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84" r:id="rId2"/>
    <p:sldMasterId id="2147483696" r:id="rId3"/>
  </p:sldMasterIdLst>
  <p:notesMasterIdLst>
    <p:notesMasterId r:id="rId35"/>
  </p:notesMasterIdLst>
  <p:sldIdLst>
    <p:sldId id="301" r:id="rId4"/>
    <p:sldId id="278" r:id="rId5"/>
    <p:sldId id="279" r:id="rId6"/>
    <p:sldId id="280" r:id="rId7"/>
    <p:sldId id="281" r:id="rId8"/>
    <p:sldId id="291" r:id="rId9"/>
    <p:sldId id="292" r:id="rId10"/>
    <p:sldId id="297" r:id="rId11"/>
    <p:sldId id="294" r:id="rId12"/>
    <p:sldId id="295" r:id="rId13"/>
    <p:sldId id="298" r:id="rId14"/>
    <p:sldId id="299" r:id="rId15"/>
    <p:sldId id="300" r:id="rId16"/>
    <p:sldId id="263" r:id="rId17"/>
    <p:sldId id="285" r:id="rId18"/>
    <p:sldId id="265" r:id="rId19"/>
    <p:sldId id="302" r:id="rId20"/>
    <p:sldId id="283" r:id="rId21"/>
    <p:sldId id="267" r:id="rId22"/>
    <p:sldId id="268" r:id="rId23"/>
    <p:sldId id="269" r:id="rId24"/>
    <p:sldId id="296" r:id="rId25"/>
    <p:sldId id="270" r:id="rId26"/>
    <p:sldId id="271" r:id="rId27"/>
    <p:sldId id="288" r:id="rId28"/>
    <p:sldId id="289" r:id="rId29"/>
    <p:sldId id="272" r:id="rId30"/>
    <p:sldId id="273" r:id="rId31"/>
    <p:sldId id="290" r:id="rId32"/>
    <p:sldId id="275" r:id="rId33"/>
    <p:sldId id="284"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63" autoAdjust="0"/>
    <p:restoredTop sz="94660"/>
  </p:normalViewPr>
  <p:slideViewPr>
    <p:cSldViewPr snapToGrid="0">
      <p:cViewPr varScale="1">
        <p:scale>
          <a:sx n="85" d="100"/>
          <a:sy n="85" d="100"/>
        </p:scale>
        <p:origin x="21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 Id="rId8" Type="http://schemas.openxmlformats.org/officeDocument/2006/relationships/slide" Target="slides/slide5.xml"/><Relationship Id="rId3" Type="http://schemas.openxmlformats.org/officeDocument/2006/relationships/slideMaster" Target="slideMasters/slideMaster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ibongisenin\Desktop\TOSHIBA\Sim%20Ndlovu\Sim%20DMV\NT%20Reporting\Quarterly%20Reporting\2021%2022%20Financial%20Year\Q1%20Reporting\Templates.xlsm"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sibongisenin\Desktop\TOSHIBA\Sim%20Ndlovu\Sim%20DMV\NT%20Reporting\Quarterly%20Reporting\2021%2022%20Financial%20Year\Q1%20Reporting\Templates.xlsm"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C:\Users\LimphoM\Desktop\Desktop\Monitoring%20&amp;%20Evaluation\M&amp;E%20historical%20data\Updated%20DMV%202013%20_%202020%20Performance.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C:\Users\LimphoM\Desktop\Desktop\Monitoring%20&amp;%20Evaluation\M&amp;E%20historical%20data\Updated%20DMV%202013%20_%202020%20Performanc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1400"/>
              <a:t>Phasing in %</a:t>
            </a:r>
          </a:p>
        </c:rich>
      </c:tx>
      <c:overlay val="0"/>
      <c:spPr>
        <a:noFill/>
        <a:ln>
          <a:noFill/>
        </a:ln>
        <a:effectLst/>
      </c:spPr>
      <c:txPr>
        <a:bodyPr rot="0" spcFirstLastPara="1" vertOverflow="ellipsis" vert="horz" wrap="square" anchor="ctr" anchorCtr="1"/>
        <a:lstStyle/>
        <a:p>
          <a:pPr>
            <a:defRPr sz="14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9.7935044283837619E-2"/>
          <c:y val="0.24458521235092157"/>
          <c:w val="0.80412991143232471"/>
          <c:h val="0.51961030073472825"/>
        </c:manualLayout>
      </c:layout>
      <c:pie3DChart>
        <c:varyColors val="1"/>
        <c:ser>
          <c:idx val="0"/>
          <c:order val="0"/>
          <c:tx>
            <c:strRef>
              <c:f>'budget phasing Before SAB'!$B$13:$C$13</c:f>
              <c:strCache>
                <c:ptCount val="2"/>
                <c:pt idx="0">
                  <c:v>Phasing in %</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extLst>
              <c:ext xmlns:c16="http://schemas.microsoft.com/office/drawing/2014/chart" uri="{C3380CC4-5D6E-409C-BE32-E72D297353CC}">
                <c16:uniqueId val="{00000001-5E2E-4FA0-B1A1-060BB7DBA431}"/>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extLst>
              <c:ext xmlns:c16="http://schemas.microsoft.com/office/drawing/2014/chart" uri="{C3380CC4-5D6E-409C-BE32-E72D297353CC}">
                <c16:uniqueId val="{00000003-5E2E-4FA0-B1A1-060BB7DBA431}"/>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extLst>
              <c:ext xmlns:c16="http://schemas.microsoft.com/office/drawing/2014/chart" uri="{C3380CC4-5D6E-409C-BE32-E72D297353CC}">
                <c16:uniqueId val="{00000005-5E2E-4FA0-B1A1-060BB7DBA431}"/>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extLst>
              <c:ext xmlns:c16="http://schemas.microsoft.com/office/drawing/2014/chart" uri="{C3380CC4-5D6E-409C-BE32-E72D297353CC}">
                <c16:uniqueId val="{00000007-5E2E-4FA0-B1A1-060BB7DBA431}"/>
              </c:ext>
            </c:extLst>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'budget phasing Before SAB'!$D$12:$G$12</c:f>
              <c:strCache>
                <c:ptCount val="4"/>
                <c:pt idx="0">
                  <c:v>Q1</c:v>
                </c:pt>
                <c:pt idx="1">
                  <c:v>Q2</c:v>
                </c:pt>
                <c:pt idx="2">
                  <c:v>Q3</c:v>
                </c:pt>
                <c:pt idx="3">
                  <c:v>Q4</c:v>
                </c:pt>
              </c:strCache>
            </c:strRef>
          </c:cat>
          <c:val>
            <c:numRef>
              <c:f>'budget phasing Before SAB'!$D$13:$G$13</c:f>
              <c:numCache>
                <c:formatCode>0%</c:formatCode>
                <c:ptCount val="4"/>
                <c:pt idx="0">
                  <c:v>0.19530783184359846</c:v>
                </c:pt>
                <c:pt idx="1">
                  <c:v>0.25846046637437403</c:v>
                </c:pt>
                <c:pt idx="2">
                  <c:v>0.2301980387152775</c:v>
                </c:pt>
                <c:pt idx="3">
                  <c:v>0.31603366306675001</c:v>
                </c:pt>
              </c:numCache>
            </c:numRef>
          </c:val>
          <c:extLst>
            <c:ext xmlns:c16="http://schemas.microsoft.com/office/drawing/2014/chart" uri="{C3380CC4-5D6E-409C-BE32-E72D297353CC}">
              <c16:uniqueId val="{00000008-5E2E-4FA0-B1A1-060BB7DBA431}"/>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1200" dirty="0"/>
              <a:t>Budget Phasing per Quarter</a:t>
            </a:r>
          </a:p>
        </c:rich>
      </c:tx>
      <c:overlay val="0"/>
      <c:spPr>
        <a:noFill/>
        <a:ln>
          <a:noFill/>
        </a:ln>
        <a:effectLst/>
      </c:spPr>
      <c:txPr>
        <a:bodyPr rot="0" spcFirstLastPara="1" vertOverflow="ellipsis" vert="horz" wrap="square" anchor="ctr" anchorCtr="1"/>
        <a:lstStyle/>
        <a:p>
          <a:pPr>
            <a:defRPr sz="12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9.5582499555976558E-2"/>
          <c:y val="0.21696095792365588"/>
          <c:w val="0.90441750044402347"/>
          <c:h val="0.55567939567500402"/>
        </c:manualLayout>
      </c:layout>
      <c:pie3DChart>
        <c:varyColors val="1"/>
        <c:ser>
          <c:idx val="0"/>
          <c:order val="0"/>
          <c:tx>
            <c:strRef>
              <c:f>'budget phasing Before SAB'!$B$15:$C$15</c:f>
              <c:strCache>
                <c:ptCount val="2"/>
                <c:pt idx="0">
                  <c:v>Phasing R'000</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extLst>
              <c:ext xmlns:c16="http://schemas.microsoft.com/office/drawing/2014/chart" uri="{C3380CC4-5D6E-409C-BE32-E72D297353CC}">
                <c16:uniqueId val="{00000001-C988-4193-AD76-DD27B8AA4EC7}"/>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extLst>
              <c:ext xmlns:c16="http://schemas.microsoft.com/office/drawing/2014/chart" uri="{C3380CC4-5D6E-409C-BE32-E72D297353CC}">
                <c16:uniqueId val="{00000003-C988-4193-AD76-DD27B8AA4EC7}"/>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extLst>
              <c:ext xmlns:c16="http://schemas.microsoft.com/office/drawing/2014/chart" uri="{C3380CC4-5D6E-409C-BE32-E72D297353CC}">
                <c16:uniqueId val="{00000005-C988-4193-AD76-DD27B8AA4EC7}"/>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extLst>
              <c:ext xmlns:c16="http://schemas.microsoft.com/office/drawing/2014/chart" uri="{C3380CC4-5D6E-409C-BE32-E72D297353CC}">
                <c16:uniqueId val="{00000007-C988-4193-AD76-DD27B8AA4EC7}"/>
              </c:ext>
            </c:extLst>
          </c:dPt>
          <c:dLbls>
            <c:dLbl>
              <c:idx val="0"/>
              <c:layout>
                <c:manualLayout>
                  <c:x val="-0.12676308564877667"/>
                  <c:y val="6.813504204366800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988-4193-AD76-DD27B8AA4EC7}"/>
                </c:ext>
              </c:extLst>
            </c:dLbl>
            <c:dLbl>
              <c:idx val="1"/>
              <c:layout>
                <c:manualLayout>
                  <c:x val="-0.14292044528916645"/>
                  <c:y val="-0.1513176563835269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988-4193-AD76-DD27B8AA4EC7}"/>
                </c:ext>
              </c:extLst>
            </c:dLbl>
            <c:dLbl>
              <c:idx val="2"/>
              <c:layout>
                <c:manualLayout>
                  <c:x val="0.12175572790243325"/>
                  <c:y val="-0.2238396296330182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988-4193-AD76-DD27B8AA4EC7}"/>
                </c:ext>
              </c:extLst>
            </c:dLbl>
            <c:dLbl>
              <c:idx val="3"/>
              <c:layout>
                <c:manualLayout>
                  <c:x val="0.1306308263191239"/>
                  <c:y val="7.950746283261467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988-4193-AD76-DD27B8AA4EC7}"/>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'budget phasing Before SAB'!$D$14:$G$14</c:f>
              <c:strCache>
                <c:ptCount val="4"/>
                <c:pt idx="0">
                  <c:v>Q1</c:v>
                </c:pt>
                <c:pt idx="1">
                  <c:v>Q2</c:v>
                </c:pt>
                <c:pt idx="2">
                  <c:v>Q3</c:v>
                </c:pt>
                <c:pt idx="3">
                  <c:v>Q4</c:v>
                </c:pt>
              </c:strCache>
            </c:strRef>
          </c:cat>
          <c:val>
            <c:numRef>
              <c:f>'budget phasing Before SAB'!$D$15:$G$15</c:f>
              <c:numCache>
                <c:formatCode>_ * #,##0_ ;_ * \-#,##0_ ;_ * "-"??_ ;_ @_ </c:formatCode>
                <c:ptCount val="4"/>
                <c:pt idx="0">
                  <c:v>127803</c:v>
                </c:pt>
                <c:pt idx="1">
                  <c:v>169128</c:v>
                </c:pt>
                <c:pt idx="2">
                  <c:v>150634</c:v>
                </c:pt>
                <c:pt idx="3">
                  <c:v>206802</c:v>
                </c:pt>
              </c:numCache>
            </c:numRef>
          </c:val>
          <c:extLst>
            <c:ext xmlns:c16="http://schemas.microsoft.com/office/drawing/2014/chart" uri="{C3380CC4-5D6E-409C-BE32-E72D297353CC}">
              <c16:uniqueId val="{00000008-C988-4193-AD76-DD27B8AA4EC7}"/>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Sheet2!$O$11</c:f>
              <c:strCache>
                <c:ptCount val="1"/>
                <c:pt idx="0">
                  <c:v>Planned targets</c:v>
                </c:pt>
              </c:strCache>
            </c:strRef>
          </c:tx>
          <c:spPr>
            <a:solidFill>
              <a:schemeClr val="accent1"/>
            </a:solidFill>
            <a:ln>
              <a:solidFill>
                <a:sysClr val="windowText" lastClr="000000"/>
              </a:solidFill>
            </a:ln>
            <a:effectLst/>
          </c:spPr>
          <c:invertIfNegative val="0"/>
          <c:cat>
            <c:strRef>
              <c:f>Sheet2!$P$10:$R$10</c:f>
              <c:strCache>
                <c:ptCount val="3"/>
                <c:pt idx="0">
                  <c:v>Q1</c:v>
                </c:pt>
                <c:pt idx="1">
                  <c:v>Q2</c:v>
                </c:pt>
                <c:pt idx="2">
                  <c:v>Q3</c:v>
                </c:pt>
              </c:strCache>
            </c:strRef>
          </c:cat>
          <c:val>
            <c:numRef>
              <c:f>Sheet2!$P$11:$R$11</c:f>
              <c:numCache>
                <c:formatCode>General</c:formatCode>
                <c:ptCount val="3"/>
                <c:pt idx="0">
                  <c:v>9</c:v>
                </c:pt>
                <c:pt idx="1">
                  <c:v>13</c:v>
                </c:pt>
                <c:pt idx="2">
                  <c:v>12</c:v>
                </c:pt>
              </c:numCache>
            </c:numRef>
          </c:val>
          <c:extLst>
            <c:ext xmlns:c16="http://schemas.microsoft.com/office/drawing/2014/chart" uri="{C3380CC4-5D6E-409C-BE32-E72D297353CC}">
              <c16:uniqueId val="{00000000-4720-4AE2-8744-F5500770B5BA}"/>
            </c:ext>
          </c:extLst>
        </c:ser>
        <c:ser>
          <c:idx val="1"/>
          <c:order val="1"/>
          <c:tx>
            <c:strRef>
              <c:f>Sheet2!$O$12</c:f>
              <c:strCache>
                <c:ptCount val="1"/>
                <c:pt idx="0">
                  <c:v>Achieved targets</c:v>
                </c:pt>
              </c:strCache>
            </c:strRef>
          </c:tx>
          <c:spPr>
            <a:solidFill>
              <a:srgbClr val="92D050"/>
            </a:solidFill>
            <a:ln>
              <a:solidFill>
                <a:sysClr val="windowText" lastClr="000000"/>
              </a:solidFill>
            </a:ln>
            <a:effectLst/>
          </c:spPr>
          <c:invertIfNegative val="0"/>
          <c:cat>
            <c:strRef>
              <c:f>Sheet2!$P$10:$R$10</c:f>
              <c:strCache>
                <c:ptCount val="3"/>
                <c:pt idx="0">
                  <c:v>Q1</c:v>
                </c:pt>
                <c:pt idx="1">
                  <c:v>Q2</c:v>
                </c:pt>
                <c:pt idx="2">
                  <c:v>Q3</c:v>
                </c:pt>
              </c:strCache>
            </c:strRef>
          </c:cat>
          <c:val>
            <c:numRef>
              <c:f>Sheet2!$P$12:$R$12</c:f>
              <c:numCache>
                <c:formatCode>General</c:formatCode>
                <c:ptCount val="3"/>
                <c:pt idx="0">
                  <c:v>3</c:v>
                </c:pt>
                <c:pt idx="1">
                  <c:v>5</c:v>
                </c:pt>
                <c:pt idx="2">
                  <c:v>5</c:v>
                </c:pt>
              </c:numCache>
            </c:numRef>
          </c:val>
          <c:extLst>
            <c:ext xmlns:c16="http://schemas.microsoft.com/office/drawing/2014/chart" uri="{C3380CC4-5D6E-409C-BE32-E72D297353CC}">
              <c16:uniqueId val="{00000001-4720-4AE2-8744-F5500770B5BA}"/>
            </c:ext>
          </c:extLst>
        </c:ser>
        <c:dLbls>
          <c:showLegendKey val="0"/>
          <c:showVal val="0"/>
          <c:showCatName val="0"/>
          <c:showSerName val="0"/>
          <c:showPercent val="0"/>
          <c:showBubbleSize val="0"/>
        </c:dLbls>
        <c:gapWidth val="150"/>
        <c:axId val="-1287933712"/>
        <c:axId val="-1287931536"/>
      </c:barChart>
      <c:lineChart>
        <c:grouping val="standard"/>
        <c:varyColors val="0"/>
        <c:ser>
          <c:idx val="2"/>
          <c:order val="2"/>
          <c:tx>
            <c:strRef>
              <c:f>Sheet2!$O$13</c:f>
              <c:strCache>
                <c:ptCount val="1"/>
                <c:pt idx="0">
                  <c:v>Percentage of performance</c:v>
                </c:pt>
              </c:strCache>
            </c:strRef>
          </c:tx>
          <c:spPr>
            <a:ln w="28575" cap="rnd">
              <a:solidFill>
                <a:srgbClr val="FF0000"/>
              </a:solidFill>
              <a:round/>
            </a:ln>
            <a:effectLst/>
          </c:spPr>
          <c:marker>
            <c:symbol val="none"/>
          </c:marker>
          <c:cat>
            <c:strRef>
              <c:f>Sheet2!$P$10:$R$10</c:f>
              <c:strCache>
                <c:ptCount val="3"/>
                <c:pt idx="0">
                  <c:v>Q1</c:v>
                </c:pt>
                <c:pt idx="1">
                  <c:v>Q2</c:v>
                </c:pt>
                <c:pt idx="2">
                  <c:v>Q3</c:v>
                </c:pt>
              </c:strCache>
            </c:strRef>
          </c:cat>
          <c:val>
            <c:numRef>
              <c:f>Sheet2!$P$13:$R$13</c:f>
              <c:numCache>
                <c:formatCode>0%</c:formatCode>
                <c:ptCount val="3"/>
                <c:pt idx="0">
                  <c:v>0.33333333333333331</c:v>
                </c:pt>
                <c:pt idx="1">
                  <c:v>0.38461538461538464</c:v>
                </c:pt>
                <c:pt idx="2">
                  <c:v>0.41666666666666669</c:v>
                </c:pt>
              </c:numCache>
            </c:numRef>
          </c:val>
          <c:smooth val="0"/>
          <c:extLst>
            <c:ext xmlns:c16="http://schemas.microsoft.com/office/drawing/2014/chart" uri="{C3380CC4-5D6E-409C-BE32-E72D297353CC}">
              <c16:uniqueId val="{00000002-4720-4AE2-8744-F5500770B5BA}"/>
            </c:ext>
          </c:extLst>
        </c:ser>
        <c:dLbls>
          <c:showLegendKey val="0"/>
          <c:showVal val="0"/>
          <c:showCatName val="0"/>
          <c:showSerName val="0"/>
          <c:showPercent val="0"/>
          <c:showBubbleSize val="0"/>
        </c:dLbls>
        <c:marker val="1"/>
        <c:smooth val="0"/>
        <c:axId val="-1287937520"/>
        <c:axId val="-1287938064"/>
      </c:lineChart>
      <c:catAx>
        <c:axId val="-1287933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Arial Narrow" panose="020B0606020202030204" pitchFamily="34" charset="0"/>
                <a:ea typeface="+mn-ea"/>
                <a:cs typeface="+mn-cs"/>
              </a:defRPr>
            </a:pPr>
            <a:endParaRPr lang="en-US"/>
          </a:p>
        </c:txPr>
        <c:crossAx val="-1287931536"/>
        <c:crosses val="autoZero"/>
        <c:auto val="1"/>
        <c:lblAlgn val="ctr"/>
        <c:lblOffset val="100"/>
        <c:noMultiLvlLbl val="0"/>
      </c:catAx>
      <c:valAx>
        <c:axId val="-12879315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1" i="0" u="none" strike="noStrike" kern="1200" baseline="0">
                    <a:solidFill>
                      <a:schemeClr val="tx1"/>
                    </a:solidFill>
                    <a:latin typeface="Arial Narrow" panose="020B0606020202030204" pitchFamily="34" charset="0"/>
                    <a:ea typeface="+mn-ea"/>
                    <a:cs typeface="+mn-cs"/>
                  </a:defRPr>
                </a:pPr>
                <a:r>
                  <a:rPr lang="en-ZA"/>
                  <a:t>Number</a:t>
                </a:r>
              </a:p>
            </c:rich>
          </c:tx>
          <c:overlay val="0"/>
          <c:spPr>
            <a:noFill/>
            <a:ln>
              <a:noFill/>
            </a:ln>
            <a:effectLst/>
          </c:spPr>
          <c:txPr>
            <a:bodyPr rot="-5400000" spcFirstLastPara="1" vertOverflow="ellipsis" vert="horz" wrap="square" anchor="ctr" anchorCtr="1"/>
            <a:lstStyle/>
            <a:p>
              <a:pPr>
                <a:defRPr sz="1600" b="1" i="0" u="none" strike="noStrike" kern="1200" baseline="0">
                  <a:solidFill>
                    <a:schemeClr val="tx1"/>
                  </a:solidFill>
                  <a:latin typeface="Arial Narrow" panose="020B060602020203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solidFill>
                <a:latin typeface="Arial Narrow" panose="020B0606020202030204" pitchFamily="34" charset="0"/>
                <a:ea typeface="+mn-ea"/>
                <a:cs typeface="+mn-cs"/>
              </a:defRPr>
            </a:pPr>
            <a:endParaRPr lang="en-US"/>
          </a:p>
        </c:txPr>
        <c:crossAx val="-1287933712"/>
        <c:crosses val="autoZero"/>
        <c:crossBetween val="between"/>
      </c:valAx>
      <c:valAx>
        <c:axId val="-1287938064"/>
        <c:scaling>
          <c:orientation val="minMax"/>
          <c:max val="1"/>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solidFill>
                <a:latin typeface="Arial Narrow" panose="020B0606020202030204" pitchFamily="34" charset="0"/>
                <a:ea typeface="+mn-ea"/>
                <a:cs typeface="+mn-cs"/>
              </a:defRPr>
            </a:pPr>
            <a:endParaRPr lang="en-US"/>
          </a:p>
        </c:txPr>
        <c:crossAx val="-1287937520"/>
        <c:crosses val="max"/>
        <c:crossBetween val="between"/>
      </c:valAx>
      <c:catAx>
        <c:axId val="-1287937520"/>
        <c:scaling>
          <c:orientation val="minMax"/>
        </c:scaling>
        <c:delete val="1"/>
        <c:axPos val="b"/>
        <c:numFmt formatCode="General" sourceLinked="1"/>
        <c:majorTickMark val="out"/>
        <c:minorTickMark val="none"/>
        <c:tickLblPos val="nextTo"/>
        <c:crossAx val="-1287938064"/>
        <c:crosses val="autoZero"/>
        <c:auto val="1"/>
        <c:lblAlgn val="ctr"/>
        <c:lblOffset val="100"/>
        <c:noMultiLvlLbl val="0"/>
      </c:cat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600" b="1" i="0" u="none" strike="noStrike" kern="1200" baseline="0">
                <a:solidFill>
                  <a:schemeClr val="tx1"/>
                </a:solidFill>
                <a:latin typeface="Arial Narrow" panose="020B0606020202030204" pitchFamily="34" charset="0"/>
                <a:ea typeface="+mn-ea"/>
                <a:cs typeface="+mn-cs"/>
              </a:defRPr>
            </a:pPr>
            <a:endParaRPr lang="en-US"/>
          </a:p>
        </c:txPr>
      </c:dTable>
      <c:spPr>
        <a:noFill/>
        <a:ln>
          <a:noFill/>
        </a:ln>
        <a:effectLst/>
      </c:spPr>
    </c:plotArea>
    <c:plotVisOnly val="1"/>
    <c:dispBlanksAs val="gap"/>
    <c:showDLblsOverMax val="0"/>
  </c:chart>
  <c:spPr>
    <a:solidFill>
      <a:schemeClr val="bg1"/>
    </a:solidFill>
    <a:ln w="9525" cap="flat" cmpd="sng" algn="ctr">
      <a:solidFill>
        <a:sysClr val="windowText" lastClr="000000"/>
      </a:solidFill>
      <a:round/>
    </a:ln>
    <a:effectLst/>
  </c:spPr>
  <c:txPr>
    <a:bodyPr/>
    <a:lstStyle/>
    <a:p>
      <a:pPr>
        <a:defRPr sz="1600" b="1">
          <a:solidFill>
            <a:schemeClr val="tx1"/>
          </a:solidFill>
          <a:latin typeface="Arial Narrow" panose="020B0606020202030204" pitchFamily="34" charset="0"/>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395223674452495"/>
          <c:y val="3.4414764108165942E-2"/>
          <c:w val="0.85604776325547505"/>
          <c:h val="0.79140506547159306"/>
        </c:manualLayout>
      </c:layout>
      <c:barChart>
        <c:barDir val="col"/>
        <c:grouping val="clustered"/>
        <c:varyColors val="0"/>
        <c:ser>
          <c:idx val="0"/>
          <c:order val="0"/>
          <c:tx>
            <c:strRef>
              <c:f>Sheet2!$K$17</c:f>
              <c:strCache>
                <c:ptCount val="1"/>
                <c:pt idx="0">
                  <c:v>Q2</c:v>
                </c:pt>
              </c:strCache>
            </c:strRef>
          </c:tx>
          <c:spPr>
            <a:solidFill>
              <a:schemeClr val="accent1"/>
            </a:solidFill>
            <a:ln>
              <a:solidFill>
                <a:sysClr val="windowText" lastClr="000000"/>
              </a:solidFill>
            </a:ln>
            <a:effectLst/>
          </c:spPr>
          <c:invertIfNegative val="0"/>
          <c:cat>
            <c:strRef>
              <c:f>Sheet2!$L$16:$Q$16</c:f>
              <c:strCache>
                <c:ptCount val="6"/>
                <c:pt idx="0">
                  <c:v>2016/17</c:v>
                </c:pt>
                <c:pt idx="1">
                  <c:v>2017/18</c:v>
                </c:pt>
                <c:pt idx="2">
                  <c:v>2018/19</c:v>
                </c:pt>
                <c:pt idx="3">
                  <c:v>2019/20</c:v>
                </c:pt>
                <c:pt idx="4">
                  <c:v>2020/21</c:v>
                </c:pt>
                <c:pt idx="5">
                  <c:v>2021/22</c:v>
                </c:pt>
              </c:strCache>
            </c:strRef>
          </c:cat>
          <c:val>
            <c:numRef>
              <c:f>Sheet2!$L$17:$Q$17</c:f>
              <c:numCache>
                <c:formatCode>0%</c:formatCode>
                <c:ptCount val="6"/>
                <c:pt idx="0">
                  <c:v>0.7142857142857143</c:v>
                </c:pt>
                <c:pt idx="1">
                  <c:v>0.42857142857142855</c:v>
                </c:pt>
                <c:pt idx="2">
                  <c:v>0.41666666666666669</c:v>
                </c:pt>
                <c:pt idx="3">
                  <c:v>0.5</c:v>
                </c:pt>
                <c:pt idx="4">
                  <c:v>0.5714285714285714</c:v>
                </c:pt>
                <c:pt idx="5">
                  <c:v>0.38461538461538464</c:v>
                </c:pt>
              </c:numCache>
            </c:numRef>
          </c:val>
          <c:extLst>
            <c:ext xmlns:c16="http://schemas.microsoft.com/office/drawing/2014/chart" uri="{C3380CC4-5D6E-409C-BE32-E72D297353CC}">
              <c16:uniqueId val="{00000000-B184-4A59-8F37-C26B5EC92EF6}"/>
            </c:ext>
          </c:extLst>
        </c:ser>
        <c:ser>
          <c:idx val="1"/>
          <c:order val="1"/>
          <c:tx>
            <c:strRef>
              <c:f>Sheet2!$K$18</c:f>
              <c:strCache>
                <c:ptCount val="1"/>
                <c:pt idx="0">
                  <c:v>Q3</c:v>
                </c:pt>
              </c:strCache>
            </c:strRef>
          </c:tx>
          <c:spPr>
            <a:solidFill>
              <a:srgbClr val="92D050"/>
            </a:solidFill>
            <a:ln>
              <a:solidFill>
                <a:sysClr val="windowText" lastClr="000000"/>
              </a:solidFill>
            </a:ln>
            <a:effectLst/>
          </c:spPr>
          <c:invertIfNegative val="0"/>
          <c:cat>
            <c:strRef>
              <c:f>Sheet2!$L$16:$Q$16</c:f>
              <c:strCache>
                <c:ptCount val="6"/>
                <c:pt idx="0">
                  <c:v>2016/17</c:v>
                </c:pt>
                <c:pt idx="1">
                  <c:v>2017/18</c:v>
                </c:pt>
                <c:pt idx="2">
                  <c:v>2018/19</c:v>
                </c:pt>
                <c:pt idx="3">
                  <c:v>2019/20</c:v>
                </c:pt>
                <c:pt idx="4">
                  <c:v>2020/21</c:v>
                </c:pt>
                <c:pt idx="5">
                  <c:v>2021/22</c:v>
                </c:pt>
              </c:strCache>
            </c:strRef>
          </c:cat>
          <c:val>
            <c:numRef>
              <c:f>Sheet2!$L$18:$Q$18</c:f>
              <c:numCache>
                <c:formatCode>0%</c:formatCode>
                <c:ptCount val="6"/>
                <c:pt idx="0">
                  <c:v>0.52631578947368418</c:v>
                </c:pt>
                <c:pt idx="1">
                  <c:v>0.53846153846153844</c:v>
                </c:pt>
                <c:pt idx="2">
                  <c:v>0.45454545454545453</c:v>
                </c:pt>
                <c:pt idx="3">
                  <c:v>0.30769230769230771</c:v>
                </c:pt>
                <c:pt idx="4">
                  <c:v>0.46153846153846156</c:v>
                </c:pt>
                <c:pt idx="5">
                  <c:v>0.41666666666666669</c:v>
                </c:pt>
              </c:numCache>
            </c:numRef>
          </c:val>
          <c:extLst>
            <c:ext xmlns:c16="http://schemas.microsoft.com/office/drawing/2014/chart" uri="{C3380CC4-5D6E-409C-BE32-E72D297353CC}">
              <c16:uniqueId val="{00000001-B184-4A59-8F37-C26B5EC92EF6}"/>
            </c:ext>
          </c:extLst>
        </c:ser>
        <c:dLbls>
          <c:showLegendKey val="0"/>
          <c:showVal val="0"/>
          <c:showCatName val="0"/>
          <c:showSerName val="0"/>
          <c:showPercent val="0"/>
          <c:showBubbleSize val="0"/>
        </c:dLbls>
        <c:gapWidth val="150"/>
        <c:axId val="-1287926096"/>
        <c:axId val="-1287925552"/>
      </c:barChart>
      <c:catAx>
        <c:axId val="-1287926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Arial Narrow" panose="020B0606020202030204" pitchFamily="34" charset="0"/>
                <a:ea typeface="+mn-ea"/>
                <a:cs typeface="+mn-cs"/>
              </a:defRPr>
            </a:pPr>
            <a:endParaRPr lang="en-US"/>
          </a:p>
        </c:txPr>
        <c:crossAx val="-1287925552"/>
        <c:crosses val="autoZero"/>
        <c:auto val="1"/>
        <c:lblAlgn val="ctr"/>
        <c:lblOffset val="100"/>
        <c:noMultiLvlLbl val="0"/>
      </c:catAx>
      <c:valAx>
        <c:axId val="-1287925552"/>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1" i="0" u="none" strike="noStrike" kern="1200" baseline="0">
                    <a:solidFill>
                      <a:schemeClr val="tx1"/>
                    </a:solidFill>
                    <a:latin typeface="Arial Narrow" panose="020B0606020202030204" pitchFamily="34" charset="0"/>
                    <a:ea typeface="+mn-ea"/>
                    <a:cs typeface="+mn-cs"/>
                  </a:defRPr>
                </a:pPr>
                <a:r>
                  <a:rPr lang="en-ZA"/>
                  <a:t>% of performance against target</a:t>
                </a:r>
              </a:p>
            </c:rich>
          </c:tx>
          <c:overlay val="0"/>
          <c:spPr>
            <a:noFill/>
            <a:ln>
              <a:noFill/>
            </a:ln>
            <a:effectLst/>
          </c:spPr>
          <c:txPr>
            <a:bodyPr rot="-5400000" spcFirstLastPara="1" vertOverflow="ellipsis" vert="horz" wrap="square" anchor="ctr" anchorCtr="1"/>
            <a:lstStyle/>
            <a:p>
              <a:pPr>
                <a:defRPr sz="1600" b="1" i="0" u="none" strike="noStrike" kern="1200" baseline="0">
                  <a:solidFill>
                    <a:schemeClr val="tx1"/>
                  </a:solidFill>
                  <a:latin typeface="Arial Narrow" panose="020B0606020202030204" pitchFamily="34" charset="0"/>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solidFill>
                <a:latin typeface="Arial Narrow" panose="020B0606020202030204" pitchFamily="34" charset="0"/>
                <a:ea typeface="+mn-ea"/>
                <a:cs typeface="+mn-cs"/>
              </a:defRPr>
            </a:pPr>
            <a:endParaRPr lang="en-US"/>
          </a:p>
        </c:txPr>
        <c:crossAx val="-1287926096"/>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600" b="1" i="0" u="none" strike="noStrike" kern="1200" baseline="0">
                <a:solidFill>
                  <a:schemeClr val="tx1"/>
                </a:solidFill>
                <a:latin typeface="Arial Narrow" panose="020B0606020202030204" pitchFamily="34" charset="0"/>
                <a:ea typeface="+mn-ea"/>
                <a:cs typeface="+mn-cs"/>
              </a:defRPr>
            </a:pPr>
            <a:endParaRPr lang="en-US"/>
          </a:p>
        </c:txPr>
      </c:dTable>
      <c:spPr>
        <a:noFill/>
        <a:ln>
          <a:noFill/>
        </a:ln>
        <a:effectLst/>
      </c:spPr>
    </c:plotArea>
    <c:plotVisOnly val="1"/>
    <c:dispBlanksAs val="gap"/>
    <c:showDLblsOverMax val="0"/>
  </c:chart>
  <c:spPr>
    <a:solidFill>
      <a:schemeClr val="bg1"/>
    </a:solidFill>
    <a:ln w="9525" cap="flat" cmpd="sng" algn="ctr">
      <a:solidFill>
        <a:sysClr val="windowText" lastClr="000000"/>
      </a:solidFill>
      <a:round/>
    </a:ln>
    <a:effectLst/>
  </c:spPr>
  <c:txPr>
    <a:bodyPr/>
    <a:lstStyle/>
    <a:p>
      <a:pPr>
        <a:defRPr sz="1600" b="1">
          <a:solidFill>
            <a:schemeClr val="tx1"/>
          </a:solidFill>
          <a:latin typeface="Arial Narrow" panose="020B0606020202030204" pitchFamily="34" charset="0"/>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8">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68">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svg"/><Relationship Id="rId1" Type="http://schemas.openxmlformats.org/officeDocument/2006/relationships/image" Target="../media/image5.png"/><Relationship Id="rId4" Type="http://schemas.openxmlformats.org/officeDocument/2006/relationships/image" Target="../media/image9.sv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svg"/><Relationship Id="rId1" Type="http://schemas.openxmlformats.org/officeDocument/2006/relationships/image" Target="../media/image5.png"/><Relationship Id="rId4" Type="http://schemas.openxmlformats.org/officeDocument/2006/relationships/image" Target="../media/image9.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27D2B0-3CE5-4B4E-BD32-20C7C9A76859}"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B6AF3832-3FB2-4223-92B1-0088D1F51308}">
      <dgm:prSet custT="1"/>
      <dgm:spPr/>
      <dgm:t>
        <a:bodyPr/>
        <a:lstStyle/>
        <a:p>
          <a:pPr>
            <a:defRPr cap="all"/>
          </a:pPr>
          <a:r>
            <a:rPr lang="en-US" sz="4000" b="1" dirty="0">
              <a:solidFill>
                <a:srgbClr val="00B050"/>
              </a:solidFill>
            </a:rPr>
            <a:t>2021/22FY </a:t>
          </a:r>
          <a:r>
            <a:rPr lang="en-US" sz="4000" b="1" dirty="0" smtClean="0">
              <a:solidFill>
                <a:srgbClr val="00B050"/>
              </a:solidFill>
            </a:rPr>
            <a:t>Q2 and Q3</a:t>
          </a:r>
          <a:endParaRPr lang="en-US" sz="4000" dirty="0">
            <a:solidFill>
              <a:srgbClr val="00B050"/>
            </a:solidFill>
          </a:endParaRPr>
        </a:p>
      </dgm:t>
    </dgm:pt>
    <dgm:pt modelId="{38FC7646-2095-4577-A92F-1EBF08C1A9C5}" type="parTrans" cxnId="{967BECF1-49F6-4173-9B67-26F8A15D238B}">
      <dgm:prSet/>
      <dgm:spPr/>
      <dgm:t>
        <a:bodyPr/>
        <a:lstStyle/>
        <a:p>
          <a:endParaRPr lang="en-US"/>
        </a:p>
      </dgm:t>
    </dgm:pt>
    <dgm:pt modelId="{12F97A01-A4A5-4B58-A411-78340DA128F4}" type="sibTrans" cxnId="{967BECF1-49F6-4173-9B67-26F8A15D238B}">
      <dgm:prSet/>
      <dgm:spPr/>
      <dgm:t>
        <a:bodyPr/>
        <a:lstStyle/>
        <a:p>
          <a:endParaRPr lang="en-US"/>
        </a:p>
      </dgm:t>
    </dgm:pt>
    <dgm:pt modelId="{DA8E5D5E-8E72-4423-B094-99B8891134F4}">
      <dgm:prSet custT="1"/>
      <dgm:spPr/>
      <dgm:t>
        <a:bodyPr/>
        <a:lstStyle/>
        <a:p>
          <a:pPr>
            <a:defRPr cap="all"/>
          </a:pPr>
          <a:r>
            <a:rPr lang="en-ZA" sz="4000" b="1" dirty="0">
              <a:solidFill>
                <a:srgbClr val="00B050"/>
              </a:solidFill>
            </a:rPr>
            <a:t>PERFORMANCE </a:t>
          </a:r>
          <a:r>
            <a:rPr lang="en-ZA" sz="4000" b="1" dirty="0" smtClean="0">
              <a:solidFill>
                <a:srgbClr val="00B050"/>
              </a:solidFill>
            </a:rPr>
            <a:t>INFORMATION ANALYSIS</a:t>
          </a:r>
          <a:endParaRPr lang="en-US" sz="4000" dirty="0">
            <a:solidFill>
              <a:srgbClr val="00B050"/>
            </a:solidFill>
          </a:endParaRPr>
        </a:p>
      </dgm:t>
    </dgm:pt>
    <dgm:pt modelId="{377363E3-BC68-4D0F-B143-01ACF7EC735C}" type="parTrans" cxnId="{B892CDCE-ACDC-400F-AC32-24EDB8357130}">
      <dgm:prSet/>
      <dgm:spPr/>
      <dgm:t>
        <a:bodyPr/>
        <a:lstStyle/>
        <a:p>
          <a:endParaRPr lang="en-US"/>
        </a:p>
      </dgm:t>
    </dgm:pt>
    <dgm:pt modelId="{64D62B35-53DD-4CF3-A399-C7C0F369CC7F}" type="sibTrans" cxnId="{B892CDCE-ACDC-400F-AC32-24EDB8357130}">
      <dgm:prSet/>
      <dgm:spPr/>
      <dgm:t>
        <a:bodyPr/>
        <a:lstStyle/>
        <a:p>
          <a:endParaRPr lang="en-US"/>
        </a:p>
      </dgm:t>
    </dgm:pt>
    <dgm:pt modelId="{08B14AC2-DE14-41E8-9633-0C2824555220}" type="pres">
      <dgm:prSet presAssocID="{F827D2B0-3CE5-4B4E-BD32-20C7C9A76859}" presName="root" presStyleCnt="0">
        <dgm:presLayoutVars>
          <dgm:dir/>
          <dgm:resizeHandles val="exact"/>
        </dgm:presLayoutVars>
      </dgm:prSet>
      <dgm:spPr/>
      <dgm:t>
        <a:bodyPr/>
        <a:lstStyle/>
        <a:p>
          <a:endParaRPr lang="en-ZA"/>
        </a:p>
      </dgm:t>
    </dgm:pt>
    <dgm:pt modelId="{77E692E7-DCF6-43FC-9ADF-EAC27B0B0D25}" type="pres">
      <dgm:prSet presAssocID="{B6AF3832-3FB2-4223-92B1-0088D1F51308}" presName="compNode" presStyleCnt="0"/>
      <dgm:spPr/>
    </dgm:pt>
    <dgm:pt modelId="{8B20FE71-0491-4862-8844-6DB9A979BC02}" type="pres">
      <dgm:prSet presAssocID="{B6AF3832-3FB2-4223-92B1-0088D1F51308}" presName="iconBgRect" presStyleLbl="bgShp" presStyleIdx="0" presStyleCnt="2"/>
      <dgm:spPr/>
    </dgm:pt>
    <dgm:pt modelId="{3D8412BB-365A-4A3E-99C0-AD81D8BF7AA5}" type="pres">
      <dgm:prSet presAssocID="{B6AF3832-3FB2-4223-92B1-0088D1F51308}" presName="iconRect" presStyleLbl="node1" presStyleIdx="0" presStyleCnt="2"/>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a:noFill/>
        </a:ln>
      </dgm:spPr>
      <dgm:t>
        <a:bodyPr/>
        <a:lstStyle/>
        <a:p>
          <a:endParaRPr lang="en-ZA"/>
        </a:p>
      </dgm:t>
      <dgm:extLst>
        <a:ext uri="{E40237B7-FDA0-4F09-8148-C483321AD2D9}">
          <dgm14:cNvPr xmlns:dgm14="http://schemas.microsoft.com/office/drawing/2010/diagram" id="0" name="" descr="Upward trend"/>
        </a:ext>
      </dgm:extLst>
    </dgm:pt>
    <dgm:pt modelId="{45502B32-4E24-45D6-BCA8-BADD2CC2FC98}" type="pres">
      <dgm:prSet presAssocID="{B6AF3832-3FB2-4223-92B1-0088D1F51308}" presName="spaceRect" presStyleCnt="0"/>
      <dgm:spPr/>
    </dgm:pt>
    <dgm:pt modelId="{BEE605D5-7A83-41EF-9F2C-22C9804F3A3C}" type="pres">
      <dgm:prSet presAssocID="{B6AF3832-3FB2-4223-92B1-0088D1F51308}" presName="textRect" presStyleLbl="revTx" presStyleIdx="0" presStyleCnt="2" custScaleX="333830" custLinFactX="-45987" custLinFactNeighborX="-100000" custLinFactNeighborY="-7901">
        <dgm:presLayoutVars>
          <dgm:chMax val="1"/>
          <dgm:chPref val="1"/>
        </dgm:presLayoutVars>
      </dgm:prSet>
      <dgm:spPr/>
      <dgm:t>
        <a:bodyPr/>
        <a:lstStyle/>
        <a:p>
          <a:endParaRPr lang="en-ZA"/>
        </a:p>
      </dgm:t>
    </dgm:pt>
    <dgm:pt modelId="{F0FCFE50-D6CF-411A-864C-643F5F41F2DE}" type="pres">
      <dgm:prSet presAssocID="{12F97A01-A4A5-4B58-A411-78340DA128F4}" presName="sibTrans" presStyleCnt="0"/>
      <dgm:spPr/>
    </dgm:pt>
    <dgm:pt modelId="{4A713398-3E1B-48CF-9393-0AC842221561}" type="pres">
      <dgm:prSet presAssocID="{DA8E5D5E-8E72-4423-B094-99B8891134F4}" presName="compNode" presStyleCnt="0"/>
      <dgm:spPr/>
    </dgm:pt>
    <dgm:pt modelId="{876C193A-7D4D-4250-913D-E8FA6C75E430}" type="pres">
      <dgm:prSet presAssocID="{DA8E5D5E-8E72-4423-B094-99B8891134F4}" presName="iconBgRect" presStyleLbl="bgShp" presStyleIdx="1" presStyleCnt="2"/>
      <dgm:spPr/>
    </dgm:pt>
    <dgm:pt modelId="{CC85C8B7-7105-40AA-874B-D0C9BDE47D36}" type="pres">
      <dgm:prSet presAssocID="{DA8E5D5E-8E72-4423-B094-99B8891134F4}" presName="iconRect" presStyleLbl="node1" presStyleIdx="1" presStyleCnt="2" custScaleY="68832"/>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dgm:spPr>
      <dgm:t>
        <a:bodyPr/>
        <a:lstStyle/>
        <a:p>
          <a:endParaRPr lang="en-ZA"/>
        </a:p>
      </dgm:t>
      <dgm:extLst>
        <a:ext uri="{E40237B7-FDA0-4F09-8148-C483321AD2D9}">
          <dgm14:cNvPr xmlns:dgm14="http://schemas.microsoft.com/office/drawing/2010/diagram" id="0" name="" descr="Bar chart"/>
        </a:ext>
      </dgm:extLst>
    </dgm:pt>
    <dgm:pt modelId="{7E63D59A-786B-44DF-A157-3CA9BE82490B}" type="pres">
      <dgm:prSet presAssocID="{DA8E5D5E-8E72-4423-B094-99B8891134F4}" presName="spaceRect" presStyleCnt="0"/>
      <dgm:spPr/>
    </dgm:pt>
    <dgm:pt modelId="{5AAC9CCE-4B3A-47B6-BA23-25459CBC5D62}" type="pres">
      <dgm:prSet presAssocID="{DA8E5D5E-8E72-4423-B094-99B8891134F4}" presName="textRect" presStyleLbl="revTx" presStyleIdx="1" presStyleCnt="2" custScaleX="256124" custScaleY="98811" custLinFactNeighborX="-6259" custLinFactNeighborY="-2381">
        <dgm:presLayoutVars>
          <dgm:chMax val="1"/>
          <dgm:chPref val="1"/>
        </dgm:presLayoutVars>
      </dgm:prSet>
      <dgm:spPr/>
      <dgm:t>
        <a:bodyPr/>
        <a:lstStyle/>
        <a:p>
          <a:endParaRPr lang="en-ZA"/>
        </a:p>
      </dgm:t>
    </dgm:pt>
  </dgm:ptLst>
  <dgm:cxnLst>
    <dgm:cxn modelId="{967BECF1-49F6-4173-9B67-26F8A15D238B}" srcId="{F827D2B0-3CE5-4B4E-BD32-20C7C9A76859}" destId="{B6AF3832-3FB2-4223-92B1-0088D1F51308}" srcOrd="0" destOrd="0" parTransId="{38FC7646-2095-4577-A92F-1EBF08C1A9C5}" sibTransId="{12F97A01-A4A5-4B58-A411-78340DA128F4}"/>
    <dgm:cxn modelId="{C4FE89AD-7355-45C6-8B32-87102CBABD00}" type="presOf" srcId="{DA8E5D5E-8E72-4423-B094-99B8891134F4}" destId="{5AAC9CCE-4B3A-47B6-BA23-25459CBC5D62}" srcOrd="0" destOrd="0" presId="urn:microsoft.com/office/officeart/2018/5/layout/IconCircleLabelList"/>
    <dgm:cxn modelId="{B892CDCE-ACDC-400F-AC32-24EDB8357130}" srcId="{F827D2B0-3CE5-4B4E-BD32-20C7C9A76859}" destId="{DA8E5D5E-8E72-4423-B094-99B8891134F4}" srcOrd="1" destOrd="0" parTransId="{377363E3-BC68-4D0F-B143-01ACF7EC735C}" sibTransId="{64D62B35-53DD-4CF3-A399-C7C0F369CC7F}"/>
    <dgm:cxn modelId="{0EA136DC-5400-4BBB-8BC8-A1420987B502}" type="presOf" srcId="{B6AF3832-3FB2-4223-92B1-0088D1F51308}" destId="{BEE605D5-7A83-41EF-9F2C-22C9804F3A3C}" srcOrd="0" destOrd="0" presId="urn:microsoft.com/office/officeart/2018/5/layout/IconCircleLabelList"/>
    <dgm:cxn modelId="{B79B5464-1118-4EC8-9634-3D652A0549DE}" type="presOf" srcId="{F827D2B0-3CE5-4B4E-BD32-20C7C9A76859}" destId="{08B14AC2-DE14-41E8-9633-0C2824555220}" srcOrd="0" destOrd="0" presId="urn:microsoft.com/office/officeart/2018/5/layout/IconCircleLabelList"/>
    <dgm:cxn modelId="{74E64D94-7F92-404C-B77E-187583328B6E}" type="presParOf" srcId="{08B14AC2-DE14-41E8-9633-0C2824555220}" destId="{77E692E7-DCF6-43FC-9ADF-EAC27B0B0D25}" srcOrd="0" destOrd="0" presId="urn:microsoft.com/office/officeart/2018/5/layout/IconCircleLabelList"/>
    <dgm:cxn modelId="{445B7C4E-2886-4DEE-9C4F-BFEB82685135}" type="presParOf" srcId="{77E692E7-DCF6-43FC-9ADF-EAC27B0B0D25}" destId="{8B20FE71-0491-4862-8844-6DB9A979BC02}" srcOrd="0" destOrd="0" presId="urn:microsoft.com/office/officeart/2018/5/layout/IconCircleLabelList"/>
    <dgm:cxn modelId="{2A72FD3D-E370-4542-95BF-8AB0A2A5380E}" type="presParOf" srcId="{77E692E7-DCF6-43FC-9ADF-EAC27B0B0D25}" destId="{3D8412BB-365A-4A3E-99C0-AD81D8BF7AA5}" srcOrd="1" destOrd="0" presId="urn:microsoft.com/office/officeart/2018/5/layout/IconCircleLabelList"/>
    <dgm:cxn modelId="{B1975F6C-07A7-4FCB-8A93-E551D3470DC6}" type="presParOf" srcId="{77E692E7-DCF6-43FC-9ADF-EAC27B0B0D25}" destId="{45502B32-4E24-45D6-BCA8-BADD2CC2FC98}" srcOrd="2" destOrd="0" presId="urn:microsoft.com/office/officeart/2018/5/layout/IconCircleLabelList"/>
    <dgm:cxn modelId="{124E4260-E745-4DD2-A7DE-21BCB1604B24}" type="presParOf" srcId="{77E692E7-DCF6-43FC-9ADF-EAC27B0B0D25}" destId="{BEE605D5-7A83-41EF-9F2C-22C9804F3A3C}" srcOrd="3" destOrd="0" presId="urn:microsoft.com/office/officeart/2018/5/layout/IconCircleLabelList"/>
    <dgm:cxn modelId="{529AE8BB-22A5-4E49-A54B-D70741AB83A9}" type="presParOf" srcId="{08B14AC2-DE14-41E8-9633-0C2824555220}" destId="{F0FCFE50-D6CF-411A-864C-643F5F41F2DE}" srcOrd="1" destOrd="0" presId="urn:microsoft.com/office/officeart/2018/5/layout/IconCircleLabelList"/>
    <dgm:cxn modelId="{B2AE527C-DADB-4816-8CD5-6D169998CE1C}" type="presParOf" srcId="{08B14AC2-DE14-41E8-9633-0C2824555220}" destId="{4A713398-3E1B-48CF-9393-0AC842221561}" srcOrd="2" destOrd="0" presId="urn:microsoft.com/office/officeart/2018/5/layout/IconCircleLabelList"/>
    <dgm:cxn modelId="{ABBFE910-79AA-4C64-94CA-73052F42F8A3}" type="presParOf" srcId="{4A713398-3E1B-48CF-9393-0AC842221561}" destId="{876C193A-7D4D-4250-913D-E8FA6C75E430}" srcOrd="0" destOrd="0" presId="urn:microsoft.com/office/officeart/2018/5/layout/IconCircleLabelList"/>
    <dgm:cxn modelId="{43103DC6-93C1-48CE-A395-32086C4C8565}" type="presParOf" srcId="{4A713398-3E1B-48CF-9393-0AC842221561}" destId="{CC85C8B7-7105-40AA-874B-D0C9BDE47D36}" srcOrd="1" destOrd="0" presId="urn:microsoft.com/office/officeart/2018/5/layout/IconCircleLabelList"/>
    <dgm:cxn modelId="{CECCB0B9-D00C-4415-A5FD-2800E5FE8847}" type="presParOf" srcId="{4A713398-3E1B-48CF-9393-0AC842221561}" destId="{7E63D59A-786B-44DF-A157-3CA9BE82490B}" srcOrd="2" destOrd="0" presId="urn:microsoft.com/office/officeart/2018/5/layout/IconCircleLabelList"/>
    <dgm:cxn modelId="{F6F36688-4EB0-4A07-B58F-77BC7DB2C8BA}" type="presParOf" srcId="{4A713398-3E1B-48CF-9393-0AC842221561}" destId="{5AAC9CCE-4B3A-47B6-BA23-25459CBC5D62}"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20FE71-0491-4862-8844-6DB9A979BC02}">
      <dsp:nvSpPr>
        <dsp:cNvPr id="0" name=""/>
        <dsp:cNvSpPr/>
      </dsp:nvSpPr>
      <dsp:spPr>
        <a:xfrm>
          <a:off x="2568911" y="1130756"/>
          <a:ext cx="1132312" cy="113231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D8412BB-365A-4A3E-99C0-AD81D8BF7AA5}">
      <dsp:nvSpPr>
        <dsp:cNvPr id="0" name=""/>
        <dsp:cNvSpPr/>
      </dsp:nvSpPr>
      <dsp:spPr>
        <a:xfrm>
          <a:off x="2810223" y="1372068"/>
          <a:ext cx="649687" cy="649687"/>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EE605D5-7A83-41EF-9F2C-22C9804F3A3C}">
      <dsp:nvSpPr>
        <dsp:cNvPr id="0" name=""/>
        <dsp:cNvSpPr/>
      </dsp:nvSpPr>
      <dsp:spPr>
        <a:xfrm>
          <a:off x="0" y="2557372"/>
          <a:ext cx="6196719" cy="73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778000">
            <a:lnSpc>
              <a:spcPct val="90000"/>
            </a:lnSpc>
            <a:spcBef>
              <a:spcPct val="0"/>
            </a:spcBef>
            <a:spcAft>
              <a:spcPct val="35000"/>
            </a:spcAft>
            <a:defRPr cap="all"/>
          </a:pPr>
          <a:r>
            <a:rPr lang="en-US" sz="4000" b="1" kern="1200" dirty="0">
              <a:solidFill>
                <a:srgbClr val="00B050"/>
              </a:solidFill>
            </a:rPr>
            <a:t>2021/22FY </a:t>
          </a:r>
          <a:r>
            <a:rPr lang="en-US" sz="4000" b="1" kern="1200" dirty="0" smtClean="0">
              <a:solidFill>
                <a:srgbClr val="00B050"/>
              </a:solidFill>
            </a:rPr>
            <a:t>Q2 and Q3</a:t>
          </a:r>
          <a:endParaRPr lang="en-US" sz="4000" kern="1200" dirty="0">
            <a:solidFill>
              <a:srgbClr val="00B050"/>
            </a:solidFill>
          </a:endParaRPr>
        </a:p>
      </dsp:txBody>
      <dsp:txXfrm>
        <a:off x="0" y="2557372"/>
        <a:ext cx="6196719" cy="738944"/>
      </dsp:txXfrm>
    </dsp:sp>
    <dsp:sp modelId="{876C193A-7D4D-4250-913D-E8FA6C75E430}">
      <dsp:nvSpPr>
        <dsp:cNvPr id="0" name=""/>
        <dsp:cNvSpPr/>
      </dsp:nvSpPr>
      <dsp:spPr>
        <a:xfrm>
          <a:off x="8369265" y="1132952"/>
          <a:ext cx="1132312" cy="1132312"/>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C85C8B7-7105-40AA-874B-D0C9BDE47D36}">
      <dsp:nvSpPr>
        <dsp:cNvPr id="0" name=""/>
        <dsp:cNvSpPr/>
      </dsp:nvSpPr>
      <dsp:spPr>
        <a:xfrm>
          <a:off x="8610577" y="1374265"/>
          <a:ext cx="649687" cy="447192"/>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AAC9CCE-4B3A-47B6-BA23-25459CBC5D62}">
      <dsp:nvSpPr>
        <dsp:cNvPr id="0" name=""/>
        <dsp:cNvSpPr/>
      </dsp:nvSpPr>
      <dsp:spPr>
        <a:xfrm>
          <a:off x="6442087" y="2604751"/>
          <a:ext cx="4754301" cy="7301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778000">
            <a:lnSpc>
              <a:spcPct val="90000"/>
            </a:lnSpc>
            <a:spcBef>
              <a:spcPct val="0"/>
            </a:spcBef>
            <a:spcAft>
              <a:spcPct val="35000"/>
            </a:spcAft>
            <a:defRPr cap="all"/>
          </a:pPr>
          <a:r>
            <a:rPr lang="en-ZA" sz="4000" b="1" kern="1200" dirty="0">
              <a:solidFill>
                <a:srgbClr val="00B050"/>
              </a:solidFill>
            </a:rPr>
            <a:t>PERFORMANCE </a:t>
          </a:r>
          <a:r>
            <a:rPr lang="en-ZA" sz="4000" b="1" kern="1200" dirty="0" smtClean="0">
              <a:solidFill>
                <a:srgbClr val="00B050"/>
              </a:solidFill>
            </a:rPr>
            <a:t>INFORMATION ANALYSIS</a:t>
          </a:r>
          <a:endParaRPr lang="en-US" sz="4000" kern="1200" dirty="0">
            <a:solidFill>
              <a:srgbClr val="00B050"/>
            </a:solidFill>
          </a:endParaRPr>
        </a:p>
      </dsp:txBody>
      <dsp:txXfrm>
        <a:off x="6442087" y="2604751"/>
        <a:ext cx="4754301" cy="730158"/>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B89807-93AF-4308-9E88-97EB69629FF6}" type="datetimeFigureOut">
              <a:rPr lang="en-ZA" smtClean="0"/>
              <a:t>2022/02/08</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77B6B6-E95A-43CE-B300-D85D323C2A1A}" type="slidenum">
              <a:rPr lang="en-ZA" smtClean="0"/>
              <a:t>‹#›</a:t>
            </a:fld>
            <a:endParaRPr lang="en-ZA"/>
          </a:p>
        </p:txBody>
      </p:sp>
    </p:spTree>
    <p:extLst>
      <p:ext uri="{BB962C8B-B14F-4D97-AF65-F5344CB8AC3E}">
        <p14:creationId xmlns:p14="http://schemas.microsoft.com/office/powerpoint/2010/main" val="2995518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ZA"/>
          </a:p>
        </p:txBody>
      </p:sp>
      <p:sp>
        <p:nvSpPr>
          <p:cNvPr id="5" name="Footer Placeholder 4"/>
          <p:cNvSpPr>
            <a:spLocks noGrp="1"/>
          </p:cNvSpPr>
          <p:nvPr>
            <p:ph type="ftr" sz="quarter" idx="11"/>
          </p:nvPr>
        </p:nvSpPr>
        <p:spPr/>
        <p:txBody>
          <a:bodyPr/>
          <a:lstStyle/>
          <a:p>
            <a:r>
              <a:rPr lang="en-ZA" smtClean="0"/>
              <a:t>RESTRICTED</a:t>
            </a:r>
            <a:endParaRPr lang="en-ZA"/>
          </a:p>
        </p:txBody>
      </p:sp>
      <p:sp>
        <p:nvSpPr>
          <p:cNvPr id="6" name="Header Placeholder 5"/>
          <p:cNvSpPr>
            <a:spLocks noGrp="1"/>
          </p:cNvSpPr>
          <p:nvPr>
            <p:ph type="hdr" sz="quarter" idx="12"/>
          </p:nvPr>
        </p:nvSpPr>
        <p:spPr/>
        <p:txBody>
          <a:bodyPr/>
          <a:lstStyle/>
          <a:p>
            <a:r>
              <a:rPr lang="en-ZA" smtClean="0"/>
              <a:t>RESTRICTED </a:t>
            </a:r>
            <a:endParaRPr lang="en-ZA"/>
          </a:p>
        </p:txBody>
      </p:sp>
    </p:spTree>
    <p:extLst>
      <p:ext uri="{BB962C8B-B14F-4D97-AF65-F5344CB8AC3E}">
        <p14:creationId xmlns:p14="http://schemas.microsoft.com/office/powerpoint/2010/main" val="26228854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F77B6B6-E95A-43CE-B300-D85D323C2A1A}" type="slidenum">
              <a:rPr lang="en-ZA" smtClean="0"/>
              <a:t>18</a:t>
            </a:fld>
            <a:endParaRPr lang="en-ZA"/>
          </a:p>
        </p:txBody>
      </p:sp>
    </p:spTree>
    <p:extLst>
      <p:ext uri="{BB962C8B-B14F-4D97-AF65-F5344CB8AC3E}">
        <p14:creationId xmlns:p14="http://schemas.microsoft.com/office/powerpoint/2010/main" val="3309389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914400" y="3730336"/>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6CFB2F-6EDA-4524-853B-CF160B0FF071}" type="datetime1">
              <a:rPr lang="en-US" smtClean="0">
                <a:solidFill>
                  <a:prstClr val="black">
                    <a:tint val="75000"/>
                  </a:prstClr>
                </a:solidFill>
              </a:rPr>
              <a:t>2/8/2022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67209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600201"/>
            <a:ext cx="10972800" cy="438034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EBB153-CF1F-48DE-B58C-BB973D296CD5}" type="datetime1">
              <a:rPr lang="en-US" smtClean="0">
                <a:solidFill>
                  <a:prstClr val="black">
                    <a:tint val="75000"/>
                  </a:prstClr>
                </a:solidFill>
              </a:rPr>
              <a:t>2/8/2022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4519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5E82F3-0142-4F7F-9B96-64AD8FE61CA4}" type="datetime1">
              <a:rPr lang="en-US" smtClean="0">
                <a:solidFill>
                  <a:prstClr val="black">
                    <a:tint val="75000"/>
                  </a:prstClr>
                </a:solidFill>
              </a:rPr>
              <a:t>2/8/2022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073544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914400" y="3730336"/>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D73952-B287-4147-B353-49E214DCE9AE}" type="datetime1">
              <a:rPr lang="en-US" smtClean="0">
                <a:solidFill>
                  <a:prstClr val="black">
                    <a:tint val="75000"/>
                  </a:prstClr>
                </a:solidFill>
              </a:rPr>
              <a:t>2/8/2022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74389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6DE92B-A03D-4118-93A9-78C2EA85FC0A}" type="datetime1">
              <a:rPr lang="en-US" smtClean="0">
                <a:solidFill>
                  <a:prstClr val="black">
                    <a:tint val="75000"/>
                  </a:prstClr>
                </a:solidFill>
              </a:rPr>
              <a:t>2/8/2022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68122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AA9ED3-84A7-4390-8637-AD59B64F0D07}" type="datetime1">
              <a:rPr lang="en-US" smtClean="0">
                <a:solidFill>
                  <a:prstClr val="black">
                    <a:tint val="75000"/>
                  </a:prstClr>
                </a:solidFill>
              </a:rPr>
              <a:t>2/8/2022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934213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3918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3918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FC9B46-3F0E-40CA-A39A-963CE58DC999}" type="datetime1">
              <a:rPr lang="en-US" smtClean="0">
                <a:solidFill>
                  <a:prstClr val="black">
                    <a:tint val="75000"/>
                  </a:prstClr>
                </a:solidFill>
              </a:rPr>
              <a:t>2/8/2022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119850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6"/>
            <a:ext cx="5386917" cy="38229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6"/>
            <a:ext cx="5389033" cy="38229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0A5BC0-2B52-4F8C-A732-1429F0A61545}" type="datetime1">
              <a:rPr lang="en-US" smtClean="0">
                <a:solidFill>
                  <a:prstClr val="black">
                    <a:tint val="75000"/>
                  </a:prstClr>
                </a:solidFill>
              </a:rPr>
              <a:t>2/8/2022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43862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855829-8FFC-4401-A83E-66221D40EEC7}" type="datetime1">
              <a:rPr lang="en-US" smtClean="0">
                <a:solidFill>
                  <a:prstClr val="black">
                    <a:tint val="75000"/>
                  </a:prstClr>
                </a:solidFill>
              </a:rPr>
              <a:t>2/8/2022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383441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F95598-C576-4E0E-AD83-D3921B0D8D71}" type="datetime1">
              <a:rPr lang="en-US" smtClean="0">
                <a:solidFill>
                  <a:prstClr val="black">
                    <a:tint val="75000"/>
                  </a:prstClr>
                </a:solidFill>
              </a:rPr>
              <a:t>2/8/2022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987349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D7313B-F224-449C-815E-97C5EC63DE32}" type="datetime1">
              <a:rPr lang="en-US" smtClean="0">
                <a:solidFill>
                  <a:prstClr val="black">
                    <a:tint val="75000"/>
                  </a:prstClr>
                </a:solidFill>
              </a:rPr>
              <a:t>2/8/2022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86698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78783D-9DAB-4502-9D6B-8E6F73FA09B2}" type="datetime1">
              <a:rPr lang="en-US" smtClean="0">
                <a:solidFill>
                  <a:prstClr val="black">
                    <a:tint val="75000"/>
                  </a:prstClr>
                </a:solidFill>
              </a:rPr>
              <a:t>2/8/2022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81983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529797"/>
            <a:ext cx="7315200" cy="62341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164569"/>
            <a:ext cx="7315200" cy="452628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084629"/>
            <a:ext cx="7315200" cy="88534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13CBD3-CB76-4C33-8BD1-F2A163C3DA34}" type="datetime1">
              <a:rPr lang="en-US" smtClean="0">
                <a:solidFill>
                  <a:prstClr val="black">
                    <a:tint val="75000"/>
                  </a:prstClr>
                </a:solidFill>
              </a:rPr>
              <a:t>2/8/2022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48611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600201"/>
            <a:ext cx="10972800" cy="438034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175C1B-0946-485A-9968-E11EA6D86BAD}" type="datetime1">
              <a:rPr lang="en-US" smtClean="0">
                <a:solidFill>
                  <a:prstClr val="black">
                    <a:tint val="75000"/>
                  </a:prstClr>
                </a:solidFill>
              </a:rPr>
              <a:t>2/8/2022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591555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FA5BEF-11CA-44A3-988D-3587F8780084}" type="datetime1">
              <a:rPr lang="en-US" smtClean="0">
                <a:solidFill>
                  <a:prstClr val="black">
                    <a:tint val="75000"/>
                  </a:prstClr>
                </a:solidFill>
              </a:rPr>
              <a:t>2/8/2022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386588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914400" y="3730336"/>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96F196-4DE9-4D14-8B88-ABFD590B1DC2}" type="datetime1">
              <a:rPr lang="en-US" smtClean="0">
                <a:solidFill>
                  <a:prstClr val="black">
                    <a:tint val="75000"/>
                  </a:prstClr>
                </a:solidFill>
              </a:rPr>
              <a:t>2/8/2022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674819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02BD96-4850-4529-BC3F-91AA5D24B998}" type="datetime1">
              <a:rPr lang="en-US" smtClean="0">
                <a:solidFill>
                  <a:prstClr val="black">
                    <a:tint val="75000"/>
                  </a:prstClr>
                </a:solidFill>
              </a:rPr>
              <a:t>2/8/2022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018456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E3F254-F468-4E03-82BF-AAEE044D6997}" type="datetime1">
              <a:rPr lang="en-US" smtClean="0">
                <a:solidFill>
                  <a:prstClr val="black">
                    <a:tint val="75000"/>
                  </a:prstClr>
                </a:solidFill>
              </a:rPr>
              <a:t>2/8/2022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072651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3918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3918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9EE655-EFF5-4439-B2DC-EF2759F46340}" type="datetime1">
              <a:rPr lang="en-US" smtClean="0">
                <a:solidFill>
                  <a:prstClr val="black">
                    <a:tint val="75000"/>
                  </a:prstClr>
                </a:solidFill>
              </a:rPr>
              <a:t>2/8/2022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559151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6"/>
            <a:ext cx="5386917" cy="38229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6"/>
            <a:ext cx="5389033" cy="38229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234E80-8246-456C-8F6D-236D151C5ED0}" type="datetime1">
              <a:rPr lang="en-US" smtClean="0">
                <a:solidFill>
                  <a:prstClr val="black">
                    <a:tint val="75000"/>
                  </a:prstClr>
                </a:solidFill>
              </a:rPr>
              <a:t>2/8/2022</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3781999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E0B0C1-CD57-4A51-9F11-BB150D37EFFB}" type="datetime1">
              <a:rPr lang="en-US" smtClean="0">
                <a:solidFill>
                  <a:prstClr val="black">
                    <a:tint val="75000"/>
                  </a:prstClr>
                </a:solidFill>
              </a:rPr>
              <a:t>2/8/2022</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679588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2FB90A-FF2D-4FB2-8A7D-13C254DF5C41}" type="datetime1">
              <a:rPr lang="en-US" smtClean="0">
                <a:solidFill>
                  <a:prstClr val="black">
                    <a:tint val="75000"/>
                  </a:prstClr>
                </a:solidFill>
              </a:rPr>
              <a:t>2/8/2022</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96778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4DA6E9-EF79-4379-87FD-27D611930503}" type="datetime1">
              <a:rPr lang="en-US" smtClean="0">
                <a:solidFill>
                  <a:prstClr val="black">
                    <a:tint val="75000"/>
                  </a:prstClr>
                </a:solidFill>
              </a:rPr>
              <a:t>2/8/2022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8141574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D5378-6FF5-4928-9220-663F0034FFB0}" type="datetime1">
              <a:rPr lang="en-US" smtClean="0">
                <a:solidFill>
                  <a:prstClr val="black">
                    <a:tint val="75000"/>
                  </a:prstClr>
                </a:solidFill>
              </a:rPr>
              <a:t>2/8/2022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06454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529797"/>
            <a:ext cx="7315200" cy="62341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164569"/>
            <a:ext cx="7315200" cy="452628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084629"/>
            <a:ext cx="7315200" cy="88534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360A0-A78B-478B-9223-EA8AF8E2F289}" type="datetime1">
              <a:rPr lang="en-US" smtClean="0">
                <a:solidFill>
                  <a:prstClr val="black">
                    <a:tint val="75000"/>
                  </a:prstClr>
                </a:solidFill>
              </a:rPr>
              <a:t>2/8/2022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5388818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600201"/>
            <a:ext cx="10972800" cy="438034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FDB5CC-2DAD-4A7A-AF36-EFE7DAC758AD}" type="datetime1">
              <a:rPr lang="en-US" smtClean="0">
                <a:solidFill>
                  <a:prstClr val="black">
                    <a:tint val="75000"/>
                  </a:prstClr>
                </a:solidFill>
              </a:rPr>
              <a:t>2/8/2022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2851709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405603-E68C-4F05-828E-53E0EFECE4C3}" type="datetime1">
              <a:rPr lang="en-US" smtClean="0">
                <a:solidFill>
                  <a:prstClr val="black">
                    <a:tint val="75000"/>
                  </a:prstClr>
                </a:solidFill>
              </a:rPr>
              <a:t>2/8/2022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64200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3918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3918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2A4ED5-4AD7-4021-BA44-0C359997896B}" type="datetime1">
              <a:rPr lang="en-US" smtClean="0">
                <a:solidFill>
                  <a:prstClr val="black">
                    <a:tint val="75000"/>
                  </a:prstClr>
                </a:solidFill>
              </a:rPr>
              <a:t>2/8/2022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78070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6"/>
            <a:ext cx="5386917" cy="38229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6"/>
            <a:ext cx="5389033" cy="38229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B40BAA-8CED-4CB5-87F7-4A00DC8DD0FA}" type="datetime1">
              <a:rPr lang="en-US" smtClean="0">
                <a:solidFill>
                  <a:prstClr val="black">
                    <a:tint val="75000"/>
                  </a:prstClr>
                </a:solidFill>
              </a:rPr>
              <a:t>2/8/2022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68705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789B4B-EBD7-4D08-BA20-DB2BDBC1B6F3}" type="datetime1">
              <a:rPr lang="en-US" smtClean="0">
                <a:solidFill>
                  <a:prstClr val="black">
                    <a:tint val="75000"/>
                  </a:prstClr>
                </a:solidFill>
              </a:rPr>
              <a:t>2/8/2022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6342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A46B1D-BBA9-4F8C-9574-1FD9DCC6009E}" type="datetime1">
              <a:rPr lang="en-US" smtClean="0">
                <a:solidFill>
                  <a:prstClr val="black">
                    <a:tint val="75000"/>
                  </a:prstClr>
                </a:solidFill>
              </a:rPr>
              <a:t>2/8/2022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91302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B9972E-3751-4975-AAA8-0E626814F7A9}" type="datetime1">
              <a:rPr lang="en-US" smtClean="0">
                <a:solidFill>
                  <a:prstClr val="black">
                    <a:tint val="75000"/>
                  </a:prstClr>
                </a:solidFill>
              </a:rPr>
              <a:t>2/8/2022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2038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529797"/>
            <a:ext cx="7315200" cy="62341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164569"/>
            <a:ext cx="7315200" cy="452628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084629"/>
            <a:ext cx="7315200" cy="88534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87836D-3F99-4221-BE3F-1F1FF80926FF}" type="datetime1">
              <a:rPr lang="en-US" smtClean="0">
                <a:solidFill>
                  <a:prstClr val="black">
                    <a:tint val="75000"/>
                  </a:prstClr>
                </a:solidFill>
              </a:rPr>
              <a:t>2/8/2022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B1C6805-EAF3-CC4B-883D-0BA841DD8C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54164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38034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941783" y="6149833"/>
            <a:ext cx="2892520" cy="236537"/>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fld id="{1E6128A9-804B-4138-931D-7C3C91D21265}" type="datetime1">
              <a:rPr lang="en-US" smtClean="0">
                <a:solidFill>
                  <a:prstClr val="black">
                    <a:tint val="75000"/>
                  </a:prstClr>
                </a:solidFill>
              </a:rPr>
              <a:t>2/8/2022</a:t>
            </a:fld>
            <a:endParaRPr lang="en-US">
              <a:solidFill>
                <a:prstClr val="black">
                  <a:tint val="75000"/>
                </a:prstClr>
              </a:solidFill>
            </a:endParaRPr>
          </a:p>
        </p:txBody>
      </p:sp>
      <p:sp>
        <p:nvSpPr>
          <p:cNvPr id="5" name="Footer Placeholder 4"/>
          <p:cNvSpPr>
            <a:spLocks noGrp="1"/>
          </p:cNvSpPr>
          <p:nvPr>
            <p:ph type="ftr" sz="quarter" idx="3"/>
          </p:nvPr>
        </p:nvSpPr>
        <p:spPr>
          <a:xfrm>
            <a:off x="2941783" y="6448137"/>
            <a:ext cx="2892520" cy="279689"/>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5892800" y="6265574"/>
            <a:ext cx="210435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fld id="{7B1C6805-EAF3-CC4B-883D-0BA841DD8C88}"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5388808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38034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941783" y="6149833"/>
            <a:ext cx="2892520" cy="236537"/>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fld id="{3B0374FD-D5D0-4E4B-A4F4-18B980BA3FCD}" type="datetime1">
              <a:rPr lang="en-US" smtClean="0">
                <a:solidFill>
                  <a:prstClr val="black">
                    <a:tint val="75000"/>
                  </a:prstClr>
                </a:solidFill>
              </a:rPr>
              <a:t>2/8/2022</a:t>
            </a:fld>
            <a:endParaRPr lang="en-US">
              <a:solidFill>
                <a:prstClr val="black">
                  <a:tint val="75000"/>
                </a:prstClr>
              </a:solidFill>
            </a:endParaRPr>
          </a:p>
        </p:txBody>
      </p:sp>
      <p:sp>
        <p:nvSpPr>
          <p:cNvPr id="5" name="Footer Placeholder 4"/>
          <p:cNvSpPr>
            <a:spLocks noGrp="1"/>
          </p:cNvSpPr>
          <p:nvPr>
            <p:ph type="ftr" sz="quarter" idx="3"/>
          </p:nvPr>
        </p:nvSpPr>
        <p:spPr>
          <a:xfrm>
            <a:off x="2941783" y="6448137"/>
            <a:ext cx="2892520" cy="279689"/>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5892800" y="6265574"/>
            <a:ext cx="210435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fld id="{7B1C6805-EAF3-CC4B-883D-0BA841DD8C88}"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59218198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38034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941783" y="6149833"/>
            <a:ext cx="2892520" cy="236537"/>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fld id="{D402EDEE-6EB6-4155-9C4A-8CA16FC2713E}" type="datetime1">
              <a:rPr lang="en-US" smtClean="0">
                <a:solidFill>
                  <a:prstClr val="black">
                    <a:tint val="75000"/>
                  </a:prstClr>
                </a:solidFill>
              </a:rPr>
              <a:t>2/8/2022</a:t>
            </a:fld>
            <a:endParaRPr lang="en-US" dirty="0">
              <a:solidFill>
                <a:prstClr val="black">
                  <a:tint val="75000"/>
                </a:prstClr>
              </a:solidFill>
            </a:endParaRPr>
          </a:p>
        </p:txBody>
      </p:sp>
      <p:sp>
        <p:nvSpPr>
          <p:cNvPr id="5" name="Footer Placeholder 4"/>
          <p:cNvSpPr>
            <a:spLocks noGrp="1"/>
          </p:cNvSpPr>
          <p:nvPr>
            <p:ph type="ftr" sz="quarter" idx="3"/>
          </p:nvPr>
        </p:nvSpPr>
        <p:spPr>
          <a:xfrm>
            <a:off x="2941783" y="6448137"/>
            <a:ext cx="2892520" cy="279689"/>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5892800" y="6265574"/>
            <a:ext cx="210435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fld id="{7B1C6805-EAF3-CC4B-883D-0BA841DD8C88}" type="slidenum">
              <a:rPr lang="en-US" smtClean="0">
                <a:solidFill>
                  <a:prstClr val="black">
                    <a:tint val="75000"/>
                  </a:prstClr>
                </a:solidFill>
              </a:rPr>
              <a:pPr defTabSz="457200"/>
              <a:t>‹#›</a:t>
            </a:fld>
            <a:endParaRPr lang="en-US" dirty="0">
              <a:solidFill>
                <a:prstClr val="black">
                  <a:tint val="75000"/>
                </a:prstClr>
              </a:solidFill>
            </a:endParaRPr>
          </a:p>
        </p:txBody>
      </p:sp>
    </p:spTree>
    <p:extLst>
      <p:ext uri="{BB962C8B-B14F-4D97-AF65-F5344CB8AC3E}">
        <p14:creationId xmlns:p14="http://schemas.microsoft.com/office/powerpoint/2010/main" val="288671175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 Id="rId4" Type="http://schemas.openxmlformats.org/officeDocument/2006/relationships/image" Target="../media/image9.svg"/></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 Id="rId4" Type="http://schemas.openxmlformats.org/officeDocument/2006/relationships/image" Target="../media/image9.sv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 Id="rId4" Type="http://schemas.openxmlformats.org/officeDocument/2006/relationships/image" Target="../media/image9.sv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 Id="rId4" Type="http://schemas.openxmlformats.org/officeDocument/2006/relationships/image" Target="../media/image9.sv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8.pn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3.xml"/><Relationship Id="rId1" Type="http://schemas.openxmlformats.org/officeDocument/2006/relationships/themeOverride" Target="../theme/themeOverride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emf"/><Relationship Id="rId1" Type="http://schemas.openxmlformats.org/officeDocument/2006/relationships/slideLayout" Target="../slideLayouts/slideLayout24.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37883" y="484553"/>
            <a:ext cx="11392180" cy="5170646"/>
          </a:xfrm>
          <a:prstGeom prst="rect">
            <a:avLst/>
          </a:prstGeom>
          <a:noFill/>
        </p:spPr>
        <p:txBody>
          <a:bodyPr wrap="square">
            <a:spAutoFit/>
          </a:bodyPr>
          <a:lstStyle/>
          <a:p>
            <a:pPr algn="ctr">
              <a:lnSpc>
                <a:spcPct val="150000"/>
              </a:lnSpc>
            </a:pPr>
            <a:r>
              <a:rPr lang="en-US" sz="2000" b="1" dirty="0" smtClean="0"/>
              <a:t>PRESENTATION TO PORTFOLIO COMMITTEE ON DEFENCE AND MILITARY VETERANS (PCDMV)</a:t>
            </a:r>
          </a:p>
          <a:p>
            <a:pPr algn="ctr">
              <a:lnSpc>
                <a:spcPct val="150000"/>
              </a:lnSpc>
            </a:pPr>
            <a:r>
              <a:rPr lang="en-US" sz="2000" b="1" dirty="0" smtClean="0">
                <a:solidFill>
                  <a:srgbClr val="00B050"/>
                </a:solidFill>
              </a:rPr>
              <a:t>Department of Military Veterans</a:t>
            </a:r>
          </a:p>
          <a:p>
            <a:pPr algn="ctr">
              <a:lnSpc>
                <a:spcPct val="150000"/>
              </a:lnSpc>
            </a:pPr>
            <a:r>
              <a:rPr lang="en-US" sz="2000" b="1" dirty="0">
                <a:cs typeface="Arial"/>
              </a:rPr>
              <a:t>Q2 and Q3</a:t>
            </a: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cs typeface="Arial"/>
              </a:rPr>
              <a:t>PERFORMANCE INFORMATION REPORT </a:t>
            </a: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cs typeface="Arial"/>
              </a:rPr>
              <a:t>(FINANCIAL &amp; NON-FINANCIAL) </a:t>
            </a: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cs typeface="Arial"/>
              </a:rPr>
              <a:t>(JULY – SEPT 2021 (Q2) AND </a:t>
            </a:r>
            <a:r>
              <a:rPr lang="en-US" sz="2000" b="1" dirty="0" smtClean="0">
                <a:cs typeface="Arial"/>
              </a:rPr>
              <a:t>OCT </a:t>
            </a:r>
            <a:r>
              <a:rPr lang="en-US" sz="2000" b="1" dirty="0">
                <a:cs typeface="Arial"/>
              </a:rPr>
              <a:t>– DEC 2021 (Q3)) </a:t>
            </a:r>
            <a:endParaRPr lang="en-US" sz="2000" b="1" dirty="0" smtClean="0">
              <a:cs typeface="Arial"/>
            </a:endParaRPr>
          </a:p>
          <a:p>
            <a:pPr algn="ctr">
              <a:lnSpc>
                <a:spcPct val="150000"/>
              </a:lnSpc>
            </a:pPr>
            <a:r>
              <a:rPr lang="en-US" sz="2000" b="1" dirty="0" smtClean="0"/>
              <a:t>PRESENTENTED BY: I.N MPOLWENI</a:t>
            </a:r>
          </a:p>
          <a:p>
            <a:pPr algn="ctr">
              <a:lnSpc>
                <a:spcPct val="150000"/>
              </a:lnSpc>
            </a:pPr>
            <a:r>
              <a:rPr lang="en-US" sz="2000" b="1" dirty="0" smtClean="0"/>
              <a:t>DIRECTOR GENERAL</a:t>
            </a:r>
          </a:p>
          <a:p>
            <a:pPr algn="ctr">
              <a:lnSpc>
                <a:spcPct val="150000"/>
              </a:lnSpc>
            </a:pPr>
            <a:endParaRPr lang="en-US" sz="2000" b="1" dirty="0"/>
          </a:p>
          <a:p>
            <a:pPr algn="ctr">
              <a:lnSpc>
                <a:spcPct val="150000"/>
              </a:lnSpc>
            </a:pPr>
            <a:r>
              <a:rPr lang="en-ZA" sz="2000" b="1" dirty="0">
                <a:ea typeface="Times New Roman" panose="02020603050405020304" pitchFamily="18" charset="0"/>
                <a:cs typeface="Times New Roman" panose="02020603050405020304" pitchFamily="18" charset="0"/>
              </a:rPr>
              <a:t>Date:  </a:t>
            </a:r>
            <a:r>
              <a:rPr lang="en-ZA" sz="2000" b="1" dirty="0" smtClean="0">
                <a:ea typeface="Times New Roman" panose="02020603050405020304" pitchFamily="18" charset="0"/>
                <a:cs typeface="Times New Roman" panose="02020603050405020304" pitchFamily="18" charset="0"/>
              </a:rPr>
              <a:t>09 February 2022</a:t>
            </a:r>
            <a:endParaRPr lang="en-US" sz="2000" b="1" dirty="0" smtClean="0"/>
          </a:p>
        </p:txBody>
      </p:sp>
    </p:spTree>
    <p:extLst>
      <p:ext uri="{BB962C8B-B14F-4D97-AF65-F5344CB8AC3E}">
        <p14:creationId xmlns:p14="http://schemas.microsoft.com/office/powerpoint/2010/main" val="39487348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871268" y="132062"/>
            <a:ext cx="10064151" cy="407071"/>
          </a:xfrm>
          <a:prstGeom prst="rect">
            <a:avLst/>
          </a:prstGeom>
          <a:ln>
            <a:noFill/>
          </a:ln>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nSpc>
                <a:spcPct val="150000"/>
              </a:lnSpc>
              <a:spcBef>
                <a:spcPts val="0"/>
              </a:spcBef>
            </a:pPr>
            <a:r>
              <a:rPr lang="en-US" sz="2000" b="1" dirty="0" smtClean="0">
                <a:solidFill>
                  <a:srgbClr val="00B050"/>
                </a:solidFill>
                <a:latin typeface="+mn-lt"/>
                <a:ea typeface="+mn-ea"/>
                <a:cs typeface="Arial"/>
              </a:rPr>
              <a:t>SPEND VS BUDGET BY BRANCH BY ECONOMIC CLASSIFICATION</a:t>
            </a:r>
            <a:endParaRPr lang="en-US" sz="2000" b="1" dirty="0">
              <a:solidFill>
                <a:srgbClr val="00B050"/>
              </a:solidFill>
              <a:latin typeface="+mn-lt"/>
              <a:ea typeface="+mn-ea"/>
              <a:cs typeface="Arial"/>
            </a:endParaRPr>
          </a:p>
        </p:txBody>
      </p:sp>
      <p:sp>
        <p:nvSpPr>
          <p:cNvPr id="8" name="TextBox 7"/>
          <p:cNvSpPr txBox="1"/>
          <p:nvPr/>
        </p:nvSpPr>
        <p:spPr>
          <a:xfrm>
            <a:off x="871268" y="5193960"/>
            <a:ext cx="10545284" cy="954107"/>
          </a:xfrm>
          <a:prstGeom prst="rect">
            <a:avLst/>
          </a:prstGeom>
          <a:solidFill>
            <a:schemeClr val="bg1"/>
          </a:solidFill>
          <a:ln>
            <a:solidFill>
              <a:schemeClr val="tx1"/>
            </a:solidFill>
          </a:ln>
        </p:spPr>
        <p:txBody>
          <a:bodyPr wrap="square" rtlCol="0">
            <a:spAutoFit/>
          </a:bodyPr>
          <a:lstStyle/>
          <a:p>
            <a:pPr marL="174625" indent="-174625">
              <a:buFont typeface="Wingdings" panose="05000000000000000000" pitchFamily="2" charset="2"/>
              <a:buChar char="§"/>
            </a:pPr>
            <a:r>
              <a:rPr lang="en-ZA" sz="1400" dirty="0">
                <a:latin typeface="Arial" panose="020B0604020202020204" pitchFamily="34" charset="0"/>
                <a:cs typeface="Arial" panose="020B0604020202020204" pitchFamily="34" charset="0"/>
              </a:rPr>
              <a:t>CoE tracked marginally behind target due to vacant critical post. This present saving on critical vacant post is offset by additional post on the organogram (contract posts).</a:t>
            </a:r>
          </a:p>
          <a:p>
            <a:pPr marL="174625" indent="-174625">
              <a:buFont typeface="Wingdings" panose="05000000000000000000" pitchFamily="2" charset="2"/>
              <a:buChar char="§"/>
            </a:pPr>
            <a:r>
              <a:rPr lang="en-ZA" sz="1400" dirty="0">
                <a:latin typeface="Arial" panose="020B0604020202020204" pitchFamily="34" charset="0"/>
                <a:cs typeface="Arial" panose="020B0604020202020204" pitchFamily="34" charset="0"/>
              </a:rPr>
              <a:t>There was a sizeable underspend on all other economic classifications with an overall spend of 41.6% excluding COE.</a:t>
            </a:r>
          </a:p>
          <a:p>
            <a:pPr marL="174625" indent="-174625">
              <a:buFont typeface="Wingdings" panose="05000000000000000000" pitchFamily="2" charset="2"/>
              <a:buChar char="§"/>
            </a:pPr>
            <a:r>
              <a:rPr lang="en-US" sz="1400" dirty="0">
                <a:latin typeface="Arial" panose="020B0604020202020204" pitchFamily="34" charset="0"/>
                <a:cs typeface="Arial" panose="020B0604020202020204" pitchFamily="34" charset="0"/>
              </a:rPr>
              <a:t>The underspend was mainly informed by slower than expected spend on all military benefits.</a:t>
            </a:r>
            <a:endParaRPr lang="en-ZA" sz="1400" dirty="0">
              <a:latin typeface="Arial" panose="020B0604020202020204" pitchFamily="34" charset="0"/>
              <a:cs typeface="Arial" panose="020B0604020202020204" pitchFamily="34" charset="0"/>
            </a:endParaRPr>
          </a:p>
        </p:txBody>
      </p:sp>
      <p:graphicFrame>
        <p:nvGraphicFramePr>
          <p:cNvPr id="207" name="Table 206"/>
          <p:cNvGraphicFramePr>
            <a:graphicFrameLocks noGrp="1"/>
          </p:cNvGraphicFramePr>
          <p:nvPr>
            <p:extLst>
              <p:ext uri="{D42A27DB-BD31-4B8C-83A1-F6EECF244321}">
                <p14:modId xmlns:p14="http://schemas.microsoft.com/office/powerpoint/2010/main" val="1388681874"/>
              </p:ext>
            </p:extLst>
          </p:nvPr>
        </p:nvGraphicFramePr>
        <p:xfrm>
          <a:off x="871268" y="2529670"/>
          <a:ext cx="10720097" cy="2474595"/>
        </p:xfrm>
        <a:graphic>
          <a:graphicData uri="http://schemas.openxmlformats.org/drawingml/2006/table">
            <a:tbl>
              <a:tblPr/>
              <a:tblGrid>
                <a:gridCol w="3691688">
                  <a:extLst>
                    <a:ext uri="{9D8B030D-6E8A-4147-A177-3AD203B41FA5}">
                      <a16:colId xmlns:a16="http://schemas.microsoft.com/office/drawing/2014/main" val="20000"/>
                    </a:ext>
                  </a:extLst>
                </a:gridCol>
                <a:gridCol w="1703857">
                  <a:extLst>
                    <a:ext uri="{9D8B030D-6E8A-4147-A177-3AD203B41FA5}">
                      <a16:colId xmlns:a16="http://schemas.microsoft.com/office/drawing/2014/main" val="20001"/>
                    </a:ext>
                  </a:extLst>
                </a:gridCol>
                <a:gridCol w="1703857">
                  <a:extLst>
                    <a:ext uri="{9D8B030D-6E8A-4147-A177-3AD203B41FA5}">
                      <a16:colId xmlns:a16="http://schemas.microsoft.com/office/drawing/2014/main" val="20002"/>
                    </a:ext>
                  </a:extLst>
                </a:gridCol>
                <a:gridCol w="1822180">
                  <a:extLst>
                    <a:ext uri="{9D8B030D-6E8A-4147-A177-3AD203B41FA5}">
                      <a16:colId xmlns:a16="http://schemas.microsoft.com/office/drawing/2014/main" val="20003"/>
                    </a:ext>
                  </a:extLst>
                </a:gridCol>
                <a:gridCol w="1798515">
                  <a:extLst>
                    <a:ext uri="{9D8B030D-6E8A-4147-A177-3AD203B41FA5}">
                      <a16:colId xmlns:a16="http://schemas.microsoft.com/office/drawing/2014/main" val="20004"/>
                    </a:ext>
                  </a:extLst>
                </a:gridCol>
              </a:tblGrid>
              <a:tr h="238125">
                <a:tc gridSpan="4">
                  <a:txBody>
                    <a:bodyPr/>
                    <a:lstStyle/>
                    <a:p>
                      <a:pPr algn="l" fontAlgn="b"/>
                      <a:r>
                        <a:rPr lang="en-ZA" sz="1400" b="1" i="0" u="none" strike="noStrike" dirty="0">
                          <a:solidFill>
                            <a:srgbClr val="000000"/>
                          </a:solidFill>
                          <a:effectLst/>
                          <a:latin typeface="Calibri" panose="020F0502020204030204" pitchFamily="34" charset="0"/>
                        </a:rPr>
                        <a:t>TOTAL BY ECONOMIC CLASSIFICATION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lgn="l" fontAlgn="b"/>
                      <a:r>
                        <a:rPr lang="en-ZA" sz="14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81000">
                <a:tc>
                  <a:txBody>
                    <a:bodyPr/>
                    <a:lstStyle/>
                    <a:p>
                      <a:pPr algn="l" fontAlgn="b"/>
                      <a:r>
                        <a:rPr lang="en-ZA" sz="1400" b="1" i="0" u="none" strike="noStrike" dirty="0" err="1">
                          <a:solidFill>
                            <a:srgbClr val="000000"/>
                          </a:solidFill>
                          <a:effectLst/>
                          <a:latin typeface="Calibri" panose="020F0502020204030204" pitchFamily="34" charset="0"/>
                        </a:rPr>
                        <a:t>R'000</a:t>
                      </a:r>
                      <a:endParaRPr lang="en-ZA" sz="1400" b="1"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ZA" sz="1400" b="1" i="0" u="none" strike="noStrike">
                          <a:solidFill>
                            <a:srgbClr val="000000"/>
                          </a:solidFill>
                          <a:effectLst/>
                          <a:latin typeface="Calibri" panose="020F0502020204030204" pitchFamily="34" charset="0"/>
                        </a:rPr>
                        <a:t>SPEND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ZA" sz="1400" b="1" i="0" u="none" strike="noStrike">
                          <a:solidFill>
                            <a:srgbClr val="000000"/>
                          </a:solidFill>
                          <a:effectLst/>
                          <a:latin typeface="Calibri" panose="020F0502020204030204" pitchFamily="34" charset="0"/>
                        </a:rPr>
                        <a:t>BUDGET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ZA" sz="1400" b="1" i="0" u="none" strike="noStrike">
                          <a:solidFill>
                            <a:srgbClr val="000000"/>
                          </a:solidFill>
                          <a:effectLst/>
                          <a:latin typeface="Calibri" panose="020F0502020204030204" pitchFamily="34" charset="0"/>
                        </a:rPr>
                        <a:t>AVAILABLE BUDGET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ZA" sz="1400" b="1" i="0" u="none" strike="noStrike">
                          <a:solidFill>
                            <a:srgbClr val="000000"/>
                          </a:solidFill>
                          <a:effectLst/>
                          <a:latin typeface="Calibri" panose="020F0502020204030204" pitchFamily="34" charset="0"/>
                        </a:rPr>
                        <a:t>%SPEND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10001"/>
                  </a:ext>
                </a:extLst>
              </a:tr>
              <a:tr h="190500">
                <a:tc>
                  <a:txBody>
                    <a:bodyPr/>
                    <a:lstStyle/>
                    <a:p>
                      <a:pPr algn="l" fontAlgn="b"/>
                      <a:r>
                        <a:rPr lang="en-ZA" sz="1400" b="0" i="0" u="none" strike="noStrike" dirty="0">
                          <a:solidFill>
                            <a:srgbClr val="000000"/>
                          </a:solidFill>
                          <a:effectLst/>
                          <a:latin typeface="Calibri" panose="020F0502020204030204" pitchFamily="34" charset="0"/>
                        </a:rPr>
                        <a:t>Compensation of Employees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86 637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Calibri" panose="020F0502020204030204" pitchFamily="34" charset="0"/>
                        </a:rPr>
                        <a:t>129 887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43 250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Calibri" panose="020F0502020204030204" pitchFamily="34" charset="0"/>
                        </a:rPr>
                        <a:t>67%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2"/>
                  </a:ext>
                </a:extLst>
              </a:tr>
              <a:tr h="285750">
                <a:tc>
                  <a:txBody>
                    <a:bodyPr/>
                    <a:lstStyle/>
                    <a:p>
                      <a:pPr algn="l" fontAlgn="b"/>
                      <a:r>
                        <a:rPr lang="en-ZA" sz="1400" b="0" i="0" u="none" strike="noStrike" dirty="0">
                          <a:solidFill>
                            <a:srgbClr val="000000"/>
                          </a:solidFill>
                          <a:effectLst/>
                          <a:latin typeface="Calibri" panose="020F0502020204030204" pitchFamily="34" charset="0"/>
                        </a:rPr>
                        <a:t>Goods and Services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Calibri" panose="020F0502020204030204" pitchFamily="34" charset="0"/>
                        </a:rPr>
                        <a:t>116 503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244 548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128 045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Calibri" panose="020F0502020204030204" pitchFamily="34" charset="0"/>
                        </a:rPr>
                        <a:t>48%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3"/>
                  </a:ext>
                </a:extLst>
              </a:tr>
              <a:tr h="285750">
                <a:tc>
                  <a:txBody>
                    <a:bodyPr/>
                    <a:lstStyle/>
                    <a:p>
                      <a:pPr algn="l" fontAlgn="b"/>
                      <a:r>
                        <a:rPr lang="en-ZA" sz="1400" b="0" i="0" u="none" strike="noStrike" dirty="0">
                          <a:solidFill>
                            <a:srgbClr val="000000"/>
                          </a:solidFill>
                          <a:effectLst/>
                          <a:latin typeface="Calibri" panose="020F0502020204030204" pitchFamily="34" charset="0"/>
                        </a:rPr>
                        <a:t>Transfers and Subsidies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Calibri" panose="020F0502020204030204" pitchFamily="34" charset="0"/>
                        </a:rPr>
                        <a:t>74 090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188 982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114 892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Calibri" panose="020F0502020204030204" pitchFamily="34" charset="0"/>
                        </a:rPr>
                        <a:t>39%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4"/>
                  </a:ext>
                </a:extLst>
              </a:tr>
              <a:tr h="285750">
                <a:tc>
                  <a:txBody>
                    <a:bodyPr/>
                    <a:lstStyle/>
                    <a:p>
                      <a:pPr algn="l" fontAlgn="b"/>
                      <a:r>
                        <a:rPr lang="en-ZA" sz="1400" b="0" i="0" u="none" strike="noStrike">
                          <a:solidFill>
                            <a:srgbClr val="000000"/>
                          </a:solidFill>
                          <a:effectLst/>
                          <a:latin typeface="Calibri" panose="020F0502020204030204" pitchFamily="34" charset="0"/>
                        </a:rPr>
                        <a:t>Payments for Capital Assets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Calibri" panose="020F0502020204030204" pitchFamily="34" charset="0"/>
                        </a:rPr>
                        <a:t>13 413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Calibri" panose="020F0502020204030204" pitchFamily="34" charset="0"/>
                        </a:rPr>
                        <a:t>43 613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30 200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Calibri" panose="020F0502020204030204" pitchFamily="34" charset="0"/>
                        </a:rPr>
                        <a:t>31%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5"/>
                  </a:ext>
                </a:extLst>
              </a:tr>
              <a:tr h="285750">
                <a:tc>
                  <a:txBody>
                    <a:bodyPr/>
                    <a:lstStyle/>
                    <a:p>
                      <a:pPr algn="l" fontAlgn="b"/>
                      <a:r>
                        <a:rPr lang="en-ZA" sz="1400" b="0" i="0" u="none" strike="noStrike">
                          <a:solidFill>
                            <a:srgbClr val="000000"/>
                          </a:solidFill>
                          <a:effectLst/>
                          <a:latin typeface="Calibri" panose="020F0502020204030204" pitchFamily="34" charset="0"/>
                        </a:rPr>
                        <a:t>Payments for Financial Assests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Calibri" panose="020F0502020204030204" pitchFamily="34" charset="0"/>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Calibri" panose="020F0502020204030204" pitchFamily="34" charset="0"/>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6"/>
                  </a:ext>
                </a:extLst>
              </a:tr>
              <a:tr h="76200">
                <a:tc>
                  <a:txBody>
                    <a:bodyPr/>
                    <a:lstStyle/>
                    <a:p>
                      <a:pPr algn="l" fontAlgn="b"/>
                      <a:r>
                        <a:rPr lang="en-ZA" sz="14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dirty="0">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dirty="0">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dirty="0">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85750">
                <a:tc>
                  <a:txBody>
                    <a:bodyPr/>
                    <a:lstStyle/>
                    <a:p>
                      <a:pPr algn="l" fontAlgn="b"/>
                      <a:r>
                        <a:rPr lang="en-ZA" sz="1600" b="1" i="0" u="none" strike="noStrike" dirty="0">
                          <a:solidFill>
                            <a:srgbClr val="000000"/>
                          </a:solidFill>
                          <a:effectLst/>
                          <a:latin typeface="Calibri" panose="020F0502020204030204" pitchFamily="34" charset="0"/>
                        </a:rPr>
                        <a:t>TOTAL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r" fontAlgn="b"/>
                      <a:r>
                        <a:rPr lang="en-ZA" sz="1600" b="1" i="0" u="none" strike="noStrike" dirty="0">
                          <a:solidFill>
                            <a:srgbClr val="000000"/>
                          </a:solidFill>
                          <a:effectLst/>
                          <a:latin typeface="Calibri" panose="020F0502020204030204" pitchFamily="34" charset="0"/>
                        </a:rPr>
                        <a:t>290 660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r" fontAlgn="b"/>
                      <a:r>
                        <a:rPr lang="en-ZA" sz="1600" b="1" i="0" u="none" strike="noStrike" dirty="0">
                          <a:solidFill>
                            <a:srgbClr val="000000"/>
                          </a:solidFill>
                          <a:effectLst/>
                          <a:latin typeface="Calibri" panose="020F0502020204030204" pitchFamily="34" charset="0"/>
                        </a:rPr>
                        <a:t>607 030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r" fontAlgn="b"/>
                      <a:r>
                        <a:rPr lang="en-ZA" sz="1600" b="1" i="0" u="none" strike="noStrike" dirty="0">
                          <a:solidFill>
                            <a:srgbClr val="000000"/>
                          </a:solidFill>
                          <a:effectLst/>
                          <a:latin typeface="Calibri" panose="020F0502020204030204" pitchFamily="34" charset="0"/>
                        </a:rPr>
                        <a:t>316 370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r" fontAlgn="b"/>
                      <a:r>
                        <a:rPr lang="en-ZA" sz="1600" b="1" i="0" u="none" strike="noStrike" dirty="0">
                          <a:solidFill>
                            <a:srgbClr val="000000"/>
                          </a:solidFill>
                          <a:effectLst/>
                          <a:latin typeface="Calibri" panose="020F0502020204030204" pitchFamily="34" charset="0"/>
                        </a:rPr>
                        <a:t>48%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10008"/>
                  </a:ext>
                </a:extLst>
              </a:tr>
            </a:tbl>
          </a:graphicData>
        </a:graphic>
      </p:graphicFrame>
      <p:graphicFrame>
        <p:nvGraphicFramePr>
          <p:cNvPr id="208" name="Table 207"/>
          <p:cNvGraphicFramePr>
            <a:graphicFrameLocks noGrp="1"/>
          </p:cNvGraphicFramePr>
          <p:nvPr>
            <p:extLst>
              <p:ext uri="{D42A27DB-BD31-4B8C-83A1-F6EECF244321}">
                <p14:modId xmlns:p14="http://schemas.microsoft.com/office/powerpoint/2010/main" val="3327680192"/>
              </p:ext>
            </p:extLst>
          </p:nvPr>
        </p:nvGraphicFramePr>
        <p:xfrm>
          <a:off x="871269" y="728828"/>
          <a:ext cx="10720096" cy="1611147"/>
        </p:xfrm>
        <a:graphic>
          <a:graphicData uri="http://schemas.openxmlformats.org/drawingml/2006/table">
            <a:tbl>
              <a:tblPr/>
              <a:tblGrid>
                <a:gridCol w="3653794">
                  <a:extLst>
                    <a:ext uri="{9D8B030D-6E8A-4147-A177-3AD203B41FA5}">
                      <a16:colId xmlns:a16="http://schemas.microsoft.com/office/drawing/2014/main" val="20000"/>
                    </a:ext>
                  </a:extLst>
                </a:gridCol>
                <a:gridCol w="1706254">
                  <a:extLst>
                    <a:ext uri="{9D8B030D-6E8A-4147-A177-3AD203B41FA5}">
                      <a16:colId xmlns:a16="http://schemas.microsoft.com/office/drawing/2014/main" val="20001"/>
                    </a:ext>
                  </a:extLst>
                </a:gridCol>
                <a:gridCol w="1654549">
                  <a:extLst>
                    <a:ext uri="{9D8B030D-6E8A-4147-A177-3AD203B41FA5}">
                      <a16:colId xmlns:a16="http://schemas.microsoft.com/office/drawing/2014/main" val="20002"/>
                    </a:ext>
                  </a:extLst>
                </a:gridCol>
                <a:gridCol w="1947541">
                  <a:extLst>
                    <a:ext uri="{9D8B030D-6E8A-4147-A177-3AD203B41FA5}">
                      <a16:colId xmlns:a16="http://schemas.microsoft.com/office/drawing/2014/main" val="20003"/>
                    </a:ext>
                  </a:extLst>
                </a:gridCol>
                <a:gridCol w="1757958">
                  <a:extLst>
                    <a:ext uri="{9D8B030D-6E8A-4147-A177-3AD203B41FA5}">
                      <a16:colId xmlns:a16="http://schemas.microsoft.com/office/drawing/2014/main" val="20004"/>
                    </a:ext>
                  </a:extLst>
                </a:gridCol>
              </a:tblGrid>
              <a:tr h="260535">
                <a:tc gridSpan="4">
                  <a:txBody>
                    <a:bodyPr/>
                    <a:lstStyle/>
                    <a:p>
                      <a:pPr algn="l" fontAlgn="b"/>
                      <a:r>
                        <a:rPr lang="en-ZA" sz="1400" b="1" i="0" u="none" strike="noStrike" dirty="0">
                          <a:solidFill>
                            <a:srgbClr val="000000"/>
                          </a:solidFill>
                          <a:effectLst/>
                          <a:latin typeface="Calibri" panose="020F0502020204030204" pitchFamily="34" charset="0"/>
                        </a:rPr>
                        <a:t>TOTAL BY PROGRAMME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lgn="l" fontAlgn="b"/>
                      <a:r>
                        <a:rPr lang="en-ZA" sz="14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16856">
                <a:tc>
                  <a:txBody>
                    <a:bodyPr/>
                    <a:lstStyle/>
                    <a:p>
                      <a:pPr algn="l" fontAlgn="b"/>
                      <a:r>
                        <a:rPr lang="en-ZA" sz="1400" b="1" i="0" u="none" strike="noStrike" dirty="0">
                          <a:solidFill>
                            <a:srgbClr val="000000"/>
                          </a:solidFill>
                          <a:effectLst/>
                          <a:latin typeface="Calibri" panose="020F0502020204030204" pitchFamily="34" charset="0"/>
                        </a:rPr>
                        <a:t>Programme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ZA" sz="1400" b="1" i="0" u="none" strike="noStrike" dirty="0">
                          <a:solidFill>
                            <a:srgbClr val="000000"/>
                          </a:solidFill>
                          <a:effectLst/>
                          <a:latin typeface="Calibri" panose="020F0502020204030204" pitchFamily="34" charset="0"/>
                        </a:rPr>
                        <a:t>SPEND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ZA" sz="1400" b="1" i="0" u="none" strike="noStrike">
                          <a:solidFill>
                            <a:srgbClr val="000000"/>
                          </a:solidFill>
                          <a:effectLst/>
                          <a:latin typeface="Calibri" panose="020F0502020204030204" pitchFamily="34" charset="0"/>
                        </a:rPr>
                        <a:t>BUDGET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ZA" sz="1400" b="1" i="0" u="none" strike="noStrike">
                          <a:solidFill>
                            <a:srgbClr val="000000"/>
                          </a:solidFill>
                          <a:effectLst/>
                          <a:latin typeface="Calibri" panose="020F0502020204030204" pitchFamily="34" charset="0"/>
                        </a:rPr>
                        <a:t>AVAILABLE BUDGET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ZA" sz="1400" b="1" i="0" u="none" strike="noStrike">
                          <a:solidFill>
                            <a:srgbClr val="000000"/>
                          </a:solidFill>
                          <a:effectLst/>
                          <a:latin typeface="Calibri" panose="020F0502020204030204" pitchFamily="34" charset="0"/>
                        </a:rPr>
                        <a:t>% SPEND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10001"/>
                  </a:ext>
                </a:extLst>
              </a:tr>
              <a:tr h="233439">
                <a:tc>
                  <a:txBody>
                    <a:bodyPr/>
                    <a:lstStyle/>
                    <a:p>
                      <a:pPr algn="l" fontAlgn="b"/>
                      <a:r>
                        <a:rPr lang="en-ZA" sz="1400" b="0" i="0" u="none" strike="noStrike" dirty="0">
                          <a:solidFill>
                            <a:srgbClr val="000000"/>
                          </a:solidFill>
                          <a:effectLst/>
                          <a:latin typeface="Calibri" panose="020F0502020204030204" pitchFamily="34" charset="0"/>
                        </a:rPr>
                        <a:t>Administration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dirty="0">
                          <a:solidFill>
                            <a:srgbClr val="000000"/>
                          </a:solidFill>
                          <a:effectLst/>
                          <a:latin typeface="Calibri" panose="020F0502020204030204" pitchFamily="34" charset="0"/>
                        </a:rPr>
                        <a:t>                    81 691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132 892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51 201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61%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33439">
                <a:tc>
                  <a:txBody>
                    <a:bodyPr/>
                    <a:lstStyle/>
                    <a:p>
                      <a:pPr algn="l" fontAlgn="b"/>
                      <a:r>
                        <a:rPr lang="en-ZA" sz="1400" b="0" i="0" u="none" strike="noStrike" dirty="0">
                          <a:solidFill>
                            <a:srgbClr val="000000"/>
                          </a:solidFill>
                          <a:effectLst/>
                          <a:latin typeface="Calibri" panose="020F0502020204030204" pitchFamily="34" charset="0"/>
                        </a:rPr>
                        <a:t>SESS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135 246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304 896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169 650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3439">
                <a:tc>
                  <a:txBody>
                    <a:bodyPr/>
                    <a:lstStyle/>
                    <a:p>
                      <a:pPr algn="l" fontAlgn="b"/>
                      <a:r>
                        <a:rPr lang="en-ZA" sz="1400" b="0" i="0" u="none" strike="noStrike" dirty="0">
                          <a:solidFill>
                            <a:srgbClr val="000000"/>
                          </a:solidFill>
                          <a:effectLst/>
                          <a:latin typeface="Calibri" panose="020F0502020204030204" pitchFamily="34" charset="0"/>
                        </a:rPr>
                        <a:t>ESM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73 723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169 242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95 519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33439">
                <a:tc>
                  <a:txBody>
                    <a:bodyPr/>
                    <a:lstStyle/>
                    <a:p>
                      <a:pPr algn="l" fontAlgn="b"/>
                      <a:r>
                        <a:rPr lang="en-ZA" sz="1400" b="1" i="0" u="none" strike="noStrike" dirty="0">
                          <a:solidFill>
                            <a:srgbClr val="000000"/>
                          </a:solidFill>
                          <a:effectLst/>
                          <a:latin typeface="Calibri" panose="020F0502020204030204" pitchFamily="34" charset="0"/>
                        </a:rPr>
                        <a:t>TOTAL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1" i="0" u="none" strike="noStrike" dirty="0">
                          <a:solidFill>
                            <a:srgbClr val="000000"/>
                          </a:solidFill>
                          <a:effectLst/>
                          <a:latin typeface="Calibri" panose="020F0502020204030204" pitchFamily="34" charset="0"/>
                        </a:rPr>
                        <a:t>                 290 660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1" i="0" u="none" strike="noStrike" dirty="0">
                          <a:solidFill>
                            <a:srgbClr val="000000"/>
                          </a:solidFill>
                          <a:effectLst/>
                          <a:latin typeface="Calibri" panose="020F0502020204030204" pitchFamily="34" charset="0"/>
                        </a:rPr>
                        <a:t>       607 030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1" i="0" u="none" strike="noStrike" dirty="0">
                          <a:solidFill>
                            <a:srgbClr val="000000"/>
                          </a:solidFill>
                          <a:effectLst/>
                          <a:latin typeface="Calibri" panose="020F0502020204030204" pitchFamily="34" charset="0"/>
                        </a:rPr>
                        <a:t>                       316 370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1" i="0" u="none" strike="noStrike" dirty="0">
                          <a:solidFill>
                            <a:srgbClr val="000000"/>
                          </a:solidFill>
                          <a:effectLst/>
                          <a:latin typeface="Calibri" panose="020F0502020204030204" pitchFamily="34" charset="0"/>
                        </a:rPr>
                        <a:t>48%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0290594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524000" y="1"/>
            <a:ext cx="9144000" cy="558265"/>
          </a:xfrm>
          <a:prstGeom prst="rect">
            <a:avLst/>
          </a:prstGeom>
          <a:ln>
            <a:solidFill>
              <a:schemeClr val="tx1"/>
            </a:solidFill>
          </a:ln>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nSpc>
                <a:spcPct val="150000"/>
              </a:lnSpc>
              <a:spcBef>
                <a:spcPts val="0"/>
              </a:spcBef>
            </a:pPr>
            <a:r>
              <a:rPr lang="en-US" sz="2000" b="1" dirty="0" smtClean="0">
                <a:solidFill>
                  <a:srgbClr val="00B050"/>
                </a:solidFill>
                <a:latin typeface="+mn-lt"/>
                <a:ea typeface="+mn-ea"/>
                <a:cs typeface="Arial"/>
              </a:rPr>
              <a:t>SPEND VS BUDGET – ADMINISTRATION</a:t>
            </a:r>
            <a:endParaRPr lang="en-US" sz="2000" b="1" dirty="0">
              <a:solidFill>
                <a:srgbClr val="00B050"/>
              </a:solidFill>
              <a:latin typeface="+mn-lt"/>
              <a:ea typeface="+mn-ea"/>
              <a:cs typeface="Arial"/>
            </a:endParaRPr>
          </a:p>
        </p:txBody>
      </p:sp>
      <p:sp>
        <p:nvSpPr>
          <p:cNvPr id="9" name="TextBox 8"/>
          <p:cNvSpPr txBox="1"/>
          <p:nvPr/>
        </p:nvSpPr>
        <p:spPr>
          <a:xfrm>
            <a:off x="8390536" y="890842"/>
            <a:ext cx="2277465" cy="4662815"/>
          </a:xfrm>
          <a:prstGeom prst="rect">
            <a:avLst/>
          </a:prstGeom>
          <a:solidFill>
            <a:schemeClr val="bg1"/>
          </a:solidFill>
          <a:ln>
            <a:solidFill>
              <a:schemeClr val="tx1"/>
            </a:solidFill>
          </a:ln>
        </p:spPr>
        <p:txBody>
          <a:bodyPr wrap="square" rtlCol="0">
            <a:spAutoFit/>
          </a:bodyPr>
          <a:lstStyle/>
          <a:p>
            <a:pPr marL="285750" indent="-285750">
              <a:buFont typeface="Wingdings" panose="05000000000000000000" pitchFamily="2" charset="2"/>
              <a:buChar char="Ø"/>
            </a:pPr>
            <a:r>
              <a:rPr lang="en-ZA" sz="1350" dirty="0">
                <a:latin typeface="Arial" panose="020B0604020202020204" pitchFamily="34" charset="0"/>
                <a:cs typeface="Arial" panose="020B0604020202020204" pitchFamily="34" charset="0"/>
              </a:rPr>
              <a:t>Overall spend for Programme 1 was behind target notwithstanding the misaligned Cost of Employment Budget between Programmes as a result of inconsistencies with the HRBP. </a:t>
            </a:r>
          </a:p>
          <a:p>
            <a:pPr marL="285750" indent="-285750">
              <a:buFont typeface="Wingdings" panose="05000000000000000000" pitchFamily="2" charset="2"/>
              <a:buChar char="Ø"/>
            </a:pPr>
            <a:r>
              <a:rPr lang="en-ZA" sz="1350" dirty="0">
                <a:latin typeface="Arial" panose="020B0604020202020204" pitchFamily="34" charset="0"/>
                <a:cs typeface="Arial" panose="020B0604020202020204" pitchFamily="34" charset="0"/>
              </a:rPr>
              <a:t>DMV intends to request approval for virement to correct the CoE misalignment for the year under review. </a:t>
            </a:r>
          </a:p>
          <a:p>
            <a:pPr marL="285750" indent="-285750">
              <a:buFont typeface="Wingdings" panose="05000000000000000000" pitchFamily="2" charset="2"/>
              <a:buChar char="Ø"/>
            </a:pPr>
            <a:r>
              <a:rPr lang="en-ZA" sz="1350" dirty="0">
                <a:latin typeface="Arial" panose="020B0604020202020204" pitchFamily="34" charset="0"/>
                <a:cs typeface="Arial" panose="020B0604020202020204" pitchFamily="34" charset="0"/>
              </a:rPr>
              <a:t>With the exclusion of COE, there was a notable underspend mainly in Corporate Services which included </a:t>
            </a:r>
            <a:r>
              <a:rPr lang="en-ZA" sz="1350" dirty="0" err="1">
                <a:latin typeface="Arial" panose="020B0604020202020204" pitchFamily="34" charset="0"/>
                <a:cs typeface="Arial" panose="020B0604020202020204" pitchFamily="34" charset="0"/>
              </a:rPr>
              <a:t>SITA</a:t>
            </a:r>
            <a:r>
              <a:rPr lang="en-ZA" sz="1350" dirty="0">
                <a:latin typeface="Arial" panose="020B0604020202020204" pitchFamily="34" charset="0"/>
                <a:cs typeface="Arial" panose="020B0604020202020204" pitchFamily="34" charset="0"/>
              </a:rPr>
              <a:t> as well as strategic planning.</a:t>
            </a:r>
          </a:p>
        </p:txBody>
      </p:sp>
      <p:graphicFrame>
        <p:nvGraphicFramePr>
          <p:cNvPr id="3" name="Table 2"/>
          <p:cNvGraphicFramePr>
            <a:graphicFrameLocks noGrp="1"/>
          </p:cNvGraphicFramePr>
          <p:nvPr>
            <p:extLst>
              <p:ext uri="{D42A27DB-BD31-4B8C-83A1-F6EECF244321}">
                <p14:modId xmlns:p14="http://schemas.microsoft.com/office/powerpoint/2010/main" val="3213453590"/>
              </p:ext>
            </p:extLst>
          </p:nvPr>
        </p:nvGraphicFramePr>
        <p:xfrm>
          <a:off x="859810" y="927436"/>
          <a:ext cx="7256060" cy="1733550"/>
        </p:xfrm>
        <a:graphic>
          <a:graphicData uri="http://schemas.openxmlformats.org/drawingml/2006/table">
            <a:tbl>
              <a:tblPr/>
              <a:tblGrid>
                <a:gridCol w="2626324">
                  <a:extLst>
                    <a:ext uri="{9D8B030D-6E8A-4147-A177-3AD203B41FA5}">
                      <a16:colId xmlns:a16="http://schemas.microsoft.com/office/drawing/2014/main" val="20000"/>
                    </a:ext>
                  </a:extLst>
                </a:gridCol>
                <a:gridCol w="1212149">
                  <a:extLst>
                    <a:ext uri="{9D8B030D-6E8A-4147-A177-3AD203B41FA5}">
                      <a16:colId xmlns:a16="http://schemas.microsoft.com/office/drawing/2014/main" val="20001"/>
                    </a:ext>
                  </a:extLst>
                </a:gridCol>
                <a:gridCol w="1212149">
                  <a:extLst>
                    <a:ext uri="{9D8B030D-6E8A-4147-A177-3AD203B41FA5}">
                      <a16:colId xmlns:a16="http://schemas.microsoft.com/office/drawing/2014/main" val="20002"/>
                    </a:ext>
                  </a:extLst>
                </a:gridCol>
                <a:gridCol w="1296326">
                  <a:extLst>
                    <a:ext uri="{9D8B030D-6E8A-4147-A177-3AD203B41FA5}">
                      <a16:colId xmlns:a16="http://schemas.microsoft.com/office/drawing/2014/main" val="20003"/>
                    </a:ext>
                  </a:extLst>
                </a:gridCol>
                <a:gridCol w="909112">
                  <a:extLst>
                    <a:ext uri="{9D8B030D-6E8A-4147-A177-3AD203B41FA5}">
                      <a16:colId xmlns:a16="http://schemas.microsoft.com/office/drawing/2014/main" val="20004"/>
                    </a:ext>
                  </a:extLst>
                </a:gridCol>
              </a:tblGrid>
              <a:tr h="381000">
                <a:tc>
                  <a:txBody>
                    <a:bodyPr/>
                    <a:lstStyle/>
                    <a:p>
                      <a:pPr algn="l" fontAlgn="b"/>
                      <a:r>
                        <a:rPr lang="en-ZA" sz="1100" b="1" i="0" u="none" strike="noStrike" dirty="0" err="1">
                          <a:solidFill>
                            <a:srgbClr val="000000"/>
                          </a:solidFill>
                          <a:effectLst/>
                          <a:latin typeface="Calibri" panose="020F0502020204030204" pitchFamily="34" charset="0"/>
                        </a:rPr>
                        <a:t>R'000</a:t>
                      </a:r>
                      <a:endParaRPr lang="en-ZA" sz="1100" b="1"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ZA" sz="1100" b="1" i="0" u="none" strike="noStrike">
                          <a:solidFill>
                            <a:srgbClr val="000000"/>
                          </a:solidFill>
                          <a:effectLst/>
                          <a:latin typeface="Calibri" panose="020F0502020204030204" pitchFamily="34" charset="0"/>
                        </a:rPr>
                        <a:t>SPEND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ZA" sz="1100" b="1" i="0" u="none" strike="noStrike">
                          <a:solidFill>
                            <a:srgbClr val="000000"/>
                          </a:solidFill>
                          <a:effectLst/>
                          <a:latin typeface="Calibri" panose="020F0502020204030204" pitchFamily="34" charset="0"/>
                        </a:rPr>
                        <a:t>BUDGET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ZA" sz="1100" b="1" i="0" u="none" strike="noStrike">
                          <a:solidFill>
                            <a:srgbClr val="000000"/>
                          </a:solidFill>
                          <a:effectLst/>
                          <a:latin typeface="Calibri" panose="020F0502020204030204" pitchFamily="34" charset="0"/>
                        </a:rPr>
                        <a:t>AVAILABLE BUDGET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ZA" sz="1100" b="1" i="0" u="none" strike="noStrike">
                          <a:solidFill>
                            <a:srgbClr val="000000"/>
                          </a:solidFill>
                          <a:effectLst/>
                          <a:latin typeface="Calibri" panose="020F0502020204030204" pitchFamily="34" charset="0"/>
                        </a:rPr>
                        <a:t>%SPEND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10000"/>
                  </a:ext>
                </a:extLst>
              </a:tr>
              <a:tr h="190500">
                <a:tc>
                  <a:txBody>
                    <a:bodyPr/>
                    <a:lstStyle/>
                    <a:p>
                      <a:pPr algn="l" fontAlgn="b"/>
                      <a:r>
                        <a:rPr lang="en-ZA" sz="1100" b="0" i="0" u="none" strike="noStrike" dirty="0">
                          <a:solidFill>
                            <a:srgbClr val="000000"/>
                          </a:solidFill>
                          <a:effectLst/>
                          <a:latin typeface="Calibri" panose="020F0502020204030204" pitchFamily="34" charset="0"/>
                        </a:rPr>
                        <a:t>MANAGEMENT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Calibri" panose="020F0502020204030204" pitchFamily="34" charset="0"/>
                        </a:rPr>
                        <a:t>                   7 378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Calibri" panose="020F0502020204030204" pitchFamily="34" charset="0"/>
                        </a:rPr>
                        <a:t>                   7 327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Calibri" panose="020F0502020204030204" pitchFamily="34" charset="0"/>
                        </a:rPr>
                        <a:t>                         -51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100" b="0" i="0" u="none" strike="noStrike">
                          <a:solidFill>
                            <a:srgbClr val="000000"/>
                          </a:solidFill>
                          <a:effectLst/>
                          <a:latin typeface="Calibri" panose="020F0502020204030204" pitchFamily="34" charset="0"/>
                        </a:rPr>
                        <a:t>101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00025">
                <a:tc>
                  <a:txBody>
                    <a:bodyPr/>
                    <a:lstStyle/>
                    <a:p>
                      <a:pPr algn="l" fontAlgn="b"/>
                      <a:r>
                        <a:rPr lang="en-ZA" sz="1100" b="0" i="0" u="none" strike="noStrike" dirty="0">
                          <a:solidFill>
                            <a:srgbClr val="000000"/>
                          </a:solidFill>
                          <a:effectLst/>
                          <a:latin typeface="Calibri" panose="020F0502020204030204" pitchFamily="34" charset="0"/>
                        </a:rPr>
                        <a:t>CORPORATE SERVICES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Calibri" panose="020F0502020204030204" pitchFamily="34" charset="0"/>
                        </a:rPr>
                        <a:t>                34 265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Calibri" panose="020F0502020204030204" pitchFamily="34" charset="0"/>
                        </a:rPr>
                        <a:t>                64 492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Calibri" panose="020F0502020204030204" pitchFamily="34" charset="0"/>
                        </a:rPr>
                        <a:t>                  30 227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100" b="0" i="0" u="none" strike="noStrike">
                          <a:solidFill>
                            <a:srgbClr val="000000"/>
                          </a:solidFill>
                          <a:effectLst/>
                          <a:latin typeface="Calibri" panose="020F0502020204030204" pitchFamily="34" charset="0"/>
                        </a:rPr>
                        <a:t>53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90500">
                <a:tc>
                  <a:txBody>
                    <a:bodyPr/>
                    <a:lstStyle/>
                    <a:p>
                      <a:pPr algn="l" fontAlgn="b"/>
                      <a:r>
                        <a:rPr lang="en-ZA" sz="1100" b="0" i="0" u="none" strike="noStrike" dirty="0">
                          <a:solidFill>
                            <a:srgbClr val="000000"/>
                          </a:solidFill>
                          <a:effectLst/>
                          <a:latin typeface="Calibri" panose="020F0502020204030204" pitchFamily="34" charset="0"/>
                        </a:rPr>
                        <a:t>FINANCIAL ADMINISTRATION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Calibri" panose="020F0502020204030204" pitchFamily="34" charset="0"/>
                        </a:rPr>
                        <a:t>                14 642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Calibri" panose="020F0502020204030204" pitchFamily="34" charset="0"/>
                        </a:rPr>
                        <a:t>                16 533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Calibri" panose="020F0502020204030204" pitchFamily="34" charset="0"/>
                        </a:rPr>
                        <a:t>                     1 891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100" b="0" i="0" u="none" strike="noStrike">
                          <a:solidFill>
                            <a:srgbClr val="000000"/>
                          </a:solidFill>
                          <a:effectLst/>
                          <a:latin typeface="Calibri" panose="020F0502020204030204" pitchFamily="34" charset="0"/>
                        </a:rPr>
                        <a:t>89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90500">
                <a:tc>
                  <a:txBody>
                    <a:bodyPr/>
                    <a:lstStyle/>
                    <a:p>
                      <a:pPr algn="l" fontAlgn="b"/>
                      <a:r>
                        <a:rPr lang="en-ZA" sz="1100" b="0" i="0" u="none" strike="noStrike" dirty="0">
                          <a:solidFill>
                            <a:srgbClr val="000000"/>
                          </a:solidFill>
                          <a:effectLst/>
                          <a:latin typeface="Calibri" panose="020F0502020204030204" pitchFamily="34" charset="0"/>
                        </a:rPr>
                        <a:t>INTERNAL AUDIT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Calibri" panose="020F0502020204030204" pitchFamily="34" charset="0"/>
                        </a:rPr>
                        <a:t>                   8 223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Calibri" panose="020F0502020204030204" pitchFamily="34" charset="0"/>
                        </a:rPr>
                        <a:t>                11 481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Calibri" panose="020F0502020204030204" pitchFamily="34" charset="0"/>
                        </a:rPr>
                        <a:t>                     3 258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100" b="0" i="0" u="none" strike="noStrike">
                          <a:solidFill>
                            <a:srgbClr val="000000"/>
                          </a:solidFill>
                          <a:effectLst/>
                          <a:latin typeface="Calibri" panose="020F0502020204030204" pitchFamily="34" charset="0"/>
                        </a:rPr>
                        <a:t>72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90500">
                <a:tc>
                  <a:txBody>
                    <a:bodyPr/>
                    <a:lstStyle/>
                    <a:p>
                      <a:pPr algn="l" fontAlgn="b"/>
                      <a:r>
                        <a:rPr lang="en-ZA" sz="1100" b="0" i="0" u="none" strike="noStrike">
                          <a:solidFill>
                            <a:srgbClr val="000000"/>
                          </a:solidFill>
                          <a:effectLst/>
                          <a:latin typeface="Calibri" panose="020F0502020204030204" pitchFamily="34" charset="0"/>
                        </a:rPr>
                        <a:t>STRATEGIC PLANNING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Calibri" panose="020F0502020204030204" pitchFamily="34" charset="0"/>
                        </a:rPr>
                        <a:t>                   8 331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Calibri" panose="020F0502020204030204" pitchFamily="34" charset="0"/>
                        </a:rPr>
                        <a:t>                18 144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Calibri" panose="020F0502020204030204" pitchFamily="34" charset="0"/>
                        </a:rPr>
                        <a:t>                     9 813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100" b="0" i="0" u="none" strike="noStrike">
                          <a:solidFill>
                            <a:srgbClr val="000000"/>
                          </a:solidFill>
                          <a:effectLst/>
                          <a:latin typeface="Calibri" panose="020F0502020204030204" pitchFamily="34" charset="0"/>
                        </a:rPr>
                        <a:t>46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90500">
                <a:tc>
                  <a:txBody>
                    <a:bodyPr/>
                    <a:lstStyle/>
                    <a:p>
                      <a:pPr algn="l" fontAlgn="b"/>
                      <a:r>
                        <a:rPr lang="en-ZA" sz="1100" b="0" i="0" u="none" strike="noStrike">
                          <a:solidFill>
                            <a:srgbClr val="000000"/>
                          </a:solidFill>
                          <a:effectLst/>
                          <a:latin typeface="Calibri" panose="020F0502020204030204" pitchFamily="34" charset="0"/>
                        </a:rPr>
                        <a:t>OFFICE ACCOMODATION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Calibri" panose="020F0502020204030204" pitchFamily="34" charset="0"/>
                        </a:rPr>
                        <a:t>                   8 852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Calibri" panose="020F0502020204030204" pitchFamily="34" charset="0"/>
                        </a:rPr>
                        <a:t>                14 915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Calibri" panose="020F0502020204030204" pitchFamily="34" charset="0"/>
                        </a:rPr>
                        <a:t>                     6 063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100" b="0" i="0" u="none" strike="noStrike">
                          <a:solidFill>
                            <a:srgbClr val="000000"/>
                          </a:solidFill>
                          <a:effectLst/>
                          <a:latin typeface="Calibri" panose="020F0502020204030204" pitchFamily="34" charset="0"/>
                        </a:rPr>
                        <a:t>59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00025">
                <a:tc>
                  <a:txBody>
                    <a:bodyPr/>
                    <a:lstStyle/>
                    <a:p>
                      <a:pPr algn="l" fontAlgn="b"/>
                      <a:r>
                        <a:rPr lang="en-ZA" sz="1100" b="1" i="0" u="none" strike="noStrike" dirty="0">
                          <a:solidFill>
                            <a:srgbClr val="000000"/>
                          </a:solidFill>
                          <a:effectLst/>
                          <a:latin typeface="Calibri" panose="020F0502020204030204" pitchFamily="34" charset="0"/>
                        </a:rPr>
                        <a:t>TOTAL ADMIN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en-ZA" sz="1100" b="1" i="0" u="none" strike="noStrike" dirty="0">
                          <a:solidFill>
                            <a:srgbClr val="000000"/>
                          </a:solidFill>
                          <a:effectLst/>
                          <a:latin typeface="Calibri" panose="020F0502020204030204" pitchFamily="34" charset="0"/>
                        </a:rPr>
                        <a:t>          81 691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en-ZA" sz="1100" b="1" i="0" u="none" strike="noStrike" dirty="0">
                          <a:solidFill>
                            <a:srgbClr val="000000"/>
                          </a:solidFill>
                          <a:effectLst/>
                          <a:latin typeface="Calibri" panose="020F0502020204030204" pitchFamily="34" charset="0"/>
                        </a:rPr>
                        <a:t>        132 892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en-ZA" sz="1100" b="1" i="0" u="none" strike="noStrike" dirty="0">
                          <a:solidFill>
                            <a:srgbClr val="000000"/>
                          </a:solidFill>
                          <a:effectLst/>
                          <a:latin typeface="Calibri" panose="020F0502020204030204" pitchFamily="34" charset="0"/>
                        </a:rPr>
                        <a:t>            51 201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en-ZA" sz="1100" b="1" i="0" u="none" strike="noStrike" dirty="0">
                          <a:solidFill>
                            <a:srgbClr val="000000"/>
                          </a:solidFill>
                          <a:effectLst/>
                          <a:latin typeface="Calibri" panose="020F0502020204030204" pitchFamily="34" charset="0"/>
                        </a:rPr>
                        <a:t>           61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10007"/>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058241718"/>
              </p:ext>
            </p:extLst>
          </p:nvPr>
        </p:nvGraphicFramePr>
        <p:xfrm>
          <a:off x="859809" y="2912150"/>
          <a:ext cx="7256058" cy="2438400"/>
        </p:xfrm>
        <a:graphic>
          <a:graphicData uri="http://schemas.openxmlformats.org/drawingml/2006/table">
            <a:tbl>
              <a:tblPr/>
              <a:tblGrid>
                <a:gridCol w="2661166">
                  <a:extLst>
                    <a:ext uri="{9D8B030D-6E8A-4147-A177-3AD203B41FA5}">
                      <a16:colId xmlns:a16="http://schemas.microsoft.com/office/drawing/2014/main" val="20000"/>
                    </a:ext>
                  </a:extLst>
                </a:gridCol>
                <a:gridCol w="1247411">
                  <a:extLst>
                    <a:ext uri="{9D8B030D-6E8A-4147-A177-3AD203B41FA5}">
                      <a16:colId xmlns:a16="http://schemas.microsoft.com/office/drawing/2014/main" val="20001"/>
                    </a:ext>
                  </a:extLst>
                </a:gridCol>
                <a:gridCol w="1136881">
                  <a:extLst>
                    <a:ext uri="{9D8B030D-6E8A-4147-A177-3AD203B41FA5}">
                      <a16:colId xmlns:a16="http://schemas.microsoft.com/office/drawing/2014/main" val="20002"/>
                    </a:ext>
                  </a:extLst>
                </a:gridCol>
                <a:gridCol w="1284295">
                  <a:extLst>
                    <a:ext uri="{9D8B030D-6E8A-4147-A177-3AD203B41FA5}">
                      <a16:colId xmlns:a16="http://schemas.microsoft.com/office/drawing/2014/main" val="20003"/>
                    </a:ext>
                  </a:extLst>
                </a:gridCol>
                <a:gridCol w="926305">
                  <a:extLst>
                    <a:ext uri="{9D8B030D-6E8A-4147-A177-3AD203B41FA5}">
                      <a16:colId xmlns:a16="http://schemas.microsoft.com/office/drawing/2014/main" val="20004"/>
                    </a:ext>
                  </a:extLst>
                </a:gridCol>
              </a:tblGrid>
              <a:tr h="238125">
                <a:tc gridSpan="4">
                  <a:txBody>
                    <a:bodyPr/>
                    <a:lstStyle/>
                    <a:p>
                      <a:pPr algn="l" fontAlgn="b"/>
                      <a:r>
                        <a:rPr lang="en-ZA" sz="1100" b="1" i="0" u="none" strike="noStrike" dirty="0">
                          <a:solidFill>
                            <a:srgbClr val="000000"/>
                          </a:solidFill>
                          <a:effectLst/>
                          <a:latin typeface="Calibri" panose="020F0502020204030204" pitchFamily="34" charset="0"/>
                        </a:rPr>
                        <a:t>TOTAL BY ECONOMIC CLASSIFICATION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lgn="l" fontAlgn="b"/>
                      <a:r>
                        <a:rPr lang="en-ZA"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71500">
                <a:tc>
                  <a:txBody>
                    <a:bodyPr/>
                    <a:lstStyle/>
                    <a:p>
                      <a:pPr algn="l" fontAlgn="b"/>
                      <a:r>
                        <a:rPr lang="en-ZA" sz="1100" b="1" i="0" u="none" strike="noStrike" dirty="0" err="1">
                          <a:solidFill>
                            <a:srgbClr val="000000"/>
                          </a:solidFill>
                          <a:effectLst/>
                          <a:latin typeface="Calibri" panose="020F0502020204030204" pitchFamily="34" charset="0"/>
                        </a:rPr>
                        <a:t>R'000</a:t>
                      </a:r>
                      <a:endParaRPr lang="en-ZA" sz="1100" b="1"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ZA" sz="1100" b="1" i="0" u="none" strike="noStrike">
                          <a:solidFill>
                            <a:srgbClr val="000000"/>
                          </a:solidFill>
                          <a:effectLst/>
                          <a:latin typeface="Calibri" panose="020F0502020204030204" pitchFamily="34" charset="0"/>
                        </a:rPr>
                        <a:t>SPEND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ZA" sz="1100" b="1" i="0" u="none" strike="noStrike">
                          <a:solidFill>
                            <a:srgbClr val="000000"/>
                          </a:solidFill>
                          <a:effectLst/>
                          <a:latin typeface="Calibri" panose="020F0502020204030204" pitchFamily="34" charset="0"/>
                        </a:rPr>
                        <a:t>BUDGET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ZA" sz="1100" b="1" i="0" u="none" strike="noStrike">
                          <a:solidFill>
                            <a:srgbClr val="000000"/>
                          </a:solidFill>
                          <a:effectLst/>
                          <a:latin typeface="Calibri" panose="020F0502020204030204" pitchFamily="34" charset="0"/>
                        </a:rPr>
                        <a:t>AVAILABLE BUDGET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ZA" sz="1100" b="1" i="0" u="none" strike="noStrike" dirty="0" smtClean="0">
                          <a:solidFill>
                            <a:srgbClr val="000000"/>
                          </a:solidFill>
                          <a:effectLst/>
                          <a:latin typeface="Calibri" panose="020F0502020204030204" pitchFamily="34" charset="0"/>
                        </a:rPr>
                        <a:t>% SPEND</a:t>
                      </a:r>
                      <a:endParaRPr lang="en-ZA" sz="1100" b="1"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10001"/>
                  </a:ext>
                </a:extLst>
              </a:tr>
              <a:tr h="190500">
                <a:tc>
                  <a:txBody>
                    <a:bodyPr/>
                    <a:lstStyle/>
                    <a:p>
                      <a:pPr algn="l" fontAlgn="b"/>
                      <a:r>
                        <a:rPr lang="en-ZA" sz="1100" b="0" i="0" u="none" strike="noStrike" dirty="0">
                          <a:solidFill>
                            <a:srgbClr val="000000"/>
                          </a:solidFill>
                          <a:effectLst/>
                          <a:latin typeface="Calibri" panose="020F0502020204030204" pitchFamily="34" charset="0"/>
                        </a:rPr>
                        <a:t>Compensation of Employees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100" b="0" i="0" u="none" strike="noStrike">
                          <a:solidFill>
                            <a:srgbClr val="000000"/>
                          </a:solidFill>
                          <a:effectLst/>
                          <a:latin typeface="Calibri" panose="020F0502020204030204" pitchFamily="34" charset="0"/>
                        </a:rPr>
                        <a:t>47 660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Calibri" panose="020F0502020204030204" pitchFamily="34" charset="0"/>
                        </a:rPr>
                        <a:t>47 332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100" b="0" i="0" u="none" strike="noStrike">
                          <a:solidFill>
                            <a:srgbClr val="000000"/>
                          </a:solidFill>
                          <a:effectLst/>
                          <a:latin typeface="Calibri" panose="020F0502020204030204" pitchFamily="34" charset="0"/>
                        </a:rPr>
                        <a:t>(328)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Calibri" panose="020F0502020204030204" pitchFamily="34" charset="0"/>
                        </a:rPr>
                        <a:t>101%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190500">
                <a:tc>
                  <a:txBody>
                    <a:bodyPr/>
                    <a:lstStyle/>
                    <a:p>
                      <a:pPr algn="l" fontAlgn="b"/>
                      <a:r>
                        <a:rPr lang="en-ZA" sz="1100" b="0" i="0" u="none" strike="noStrike" dirty="0">
                          <a:solidFill>
                            <a:srgbClr val="000000"/>
                          </a:solidFill>
                          <a:effectLst/>
                          <a:latin typeface="Calibri" panose="020F0502020204030204" pitchFamily="34" charset="0"/>
                        </a:rPr>
                        <a:t>Goods and Services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100" b="0" i="0" u="none" strike="noStrike">
                          <a:solidFill>
                            <a:srgbClr val="000000"/>
                          </a:solidFill>
                          <a:effectLst/>
                          <a:latin typeface="Calibri" panose="020F0502020204030204" pitchFamily="34" charset="0"/>
                        </a:rPr>
                        <a:t>33 318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100" b="0" i="0" u="none" strike="noStrike">
                          <a:solidFill>
                            <a:srgbClr val="000000"/>
                          </a:solidFill>
                          <a:effectLst/>
                          <a:latin typeface="Calibri" panose="020F0502020204030204" pitchFamily="34" charset="0"/>
                        </a:rPr>
                        <a:t>82 159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100" b="0" i="0" u="none" strike="noStrike">
                          <a:solidFill>
                            <a:srgbClr val="000000"/>
                          </a:solidFill>
                          <a:effectLst/>
                          <a:latin typeface="Calibri" panose="020F0502020204030204" pitchFamily="34" charset="0"/>
                        </a:rPr>
                        <a:t>48 841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Calibri" panose="020F0502020204030204" pitchFamily="34" charset="0"/>
                        </a:rPr>
                        <a:t>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3"/>
                  </a:ext>
                </a:extLst>
              </a:tr>
              <a:tr h="238125">
                <a:tc>
                  <a:txBody>
                    <a:bodyPr/>
                    <a:lstStyle/>
                    <a:p>
                      <a:pPr algn="l" fontAlgn="b"/>
                      <a:r>
                        <a:rPr lang="en-ZA" sz="1100" b="0" i="0" u="none" strike="noStrike" dirty="0">
                          <a:solidFill>
                            <a:srgbClr val="000000"/>
                          </a:solidFill>
                          <a:effectLst/>
                          <a:latin typeface="Calibri" panose="020F0502020204030204" pitchFamily="34" charset="0"/>
                        </a:rPr>
                        <a:t>Transfers and Subsidies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100" b="0" i="0" u="none" strike="noStrike">
                          <a:solidFill>
                            <a:srgbClr val="000000"/>
                          </a:solidFill>
                          <a:effectLst/>
                          <a:latin typeface="Calibri" panose="020F0502020204030204" pitchFamily="34" charset="0"/>
                        </a:rPr>
                        <a:t>455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100" b="0" i="0" u="none" strike="noStrike">
                          <a:solidFill>
                            <a:srgbClr val="000000"/>
                          </a:solidFill>
                          <a:effectLst/>
                          <a:latin typeface="Calibri" panose="020F0502020204030204" pitchFamily="34" charset="0"/>
                        </a:rPr>
                        <a:t>255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100" b="0" i="0" u="none" strike="noStrike">
                          <a:solidFill>
                            <a:srgbClr val="000000"/>
                          </a:solidFill>
                          <a:effectLst/>
                          <a:latin typeface="Calibri" panose="020F0502020204030204" pitchFamily="34" charset="0"/>
                        </a:rPr>
                        <a:t>(200)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4"/>
                  </a:ext>
                </a:extLst>
              </a:tr>
              <a:tr h="238125">
                <a:tc>
                  <a:txBody>
                    <a:bodyPr/>
                    <a:lstStyle/>
                    <a:p>
                      <a:pPr algn="l" fontAlgn="b"/>
                      <a:r>
                        <a:rPr lang="en-ZA" sz="1100" b="0" i="0" u="none" strike="noStrike" dirty="0">
                          <a:solidFill>
                            <a:srgbClr val="000000"/>
                          </a:solidFill>
                          <a:effectLst/>
                          <a:latin typeface="Calibri" panose="020F0502020204030204" pitchFamily="34" charset="0"/>
                        </a:rPr>
                        <a:t>Payments for Capital Assets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Calibri" panose="020F0502020204030204" pitchFamily="34" charset="0"/>
                        </a:rPr>
                        <a:t>258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100" b="0" i="0" u="none" strike="noStrike">
                          <a:solidFill>
                            <a:srgbClr val="000000"/>
                          </a:solidFill>
                          <a:effectLst/>
                          <a:latin typeface="Calibri" panose="020F0502020204030204" pitchFamily="34" charset="0"/>
                        </a:rPr>
                        <a:t>3 146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100" b="0" i="0" u="none" strike="noStrike">
                          <a:solidFill>
                            <a:srgbClr val="000000"/>
                          </a:solidFill>
                          <a:effectLst/>
                          <a:latin typeface="Calibri" panose="020F0502020204030204" pitchFamily="34" charset="0"/>
                        </a:rPr>
                        <a:t>2 888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Calibri" panose="020F0502020204030204" pitchFamily="34" charset="0"/>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5"/>
                  </a:ext>
                </a:extLst>
              </a:tr>
              <a:tr h="381000">
                <a:tc>
                  <a:txBody>
                    <a:bodyPr/>
                    <a:lstStyle/>
                    <a:p>
                      <a:pPr algn="l" fontAlgn="b"/>
                      <a:r>
                        <a:rPr lang="en-ZA" sz="1100" b="0" i="0" u="none" strike="noStrike" dirty="0">
                          <a:solidFill>
                            <a:srgbClr val="000000"/>
                          </a:solidFill>
                          <a:effectLst/>
                          <a:latin typeface="Calibri" panose="020F0502020204030204" pitchFamily="34" charset="0"/>
                        </a:rPr>
                        <a:t>Payments for Financial Assets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1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10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100" b="0" i="0" u="none" strike="noStrike" dirty="0">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6"/>
                  </a:ext>
                </a:extLst>
              </a:tr>
              <a:tr h="190500">
                <a:tc>
                  <a:txBody>
                    <a:bodyPr/>
                    <a:lstStyle/>
                    <a:p>
                      <a:pPr algn="l" fontAlgn="b"/>
                      <a:r>
                        <a:rPr lang="en-ZA"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00025">
                <a:tc>
                  <a:txBody>
                    <a:bodyPr/>
                    <a:lstStyle/>
                    <a:p>
                      <a:pPr algn="l" fontAlgn="b"/>
                      <a:r>
                        <a:rPr lang="en-ZA" sz="1100" b="1" i="0" u="none" strike="noStrike">
                          <a:solidFill>
                            <a:srgbClr val="000000"/>
                          </a:solidFill>
                          <a:effectLst/>
                          <a:latin typeface="Calibri" panose="020F0502020204030204" pitchFamily="34" charset="0"/>
                        </a:rPr>
                        <a:t>TOTAL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r" fontAlgn="b"/>
                      <a:r>
                        <a:rPr lang="en-ZA" sz="1100" b="1" i="0" u="none" strike="noStrike" dirty="0">
                          <a:solidFill>
                            <a:srgbClr val="000000"/>
                          </a:solidFill>
                          <a:effectLst/>
                          <a:latin typeface="Calibri" panose="020F0502020204030204" pitchFamily="34" charset="0"/>
                        </a:rPr>
                        <a:t>81 691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r" fontAlgn="b"/>
                      <a:r>
                        <a:rPr lang="en-ZA" sz="1100" b="1" i="0" u="none" strike="noStrike" dirty="0">
                          <a:solidFill>
                            <a:srgbClr val="000000"/>
                          </a:solidFill>
                          <a:effectLst/>
                          <a:latin typeface="Calibri" panose="020F0502020204030204" pitchFamily="34" charset="0"/>
                        </a:rPr>
                        <a:t>132 892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r" fontAlgn="b"/>
                      <a:r>
                        <a:rPr lang="en-ZA" sz="1100" b="1" i="0" u="none" strike="noStrike" dirty="0">
                          <a:solidFill>
                            <a:srgbClr val="000000"/>
                          </a:solidFill>
                          <a:effectLst/>
                          <a:latin typeface="Calibri" panose="020F0502020204030204" pitchFamily="34" charset="0"/>
                        </a:rPr>
                        <a:t>51 201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r" fontAlgn="b"/>
                      <a:r>
                        <a:rPr lang="en-ZA" sz="1100" b="1" i="0" u="none" strike="noStrike" dirty="0">
                          <a:solidFill>
                            <a:srgbClr val="000000"/>
                          </a:solidFill>
                          <a:effectLst/>
                          <a:latin typeface="Calibri" panose="020F0502020204030204" pitchFamily="34" charset="0"/>
                        </a:rPr>
                        <a:t>61%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2511494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524000" y="0"/>
            <a:ext cx="9144000" cy="548640"/>
          </a:xfrm>
          <a:prstGeom prst="rect">
            <a:avLst/>
          </a:prstGeom>
          <a:ln>
            <a:solidFill>
              <a:schemeClr val="tx1"/>
            </a:solidFill>
          </a:ln>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nSpc>
                <a:spcPct val="150000"/>
              </a:lnSpc>
              <a:spcBef>
                <a:spcPts val="0"/>
              </a:spcBef>
            </a:pPr>
            <a:r>
              <a:rPr lang="en-US" sz="2000" b="1" dirty="0" smtClean="0">
                <a:solidFill>
                  <a:srgbClr val="00B050"/>
                </a:solidFill>
                <a:latin typeface="+mn-lt"/>
                <a:ea typeface="+mn-ea"/>
                <a:cs typeface="Arial"/>
              </a:rPr>
              <a:t>SPEND VS BUDGET – SOCIO-ECONOMIC SUPPORT</a:t>
            </a:r>
            <a:endParaRPr lang="en-US" sz="2000" b="1" dirty="0">
              <a:solidFill>
                <a:srgbClr val="00B050"/>
              </a:solidFill>
              <a:latin typeface="+mn-lt"/>
              <a:ea typeface="+mn-ea"/>
              <a:cs typeface="Arial"/>
            </a:endParaRPr>
          </a:p>
        </p:txBody>
      </p:sp>
      <p:sp>
        <p:nvSpPr>
          <p:cNvPr id="10" name="TextBox 9"/>
          <p:cNvSpPr txBox="1"/>
          <p:nvPr/>
        </p:nvSpPr>
        <p:spPr>
          <a:xfrm>
            <a:off x="859809" y="4872347"/>
            <a:ext cx="10345003" cy="715581"/>
          </a:xfrm>
          <a:prstGeom prst="rect">
            <a:avLst/>
          </a:prstGeom>
          <a:solidFill>
            <a:schemeClr val="bg1"/>
          </a:solidFill>
          <a:ln>
            <a:solidFill>
              <a:schemeClr val="tx1"/>
            </a:solidFill>
          </a:ln>
        </p:spPr>
        <p:txBody>
          <a:bodyPr wrap="square" rtlCol="0">
            <a:spAutoFit/>
          </a:bodyPr>
          <a:lstStyle/>
          <a:p>
            <a:r>
              <a:rPr lang="en-ZA" sz="1350" dirty="0">
                <a:latin typeface="Arial" panose="020B0604020202020204" pitchFamily="34" charset="0"/>
                <a:cs typeface="Arial" panose="020B0604020202020204" pitchFamily="34" charset="0"/>
              </a:rPr>
              <a:t>The SES cumulative spend of 44% was behind target mainly driven by the delays in receiving, processing and payment of invoices related to Education Support, Healthcare and Housing. The invoices for Healthcare Support had started to flow. Compensation for Injuries spend was mainly related to assessments concluded towards the end of the previous quarter.</a:t>
            </a:r>
          </a:p>
        </p:txBody>
      </p:sp>
      <p:graphicFrame>
        <p:nvGraphicFramePr>
          <p:cNvPr id="2" name="Table 1"/>
          <p:cNvGraphicFramePr>
            <a:graphicFrameLocks noGrp="1"/>
          </p:cNvGraphicFramePr>
          <p:nvPr>
            <p:extLst>
              <p:ext uri="{D42A27DB-BD31-4B8C-83A1-F6EECF244321}">
                <p14:modId xmlns:p14="http://schemas.microsoft.com/office/powerpoint/2010/main" val="600123253"/>
              </p:ext>
            </p:extLst>
          </p:nvPr>
        </p:nvGraphicFramePr>
        <p:xfrm>
          <a:off x="968990" y="889623"/>
          <a:ext cx="9921922" cy="1234440"/>
        </p:xfrm>
        <a:graphic>
          <a:graphicData uri="http://schemas.openxmlformats.org/drawingml/2006/table">
            <a:tbl>
              <a:tblPr/>
              <a:tblGrid>
                <a:gridCol w="3591229">
                  <a:extLst>
                    <a:ext uri="{9D8B030D-6E8A-4147-A177-3AD203B41FA5}">
                      <a16:colId xmlns:a16="http://schemas.microsoft.com/office/drawing/2014/main" val="20000"/>
                    </a:ext>
                  </a:extLst>
                </a:gridCol>
                <a:gridCol w="1657490">
                  <a:extLst>
                    <a:ext uri="{9D8B030D-6E8A-4147-A177-3AD203B41FA5}">
                      <a16:colId xmlns:a16="http://schemas.microsoft.com/office/drawing/2014/main" val="20001"/>
                    </a:ext>
                  </a:extLst>
                </a:gridCol>
                <a:gridCol w="1657490">
                  <a:extLst>
                    <a:ext uri="{9D8B030D-6E8A-4147-A177-3AD203B41FA5}">
                      <a16:colId xmlns:a16="http://schemas.microsoft.com/office/drawing/2014/main" val="20002"/>
                    </a:ext>
                  </a:extLst>
                </a:gridCol>
                <a:gridCol w="1772595">
                  <a:extLst>
                    <a:ext uri="{9D8B030D-6E8A-4147-A177-3AD203B41FA5}">
                      <a16:colId xmlns:a16="http://schemas.microsoft.com/office/drawing/2014/main" val="20003"/>
                    </a:ext>
                  </a:extLst>
                </a:gridCol>
                <a:gridCol w="1243118">
                  <a:extLst>
                    <a:ext uri="{9D8B030D-6E8A-4147-A177-3AD203B41FA5}">
                      <a16:colId xmlns:a16="http://schemas.microsoft.com/office/drawing/2014/main" val="20004"/>
                    </a:ext>
                  </a:extLst>
                </a:gridCol>
              </a:tblGrid>
              <a:tr h="381000">
                <a:tc>
                  <a:txBody>
                    <a:bodyPr/>
                    <a:lstStyle/>
                    <a:p>
                      <a:pPr algn="l" fontAlgn="b"/>
                      <a:r>
                        <a:rPr lang="en-ZA" sz="1400" b="1" i="0" u="none" strike="noStrike" dirty="0">
                          <a:solidFill>
                            <a:srgbClr val="000000"/>
                          </a:solidFill>
                          <a:effectLst/>
                          <a:latin typeface="Calibri" panose="020F0502020204030204" pitchFamily="34" charset="0"/>
                        </a:rPr>
                        <a:t>PROGRAMME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ZA" sz="1400" b="1" i="0" u="none" strike="noStrike">
                          <a:solidFill>
                            <a:srgbClr val="000000"/>
                          </a:solidFill>
                          <a:effectLst/>
                          <a:latin typeface="Calibri" panose="020F0502020204030204" pitchFamily="34" charset="0"/>
                        </a:rPr>
                        <a:t>SPEND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ZA" sz="1400" b="1" i="0" u="none" strike="noStrike">
                          <a:solidFill>
                            <a:srgbClr val="000000"/>
                          </a:solidFill>
                          <a:effectLst/>
                          <a:latin typeface="Calibri" panose="020F0502020204030204" pitchFamily="34" charset="0"/>
                        </a:rPr>
                        <a:t>BUDGET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ZA" sz="1400" b="1" i="0" u="none" strike="noStrike">
                          <a:solidFill>
                            <a:srgbClr val="000000"/>
                          </a:solidFill>
                          <a:effectLst/>
                          <a:latin typeface="Calibri" panose="020F0502020204030204" pitchFamily="34" charset="0"/>
                        </a:rPr>
                        <a:t>AVAILABLE BUDGET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ZA" sz="1400" b="1"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10000"/>
                  </a:ext>
                </a:extLst>
              </a:tr>
              <a:tr h="190500">
                <a:tc>
                  <a:txBody>
                    <a:bodyPr/>
                    <a:lstStyle/>
                    <a:p>
                      <a:pPr algn="l" fontAlgn="b"/>
                      <a:r>
                        <a:rPr lang="en-ZA" sz="1400" b="0" i="0" u="none" strike="noStrike" dirty="0" err="1">
                          <a:solidFill>
                            <a:srgbClr val="000000"/>
                          </a:solidFill>
                          <a:effectLst/>
                          <a:latin typeface="Calibri" panose="020F0502020204030204" pitchFamily="34" charset="0"/>
                        </a:rPr>
                        <a:t>DBM</a:t>
                      </a:r>
                      <a:endParaRPr lang="en-ZA" sz="14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Calibri" panose="020F0502020204030204" pitchFamily="34" charset="0"/>
                        </a:rPr>
                        <a:t>                   6 517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Calibri" panose="020F0502020204030204" pitchFamily="34" charset="0"/>
                        </a:rPr>
                        <a:t>                17 146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Calibri" panose="020F0502020204030204" pitchFamily="34" charset="0"/>
                        </a:rPr>
                        <a:t>                  10 629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Calibri" panose="020F0502020204030204" pitchFamily="34" charset="0"/>
                        </a:rPr>
                        <a:t>38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90500">
                <a:tc>
                  <a:txBody>
                    <a:bodyPr/>
                    <a:lstStyle/>
                    <a:p>
                      <a:pPr algn="l" fontAlgn="b"/>
                      <a:r>
                        <a:rPr lang="en-ZA" sz="1400" b="0" i="0" u="none" strike="noStrike" dirty="0" err="1">
                          <a:solidFill>
                            <a:srgbClr val="000000"/>
                          </a:solidFill>
                          <a:effectLst/>
                          <a:latin typeface="Calibri" panose="020F0502020204030204" pitchFamily="34" charset="0"/>
                        </a:rPr>
                        <a:t>HWS</a:t>
                      </a:r>
                      <a:endParaRPr lang="en-ZA" sz="140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Calibri" panose="020F0502020204030204" pitchFamily="34" charset="0"/>
                        </a:rPr>
                        <a:t>                58 326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Calibri" panose="020F0502020204030204" pitchFamily="34" charset="0"/>
                        </a:rPr>
                        <a:t>                91 634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Calibri" panose="020F0502020204030204" pitchFamily="34" charset="0"/>
                        </a:rPr>
                        <a:t>                  33 308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Calibri" panose="020F0502020204030204" pitchFamily="34" charset="0"/>
                        </a:rPr>
                        <a:t>64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90500">
                <a:tc>
                  <a:txBody>
                    <a:bodyPr/>
                    <a:lstStyle/>
                    <a:p>
                      <a:pPr algn="l" fontAlgn="b"/>
                      <a:r>
                        <a:rPr lang="en-ZA" sz="1400" b="0" i="0" u="none" strike="noStrike">
                          <a:solidFill>
                            <a:srgbClr val="000000"/>
                          </a:solidFill>
                          <a:effectLst/>
                          <a:latin typeface="Calibri" panose="020F0502020204030204" pitchFamily="34" charset="0"/>
                        </a:rPr>
                        <a:t>SESM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Calibri" panose="020F0502020204030204" pitchFamily="34" charset="0"/>
                        </a:rPr>
                        <a:t>                70 400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Calibri" panose="020F0502020204030204" pitchFamily="34" charset="0"/>
                        </a:rPr>
                        <a:t>              196 116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Calibri" panose="020F0502020204030204" pitchFamily="34" charset="0"/>
                        </a:rPr>
                        <a:t>                125 716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Calibri" panose="020F0502020204030204" pitchFamily="34" charset="0"/>
                        </a:rPr>
                        <a:t>36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00025">
                <a:tc>
                  <a:txBody>
                    <a:bodyPr/>
                    <a:lstStyle/>
                    <a:p>
                      <a:pPr algn="l" fontAlgn="b"/>
                      <a:r>
                        <a:rPr lang="en-ZA" sz="1400" b="1" i="0" u="none" strike="noStrike" dirty="0">
                          <a:solidFill>
                            <a:srgbClr val="000000"/>
                          </a:solidFill>
                          <a:effectLst/>
                          <a:latin typeface="Calibri" panose="020F0502020204030204" pitchFamily="34" charset="0"/>
                        </a:rPr>
                        <a:t>TOTAL ESM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b"/>
                      <a:r>
                        <a:rPr lang="en-ZA" sz="1400" b="1" i="0" u="none" strike="noStrike" dirty="0">
                          <a:solidFill>
                            <a:srgbClr val="000000"/>
                          </a:solidFill>
                          <a:effectLst/>
                          <a:latin typeface="Calibri" panose="020F0502020204030204" pitchFamily="34" charset="0"/>
                        </a:rPr>
                        <a:t>        135 243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b"/>
                      <a:r>
                        <a:rPr lang="en-ZA" sz="1400" b="1" i="0" u="none" strike="noStrike" dirty="0">
                          <a:solidFill>
                            <a:srgbClr val="000000"/>
                          </a:solidFill>
                          <a:effectLst/>
                          <a:latin typeface="Calibri" panose="020F0502020204030204" pitchFamily="34" charset="0"/>
                        </a:rPr>
                        <a:t>        304 896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b"/>
                      <a:r>
                        <a:rPr lang="en-ZA" sz="1400" b="1" i="0" u="none" strike="noStrike" dirty="0">
                          <a:solidFill>
                            <a:srgbClr val="000000"/>
                          </a:solidFill>
                          <a:effectLst/>
                          <a:latin typeface="Calibri" panose="020F0502020204030204" pitchFamily="34" charset="0"/>
                        </a:rPr>
                        <a:t>          169 653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b"/>
                      <a:r>
                        <a:rPr lang="en-ZA" sz="1400" b="0" i="0" u="none" strike="noStrike" dirty="0">
                          <a:solidFill>
                            <a:srgbClr val="000000"/>
                          </a:solidFill>
                          <a:effectLst/>
                          <a:latin typeface="Calibri" panose="020F0502020204030204" pitchFamily="34" charset="0"/>
                        </a:rPr>
                        <a:t>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4"/>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714734001"/>
              </p:ext>
            </p:extLst>
          </p:nvPr>
        </p:nvGraphicFramePr>
        <p:xfrm>
          <a:off x="968990" y="2445510"/>
          <a:ext cx="9921922" cy="2236470"/>
        </p:xfrm>
        <a:graphic>
          <a:graphicData uri="http://schemas.openxmlformats.org/drawingml/2006/table">
            <a:tbl>
              <a:tblPr/>
              <a:tblGrid>
                <a:gridCol w="3591230">
                  <a:extLst>
                    <a:ext uri="{9D8B030D-6E8A-4147-A177-3AD203B41FA5}">
                      <a16:colId xmlns:a16="http://schemas.microsoft.com/office/drawing/2014/main" val="20000"/>
                    </a:ext>
                  </a:extLst>
                </a:gridCol>
                <a:gridCol w="1657490">
                  <a:extLst>
                    <a:ext uri="{9D8B030D-6E8A-4147-A177-3AD203B41FA5}">
                      <a16:colId xmlns:a16="http://schemas.microsoft.com/office/drawing/2014/main" val="20001"/>
                    </a:ext>
                  </a:extLst>
                </a:gridCol>
                <a:gridCol w="1657490">
                  <a:extLst>
                    <a:ext uri="{9D8B030D-6E8A-4147-A177-3AD203B41FA5}">
                      <a16:colId xmlns:a16="http://schemas.microsoft.com/office/drawing/2014/main" val="20002"/>
                    </a:ext>
                  </a:extLst>
                </a:gridCol>
                <a:gridCol w="1772595">
                  <a:extLst>
                    <a:ext uri="{9D8B030D-6E8A-4147-A177-3AD203B41FA5}">
                      <a16:colId xmlns:a16="http://schemas.microsoft.com/office/drawing/2014/main" val="20003"/>
                    </a:ext>
                  </a:extLst>
                </a:gridCol>
                <a:gridCol w="1243117">
                  <a:extLst>
                    <a:ext uri="{9D8B030D-6E8A-4147-A177-3AD203B41FA5}">
                      <a16:colId xmlns:a16="http://schemas.microsoft.com/office/drawing/2014/main" val="20004"/>
                    </a:ext>
                  </a:extLst>
                </a:gridCol>
              </a:tblGrid>
              <a:tr h="381000">
                <a:tc>
                  <a:txBody>
                    <a:bodyPr/>
                    <a:lstStyle/>
                    <a:p>
                      <a:pPr algn="l" fontAlgn="b"/>
                      <a:r>
                        <a:rPr lang="en-ZA" sz="1400" b="1" i="0" u="none" strike="noStrike" dirty="0" err="1">
                          <a:solidFill>
                            <a:srgbClr val="000000"/>
                          </a:solidFill>
                          <a:effectLst/>
                          <a:latin typeface="Calibri" panose="020F0502020204030204" pitchFamily="34" charset="0"/>
                        </a:rPr>
                        <a:t>R'000</a:t>
                      </a:r>
                      <a:endParaRPr lang="en-ZA" sz="1400" b="1"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ZA" sz="1400" b="1" i="0" u="none" strike="noStrike">
                          <a:solidFill>
                            <a:srgbClr val="000000"/>
                          </a:solidFill>
                          <a:effectLst/>
                          <a:latin typeface="Calibri" panose="020F0502020204030204" pitchFamily="34" charset="0"/>
                        </a:rPr>
                        <a:t>SPEND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ZA" sz="1400" b="1" i="0" u="none" strike="noStrike">
                          <a:solidFill>
                            <a:srgbClr val="000000"/>
                          </a:solidFill>
                          <a:effectLst/>
                          <a:latin typeface="Calibri" panose="020F0502020204030204" pitchFamily="34" charset="0"/>
                        </a:rPr>
                        <a:t>BUDGET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ZA" sz="1400" b="1" i="0" u="none" strike="noStrike">
                          <a:solidFill>
                            <a:srgbClr val="000000"/>
                          </a:solidFill>
                          <a:effectLst/>
                          <a:latin typeface="Calibri" panose="020F0502020204030204" pitchFamily="34" charset="0"/>
                        </a:rPr>
                        <a:t>AVAILABLE BUDGET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ZA" sz="1400" b="1" i="0" u="none" strike="noStrike">
                          <a:solidFill>
                            <a:srgbClr val="000000"/>
                          </a:solidFill>
                          <a:effectLst/>
                          <a:latin typeface="Calibri" panose="020F0502020204030204" pitchFamily="34" charset="0"/>
                        </a:rPr>
                        <a:t>%SPEND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10000"/>
                  </a:ext>
                </a:extLst>
              </a:tr>
              <a:tr h="190500">
                <a:tc>
                  <a:txBody>
                    <a:bodyPr/>
                    <a:lstStyle/>
                    <a:p>
                      <a:pPr algn="l" fontAlgn="b"/>
                      <a:r>
                        <a:rPr lang="en-ZA" sz="1400" b="0" i="0" u="none" strike="noStrike" dirty="0">
                          <a:solidFill>
                            <a:srgbClr val="000000"/>
                          </a:solidFill>
                          <a:effectLst/>
                          <a:latin typeface="Calibri" panose="020F0502020204030204" pitchFamily="34" charset="0"/>
                        </a:rPr>
                        <a:t>Compensation of Employees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Calibri" panose="020F0502020204030204" pitchFamily="34" charset="0"/>
                        </a:rPr>
                        <a:t>15 582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Calibri" panose="020F0502020204030204" pitchFamily="34" charset="0"/>
                        </a:rPr>
                        <a:t>42 544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Calibri" panose="020F0502020204030204" pitchFamily="34" charset="0"/>
                        </a:rPr>
                        <a:t>26 962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Calibri" panose="020F0502020204030204" pitchFamily="34" charset="0"/>
                        </a:rPr>
                        <a:t>37%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285750">
                <a:tc>
                  <a:txBody>
                    <a:bodyPr/>
                    <a:lstStyle/>
                    <a:p>
                      <a:pPr algn="l" fontAlgn="b"/>
                      <a:r>
                        <a:rPr lang="en-ZA" sz="1400" b="0" i="0" u="none" strike="noStrike" dirty="0">
                          <a:solidFill>
                            <a:srgbClr val="000000"/>
                          </a:solidFill>
                          <a:effectLst/>
                          <a:latin typeface="Calibri" panose="020F0502020204030204" pitchFamily="34" charset="0"/>
                        </a:rPr>
                        <a:t>Goods and Services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Calibri" panose="020F0502020204030204" pitchFamily="34" charset="0"/>
                        </a:rPr>
                        <a:t>54 932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Calibri" panose="020F0502020204030204" pitchFamily="34" charset="0"/>
                        </a:rPr>
                        <a:t>79 696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Calibri" panose="020F0502020204030204" pitchFamily="34" charset="0"/>
                        </a:rPr>
                        <a:t>24 764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Calibri" panose="020F0502020204030204" pitchFamily="34" charset="0"/>
                        </a:rPr>
                        <a:t>69%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285750">
                <a:tc>
                  <a:txBody>
                    <a:bodyPr/>
                    <a:lstStyle/>
                    <a:p>
                      <a:pPr algn="l" fontAlgn="b"/>
                      <a:r>
                        <a:rPr lang="en-ZA" sz="1400" b="0" i="0" u="none" strike="noStrike">
                          <a:solidFill>
                            <a:srgbClr val="000000"/>
                          </a:solidFill>
                          <a:effectLst/>
                          <a:latin typeface="Calibri" panose="020F0502020204030204" pitchFamily="34" charset="0"/>
                        </a:rPr>
                        <a:t>Transfers and Subsidies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Calibri" panose="020F0502020204030204" pitchFamily="34" charset="0"/>
                        </a:rPr>
                        <a:t>64 667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Calibri" panose="020F0502020204030204" pitchFamily="34" charset="0"/>
                        </a:rPr>
                        <a:t>177 662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Calibri" panose="020F0502020204030204" pitchFamily="34" charset="0"/>
                        </a:rPr>
                        <a:t>112 995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Calibri" panose="020F0502020204030204" pitchFamily="34" charset="0"/>
                        </a:rPr>
                        <a:t>36%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3"/>
                  </a:ext>
                </a:extLst>
              </a:tr>
              <a:tr h="285750">
                <a:tc>
                  <a:txBody>
                    <a:bodyPr/>
                    <a:lstStyle/>
                    <a:p>
                      <a:pPr algn="l" fontAlgn="b"/>
                      <a:r>
                        <a:rPr lang="en-ZA" sz="1400" b="0" i="0" u="none" strike="noStrike">
                          <a:solidFill>
                            <a:srgbClr val="000000"/>
                          </a:solidFill>
                          <a:effectLst/>
                          <a:latin typeface="Calibri" panose="020F0502020204030204" pitchFamily="34" charset="0"/>
                        </a:rPr>
                        <a:t>Payments for Capital Assets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Calibri" panose="020F0502020204030204" pitchFamily="34" charset="0"/>
                        </a:rPr>
                        <a:t>65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Calibri" panose="020F0502020204030204" pitchFamily="34" charset="0"/>
                        </a:rPr>
                        <a:t>4 994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Calibri" panose="020F0502020204030204" pitchFamily="34" charset="0"/>
                        </a:rPr>
                        <a:t>4 929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4"/>
                  </a:ext>
                </a:extLst>
              </a:tr>
              <a:tr h="285750">
                <a:tc>
                  <a:txBody>
                    <a:bodyPr/>
                    <a:lstStyle/>
                    <a:p>
                      <a:pPr algn="l" fontAlgn="b"/>
                      <a:r>
                        <a:rPr lang="en-ZA" sz="1400" b="0" i="0" u="none" strike="noStrike">
                          <a:solidFill>
                            <a:srgbClr val="000000"/>
                          </a:solidFill>
                          <a:effectLst/>
                          <a:latin typeface="Calibri" panose="020F0502020204030204" pitchFamily="34" charset="0"/>
                        </a:rPr>
                        <a:t>Payments for Financial Assets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5"/>
                  </a:ext>
                </a:extLst>
              </a:tr>
              <a:tr h="76200">
                <a:tc>
                  <a:txBody>
                    <a:bodyPr/>
                    <a:lstStyle/>
                    <a:p>
                      <a:pPr algn="l" fontAlgn="b"/>
                      <a:r>
                        <a:rPr lang="en-ZA" sz="14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85750">
                <a:tc>
                  <a:txBody>
                    <a:bodyPr/>
                    <a:lstStyle/>
                    <a:p>
                      <a:pPr algn="l" fontAlgn="b"/>
                      <a:r>
                        <a:rPr lang="en-ZA" sz="1400" b="1" i="0" u="none" strike="noStrike">
                          <a:solidFill>
                            <a:srgbClr val="000000"/>
                          </a:solidFill>
                          <a:effectLst/>
                          <a:latin typeface="Calibri" panose="020F0502020204030204" pitchFamily="34" charset="0"/>
                        </a:rPr>
                        <a:t>TOTAL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b"/>
                      <a:r>
                        <a:rPr lang="en-ZA" sz="1400" b="1" i="0" u="none" strike="noStrike">
                          <a:solidFill>
                            <a:srgbClr val="000000"/>
                          </a:solidFill>
                          <a:effectLst/>
                          <a:latin typeface="Calibri" panose="020F0502020204030204" pitchFamily="34" charset="0"/>
                        </a:rPr>
                        <a:t>135 246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b"/>
                      <a:r>
                        <a:rPr lang="en-ZA" sz="1400" b="1" i="0" u="none" strike="noStrike" dirty="0">
                          <a:solidFill>
                            <a:srgbClr val="000000"/>
                          </a:solidFill>
                          <a:effectLst/>
                          <a:latin typeface="Calibri" panose="020F0502020204030204" pitchFamily="34" charset="0"/>
                        </a:rPr>
                        <a:t>304 896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b"/>
                      <a:r>
                        <a:rPr lang="en-ZA" sz="1400" b="1" i="0" u="none" strike="noStrike" dirty="0">
                          <a:solidFill>
                            <a:srgbClr val="000000"/>
                          </a:solidFill>
                          <a:effectLst/>
                          <a:latin typeface="Calibri" panose="020F0502020204030204" pitchFamily="34" charset="0"/>
                        </a:rPr>
                        <a:t>169 650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b"/>
                      <a:r>
                        <a:rPr lang="en-ZA" sz="1400" b="1" i="0" u="none" strike="noStrike" dirty="0">
                          <a:solidFill>
                            <a:srgbClr val="000000"/>
                          </a:solidFill>
                          <a:effectLst/>
                          <a:latin typeface="Calibri" panose="020F0502020204030204" pitchFamily="34" charset="0"/>
                        </a:rPr>
                        <a:t>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2457908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887105" y="0"/>
            <a:ext cx="10849970" cy="731520"/>
          </a:xfrm>
          <a:prstGeom prst="rect">
            <a:avLst/>
          </a:prstGeom>
          <a:ln>
            <a:solidFill>
              <a:schemeClr val="tx1"/>
            </a:solidFill>
          </a:ln>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nSpc>
                <a:spcPct val="150000"/>
              </a:lnSpc>
              <a:spcBef>
                <a:spcPts val="0"/>
              </a:spcBef>
            </a:pPr>
            <a:r>
              <a:rPr lang="en-US" sz="2000" b="1" dirty="0" smtClean="0">
                <a:solidFill>
                  <a:srgbClr val="00B050"/>
                </a:solidFill>
                <a:latin typeface="+mn-lt"/>
                <a:ea typeface="+mn-ea"/>
                <a:cs typeface="Arial"/>
              </a:rPr>
              <a:t>SPEND VS BUDGET – EMPOWERMENT AND STAKEHOLDER MANAGEMENT</a:t>
            </a:r>
            <a:endParaRPr lang="en-US" sz="2000" b="1" dirty="0">
              <a:solidFill>
                <a:srgbClr val="00B050"/>
              </a:solidFill>
              <a:latin typeface="+mn-lt"/>
              <a:ea typeface="+mn-ea"/>
              <a:cs typeface="Arial"/>
            </a:endParaRPr>
          </a:p>
        </p:txBody>
      </p:sp>
      <p:sp>
        <p:nvSpPr>
          <p:cNvPr id="9" name="TextBox 8"/>
          <p:cNvSpPr txBox="1"/>
          <p:nvPr/>
        </p:nvSpPr>
        <p:spPr>
          <a:xfrm>
            <a:off x="887104" y="5071796"/>
            <a:ext cx="10727140" cy="584775"/>
          </a:xfrm>
          <a:prstGeom prst="rect">
            <a:avLst/>
          </a:prstGeom>
          <a:solidFill>
            <a:schemeClr val="bg1"/>
          </a:solidFill>
          <a:ln>
            <a:solidFill>
              <a:schemeClr val="tx1"/>
            </a:solidFill>
          </a:ln>
        </p:spPr>
        <p:txBody>
          <a:bodyPr wrap="square" rtlCol="0">
            <a:spAutoFit/>
          </a:bodyPr>
          <a:lstStyle/>
          <a:p>
            <a:r>
              <a:rPr lang="en-ZA" sz="1600" dirty="0">
                <a:latin typeface="Arial" panose="020B0604020202020204" pitchFamily="34" charset="0"/>
                <a:cs typeface="Arial" panose="020B0604020202020204" pitchFamily="34" charset="0"/>
              </a:rPr>
              <a:t>Overall Quarter 3 spend of 44% was behind target mainly due to delays in the receiving of invoices from the Freedom Park to clear against transfer of </a:t>
            </a:r>
            <a:r>
              <a:rPr lang="en-ZA" sz="1600" dirty="0" err="1">
                <a:latin typeface="Arial" panose="020B0604020202020204" pitchFamily="34" charset="0"/>
                <a:cs typeface="Arial" panose="020B0604020202020204" pitchFamily="34" charset="0"/>
              </a:rPr>
              <a:t>R10</a:t>
            </a:r>
            <a:r>
              <a:rPr lang="en-ZA" sz="1600" dirty="0">
                <a:latin typeface="Arial" panose="020B0604020202020204" pitchFamily="34" charset="0"/>
                <a:cs typeface="Arial" panose="020B0604020202020204" pitchFamily="34" charset="0"/>
              </a:rPr>
              <a:t> million.</a:t>
            </a:r>
          </a:p>
        </p:txBody>
      </p:sp>
      <p:graphicFrame>
        <p:nvGraphicFramePr>
          <p:cNvPr id="2" name="Table 1"/>
          <p:cNvGraphicFramePr>
            <a:graphicFrameLocks noGrp="1"/>
          </p:cNvGraphicFramePr>
          <p:nvPr>
            <p:extLst>
              <p:ext uri="{D42A27DB-BD31-4B8C-83A1-F6EECF244321}">
                <p14:modId xmlns:p14="http://schemas.microsoft.com/office/powerpoint/2010/main" val="55728078"/>
              </p:ext>
            </p:extLst>
          </p:nvPr>
        </p:nvGraphicFramePr>
        <p:xfrm>
          <a:off x="887105" y="893775"/>
          <a:ext cx="10727140" cy="1424273"/>
        </p:xfrm>
        <a:graphic>
          <a:graphicData uri="http://schemas.openxmlformats.org/drawingml/2006/table">
            <a:tbl>
              <a:tblPr/>
              <a:tblGrid>
                <a:gridCol w="3882676">
                  <a:extLst>
                    <a:ext uri="{9D8B030D-6E8A-4147-A177-3AD203B41FA5}">
                      <a16:colId xmlns:a16="http://schemas.microsoft.com/office/drawing/2014/main" val="20000"/>
                    </a:ext>
                  </a:extLst>
                </a:gridCol>
                <a:gridCol w="1792006">
                  <a:extLst>
                    <a:ext uri="{9D8B030D-6E8A-4147-A177-3AD203B41FA5}">
                      <a16:colId xmlns:a16="http://schemas.microsoft.com/office/drawing/2014/main" val="20001"/>
                    </a:ext>
                  </a:extLst>
                </a:gridCol>
                <a:gridCol w="1792006">
                  <a:extLst>
                    <a:ext uri="{9D8B030D-6E8A-4147-A177-3AD203B41FA5}">
                      <a16:colId xmlns:a16="http://schemas.microsoft.com/office/drawing/2014/main" val="20002"/>
                    </a:ext>
                  </a:extLst>
                </a:gridCol>
                <a:gridCol w="1916448">
                  <a:extLst>
                    <a:ext uri="{9D8B030D-6E8A-4147-A177-3AD203B41FA5}">
                      <a16:colId xmlns:a16="http://schemas.microsoft.com/office/drawing/2014/main" val="20003"/>
                    </a:ext>
                  </a:extLst>
                </a:gridCol>
                <a:gridCol w="1344004">
                  <a:extLst>
                    <a:ext uri="{9D8B030D-6E8A-4147-A177-3AD203B41FA5}">
                      <a16:colId xmlns:a16="http://schemas.microsoft.com/office/drawing/2014/main" val="20004"/>
                    </a:ext>
                  </a:extLst>
                </a:gridCol>
              </a:tblGrid>
              <a:tr h="470834">
                <a:tc>
                  <a:txBody>
                    <a:bodyPr/>
                    <a:lstStyle/>
                    <a:p>
                      <a:pPr algn="l" fontAlgn="b"/>
                      <a:r>
                        <a:rPr lang="en-ZA" sz="1400" b="1" i="0" u="none" strike="noStrike" dirty="0" smtClean="0">
                          <a:solidFill>
                            <a:srgbClr val="000000"/>
                          </a:solidFill>
                          <a:effectLst/>
                          <a:latin typeface="Calibri" panose="020F0502020204030204" pitchFamily="34" charset="0"/>
                        </a:rPr>
                        <a:t>Sub - programme</a:t>
                      </a:r>
                      <a:endParaRPr lang="en-ZA" sz="1400" b="1"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ZA" sz="1400" b="1" i="0" u="none" strike="noStrike">
                          <a:solidFill>
                            <a:srgbClr val="000000"/>
                          </a:solidFill>
                          <a:effectLst/>
                          <a:latin typeface="Calibri" panose="020F0502020204030204" pitchFamily="34" charset="0"/>
                        </a:rPr>
                        <a:t>SPEND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ZA" sz="1400" b="1" i="0" u="none" strike="noStrike">
                          <a:solidFill>
                            <a:srgbClr val="000000"/>
                          </a:solidFill>
                          <a:effectLst/>
                          <a:latin typeface="Calibri" panose="020F0502020204030204" pitchFamily="34" charset="0"/>
                        </a:rPr>
                        <a:t>BUDGET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ZA" sz="1400" b="1" i="0" u="none" strike="noStrike">
                          <a:solidFill>
                            <a:srgbClr val="000000"/>
                          </a:solidFill>
                          <a:effectLst/>
                          <a:latin typeface="Calibri" panose="020F0502020204030204" pitchFamily="34" charset="0"/>
                        </a:rPr>
                        <a:t>AVAILABLE BUDGET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ZA" sz="1400" b="1" i="0" u="none" strike="noStrike">
                          <a:solidFill>
                            <a:srgbClr val="000000"/>
                          </a:solidFill>
                          <a:effectLst/>
                          <a:latin typeface="Calibri" panose="020F0502020204030204" pitchFamily="34" charset="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10000"/>
                  </a:ext>
                </a:extLst>
              </a:tr>
              <a:tr h="235417">
                <a:tc>
                  <a:txBody>
                    <a:bodyPr/>
                    <a:lstStyle/>
                    <a:p>
                      <a:pPr algn="l" fontAlgn="b"/>
                      <a:r>
                        <a:rPr lang="en-ZA" sz="1400" b="0" i="0" u="none" strike="noStrike" dirty="0">
                          <a:solidFill>
                            <a:srgbClr val="000000"/>
                          </a:solidFill>
                          <a:effectLst/>
                          <a:latin typeface="Calibri" panose="020F0502020204030204" pitchFamily="34" charset="0"/>
                        </a:rPr>
                        <a:t>POSR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21 393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65 167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43 774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Calibri" panose="020F0502020204030204" pitchFamily="34" charset="0"/>
                        </a:rPr>
                        <a:t>33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35417">
                <a:tc>
                  <a:txBody>
                    <a:bodyPr/>
                    <a:lstStyle/>
                    <a:p>
                      <a:pPr algn="l" fontAlgn="b"/>
                      <a:r>
                        <a:rPr lang="en-ZA" sz="1400" b="0" i="0" u="none" strike="noStrike">
                          <a:solidFill>
                            <a:srgbClr val="000000"/>
                          </a:solidFill>
                          <a:effectLst/>
                          <a:latin typeface="Calibri" panose="020F0502020204030204" pitchFamily="34" charset="0"/>
                        </a:rPr>
                        <a:t>ESD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37 200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66 771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29 571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Calibri" panose="020F0502020204030204" pitchFamily="34" charset="0"/>
                        </a:rPr>
                        <a:t>56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35417">
                <a:tc>
                  <a:txBody>
                    <a:bodyPr/>
                    <a:lstStyle/>
                    <a:p>
                      <a:pPr algn="l" fontAlgn="b"/>
                      <a:r>
                        <a:rPr lang="en-ZA" sz="1400" b="0" i="0" u="none" strike="noStrike">
                          <a:solidFill>
                            <a:srgbClr val="000000"/>
                          </a:solidFill>
                          <a:effectLst/>
                          <a:latin typeface="Calibri" panose="020F0502020204030204" pitchFamily="34" charset="0"/>
                        </a:rPr>
                        <a:t>HMBH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dirty="0">
                          <a:solidFill>
                            <a:srgbClr val="000000"/>
                          </a:solidFill>
                          <a:effectLst/>
                          <a:latin typeface="Calibri" panose="020F0502020204030204" pitchFamily="34" charset="0"/>
                        </a:rPr>
                        <a:t>                15 130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37 304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22 174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a:solidFill>
                            <a:srgbClr val="000000"/>
                          </a:solidFill>
                          <a:effectLst/>
                          <a:latin typeface="Calibri" panose="020F0502020204030204" pitchFamily="34" charset="0"/>
                        </a:rPr>
                        <a:t>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47188">
                <a:tc>
                  <a:txBody>
                    <a:bodyPr/>
                    <a:lstStyle/>
                    <a:p>
                      <a:pPr algn="l" fontAlgn="b"/>
                      <a:r>
                        <a:rPr lang="en-ZA" sz="1400" b="1" i="0" u="none" strike="noStrike">
                          <a:solidFill>
                            <a:srgbClr val="000000"/>
                          </a:solidFill>
                          <a:effectLst/>
                          <a:latin typeface="Calibri" panose="020F0502020204030204" pitchFamily="34" charset="0"/>
                        </a:rPr>
                        <a:t>TOTAL ESM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en-ZA" sz="1400" b="1" i="0" u="none" strike="noStrike">
                          <a:solidFill>
                            <a:srgbClr val="000000"/>
                          </a:solidFill>
                          <a:effectLst/>
                          <a:latin typeface="Calibri" panose="020F0502020204030204" pitchFamily="34" charset="0"/>
                        </a:rPr>
                        <a:t>          73 723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en-ZA" sz="1400" b="1" i="0" u="none" strike="noStrike">
                          <a:solidFill>
                            <a:srgbClr val="000000"/>
                          </a:solidFill>
                          <a:effectLst/>
                          <a:latin typeface="Calibri" panose="020F0502020204030204" pitchFamily="34" charset="0"/>
                        </a:rPr>
                        <a:t>        169 242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en-ZA" sz="1400" b="1" i="0" u="none" strike="noStrike">
                          <a:solidFill>
                            <a:srgbClr val="000000"/>
                          </a:solidFill>
                          <a:effectLst/>
                          <a:latin typeface="Calibri" panose="020F0502020204030204" pitchFamily="34" charset="0"/>
                        </a:rPr>
                        <a:t>            95 519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b"/>
                      <a:r>
                        <a:rPr lang="en-ZA" sz="1400" b="1" i="0" u="none" strike="noStrike" dirty="0">
                          <a:solidFill>
                            <a:srgbClr val="000000"/>
                          </a:solidFill>
                          <a:effectLst/>
                          <a:latin typeface="Calibri" panose="020F0502020204030204" pitchFamily="34" charset="0"/>
                        </a:rPr>
                        <a:t>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4"/>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950475396"/>
              </p:ext>
            </p:extLst>
          </p:nvPr>
        </p:nvGraphicFramePr>
        <p:xfrm>
          <a:off x="887104" y="2483891"/>
          <a:ext cx="10727140" cy="2422062"/>
        </p:xfrm>
        <a:graphic>
          <a:graphicData uri="http://schemas.openxmlformats.org/drawingml/2006/table">
            <a:tbl>
              <a:tblPr/>
              <a:tblGrid>
                <a:gridCol w="3882678">
                  <a:extLst>
                    <a:ext uri="{9D8B030D-6E8A-4147-A177-3AD203B41FA5}">
                      <a16:colId xmlns:a16="http://schemas.microsoft.com/office/drawing/2014/main" val="20000"/>
                    </a:ext>
                  </a:extLst>
                </a:gridCol>
                <a:gridCol w="1792005">
                  <a:extLst>
                    <a:ext uri="{9D8B030D-6E8A-4147-A177-3AD203B41FA5}">
                      <a16:colId xmlns:a16="http://schemas.microsoft.com/office/drawing/2014/main" val="20001"/>
                    </a:ext>
                  </a:extLst>
                </a:gridCol>
                <a:gridCol w="1792005">
                  <a:extLst>
                    <a:ext uri="{9D8B030D-6E8A-4147-A177-3AD203B41FA5}">
                      <a16:colId xmlns:a16="http://schemas.microsoft.com/office/drawing/2014/main" val="20002"/>
                    </a:ext>
                  </a:extLst>
                </a:gridCol>
                <a:gridCol w="1916450">
                  <a:extLst>
                    <a:ext uri="{9D8B030D-6E8A-4147-A177-3AD203B41FA5}">
                      <a16:colId xmlns:a16="http://schemas.microsoft.com/office/drawing/2014/main" val="20003"/>
                    </a:ext>
                  </a:extLst>
                </a:gridCol>
                <a:gridCol w="1344002">
                  <a:extLst>
                    <a:ext uri="{9D8B030D-6E8A-4147-A177-3AD203B41FA5}">
                      <a16:colId xmlns:a16="http://schemas.microsoft.com/office/drawing/2014/main" val="20004"/>
                    </a:ext>
                  </a:extLst>
                </a:gridCol>
              </a:tblGrid>
              <a:tr h="420072">
                <a:tc>
                  <a:txBody>
                    <a:bodyPr/>
                    <a:lstStyle/>
                    <a:p>
                      <a:pPr algn="l" fontAlgn="b"/>
                      <a:r>
                        <a:rPr lang="en-ZA" sz="1400" b="1" i="0" u="none" strike="noStrike" dirty="0" smtClean="0">
                          <a:solidFill>
                            <a:srgbClr val="000000"/>
                          </a:solidFill>
                          <a:effectLst/>
                          <a:latin typeface="Calibri" panose="020F0502020204030204" pitchFamily="34" charset="0"/>
                        </a:rPr>
                        <a:t>Classification</a:t>
                      </a:r>
                      <a:endParaRPr lang="en-ZA" sz="1400" b="1"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ZA" sz="1400" b="1" i="0" u="none" strike="noStrike">
                          <a:solidFill>
                            <a:srgbClr val="000000"/>
                          </a:solidFill>
                          <a:effectLst/>
                          <a:latin typeface="Calibri" panose="020F0502020204030204" pitchFamily="34" charset="0"/>
                        </a:rPr>
                        <a:t>SPEND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ZA" sz="1400" b="1" i="0" u="none" strike="noStrike">
                          <a:solidFill>
                            <a:srgbClr val="000000"/>
                          </a:solidFill>
                          <a:effectLst/>
                          <a:latin typeface="Calibri" panose="020F0502020204030204" pitchFamily="34" charset="0"/>
                        </a:rPr>
                        <a:t>BUDGET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ZA" sz="1400" b="1" i="0" u="none" strike="noStrike">
                          <a:solidFill>
                            <a:srgbClr val="000000"/>
                          </a:solidFill>
                          <a:effectLst/>
                          <a:latin typeface="Calibri" panose="020F0502020204030204" pitchFamily="34" charset="0"/>
                        </a:rPr>
                        <a:t>AVAILABLE BUDGET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ZA" sz="1400" b="1" i="0" u="none" strike="noStrike">
                          <a:solidFill>
                            <a:srgbClr val="000000"/>
                          </a:solidFill>
                          <a:effectLst/>
                          <a:latin typeface="Calibri" panose="020F0502020204030204" pitchFamily="34" charset="0"/>
                        </a:rPr>
                        <a:t>%SPEND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10000"/>
                  </a:ext>
                </a:extLst>
              </a:tr>
              <a:tr h="210036">
                <a:tc>
                  <a:txBody>
                    <a:bodyPr/>
                    <a:lstStyle/>
                    <a:p>
                      <a:pPr algn="l" fontAlgn="b"/>
                      <a:r>
                        <a:rPr lang="en-ZA" sz="1400" b="0" i="0" u="none" strike="noStrike" dirty="0">
                          <a:solidFill>
                            <a:srgbClr val="000000"/>
                          </a:solidFill>
                          <a:effectLst/>
                          <a:latin typeface="Calibri" panose="020F0502020204030204" pitchFamily="34" charset="0"/>
                        </a:rPr>
                        <a:t>Compensation of Employees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23 395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40 011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16 616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Calibri" panose="020F0502020204030204" pitchFamily="34" charset="0"/>
                        </a:rPr>
                        <a:t>58%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15054">
                <a:tc>
                  <a:txBody>
                    <a:bodyPr/>
                    <a:lstStyle/>
                    <a:p>
                      <a:pPr algn="l" fontAlgn="b"/>
                      <a:r>
                        <a:rPr lang="en-ZA" sz="1400" b="0" i="0" u="none" strike="noStrike" dirty="0">
                          <a:solidFill>
                            <a:srgbClr val="000000"/>
                          </a:solidFill>
                          <a:effectLst/>
                          <a:latin typeface="Calibri" panose="020F0502020204030204" pitchFamily="34" charset="0"/>
                        </a:rPr>
                        <a:t>Goods and Services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28 253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82 693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54 440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Calibri" panose="020F0502020204030204" pitchFamily="34" charset="0"/>
                        </a:rPr>
                        <a:t>34%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15054">
                <a:tc>
                  <a:txBody>
                    <a:bodyPr/>
                    <a:lstStyle/>
                    <a:p>
                      <a:pPr algn="l" fontAlgn="b"/>
                      <a:r>
                        <a:rPr lang="en-ZA" sz="1400" b="0" i="0" u="none" strike="noStrike" dirty="0">
                          <a:solidFill>
                            <a:srgbClr val="000000"/>
                          </a:solidFill>
                          <a:effectLst/>
                          <a:latin typeface="Calibri" panose="020F0502020204030204" pitchFamily="34" charset="0"/>
                        </a:rPr>
                        <a:t>Transfers and Subsidies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Calibri" panose="020F0502020204030204" pitchFamily="34" charset="0"/>
                        </a:rPr>
                        <a:t>8 968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11 065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2 097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Calibri" panose="020F0502020204030204" pitchFamily="34" charset="0"/>
                        </a:rPr>
                        <a:t>81%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15054">
                <a:tc>
                  <a:txBody>
                    <a:bodyPr/>
                    <a:lstStyle/>
                    <a:p>
                      <a:pPr algn="l" fontAlgn="b"/>
                      <a:r>
                        <a:rPr lang="en-ZA" sz="1400" b="0" i="0" u="none" strike="noStrike" dirty="0">
                          <a:solidFill>
                            <a:srgbClr val="000000"/>
                          </a:solidFill>
                          <a:effectLst/>
                          <a:latin typeface="Calibri" panose="020F0502020204030204" pitchFamily="34" charset="0"/>
                        </a:rPr>
                        <a:t>Payments for Capital Assets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Calibri" panose="020F0502020204030204" pitchFamily="34" charset="0"/>
                        </a:rPr>
                        <a:t>13 090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Calibri" panose="020F0502020204030204" pitchFamily="34" charset="0"/>
                        </a:rPr>
                        <a:t>35 473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22 383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Calibri" panose="020F0502020204030204" pitchFamily="34" charset="0"/>
                        </a:rPr>
                        <a:t>37%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15054">
                <a:tc>
                  <a:txBody>
                    <a:bodyPr/>
                    <a:lstStyle/>
                    <a:p>
                      <a:pPr algn="l" fontAlgn="b"/>
                      <a:r>
                        <a:rPr lang="en-ZA" sz="1400" b="0" i="0" u="none" strike="noStrike" dirty="0">
                          <a:solidFill>
                            <a:srgbClr val="000000"/>
                          </a:solidFill>
                          <a:effectLst/>
                          <a:latin typeface="Calibri" panose="020F0502020204030204" pitchFamily="34" charset="0"/>
                        </a:rPr>
                        <a:t>Payments for Financial Assets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Calibri" panose="020F0502020204030204" pitchFamily="34" charset="0"/>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Calibri" panose="020F0502020204030204" pitchFamily="34" charset="0"/>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184832">
                <a:tc>
                  <a:txBody>
                    <a:bodyPr/>
                    <a:lstStyle/>
                    <a:p>
                      <a:pPr algn="l" fontAlgn="b"/>
                      <a:r>
                        <a:rPr lang="en-ZA" sz="14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dirty="0">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dirty="0">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15054">
                <a:tc>
                  <a:txBody>
                    <a:bodyPr/>
                    <a:lstStyle/>
                    <a:p>
                      <a:pPr algn="l" fontAlgn="b"/>
                      <a:r>
                        <a:rPr lang="en-ZA" sz="1400" b="1" i="0" u="none" strike="noStrike">
                          <a:solidFill>
                            <a:srgbClr val="000000"/>
                          </a:solidFill>
                          <a:effectLst/>
                          <a:latin typeface="Calibri" panose="020F0502020204030204" pitchFamily="34" charset="0"/>
                        </a:rPr>
                        <a:t>TOTAL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r" fontAlgn="b"/>
                      <a:r>
                        <a:rPr lang="en-ZA" sz="1400" b="1" i="0" u="none" strike="noStrike">
                          <a:solidFill>
                            <a:srgbClr val="000000"/>
                          </a:solidFill>
                          <a:effectLst/>
                          <a:latin typeface="Calibri" panose="020F0502020204030204" pitchFamily="34" charset="0"/>
                        </a:rPr>
                        <a:t>73 723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r" fontAlgn="b"/>
                      <a:r>
                        <a:rPr lang="en-ZA" sz="1400" b="1" i="0" u="none" strike="noStrike">
                          <a:solidFill>
                            <a:srgbClr val="000000"/>
                          </a:solidFill>
                          <a:effectLst/>
                          <a:latin typeface="Calibri" panose="020F0502020204030204" pitchFamily="34" charset="0"/>
                        </a:rPr>
                        <a:t>169 242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r" fontAlgn="b"/>
                      <a:r>
                        <a:rPr lang="en-ZA" sz="1400" b="1" i="0" u="none" strike="noStrike" dirty="0">
                          <a:solidFill>
                            <a:srgbClr val="000000"/>
                          </a:solidFill>
                          <a:effectLst/>
                          <a:latin typeface="Calibri" panose="020F0502020204030204" pitchFamily="34" charset="0"/>
                        </a:rPr>
                        <a:t>95 519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r" fontAlgn="b"/>
                      <a:r>
                        <a:rPr lang="en-ZA" sz="1400" b="1" i="0" u="none" strike="noStrike" dirty="0">
                          <a:solidFill>
                            <a:srgbClr val="000000"/>
                          </a:solidFill>
                          <a:effectLst/>
                          <a:latin typeface="Calibri" panose="020F0502020204030204" pitchFamily="34" charset="0"/>
                        </a:rPr>
                        <a:t>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106738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8407400" y="6265574"/>
            <a:ext cx="2104352" cy="365125"/>
          </a:xfrm>
        </p:spPr>
        <p:txBody>
          <a:bodyPr/>
          <a:lstStyle/>
          <a:p>
            <a:fld id="{7B1C6805-EAF3-CC4B-883D-0BA841DD8C88}" type="slidenum">
              <a:rPr lang="en-US" smtClean="0">
                <a:solidFill>
                  <a:prstClr val="black">
                    <a:tint val="75000"/>
                  </a:prstClr>
                </a:solidFill>
              </a:rPr>
              <a:pPr/>
              <a:t>14</a:t>
            </a:fld>
            <a:endParaRPr lang="en-US" dirty="0">
              <a:solidFill>
                <a:prstClr val="black">
                  <a:tint val="75000"/>
                </a:prstClr>
              </a:solidFill>
            </a:endParaRPr>
          </a:p>
        </p:txBody>
      </p:sp>
      <p:graphicFrame>
        <p:nvGraphicFramePr>
          <p:cNvPr id="8" name="Content Placeholder 2">
            <a:extLst>
              <a:ext uri="{FF2B5EF4-FFF2-40B4-BE49-F238E27FC236}">
                <a16:creationId xmlns:a16="http://schemas.microsoft.com/office/drawing/2014/main" id="{00A2AB78-BE6E-40D0-A220-C32C2440B29E}"/>
              </a:ext>
            </a:extLst>
          </p:cNvPr>
          <p:cNvGraphicFramePr/>
          <p:nvPr>
            <p:extLst>
              <p:ext uri="{D42A27DB-BD31-4B8C-83A1-F6EECF244321}">
                <p14:modId xmlns:p14="http://schemas.microsoft.com/office/powerpoint/2010/main" val="4272790265"/>
              </p:ext>
            </p:extLst>
          </p:nvPr>
        </p:nvGraphicFramePr>
        <p:xfrm>
          <a:off x="325649" y="666206"/>
          <a:ext cx="11349280" cy="44854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Footer Placeholder 1"/>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6097929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1" name="Rectangle 23">
            <a:extLst>
              <a:ext uri="{FF2B5EF4-FFF2-40B4-BE49-F238E27FC236}">
                <a16:creationId xmlns:a16="http://schemas.microsoft.com/office/drawing/2014/main" id="{C05CBC3C-2E5A-4839-8B9B-2E5A6ADF0F5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a:spLocks noGrp="1"/>
          </p:cNvSpPr>
          <p:nvPr>
            <p:ph type="title"/>
          </p:nvPr>
        </p:nvSpPr>
        <p:spPr>
          <a:xfrm>
            <a:off x="1461407" y="134928"/>
            <a:ext cx="9421585" cy="347858"/>
          </a:xfrm>
          <a:noFill/>
          <a:ln>
            <a:noFill/>
          </a:ln>
        </p:spPr>
        <p:style>
          <a:lnRef idx="2">
            <a:schemeClr val="accent3"/>
          </a:lnRef>
          <a:fillRef idx="1">
            <a:schemeClr val="lt1"/>
          </a:fillRef>
          <a:effectRef idx="0">
            <a:schemeClr val="accent3"/>
          </a:effectRef>
          <a:fontRef idx="minor">
            <a:schemeClr val="dk1"/>
          </a:fontRef>
        </p:style>
        <p:txBody>
          <a:bodyPr anchor="t">
            <a:normAutofit fontScale="90000"/>
          </a:bodyPr>
          <a:lstStyle/>
          <a:p>
            <a:pPr>
              <a:lnSpc>
                <a:spcPct val="90000"/>
              </a:lnSpc>
            </a:pPr>
            <a:r>
              <a:rPr lang="en-ZA" sz="2000" b="1" dirty="0">
                <a:solidFill>
                  <a:srgbClr val="00B050"/>
                </a:solidFill>
                <a:cs typeface="Arial"/>
              </a:rPr>
              <a:t>EXECUTIVE SUMMARY: </a:t>
            </a:r>
            <a:r>
              <a:rPr lang="en-ZA" sz="2000" b="1" dirty="0">
                <a:solidFill>
                  <a:srgbClr val="00B050"/>
                </a:solidFill>
              </a:rPr>
              <a:t>OVERALL  PERFORMANCE ANALYSIS</a:t>
            </a:r>
            <a:r>
              <a:rPr lang="en-US" sz="2000" b="1" dirty="0">
                <a:solidFill>
                  <a:srgbClr val="00B050"/>
                </a:solidFill>
                <a:cs typeface="Arial"/>
              </a:rPr>
              <a:t> </a:t>
            </a:r>
          </a:p>
        </p:txBody>
      </p:sp>
      <p:sp>
        <p:nvSpPr>
          <p:cNvPr id="2" name="Slide Number Placeholder 1"/>
          <p:cNvSpPr>
            <a:spLocks noGrp="1"/>
          </p:cNvSpPr>
          <p:nvPr>
            <p:ph type="sldNum" sz="quarter" idx="12"/>
          </p:nvPr>
        </p:nvSpPr>
        <p:spPr>
          <a:xfrm>
            <a:off x="8610600" y="6356350"/>
            <a:ext cx="2743200" cy="365125"/>
          </a:xfrm>
        </p:spPr>
        <p:txBody>
          <a:bodyPr>
            <a:normAutofit/>
          </a:bodyPr>
          <a:lstStyle/>
          <a:p>
            <a:pPr>
              <a:spcAft>
                <a:spcPts val="600"/>
              </a:spcAft>
            </a:pPr>
            <a:fld id="{7B1C6805-EAF3-CC4B-883D-0BA841DD8C88}" type="slidenum">
              <a:rPr lang="en-US" smtClean="0"/>
              <a:pPr>
                <a:spcAft>
                  <a:spcPts val="600"/>
                </a:spcAft>
              </a:pPr>
              <a:t>15</a:t>
            </a:fld>
            <a:endParaRPr lang="en-US"/>
          </a:p>
        </p:txBody>
      </p:sp>
      <p:sp>
        <p:nvSpPr>
          <p:cNvPr id="3" name="Content Placeholder 2"/>
          <p:cNvSpPr>
            <a:spLocks noGrp="1"/>
          </p:cNvSpPr>
          <p:nvPr>
            <p:ph idx="1"/>
          </p:nvPr>
        </p:nvSpPr>
        <p:spPr>
          <a:xfrm>
            <a:off x="1584694" y="617281"/>
            <a:ext cx="10398039" cy="5222802"/>
          </a:xfrm>
        </p:spPr>
        <p:txBody>
          <a:bodyPr>
            <a:normAutofit/>
          </a:bodyPr>
          <a:lstStyle/>
          <a:p>
            <a:r>
              <a:rPr lang="en-US" sz="1600" dirty="0">
                <a:latin typeface="Arial" panose="020B0604020202020204" pitchFamily="34" charset="0"/>
                <a:ea typeface="Arial Unicode MS"/>
                <a:cs typeface="Arial" panose="020B0604020202020204" pitchFamily="34" charset="0"/>
              </a:rPr>
              <a:t>During the period April to December 2021 the Department targeted 9 targets for Q1 (Apr </a:t>
            </a:r>
            <a:r>
              <a:rPr lang="en-US" sz="1600" dirty="0" smtClean="0">
                <a:latin typeface="Arial" panose="020B0604020202020204" pitchFamily="34" charset="0"/>
                <a:ea typeface="Arial Unicode MS"/>
                <a:cs typeface="Arial" panose="020B0604020202020204" pitchFamily="34" charset="0"/>
              </a:rPr>
              <a:t>- </a:t>
            </a:r>
            <a:r>
              <a:rPr lang="en-US" sz="1600" dirty="0">
                <a:latin typeface="Arial" panose="020B0604020202020204" pitchFamily="34" charset="0"/>
                <a:ea typeface="Arial Unicode MS"/>
                <a:cs typeface="Arial" panose="020B0604020202020204" pitchFamily="34" charset="0"/>
              </a:rPr>
              <a:t>June),13 for Q2 (Jul. </a:t>
            </a:r>
            <a:r>
              <a:rPr lang="en-US" sz="1600" dirty="0" smtClean="0">
                <a:latin typeface="Arial" panose="020B0604020202020204" pitchFamily="34" charset="0"/>
                <a:ea typeface="Arial Unicode MS"/>
                <a:cs typeface="Arial" panose="020B0604020202020204" pitchFamily="34" charset="0"/>
              </a:rPr>
              <a:t>- </a:t>
            </a:r>
            <a:r>
              <a:rPr lang="en-US" sz="1600" dirty="0">
                <a:latin typeface="Arial" panose="020B0604020202020204" pitchFamily="34" charset="0"/>
                <a:ea typeface="Arial Unicode MS"/>
                <a:cs typeface="Arial" panose="020B0604020202020204" pitchFamily="34" charset="0"/>
              </a:rPr>
              <a:t>Sep.) and 12 for Q3 (</a:t>
            </a:r>
            <a:r>
              <a:rPr lang="en-US" sz="1600" dirty="0" smtClean="0">
                <a:latin typeface="Arial" panose="020B0604020202020204" pitchFamily="34" charset="0"/>
                <a:ea typeface="Arial Unicode MS"/>
                <a:cs typeface="Arial" panose="020B0604020202020204" pitchFamily="34" charset="0"/>
              </a:rPr>
              <a:t>Oct. - Dec.).</a:t>
            </a:r>
          </a:p>
          <a:p>
            <a:r>
              <a:rPr lang="en-US" sz="1600" dirty="0" smtClean="0">
                <a:latin typeface="Arial" panose="020B0604020202020204" pitchFamily="34" charset="0"/>
                <a:ea typeface="Arial Unicode MS"/>
                <a:cs typeface="Arial" panose="020B0604020202020204" pitchFamily="34" charset="0"/>
              </a:rPr>
              <a:t>Of </a:t>
            </a:r>
            <a:r>
              <a:rPr lang="en-US" sz="1600" dirty="0">
                <a:latin typeface="Arial" panose="020B0604020202020204" pitchFamily="34" charset="0"/>
                <a:ea typeface="Arial Unicode MS"/>
                <a:cs typeface="Arial" panose="020B0604020202020204" pitchFamily="34" charset="0"/>
              </a:rPr>
              <a:t>the 9 targets planned for Q1, 3 (33%) were achieved as planned and of the 13 targets planned for Q2, 5 (38%) were achieved. During Q3, of the 12 planned </a:t>
            </a:r>
            <a:r>
              <a:rPr lang="en-US" sz="1600" dirty="0" smtClean="0">
                <a:latin typeface="Arial" panose="020B0604020202020204" pitchFamily="34" charset="0"/>
                <a:ea typeface="Arial Unicode MS"/>
                <a:cs typeface="Arial" panose="020B0604020202020204" pitchFamily="34" charset="0"/>
              </a:rPr>
              <a:t>targets, </a:t>
            </a:r>
            <a:r>
              <a:rPr lang="en-US" sz="1600" dirty="0">
                <a:latin typeface="Arial" panose="020B0604020202020204" pitchFamily="34" charset="0"/>
                <a:ea typeface="Arial Unicode MS"/>
                <a:cs typeface="Arial" panose="020B0604020202020204" pitchFamily="34" charset="0"/>
              </a:rPr>
              <a:t>5</a:t>
            </a:r>
            <a:r>
              <a:rPr lang="en-US" sz="1600" dirty="0" smtClean="0">
                <a:latin typeface="Arial" panose="020B0604020202020204" pitchFamily="34" charset="0"/>
                <a:ea typeface="Arial Unicode MS"/>
                <a:cs typeface="Arial" panose="020B0604020202020204" pitchFamily="34" charset="0"/>
              </a:rPr>
              <a:t> (42%) </a:t>
            </a:r>
            <a:r>
              <a:rPr lang="en-US" sz="1600" dirty="0">
                <a:latin typeface="Arial" panose="020B0604020202020204" pitchFamily="34" charset="0"/>
                <a:ea typeface="Arial Unicode MS"/>
                <a:cs typeface="Arial" panose="020B0604020202020204" pitchFamily="34" charset="0"/>
              </a:rPr>
              <a:t>were achieved. </a:t>
            </a:r>
            <a:endParaRPr lang="en-US" sz="1600" dirty="0" smtClean="0">
              <a:latin typeface="Arial" panose="020B0604020202020204" pitchFamily="34" charset="0"/>
              <a:ea typeface="Arial Unicode MS"/>
              <a:cs typeface="Arial" panose="020B0604020202020204" pitchFamily="34" charset="0"/>
            </a:endParaRPr>
          </a:p>
          <a:p>
            <a:r>
              <a:rPr lang="en-US" sz="1600" dirty="0" smtClean="0">
                <a:latin typeface="Arial" panose="020B0604020202020204" pitchFamily="34" charset="0"/>
                <a:ea typeface="Arial Unicode MS"/>
                <a:cs typeface="Arial" panose="020B0604020202020204" pitchFamily="34" charset="0"/>
              </a:rPr>
              <a:t>The </a:t>
            </a:r>
            <a:r>
              <a:rPr lang="en-US" sz="1600" dirty="0">
                <a:latin typeface="Arial" panose="020B0604020202020204" pitchFamily="34" charset="0"/>
                <a:ea typeface="Arial Unicode MS"/>
                <a:cs typeface="Arial" panose="020B0604020202020204" pitchFamily="34" charset="0"/>
              </a:rPr>
              <a:t>average performance against target of the department over the past three quarters is sitting at </a:t>
            </a:r>
            <a:r>
              <a:rPr lang="en-US" sz="1600" dirty="0" smtClean="0">
                <a:latin typeface="Arial" panose="020B0604020202020204" pitchFamily="34" charset="0"/>
                <a:ea typeface="Arial Unicode MS"/>
                <a:cs typeface="Arial" panose="020B0604020202020204" pitchFamily="34" charset="0"/>
              </a:rPr>
              <a:t>38%. </a:t>
            </a:r>
          </a:p>
          <a:p>
            <a:r>
              <a:rPr lang="en-US" sz="1600" dirty="0" smtClean="0">
                <a:latin typeface="Arial" panose="020B0604020202020204" pitchFamily="34" charset="0"/>
                <a:ea typeface="Arial Unicode MS"/>
                <a:cs typeface="Arial" panose="020B0604020202020204" pitchFamily="34" charset="0"/>
              </a:rPr>
              <a:t>Underneath </a:t>
            </a:r>
            <a:r>
              <a:rPr lang="en-US" sz="1600" dirty="0">
                <a:latin typeface="Arial" panose="020B0604020202020204" pitchFamily="34" charset="0"/>
                <a:ea typeface="Arial Unicode MS"/>
                <a:cs typeface="Arial" panose="020B0604020202020204" pitchFamily="34" charset="0"/>
              </a:rPr>
              <a:t>is the comparative analysis of the non-financial performance per programme during Q1, Q2 and Q3 of the 2021/22FY. </a:t>
            </a:r>
          </a:p>
          <a:p>
            <a:endParaRPr lang="en-ZA" sz="1100" dirty="0"/>
          </a:p>
        </p:txBody>
      </p:sp>
      <p:sp>
        <p:nvSpPr>
          <p:cNvPr id="10" name="Rectangle 9" descr="Bar chart"/>
          <p:cNvSpPr/>
          <p:nvPr/>
        </p:nvSpPr>
        <p:spPr>
          <a:xfrm>
            <a:off x="0" y="-134495"/>
            <a:ext cx="1584695" cy="1391794"/>
          </a:xfrm>
          <a:prstGeom prst="rect">
            <a:avLst/>
          </a:prstGeom>
          <a:blipFill>
            <a:blip r:embed="rId2" cstate="print">
              <a:duotone>
                <a:prstClr val="black"/>
                <a:schemeClr val="accent1">
                  <a:tint val="45000"/>
                  <a:satMod val="400000"/>
                </a:schemeClr>
              </a:duotone>
              <a:extLst>
                <a:ext uri="{28A0092B-C50C-407E-A947-70E740481C1C}">
                  <a14:useLocalDpi xmlns:a14="http://schemas.microsoft.com/office/drawing/2010/main" val="0"/>
                </a:ext>
                <a:ext uri="{96DAC541-7B7A-43D3-8B79-37D633B846F1}">
                  <asvg:svgBlip xmlns:lc="http://schemas.openxmlformats.org/drawingml/2006/lockedCanvas" xmlns:asvg="http://schemas.microsoft.com/office/drawing/2016/SVG/main" xmlns:dgm="http://schemas.openxmlformats.org/drawingml/2006/diagram" xmlns="" r:embed="rId4"/>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graphicFrame>
        <p:nvGraphicFramePr>
          <p:cNvPr id="6" name="Table 5"/>
          <p:cNvGraphicFramePr>
            <a:graphicFrameLocks noGrp="1"/>
          </p:cNvGraphicFramePr>
          <p:nvPr>
            <p:extLst>
              <p:ext uri="{D42A27DB-BD31-4B8C-83A1-F6EECF244321}">
                <p14:modId xmlns:p14="http://schemas.microsoft.com/office/powerpoint/2010/main" val="1890703834"/>
              </p:ext>
            </p:extLst>
          </p:nvPr>
        </p:nvGraphicFramePr>
        <p:xfrm>
          <a:off x="1378475" y="2538712"/>
          <a:ext cx="10263064" cy="3102965"/>
        </p:xfrm>
        <a:graphic>
          <a:graphicData uri="http://schemas.openxmlformats.org/drawingml/2006/table">
            <a:tbl>
              <a:tblPr>
                <a:tableStyleId>{BC89EF96-8CEA-46FF-86C4-4CE0E7609802}</a:tableStyleId>
              </a:tblPr>
              <a:tblGrid>
                <a:gridCol w="1105418">
                  <a:extLst>
                    <a:ext uri="{9D8B030D-6E8A-4147-A177-3AD203B41FA5}">
                      <a16:colId xmlns:a16="http://schemas.microsoft.com/office/drawing/2014/main" val="20000"/>
                    </a:ext>
                  </a:extLst>
                </a:gridCol>
                <a:gridCol w="627210">
                  <a:extLst>
                    <a:ext uri="{9D8B030D-6E8A-4147-A177-3AD203B41FA5}">
                      <a16:colId xmlns:a16="http://schemas.microsoft.com/office/drawing/2014/main" val="20001"/>
                    </a:ext>
                  </a:extLst>
                </a:gridCol>
                <a:gridCol w="714272">
                  <a:extLst>
                    <a:ext uri="{9D8B030D-6E8A-4147-A177-3AD203B41FA5}">
                      <a16:colId xmlns:a16="http://schemas.microsoft.com/office/drawing/2014/main" val="20002"/>
                    </a:ext>
                  </a:extLst>
                </a:gridCol>
                <a:gridCol w="669159">
                  <a:extLst>
                    <a:ext uri="{9D8B030D-6E8A-4147-A177-3AD203B41FA5}">
                      <a16:colId xmlns:a16="http://schemas.microsoft.com/office/drawing/2014/main" val="20003"/>
                    </a:ext>
                  </a:extLst>
                </a:gridCol>
                <a:gridCol w="699233">
                  <a:extLst>
                    <a:ext uri="{9D8B030D-6E8A-4147-A177-3AD203B41FA5}">
                      <a16:colId xmlns:a16="http://schemas.microsoft.com/office/drawing/2014/main" val="20004"/>
                    </a:ext>
                  </a:extLst>
                </a:gridCol>
                <a:gridCol w="774419">
                  <a:extLst>
                    <a:ext uri="{9D8B030D-6E8A-4147-A177-3AD203B41FA5}">
                      <a16:colId xmlns:a16="http://schemas.microsoft.com/office/drawing/2014/main" val="20005"/>
                    </a:ext>
                  </a:extLst>
                </a:gridCol>
                <a:gridCol w="714272">
                  <a:extLst>
                    <a:ext uri="{9D8B030D-6E8A-4147-A177-3AD203B41FA5}">
                      <a16:colId xmlns:a16="http://schemas.microsoft.com/office/drawing/2014/main" val="20006"/>
                    </a:ext>
                  </a:extLst>
                </a:gridCol>
                <a:gridCol w="809061">
                  <a:extLst>
                    <a:ext uri="{9D8B030D-6E8A-4147-A177-3AD203B41FA5}">
                      <a16:colId xmlns:a16="http://schemas.microsoft.com/office/drawing/2014/main" val="20007"/>
                    </a:ext>
                  </a:extLst>
                </a:gridCol>
                <a:gridCol w="830004">
                  <a:extLst>
                    <a:ext uri="{9D8B030D-6E8A-4147-A177-3AD203B41FA5}">
                      <a16:colId xmlns:a16="http://schemas.microsoft.com/office/drawing/2014/main" val="20008"/>
                    </a:ext>
                  </a:extLst>
                </a:gridCol>
                <a:gridCol w="830004">
                  <a:extLst>
                    <a:ext uri="{9D8B030D-6E8A-4147-A177-3AD203B41FA5}">
                      <a16:colId xmlns:a16="http://schemas.microsoft.com/office/drawing/2014/main" val="20009"/>
                    </a:ext>
                  </a:extLst>
                </a:gridCol>
                <a:gridCol w="830004">
                  <a:extLst>
                    <a:ext uri="{9D8B030D-6E8A-4147-A177-3AD203B41FA5}">
                      <a16:colId xmlns:a16="http://schemas.microsoft.com/office/drawing/2014/main" val="20010"/>
                    </a:ext>
                  </a:extLst>
                </a:gridCol>
                <a:gridCol w="830004">
                  <a:extLst>
                    <a:ext uri="{9D8B030D-6E8A-4147-A177-3AD203B41FA5}">
                      <a16:colId xmlns:a16="http://schemas.microsoft.com/office/drawing/2014/main" val="20011"/>
                    </a:ext>
                  </a:extLst>
                </a:gridCol>
                <a:gridCol w="830004">
                  <a:extLst>
                    <a:ext uri="{9D8B030D-6E8A-4147-A177-3AD203B41FA5}">
                      <a16:colId xmlns:a16="http://schemas.microsoft.com/office/drawing/2014/main" val="20012"/>
                    </a:ext>
                  </a:extLst>
                </a:gridCol>
              </a:tblGrid>
              <a:tr h="593707">
                <a:tc gridSpan="5">
                  <a:txBody>
                    <a:bodyPr/>
                    <a:lstStyle/>
                    <a:p>
                      <a:pPr algn="ctr" rtl="0" fontAlgn="t"/>
                      <a:r>
                        <a:rPr lang="en-US" sz="1400" b="1" u="none" strike="noStrike" dirty="0" smtClean="0">
                          <a:effectLst/>
                          <a:latin typeface="Arial Narrow" panose="020B0606020202030204" pitchFamily="34" charset="0"/>
                        </a:rPr>
                        <a:t>2021/22 Q1 Performance </a:t>
                      </a:r>
                      <a:endParaRPr lang="en-ZA" sz="14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hMerge="1">
                  <a:txBody>
                    <a:bodyPr/>
                    <a:lstStyle/>
                    <a:p>
                      <a:pPr algn="l" rtl="0" fontAlgn="ctr"/>
                      <a:endParaRPr lang="en-ZA" sz="1100" b="1" i="0" u="none" strike="noStrike" dirty="0">
                        <a:solidFill>
                          <a:srgbClr val="000000"/>
                        </a:solidFill>
                        <a:effectLst/>
                        <a:latin typeface="Arial Narrow" panose="020B0606020202030204" pitchFamily="34" charset="0"/>
                      </a:endParaRPr>
                    </a:p>
                  </a:txBody>
                  <a:tcPr marL="0" marR="0" marT="0" marB="0" anchor="ctr">
                    <a:lnL w="12700" cap="flat" cmpd="sng" algn="ctr">
                      <a:solidFill>
                        <a:srgbClr val="6E9EC2"/>
                      </a:solidFill>
                      <a:prstDash val="solid"/>
                      <a:round/>
                      <a:headEnd type="none" w="med" len="med"/>
                      <a:tailEnd type="none" w="med" len="med"/>
                    </a:lnL>
                    <a:lnR w="12700" cap="flat" cmpd="sng" algn="ctr">
                      <a:solidFill>
                        <a:srgbClr val="6E9EC2"/>
                      </a:solidFill>
                      <a:prstDash val="solid"/>
                      <a:round/>
                      <a:headEnd type="none" w="med" len="med"/>
                      <a:tailEnd type="none" w="med" len="med"/>
                    </a:lnR>
                    <a:lnT w="12700" cap="flat" cmpd="sng" algn="ctr">
                      <a:solidFill>
                        <a:srgbClr val="6E9EC2"/>
                      </a:solidFill>
                      <a:prstDash val="solid"/>
                      <a:round/>
                      <a:headEnd type="none" w="med" len="med"/>
                      <a:tailEnd type="none" w="med" len="med"/>
                    </a:lnT>
                    <a:lnB w="12700" cap="flat" cmpd="sng" algn="ctr">
                      <a:solidFill>
                        <a:srgbClr val="6E9EC2"/>
                      </a:solidFill>
                      <a:prstDash val="solid"/>
                      <a:round/>
                      <a:headEnd type="none" w="med" len="med"/>
                      <a:tailEnd type="none" w="med" len="med"/>
                    </a:lnB>
                    <a:solidFill>
                      <a:srgbClr val="D9D9D9"/>
                    </a:solidFill>
                  </a:tcPr>
                </a:tc>
                <a:tc hMerge="1">
                  <a:txBody>
                    <a:bodyPr/>
                    <a:lstStyle/>
                    <a:p>
                      <a:pPr algn="l" rtl="0" fontAlgn="ctr"/>
                      <a:endParaRPr lang="en-ZA" sz="1100" b="1" i="0" u="none" strike="noStrike" dirty="0">
                        <a:solidFill>
                          <a:srgbClr val="000000"/>
                        </a:solidFill>
                        <a:effectLst/>
                        <a:latin typeface="Arial Narrow" panose="020B0606020202030204" pitchFamily="34" charset="0"/>
                      </a:endParaRPr>
                    </a:p>
                  </a:txBody>
                  <a:tcPr marL="0" marR="0" marT="0" marB="0" anchor="ctr">
                    <a:lnL w="12700" cap="flat" cmpd="sng" algn="ctr">
                      <a:solidFill>
                        <a:srgbClr val="6E9EC2"/>
                      </a:solidFill>
                      <a:prstDash val="solid"/>
                      <a:round/>
                      <a:headEnd type="none" w="med" len="med"/>
                      <a:tailEnd type="none" w="med" len="med"/>
                    </a:lnL>
                    <a:lnR w="12700" cap="flat" cmpd="sng" algn="ctr">
                      <a:solidFill>
                        <a:srgbClr val="6E9EC2"/>
                      </a:solidFill>
                      <a:prstDash val="solid"/>
                      <a:round/>
                      <a:headEnd type="none" w="med" len="med"/>
                      <a:tailEnd type="none" w="med" len="med"/>
                    </a:lnR>
                    <a:lnT w="12700" cap="flat" cmpd="sng" algn="ctr">
                      <a:solidFill>
                        <a:srgbClr val="6E9EC2"/>
                      </a:solidFill>
                      <a:prstDash val="solid"/>
                      <a:round/>
                      <a:headEnd type="none" w="med" len="med"/>
                      <a:tailEnd type="none" w="med" len="med"/>
                    </a:lnT>
                    <a:lnB w="12700" cap="flat" cmpd="sng" algn="ctr">
                      <a:solidFill>
                        <a:srgbClr val="6E9EC2"/>
                      </a:solidFill>
                      <a:prstDash val="solid"/>
                      <a:round/>
                      <a:headEnd type="none" w="med" len="med"/>
                      <a:tailEnd type="none" w="med" len="med"/>
                    </a:lnB>
                    <a:solidFill>
                      <a:srgbClr val="D9D9D9"/>
                    </a:solidFill>
                  </a:tcPr>
                </a:tc>
                <a:tc hMerge="1">
                  <a:txBody>
                    <a:bodyPr/>
                    <a:lstStyle/>
                    <a:p>
                      <a:pPr algn="l" rtl="0" fontAlgn="ctr"/>
                      <a:endParaRPr lang="en-ZA" sz="1100" b="1" i="0" u="none" strike="noStrike" dirty="0">
                        <a:solidFill>
                          <a:srgbClr val="000000"/>
                        </a:solidFill>
                        <a:effectLst/>
                        <a:latin typeface="Arial Narrow" panose="020B0606020202030204" pitchFamily="34" charset="0"/>
                      </a:endParaRPr>
                    </a:p>
                  </a:txBody>
                  <a:tcPr marL="0" marR="0" marT="0" marB="0" anchor="ctr">
                    <a:lnL w="12700" cap="flat" cmpd="sng" algn="ctr">
                      <a:solidFill>
                        <a:srgbClr val="6E9EC2"/>
                      </a:solidFill>
                      <a:prstDash val="solid"/>
                      <a:round/>
                      <a:headEnd type="none" w="med" len="med"/>
                      <a:tailEnd type="none" w="med" len="med"/>
                    </a:lnL>
                    <a:lnR w="12700" cap="flat" cmpd="sng" algn="ctr">
                      <a:solidFill>
                        <a:srgbClr val="6E9EC2"/>
                      </a:solidFill>
                      <a:prstDash val="solid"/>
                      <a:round/>
                      <a:headEnd type="none" w="med" len="med"/>
                      <a:tailEnd type="none" w="med" len="med"/>
                    </a:lnR>
                    <a:lnT w="12700" cap="flat" cmpd="sng" algn="ctr">
                      <a:solidFill>
                        <a:srgbClr val="6E9EC2"/>
                      </a:solidFill>
                      <a:prstDash val="solid"/>
                      <a:round/>
                      <a:headEnd type="none" w="med" len="med"/>
                      <a:tailEnd type="none" w="med" len="med"/>
                    </a:lnT>
                    <a:lnB w="12700" cap="flat" cmpd="sng" algn="ctr">
                      <a:solidFill>
                        <a:srgbClr val="6E9EC2"/>
                      </a:solidFill>
                      <a:prstDash val="solid"/>
                      <a:round/>
                      <a:headEnd type="none" w="med" len="med"/>
                      <a:tailEnd type="none" w="med" len="med"/>
                    </a:lnB>
                    <a:solidFill>
                      <a:srgbClr val="D9D9D9"/>
                    </a:solidFill>
                  </a:tcPr>
                </a:tc>
                <a:tc hMerge="1">
                  <a:txBody>
                    <a:bodyPr/>
                    <a:lstStyle/>
                    <a:p>
                      <a:pPr algn="l" rtl="0" fontAlgn="ctr"/>
                      <a:endParaRPr lang="en-ZA" sz="1100" b="1" i="0" u="none" strike="noStrike" dirty="0">
                        <a:solidFill>
                          <a:srgbClr val="000000"/>
                        </a:solidFill>
                        <a:effectLst/>
                        <a:latin typeface="Arial Narrow" panose="020B0606020202030204" pitchFamily="34" charset="0"/>
                      </a:endParaRPr>
                    </a:p>
                  </a:txBody>
                  <a:tcPr marL="0" marR="0" marT="0" marB="0" anchor="ctr">
                    <a:lnL w="12700" cap="flat" cmpd="sng" algn="ctr">
                      <a:solidFill>
                        <a:srgbClr val="6E9EC2"/>
                      </a:solidFill>
                      <a:prstDash val="solid"/>
                      <a:round/>
                      <a:headEnd type="none" w="med" len="med"/>
                      <a:tailEnd type="none" w="med" len="med"/>
                    </a:lnL>
                    <a:lnR w="12700" cap="flat" cmpd="sng" algn="ctr">
                      <a:solidFill>
                        <a:srgbClr val="6E9EC2"/>
                      </a:solidFill>
                      <a:prstDash val="solid"/>
                      <a:round/>
                      <a:headEnd type="none" w="med" len="med"/>
                      <a:tailEnd type="none" w="med" len="med"/>
                    </a:lnR>
                    <a:lnT w="12700" cap="flat" cmpd="sng" algn="ctr">
                      <a:solidFill>
                        <a:srgbClr val="6E9EC2"/>
                      </a:solidFill>
                      <a:prstDash val="solid"/>
                      <a:round/>
                      <a:headEnd type="none" w="med" len="med"/>
                      <a:tailEnd type="none" w="med" len="med"/>
                    </a:lnT>
                    <a:lnB w="12700" cap="flat" cmpd="sng" algn="ctr">
                      <a:solidFill>
                        <a:srgbClr val="6E9EC2"/>
                      </a:solidFill>
                      <a:prstDash val="solid"/>
                      <a:round/>
                      <a:headEnd type="none" w="med" len="med"/>
                      <a:tailEnd type="none" w="med" len="med"/>
                    </a:lnB>
                    <a:solidFill>
                      <a:srgbClr val="D9D9D9"/>
                    </a:solidFill>
                  </a:tcPr>
                </a:tc>
                <a:tc gridSpan="4">
                  <a:txBody>
                    <a:bodyPr/>
                    <a:lstStyle/>
                    <a:p>
                      <a:pPr algn="ctr" rtl="0" fontAlgn="t"/>
                      <a:r>
                        <a:rPr lang="en-US" sz="1400" b="1" u="none" strike="noStrike" dirty="0" smtClean="0">
                          <a:effectLst/>
                          <a:latin typeface="Arial Narrow" panose="020B0606020202030204" pitchFamily="34" charset="0"/>
                        </a:rPr>
                        <a:t>2021/22 Q2 Performance </a:t>
                      </a:r>
                      <a:endParaRPr lang="en-ZA" sz="14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hMerge="1">
                  <a:txBody>
                    <a:bodyPr/>
                    <a:lstStyle/>
                    <a:p>
                      <a:pPr algn="l" rtl="0" fontAlgn="ctr"/>
                      <a:endParaRPr lang="en-ZA" sz="1000" b="1" i="0" u="none" strike="noStrike" dirty="0">
                        <a:solidFill>
                          <a:srgbClr val="000000"/>
                        </a:solidFill>
                        <a:effectLst/>
                        <a:latin typeface="Arial Narrow" panose="020B0606020202030204" pitchFamily="34" charset="0"/>
                      </a:endParaRPr>
                    </a:p>
                  </a:txBody>
                  <a:tcPr marL="0" marR="0" marT="0" marB="0" anchor="ctr">
                    <a:lnL w="12700" cap="flat" cmpd="sng" algn="ctr">
                      <a:solidFill>
                        <a:srgbClr val="6E9EC2"/>
                      </a:solidFill>
                      <a:prstDash val="solid"/>
                      <a:round/>
                      <a:headEnd type="none" w="med" len="med"/>
                      <a:tailEnd type="none" w="med" len="med"/>
                    </a:lnL>
                    <a:lnR w="12700" cap="flat" cmpd="sng" algn="ctr">
                      <a:solidFill>
                        <a:srgbClr val="6E9EC2"/>
                      </a:solidFill>
                      <a:prstDash val="solid"/>
                      <a:round/>
                      <a:headEnd type="none" w="med" len="med"/>
                      <a:tailEnd type="none" w="med" len="med"/>
                    </a:lnR>
                    <a:lnT w="12700" cap="flat" cmpd="sng" algn="ctr">
                      <a:solidFill>
                        <a:srgbClr val="6E9EC2"/>
                      </a:solidFill>
                      <a:prstDash val="solid"/>
                      <a:round/>
                      <a:headEnd type="none" w="med" len="med"/>
                      <a:tailEnd type="none" w="med" len="med"/>
                    </a:lnT>
                    <a:lnB w="12700" cap="flat" cmpd="sng" algn="ctr">
                      <a:solidFill>
                        <a:srgbClr val="6E9EC2"/>
                      </a:solidFill>
                      <a:prstDash val="solid"/>
                      <a:round/>
                      <a:headEnd type="none" w="med" len="med"/>
                      <a:tailEnd type="none" w="med" len="med"/>
                    </a:lnB>
                    <a:solidFill>
                      <a:srgbClr val="D9D9D9"/>
                    </a:solidFill>
                  </a:tcPr>
                </a:tc>
                <a:tc hMerge="1">
                  <a:txBody>
                    <a:bodyPr/>
                    <a:lstStyle/>
                    <a:p>
                      <a:pPr algn="l" rtl="0" fontAlgn="ctr"/>
                      <a:endParaRPr lang="en-ZA" sz="1000" b="1" i="0" u="none" strike="noStrike" dirty="0">
                        <a:solidFill>
                          <a:srgbClr val="000000"/>
                        </a:solidFill>
                        <a:effectLst/>
                        <a:latin typeface="Arial Narrow" panose="020B0606020202030204" pitchFamily="34" charset="0"/>
                      </a:endParaRPr>
                    </a:p>
                  </a:txBody>
                  <a:tcPr marL="0" marR="0" marT="0" marB="0" anchor="ctr">
                    <a:lnL w="12700" cap="flat" cmpd="sng" algn="ctr">
                      <a:solidFill>
                        <a:srgbClr val="6E9EC2"/>
                      </a:solidFill>
                      <a:prstDash val="solid"/>
                      <a:round/>
                      <a:headEnd type="none" w="med" len="med"/>
                      <a:tailEnd type="none" w="med" len="med"/>
                    </a:lnL>
                    <a:lnR w="12700" cap="flat" cmpd="sng" algn="ctr">
                      <a:solidFill>
                        <a:srgbClr val="6E9EC2"/>
                      </a:solidFill>
                      <a:prstDash val="solid"/>
                      <a:round/>
                      <a:headEnd type="none" w="med" len="med"/>
                      <a:tailEnd type="none" w="med" len="med"/>
                    </a:lnR>
                    <a:lnT w="12700" cap="flat" cmpd="sng" algn="ctr">
                      <a:solidFill>
                        <a:srgbClr val="6E9EC2"/>
                      </a:solidFill>
                      <a:prstDash val="solid"/>
                      <a:round/>
                      <a:headEnd type="none" w="med" len="med"/>
                      <a:tailEnd type="none" w="med" len="med"/>
                    </a:lnT>
                    <a:lnB w="12700" cap="flat" cmpd="sng" algn="ctr">
                      <a:solidFill>
                        <a:srgbClr val="6E9EC2"/>
                      </a:solidFill>
                      <a:prstDash val="solid"/>
                      <a:round/>
                      <a:headEnd type="none" w="med" len="med"/>
                      <a:tailEnd type="none" w="med" len="med"/>
                    </a:lnB>
                    <a:solidFill>
                      <a:srgbClr val="D9D9D9"/>
                    </a:solidFill>
                  </a:tcPr>
                </a:tc>
                <a:tc hMerge="1">
                  <a:txBody>
                    <a:bodyPr/>
                    <a:lstStyle/>
                    <a:p>
                      <a:pPr algn="l" rtl="0" fontAlgn="ctr"/>
                      <a:endParaRPr lang="en-ZA" sz="1000" b="1" i="0" u="none" strike="noStrike" dirty="0">
                        <a:solidFill>
                          <a:srgbClr val="000000"/>
                        </a:solidFill>
                        <a:effectLst/>
                        <a:latin typeface="Arial Narrow" panose="020B0606020202030204" pitchFamily="34" charset="0"/>
                      </a:endParaRPr>
                    </a:p>
                  </a:txBody>
                  <a:tcPr marL="0" marR="0" marT="0" marB="0" anchor="ctr">
                    <a:lnL w="12700" cap="flat" cmpd="sng" algn="ctr">
                      <a:solidFill>
                        <a:srgbClr val="6E9EC2"/>
                      </a:solidFill>
                      <a:prstDash val="solid"/>
                      <a:round/>
                      <a:headEnd type="none" w="med" len="med"/>
                      <a:tailEnd type="none" w="med" len="med"/>
                    </a:lnL>
                    <a:lnR w="12700" cap="flat" cmpd="sng" algn="ctr">
                      <a:solidFill>
                        <a:srgbClr val="6E9EC2"/>
                      </a:solidFill>
                      <a:prstDash val="solid"/>
                      <a:round/>
                      <a:headEnd type="none" w="med" len="med"/>
                      <a:tailEnd type="none" w="med" len="med"/>
                    </a:lnR>
                    <a:lnT w="12700" cap="flat" cmpd="sng" algn="ctr">
                      <a:solidFill>
                        <a:srgbClr val="6E9EC2"/>
                      </a:solidFill>
                      <a:prstDash val="solid"/>
                      <a:round/>
                      <a:headEnd type="none" w="med" len="med"/>
                      <a:tailEnd type="none" w="med" len="med"/>
                    </a:lnT>
                    <a:lnB w="12700" cap="flat" cmpd="sng" algn="ctr">
                      <a:solidFill>
                        <a:srgbClr val="6E9EC2"/>
                      </a:solidFill>
                      <a:prstDash val="solid"/>
                      <a:round/>
                      <a:headEnd type="none" w="med" len="med"/>
                      <a:tailEnd type="none" w="med" len="med"/>
                    </a:lnB>
                    <a:solidFill>
                      <a:srgbClr val="D9D9D9"/>
                    </a:solidFill>
                  </a:tcPr>
                </a:tc>
                <a:tc gridSpan="4">
                  <a:txBody>
                    <a:bodyPr/>
                    <a:lstStyle/>
                    <a:p>
                      <a:pPr marL="0" marR="0" lvl="0" indent="0" algn="ctr" defTabSz="457200" rtl="0" eaLnBrk="1" fontAlgn="t"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2021/22 Q3 Performance </a:t>
                      </a:r>
                      <a:endParaRPr kumimoji="0" lang="en-ZA" sz="1400" b="1" i="0" u="none" strike="noStrike" kern="1200" cap="none" spc="0" normalizeH="0" baseline="0" noProof="0" dirty="0" smtClean="0">
                        <a:ln>
                          <a:noFill/>
                        </a:ln>
                        <a:solidFill>
                          <a:srgbClr val="000000"/>
                        </a:solidFill>
                        <a:effectLst/>
                        <a:uLnTx/>
                        <a:uFillTx/>
                        <a:latin typeface="Arial Narrow" panose="020B0606020202030204" pitchFamily="34" charset="0"/>
                        <a:ea typeface="+mn-ea"/>
                        <a:cs typeface="+mn-cs"/>
                      </a:endParaRPr>
                    </a:p>
                    <a:p>
                      <a:pPr algn="ctr" rtl="0" fontAlgn="t"/>
                      <a:endParaRPr lang="en-ZA" sz="14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hMerge="1">
                  <a:txBody>
                    <a:bodyPr/>
                    <a:lstStyle/>
                    <a:p>
                      <a:pPr algn="ctr" rtl="0" fontAlgn="t"/>
                      <a:endParaRPr lang="en-ZA" sz="12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hMerge="1">
                  <a:txBody>
                    <a:bodyPr/>
                    <a:lstStyle/>
                    <a:p>
                      <a:pPr algn="ctr" rtl="0" fontAlgn="t"/>
                      <a:endParaRPr lang="en-ZA" sz="12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hMerge="1">
                  <a:txBody>
                    <a:bodyPr/>
                    <a:lstStyle/>
                    <a:p>
                      <a:pPr algn="ctr" rtl="0" fontAlgn="t"/>
                      <a:endParaRPr lang="en-ZA" sz="12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extLst>
                  <a:ext uri="{0D108BD9-81ED-4DB2-BD59-A6C34878D82A}">
                    <a16:rowId xmlns:a16="http://schemas.microsoft.com/office/drawing/2014/main" val="10000"/>
                  </a:ext>
                </a:extLst>
              </a:tr>
              <a:tr h="593707">
                <a:tc>
                  <a:txBody>
                    <a:bodyPr/>
                    <a:lstStyle/>
                    <a:p>
                      <a:pPr algn="l" rtl="0" fontAlgn="t"/>
                      <a:endParaRPr lang="en-ZA" sz="1400" b="1" i="0" u="none" strike="noStrike" dirty="0">
                        <a:solidFill>
                          <a:srgbClr val="000000"/>
                        </a:solidFill>
                        <a:effectLst/>
                        <a:latin typeface="Arial Narrow" panose="020B0606020202030204" pitchFamily="34" charset="0"/>
                      </a:endParaRPr>
                    </a:p>
                  </a:txBody>
                  <a:tcPr marL="0" marR="0" marT="0" marB="0">
                    <a:solidFill>
                      <a:schemeClr val="bg1">
                        <a:lumMod val="85000"/>
                      </a:schemeClr>
                    </a:solidFill>
                  </a:tcPr>
                </a:tc>
                <a:tc>
                  <a:txBody>
                    <a:bodyPr/>
                    <a:lstStyle/>
                    <a:p>
                      <a:pPr algn="ctr" rtl="0" fontAlgn="ctr"/>
                      <a:r>
                        <a:rPr lang="en-ZA" sz="1400" b="1" u="none" strike="noStrike" dirty="0">
                          <a:effectLst/>
                          <a:latin typeface="Arial Narrow" panose="020B0606020202030204" pitchFamily="34" charset="0"/>
                        </a:rPr>
                        <a:t>Admin</a:t>
                      </a:r>
                      <a:endParaRPr lang="en-ZA" sz="14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a:txBody>
                    <a:bodyPr/>
                    <a:lstStyle/>
                    <a:p>
                      <a:pPr algn="ctr" rtl="0" fontAlgn="ctr"/>
                      <a:r>
                        <a:rPr lang="en-ZA" sz="1400" b="1" u="none" strike="noStrike" dirty="0">
                          <a:effectLst/>
                          <a:latin typeface="Arial Narrow" panose="020B0606020202030204" pitchFamily="34" charset="0"/>
                        </a:rPr>
                        <a:t>SES</a:t>
                      </a:r>
                      <a:endParaRPr lang="en-ZA" sz="14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a:txBody>
                    <a:bodyPr/>
                    <a:lstStyle/>
                    <a:p>
                      <a:pPr algn="ctr" rtl="0" fontAlgn="ctr"/>
                      <a:r>
                        <a:rPr lang="en-ZA" sz="1400" b="1" u="none" strike="noStrike" dirty="0">
                          <a:effectLst/>
                          <a:latin typeface="Arial Narrow" panose="020B0606020202030204" pitchFamily="34" charset="0"/>
                        </a:rPr>
                        <a:t>ESM</a:t>
                      </a:r>
                      <a:endParaRPr lang="en-ZA" sz="14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a:txBody>
                    <a:bodyPr/>
                    <a:lstStyle/>
                    <a:p>
                      <a:pPr algn="ctr" rtl="0" fontAlgn="ctr"/>
                      <a:r>
                        <a:rPr lang="en-ZA" sz="1400" b="1" u="none" strike="noStrike" dirty="0">
                          <a:effectLst/>
                          <a:latin typeface="Arial Narrow" panose="020B0606020202030204" pitchFamily="34" charset="0"/>
                        </a:rPr>
                        <a:t>Total</a:t>
                      </a:r>
                      <a:endParaRPr lang="en-ZA" sz="14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a:txBody>
                    <a:bodyPr/>
                    <a:lstStyle/>
                    <a:p>
                      <a:pPr algn="ctr" rtl="0" fontAlgn="ctr"/>
                      <a:r>
                        <a:rPr lang="en-ZA" sz="1400" b="1" u="none" strike="noStrike" dirty="0" smtClean="0">
                          <a:effectLst/>
                          <a:latin typeface="Arial Narrow" panose="020B0606020202030204" pitchFamily="34" charset="0"/>
                        </a:rPr>
                        <a:t>Admin</a:t>
                      </a:r>
                      <a:endParaRPr lang="en-ZA" sz="14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a:txBody>
                    <a:bodyPr/>
                    <a:lstStyle/>
                    <a:p>
                      <a:pPr algn="ctr" rtl="0" fontAlgn="ctr"/>
                      <a:r>
                        <a:rPr lang="en-ZA" sz="1400" b="1" u="none" strike="noStrike" dirty="0">
                          <a:effectLst/>
                          <a:latin typeface="Arial Narrow" panose="020B0606020202030204" pitchFamily="34" charset="0"/>
                        </a:rPr>
                        <a:t>SES</a:t>
                      </a:r>
                      <a:endParaRPr lang="en-ZA" sz="14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a:txBody>
                    <a:bodyPr/>
                    <a:lstStyle/>
                    <a:p>
                      <a:pPr algn="ctr" rtl="0" fontAlgn="ctr"/>
                      <a:r>
                        <a:rPr lang="en-ZA" sz="1400" b="1" u="none" strike="noStrike" dirty="0">
                          <a:effectLst/>
                          <a:latin typeface="Arial Narrow" panose="020B0606020202030204" pitchFamily="34" charset="0"/>
                        </a:rPr>
                        <a:t>ESM</a:t>
                      </a:r>
                      <a:endParaRPr lang="en-ZA" sz="14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a:txBody>
                    <a:bodyPr/>
                    <a:lstStyle/>
                    <a:p>
                      <a:pPr algn="ctr" rtl="0" fontAlgn="ctr"/>
                      <a:r>
                        <a:rPr lang="en-ZA" sz="1400" b="1" u="none" strike="noStrike" dirty="0">
                          <a:effectLst/>
                          <a:latin typeface="Arial Narrow" panose="020B0606020202030204" pitchFamily="34" charset="0"/>
                        </a:rPr>
                        <a:t>Total</a:t>
                      </a:r>
                      <a:endParaRPr lang="en-ZA" sz="14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a:txBody>
                    <a:bodyPr/>
                    <a:lstStyle/>
                    <a:p>
                      <a:pPr algn="ctr" rtl="0" fontAlgn="ctr"/>
                      <a:r>
                        <a:rPr lang="en-ZA" sz="1400" b="1" u="none" strike="noStrike" dirty="0" smtClean="0">
                          <a:effectLst/>
                          <a:latin typeface="Arial Narrow" panose="020B0606020202030204" pitchFamily="34" charset="0"/>
                        </a:rPr>
                        <a:t>Admin</a:t>
                      </a:r>
                      <a:endParaRPr lang="en-ZA" sz="14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a:txBody>
                    <a:bodyPr/>
                    <a:lstStyle/>
                    <a:p>
                      <a:pPr algn="ctr" rtl="0" fontAlgn="ctr"/>
                      <a:r>
                        <a:rPr lang="en-ZA" sz="1400" b="1" u="none" strike="noStrike" dirty="0">
                          <a:effectLst/>
                          <a:latin typeface="Arial Narrow" panose="020B0606020202030204" pitchFamily="34" charset="0"/>
                        </a:rPr>
                        <a:t>SES</a:t>
                      </a:r>
                      <a:endParaRPr lang="en-ZA" sz="14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a:txBody>
                    <a:bodyPr/>
                    <a:lstStyle/>
                    <a:p>
                      <a:pPr algn="ctr" rtl="0" fontAlgn="ctr"/>
                      <a:r>
                        <a:rPr lang="en-ZA" sz="1400" b="1" u="none" strike="noStrike" dirty="0">
                          <a:effectLst/>
                          <a:latin typeface="Arial Narrow" panose="020B0606020202030204" pitchFamily="34" charset="0"/>
                        </a:rPr>
                        <a:t>ESM</a:t>
                      </a:r>
                      <a:endParaRPr lang="en-ZA" sz="14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a:txBody>
                    <a:bodyPr/>
                    <a:lstStyle/>
                    <a:p>
                      <a:pPr algn="ctr" rtl="0" fontAlgn="ctr"/>
                      <a:r>
                        <a:rPr lang="en-ZA" sz="1400" b="1" u="none" strike="noStrike" dirty="0">
                          <a:effectLst/>
                          <a:latin typeface="Arial Narrow" panose="020B0606020202030204" pitchFamily="34" charset="0"/>
                        </a:rPr>
                        <a:t>Total</a:t>
                      </a:r>
                      <a:endParaRPr lang="en-ZA" sz="14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extLst>
                  <a:ext uri="{0D108BD9-81ED-4DB2-BD59-A6C34878D82A}">
                    <a16:rowId xmlns:a16="http://schemas.microsoft.com/office/drawing/2014/main" val="10001"/>
                  </a:ext>
                </a:extLst>
              </a:tr>
              <a:tr h="638517">
                <a:tc>
                  <a:txBody>
                    <a:bodyPr/>
                    <a:lstStyle/>
                    <a:p>
                      <a:pPr algn="ctr" rtl="0" fontAlgn="ctr"/>
                      <a:r>
                        <a:rPr lang="en-ZA" sz="1400" u="none" strike="noStrike">
                          <a:effectLst/>
                          <a:latin typeface="Arial Narrow" panose="020B0606020202030204" pitchFamily="34" charset="0"/>
                        </a:rPr>
                        <a:t>Targets Planned</a:t>
                      </a:r>
                      <a:endParaRPr lang="en-ZA" sz="1400" b="0" i="0" u="none" strike="noStrike">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400" u="none" strike="noStrike">
                          <a:effectLst/>
                          <a:latin typeface="Arial Narrow" panose="020B0606020202030204" pitchFamily="34" charset="0"/>
                        </a:rPr>
                        <a:t>2</a:t>
                      </a:r>
                      <a:endParaRPr lang="en-ZA" sz="1400" b="0" i="0" u="none" strike="noStrike">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400" u="none" strike="noStrike">
                          <a:effectLst/>
                          <a:latin typeface="Arial Narrow" panose="020B0606020202030204" pitchFamily="34" charset="0"/>
                        </a:rPr>
                        <a:t>3</a:t>
                      </a:r>
                      <a:endParaRPr lang="en-ZA" sz="1400" b="0" i="0" u="none" strike="noStrike">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400" u="none" strike="noStrike">
                          <a:effectLst/>
                          <a:latin typeface="Arial Narrow" panose="020B0606020202030204" pitchFamily="34" charset="0"/>
                        </a:rPr>
                        <a:t>4</a:t>
                      </a:r>
                      <a:endParaRPr lang="en-ZA" sz="1400" b="0" i="0" u="none" strike="noStrike">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400" u="none" strike="noStrike" dirty="0">
                          <a:effectLst/>
                          <a:latin typeface="Arial Narrow" panose="020B0606020202030204" pitchFamily="34" charset="0"/>
                        </a:rPr>
                        <a:t>9</a:t>
                      </a:r>
                      <a:endParaRPr lang="en-ZA" sz="1400" b="0" i="0" u="none" strike="noStrike" dirty="0">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400" u="none" strike="noStrike" dirty="0">
                          <a:effectLst/>
                          <a:latin typeface="Arial Narrow" panose="020B0606020202030204" pitchFamily="34" charset="0"/>
                        </a:rPr>
                        <a:t>3</a:t>
                      </a:r>
                      <a:endParaRPr lang="en-ZA" sz="1400" b="0" i="0" u="none" strike="noStrike" dirty="0">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400" u="none" strike="noStrike" dirty="0">
                          <a:effectLst/>
                          <a:latin typeface="Arial Narrow" panose="020B0606020202030204" pitchFamily="34" charset="0"/>
                        </a:rPr>
                        <a:t>5</a:t>
                      </a:r>
                      <a:endParaRPr lang="en-ZA" sz="1400" b="0" i="0" u="none" strike="noStrike" dirty="0">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400" u="none" strike="noStrike" dirty="0">
                          <a:effectLst/>
                          <a:latin typeface="Arial Narrow" panose="020B0606020202030204" pitchFamily="34" charset="0"/>
                        </a:rPr>
                        <a:t>5</a:t>
                      </a:r>
                      <a:endParaRPr lang="en-ZA" sz="1400" b="0" i="0" u="none" strike="noStrike" dirty="0">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400" u="none" strike="noStrike">
                          <a:effectLst/>
                          <a:latin typeface="Arial Narrow" panose="020B0606020202030204" pitchFamily="34" charset="0"/>
                        </a:rPr>
                        <a:t>13</a:t>
                      </a:r>
                      <a:endParaRPr lang="en-ZA" sz="1400" b="0" i="0" u="none" strike="noStrike">
                        <a:solidFill>
                          <a:srgbClr val="000000"/>
                        </a:solidFill>
                        <a:effectLst/>
                        <a:latin typeface="Arial Narrow" panose="020B0606020202030204" pitchFamily="34" charset="0"/>
                      </a:endParaRPr>
                    </a:p>
                  </a:txBody>
                  <a:tcPr marL="0" marR="0" marT="0" marB="0" anchor="ctr"/>
                </a:tc>
                <a:tc>
                  <a:txBody>
                    <a:bodyPr/>
                    <a:lstStyle/>
                    <a:p>
                      <a:pPr marL="0" algn="ctr" defTabSz="457200" rtl="0" eaLnBrk="1" fontAlgn="ctr" latinLnBrk="0" hangingPunct="1"/>
                      <a:r>
                        <a:rPr lang="en-ZA" sz="1400" u="none" strike="noStrike" kern="1200" dirty="0">
                          <a:solidFill>
                            <a:schemeClr val="tx1"/>
                          </a:solidFill>
                          <a:effectLst/>
                          <a:latin typeface="Arial Narrow" panose="020B0606020202030204" pitchFamily="34" charset="0"/>
                          <a:ea typeface="+mn-ea"/>
                          <a:cs typeface="+mn-cs"/>
                        </a:rPr>
                        <a:t>2</a:t>
                      </a:r>
                    </a:p>
                  </a:txBody>
                  <a:tcPr marL="0" marR="0" marT="0" marB="0" anchor="ctr"/>
                </a:tc>
                <a:tc>
                  <a:txBody>
                    <a:bodyPr/>
                    <a:lstStyle/>
                    <a:p>
                      <a:pPr marL="0" algn="ctr" defTabSz="457200" rtl="0" eaLnBrk="1" fontAlgn="ctr" latinLnBrk="0" hangingPunct="1"/>
                      <a:r>
                        <a:rPr lang="en-ZA" sz="1400" u="none" strike="noStrike" kern="1200" dirty="0">
                          <a:solidFill>
                            <a:schemeClr val="tx1"/>
                          </a:solidFill>
                          <a:effectLst/>
                          <a:latin typeface="Arial Narrow" panose="020B0606020202030204" pitchFamily="34" charset="0"/>
                          <a:ea typeface="+mn-ea"/>
                          <a:cs typeface="+mn-cs"/>
                        </a:rPr>
                        <a:t>5</a:t>
                      </a:r>
                    </a:p>
                  </a:txBody>
                  <a:tcPr marL="0" marR="0" marT="0" marB="0" anchor="ctr"/>
                </a:tc>
                <a:tc>
                  <a:txBody>
                    <a:bodyPr/>
                    <a:lstStyle/>
                    <a:p>
                      <a:pPr marL="0" algn="ctr" defTabSz="457200" rtl="0" eaLnBrk="1" fontAlgn="ctr" latinLnBrk="0" hangingPunct="1"/>
                      <a:r>
                        <a:rPr lang="en-ZA" sz="1400" u="none" strike="noStrike" kern="1200" dirty="0">
                          <a:solidFill>
                            <a:schemeClr val="tx1"/>
                          </a:solidFill>
                          <a:effectLst/>
                          <a:latin typeface="Arial Narrow" panose="020B0606020202030204" pitchFamily="34" charset="0"/>
                          <a:ea typeface="+mn-ea"/>
                          <a:cs typeface="+mn-cs"/>
                        </a:rPr>
                        <a:t>5</a:t>
                      </a:r>
                    </a:p>
                  </a:txBody>
                  <a:tcPr marL="0" marR="0" marT="0" marB="0" anchor="ctr"/>
                </a:tc>
                <a:tc>
                  <a:txBody>
                    <a:bodyPr/>
                    <a:lstStyle/>
                    <a:p>
                      <a:pPr marL="0" algn="ctr" defTabSz="457200" rtl="0" eaLnBrk="1" fontAlgn="ctr" latinLnBrk="0" hangingPunct="1"/>
                      <a:r>
                        <a:rPr lang="en-ZA" sz="1400" u="none" strike="noStrike" kern="1200">
                          <a:solidFill>
                            <a:schemeClr val="tx1"/>
                          </a:solidFill>
                          <a:effectLst/>
                          <a:latin typeface="Arial Narrow" panose="020B0606020202030204" pitchFamily="34" charset="0"/>
                          <a:ea typeface="+mn-ea"/>
                          <a:cs typeface="+mn-cs"/>
                        </a:rPr>
                        <a:t>12</a:t>
                      </a:r>
                    </a:p>
                  </a:txBody>
                  <a:tcPr marL="0" marR="0" marT="0" marB="0" anchor="ctr"/>
                </a:tc>
                <a:extLst>
                  <a:ext uri="{0D108BD9-81ED-4DB2-BD59-A6C34878D82A}">
                    <a16:rowId xmlns:a16="http://schemas.microsoft.com/office/drawing/2014/main" val="10002"/>
                  </a:ext>
                </a:extLst>
              </a:tr>
              <a:tr h="638517">
                <a:tc>
                  <a:txBody>
                    <a:bodyPr/>
                    <a:lstStyle/>
                    <a:p>
                      <a:pPr algn="ctr" rtl="0" fontAlgn="ctr"/>
                      <a:r>
                        <a:rPr lang="en-ZA" sz="1400" u="none" strike="noStrike">
                          <a:effectLst/>
                          <a:latin typeface="Arial Narrow" panose="020B0606020202030204" pitchFamily="34" charset="0"/>
                        </a:rPr>
                        <a:t>Targets achieved</a:t>
                      </a:r>
                      <a:endParaRPr lang="en-ZA" sz="1400" b="0" i="0" u="none" strike="noStrike">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400" u="none" strike="noStrike">
                          <a:effectLst/>
                          <a:latin typeface="Arial Narrow" panose="020B0606020202030204" pitchFamily="34" charset="0"/>
                        </a:rPr>
                        <a:t>1</a:t>
                      </a:r>
                      <a:endParaRPr lang="en-ZA" sz="1400" b="0" i="0" u="none" strike="noStrike">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400" u="none" strike="noStrike">
                          <a:effectLst/>
                          <a:latin typeface="Arial Narrow" panose="020B0606020202030204" pitchFamily="34" charset="0"/>
                        </a:rPr>
                        <a:t>0</a:t>
                      </a:r>
                      <a:endParaRPr lang="en-ZA" sz="1400" b="0" i="0" u="none" strike="noStrike">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400" u="none" strike="noStrike">
                          <a:effectLst/>
                          <a:latin typeface="Arial Narrow" panose="020B0606020202030204" pitchFamily="34" charset="0"/>
                        </a:rPr>
                        <a:t>2</a:t>
                      </a:r>
                      <a:endParaRPr lang="en-ZA" sz="1400" b="0" i="0" u="none" strike="noStrike">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400" u="none" strike="noStrike">
                          <a:effectLst/>
                          <a:latin typeface="Arial Narrow" panose="020B0606020202030204" pitchFamily="34" charset="0"/>
                        </a:rPr>
                        <a:t>3</a:t>
                      </a:r>
                      <a:endParaRPr lang="en-ZA" sz="1400" b="0" i="0" u="none" strike="noStrike">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400" u="none" strike="noStrike">
                          <a:effectLst/>
                          <a:latin typeface="Arial Narrow" panose="020B0606020202030204" pitchFamily="34" charset="0"/>
                        </a:rPr>
                        <a:t>1</a:t>
                      </a:r>
                      <a:endParaRPr lang="en-ZA" sz="1400" b="0" i="0" u="none" strike="noStrike">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400" u="none" strike="noStrike">
                          <a:effectLst/>
                          <a:latin typeface="Arial Narrow" panose="020B0606020202030204" pitchFamily="34" charset="0"/>
                        </a:rPr>
                        <a:t>1</a:t>
                      </a:r>
                      <a:endParaRPr lang="en-ZA" sz="1400" b="0" i="0" u="none" strike="noStrike">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400" u="none" strike="noStrike">
                          <a:effectLst/>
                          <a:latin typeface="Arial Narrow" panose="020B0606020202030204" pitchFamily="34" charset="0"/>
                        </a:rPr>
                        <a:t>3</a:t>
                      </a:r>
                      <a:endParaRPr lang="en-ZA" sz="1400" b="0" i="0" u="none" strike="noStrike">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400" u="none" strike="noStrike">
                          <a:effectLst/>
                          <a:latin typeface="Arial Narrow" panose="020B0606020202030204" pitchFamily="34" charset="0"/>
                        </a:rPr>
                        <a:t>5</a:t>
                      </a:r>
                      <a:endParaRPr lang="en-ZA" sz="1400" b="0" i="0" u="none" strike="noStrike">
                        <a:solidFill>
                          <a:srgbClr val="000000"/>
                        </a:solidFill>
                        <a:effectLst/>
                        <a:latin typeface="Arial Narrow" panose="020B0606020202030204" pitchFamily="34" charset="0"/>
                      </a:endParaRPr>
                    </a:p>
                  </a:txBody>
                  <a:tcPr marL="0" marR="0" marT="0" marB="0" anchor="ctr"/>
                </a:tc>
                <a:tc>
                  <a:txBody>
                    <a:bodyPr/>
                    <a:lstStyle/>
                    <a:p>
                      <a:pPr marL="0" algn="ctr" defTabSz="457200" rtl="0" eaLnBrk="1" fontAlgn="ctr" latinLnBrk="0" hangingPunct="1"/>
                      <a:r>
                        <a:rPr lang="en-ZA" sz="1400" u="none" strike="noStrike" kern="1200" dirty="0">
                          <a:solidFill>
                            <a:schemeClr val="tx1"/>
                          </a:solidFill>
                          <a:effectLst/>
                          <a:latin typeface="Arial Narrow" panose="020B0606020202030204" pitchFamily="34" charset="0"/>
                          <a:ea typeface="+mn-ea"/>
                          <a:cs typeface="+mn-cs"/>
                        </a:rPr>
                        <a:t>1</a:t>
                      </a:r>
                    </a:p>
                  </a:txBody>
                  <a:tcPr marL="0" marR="0" marT="0" marB="0" anchor="ctr"/>
                </a:tc>
                <a:tc>
                  <a:txBody>
                    <a:bodyPr/>
                    <a:lstStyle/>
                    <a:p>
                      <a:pPr marL="0" algn="ctr" defTabSz="457200" rtl="0" eaLnBrk="1" fontAlgn="ctr" latinLnBrk="0" hangingPunct="1"/>
                      <a:r>
                        <a:rPr lang="en-ZA" sz="1400" u="none" strike="noStrike" kern="1200" dirty="0">
                          <a:solidFill>
                            <a:schemeClr val="tx1"/>
                          </a:solidFill>
                          <a:effectLst/>
                          <a:latin typeface="Arial Narrow" panose="020B0606020202030204" pitchFamily="34" charset="0"/>
                          <a:ea typeface="+mn-ea"/>
                          <a:cs typeface="+mn-cs"/>
                        </a:rPr>
                        <a:t>1</a:t>
                      </a:r>
                    </a:p>
                  </a:txBody>
                  <a:tcPr marL="0" marR="0" marT="0" marB="0" anchor="ctr"/>
                </a:tc>
                <a:tc>
                  <a:txBody>
                    <a:bodyPr/>
                    <a:lstStyle/>
                    <a:p>
                      <a:pPr marL="0" algn="ctr" defTabSz="457200" rtl="0" eaLnBrk="1" fontAlgn="ctr" latinLnBrk="0" hangingPunct="1"/>
                      <a:r>
                        <a:rPr lang="en-ZA" sz="1400" u="none" strike="noStrike" kern="1200" dirty="0">
                          <a:solidFill>
                            <a:schemeClr val="tx1"/>
                          </a:solidFill>
                          <a:effectLst/>
                          <a:latin typeface="Arial Narrow" panose="020B0606020202030204" pitchFamily="34" charset="0"/>
                          <a:ea typeface="+mn-ea"/>
                          <a:cs typeface="+mn-cs"/>
                        </a:rPr>
                        <a:t>4</a:t>
                      </a:r>
                    </a:p>
                  </a:txBody>
                  <a:tcPr marL="0" marR="0" marT="0" marB="0" anchor="ctr"/>
                </a:tc>
                <a:tc>
                  <a:txBody>
                    <a:bodyPr/>
                    <a:lstStyle/>
                    <a:p>
                      <a:pPr marL="0" algn="ctr" defTabSz="457200" rtl="0" eaLnBrk="1" fontAlgn="ctr" latinLnBrk="0" hangingPunct="1"/>
                      <a:r>
                        <a:rPr lang="en-US" sz="1400" u="none" strike="noStrike" kern="1200" dirty="0" smtClean="0">
                          <a:solidFill>
                            <a:schemeClr val="tx1"/>
                          </a:solidFill>
                          <a:effectLst/>
                          <a:latin typeface="Arial Narrow" panose="020B0606020202030204" pitchFamily="34" charset="0"/>
                          <a:ea typeface="+mn-ea"/>
                          <a:cs typeface="+mn-cs"/>
                        </a:rPr>
                        <a:t>5</a:t>
                      </a:r>
                      <a:endParaRPr lang="en-ZA" sz="1400" u="none" strike="noStrike" kern="1200" dirty="0">
                        <a:solidFill>
                          <a:schemeClr val="tx1"/>
                        </a:solidFill>
                        <a:effectLst/>
                        <a:latin typeface="Arial Narrow" panose="020B0606020202030204" pitchFamily="34" charset="0"/>
                        <a:ea typeface="+mn-ea"/>
                        <a:cs typeface="+mn-cs"/>
                      </a:endParaRPr>
                    </a:p>
                  </a:txBody>
                  <a:tcPr marL="0" marR="0" marT="0" marB="0" anchor="ctr"/>
                </a:tc>
                <a:extLst>
                  <a:ext uri="{0D108BD9-81ED-4DB2-BD59-A6C34878D82A}">
                    <a16:rowId xmlns:a16="http://schemas.microsoft.com/office/drawing/2014/main" val="10003"/>
                  </a:ext>
                </a:extLst>
              </a:tr>
              <a:tr h="638517">
                <a:tc>
                  <a:txBody>
                    <a:bodyPr/>
                    <a:lstStyle/>
                    <a:p>
                      <a:pPr algn="ctr" rtl="0" fontAlgn="ctr"/>
                      <a:r>
                        <a:rPr lang="en-ZA" sz="1400" b="1" u="none" strike="noStrike" dirty="0">
                          <a:effectLst/>
                          <a:latin typeface="Arial Narrow" panose="020B0606020202030204" pitchFamily="34" charset="0"/>
                        </a:rPr>
                        <a:t>Performance rating</a:t>
                      </a:r>
                      <a:endParaRPr lang="en-ZA" sz="1400" b="1" i="0" u="none" strike="noStrike" dirty="0">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400" b="1" u="none" strike="noStrike" dirty="0">
                          <a:effectLst/>
                          <a:latin typeface="Arial Narrow" panose="020B0606020202030204" pitchFamily="34" charset="0"/>
                        </a:rPr>
                        <a:t>50%</a:t>
                      </a:r>
                      <a:endParaRPr lang="en-ZA" sz="1400" b="1" i="0" u="none" strike="noStrike" dirty="0">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400" b="1" u="none" strike="noStrike" dirty="0">
                          <a:effectLst/>
                          <a:latin typeface="Arial Narrow" panose="020B0606020202030204" pitchFamily="34" charset="0"/>
                        </a:rPr>
                        <a:t>0%</a:t>
                      </a:r>
                      <a:endParaRPr lang="en-ZA" sz="1400" b="1" i="0" u="none" strike="noStrike" dirty="0">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400" b="1" u="none" strike="noStrike" dirty="0">
                          <a:effectLst/>
                          <a:latin typeface="Arial Narrow" panose="020B0606020202030204" pitchFamily="34" charset="0"/>
                        </a:rPr>
                        <a:t>50%</a:t>
                      </a:r>
                      <a:endParaRPr lang="en-ZA" sz="1400" b="1" i="0" u="none" strike="noStrike" dirty="0">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400" b="1" u="none" strike="noStrike" dirty="0">
                          <a:effectLst/>
                          <a:latin typeface="Arial Narrow" panose="020B0606020202030204" pitchFamily="34" charset="0"/>
                        </a:rPr>
                        <a:t>33%</a:t>
                      </a:r>
                      <a:endParaRPr lang="en-ZA" sz="1400" b="1" i="0" u="none" strike="noStrike" dirty="0">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400" b="1" u="none" strike="noStrike" dirty="0">
                          <a:effectLst/>
                          <a:latin typeface="Arial Narrow" panose="020B0606020202030204" pitchFamily="34" charset="0"/>
                        </a:rPr>
                        <a:t>33%</a:t>
                      </a:r>
                      <a:endParaRPr lang="en-ZA" sz="1400" b="1" i="0" u="none" strike="noStrike" dirty="0">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400" b="1" u="none" strike="noStrike" dirty="0">
                          <a:effectLst/>
                          <a:latin typeface="Arial Narrow" panose="020B0606020202030204" pitchFamily="34" charset="0"/>
                        </a:rPr>
                        <a:t>20%</a:t>
                      </a:r>
                      <a:endParaRPr lang="en-ZA" sz="1400" b="1" i="0" u="none" strike="noStrike" dirty="0">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400" b="1" u="none" strike="noStrike" dirty="0">
                          <a:effectLst/>
                          <a:latin typeface="Arial Narrow" panose="020B0606020202030204" pitchFamily="34" charset="0"/>
                        </a:rPr>
                        <a:t>60%</a:t>
                      </a:r>
                      <a:endParaRPr lang="en-ZA" sz="1400" b="1" i="0" u="none" strike="noStrike" dirty="0">
                        <a:solidFill>
                          <a:srgbClr val="000000"/>
                        </a:solidFill>
                        <a:effectLst/>
                        <a:latin typeface="Arial Narrow" panose="020B0606020202030204" pitchFamily="34" charset="0"/>
                      </a:endParaRPr>
                    </a:p>
                  </a:txBody>
                  <a:tcPr marL="0" marR="0" marT="0" marB="0" anchor="ctr"/>
                </a:tc>
                <a:tc>
                  <a:txBody>
                    <a:bodyPr/>
                    <a:lstStyle/>
                    <a:p>
                      <a:pPr algn="ctr" rtl="0" fontAlgn="ctr"/>
                      <a:r>
                        <a:rPr lang="en-ZA" sz="1400" b="1" u="none" strike="noStrike" dirty="0">
                          <a:effectLst/>
                          <a:latin typeface="Arial Narrow" panose="020B0606020202030204" pitchFamily="34" charset="0"/>
                        </a:rPr>
                        <a:t>38%</a:t>
                      </a:r>
                      <a:endParaRPr lang="en-ZA" sz="1400" b="1" i="0" u="none" strike="noStrike" dirty="0">
                        <a:solidFill>
                          <a:srgbClr val="000000"/>
                        </a:solidFill>
                        <a:effectLst/>
                        <a:latin typeface="Arial Narrow" panose="020B0606020202030204" pitchFamily="34" charset="0"/>
                      </a:endParaRPr>
                    </a:p>
                  </a:txBody>
                  <a:tcPr marL="0" marR="0" marT="0" marB="0" anchor="ctr"/>
                </a:tc>
                <a:tc>
                  <a:txBody>
                    <a:bodyPr/>
                    <a:lstStyle/>
                    <a:p>
                      <a:pPr marL="0" algn="ctr" defTabSz="457200" rtl="0" eaLnBrk="1" fontAlgn="ctr" latinLnBrk="0" hangingPunct="1"/>
                      <a:r>
                        <a:rPr lang="en-ZA" sz="1400" b="1" u="none" strike="noStrike" kern="1200" dirty="0">
                          <a:solidFill>
                            <a:schemeClr val="tx1"/>
                          </a:solidFill>
                          <a:effectLst/>
                          <a:latin typeface="Arial Narrow" panose="020B0606020202030204" pitchFamily="34" charset="0"/>
                          <a:ea typeface="+mn-ea"/>
                          <a:cs typeface="+mn-cs"/>
                        </a:rPr>
                        <a:t>50%</a:t>
                      </a:r>
                    </a:p>
                  </a:txBody>
                  <a:tcPr marL="0" marR="0" marT="0" marB="0" anchor="ctr"/>
                </a:tc>
                <a:tc>
                  <a:txBody>
                    <a:bodyPr/>
                    <a:lstStyle/>
                    <a:p>
                      <a:pPr marL="0" algn="ctr" defTabSz="457200" rtl="0" eaLnBrk="1" fontAlgn="ctr" latinLnBrk="0" hangingPunct="1"/>
                      <a:r>
                        <a:rPr lang="en-ZA" sz="1400" b="1" u="none" strike="noStrike" kern="1200" dirty="0">
                          <a:solidFill>
                            <a:schemeClr val="tx1"/>
                          </a:solidFill>
                          <a:effectLst/>
                          <a:latin typeface="Arial Narrow" panose="020B0606020202030204" pitchFamily="34" charset="0"/>
                          <a:ea typeface="+mn-ea"/>
                          <a:cs typeface="+mn-cs"/>
                        </a:rPr>
                        <a:t>20%</a:t>
                      </a:r>
                    </a:p>
                  </a:txBody>
                  <a:tcPr marL="0" marR="0" marT="0" marB="0" anchor="ctr"/>
                </a:tc>
                <a:tc>
                  <a:txBody>
                    <a:bodyPr/>
                    <a:lstStyle/>
                    <a:p>
                      <a:pPr marL="0" algn="ctr" defTabSz="457200" rtl="0" eaLnBrk="1" fontAlgn="ctr" latinLnBrk="0" hangingPunct="1"/>
                      <a:r>
                        <a:rPr lang="en-ZA" sz="1400" b="1" u="none" strike="noStrike" kern="1200" dirty="0">
                          <a:solidFill>
                            <a:schemeClr val="tx1"/>
                          </a:solidFill>
                          <a:effectLst/>
                          <a:latin typeface="Arial Narrow" panose="020B0606020202030204" pitchFamily="34" charset="0"/>
                          <a:ea typeface="+mn-ea"/>
                          <a:cs typeface="+mn-cs"/>
                        </a:rPr>
                        <a:t>80%</a:t>
                      </a:r>
                    </a:p>
                  </a:txBody>
                  <a:tcPr marL="0" marR="0" marT="0" marB="0" anchor="ctr"/>
                </a:tc>
                <a:tc>
                  <a:txBody>
                    <a:bodyPr/>
                    <a:lstStyle/>
                    <a:p>
                      <a:pPr marL="0" algn="ctr" defTabSz="457200" rtl="0" eaLnBrk="1" fontAlgn="ctr" latinLnBrk="0" hangingPunct="1"/>
                      <a:r>
                        <a:rPr lang="en-ZA" sz="1400" b="1" u="none" strike="noStrike" kern="1200" dirty="0" smtClean="0">
                          <a:solidFill>
                            <a:schemeClr val="tx1"/>
                          </a:solidFill>
                          <a:effectLst/>
                          <a:latin typeface="Arial Narrow" panose="020B0606020202030204" pitchFamily="34" charset="0"/>
                          <a:ea typeface="+mn-ea"/>
                          <a:cs typeface="+mn-cs"/>
                        </a:rPr>
                        <a:t>42%</a:t>
                      </a:r>
                      <a:endParaRPr lang="en-ZA" sz="1400" b="1" u="none" strike="noStrike" kern="1200" dirty="0">
                        <a:solidFill>
                          <a:schemeClr val="tx1"/>
                        </a:solidFill>
                        <a:effectLst/>
                        <a:latin typeface="Arial Narrow" panose="020B0606020202030204" pitchFamily="34" charset="0"/>
                        <a:ea typeface="+mn-ea"/>
                        <a:cs typeface="+mn-cs"/>
                      </a:endParaRPr>
                    </a:p>
                  </a:txBody>
                  <a:tcPr marL="0" marR="0" marT="0" marB="0" anchor="ctr"/>
                </a:tc>
                <a:extLst>
                  <a:ext uri="{0D108BD9-81ED-4DB2-BD59-A6C34878D82A}">
                    <a16:rowId xmlns:a16="http://schemas.microsoft.com/office/drawing/2014/main" val="10004"/>
                  </a:ext>
                </a:extLst>
              </a:tr>
            </a:tbl>
          </a:graphicData>
        </a:graphic>
      </p:graphicFrame>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4960127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289305" y="100585"/>
            <a:ext cx="9419637" cy="497305"/>
          </a:xfrm>
          <a:ln>
            <a:noFill/>
          </a:ln>
        </p:spPr>
        <p:style>
          <a:lnRef idx="2">
            <a:schemeClr val="accent3"/>
          </a:lnRef>
          <a:fillRef idx="1">
            <a:schemeClr val="lt1"/>
          </a:fillRef>
          <a:effectRef idx="0">
            <a:schemeClr val="accent3"/>
          </a:effectRef>
          <a:fontRef idx="minor">
            <a:schemeClr val="dk1"/>
          </a:fontRef>
        </p:style>
        <p:txBody>
          <a:bodyPr>
            <a:noAutofit/>
          </a:bodyPr>
          <a:lstStyle/>
          <a:p>
            <a:r>
              <a:rPr lang="en-ZA" sz="2000" b="1" dirty="0" smtClean="0">
                <a:solidFill>
                  <a:srgbClr val="00B050"/>
                </a:solidFill>
              </a:rPr>
              <a:t>DMV </a:t>
            </a:r>
            <a:r>
              <a:rPr lang="en-ZA" sz="2000" b="1" dirty="0">
                <a:solidFill>
                  <a:srgbClr val="00B050"/>
                </a:solidFill>
              </a:rPr>
              <a:t>OVERALL PERFORMANCE (TREND ANALYSIS </a:t>
            </a:r>
            <a:r>
              <a:rPr lang="en-ZA" sz="2000" b="1" dirty="0" smtClean="0">
                <a:solidFill>
                  <a:srgbClr val="00B050"/>
                </a:solidFill>
              </a:rPr>
              <a:t>Q1 – Q3 2021/22)</a:t>
            </a:r>
            <a:endParaRPr lang="en-ZA" sz="2000" b="1" dirty="0">
              <a:solidFill>
                <a:srgbClr val="00B050"/>
              </a:solidFill>
            </a:endParaRPr>
          </a:p>
        </p:txBody>
      </p:sp>
      <p:sp>
        <p:nvSpPr>
          <p:cNvPr id="2" name="Slide Number Placeholder 1"/>
          <p:cNvSpPr>
            <a:spLocks noGrp="1"/>
          </p:cNvSpPr>
          <p:nvPr>
            <p:ph type="sldNum" sz="quarter" idx="12"/>
          </p:nvPr>
        </p:nvSpPr>
        <p:spPr>
          <a:xfrm>
            <a:off x="8480258" y="6362701"/>
            <a:ext cx="2104352" cy="365125"/>
          </a:xfrm>
        </p:spPr>
        <p:txBody>
          <a:bodyPr/>
          <a:lstStyle/>
          <a:p>
            <a:fld id="{7B1C6805-EAF3-CC4B-883D-0BA841DD8C88}" type="slidenum">
              <a:rPr lang="en-US" smtClean="0">
                <a:solidFill>
                  <a:prstClr val="black">
                    <a:tint val="75000"/>
                  </a:prstClr>
                </a:solidFill>
              </a:rPr>
              <a:pPr/>
              <a:t>16</a:t>
            </a:fld>
            <a:endParaRPr lang="en-US">
              <a:solidFill>
                <a:prstClr val="black">
                  <a:tint val="75000"/>
                </a:prstClr>
              </a:solidFill>
            </a:endParaRPr>
          </a:p>
        </p:txBody>
      </p:sp>
      <p:graphicFrame>
        <p:nvGraphicFramePr>
          <p:cNvPr id="7" name="Chart 6"/>
          <p:cNvGraphicFramePr>
            <a:graphicFrameLocks/>
          </p:cNvGraphicFramePr>
          <p:nvPr>
            <p:extLst>
              <p:ext uri="{D42A27DB-BD31-4B8C-83A1-F6EECF244321}">
                <p14:modId xmlns:p14="http://schemas.microsoft.com/office/powerpoint/2010/main" val="372670941"/>
              </p:ext>
            </p:extLst>
          </p:nvPr>
        </p:nvGraphicFramePr>
        <p:xfrm>
          <a:off x="736979" y="854015"/>
          <a:ext cx="9847631" cy="5041818"/>
        </p:xfrm>
        <a:graphic>
          <a:graphicData uri="http://schemas.openxmlformats.org/drawingml/2006/chart">
            <c:chart xmlns:c="http://schemas.openxmlformats.org/drawingml/2006/chart" xmlns:r="http://schemas.openxmlformats.org/officeDocument/2006/relationships" r:id="rId2"/>
          </a:graphicData>
        </a:graphic>
      </p:graphicFrame>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6971422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83298482"/>
              </p:ext>
            </p:extLst>
          </p:nvPr>
        </p:nvGraphicFramePr>
        <p:xfrm>
          <a:off x="874059" y="534837"/>
          <a:ext cx="9426388" cy="5218981"/>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968188" y="0"/>
            <a:ext cx="9601200" cy="369332"/>
          </a:xfrm>
          <a:prstGeom prst="rect">
            <a:avLst/>
          </a:prstGeom>
        </p:spPr>
        <p:txBody>
          <a:bodyPr wrap="square">
            <a:spAutoFit/>
          </a:bodyPr>
          <a:lstStyle/>
          <a:p>
            <a:pPr algn="ctr"/>
            <a:r>
              <a:rPr lang="en-ZA" b="1" dirty="0">
                <a:solidFill>
                  <a:srgbClr val="00B050"/>
                </a:solidFill>
              </a:rPr>
              <a:t>DMV OVERALL (TREND ANALYSIS Q2 and Q3 2016/17-2021/22)</a:t>
            </a:r>
            <a:endParaRPr lang="en-ZA" dirty="0"/>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a:xfrm>
            <a:off x="8465036" y="6265574"/>
            <a:ext cx="2104352" cy="365125"/>
          </a:xfrm>
        </p:spPr>
        <p:txBody>
          <a:bodyPr/>
          <a:lstStyle/>
          <a:p>
            <a:fld id="{7B1C6805-EAF3-CC4B-883D-0BA841DD8C88}" type="slidenum">
              <a:rPr lang="en-US" smtClean="0">
                <a:solidFill>
                  <a:prstClr val="black">
                    <a:tint val="75000"/>
                  </a:prstClr>
                </a:solidFill>
              </a:rPr>
              <a:pPr/>
              <a:t>17</a:t>
            </a:fld>
            <a:endParaRPr lang="en-US" dirty="0">
              <a:solidFill>
                <a:prstClr val="black">
                  <a:tint val="75000"/>
                </a:prstClr>
              </a:solidFill>
            </a:endParaRPr>
          </a:p>
        </p:txBody>
      </p:sp>
    </p:spTree>
    <p:extLst>
      <p:ext uri="{BB962C8B-B14F-4D97-AF65-F5344CB8AC3E}">
        <p14:creationId xmlns:p14="http://schemas.microsoft.com/office/powerpoint/2010/main" val="22915240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8525192" y="6265574"/>
            <a:ext cx="2104352" cy="365125"/>
          </a:xfrm>
        </p:spPr>
        <p:txBody>
          <a:bodyPr/>
          <a:lstStyle/>
          <a:p>
            <a:fld id="{7B1C6805-EAF3-CC4B-883D-0BA841DD8C88}" type="slidenum">
              <a:rPr lang="en-US" smtClean="0">
                <a:solidFill>
                  <a:prstClr val="black">
                    <a:tint val="75000"/>
                  </a:prstClr>
                </a:solidFill>
              </a:rPr>
              <a:pPr/>
              <a:t>18</a:t>
            </a:fld>
            <a:endParaRPr lang="en-US" dirty="0">
              <a:solidFill>
                <a:prstClr val="black">
                  <a:tint val="75000"/>
                </a:prstClr>
              </a:solidFill>
            </a:endParaRP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18400"/>
          <a:stretch/>
        </p:blipFill>
        <p:spPr>
          <a:xfrm>
            <a:off x="0" y="419971"/>
            <a:ext cx="5496547" cy="5596128"/>
          </a:xfrm>
          <a:prstGeom prst="rect">
            <a:avLst/>
          </a:prstGeom>
        </p:spPr>
      </p:pic>
      <p:sp>
        <p:nvSpPr>
          <p:cNvPr id="5" name="Title 1"/>
          <p:cNvSpPr txBox="1">
            <a:spLocks/>
          </p:cNvSpPr>
          <p:nvPr/>
        </p:nvSpPr>
        <p:spPr>
          <a:xfrm>
            <a:off x="4413953" y="1810056"/>
            <a:ext cx="8360391" cy="2549674"/>
          </a:xfrm>
          <a:prstGeom prst="rect">
            <a:avLst/>
          </a:prstGeom>
          <a:noFill/>
          <a:ln>
            <a:noFill/>
          </a:ln>
        </p:spPr>
        <p:style>
          <a:lnRef idx="2">
            <a:schemeClr val="accent3"/>
          </a:lnRef>
          <a:fillRef idx="1">
            <a:schemeClr val="lt1"/>
          </a:fillRef>
          <a:effectRef idx="0">
            <a:schemeClr val="accent3"/>
          </a:effectRef>
          <a:fontRef idx="minor">
            <a:schemeClr val="dk1"/>
          </a:fontRef>
        </p:style>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defTabSz="914400">
              <a:lnSpc>
                <a:spcPct val="90000"/>
              </a:lnSpc>
              <a:spcAft>
                <a:spcPts val="600"/>
              </a:spcAft>
            </a:pPr>
            <a:r>
              <a:rPr lang="en-US" sz="3600" b="1" dirty="0">
                <a:solidFill>
                  <a:srgbClr val="00B050"/>
                </a:solidFill>
              </a:rPr>
              <a:t>PERFORMANCE AGAINST SET TARGETS PER PROGRAMME</a:t>
            </a:r>
            <a:endParaRPr lang="en-US" sz="3600" b="1" dirty="0">
              <a:solidFill>
                <a:srgbClr val="00B050"/>
              </a:solidFill>
              <a:cs typeface="Arial"/>
            </a:endParaRPr>
          </a:p>
        </p:txBody>
      </p:sp>
      <p:sp>
        <p:nvSpPr>
          <p:cNvPr id="2" name="Footer Placeholder 1"/>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19265273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16629900"/>
              </p:ext>
            </p:extLst>
          </p:nvPr>
        </p:nvGraphicFramePr>
        <p:xfrm>
          <a:off x="900750" y="539016"/>
          <a:ext cx="10672550" cy="4835088"/>
        </p:xfrm>
        <a:graphic>
          <a:graphicData uri="http://schemas.openxmlformats.org/drawingml/2006/table">
            <a:tbl>
              <a:tblPr firstRow="1" firstCol="1" bandRow="1">
                <a:tableStyleId>{5C22544A-7EE6-4342-B048-85BDC9FD1C3A}</a:tableStyleId>
              </a:tblPr>
              <a:tblGrid>
                <a:gridCol w="5336275">
                  <a:extLst>
                    <a:ext uri="{9D8B030D-6E8A-4147-A177-3AD203B41FA5}">
                      <a16:colId xmlns:a16="http://schemas.microsoft.com/office/drawing/2014/main" val="20000"/>
                    </a:ext>
                  </a:extLst>
                </a:gridCol>
                <a:gridCol w="5336275">
                  <a:extLst>
                    <a:ext uri="{9D8B030D-6E8A-4147-A177-3AD203B41FA5}">
                      <a16:colId xmlns:a16="http://schemas.microsoft.com/office/drawing/2014/main" val="20001"/>
                    </a:ext>
                  </a:extLst>
                </a:gridCol>
              </a:tblGrid>
              <a:tr h="1208772">
                <a:tc gridSpan="2">
                  <a:txBody>
                    <a:bodyPr/>
                    <a:lstStyle/>
                    <a:p>
                      <a:pPr marL="0" marR="0" algn="ctr">
                        <a:lnSpc>
                          <a:spcPct val="150000"/>
                        </a:lnSpc>
                        <a:spcBef>
                          <a:spcPts val="0"/>
                        </a:spcBef>
                        <a:spcAft>
                          <a:spcPts val="0"/>
                        </a:spcAft>
                      </a:pPr>
                      <a:r>
                        <a:rPr lang="en-US" sz="3200" dirty="0">
                          <a:solidFill>
                            <a:srgbClr val="00B050"/>
                          </a:solidFill>
                          <a:effectLst/>
                        </a:rPr>
                        <a:t>The Legend Colour Coding</a:t>
                      </a:r>
                      <a:endParaRPr lang="en-US" sz="3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10000"/>
                  </a:ext>
                </a:extLst>
              </a:tr>
              <a:tr h="1208772">
                <a:tc>
                  <a:txBody>
                    <a:bodyPr/>
                    <a:lstStyle/>
                    <a:p>
                      <a:pPr marL="0" marR="0" algn="l">
                        <a:lnSpc>
                          <a:spcPct val="150000"/>
                        </a:lnSpc>
                        <a:spcBef>
                          <a:spcPts val="0"/>
                        </a:spcBef>
                        <a:spcAft>
                          <a:spcPts val="0"/>
                        </a:spcAft>
                      </a:pPr>
                      <a:r>
                        <a:rPr lang="en-US" sz="2000" dirty="0">
                          <a:solidFill>
                            <a:schemeClr val="tx1"/>
                          </a:solidFill>
                          <a:effectLst/>
                        </a:rPr>
                        <a:t>Target achieved </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50000"/>
                        </a:lnSpc>
                        <a:spcBef>
                          <a:spcPts val="0"/>
                        </a:spcBef>
                        <a:spcAft>
                          <a:spcPts val="0"/>
                        </a:spcAft>
                      </a:pPr>
                      <a:r>
                        <a:rPr lang="en-US" sz="2000" dirty="0">
                          <a:solidFill>
                            <a:schemeClr val="tx1"/>
                          </a:solidFill>
                          <a:effectLst/>
                        </a:rPr>
                        <a:t>95% - 100% </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1"/>
                  </a:ext>
                </a:extLst>
              </a:tr>
              <a:tr h="1208772">
                <a:tc>
                  <a:txBody>
                    <a:bodyPr/>
                    <a:lstStyle/>
                    <a:p>
                      <a:pPr marL="0" marR="0" algn="l">
                        <a:lnSpc>
                          <a:spcPct val="150000"/>
                        </a:lnSpc>
                        <a:spcBef>
                          <a:spcPts val="0"/>
                        </a:spcBef>
                        <a:spcAft>
                          <a:spcPts val="0"/>
                        </a:spcAft>
                      </a:pPr>
                      <a:r>
                        <a:rPr lang="en-US" sz="2000" dirty="0">
                          <a:solidFill>
                            <a:schemeClr val="tx1"/>
                          </a:solidFill>
                          <a:effectLst/>
                        </a:rPr>
                        <a:t>Target partially achieved </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50000"/>
                        </a:lnSpc>
                        <a:spcBef>
                          <a:spcPts val="0"/>
                        </a:spcBef>
                        <a:spcAft>
                          <a:spcPts val="0"/>
                        </a:spcAft>
                      </a:pPr>
                      <a:r>
                        <a:rPr lang="en-US" sz="2000" dirty="0">
                          <a:solidFill>
                            <a:schemeClr val="tx1"/>
                          </a:solidFill>
                          <a:effectLst/>
                        </a:rPr>
                        <a:t>50% - 94%</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2"/>
                  </a:ext>
                </a:extLst>
              </a:tr>
              <a:tr h="1208772">
                <a:tc>
                  <a:txBody>
                    <a:bodyPr/>
                    <a:lstStyle/>
                    <a:p>
                      <a:pPr marL="0" marR="0" algn="l">
                        <a:lnSpc>
                          <a:spcPct val="150000"/>
                        </a:lnSpc>
                        <a:spcBef>
                          <a:spcPts val="0"/>
                        </a:spcBef>
                        <a:spcAft>
                          <a:spcPts val="0"/>
                        </a:spcAft>
                      </a:pPr>
                      <a:r>
                        <a:rPr lang="en-US" sz="2000" dirty="0">
                          <a:solidFill>
                            <a:schemeClr val="tx1"/>
                          </a:solidFill>
                          <a:effectLst/>
                        </a:rPr>
                        <a:t>Target not achieved </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50000"/>
                        </a:lnSpc>
                        <a:spcBef>
                          <a:spcPts val="0"/>
                        </a:spcBef>
                        <a:spcAft>
                          <a:spcPts val="0"/>
                        </a:spcAft>
                      </a:pPr>
                      <a:r>
                        <a:rPr lang="en-US" sz="2000" dirty="0">
                          <a:solidFill>
                            <a:schemeClr val="tx1"/>
                          </a:solidFill>
                          <a:effectLst/>
                        </a:rPr>
                        <a:t>0% - 49% (less than 50%)</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3"/>
                  </a:ext>
                </a:extLst>
              </a:tr>
            </a:tbl>
          </a:graphicData>
        </a:graphic>
      </p:graphicFrame>
      <p:sp>
        <p:nvSpPr>
          <p:cNvPr id="3" name="Slide Number Placeholder 2"/>
          <p:cNvSpPr>
            <a:spLocks noGrp="1"/>
          </p:cNvSpPr>
          <p:nvPr>
            <p:ph type="sldNum" sz="quarter" idx="12"/>
          </p:nvPr>
        </p:nvSpPr>
        <p:spPr>
          <a:xfrm>
            <a:off x="8770470" y="6222856"/>
            <a:ext cx="2104352" cy="365125"/>
          </a:xfrm>
        </p:spPr>
        <p:txBody>
          <a:bodyPr/>
          <a:lstStyle/>
          <a:p>
            <a:fld id="{7B1C6805-EAF3-CC4B-883D-0BA841DD8C88}" type="slidenum">
              <a:rPr lang="en-US" smtClean="0">
                <a:solidFill>
                  <a:prstClr val="black">
                    <a:tint val="75000"/>
                  </a:prstClr>
                </a:solidFill>
              </a:rPr>
              <a:pPr/>
              <a:t>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42104259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C05CBC3C-2E5A-4839-8B9B-2E5A6ADF0F5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a:spLocks noGrp="1"/>
          </p:cNvSpPr>
          <p:nvPr>
            <p:ph type="title"/>
          </p:nvPr>
        </p:nvSpPr>
        <p:spPr>
          <a:xfrm>
            <a:off x="841246" y="256861"/>
            <a:ext cx="10298608" cy="1076951"/>
          </a:xfrm>
          <a:noFill/>
          <a:ln>
            <a:noFill/>
          </a:ln>
        </p:spPr>
        <p:style>
          <a:lnRef idx="2">
            <a:schemeClr val="accent3"/>
          </a:lnRef>
          <a:fillRef idx="1">
            <a:schemeClr val="lt1"/>
          </a:fillRef>
          <a:effectRef idx="0">
            <a:schemeClr val="accent3"/>
          </a:effectRef>
          <a:fontRef idx="minor">
            <a:schemeClr val="dk1"/>
          </a:fontRef>
        </p:style>
        <p:txBody>
          <a:bodyPr anchor="t">
            <a:normAutofit/>
          </a:bodyPr>
          <a:lstStyle/>
          <a:p>
            <a:pPr>
              <a:lnSpc>
                <a:spcPct val="90000"/>
              </a:lnSpc>
            </a:pPr>
            <a:r>
              <a:rPr lang="en-US" sz="2000" b="1" dirty="0">
                <a:solidFill>
                  <a:srgbClr val="00B050"/>
                </a:solidFill>
              </a:rPr>
              <a:t>PRESENTATION OUTLINE</a:t>
            </a:r>
          </a:p>
        </p:txBody>
      </p:sp>
      <p:sp>
        <p:nvSpPr>
          <p:cNvPr id="5" name="Content Placeholder 2"/>
          <p:cNvSpPr>
            <a:spLocks noGrp="1"/>
          </p:cNvSpPr>
          <p:nvPr>
            <p:ph idx="1"/>
          </p:nvPr>
        </p:nvSpPr>
        <p:spPr>
          <a:xfrm>
            <a:off x="510988" y="1134208"/>
            <a:ext cx="11364020" cy="4827681"/>
          </a:xfrm>
          <a:noFill/>
          <a:ln>
            <a:noFill/>
          </a:ln>
        </p:spPr>
        <p:style>
          <a:lnRef idx="2">
            <a:schemeClr val="accent3"/>
          </a:lnRef>
          <a:fillRef idx="1">
            <a:schemeClr val="lt1"/>
          </a:fillRef>
          <a:effectRef idx="0">
            <a:schemeClr val="accent3"/>
          </a:effectRef>
          <a:fontRef idx="minor">
            <a:schemeClr val="dk1"/>
          </a:fontRef>
        </p:style>
        <p:txBody>
          <a:bodyPr>
            <a:normAutofit fontScale="92500" lnSpcReduction="10000"/>
          </a:bodyPr>
          <a:lstStyle/>
          <a:p>
            <a:pPr>
              <a:lnSpc>
                <a:spcPct val="150000"/>
              </a:lnSpc>
              <a:spcBef>
                <a:spcPts val="0"/>
              </a:spcBef>
              <a:defRPr/>
            </a:pPr>
            <a:r>
              <a:rPr lang="en-US" sz="2000" dirty="0">
                <a:latin typeface="Arial" panose="020B0604020202020204" pitchFamily="34" charset="0"/>
                <a:cs typeface="Arial" panose="020B0604020202020204" pitchFamily="34" charset="0"/>
              </a:rPr>
              <a:t>Purpose of the presentation</a:t>
            </a:r>
          </a:p>
          <a:p>
            <a:pPr>
              <a:lnSpc>
                <a:spcPct val="150000"/>
              </a:lnSpc>
              <a:spcBef>
                <a:spcPts val="0"/>
              </a:spcBef>
              <a:defRPr/>
            </a:pPr>
            <a:r>
              <a:rPr lang="en-ZA" sz="2000" dirty="0">
                <a:latin typeface="Arial" panose="020B0604020202020204" pitchFamily="34" charset="0"/>
                <a:cs typeface="Arial" panose="020B0604020202020204" pitchFamily="34" charset="0"/>
              </a:rPr>
              <a:t>Mandate of the Department</a:t>
            </a:r>
          </a:p>
          <a:p>
            <a:pPr>
              <a:lnSpc>
                <a:spcPct val="150000"/>
              </a:lnSpc>
              <a:spcBef>
                <a:spcPts val="0"/>
              </a:spcBef>
              <a:defRPr/>
            </a:pPr>
            <a:r>
              <a:rPr lang="en-US" altLang="en-US" sz="2000" dirty="0">
                <a:latin typeface="Arial" panose="020B0604020202020204" pitchFamily="34" charset="0"/>
                <a:cs typeface="Arial" panose="020B0604020202020204" pitchFamily="34" charset="0"/>
              </a:rPr>
              <a:t>DMV Approved Budget Programme </a:t>
            </a:r>
            <a:r>
              <a:rPr lang="en-US" altLang="en-US" sz="2000" dirty="0" smtClean="0">
                <a:latin typeface="Arial" panose="020B0604020202020204" pitchFamily="34" charset="0"/>
                <a:cs typeface="Arial" panose="020B0604020202020204" pitchFamily="34" charset="0"/>
              </a:rPr>
              <a:t>Structure</a:t>
            </a:r>
          </a:p>
          <a:p>
            <a:pPr>
              <a:lnSpc>
                <a:spcPct val="150000"/>
              </a:lnSpc>
              <a:spcBef>
                <a:spcPts val="0"/>
              </a:spcBef>
              <a:defRPr/>
            </a:pPr>
            <a:r>
              <a:rPr lang="en-US" sz="2100" dirty="0" smtClean="0">
                <a:latin typeface="Arial" panose="020B0604020202020204" pitchFamily="34" charset="0"/>
                <a:cs typeface="Arial" panose="020B0604020202020204" pitchFamily="34" charset="0"/>
              </a:rPr>
              <a:t>Financial Performance Against Set Targets</a:t>
            </a:r>
          </a:p>
          <a:p>
            <a:pPr>
              <a:lnSpc>
                <a:spcPct val="150000"/>
              </a:lnSpc>
              <a:spcBef>
                <a:spcPts val="0"/>
              </a:spcBef>
              <a:defRPr/>
            </a:pPr>
            <a:r>
              <a:rPr lang="en-ZA" sz="2000" dirty="0" smtClean="0">
                <a:latin typeface="Arial" panose="020B0604020202020204" pitchFamily="34" charset="0"/>
                <a:cs typeface="Arial" panose="020B0604020202020204" pitchFamily="34" charset="0"/>
              </a:rPr>
              <a:t>Overall Quarterly </a:t>
            </a:r>
            <a:r>
              <a:rPr lang="en-ZA" sz="2000" dirty="0">
                <a:latin typeface="Arial" panose="020B0604020202020204" pitchFamily="34" charset="0"/>
                <a:cs typeface="Arial" panose="020B0604020202020204" pitchFamily="34" charset="0"/>
              </a:rPr>
              <a:t>Performance Analysis</a:t>
            </a:r>
          </a:p>
          <a:p>
            <a:pPr>
              <a:lnSpc>
                <a:spcPct val="150000"/>
              </a:lnSpc>
              <a:spcBef>
                <a:spcPts val="0"/>
              </a:spcBef>
              <a:defRPr/>
            </a:pPr>
            <a:r>
              <a:rPr lang="en-US" sz="2000" dirty="0">
                <a:latin typeface="Arial" panose="020B0604020202020204" pitchFamily="34" charset="0"/>
                <a:ea typeface="Times New Roman" panose="02020603050405020304" pitchFamily="18" charset="0"/>
                <a:cs typeface="Arial" panose="020B0604020202020204" pitchFamily="34" charset="0"/>
              </a:rPr>
              <a:t>2021/22 </a:t>
            </a:r>
            <a:r>
              <a:rPr lang="en-ZA" sz="2000" dirty="0">
                <a:latin typeface="Arial" panose="020B0604020202020204" pitchFamily="34" charset="0"/>
                <a:cs typeface="Arial" panose="020B0604020202020204" pitchFamily="34" charset="0"/>
              </a:rPr>
              <a:t>Performance Information </a:t>
            </a:r>
          </a:p>
          <a:p>
            <a:pPr>
              <a:lnSpc>
                <a:spcPct val="150000"/>
              </a:lnSpc>
              <a:spcBef>
                <a:spcPts val="0"/>
              </a:spcBef>
              <a:defRPr/>
            </a:pPr>
            <a:r>
              <a:rPr lang="en-ZA" sz="2000" dirty="0">
                <a:latin typeface="Arial" panose="020B0604020202020204" pitchFamily="34" charset="0"/>
                <a:cs typeface="Arial" panose="020B0604020202020204" pitchFamily="34" charset="0"/>
              </a:rPr>
              <a:t>Performance against set targets per Programme</a:t>
            </a:r>
          </a:p>
          <a:p>
            <a:pPr lvl="1">
              <a:lnSpc>
                <a:spcPct val="150000"/>
              </a:lnSpc>
              <a:spcBef>
                <a:spcPts val="0"/>
              </a:spcBef>
              <a:buFont typeface="Wingdings" panose="05000000000000000000" pitchFamily="2" charset="2"/>
              <a:buChar char="ü"/>
              <a:defRPr/>
            </a:pPr>
            <a:r>
              <a:rPr lang="en-ZA" sz="2000" dirty="0">
                <a:latin typeface="Arial" panose="020B0604020202020204" pitchFamily="34" charset="0"/>
                <a:cs typeface="Arial" panose="020B0604020202020204" pitchFamily="34" charset="0"/>
              </a:rPr>
              <a:t>   Programme 1: Administration</a:t>
            </a:r>
          </a:p>
          <a:p>
            <a:pPr lvl="1">
              <a:lnSpc>
                <a:spcPct val="150000"/>
              </a:lnSpc>
              <a:spcBef>
                <a:spcPts val="0"/>
              </a:spcBef>
              <a:buFont typeface="Wingdings" panose="05000000000000000000" pitchFamily="2" charset="2"/>
              <a:buChar char="ü"/>
              <a:defRPr/>
            </a:pPr>
            <a:r>
              <a:rPr lang="en-ZA" sz="2000" dirty="0">
                <a:latin typeface="Arial" panose="020B0604020202020204" pitchFamily="34" charset="0"/>
                <a:cs typeface="Arial" panose="020B0604020202020204" pitchFamily="34" charset="0"/>
              </a:rPr>
              <a:t>   Programme 2: Socio-Economic Support (SES)</a:t>
            </a:r>
          </a:p>
          <a:p>
            <a:pPr lvl="1">
              <a:lnSpc>
                <a:spcPct val="150000"/>
              </a:lnSpc>
              <a:spcBef>
                <a:spcPts val="0"/>
              </a:spcBef>
              <a:buFont typeface="Wingdings" panose="05000000000000000000" pitchFamily="2" charset="2"/>
              <a:buChar char="ü"/>
              <a:defRPr/>
            </a:pPr>
            <a:r>
              <a:rPr lang="en-ZA" sz="2000" dirty="0">
                <a:latin typeface="Arial" panose="020B0604020202020204" pitchFamily="34" charset="0"/>
                <a:cs typeface="Arial" panose="020B0604020202020204" pitchFamily="34" charset="0"/>
              </a:rPr>
              <a:t>   Programme 3: Empowerment and Stakeholder Management (ESM)</a:t>
            </a:r>
          </a:p>
          <a:p>
            <a:pPr>
              <a:lnSpc>
                <a:spcPct val="150000"/>
              </a:lnSpc>
              <a:spcBef>
                <a:spcPts val="0"/>
              </a:spcBef>
              <a:buFont typeface="Arial" panose="020B0604020202020204" pitchFamily="34" charset="0"/>
              <a:buChar char="•"/>
              <a:defRPr/>
            </a:pPr>
            <a:r>
              <a:rPr lang="en-US" sz="2000" dirty="0">
                <a:latin typeface="Arial" panose="020B0604020202020204" pitchFamily="34" charset="0"/>
                <a:cs typeface="Arial" panose="020B0604020202020204" pitchFamily="34" charset="0"/>
              </a:rPr>
              <a:t>Human Resource Management</a:t>
            </a:r>
          </a:p>
          <a:p>
            <a:pPr marL="0" indent="0">
              <a:lnSpc>
                <a:spcPct val="90000"/>
              </a:lnSpc>
              <a:buNone/>
              <a:defRPr/>
            </a:pPr>
            <a:endParaRPr lang="en-ZA" sz="2200" dirty="0">
              <a:latin typeface="Arial" panose="020B0604020202020204" pitchFamily="34" charset="0"/>
              <a:cs typeface="Arial" panose="020B0604020202020204" pitchFamily="34" charset="0"/>
            </a:endParaRPr>
          </a:p>
          <a:p>
            <a:pPr>
              <a:lnSpc>
                <a:spcPct val="90000"/>
              </a:lnSpc>
              <a:buFont typeface="Arial" panose="020B0604020202020204" pitchFamily="34" charset="0"/>
              <a:buChar char="•"/>
              <a:defRPr/>
            </a:pPr>
            <a:endParaRPr lang="en-ZA" sz="220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a:xfrm>
            <a:off x="8610600" y="6356350"/>
            <a:ext cx="2743200" cy="365125"/>
          </a:xfrm>
        </p:spPr>
        <p:txBody>
          <a:bodyPr>
            <a:normAutofit/>
          </a:bodyPr>
          <a:lstStyle/>
          <a:p>
            <a:pPr>
              <a:spcAft>
                <a:spcPts val="600"/>
              </a:spcAft>
            </a:pPr>
            <a:fld id="{7B1C6805-EAF3-CC4B-883D-0BA841DD8C88}" type="slidenum">
              <a:rPr lang="en-US" smtClean="0"/>
              <a:pPr>
                <a:spcAft>
                  <a:spcPts val="600"/>
                </a:spcAft>
              </a:pPr>
              <a:t>2</a:t>
            </a:fld>
            <a:endParaRPr lang="en-US"/>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1958370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6721" y="794557"/>
            <a:ext cx="9978342" cy="1180892"/>
          </a:xfrm>
        </p:spPr>
        <p:txBody>
          <a:bodyPr>
            <a:noAutofit/>
          </a:bodyPr>
          <a:lstStyle/>
          <a:p>
            <a:pPr marL="0" indent="0" algn="just">
              <a:lnSpc>
                <a:spcPct val="150000"/>
              </a:lnSpc>
              <a:spcBef>
                <a:spcPts val="0"/>
              </a:spcBef>
              <a:spcAft>
                <a:spcPts val="1000"/>
              </a:spcAft>
              <a:buNone/>
            </a:pPr>
            <a:r>
              <a:rPr lang="en-US" sz="1600" dirty="0">
                <a:solidFill>
                  <a:prstClr val="black"/>
                </a:solidFill>
                <a:latin typeface="Arial" panose="020B0604020202020204" pitchFamily="34" charset="0"/>
                <a:ea typeface="Times New Roman"/>
                <a:cs typeface="Arial" panose="020B0604020202020204" pitchFamily="34" charset="0"/>
              </a:rPr>
              <a:t>The Programme planned to achieve 2 targets in Q1 and 1 target was achieved which translate to 50%. </a:t>
            </a:r>
            <a:r>
              <a:rPr lang="en-US" sz="1600" dirty="0" smtClean="0">
                <a:solidFill>
                  <a:prstClr val="black"/>
                </a:solidFill>
                <a:latin typeface="Arial" panose="020B0604020202020204" pitchFamily="34" charset="0"/>
                <a:ea typeface="Times New Roman"/>
                <a:cs typeface="Arial" panose="020B0604020202020204" pitchFamily="34" charset="0"/>
              </a:rPr>
              <a:t>During Q2 Programme </a:t>
            </a:r>
            <a:r>
              <a:rPr lang="en-US" sz="1600" dirty="0">
                <a:solidFill>
                  <a:prstClr val="black"/>
                </a:solidFill>
                <a:latin typeface="Arial" panose="020B0604020202020204" pitchFamily="34" charset="0"/>
                <a:ea typeface="Times New Roman"/>
                <a:cs typeface="Arial" panose="020B0604020202020204" pitchFamily="34" charset="0"/>
              </a:rPr>
              <a:t>planned to achieve </a:t>
            </a:r>
            <a:r>
              <a:rPr lang="en-US" sz="1600" dirty="0" smtClean="0">
                <a:solidFill>
                  <a:prstClr val="black"/>
                </a:solidFill>
                <a:latin typeface="Arial" panose="020B0604020202020204" pitchFamily="34" charset="0"/>
                <a:ea typeface="Times New Roman"/>
                <a:cs typeface="Arial" panose="020B0604020202020204" pitchFamily="34" charset="0"/>
              </a:rPr>
              <a:t>03 </a:t>
            </a:r>
            <a:r>
              <a:rPr lang="en-US" sz="1600" dirty="0">
                <a:solidFill>
                  <a:prstClr val="black"/>
                </a:solidFill>
                <a:latin typeface="Arial" panose="020B0604020202020204" pitchFamily="34" charset="0"/>
                <a:ea typeface="Times New Roman"/>
                <a:cs typeface="Arial" panose="020B0604020202020204" pitchFamily="34" charset="0"/>
              </a:rPr>
              <a:t>targets </a:t>
            </a:r>
            <a:r>
              <a:rPr lang="en-US" sz="1600" dirty="0" smtClean="0">
                <a:solidFill>
                  <a:prstClr val="black"/>
                </a:solidFill>
                <a:latin typeface="Arial" panose="020B0604020202020204" pitchFamily="34" charset="0"/>
                <a:ea typeface="Times New Roman"/>
                <a:cs typeface="Arial" panose="020B0604020202020204" pitchFamily="34" charset="0"/>
              </a:rPr>
              <a:t>and </a:t>
            </a:r>
            <a:r>
              <a:rPr lang="en-US" sz="1600" dirty="0">
                <a:solidFill>
                  <a:prstClr val="black"/>
                </a:solidFill>
                <a:latin typeface="Arial" panose="020B0604020202020204" pitchFamily="34" charset="0"/>
                <a:ea typeface="Times New Roman"/>
                <a:cs typeface="Arial" panose="020B0604020202020204" pitchFamily="34" charset="0"/>
              </a:rPr>
              <a:t>1</a:t>
            </a:r>
            <a:r>
              <a:rPr lang="en-US" sz="1600" dirty="0" smtClean="0">
                <a:solidFill>
                  <a:prstClr val="black"/>
                </a:solidFill>
                <a:latin typeface="Arial" panose="020B0604020202020204" pitchFamily="34" charset="0"/>
                <a:ea typeface="Times New Roman"/>
                <a:cs typeface="Arial" panose="020B0604020202020204" pitchFamily="34" charset="0"/>
              </a:rPr>
              <a:t> </a:t>
            </a:r>
            <a:r>
              <a:rPr lang="en-US" sz="1600" dirty="0">
                <a:solidFill>
                  <a:prstClr val="black"/>
                </a:solidFill>
                <a:latin typeface="Arial" panose="020B0604020202020204" pitchFamily="34" charset="0"/>
                <a:ea typeface="Times New Roman"/>
                <a:cs typeface="Arial" panose="020B0604020202020204" pitchFamily="34" charset="0"/>
              </a:rPr>
              <a:t>target </a:t>
            </a:r>
            <a:r>
              <a:rPr lang="en-US" sz="1600" dirty="0" smtClean="0">
                <a:solidFill>
                  <a:prstClr val="black"/>
                </a:solidFill>
                <a:latin typeface="Arial" panose="020B0604020202020204" pitchFamily="34" charset="0"/>
                <a:ea typeface="Times New Roman"/>
                <a:cs typeface="Arial" panose="020B0604020202020204" pitchFamily="34" charset="0"/>
              </a:rPr>
              <a:t>was </a:t>
            </a:r>
            <a:r>
              <a:rPr lang="en-US" sz="1600" dirty="0">
                <a:solidFill>
                  <a:prstClr val="black"/>
                </a:solidFill>
                <a:latin typeface="Arial" panose="020B0604020202020204" pitchFamily="34" charset="0"/>
                <a:ea typeface="Times New Roman"/>
                <a:cs typeface="Arial" panose="020B0604020202020204" pitchFamily="34" charset="0"/>
              </a:rPr>
              <a:t>achieved which translate to </a:t>
            </a:r>
            <a:r>
              <a:rPr lang="en-US" sz="1600" dirty="0" smtClean="0">
                <a:solidFill>
                  <a:prstClr val="black"/>
                </a:solidFill>
                <a:latin typeface="Arial" panose="020B0604020202020204" pitchFamily="34" charset="0"/>
                <a:ea typeface="Times New Roman"/>
                <a:cs typeface="Arial" panose="020B0604020202020204" pitchFamily="34" charset="0"/>
              </a:rPr>
              <a:t>33%. During the period under review the DMV planned to achieved 2 targets and 1 (50%) target was achieved. </a:t>
            </a:r>
            <a:endParaRPr lang="en-ZA" sz="1600" dirty="0">
              <a:solidFill>
                <a:prstClr val="black"/>
              </a:solidFill>
              <a:latin typeface="Arial" panose="020B0604020202020204" pitchFamily="34" charset="0"/>
              <a:ea typeface="Calibri"/>
              <a:cs typeface="Arial" panose="020B0604020202020204" pitchFamily="34" charset="0"/>
            </a:endParaRPr>
          </a:p>
        </p:txBody>
      </p:sp>
      <p:sp>
        <p:nvSpPr>
          <p:cNvPr id="4" name="Title 3"/>
          <p:cNvSpPr>
            <a:spLocks noGrp="1"/>
          </p:cNvSpPr>
          <p:nvPr>
            <p:ph type="title"/>
          </p:nvPr>
        </p:nvSpPr>
        <p:spPr>
          <a:xfrm>
            <a:off x="1118508" y="138580"/>
            <a:ext cx="10548256" cy="461665"/>
          </a:xfrm>
          <a:prstGeom prst="rect">
            <a:avLst/>
          </a:prstGeom>
          <a:ln>
            <a:noFill/>
          </a:ln>
        </p:spPr>
        <p:style>
          <a:lnRef idx="2">
            <a:schemeClr val="accent3"/>
          </a:lnRef>
          <a:fillRef idx="1">
            <a:schemeClr val="lt1"/>
          </a:fillRef>
          <a:effectRef idx="0">
            <a:schemeClr val="accent3"/>
          </a:effectRef>
          <a:fontRef idx="minor">
            <a:schemeClr val="dk1"/>
          </a:fontRef>
        </p:style>
        <p:txBody>
          <a:bodyPr wrap="square">
            <a:spAutoFit/>
          </a:bodyPr>
          <a:lstStyle/>
          <a:p>
            <a:r>
              <a:rPr lang="en-ZA" sz="2400" b="1" dirty="0" smtClean="0">
                <a:solidFill>
                  <a:srgbClr val="00B050"/>
                </a:solidFill>
              </a:rPr>
              <a:t>PERFORMANCE </a:t>
            </a:r>
            <a:r>
              <a:rPr lang="en-ZA" sz="2400" b="1" dirty="0">
                <a:solidFill>
                  <a:srgbClr val="00B050"/>
                </a:solidFill>
              </a:rPr>
              <a:t>ANALYSIS: PROGRAMME 1: ADMINISTRATION</a:t>
            </a:r>
          </a:p>
        </p:txBody>
      </p:sp>
      <p:sp>
        <p:nvSpPr>
          <p:cNvPr id="2" name="Slide Number Placeholder 1"/>
          <p:cNvSpPr>
            <a:spLocks noGrp="1"/>
          </p:cNvSpPr>
          <p:nvPr>
            <p:ph type="sldNum" sz="quarter" idx="12"/>
          </p:nvPr>
        </p:nvSpPr>
        <p:spPr>
          <a:xfrm>
            <a:off x="8689788" y="6265574"/>
            <a:ext cx="2104352" cy="365125"/>
          </a:xfrm>
        </p:spPr>
        <p:txBody>
          <a:bodyPr/>
          <a:lstStyle/>
          <a:p>
            <a:fld id="{7B1C6805-EAF3-CC4B-883D-0BA841DD8C88}" type="slidenum">
              <a:rPr lang="en-US" smtClean="0">
                <a:solidFill>
                  <a:prstClr val="black">
                    <a:tint val="75000"/>
                  </a:prstClr>
                </a:solidFill>
              </a:rPr>
              <a:pPr/>
              <a:t>20</a:t>
            </a:fld>
            <a:endParaRPr lang="en-US" dirty="0">
              <a:solidFill>
                <a:prstClr val="black">
                  <a:tint val="75000"/>
                </a:prstClr>
              </a:solidFill>
            </a:endParaRPr>
          </a:p>
        </p:txBody>
      </p:sp>
      <p:sp>
        <p:nvSpPr>
          <p:cNvPr id="9" name="Rectangle 8" descr="Bar chart"/>
          <p:cNvSpPr/>
          <p:nvPr/>
        </p:nvSpPr>
        <p:spPr>
          <a:xfrm>
            <a:off x="0" y="-134495"/>
            <a:ext cx="1584695" cy="1391794"/>
          </a:xfrm>
          <a:prstGeom prst="rect">
            <a:avLst/>
          </a:prstGeom>
          <a:blipFill>
            <a:blip r:embed="rId2" cstate="print">
              <a:duotone>
                <a:prstClr val="black"/>
                <a:schemeClr val="accent1">
                  <a:tint val="45000"/>
                  <a:satMod val="400000"/>
                </a:schemeClr>
              </a:duotone>
              <a:extLst>
                <a:ext uri="{28A0092B-C50C-407E-A947-70E740481C1C}">
                  <a14:useLocalDpi xmlns:a14="http://schemas.microsoft.com/office/drawing/2010/main" val="0"/>
                </a:ext>
                <a:ext uri="{96DAC541-7B7A-43D3-8B79-37D633B846F1}">
                  <asvg:svgBlip xmlns:lc="http://schemas.openxmlformats.org/drawingml/2006/lockedCanvas" xmlns:asvg="http://schemas.microsoft.com/office/drawing/2016/SVG/main" xmlns:dgm="http://schemas.openxmlformats.org/drawingml/2006/diagram" xmlns="" r:embed="rId4"/>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graphicFrame>
        <p:nvGraphicFramePr>
          <p:cNvPr id="8" name="Table 7"/>
          <p:cNvGraphicFramePr>
            <a:graphicFrameLocks noGrp="1"/>
          </p:cNvGraphicFramePr>
          <p:nvPr>
            <p:extLst>
              <p:ext uri="{D42A27DB-BD31-4B8C-83A1-F6EECF244321}">
                <p14:modId xmlns:p14="http://schemas.microsoft.com/office/powerpoint/2010/main" val="1761868399"/>
              </p:ext>
            </p:extLst>
          </p:nvPr>
        </p:nvGraphicFramePr>
        <p:xfrm>
          <a:off x="928047" y="2459908"/>
          <a:ext cx="10181230" cy="2807209"/>
        </p:xfrm>
        <a:graphic>
          <a:graphicData uri="http://schemas.openxmlformats.org/drawingml/2006/table">
            <a:tbl>
              <a:tblPr>
                <a:tableStyleId>{69CF1AB2-1976-4502-BF36-3FF5EA218861}</a:tableStyleId>
              </a:tblPr>
              <a:tblGrid>
                <a:gridCol w="1493653">
                  <a:extLst>
                    <a:ext uri="{9D8B030D-6E8A-4147-A177-3AD203B41FA5}">
                      <a16:colId xmlns:a16="http://schemas.microsoft.com/office/drawing/2014/main" val="20000"/>
                    </a:ext>
                  </a:extLst>
                </a:gridCol>
                <a:gridCol w="2895859">
                  <a:extLst>
                    <a:ext uri="{9D8B030D-6E8A-4147-A177-3AD203B41FA5}">
                      <a16:colId xmlns:a16="http://schemas.microsoft.com/office/drawing/2014/main" val="20001"/>
                    </a:ext>
                  </a:extLst>
                </a:gridCol>
                <a:gridCol w="2895859">
                  <a:extLst>
                    <a:ext uri="{9D8B030D-6E8A-4147-A177-3AD203B41FA5}">
                      <a16:colId xmlns:a16="http://schemas.microsoft.com/office/drawing/2014/main" val="20002"/>
                    </a:ext>
                  </a:extLst>
                </a:gridCol>
                <a:gridCol w="2895859">
                  <a:extLst>
                    <a:ext uri="{9D8B030D-6E8A-4147-A177-3AD203B41FA5}">
                      <a16:colId xmlns:a16="http://schemas.microsoft.com/office/drawing/2014/main" val="20003"/>
                    </a:ext>
                  </a:extLst>
                </a:gridCol>
              </a:tblGrid>
              <a:tr h="664207">
                <a:tc>
                  <a:txBody>
                    <a:bodyPr/>
                    <a:lstStyle/>
                    <a:p>
                      <a:pPr algn="ctr" rtl="0" fontAlgn="t"/>
                      <a:r>
                        <a:rPr lang="en-US" sz="1600" b="1" u="none" strike="noStrike" dirty="0" smtClean="0">
                          <a:effectLst/>
                          <a:latin typeface="Arial Narrow" panose="020B0606020202030204" pitchFamily="34" charset="0"/>
                        </a:rPr>
                        <a:t>ADMNI</a:t>
                      </a:r>
                      <a:endParaRPr lang="en-ZA" sz="16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a:txBody>
                    <a:bodyPr/>
                    <a:lstStyle/>
                    <a:p>
                      <a:pPr algn="ctr" rtl="0" fontAlgn="ctr"/>
                      <a:r>
                        <a:rPr lang="en-US" sz="1600" b="1" u="none" strike="noStrike" dirty="0" smtClean="0">
                          <a:effectLst/>
                          <a:latin typeface="Arial Narrow" panose="020B0606020202030204" pitchFamily="34" charset="0"/>
                        </a:rPr>
                        <a:t>Q1</a:t>
                      </a:r>
                      <a:endParaRPr lang="en-ZA" sz="16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a:txBody>
                    <a:bodyPr/>
                    <a:lstStyle/>
                    <a:p>
                      <a:pPr algn="ctr" rtl="0" fontAlgn="ctr"/>
                      <a:r>
                        <a:rPr lang="en-US" sz="1600" b="1" u="none" strike="noStrike" dirty="0" smtClean="0">
                          <a:effectLst/>
                          <a:latin typeface="Arial Narrow" panose="020B0606020202030204" pitchFamily="34" charset="0"/>
                        </a:rPr>
                        <a:t>Q2</a:t>
                      </a:r>
                      <a:endParaRPr lang="en-ZA" sz="16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a:txBody>
                    <a:bodyPr/>
                    <a:lstStyle/>
                    <a:p>
                      <a:pPr algn="ctr" rtl="0" fontAlgn="ctr"/>
                      <a:r>
                        <a:rPr lang="en-US" sz="1600" b="1" i="0" u="none" strike="noStrike" dirty="0" smtClean="0">
                          <a:solidFill>
                            <a:srgbClr val="000000"/>
                          </a:solidFill>
                          <a:effectLst/>
                          <a:latin typeface="Arial Narrow" panose="020B0606020202030204" pitchFamily="34" charset="0"/>
                        </a:rPr>
                        <a:t>Q3</a:t>
                      </a:r>
                      <a:endParaRPr lang="en-ZA" sz="16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extLst>
                  <a:ext uri="{0D108BD9-81ED-4DB2-BD59-A6C34878D82A}">
                    <a16:rowId xmlns:a16="http://schemas.microsoft.com/office/drawing/2014/main" val="10000"/>
                  </a:ext>
                </a:extLst>
              </a:tr>
              <a:tr h="714334">
                <a:tc>
                  <a:txBody>
                    <a:bodyPr/>
                    <a:lstStyle/>
                    <a:p>
                      <a:pPr algn="ctr" rtl="0" fontAlgn="ctr"/>
                      <a:r>
                        <a:rPr lang="en-ZA" sz="1600" b="1" u="none" strike="noStrike" dirty="0">
                          <a:effectLst/>
                          <a:latin typeface="Arial Narrow" panose="020B0606020202030204" pitchFamily="34" charset="0"/>
                        </a:rPr>
                        <a:t>Targets Planned</a:t>
                      </a:r>
                      <a:endParaRPr lang="en-ZA" sz="1600" b="1" i="0" u="none" strike="noStrike" dirty="0">
                        <a:solidFill>
                          <a:srgbClr val="000000"/>
                        </a:solidFill>
                        <a:effectLst/>
                        <a:latin typeface="Arial Narrow" panose="020B0606020202030204" pitchFamily="34" charset="0"/>
                      </a:endParaRPr>
                    </a:p>
                  </a:txBody>
                  <a:tcPr marL="0" marR="0" marT="0" marB="0" anchor="ctr">
                    <a:solidFill>
                      <a:schemeClr val="bg1"/>
                    </a:solidFill>
                  </a:tcPr>
                </a:tc>
                <a:tc>
                  <a:txBody>
                    <a:bodyPr/>
                    <a:lstStyle/>
                    <a:p>
                      <a:pPr algn="ctr" rtl="0" fontAlgn="ctr"/>
                      <a:r>
                        <a:rPr lang="en-ZA" sz="1600" b="1" u="none" strike="noStrike" dirty="0">
                          <a:effectLst/>
                          <a:latin typeface="Arial Narrow" panose="020B0606020202030204" pitchFamily="34" charset="0"/>
                        </a:rPr>
                        <a:t>2</a:t>
                      </a:r>
                      <a:endParaRPr lang="en-ZA" sz="1600" b="1" i="0" u="none" strike="noStrike" dirty="0">
                        <a:solidFill>
                          <a:srgbClr val="000000"/>
                        </a:solidFill>
                        <a:effectLst/>
                        <a:latin typeface="Arial Narrow" panose="020B0606020202030204" pitchFamily="34" charset="0"/>
                      </a:endParaRPr>
                    </a:p>
                  </a:txBody>
                  <a:tcPr marL="0" marR="0" marT="0" marB="0" anchor="ctr">
                    <a:solidFill>
                      <a:schemeClr val="bg1"/>
                    </a:solidFill>
                  </a:tcPr>
                </a:tc>
                <a:tc>
                  <a:txBody>
                    <a:bodyPr/>
                    <a:lstStyle/>
                    <a:p>
                      <a:pPr algn="ctr" rtl="0" fontAlgn="ctr"/>
                      <a:r>
                        <a:rPr lang="en-ZA" sz="1600" b="1" u="none" strike="noStrike" dirty="0">
                          <a:effectLst/>
                          <a:latin typeface="Arial Narrow" panose="020B0606020202030204" pitchFamily="34" charset="0"/>
                        </a:rPr>
                        <a:t>3</a:t>
                      </a:r>
                      <a:endParaRPr lang="en-ZA" sz="1600" b="1" i="0" u="none" strike="noStrike" dirty="0">
                        <a:solidFill>
                          <a:srgbClr val="000000"/>
                        </a:solidFill>
                        <a:effectLst/>
                        <a:latin typeface="Arial Narrow" panose="020B0606020202030204" pitchFamily="34" charset="0"/>
                      </a:endParaRPr>
                    </a:p>
                  </a:txBody>
                  <a:tcPr marL="0" marR="0" marT="0" marB="0" anchor="ctr">
                    <a:solidFill>
                      <a:schemeClr val="bg1"/>
                    </a:solidFill>
                  </a:tcPr>
                </a:tc>
                <a:tc>
                  <a:txBody>
                    <a:bodyPr/>
                    <a:lstStyle/>
                    <a:p>
                      <a:pPr marL="0" algn="ctr" defTabSz="457200" rtl="0" eaLnBrk="1" fontAlgn="ctr" latinLnBrk="0" hangingPunct="1"/>
                      <a:r>
                        <a:rPr lang="en-ZA" sz="1600" b="1" u="none" strike="noStrike" kern="1200" dirty="0">
                          <a:solidFill>
                            <a:schemeClr val="dk1"/>
                          </a:solidFill>
                          <a:effectLst/>
                          <a:latin typeface="Arial Narrow" panose="020B0606020202030204" pitchFamily="34" charset="0"/>
                          <a:ea typeface="+mn-ea"/>
                          <a:cs typeface="+mn-cs"/>
                        </a:rPr>
                        <a:t>2</a:t>
                      </a:r>
                    </a:p>
                  </a:txBody>
                  <a:tcPr marL="0" marR="0" marT="0" marB="0" anchor="ctr">
                    <a:solidFill>
                      <a:schemeClr val="bg1"/>
                    </a:solidFill>
                  </a:tcPr>
                </a:tc>
                <a:extLst>
                  <a:ext uri="{0D108BD9-81ED-4DB2-BD59-A6C34878D82A}">
                    <a16:rowId xmlns:a16="http://schemas.microsoft.com/office/drawing/2014/main" val="10001"/>
                  </a:ext>
                </a:extLst>
              </a:tr>
              <a:tr h="714334">
                <a:tc>
                  <a:txBody>
                    <a:bodyPr/>
                    <a:lstStyle/>
                    <a:p>
                      <a:pPr algn="ctr" rtl="0" fontAlgn="ctr"/>
                      <a:r>
                        <a:rPr lang="en-ZA" sz="1600" b="1" u="none" strike="noStrike">
                          <a:effectLst/>
                          <a:latin typeface="Arial Narrow" panose="020B0606020202030204" pitchFamily="34" charset="0"/>
                        </a:rPr>
                        <a:t>Targets achieved</a:t>
                      </a:r>
                      <a:endParaRPr lang="en-ZA" sz="1600" b="1" i="0" u="none" strike="noStrike">
                        <a:solidFill>
                          <a:srgbClr val="000000"/>
                        </a:solidFill>
                        <a:effectLst/>
                        <a:latin typeface="Arial Narrow" panose="020B0606020202030204" pitchFamily="34" charset="0"/>
                      </a:endParaRPr>
                    </a:p>
                  </a:txBody>
                  <a:tcPr marL="0" marR="0" marT="0" marB="0" anchor="ctr">
                    <a:solidFill>
                      <a:schemeClr val="bg1"/>
                    </a:solidFill>
                  </a:tcPr>
                </a:tc>
                <a:tc>
                  <a:txBody>
                    <a:bodyPr/>
                    <a:lstStyle/>
                    <a:p>
                      <a:pPr algn="ctr" rtl="0" fontAlgn="ctr"/>
                      <a:r>
                        <a:rPr lang="en-ZA" sz="1600" b="1" u="none" strike="noStrike" dirty="0">
                          <a:effectLst/>
                          <a:latin typeface="Arial Narrow" panose="020B0606020202030204" pitchFamily="34" charset="0"/>
                        </a:rPr>
                        <a:t>1</a:t>
                      </a:r>
                      <a:endParaRPr lang="en-ZA" sz="1600" b="1" i="0" u="none" strike="noStrike" dirty="0">
                        <a:solidFill>
                          <a:srgbClr val="000000"/>
                        </a:solidFill>
                        <a:effectLst/>
                        <a:latin typeface="Arial Narrow" panose="020B0606020202030204" pitchFamily="34" charset="0"/>
                      </a:endParaRPr>
                    </a:p>
                  </a:txBody>
                  <a:tcPr marL="0" marR="0" marT="0" marB="0" anchor="ctr">
                    <a:solidFill>
                      <a:schemeClr val="bg1"/>
                    </a:solidFill>
                  </a:tcPr>
                </a:tc>
                <a:tc>
                  <a:txBody>
                    <a:bodyPr/>
                    <a:lstStyle/>
                    <a:p>
                      <a:pPr algn="ctr" rtl="0" fontAlgn="ctr"/>
                      <a:r>
                        <a:rPr lang="en-ZA" sz="1600" b="1" u="none" strike="noStrike" dirty="0">
                          <a:effectLst/>
                          <a:latin typeface="Arial Narrow" panose="020B0606020202030204" pitchFamily="34" charset="0"/>
                        </a:rPr>
                        <a:t>1</a:t>
                      </a:r>
                      <a:endParaRPr lang="en-ZA" sz="1600" b="1" i="0" u="none" strike="noStrike" dirty="0">
                        <a:solidFill>
                          <a:srgbClr val="000000"/>
                        </a:solidFill>
                        <a:effectLst/>
                        <a:latin typeface="Arial Narrow" panose="020B0606020202030204" pitchFamily="34" charset="0"/>
                      </a:endParaRPr>
                    </a:p>
                  </a:txBody>
                  <a:tcPr marL="0" marR="0" marT="0" marB="0" anchor="ctr">
                    <a:solidFill>
                      <a:schemeClr val="bg1"/>
                    </a:solidFill>
                  </a:tcPr>
                </a:tc>
                <a:tc>
                  <a:txBody>
                    <a:bodyPr/>
                    <a:lstStyle/>
                    <a:p>
                      <a:pPr marL="0" algn="ctr" defTabSz="457200" rtl="0" eaLnBrk="1" fontAlgn="ctr" latinLnBrk="0" hangingPunct="1"/>
                      <a:r>
                        <a:rPr lang="en-ZA" sz="1600" b="1" u="none" strike="noStrike" kern="1200" dirty="0">
                          <a:solidFill>
                            <a:schemeClr val="dk1"/>
                          </a:solidFill>
                          <a:effectLst/>
                          <a:latin typeface="Arial Narrow" panose="020B0606020202030204" pitchFamily="34" charset="0"/>
                          <a:ea typeface="+mn-ea"/>
                          <a:cs typeface="+mn-cs"/>
                        </a:rPr>
                        <a:t>1</a:t>
                      </a:r>
                    </a:p>
                  </a:txBody>
                  <a:tcPr marL="0" marR="0" marT="0" marB="0" anchor="ctr">
                    <a:solidFill>
                      <a:schemeClr val="bg1"/>
                    </a:solidFill>
                  </a:tcPr>
                </a:tc>
                <a:extLst>
                  <a:ext uri="{0D108BD9-81ED-4DB2-BD59-A6C34878D82A}">
                    <a16:rowId xmlns:a16="http://schemas.microsoft.com/office/drawing/2014/main" val="10002"/>
                  </a:ext>
                </a:extLst>
              </a:tr>
              <a:tr h="714334">
                <a:tc>
                  <a:txBody>
                    <a:bodyPr/>
                    <a:lstStyle/>
                    <a:p>
                      <a:pPr algn="ctr" rtl="0" fontAlgn="ctr"/>
                      <a:r>
                        <a:rPr lang="en-ZA" sz="1600" b="1" u="none" strike="noStrike">
                          <a:effectLst/>
                          <a:latin typeface="Arial Narrow" panose="020B0606020202030204" pitchFamily="34" charset="0"/>
                        </a:rPr>
                        <a:t>Performance rating</a:t>
                      </a:r>
                      <a:endParaRPr lang="en-ZA" sz="1600" b="1" i="0" u="none" strike="noStrike">
                        <a:solidFill>
                          <a:srgbClr val="000000"/>
                        </a:solidFill>
                        <a:effectLst/>
                        <a:latin typeface="Arial Narrow" panose="020B0606020202030204" pitchFamily="34" charset="0"/>
                      </a:endParaRPr>
                    </a:p>
                  </a:txBody>
                  <a:tcPr marL="0" marR="0" marT="0" marB="0" anchor="ctr">
                    <a:solidFill>
                      <a:schemeClr val="bg1"/>
                    </a:solidFill>
                  </a:tcPr>
                </a:tc>
                <a:tc>
                  <a:txBody>
                    <a:bodyPr/>
                    <a:lstStyle/>
                    <a:p>
                      <a:pPr algn="ctr" rtl="0" fontAlgn="ctr"/>
                      <a:r>
                        <a:rPr lang="en-ZA" sz="1600" b="1" u="none" strike="noStrike" dirty="0">
                          <a:effectLst/>
                          <a:latin typeface="Arial Narrow" panose="020B0606020202030204" pitchFamily="34" charset="0"/>
                        </a:rPr>
                        <a:t>50%</a:t>
                      </a:r>
                      <a:endParaRPr lang="en-ZA" sz="1600" b="1" i="0" u="none" strike="noStrike" dirty="0">
                        <a:solidFill>
                          <a:srgbClr val="000000"/>
                        </a:solidFill>
                        <a:effectLst/>
                        <a:latin typeface="Arial Narrow" panose="020B0606020202030204" pitchFamily="34" charset="0"/>
                      </a:endParaRPr>
                    </a:p>
                  </a:txBody>
                  <a:tcPr marL="0" marR="0" marT="0" marB="0" anchor="ctr">
                    <a:solidFill>
                      <a:schemeClr val="bg1"/>
                    </a:solidFill>
                  </a:tcPr>
                </a:tc>
                <a:tc>
                  <a:txBody>
                    <a:bodyPr/>
                    <a:lstStyle/>
                    <a:p>
                      <a:pPr algn="ctr" rtl="0" fontAlgn="ctr"/>
                      <a:r>
                        <a:rPr lang="en-ZA" sz="1600" b="1" u="none" strike="noStrike" dirty="0">
                          <a:effectLst/>
                          <a:latin typeface="Arial Narrow" panose="020B0606020202030204" pitchFamily="34" charset="0"/>
                        </a:rPr>
                        <a:t>33%</a:t>
                      </a:r>
                      <a:endParaRPr lang="en-ZA" sz="1600" b="1" i="0" u="none" strike="noStrike" dirty="0">
                        <a:solidFill>
                          <a:srgbClr val="000000"/>
                        </a:solidFill>
                        <a:effectLst/>
                        <a:latin typeface="Arial Narrow" panose="020B0606020202030204" pitchFamily="34" charset="0"/>
                      </a:endParaRPr>
                    </a:p>
                  </a:txBody>
                  <a:tcPr marL="0" marR="0" marT="0" marB="0" anchor="ctr">
                    <a:solidFill>
                      <a:schemeClr val="bg1"/>
                    </a:solidFill>
                  </a:tcPr>
                </a:tc>
                <a:tc>
                  <a:txBody>
                    <a:bodyPr/>
                    <a:lstStyle/>
                    <a:p>
                      <a:pPr marL="0" algn="ctr" defTabSz="457200" rtl="0" eaLnBrk="1" fontAlgn="ctr" latinLnBrk="0" hangingPunct="1"/>
                      <a:r>
                        <a:rPr lang="en-ZA" sz="1600" b="1" u="none" strike="noStrike" kern="1200" dirty="0">
                          <a:solidFill>
                            <a:schemeClr val="dk1"/>
                          </a:solidFill>
                          <a:effectLst/>
                          <a:latin typeface="Arial Narrow" panose="020B0606020202030204" pitchFamily="34" charset="0"/>
                          <a:ea typeface="+mn-ea"/>
                          <a:cs typeface="+mn-cs"/>
                        </a:rPr>
                        <a:t>50%</a:t>
                      </a:r>
                    </a:p>
                  </a:txBody>
                  <a:tcPr marL="0" marR="0" marT="0" marB="0" anchor="ctr">
                    <a:solidFill>
                      <a:schemeClr val="bg1"/>
                    </a:solidFill>
                  </a:tcPr>
                </a:tc>
                <a:extLst>
                  <a:ext uri="{0D108BD9-81ED-4DB2-BD59-A6C34878D82A}">
                    <a16:rowId xmlns:a16="http://schemas.microsoft.com/office/drawing/2014/main" val="10003"/>
                  </a:ext>
                </a:extLst>
              </a:tr>
            </a:tbl>
          </a:graphicData>
        </a:graphic>
      </p:graphicFrame>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35136014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459992" y="41488"/>
            <a:ext cx="9144000" cy="385011"/>
          </a:xfrm>
        </p:spPr>
        <p:txBody>
          <a:bodyPr>
            <a:noAutofit/>
          </a:bodyPr>
          <a:lstStyle/>
          <a:p>
            <a:pPr>
              <a:spcBef>
                <a:spcPts val="0"/>
              </a:spcBef>
            </a:pPr>
            <a:r>
              <a:rPr lang="en-ZA" sz="1800" b="1" dirty="0">
                <a:solidFill>
                  <a:srgbClr val="00B050"/>
                </a:solidFill>
                <a:ea typeface="+mn-ea"/>
                <a:cs typeface="+mn-cs"/>
              </a:rPr>
              <a:t/>
            </a:r>
            <a:br>
              <a:rPr lang="en-ZA" sz="1800" b="1" dirty="0">
                <a:solidFill>
                  <a:srgbClr val="00B050"/>
                </a:solidFill>
                <a:ea typeface="+mn-ea"/>
                <a:cs typeface="+mn-cs"/>
              </a:rPr>
            </a:br>
            <a:r>
              <a:rPr lang="en-ZA" sz="1800" b="1" dirty="0">
                <a:solidFill>
                  <a:srgbClr val="00B050"/>
                </a:solidFill>
                <a:ea typeface="+mn-ea"/>
                <a:cs typeface="+mn-cs"/>
              </a:rPr>
              <a:t>PROGRAMME 1: ADMINISTRATION PERFORMANCE INDICATORS AND TARGETS  </a:t>
            </a:r>
            <a:r>
              <a:rPr lang="en-ZA" sz="1800" dirty="0">
                <a:solidFill>
                  <a:srgbClr val="00B050"/>
                </a:solidFill>
                <a:ea typeface="+mn-ea"/>
                <a:cs typeface="+mn-cs"/>
              </a:rPr>
              <a:t/>
            </a:r>
            <a:br>
              <a:rPr lang="en-ZA" sz="1800" dirty="0">
                <a:solidFill>
                  <a:srgbClr val="00B050"/>
                </a:solidFill>
                <a:ea typeface="+mn-ea"/>
                <a:cs typeface="+mn-cs"/>
              </a:rPr>
            </a:br>
            <a:endParaRPr lang="en-ZA" sz="1800" dirty="0"/>
          </a:p>
        </p:txBody>
      </p:sp>
      <p:sp>
        <p:nvSpPr>
          <p:cNvPr id="2" name="Slide Number Placeholder 1"/>
          <p:cNvSpPr>
            <a:spLocks noGrp="1"/>
          </p:cNvSpPr>
          <p:nvPr>
            <p:ph type="sldNum" sz="quarter" idx="12"/>
          </p:nvPr>
        </p:nvSpPr>
        <p:spPr>
          <a:xfrm>
            <a:off x="8510099" y="6272675"/>
            <a:ext cx="2093893" cy="350923"/>
          </a:xfrm>
        </p:spPr>
        <p:txBody>
          <a:bodyPr/>
          <a:lstStyle/>
          <a:p>
            <a:fld id="{7B1C6805-EAF3-CC4B-883D-0BA841DD8C88}" type="slidenum">
              <a:rPr lang="en-US" smtClean="0">
                <a:solidFill>
                  <a:prstClr val="black">
                    <a:tint val="75000"/>
                  </a:prstClr>
                </a:solidFill>
              </a:rPr>
              <a:pPr/>
              <a:t>21</a:t>
            </a:fld>
            <a:endParaRPr lang="en-US" dirty="0">
              <a:solidFill>
                <a:prstClr val="black">
                  <a:tint val="75000"/>
                </a:prstClr>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448043650"/>
              </p:ext>
            </p:extLst>
          </p:nvPr>
        </p:nvGraphicFramePr>
        <p:xfrm>
          <a:off x="120769" y="395316"/>
          <a:ext cx="11886827" cy="5461343"/>
        </p:xfrm>
        <a:graphic>
          <a:graphicData uri="http://schemas.openxmlformats.org/drawingml/2006/table">
            <a:tbl>
              <a:tblPr firstRow="1" firstCol="1" lastRow="1" lastCol="1" bandRow="1" bandCol="1">
                <a:tableStyleId>{5C22544A-7EE6-4342-B048-85BDC9FD1C3A}</a:tableStyleId>
              </a:tblPr>
              <a:tblGrid>
                <a:gridCol w="517586">
                  <a:extLst>
                    <a:ext uri="{9D8B030D-6E8A-4147-A177-3AD203B41FA5}">
                      <a16:colId xmlns:a16="http://schemas.microsoft.com/office/drawing/2014/main" val="20000"/>
                    </a:ext>
                  </a:extLst>
                </a:gridCol>
                <a:gridCol w="735538">
                  <a:extLst>
                    <a:ext uri="{9D8B030D-6E8A-4147-A177-3AD203B41FA5}">
                      <a16:colId xmlns:a16="http://schemas.microsoft.com/office/drawing/2014/main" val="20001"/>
                    </a:ext>
                  </a:extLst>
                </a:gridCol>
                <a:gridCol w="696841">
                  <a:extLst>
                    <a:ext uri="{9D8B030D-6E8A-4147-A177-3AD203B41FA5}">
                      <a16:colId xmlns:a16="http://schemas.microsoft.com/office/drawing/2014/main" val="20002"/>
                    </a:ext>
                  </a:extLst>
                </a:gridCol>
                <a:gridCol w="801743">
                  <a:extLst>
                    <a:ext uri="{9D8B030D-6E8A-4147-A177-3AD203B41FA5}">
                      <a16:colId xmlns:a16="http://schemas.microsoft.com/office/drawing/2014/main" val="20003"/>
                    </a:ext>
                  </a:extLst>
                </a:gridCol>
                <a:gridCol w="906643">
                  <a:extLst>
                    <a:ext uri="{9D8B030D-6E8A-4147-A177-3AD203B41FA5}">
                      <a16:colId xmlns:a16="http://schemas.microsoft.com/office/drawing/2014/main" val="20004"/>
                    </a:ext>
                  </a:extLst>
                </a:gridCol>
                <a:gridCol w="899151">
                  <a:extLst>
                    <a:ext uri="{9D8B030D-6E8A-4147-A177-3AD203B41FA5}">
                      <a16:colId xmlns:a16="http://schemas.microsoft.com/office/drawing/2014/main" val="20005"/>
                    </a:ext>
                  </a:extLst>
                </a:gridCol>
                <a:gridCol w="884165">
                  <a:extLst>
                    <a:ext uri="{9D8B030D-6E8A-4147-A177-3AD203B41FA5}">
                      <a16:colId xmlns:a16="http://schemas.microsoft.com/office/drawing/2014/main" val="20006"/>
                    </a:ext>
                  </a:extLst>
                </a:gridCol>
                <a:gridCol w="1078981">
                  <a:extLst>
                    <a:ext uri="{9D8B030D-6E8A-4147-A177-3AD203B41FA5}">
                      <a16:colId xmlns:a16="http://schemas.microsoft.com/office/drawing/2014/main" val="20007"/>
                    </a:ext>
                  </a:extLst>
                </a:gridCol>
                <a:gridCol w="1191367">
                  <a:extLst>
                    <a:ext uri="{9D8B030D-6E8A-4147-A177-3AD203B41FA5}">
                      <a16:colId xmlns:a16="http://schemas.microsoft.com/office/drawing/2014/main" val="20008"/>
                    </a:ext>
                  </a:extLst>
                </a:gridCol>
                <a:gridCol w="966595">
                  <a:extLst>
                    <a:ext uri="{9D8B030D-6E8A-4147-A177-3AD203B41FA5}">
                      <a16:colId xmlns:a16="http://schemas.microsoft.com/office/drawing/2014/main" val="20009"/>
                    </a:ext>
                  </a:extLst>
                </a:gridCol>
                <a:gridCol w="1323304">
                  <a:extLst>
                    <a:ext uri="{9D8B030D-6E8A-4147-A177-3AD203B41FA5}">
                      <a16:colId xmlns:a16="http://schemas.microsoft.com/office/drawing/2014/main" val="20010"/>
                    </a:ext>
                  </a:extLst>
                </a:gridCol>
                <a:gridCol w="1263003">
                  <a:extLst>
                    <a:ext uri="{9D8B030D-6E8A-4147-A177-3AD203B41FA5}">
                      <a16:colId xmlns:a16="http://schemas.microsoft.com/office/drawing/2014/main" val="20011"/>
                    </a:ext>
                  </a:extLst>
                </a:gridCol>
                <a:gridCol w="621910">
                  <a:extLst>
                    <a:ext uri="{9D8B030D-6E8A-4147-A177-3AD203B41FA5}">
                      <a16:colId xmlns:a16="http://schemas.microsoft.com/office/drawing/2014/main" val="20012"/>
                    </a:ext>
                  </a:extLst>
                </a:gridCol>
              </a:tblGrid>
              <a:tr h="289374">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rPr>
                        <a:t>Indicator ID</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rPr>
                        <a:t>Output</a:t>
                      </a:r>
                      <a:r>
                        <a:rPr lang="en-GB" sz="900" b="1" spc="-80" dirty="0">
                          <a:solidFill>
                            <a:schemeClr val="tx1"/>
                          </a:solidFill>
                          <a:effectLst/>
                          <a:latin typeface="Arial Narrow" panose="020B0606020202030204" pitchFamily="34" charset="0"/>
                        </a:rPr>
                        <a:t> </a:t>
                      </a:r>
                      <a:r>
                        <a:rPr lang="en-GB" sz="900" b="1" spc="-5" dirty="0">
                          <a:solidFill>
                            <a:schemeClr val="tx1"/>
                          </a:solidFill>
                          <a:effectLst/>
                          <a:latin typeface="Arial Narrow" panose="020B0606020202030204" pitchFamily="34" charset="0"/>
                        </a:rPr>
                        <a:t>Indicators</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r>
                        <a:rPr lang="en-GB" sz="900" b="1" spc="-5" dirty="0">
                          <a:solidFill>
                            <a:schemeClr val="tx1"/>
                          </a:solidFill>
                          <a:effectLst/>
                          <a:latin typeface="Arial Narrow" panose="020B0606020202030204" pitchFamily="34" charset="0"/>
                        </a:rPr>
                        <a:t>Annual</a:t>
                      </a:r>
                      <a:r>
                        <a:rPr lang="en-GB" sz="900" b="1" spc="-60" dirty="0">
                          <a:solidFill>
                            <a:schemeClr val="tx1"/>
                          </a:solidFill>
                          <a:effectLst/>
                          <a:latin typeface="Arial Narrow" panose="020B0606020202030204" pitchFamily="34" charset="0"/>
                        </a:rPr>
                        <a:t> </a:t>
                      </a:r>
                      <a:r>
                        <a:rPr lang="en-GB" sz="900" b="1" spc="-5" dirty="0">
                          <a:solidFill>
                            <a:schemeClr val="tx1"/>
                          </a:solidFill>
                          <a:effectLst/>
                          <a:latin typeface="Arial Narrow" panose="020B0606020202030204" pitchFamily="34" charset="0"/>
                        </a:rPr>
                        <a:t>Target</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rPr>
                        <a:t>Q1 Target</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rPr>
                        <a:t>Quarter 1 Output – Validated</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rPr>
                        <a:t>Q2 Target</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rPr>
                        <a:t>Quarter 2 Output – Validated</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Q3 Target</a:t>
                      </a:r>
                      <a:endParaRPr lang="en-ZA"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Quarter 3 Output – Validated</a:t>
                      </a:r>
                      <a:endParaRPr lang="en-ZA"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Deviation</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marL="0" marR="0" algn="ctr">
                        <a:lnSpc>
                          <a:spcPct val="107000"/>
                        </a:lnSpc>
                        <a:spcBef>
                          <a:spcPts val="0"/>
                        </a:spcBef>
                        <a:spcAft>
                          <a:spcPts val="0"/>
                        </a:spcAft>
                      </a:pPr>
                      <a:r>
                        <a:rPr lang="en-ZA" sz="900" dirty="0">
                          <a:solidFill>
                            <a:schemeClr val="tx1"/>
                          </a:solidFill>
                          <a:effectLst/>
                          <a:latin typeface="Arial Narrow" panose="020B0606020202030204" pitchFamily="34" charset="0"/>
                        </a:rPr>
                        <a:t>Comments</a:t>
                      </a:r>
                      <a:endParaRPr lang="en-ZA" sz="90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GB" sz="900" dirty="0">
                          <a:solidFill>
                            <a:schemeClr val="tx1"/>
                          </a:solidFill>
                          <a:effectLst/>
                          <a:latin typeface="Arial Narrow" panose="020B0606020202030204" pitchFamily="34" charset="0"/>
                        </a:rPr>
                        <a:t> </a:t>
                      </a:r>
                      <a:endParaRPr lang="en-ZA" sz="90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0" marR="0">
                        <a:lnSpc>
                          <a:spcPct val="107000"/>
                        </a:lnSpc>
                        <a:spcBef>
                          <a:spcPts val="0"/>
                        </a:spcBef>
                        <a:spcAft>
                          <a:spcPts val="0"/>
                        </a:spcAft>
                      </a:pPr>
                      <a:endParaRPr lang="en-ZA" sz="9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5256" marR="5256" marT="5256" marB="2537"/>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rPr>
                        <a:t>Overall progress of indicator (Green, Amber or Red)</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375945">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marL="0" marR="0">
                        <a:lnSpc>
                          <a:spcPct val="107000"/>
                        </a:lnSpc>
                        <a:spcBef>
                          <a:spcPts val="0"/>
                        </a:spcBef>
                        <a:spcAft>
                          <a:spcPts val="0"/>
                        </a:spcAft>
                      </a:pPr>
                      <a:r>
                        <a:rPr lang="en-ZA" sz="900" b="1" dirty="0">
                          <a:solidFill>
                            <a:schemeClr val="tx1"/>
                          </a:solidFill>
                          <a:effectLst/>
                          <a:latin typeface="Arial Narrow" panose="020B0606020202030204" pitchFamily="34" charset="0"/>
                        </a:rPr>
                        <a:t>Reason for Deviation</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nSpc>
                          <a:spcPct val="107000"/>
                        </a:lnSpc>
                        <a:spcBef>
                          <a:spcPts val="0"/>
                        </a:spcBef>
                        <a:spcAft>
                          <a:spcPts val="0"/>
                        </a:spcAft>
                      </a:pPr>
                      <a:r>
                        <a:rPr lang="en-ZA" sz="900" b="1" dirty="0">
                          <a:solidFill>
                            <a:schemeClr val="tx1"/>
                          </a:solidFill>
                          <a:effectLst/>
                          <a:latin typeface="Arial Narrow" panose="020B0606020202030204" pitchFamily="34" charset="0"/>
                        </a:rPr>
                        <a:t>Corrective Action</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ZA"/>
                    </a:p>
                  </a:txBody>
                  <a:tcPr/>
                </a:tc>
                <a:extLst>
                  <a:ext uri="{0D108BD9-81ED-4DB2-BD59-A6C34878D82A}">
                    <a16:rowId xmlns:a16="http://schemas.microsoft.com/office/drawing/2014/main" val="10001"/>
                  </a:ext>
                </a:extLst>
              </a:tr>
              <a:tr h="366166">
                <a:tc>
                  <a:txBody>
                    <a:bodyPr/>
                    <a:lstStyle/>
                    <a:p>
                      <a:pPr marL="0" marR="0">
                        <a:lnSpc>
                          <a:spcPct val="107000"/>
                        </a:lnSpc>
                        <a:spcBef>
                          <a:spcPts val="0"/>
                        </a:spcBef>
                        <a:spcAft>
                          <a:spcPts val="0"/>
                        </a:spcAft>
                      </a:pPr>
                      <a:r>
                        <a:rPr lang="en-GB" sz="900" b="0" i="1">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a:t>
                      </a:r>
                      <a:r>
                        <a:rPr lang="en-GB" sz="900" b="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PPI: 101</a:t>
                      </a:r>
                      <a:endParaRPr lang="en-ZA"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b="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Unqualified audit opinion</a:t>
                      </a:r>
                      <a:endParaRPr lang="en-ZA"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Unqualified</a:t>
                      </a:r>
                      <a:endParaRPr lang="en-ZA"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b="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Unqualified</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Unqualified audit opinion</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b="0" dirty="0">
                          <a:solidFill>
                            <a:schemeClr val="tx1"/>
                          </a:solidFill>
                          <a:effectLst/>
                          <a:latin typeface="Arial Narrow" panose="020B0606020202030204" pitchFamily="34" charset="0"/>
                        </a:rPr>
                        <a:t> </a:t>
                      </a:r>
                      <a:r>
                        <a:rPr lang="en-GB" sz="900" b="0" dirty="0" smtClean="0">
                          <a:solidFill>
                            <a:schemeClr val="tx1"/>
                          </a:solidFill>
                          <a:effectLst/>
                          <a:latin typeface="Arial Narrow" panose="020B0606020202030204" pitchFamily="34" charset="0"/>
                        </a:rPr>
                        <a:t>Achieved in Q2</a:t>
                      </a:r>
                      <a:endParaRPr lang="en-ZA" sz="9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132675">
                <a:tc>
                  <a:txBody>
                    <a:bodyPr/>
                    <a:lstStyle/>
                    <a:p>
                      <a:pPr marL="0" marR="0">
                        <a:lnSpc>
                          <a:spcPct val="107000"/>
                        </a:lnSpc>
                        <a:spcBef>
                          <a:spcPts val="0"/>
                        </a:spcBef>
                        <a:spcAft>
                          <a:spcPts val="0"/>
                        </a:spcAft>
                      </a:pPr>
                      <a:r>
                        <a:rPr lang="en-GB" sz="900" b="0">
                          <a:solidFill>
                            <a:schemeClr val="tx1"/>
                          </a:solidFill>
                          <a:effectLst/>
                          <a:latin typeface="Arial Narrow" panose="020B0606020202030204" pitchFamily="34" charset="0"/>
                          <a:ea typeface="Arial" panose="020B0604020202020204" pitchFamily="34" charset="0"/>
                          <a:cs typeface="Times New Roman" panose="02020603050405020304" pitchFamily="18" charset="0"/>
                        </a:rPr>
                        <a:t>PPI: 102</a:t>
                      </a:r>
                      <a:endParaRPr lang="en-ZA"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b="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Percentage  of legitimate invoices paid within 30 days</a:t>
                      </a:r>
                      <a:endParaRPr lang="en-ZA"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90%</a:t>
                      </a:r>
                      <a:endParaRPr lang="en-ZA"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90%</a:t>
                      </a:r>
                      <a:endParaRPr lang="en-ZA"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97%</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90%</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77,7%</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90%</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81,7%</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kern="1200" dirty="0">
                          <a:effectLst/>
                          <a:latin typeface="Arial Narrow" panose="020B0606020202030204" pitchFamily="34" charset="0"/>
                          <a:ea typeface="Times New Roman" panose="02020603050405020304" pitchFamily="18" charset="0"/>
                          <a:cs typeface="Arial" panose="020B0604020202020204" pitchFamily="34" charset="0"/>
                        </a:rPr>
                        <a:t>-8,3%</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Verification of invoice took longer than expected.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Invoice to be acknowledged only after verification is performed.</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b="0" dirty="0">
                          <a:solidFill>
                            <a:schemeClr val="tx1"/>
                          </a:solidFill>
                          <a:effectLst/>
                          <a:latin typeface="Arial Narrow" panose="020B0606020202030204" pitchFamily="34" charset="0"/>
                        </a:rPr>
                        <a:t> </a:t>
                      </a:r>
                      <a:endParaRPr lang="en-ZA" sz="9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3"/>
                  </a:ext>
                </a:extLst>
              </a:tr>
              <a:tr h="1756816">
                <a:tc>
                  <a:txBody>
                    <a:bodyPr/>
                    <a:lstStyle/>
                    <a:p>
                      <a:pPr marL="0" marR="0">
                        <a:lnSpc>
                          <a:spcPct val="107000"/>
                        </a:lnSpc>
                        <a:spcBef>
                          <a:spcPts val="0"/>
                        </a:spcBef>
                        <a:spcAft>
                          <a:spcPts val="0"/>
                        </a:spcAft>
                      </a:pPr>
                      <a:r>
                        <a:rPr lang="en-GB" sz="900" b="0" dirty="0">
                          <a:solidFill>
                            <a:schemeClr val="tx1"/>
                          </a:solidFill>
                          <a:effectLst/>
                          <a:latin typeface="Arial Narrow" panose="020B0606020202030204" pitchFamily="34" charset="0"/>
                          <a:ea typeface="Arial" panose="020B0604020202020204" pitchFamily="34" charset="0"/>
                          <a:cs typeface="Times New Roman" panose="02020603050405020304" pitchFamily="18" charset="0"/>
                        </a:rPr>
                        <a:t>PPI: 103</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Approved ICT Strategy implemented </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Approved ICT Strategy implemented (Phase 1 to 3)</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Sign-Off BRS for Integrated Database Management System (IDMS).</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-Establish Connectivity to one Provincial Office.</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Sign-off of the governance documents negotiated, drafted and underway for approval.</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Only signed-Off BRS for Registration phase.</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Implement the Registration Phase of IDMS</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Establish Connectivity to one Provincial Office.</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-Implement the Registration Phase of Integrated Database Management System.</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-Establish Connectivity for one Provincial Office.</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Implement one module of  IDMS</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-Establish Connectivity to one Provincial Office.</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Implementation of the Registration, live demonstration and training.</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Education, Health, Counselling, Education Housing, Burial and Payment modules BRSs approved. </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Leadership alignment workshop conducted. </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Appointed Change Agents and provided training.</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Allocation of tools of trade to Provincial Offices staff. Establishment connection to email services. Establish connection to Online collaboration facilities</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-Conducted IDMS change management, live demonstration and training.</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-Established connectivity for nine Provincial offices at Provinces.</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The IDMS project team identified the need to proactively conduct change management in order obtain continuous buy in from DMV staff and the Military Veterans.</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The IDMS project team identified the need to proactively conduct change management in order obtain continuous buy in from DMV staff and the Military Veterans.</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Due to the current technological trends, the effect of the pandemic and demand for service delivery in Provincial Offices, all Provincial offices staff were connected to DMV services in order to enable delivery of services and collaboration.</a:t>
                      </a:r>
                      <a:endParaRPr lang="en-ZA" sz="12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b="0" dirty="0">
                          <a:solidFill>
                            <a:schemeClr val="tx1"/>
                          </a:solidFill>
                          <a:effectLst/>
                          <a:latin typeface="Arial Narrow" panose="020B0606020202030204" pitchFamily="34" charset="0"/>
                        </a:rPr>
                        <a:t> </a:t>
                      </a:r>
                      <a:endParaRPr lang="en-ZA" sz="9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0004"/>
                  </a:ext>
                </a:extLst>
              </a:tr>
            </a:tbl>
          </a:graphicData>
        </a:graphic>
      </p:graphicFrame>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27809505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459992" y="41488"/>
            <a:ext cx="9144000" cy="385011"/>
          </a:xfrm>
        </p:spPr>
        <p:txBody>
          <a:bodyPr>
            <a:noAutofit/>
          </a:bodyPr>
          <a:lstStyle/>
          <a:p>
            <a:pPr>
              <a:spcBef>
                <a:spcPts val="0"/>
              </a:spcBef>
            </a:pPr>
            <a:r>
              <a:rPr lang="en-ZA" sz="1800" b="1" dirty="0">
                <a:solidFill>
                  <a:srgbClr val="00B050"/>
                </a:solidFill>
                <a:ea typeface="+mn-ea"/>
                <a:cs typeface="+mn-cs"/>
              </a:rPr>
              <a:t/>
            </a:r>
            <a:br>
              <a:rPr lang="en-ZA" sz="1800" b="1" dirty="0">
                <a:solidFill>
                  <a:srgbClr val="00B050"/>
                </a:solidFill>
                <a:ea typeface="+mn-ea"/>
                <a:cs typeface="+mn-cs"/>
              </a:rPr>
            </a:br>
            <a:r>
              <a:rPr lang="en-ZA" sz="1800" b="1" dirty="0">
                <a:solidFill>
                  <a:srgbClr val="00B050"/>
                </a:solidFill>
                <a:ea typeface="+mn-ea"/>
                <a:cs typeface="+mn-cs"/>
              </a:rPr>
              <a:t>PROGRAMME 1: ADMINISTRATION PERFORMANCE INDICATORS AND TARGETS  </a:t>
            </a:r>
            <a:r>
              <a:rPr lang="en-ZA" sz="1800" dirty="0">
                <a:solidFill>
                  <a:srgbClr val="00B050"/>
                </a:solidFill>
                <a:ea typeface="+mn-ea"/>
                <a:cs typeface="+mn-cs"/>
              </a:rPr>
              <a:t/>
            </a:r>
            <a:br>
              <a:rPr lang="en-ZA" sz="1800" dirty="0">
                <a:solidFill>
                  <a:srgbClr val="00B050"/>
                </a:solidFill>
                <a:ea typeface="+mn-ea"/>
                <a:cs typeface="+mn-cs"/>
              </a:rPr>
            </a:br>
            <a:endParaRPr lang="en-ZA" sz="1800" dirty="0"/>
          </a:p>
        </p:txBody>
      </p:sp>
      <p:sp>
        <p:nvSpPr>
          <p:cNvPr id="2" name="Slide Number Placeholder 1"/>
          <p:cNvSpPr>
            <a:spLocks noGrp="1"/>
          </p:cNvSpPr>
          <p:nvPr>
            <p:ph type="sldNum" sz="quarter" idx="12"/>
          </p:nvPr>
        </p:nvSpPr>
        <p:spPr>
          <a:xfrm>
            <a:off x="8649447" y="6362701"/>
            <a:ext cx="2104352" cy="365125"/>
          </a:xfrm>
        </p:spPr>
        <p:txBody>
          <a:bodyPr/>
          <a:lstStyle/>
          <a:p>
            <a:fld id="{7B1C6805-EAF3-CC4B-883D-0BA841DD8C88}" type="slidenum">
              <a:rPr lang="en-US" smtClean="0">
                <a:solidFill>
                  <a:prstClr val="black">
                    <a:tint val="75000"/>
                  </a:prstClr>
                </a:solidFill>
              </a:rPr>
              <a:pPr/>
              <a:t>22</a:t>
            </a:fld>
            <a:endParaRPr lang="en-US">
              <a:solidFill>
                <a:prstClr val="black">
                  <a:tint val="75000"/>
                </a:prstClr>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58117276"/>
              </p:ext>
            </p:extLst>
          </p:nvPr>
        </p:nvGraphicFramePr>
        <p:xfrm>
          <a:off x="77637" y="395316"/>
          <a:ext cx="11929959" cy="3609048"/>
        </p:xfrm>
        <a:graphic>
          <a:graphicData uri="http://schemas.openxmlformats.org/drawingml/2006/table">
            <a:tbl>
              <a:tblPr firstRow="1" firstCol="1" lastRow="1" lastCol="1" bandRow="1" bandCol="1">
                <a:tableStyleId>{5C22544A-7EE6-4342-B048-85BDC9FD1C3A}</a:tableStyleId>
              </a:tblPr>
              <a:tblGrid>
                <a:gridCol w="494513">
                  <a:extLst>
                    <a:ext uri="{9D8B030D-6E8A-4147-A177-3AD203B41FA5}">
                      <a16:colId xmlns:a16="http://schemas.microsoft.com/office/drawing/2014/main" val="20000"/>
                    </a:ext>
                  </a:extLst>
                </a:gridCol>
                <a:gridCol w="801743">
                  <a:extLst>
                    <a:ext uri="{9D8B030D-6E8A-4147-A177-3AD203B41FA5}">
                      <a16:colId xmlns:a16="http://schemas.microsoft.com/office/drawing/2014/main" val="20001"/>
                    </a:ext>
                  </a:extLst>
                </a:gridCol>
                <a:gridCol w="696841">
                  <a:extLst>
                    <a:ext uri="{9D8B030D-6E8A-4147-A177-3AD203B41FA5}">
                      <a16:colId xmlns:a16="http://schemas.microsoft.com/office/drawing/2014/main" val="20002"/>
                    </a:ext>
                  </a:extLst>
                </a:gridCol>
                <a:gridCol w="801743">
                  <a:extLst>
                    <a:ext uri="{9D8B030D-6E8A-4147-A177-3AD203B41FA5}">
                      <a16:colId xmlns:a16="http://schemas.microsoft.com/office/drawing/2014/main" val="20003"/>
                    </a:ext>
                  </a:extLst>
                </a:gridCol>
                <a:gridCol w="906643">
                  <a:extLst>
                    <a:ext uri="{9D8B030D-6E8A-4147-A177-3AD203B41FA5}">
                      <a16:colId xmlns:a16="http://schemas.microsoft.com/office/drawing/2014/main" val="20004"/>
                    </a:ext>
                  </a:extLst>
                </a:gridCol>
                <a:gridCol w="899151">
                  <a:extLst>
                    <a:ext uri="{9D8B030D-6E8A-4147-A177-3AD203B41FA5}">
                      <a16:colId xmlns:a16="http://schemas.microsoft.com/office/drawing/2014/main" val="20005"/>
                    </a:ext>
                  </a:extLst>
                </a:gridCol>
                <a:gridCol w="884165">
                  <a:extLst>
                    <a:ext uri="{9D8B030D-6E8A-4147-A177-3AD203B41FA5}">
                      <a16:colId xmlns:a16="http://schemas.microsoft.com/office/drawing/2014/main" val="20006"/>
                    </a:ext>
                  </a:extLst>
                </a:gridCol>
                <a:gridCol w="1078981">
                  <a:extLst>
                    <a:ext uri="{9D8B030D-6E8A-4147-A177-3AD203B41FA5}">
                      <a16:colId xmlns:a16="http://schemas.microsoft.com/office/drawing/2014/main" val="20007"/>
                    </a:ext>
                  </a:extLst>
                </a:gridCol>
                <a:gridCol w="1191367">
                  <a:extLst>
                    <a:ext uri="{9D8B030D-6E8A-4147-A177-3AD203B41FA5}">
                      <a16:colId xmlns:a16="http://schemas.microsoft.com/office/drawing/2014/main" val="20008"/>
                    </a:ext>
                  </a:extLst>
                </a:gridCol>
                <a:gridCol w="966595">
                  <a:extLst>
                    <a:ext uri="{9D8B030D-6E8A-4147-A177-3AD203B41FA5}">
                      <a16:colId xmlns:a16="http://schemas.microsoft.com/office/drawing/2014/main" val="20009"/>
                    </a:ext>
                  </a:extLst>
                </a:gridCol>
                <a:gridCol w="1323304">
                  <a:extLst>
                    <a:ext uri="{9D8B030D-6E8A-4147-A177-3AD203B41FA5}">
                      <a16:colId xmlns:a16="http://schemas.microsoft.com/office/drawing/2014/main" val="20010"/>
                    </a:ext>
                  </a:extLst>
                </a:gridCol>
                <a:gridCol w="1263003">
                  <a:extLst>
                    <a:ext uri="{9D8B030D-6E8A-4147-A177-3AD203B41FA5}">
                      <a16:colId xmlns:a16="http://schemas.microsoft.com/office/drawing/2014/main" val="20011"/>
                    </a:ext>
                  </a:extLst>
                </a:gridCol>
                <a:gridCol w="621910">
                  <a:extLst>
                    <a:ext uri="{9D8B030D-6E8A-4147-A177-3AD203B41FA5}">
                      <a16:colId xmlns:a16="http://schemas.microsoft.com/office/drawing/2014/main" val="20012"/>
                    </a:ext>
                  </a:extLst>
                </a:gridCol>
              </a:tblGrid>
              <a:tr h="289374">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rPr>
                        <a:t>Indicator ID</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rPr>
                        <a:t>Output</a:t>
                      </a:r>
                      <a:r>
                        <a:rPr lang="en-GB" sz="900" b="1" spc="-80" dirty="0">
                          <a:solidFill>
                            <a:schemeClr val="tx1"/>
                          </a:solidFill>
                          <a:effectLst/>
                          <a:latin typeface="Arial Narrow" panose="020B0606020202030204" pitchFamily="34" charset="0"/>
                        </a:rPr>
                        <a:t> </a:t>
                      </a:r>
                      <a:r>
                        <a:rPr lang="en-GB" sz="900" b="1" spc="-5" dirty="0">
                          <a:solidFill>
                            <a:schemeClr val="tx1"/>
                          </a:solidFill>
                          <a:effectLst/>
                          <a:latin typeface="Arial Narrow" panose="020B0606020202030204" pitchFamily="34" charset="0"/>
                        </a:rPr>
                        <a:t>Indicators</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r>
                        <a:rPr lang="en-GB" sz="900" b="1" spc="-5" dirty="0">
                          <a:solidFill>
                            <a:schemeClr val="tx1"/>
                          </a:solidFill>
                          <a:effectLst/>
                          <a:latin typeface="Arial Narrow" panose="020B0606020202030204" pitchFamily="34" charset="0"/>
                        </a:rPr>
                        <a:t>Annual</a:t>
                      </a:r>
                      <a:r>
                        <a:rPr lang="en-GB" sz="900" b="1" spc="-60" dirty="0">
                          <a:solidFill>
                            <a:schemeClr val="tx1"/>
                          </a:solidFill>
                          <a:effectLst/>
                          <a:latin typeface="Arial Narrow" panose="020B0606020202030204" pitchFamily="34" charset="0"/>
                        </a:rPr>
                        <a:t> </a:t>
                      </a:r>
                      <a:r>
                        <a:rPr lang="en-GB" sz="900" b="1" spc="-5" dirty="0">
                          <a:solidFill>
                            <a:schemeClr val="tx1"/>
                          </a:solidFill>
                          <a:effectLst/>
                          <a:latin typeface="Arial Narrow" panose="020B0606020202030204" pitchFamily="34" charset="0"/>
                        </a:rPr>
                        <a:t>Target</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rPr>
                        <a:t>Q1 Target</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rPr>
                        <a:t>Quarter 1 Output – Validated</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rPr>
                        <a:t>Q2 Target</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rPr>
                        <a:t>Quarter 2 Output – Validated</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Q3 Target</a:t>
                      </a:r>
                      <a:endParaRPr lang="en-ZA"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Quarter 3 Output – Validated</a:t>
                      </a:r>
                      <a:endParaRPr lang="en-ZA"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Deviation</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marL="0" marR="0" algn="ctr">
                        <a:lnSpc>
                          <a:spcPct val="107000"/>
                        </a:lnSpc>
                        <a:spcBef>
                          <a:spcPts val="0"/>
                        </a:spcBef>
                        <a:spcAft>
                          <a:spcPts val="0"/>
                        </a:spcAft>
                      </a:pPr>
                      <a:r>
                        <a:rPr lang="en-ZA" sz="900" dirty="0">
                          <a:solidFill>
                            <a:schemeClr val="tx1"/>
                          </a:solidFill>
                          <a:effectLst/>
                          <a:latin typeface="Arial Narrow" panose="020B0606020202030204" pitchFamily="34" charset="0"/>
                        </a:rPr>
                        <a:t>Comments</a:t>
                      </a:r>
                      <a:endParaRPr lang="en-ZA" sz="90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GB" sz="900" dirty="0">
                          <a:solidFill>
                            <a:schemeClr val="tx1"/>
                          </a:solidFill>
                          <a:effectLst/>
                          <a:latin typeface="Arial Narrow" panose="020B0606020202030204" pitchFamily="34" charset="0"/>
                        </a:rPr>
                        <a:t> </a:t>
                      </a:r>
                      <a:endParaRPr lang="en-ZA" sz="90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0" marR="0">
                        <a:lnSpc>
                          <a:spcPct val="107000"/>
                        </a:lnSpc>
                        <a:spcBef>
                          <a:spcPts val="0"/>
                        </a:spcBef>
                        <a:spcAft>
                          <a:spcPts val="0"/>
                        </a:spcAft>
                      </a:pPr>
                      <a:endParaRPr lang="en-ZA" sz="9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5256" marR="5256" marT="5256" marB="2537"/>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rPr>
                        <a:t>Overall progress of indicator (Green, Amber or Red)</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375945">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marL="0" marR="0">
                        <a:lnSpc>
                          <a:spcPct val="107000"/>
                        </a:lnSpc>
                        <a:spcBef>
                          <a:spcPts val="0"/>
                        </a:spcBef>
                        <a:spcAft>
                          <a:spcPts val="0"/>
                        </a:spcAft>
                      </a:pPr>
                      <a:r>
                        <a:rPr lang="en-ZA" sz="900" b="1" dirty="0">
                          <a:solidFill>
                            <a:schemeClr val="tx1"/>
                          </a:solidFill>
                          <a:effectLst/>
                          <a:latin typeface="Arial Narrow" panose="020B0606020202030204" pitchFamily="34" charset="0"/>
                        </a:rPr>
                        <a:t>Reason for Deviation</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nSpc>
                          <a:spcPct val="107000"/>
                        </a:lnSpc>
                        <a:spcBef>
                          <a:spcPts val="0"/>
                        </a:spcBef>
                        <a:spcAft>
                          <a:spcPts val="0"/>
                        </a:spcAft>
                      </a:pPr>
                      <a:r>
                        <a:rPr lang="en-ZA" sz="900" b="1" dirty="0">
                          <a:solidFill>
                            <a:schemeClr val="tx1"/>
                          </a:solidFill>
                          <a:effectLst/>
                          <a:latin typeface="Arial Narrow" panose="020B0606020202030204" pitchFamily="34" charset="0"/>
                        </a:rPr>
                        <a:t>Corrective Action</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ZA"/>
                    </a:p>
                  </a:txBody>
                  <a:tcPr/>
                </a:tc>
                <a:extLst>
                  <a:ext uri="{0D108BD9-81ED-4DB2-BD59-A6C34878D82A}">
                    <a16:rowId xmlns:a16="http://schemas.microsoft.com/office/drawing/2014/main" val="10001"/>
                  </a:ext>
                </a:extLst>
              </a:tr>
              <a:tr h="366166">
                <a:tc>
                  <a:txBody>
                    <a:bodyPr/>
                    <a:lstStyle/>
                    <a:p>
                      <a:pPr marL="0" marR="0">
                        <a:lnSpc>
                          <a:spcPct val="107000"/>
                        </a:lnSpc>
                        <a:spcBef>
                          <a:spcPts val="0"/>
                        </a:spcBef>
                        <a:spcAft>
                          <a:spcPts val="0"/>
                        </a:spcAft>
                      </a:pPr>
                      <a:r>
                        <a:rPr lang="en-GB" sz="1000" b="0" i="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a:t>
                      </a:r>
                      <a:r>
                        <a:rPr lang="en-GB" sz="1000" b="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PPI:104</a:t>
                      </a:r>
                      <a:endParaRPr lang="en-ZA"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1000" b="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1000" b="0"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Percentage representation of persons with disability</a:t>
                      </a:r>
                      <a:endParaRPr lang="en-ZA"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2%</a:t>
                      </a:r>
                      <a:endParaRPr lang="en-ZA"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1000" b="0"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a:t>
                      </a:r>
                      <a:endParaRPr lang="en-ZA"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1000" b="0"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a:t>
                      </a:r>
                      <a:endParaRPr lang="en-ZA"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1000" b="0"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a:t>
                      </a:r>
                      <a:endParaRPr lang="en-ZA"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b="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1.6%</a:t>
                      </a:r>
                      <a:endParaRPr lang="en-ZA"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1000" b="0"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a:t>
                      </a:r>
                      <a:endParaRPr lang="en-ZA"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GB"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GB"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GB"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GB"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GB"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1.6%</a:t>
                      </a:r>
                      <a:endParaRPr lang="en-ZA"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US" sz="1000" b="0">
                          <a:solidFill>
                            <a:schemeClr val="tx1"/>
                          </a:solidFill>
                          <a:effectLst/>
                          <a:latin typeface="Arial Narrow" panose="020B0606020202030204" pitchFamily="34" charset="0"/>
                          <a:ea typeface="Calibri" panose="020F0502020204030204" pitchFamily="34" charset="0"/>
                          <a:cs typeface="Arial" panose="020B0604020202020204" pitchFamily="34" charset="0"/>
                        </a:rPr>
                        <a:t>-</a:t>
                      </a:r>
                      <a:endParaRPr lang="en-ZA" sz="1000" b="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1000" b="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EEA1 Declarations have not been issued out yet to ascertain the disability of members and request them to declare.</a:t>
                      </a:r>
                      <a:endParaRPr lang="en-ZA" sz="1000" b="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1000" b="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Officials will be encouraged to declare thus ascertaining the information we have, then direct recruitment processes to consider Pwd when making appointments</a:t>
                      </a:r>
                      <a:endParaRPr lang="en-ZA" sz="1000" b="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1000" b="0">
                          <a:solidFill>
                            <a:schemeClr val="tx1"/>
                          </a:solidFill>
                          <a:effectLst/>
                          <a:latin typeface="Arial Narrow" panose="020B0606020202030204" pitchFamily="34" charset="0"/>
                          <a:ea typeface="Calibri" panose="020F0502020204030204" pitchFamily="34" charset="0"/>
                          <a:cs typeface="Arial" panose="020B0604020202020204" pitchFamily="34" charset="0"/>
                        </a:rPr>
                        <a:t> </a:t>
                      </a:r>
                      <a:endParaRPr lang="en-ZA" sz="1000" b="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1000" b="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Planned for Q4</a:t>
                      </a:r>
                      <a:endParaRPr lang="en-ZA" sz="1000" b="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132675">
                <a:tc>
                  <a:txBody>
                    <a:bodyPr/>
                    <a:lstStyle/>
                    <a:p>
                      <a:pPr marL="0" marR="0">
                        <a:lnSpc>
                          <a:spcPct val="107000"/>
                        </a:lnSpc>
                        <a:spcBef>
                          <a:spcPts val="0"/>
                        </a:spcBef>
                        <a:spcAft>
                          <a:spcPts val="0"/>
                        </a:spcAft>
                      </a:pPr>
                      <a:r>
                        <a:rPr lang="en-GB" sz="1000" b="0" i="1">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PPI:105</a:t>
                      </a:r>
                      <a:endParaRPr lang="en-ZA" sz="1000" b="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1000" b="0" kern="1200">
                          <a:solidFill>
                            <a:schemeClr val="tx1"/>
                          </a:solidFill>
                          <a:effectLst/>
                          <a:latin typeface="Arial Narrow" panose="020B0606020202030204" pitchFamily="34" charset="0"/>
                          <a:ea typeface="Calibri" panose="020F0502020204030204" pitchFamily="34" charset="0"/>
                          <a:cs typeface="Arial" panose="020B0604020202020204" pitchFamily="34" charset="0"/>
                        </a:rPr>
                        <a:t>Percentage representation of women in SMS level</a:t>
                      </a:r>
                      <a:endParaRPr lang="en-ZA" sz="1000" b="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1000" b="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50%</a:t>
                      </a:r>
                      <a:endParaRPr lang="en-ZA" sz="1000" b="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1000" b="0"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a:t>
                      </a:r>
                      <a:endParaRPr lang="en-ZA"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1000" b="0"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a:t>
                      </a:r>
                      <a:endParaRPr lang="en-ZA"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1000" b="0" kern="1200" dirty="0">
                          <a:solidFill>
                            <a:schemeClr val="tx1"/>
                          </a:solidFill>
                          <a:effectLst/>
                          <a:latin typeface="Arial Narrow" panose="020B0606020202030204" pitchFamily="34" charset="0"/>
                          <a:ea typeface="Calibri" panose="020F0502020204030204" pitchFamily="34" charset="0"/>
                          <a:cs typeface="Arial" panose="020B0604020202020204" pitchFamily="34" charset="0"/>
                        </a:rPr>
                        <a:t>-</a:t>
                      </a:r>
                      <a:endParaRPr lang="en-ZA"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1000" b="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59%</a:t>
                      </a:r>
                      <a:endParaRPr lang="en-ZA"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GB"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GB"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45%</a:t>
                      </a:r>
                      <a:endParaRPr lang="en-ZA"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There have been exits resulting in the negative skewed representation within SMS.</a:t>
                      </a:r>
                      <a:endParaRPr lang="en-ZA"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The planned appointments will be directed to consider balancing the representation.</a:t>
                      </a:r>
                      <a:endParaRPr lang="en-ZA"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Planned for Q4</a:t>
                      </a:r>
                      <a:endParaRPr lang="en-ZA" sz="1000" b="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27305" marR="2730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18632035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60737" y="74371"/>
            <a:ext cx="8903368" cy="461665"/>
          </a:xfrm>
          <a:prstGeom prst="rect">
            <a:avLst/>
          </a:prstGeom>
          <a:ln>
            <a:noFill/>
          </a:ln>
        </p:spPr>
        <p:style>
          <a:lnRef idx="2">
            <a:schemeClr val="accent3"/>
          </a:lnRef>
          <a:fillRef idx="1">
            <a:schemeClr val="lt1"/>
          </a:fillRef>
          <a:effectRef idx="0">
            <a:schemeClr val="accent3"/>
          </a:effectRef>
          <a:fontRef idx="minor">
            <a:schemeClr val="dk1"/>
          </a:fontRef>
        </p:style>
        <p:txBody>
          <a:bodyPr wrap="square">
            <a:spAutoFit/>
          </a:bodyPr>
          <a:lstStyle/>
          <a:p>
            <a:pPr algn="ctr"/>
            <a:r>
              <a:rPr lang="en-ZA" sz="2400" b="1" dirty="0" smtClean="0">
                <a:solidFill>
                  <a:srgbClr val="00B050"/>
                </a:solidFill>
                <a:latin typeface="Arial" panose="020B0604020202020204" pitchFamily="34" charset="0"/>
                <a:cs typeface="Arial" panose="020B0604020202020204" pitchFamily="34" charset="0"/>
              </a:rPr>
              <a:t>PERFORMANCE </a:t>
            </a:r>
            <a:r>
              <a:rPr lang="en-ZA" sz="2400" b="1" dirty="0">
                <a:solidFill>
                  <a:srgbClr val="00B050"/>
                </a:solidFill>
                <a:latin typeface="Arial" panose="020B0604020202020204" pitchFamily="34" charset="0"/>
                <a:cs typeface="Arial" panose="020B0604020202020204" pitchFamily="34" charset="0"/>
              </a:rPr>
              <a:t>ANALYSIS: PROGRAMME 2: SES</a:t>
            </a:r>
          </a:p>
        </p:txBody>
      </p:sp>
      <p:graphicFrame>
        <p:nvGraphicFramePr>
          <p:cNvPr id="6" name="Table 5"/>
          <p:cNvGraphicFramePr>
            <a:graphicFrameLocks noGrp="1"/>
          </p:cNvGraphicFramePr>
          <p:nvPr>
            <p:extLst>
              <p:ext uri="{D42A27DB-BD31-4B8C-83A1-F6EECF244321}">
                <p14:modId xmlns:p14="http://schemas.microsoft.com/office/powerpoint/2010/main" val="2004942744"/>
              </p:ext>
            </p:extLst>
          </p:nvPr>
        </p:nvGraphicFramePr>
        <p:xfrm>
          <a:off x="1419366" y="658368"/>
          <a:ext cx="10222173" cy="1143136"/>
        </p:xfrm>
        <a:graphic>
          <a:graphicData uri="http://schemas.openxmlformats.org/drawingml/2006/table">
            <a:tbl>
              <a:tblPr firstRow="1" bandRow="1">
                <a:tableStyleId>{8799B23B-EC83-4686-B30A-512413B5E67A}</a:tableStyleId>
              </a:tblPr>
              <a:tblGrid>
                <a:gridCol w="10222173">
                  <a:extLst>
                    <a:ext uri="{9D8B030D-6E8A-4147-A177-3AD203B41FA5}">
                      <a16:colId xmlns:a16="http://schemas.microsoft.com/office/drawing/2014/main" val="20000"/>
                    </a:ext>
                  </a:extLst>
                </a:gridCol>
              </a:tblGrid>
              <a:tr h="1143136">
                <a:tc>
                  <a:txBody>
                    <a:bodyPr/>
                    <a:lstStyle/>
                    <a:p>
                      <a:pPr marL="0" marR="0" lvl="0" indent="0" algn="just" defTabSz="457200" rtl="0" eaLnBrk="1" fontAlgn="auto" latinLnBrk="0" hangingPunct="1">
                        <a:lnSpc>
                          <a:spcPct val="115000"/>
                        </a:lnSpc>
                        <a:spcBef>
                          <a:spcPts val="0"/>
                        </a:spcBef>
                        <a:spcAft>
                          <a:spcPts val="100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a:cs typeface="Arial" panose="020B0604020202020204" pitchFamily="34" charset="0"/>
                        </a:rPr>
                        <a:t>The Programme planned to achieve 3 targets in Q1 and no target was achieved which translate to 0%.</a:t>
                      </a:r>
                      <a:r>
                        <a:rPr kumimoji="0" lang="en-US" sz="1600" b="0" i="0" u="none" strike="noStrike" kern="1200" cap="none" spc="0" normalizeH="0" baseline="0" noProof="0" dirty="0" smtClean="0">
                          <a:ln>
                            <a:noFill/>
                          </a:ln>
                          <a:solidFill>
                            <a:prstClr val="black"/>
                          </a:solidFill>
                          <a:effectLst/>
                          <a:uLnTx/>
                          <a:uFillTx/>
                          <a:latin typeface="Arial" panose="020B0604020202020204" pitchFamily="34" charset="0"/>
                          <a:ea typeface="Calibri"/>
                          <a:cs typeface="Arial" panose="020B0604020202020204" pitchFamily="34" charset="0"/>
                        </a:rPr>
                        <a:t> During Q2 the Pro</a:t>
                      </a:r>
                      <a:r>
                        <a:rPr kumimoji="0" lang="en-US" sz="1600" b="0" i="0" u="none" strike="noStrike" kern="1200" cap="none" spc="0" normalizeH="0" baseline="0" noProof="0" dirty="0" smtClean="0">
                          <a:ln>
                            <a:noFill/>
                          </a:ln>
                          <a:solidFill>
                            <a:prstClr val="black"/>
                          </a:solidFill>
                          <a:effectLst/>
                          <a:uLnTx/>
                          <a:uFillTx/>
                          <a:latin typeface="Arial" panose="020B0604020202020204" pitchFamily="34" charset="0"/>
                          <a:ea typeface="Times New Roman"/>
                          <a:cs typeface="Arial" panose="020B0604020202020204" pitchFamily="34" charset="0"/>
                        </a:rPr>
                        <a:t>gramme planned to achieve 05 targets and 1 target was achieved which translate to 33%.</a:t>
                      </a:r>
                      <a:r>
                        <a:rPr kumimoji="0" lang="en-US" sz="1600" b="0" i="0" u="none" strike="noStrike" kern="1200" cap="none" spc="0" normalizeH="0" baseline="0" noProof="0" dirty="0" smtClean="0">
                          <a:ln>
                            <a:noFill/>
                          </a:ln>
                          <a:solidFill>
                            <a:prstClr val="black"/>
                          </a:solidFill>
                          <a:effectLst/>
                          <a:uLnTx/>
                          <a:uFillTx/>
                          <a:latin typeface="Arial" panose="020B0604020202020204" pitchFamily="34" charset="0"/>
                          <a:ea typeface="Calibri"/>
                          <a:cs typeface="Arial" panose="020B0604020202020204" pitchFamily="34" charset="0"/>
                        </a:rPr>
                        <a:t>  During the period under review the DMV planned to achieve 5 targets and 1 (20%) target was achieved. </a:t>
                      </a:r>
                      <a:endParaRPr kumimoji="0" lang="en-ZA" sz="1600" b="0" i="0" u="none" strike="noStrike" kern="1200" cap="none" spc="0" normalizeH="0" baseline="0" noProof="0" dirty="0" smtClean="0">
                        <a:ln>
                          <a:noFill/>
                        </a:ln>
                        <a:solidFill>
                          <a:prstClr val="black"/>
                        </a:solidFill>
                        <a:effectLst/>
                        <a:uLnTx/>
                        <a:uFillTx/>
                        <a:latin typeface="Arial" panose="020B0604020202020204" pitchFamily="34" charset="0"/>
                        <a:ea typeface="Calibri"/>
                        <a:cs typeface="Arial" panose="020B0604020202020204" pitchFamily="34" charset="0"/>
                      </a:endParaRPr>
                    </a:p>
                  </a:txBody>
                  <a:tcPr>
                    <a:lnL w="12700" cmpd="sng">
                      <a:noFill/>
                    </a:lnL>
                    <a:lnR w="12700" cmpd="sng">
                      <a:noFill/>
                    </a:lnR>
                    <a:lnT w="12700" cmpd="sng">
                      <a:noFill/>
                    </a:lnT>
                    <a:lnB w="254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2" name="Slide Number Placeholder 1"/>
          <p:cNvSpPr>
            <a:spLocks noGrp="1"/>
          </p:cNvSpPr>
          <p:nvPr>
            <p:ph type="sldNum" sz="quarter" idx="12"/>
          </p:nvPr>
        </p:nvSpPr>
        <p:spPr>
          <a:xfrm>
            <a:off x="8662894" y="6265574"/>
            <a:ext cx="2104352" cy="365125"/>
          </a:xfrm>
        </p:spPr>
        <p:txBody>
          <a:bodyPr/>
          <a:lstStyle/>
          <a:p>
            <a:fld id="{7B1C6805-EAF3-CC4B-883D-0BA841DD8C88}" type="slidenum">
              <a:rPr lang="en-US" smtClean="0">
                <a:solidFill>
                  <a:prstClr val="black">
                    <a:tint val="75000"/>
                  </a:prstClr>
                </a:solidFill>
              </a:rPr>
              <a:pPr/>
              <a:t>23</a:t>
            </a:fld>
            <a:endParaRPr lang="en-US" dirty="0">
              <a:solidFill>
                <a:prstClr val="black">
                  <a:tint val="75000"/>
                </a:prstClr>
              </a:solidFill>
            </a:endParaRPr>
          </a:p>
        </p:txBody>
      </p:sp>
      <p:sp>
        <p:nvSpPr>
          <p:cNvPr id="8" name="Rectangle 7" descr="Bar chart"/>
          <p:cNvSpPr/>
          <p:nvPr/>
        </p:nvSpPr>
        <p:spPr>
          <a:xfrm>
            <a:off x="0" y="-134495"/>
            <a:ext cx="1584695" cy="1391794"/>
          </a:xfrm>
          <a:prstGeom prst="rect">
            <a:avLst/>
          </a:prstGeom>
          <a:blipFill>
            <a:blip r:embed="rId2" cstate="print">
              <a:duotone>
                <a:prstClr val="black"/>
                <a:schemeClr val="accent1">
                  <a:tint val="45000"/>
                  <a:satMod val="400000"/>
                </a:schemeClr>
              </a:duotone>
              <a:extLst>
                <a:ext uri="{28A0092B-C50C-407E-A947-70E740481C1C}">
                  <a14:useLocalDpi xmlns:a14="http://schemas.microsoft.com/office/drawing/2010/main" val="0"/>
                </a:ext>
                <a:ext uri="{96DAC541-7B7A-43D3-8B79-37D633B846F1}">
                  <asvg:svgBlip xmlns:lc="http://schemas.openxmlformats.org/drawingml/2006/lockedCanvas" xmlns:asvg="http://schemas.microsoft.com/office/drawing/2016/SVG/main" xmlns:dgm="http://schemas.openxmlformats.org/drawingml/2006/diagram" xmlns="" r:embed="rId4"/>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graphicFrame>
        <p:nvGraphicFramePr>
          <p:cNvPr id="9" name="Content Placeholder 8"/>
          <p:cNvGraphicFramePr>
            <a:graphicFrameLocks noGrp="1"/>
          </p:cNvGraphicFramePr>
          <p:nvPr>
            <p:ph idx="1"/>
            <p:extLst>
              <p:ext uri="{D42A27DB-BD31-4B8C-83A1-F6EECF244321}">
                <p14:modId xmlns:p14="http://schemas.microsoft.com/office/powerpoint/2010/main" val="1743255281"/>
              </p:ext>
            </p:extLst>
          </p:nvPr>
        </p:nvGraphicFramePr>
        <p:xfrm>
          <a:off x="1419365" y="1969926"/>
          <a:ext cx="10222176" cy="3434586"/>
        </p:xfrm>
        <a:graphic>
          <a:graphicData uri="http://schemas.openxmlformats.org/drawingml/2006/table">
            <a:tbl>
              <a:tblPr>
                <a:tableStyleId>{BC89EF96-8CEA-46FF-86C4-4CE0E7609802}</a:tableStyleId>
              </a:tblPr>
              <a:tblGrid>
                <a:gridCol w="2555544">
                  <a:extLst>
                    <a:ext uri="{9D8B030D-6E8A-4147-A177-3AD203B41FA5}">
                      <a16:colId xmlns:a16="http://schemas.microsoft.com/office/drawing/2014/main" val="20000"/>
                    </a:ext>
                  </a:extLst>
                </a:gridCol>
                <a:gridCol w="2555544">
                  <a:extLst>
                    <a:ext uri="{9D8B030D-6E8A-4147-A177-3AD203B41FA5}">
                      <a16:colId xmlns:a16="http://schemas.microsoft.com/office/drawing/2014/main" val="20001"/>
                    </a:ext>
                  </a:extLst>
                </a:gridCol>
                <a:gridCol w="2555544">
                  <a:extLst>
                    <a:ext uri="{9D8B030D-6E8A-4147-A177-3AD203B41FA5}">
                      <a16:colId xmlns:a16="http://schemas.microsoft.com/office/drawing/2014/main" val="20002"/>
                    </a:ext>
                  </a:extLst>
                </a:gridCol>
                <a:gridCol w="2555544">
                  <a:extLst>
                    <a:ext uri="{9D8B030D-6E8A-4147-A177-3AD203B41FA5}">
                      <a16:colId xmlns:a16="http://schemas.microsoft.com/office/drawing/2014/main" val="20003"/>
                    </a:ext>
                  </a:extLst>
                </a:gridCol>
              </a:tblGrid>
              <a:tr h="667537">
                <a:tc>
                  <a:txBody>
                    <a:bodyPr/>
                    <a:lstStyle/>
                    <a:p>
                      <a:pPr algn="ctr" rtl="0" fontAlgn="t"/>
                      <a:r>
                        <a:rPr lang="en-US" sz="1600" b="1" u="none" strike="noStrike" dirty="0" smtClean="0">
                          <a:effectLst/>
                          <a:latin typeface="Arial Narrow" panose="020B0606020202030204" pitchFamily="34" charset="0"/>
                        </a:rPr>
                        <a:t>SES</a:t>
                      </a:r>
                      <a:endParaRPr lang="en-ZA" sz="16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a:txBody>
                    <a:bodyPr/>
                    <a:lstStyle/>
                    <a:p>
                      <a:pPr algn="ctr" rtl="0" fontAlgn="t"/>
                      <a:r>
                        <a:rPr lang="en-US" sz="1600" b="1" i="0" u="none" strike="noStrike" dirty="0" smtClean="0">
                          <a:solidFill>
                            <a:srgbClr val="000000"/>
                          </a:solidFill>
                          <a:effectLst/>
                          <a:latin typeface="Arial Narrow" panose="020B0606020202030204" pitchFamily="34" charset="0"/>
                        </a:rPr>
                        <a:t>Q1</a:t>
                      </a:r>
                      <a:endParaRPr lang="en-ZA" sz="16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a:txBody>
                    <a:bodyPr/>
                    <a:lstStyle/>
                    <a:p>
                      <a:pPr algn="ctr" rtl="0" fontAlgn="t"/>
                      <a:r>
                        <a:rPr lang="en-US" sz="1600" b="1" i="0" u="none" strike="noStrike" dirty="0" smtClean="0">
                          <a:solidFill>
                            <a:srgbClr val="000000"/>
                          </a:solidFill>
                          <a:effectLst/>
                          <a:latin typeface="Arial Narrow" panose="020B0606020202030204" pitchFamily="34" charset="0"/>
                        </a:rPr>
                        <a:t>Q2</a:t>
                      </a:r>
                      <a:endParaRPr lang="en-ZA" sz="16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a:txBody>
                    <a:bodyPr/>
                    <a:lstStyle/>
                    <a:p>
                      <a:pPr algn="ctr" rtl="0" fontAlgn="t"/>
                      <a:r>
                        <a:rPr lang="en-US" sz="1600" b="1" i="0" u="none" strike="noStrike" dirty="0" smtClean="0">
                          <a:solidFill>
                            <a:srgbClr val="000000"/>
                          </a:solidFill>
                          <a:effectLst/>
                          <a:latin typeface="Arial Narrow" panose="020B0606020202030204" pitchFamily="34" charset="0"/>
                        </a:rPr>
                        <a:t>Q3</a:t>
                      </a:r>
                      <a:endParaRPr lang="en-ZA" sz="16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extLst>
                  <a:ext uri="{0D108BD9-81ED-4DB2-BD59-A6C34878D82A}">
                    <a16:rowId xmlns:a16="http://schemas.microsoft.com/office/drawing/2014/main" val="10000"/>
                  </a:ext>
                </a:extLst>
              </a:tr>
              <a:tr h="915172">
                <a:tc>
                  <a:txBody>
                    <a:bodyPr/>
                    <a:lstStyle/>
                    <a:p>
                      <a:pPr algn="ctr" rtl="0" fontAlgn="ctr"/>
                      <a:r>
                        <a:rPr lang="en-ZA" sz="1600" b="1" u="none" strike="noStrike" dirty="0">
                          <a:effectLst/>
                          <a:latin typeface="Arial Narrow" panose="020B0606020202030204" pitchFamily="34" charset="0"/>
                        </a:rPr>
                        <a:t>Targets Planned</a:t>
                      </a:r>
                      <a:endParaRPr lang="en-ZA" sz="1600" b="1" i="0" u="none" strike="noStrike" dirty="0">
                        <a:solidFill>
                          <a:srgbClr val="000000"/>
                        </a:solidFill>
                        <a:effectLst/>
                        <a:latin typeface="Arial Narrow" panose="020B0606020202030204" pitchFamily="34" charset="0"/>
                      </a:endParaRPr>
                    </a:p>
                  </a:txBody>
                  <a:tcPr marL="0" marR="0" marT="0" marB="0" anchor="ctr">
                    <a:solidFill>
                      <a:schemeClr val="bg1"/>
                    </a:solidFill>
                  </a:tcPr>
                </a:tc>
                <a:tc>
                  <a:txBody>
                    <a:bodyPr/>
                    <a:lstStyle/>
                    <a:p>
                      <a:pPr algn="ctr" rtl="0" fontAlgn="ctr"/>
                      <a:r>
                        <a:rPr lang="en-ZA" sz="1600" b="1" i="0" u="none" strike="noStrike" dirty="0">
                          <a:solidFill>
                            <a:srgbClr val="000000"/>
                          </a:solidFill>
                          <a:effectLst/>
                          <a:latin typeface="Arial Narrow" panose="020B0606020202030204" pitchFamily="34" charset="0"/>
                        </a:rPr>
                        <a:t>3</a:t>
                      </a:r>
                    </a:p>
                  </a:txBody>
                  <a:tcPr marL="0" marR="0" marT="0" marB="0" anchor="ctr">
                    <a:solidFill>
                      <a:schemeClr val="bg1"/>
                    </a:solidFill>
                  </a:tcPr>
                </a:tc>
                <a:tc>
                  <a:txBody>
                    <a:bodyPr/>
                    <a:lstStyle/>
                    <a:p>
                      <a:pPr algn="ctr" rtl="0" fontAlgn="ctr"/>
                      <a:r>
                        <a:rPr lang="en-ZA" sz="1600" b="1" i="0" u="none" strike="noStrike" dirty="0">
                          <a:solidFill>
                            <a:srgbClr val="000000"/>
                          </a:solidFill>
                          <a:effectLst/>
                          <a:latin typeface="Arial Narrow" panose="020B0606020202030204" pitchFamily="34" charset="0"/>
                        </a:rPr>
                        <a:t>5</a:t>
                      </a:r>
                    </a:p>
                  </a:txBody>
                  <a:tcPr marL="0" marR="0" marT="0" marB="0" anchor="ctr">
                    <a:solidFill>
                      <a:schemeClr val="bg1"/>
                    </a:solidFill>
                  </a:tcPr>
                </a:tc>
                <a:tc>
                  <a:txBody>
                    <a:bodyPr/>
                    <a:lstStyle/>
                    <a:p>
                      <a:pPr marL="0" algn="ctr" defTabSz="457200" rtl="0" eaLnBrk="1" fontAlgn="ctr" latinLnBrk="0" hangingPunct="1"/>
                      <a:r>
                        <a:rPr lang="en-ZA" sz="1600" b="1" i="0" u="none" strike="noStrike" kern="1200" dirty="0">
                          <a:solidFill>
                            <a:srgbClr val="000000"/>
                          </a:solidFill>
                          <a:effectLst/>
                          <a:latin typeface="Arial Narrow" panose="020B0606020202030204" pitchFamily="34" charset="0"/>
                          <a:ea typeface="+mn-ea"/>
                          <a:cs typeface="+mn-cs"/>
                        </a:rPr>
                        <a:t>5</a:t>
                      </a:r>
                    </a:p>
                  </a:txBody>
                  <a:tcPr marL="0" marR="0" marT="0" marB="0" anchor="ctr">
                    <a:solidFill>
                      <a:schemeClr val="bg1"/>
                    </a:solidFill>
                  </a:tcPr>
                </a:tc>
                <a:extLst>
                  <a:ext uri="{0D108BD9-81ED-4DB2-BD59-A6C34878D82A}">
                    <a16:rowId xmlns:a16="http://schemas.microsoft.com/office/drawing/2014/main" val="10001"/>
                  </a:ext>
                </a:extLst>
              </a:tr>
              <a:tr h="861338">
                <a:tc>
                  <a:txBody>
                    <a:bodyPr/>
                    <a:lstStyle/>
                    <a:p>
                      <a:pPr algn="ctr" rtl="0" fontAlgn="ctr"/>
                      <a:r>
                        <a:rPr lang="en-ZA" sz="1600" b="1" u="none" strike="noStrike" dirty="0">
                          <a:effectLst/>
                          <a:latin typeface="Arial Narrow" panose="020B0606020202030204" pitchFamily="34" charset="0"/>
                        </a:rPr>
                        <a:t>Targets achieved</a:t>
                      </a:r>
                      <a:endParaRPr lang="en-ZA" sz="1600" b="1" i="0" u="none" strike="noStrike" dirty="0">
                        <a:solidFill>
                          <a:srgbClr val="000000"/>
                        </a:solidFill>
                        <a:effectLst/>
                        <a:latin typeface="Arial Narrow" panose="020B0606020202030204" pitchFamily="34" charset="0"/>
                      </a:endParaRPr>
                    </a:p>
                  </a:txBody>
                  <a:tcPr marL="0" marR="0" marT="0" marB="0" anchor="ctr">
                    <a:solidFill>
                      <a:schemeClr val="bg1"/>
                    </a:solidFill>
                  </a:tcPr>
                </a:tc>
                <a:tc>
                  <a:txBody>
                    <a:bodyPr/>
                    <a:lstStyle/>
                    <a:p>
                      <a:pPr algn="ctr" rtl="0" fontAlgn="ctr"/>
                      <a:r>
                        <a:rPr lang="en-ZA" sz="1600" b="1" i="0" u="none" strike="noStrike">
                          <a:solidFill>
                            <a:srgbClr val="000000"/>
                          </a:solidFill>
                          <a:effectLst/>
                          <a:latin typeface="Arial Narrow" panose="020B0606020202030204" pitchFamily="34" charset="0"/>
                        </a:rPr>
                        <a:t>0</a:t>
                      </a:r>
                    </a:p>
                  </a:txBody>
                  <a:tcPr marL="0" marR="0" marT="0" marB="0" anchor="ctr">
                    <a:solidFill>
                      <a:schemeClr val="bg1"/>
                    </a:solidFill>
                  </a:tcPr>
                </a:tc>
                <a:tc>
                  <a:txBody>
                    <a:bodyPr/>
                    <a:lstStyle/>
                    <a:p>
                      <a:pPr algn="ctr" rtl="0" fontAlgn="ctr"/>
                      <a:r>
                        <a:rPr lang="en-ZA" sz="1600" b="1" i="0" u="none" strike="noStrike" dirty="0">
                          <a:solidFill>
                            <a:srgbClr val="000000"/>
                          </a:solidFill>
                          <a:effectLst/>
                          <a:latin typeface="Arial Narrow" panose="020B0606020202030204" pitchFamily="34" charset="0"/>
                        </a:rPr>
                        <a:t>1</a:t>
                      </a:r>
                    </a:p>
                  </a:txBody>
                  <a:tcPr marL="0" marR="0" marT="0" marB="0" anchor="ctr">
                    <a:solidFill>
                      <a:schemeClr val="bg1"/>
                    </a:solidFill>
                  </a:tcPr>
                </a:tc>
                <a:tc>
                  <a:txBody>
                    <a:bodyPr/>
                    <a:lstStyle/>
                    <a:p>
                      <a:pPr marL="0" algn="ctr" defTabSz="457200" rtl="0" eaLnBrk="1" fontAlgn="ctr" latinLnBrk="0" hangingPunct="1"/>
                      <a:r>
                        <a:rPr lang="en-ZA" sz="1600" b="1" i="0" u="none" strike="noStrike" kern="1200" dirty="0">
                          <a:solidFill>
                            <a:srgbClr val="000000"/>
                          </a:solidFill>
                          <a:effectLst/>
                          <a:latin typeface="Arial Narrow" panose="020B0606020202030204" pitchFamily="34" charset="0"/>
                          <a:ea typeface="+mn-ea"/>
                          <a:cs typeface="+mn-cs"/>
                        </a:rPr>
                        <a:t>1</a:t>
                      </a:r>
                    </a:p>
                  </a:txBody>
                  <a:tcPr marL="0" marR="0" marT="0" marB="0" anchor="ctr">
                    <a:solidFill>
                      <a:schemeClr val="bg1"/>
                    </a:solidFill>
                  </a:tcPr>
                </a:tc>
                <a:extLst>
                  <a:ext uri="{0D108BD9-81ED-4DB2-BD59-A6C34878D82A}">
                    <a16:rowId xmlns:a16="http://schemas.microsoft.com/office/drawing/2014/main" val="10002"/>
                  </a:ext>
                </a:extLst>
              </a:tr>
              <a:tr h="990539">
                <a:tc>
                  <a:txBody>
                    <a:bodyPr/>
                    <a:lstStyle/>
                    <a:p>
                      <a:pPr algn="ctr" rtl="0" fontAlgn="ctr"/>
                      <a:r>
                        <a:rPr lang="en-ZA" sz="1600" b="1" u="none" strike="noStrike" dirty="0">
                          <a:effectLst/>
                          <a:latin typeface="Arial Narrow" panose="020B0606020202030204" pitchFamily="34" charset="0"/>
                        </a:rPr>
                        <a:t>Performance rating</a:t>
                      </a:r>
                      <a:endParaRPr lang="en-ZA" sz="1600" b="1" i="0" u="none" strike="noStrike" dirty="0">
                        <a:solidFill>
                          <a:srgbClr val="000000"/>
                        </a:solidFill>
                        <a:effectLst/>
                        <a:latin typeface="Arial Narrow" panose="020B0606020202030204" pitchFamily="34" charset="0"/>
                      </a:endParaRPr>
                    </a:p>
                  </a:txBody>
                  <a:tcPr marL="0" marR="0" marT="0" marB="0" anchor="ctr">
                    <a:solidFill>
                      <a:schemeClr val="bg1"/>
                    </a:solidFill>
                  </a:tcPr>
                </a:tc>
                <a:tc>
                  <a:txBody>
                    <a:bodyPr/>
                    <a:lstStyle/>
                    <a:p>
                      <a:pPr algn="ctr" rtl="0" fontAlgn="ctr"/>
                      <a:r>
                        <a:rPr lang="en-ZA" sz="1600" b="1" i="0" u="none" strike="noStrike" dirty="0">
                          <a:solidFill>
                            <a:srgbClr val="000000"/>
                          </a:solidFill>
                          <a:effectLst/>
                          <a:latin typeface="Arial Narrow" panose="020B0606020202030204" pitchFamily="34" charset="0"/>
                        </a:rPr>
                        <a:t>0%</a:t>
                      </a:r>
                    </a:p>
                  </a:txBody>
                  <a:tcPr marL="0" marR="0" marT="0" marB="0" anchor="ctr">
                    <a:solidFill>
                      <a:schemeClr val="bg1"/>
                    </a:solidFill>
                  </a:tcPr>
                </a:tc>
                <a:tc>
                  <a:txBody>
                    <a:bodyPr/>
                    <a:lstStyle/>
                    <a:p>
                      <a:pPr algn="ctr" rtl="0" fontAlgn="ctr"/>
                      <a:r>
                        <a:rPr lang="en-ZA" sz="1600" b="1" i="0" u="none" strike="noStrike" dirty="0">
                          <a:solidFill>
                            <a:srgbClr val="000000"/>
                          </a:solidFill>
                          <a:effectLst/>
                          <a:latin typeface="Arial Narrow" panose="020B0606020202030204" pitchFamily="34" charset="0"/>
                        </a:rPr>
                        <a:t>20%</a:t>
                      </a:r>
                    </a:p>
                  </a:txBody>
                  <a:tcPr marL="0" marR="0" marT="0" marB="0" anchor="ctr">
                    <a:solidFill>
                      <a:schemeClr val="bg1"/>
                    </a:solidFill>
                  </a:tcPr>
                </a:tc>
                <a:tc>
                  <a:txBody>
                    <a:bodyPr/>
                    <a:lstStyle/>
                    <a:p>
                      <a:pPr marL="0" algn="ctr" defTabSz="457200" rtl="0" eaLnBrk="1" fontAlgn="ctr" latinLnBrk="0" hangingPunct="1"/>
                      <a:r>
                        <a:rPr lang="en-ZA" sz="1600" b="1" i="0" u="none" strike="noStrike" kern="1200" dirty="0">
                          <a:solidFill>
                            <a:srgbClr val="000000"/>
                          </a:solidFill>
                          <a:effectLst/>
                          <a:latin typeface="Arial Narrow" panose="020B0606020202030204" pitchFamily="34" charset="0"/>
                          <a:ea typeface="+mn-ea"/>
                          <a:cs typeface="+mn-cs"/>
                        </a:rPr>
                        <a:t>20%</a:t>
                      </a:r>
                    </a:p>
                  </a:txBody>
                  <a:tcPr marL="0" marR="0" marT="0" marB="0" anchor="ctr">
                    <a:solidFill>
                      <a:schemeClr val="bg1"/>
                    </a:solidFill>
                  </a:tcPr>
                </a:tc>
                <a:extLst>
                  <a:ext uri="{0D108BD9-81ED-4DB2-BD59-A6C34878D82A}">
                    <a16:rowId xmlns:a16="http://schemas.microsoft.com/office/drawing/2014/main" val="10003"/>
                  </a:ext>
                </a:extLst>
              </a:tr>
            </a:tbl>
          </a:graphicData>
        </a:graphic>
      </p:graphicFrame>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33560397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3999" y="60458"/>
            <a:ext cx="9144000" cy="646331"/>
          </a:xfrm>
          <a:prstGeom prst="rect">
            <a:avLst/>
          </a:prstGeom>
        </p:spPr>
        <p:txBody>
          <a:bodyPr wrap="square">
            <a:spAutoFit/>
          </a:bodyPr>
          <a:lstStyle/>
          <a:p>
            <a:r>
              <a:rPr lang="en-ZA" sz="1800" b="1" dirty="0">
                <a:solidFill>
                  <a:srgbClr val="00B050"/>
                </a:solidFill>
              </a:rPr>
              <a:t>PROGRAMME </a:t>
            </a:r>
            <a:r>
              <a:rPr lang="en-ZA" sz="1800" b="1" dirty="0" smtClean="0">
                <a:solidFill>
                  <a:srgbClr val="00B050"/>
                </a:solidFill>
              </a:rPr>
              <a:t>2: SES </a:t>
            </a:r>
            <a:r>
              <a:rPr lang="en-ZA" sz="1800" b="1" dirty="0">
                <a:solidFill>
                  <a:srgbClr val="00B050"/>
                </a:solidFill>
              </a:rPr>
              <a:t>PERFORMANCE INDICATORS AND TARGETS  </a:t>
            </a:r>
            <a:r>
              <a:rPr lang="en-ZA" sz="1800" dirty="0">
                <a:solidFill>
                  <a:srgbClr val="00B050"/>
                </a:solidFill>
              </a:rPr>
              <a:t/>
            </a:r>
            <a:br>
              <a:rPr lang="en-ZA" sz="1800" dirty="0">
                <a:solidFill>
                  <a:srgbClr val="00B050"/>
                </a:solidFill>
              </a:rPr>
            </a:br>
            <a:endParaRPr lang="en-ZA" sz="1800" b="1" dirty="0">
              <a:solidFill>
                <a:srgbClr val="00B050"/>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a:xfrm>
            <a:off x="8563647" y="6265574"/>
            <a:ext cx="2104352" cy="365125"/>
          </a:xfrm>
        </p:spPr>
        <p:txBody>
          <a:bodyPr/>
          <a:lstStyle/>
          <a:p>
            <a:fld id="{7B1C6805-EAF3-CC4B-883D-0BA841DD8C88}" type="slidenum">
              <a:rPr lang="en-US" smtClean="0">
                <a:solidFill>
                  <a:prstClr val="black">
                    <a:tint val="75000"/>
                  </a:prstClr>
                </a:solidFill>
              </a:rPr>
              <a:pPr/>
              <a:t>24</a:t>
            </a:fld>
            <a:endParaRPr lang="en-US">
              <a:solidFill>
                <a:prstClr val="black">
                  <a:tint val="75000"/>
                </a:prst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74503012"/>
              </p:ext>
            </p:extLst>
          </p:nvPr>
        </p:nvGraphicFramePr>
        <p:xfrm>
          <a:off x="83002" y="507832"/>
          <a:ext cx="12025996" cy="5445523"/>
        </p:xfrm>
        <a:graphic>
          <a:graphicData uri="http://schemas.openxmlformats.org/drawingml/2006/table">
            <a:tbl>
              <a:tblPr/>
              <a:tblGrid>
                <a:gridCol w="526882">
                  <a:extLst>
                    <a:ext uri="{9D8B030D-6E8A-4147-A177-3AD203B41FA5}">
                      <a16:colId xmlns:a16="http://schemas.microsoft.com/office/drawing/2014/main" val="20000"/>
                    </a:ext>
                  </a:extLst>
                </a:gridCol>
                <a:gridCol w="1236169">
                  <a:extLst>
                    <a:ext uri="{9D8B030D-6E8A-4147-A177-3AD203B41FA5}">
                      <a16:colId xmlns:a16="http://schemas.microsoft.com/office/drawing/2014/main" val="20001"/>
                    </a:ext>
                  </a:extLst>
                </a:gridCol>
                <a:gridCol w="828136">
                  <a:extLst>
                    <a:ext uri="{9D8B030D-6E8A-4147-A177-3AD203B41FA5}">
                      <a16:colId xmlns:a16="http://schemas.microsoft.com/office/drawing/2014/main" val="20002"/>
                    </a:ext>
                  </a:extLst>
                </a:gridCol>
                <a:gridCol w="750498">
                  <a:extLst>
                    <a:ext uri="{9D8B030D-6E8A-4147-A177-3AD203B41FA5}">
                      <a16:colId xmlns:a16="http://schemas.microsoft.com/office/drawing/2014/main" val="20003"/>
                    </a:ext>
                  </a:extLst>
                </a:gridCol>
                <a:gridCol w="809368">
                  <a:extLst>
                    <a:ext uri="{9D8B030D-6E8A-4147-A177-3AD203B41FA5}">
                      <a16:colId xmlns:a16="http://schemas.microsoft.com/office/drawing/2014/main" val="20004"/>
                    </a:ext>
                  </a:extLst>
                </a:gridCol>
                <a:gridCol w="696033">
                  <a:extLst>
                    <a:ext uri="{9D8B030D-6E8A-4147-A177-3AD203B41FA5}">
                      <a16:colId xmlns:a16="http://schemas.microsoft.com/office/drawing/2014/main" val="20005"/>
                    </a:ext>
                  </a:extLst>
                </a:gridCol>
                <a:gridCol w="752035">
                  <a:extLst>
                    <a:ext uri="{9D8B030D-6E8A-4147-A177-3AD203B41FA5}">
                      <a16:colId xmlns:a16="http://schemas.microsoft.com/office/drawing/2014/main" val="20006"/>
                    </a:ext>
                  </a:extLst>
                </a:gridCol>
                <a:gridCol w="752035">
                  <a:extLst>
                    <a:ext uri="{9D8B030D-6E8A-4147-A177-3AD203B41FA5}">
                      <a16:colId xmlns:a16="http://schemas.microsoft.com/office/drawing/2014/main" val="20007"/>
                    </a:ext>
                  </a:extLst>
                </a:gridCol>
                <a:gridCol w="1873080">
                  <a:extLst>
                    <a:ext uri="{9D8B030D-6E8A-4147-A177-3AD203B41FA5}">
                      <a16:colId xmlns:a16="http://schemas.microsoft.com/office/drawing/2014/main" val="20008"/>
                    </a:ext>
                  </a:extLst>
                </a:gridCol>
                <a:gridCol w="845388">
                  <a:extLst>
                    <a:ext uri="{9D8B030D-6E8A-4147-A177-3AD203B41FA5}">
                      <a16:colId xmlns:a16="http://schemas.microsoft.com/office/drawing/2014/main" val="20009"/>
                    </a:ext>
                  </a:extLst>
                </a:gridCol>
                <a:gridCol w="1337095">
                  <a:extLst>
                    <a:ext uri="{9D8B030D-6E8A-4147-A177-3AD203B41FA5}">
                      <a16:colId xmlns:a16="http://schemas.microsoft.com/office/drawing/2014/main" val="20010"/>
                    </a:ext>
                  </a:extLst>
                </a:gridCol>
                <a:gridCol w="793630">
                  <a:extLst>
                    <a:ext uri="{9D8B030D-6E8A-4147-A177-3AD203B41FA5}">
                      <a16:colId xmlns:a16="http://schemas.microsoft.com/office/drawing/2014/main" val="20011"/>
                    </a:ext>
                  </a:extLst>
                </a:gridCol>
                <a:gridCol w="825647">
                  <a:extLst>
                    <a:ext uri="{9D8B030D-6E8A-4147-A177-3AD203B41FA5}">
                      <a16:colId xmlns:a16="http://schemas.microsoft.com/office/drawing/2014/main" val="20012"/>
                    </a:ext>
                  </a:extLst>
                </a:gridCol>
              </a:tblGrid>
              <a:tr h="251064">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Indicator ID</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Output</a:t>
                      </a:r>
                      <a:r>
                        <a:rPr lang="en-GB" sz="900" b="1" spc="-8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 </a:t>
                      </a:r>
                      <a:r>
                        <a:rPr lang="en-GB" sz="900" b="1" spc="-5"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Indicators</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spc="-5"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Annual</a:t>
                      </a:r>
                      <a:r>
                        <a:rPr lang="en-GB" sz="900" b="1" spc="-6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 </a:t>
                      </a:r>
                      <a:r>
                        <a:rPr lang="en-GB" sz="900" b="1" spc="-5"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Target</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Q1 Target</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Quarter 1 Output – Validated</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a:effectLst/>
                          <a:latin typeface="Arial Narrow" panose="020B0606020202030204" pitchFamily="34" charset="0"/>
                          <a:ea typeface="Calibri" panose="020F0502020204030204" pitchFamily="34" charset="0"/>
                          <a:cs typeface="Times New Roman" panose="02020603050405020304" pitchFamily="18" charset="0"/>
                        </a:rPr>
                        <a:t>Q2 Target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415" marR="18415" marT="18415" marB="88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effectLst/>
                          <a:latin typeface="Arial Narrow" panose="020B0606020202030204" pitchFamily="34" charset="0"/>
                          <a:ea typeface="Calibri" panose="020F0502020204030204" pitchFamily="34" charset="0"/>
                          <a:cs typeface="Times New Roman" panose="02020603050405020304" pitchFamily="18" charset="0"/>
                        </a:rPr>
                        <a:t>Quarter 2 Output – Validated</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415" marR="18415" marT="18415" marB="88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effectLst/>
                          <a:latin typeface="Arial Narrow" panose="020B0606020202030204" pitchFamily="34" charset="0"/>
                          <a:ea typeface="Calibri" panose="020F0502020204030204" pitchFamily="34" charset="0"/>
                          <a:cs typeface="Times New Roman" panose="02020603050405020304" pitchFamily="18" charset="0"/>
                        </a:rPr>
                        <a:t>Q3 Target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effectLst/>
                          <a:latin typeface="Arial Narrow" panose="020B0606020202030204" pitchFamily="34" charset="0"/>
                          <a:ea typeface="Calibri" panose="020F0502020204030204" pitchFamily="34" charset="0"/>
                          <a:cs typeface="Times New Roman" panose="02020603050405020304" pitchFamily="18" charset="0"/>
                        </a:rPr>
                        <a:t>Quarter 3 Output – Validated</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Deviation</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pPr marL="0" marR="0">
                        <a:lnSpc>
                          <a:spcPct val="107000"/>
                        </a:lnSpc>
                        <a:spcBef>
                          <a:spcPts val="0"/>
                        </a:spcBef>
                        <a:spcAft>
                          <a:spcPts val="0"/>
                        </a:spcAft>
                      </a:pPr>
                      <a:r>
                        <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Comments</a:t>
                      </a: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n-ZA"/>
                    </a:p>
                  </a:txBody>
                  <a:tcPr/>
                </a:tc>
                <a:tc rowSpan="2">
                  <a:txBody>
                    <a:bodyPr/>
                    <a:lstStyle/>
                    <a:p>
                      <a:pPr marL="0" marR="0">
                        <a:lnSpc>
                          <a:spcPct val="107000"/>
                        </a:lnSpc>
                        <a:spcBef>
                          <a:spcPts val="0"/>
                        </a:spcBef>
                        <a:spcAft>
                          <a:spcPts val="0"/>
                        </a:spcAft>
                      </a:pPr>
                      <a:r>
                        <a:rPr lang="en-GB" sz="9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Overall progress of indicator (Green, Amber or Red)</a:t>
                      </a:r>
                      <a:endParaRPr lang="en-ZA" sz="900" b="1">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517813">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marL="0" marR="0">
                        <a:lnSpc>
                          <a:spcPct val="107000"/>
                        </a:lnSpc>
                        <a:spcBef>
                          <a:spcPts val="0"/>
                        </a:spcBef>
                        <a:spcAft>
                          <a:spcPts val="0"/>
                        </a:spcAft>
                      </a:pPr>
                      <a:r>
                        <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Reason for Deviation</a:t>
                      </a: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Corrective Action</a:t>
                      </a: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vMerge="1">
                  <a:txBody>
                    <a:bodyPr/>
                    <a:lstStyle/>
                    <a:p>
                      <a:endParaRPr lang="en-ZA"/>
                    </a:p>
                  </a:txBody>
                  <a:tcPr/>
                </a:tc>
                <a:extLst>
                  <a:ext uri="{0D108BD9-81ED-4DB2-BD59-A6C34878D82A}">
                    <a16:rowId xmlns:a16="http://schemas.microsoft.com/office/drawing/2014/main" val="10001"/>
                  </a:ext>
                </a:extLst>
              </a:tr>
              <a:tr h="1326661">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PPI: 201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Number of approved Non-Statutory Forces received from the verification panel for inclusion in the Database</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3 000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750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197</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750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900">
                          <a:effectLst/>
                          <a:latin typeface="Arial Narrow" panose="020B0606020202030204" pitchFamily="34" charset="0"/>
                          <a:ea typeface="Calibri" panose="020F0502020204030204" pitchFamily="34" charset="0"/>
                          <a:cs typeface="Times New Roman" panose="02020603050405020304" pitchFamily="18" charset="0"/>
                        </a:rPr>
                        <a:t>531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750</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61</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-689</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The deviation is as a result of applications still pending from the previous quarter and processed in Q3. The number of applications received continuously increase and DMV has to process it for military veterans to be able to apply for benefits.</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The PPI was captured as “number of approved” instead of “number of processed files” from the Verification Panel</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2"/>
                  </a:ext>
                </a:extLst>
              </a:tr>
              <a:tr h="448101">
                <a:tc>
                  <a:txBody>
                    <a:bodyPr/>
                    <a:lstStyle/>
                    <a:p>
                      <a:pPr marL="0" marR="0">
                        <a:lnSpc>
                          <a:spcPct val="107000"/>
                        </a:lnSpc>
                        <a:spcBef>
                          <a:spcPts val="0"/>
                        </a:spcBef>
                        <a:spcAft>
                          <a:spcPts val="0"/>
                        </a:spcAft>
                      </a:pPr>
                      <a:r>
                        <a:rPr lang="en-GB" sz="900">
                          <a:effectLst/>
                          <a:latin typeface="Arial Narrow" panose="020B0606020202030204" pitchFamily="34" charset="0"/>
                          <a:ea typeface="Arial" panose="020B0604020202020204" pitchFamily="34" charset="0"/>
                          <a:cs typeface="Times New Roman" panose="02020603050405020304" pitchFamily="18" charset="0"/>
                        </a:rPr>
                        <a:t>PPI: 202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Arial" panose="020B0604020202020204" pitchFamily="34" charset="0"/>
                        </a:rPr>
                        <a:t>Number of Military Veterans provided with newly built houses per year</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a:solidFill>
                            <a:srgbClr val="0D0D0D"/>
                          </a:solidFill>
                          <a:effectLst/>
                          <a:latin typeface="Arial Narrow" panose="020B0606020202030204" pitchFamily="34" charset="0"/>
                          <a:ea typeface="Times New Roman" panose="02020603050405020304" pitchFamily="18" charset="0"/>
                          <a:cs typeface="Times New Roman" panose="02020603050405020304" pitchFamily="18" charset="0"/>
                        </a:rPr>
                        <a:t>355</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28</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Planned for Q4</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44350">
                <a:tc>
                  <a:txBody>
                    <a:bodyPr/>
                    <a:lstStyle/>
                    <a:p>
                      <a:pPr marL="0" marR="0">
                        <a:lnSpc>
                          <a:spcPct val="107000"/>
                        </a:lnSpc>
                        <a:spcBef>
                          <a:spcPts val="0"/>
                        </a:spcBef>
                        <a:spcAft>
                          <a:spcPts val="0"/>
                        </a:spcAft>
                      </a:pPr>
                      <a:r>
                        <a:rPr lang="en-GB" sz="900">
                          <a:effectLst/>
                          <a:latin typeface="Arial Narrow" panose="020B0606020202030204" pitchFamily="34" charset="0"/>
                          <a:ea typeface="Arial" panose="020B0604020202020204" pitchFamily="34" charset="0"/>
                          <a:cs typeface="Times New Roman" panose="02020603050405020304" pitchFamily="18" charset="0"/>
                        </a:rPr>
                        <a:t> PPI: 203</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Arial" panose="020B0604020202020204" pitchFamily="34" charset="0"/>
                        </a:rPr>
                        <a:t>Number of Military Veterans approved for compensation benefit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ZA" sz="900" kern="1200">
                          <a:solidFill>
                            <a:srgbClr val="0D0D0D"/>
                          </a:solidFill>
                          <a:effectLst/>
                          <a:latin typeface="Arial Narrow" panose="020B0606020202030204" pitchFamily="34" charset="0"/>
                          <a:ea typeface="Calibri" panose="020F0502020204030204" pitchFamily="34" charset="0"/>
                          <a:cs typeface="Times New Roman" panose="02020603050405020304" pitchFamily="18" charset="0"/>
                        </a:rPr>
                        <a:t>100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50</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tabLst>
                          <a:tab pos="590550" algn="l"/>
                        </a:tabLs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52</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tabLst>
                          <a:tab pos="590550" algn="l"/>
                        </a:tabLs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tabLst>
                          <a:tab pos="590550" algn="l"/>
                        </a:tabLs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The DMV proactively assessed more applicants since the covid-19 restrictions have been relaxed.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Arial" panose="020B0604020202020204" pitchFamily="34" charset="0"/>
                        </a:rPr>
                        <a:t>N/A</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GB" sz="900" dirty="0" smtClean="0">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4"/>
                  </a:ext>
                </a:extLst>
              </a:tr>
              <a:tr h="1792401">
                <a:tc>
                  <a:txBody>
                    <a:bodyPr/>
                    <a:lstStyle/>
                    <a:p>
                      <a:pPr marL="0" marR="0">
                        <a:lnSpc>
                          <a:spcPct val="107000"/>
                        </a:lnSpc>
                        <a:spcBef>
                          <a:spcPts val="0"/>
                        </a:spcBef>
                        <a:spcAft>
                          <a:spcPts val="0"/>
                        </a:spcAft>
                      </a:pPr>
                      <a:r>
                        <a:rPr lang="en-GB" sz="900" dirty="0">
                          <a:effectLst/>
                          <a:latin typeface="Arial Narrow" panose="020B0606020202030204" pitchFamily="34" charset="0"/>
                          <a:ea typeface="Arial" panose="020B0604020202020204" pitchFamily="34" charset="0"/>
                          <a:cs typeface="Times New Roman" panose="02020603050405020304" pitchFamily="18" charset="0"/>
                        </a:rPr>
                        <a:t> PPI: 204</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Arial" panose="020B0604020202020204" pitchFamily="34" charset="0"/>
                        </a:rPr>
                        <a:t>Number of Military Veterans participating in the pension benefit pilot project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Arial" panose="020B0604020202020204" pitchFamily="34" charset="0"/>
                        </a:rPr>
                        <a:t>200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100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Arial" panose="020B0604020202020204" pitchFamily="34" charset="0"/>
                        </a:rPr>
                        <a:t>Policy in draft format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50</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0"/>
                        </a:spcAft>
                        <a:tabLst>
                          <a:tab pos="590550" algn="l"/>
                        </a:tabLs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-The content of the Pension policy has been finalised by the work stream on a monthly payment.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tabLst>
                          <a:tab pos="590550" algn="l"/>
                        </a:tabLs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-Verification of the Military Veterans is being done in line with the qualification criteria.</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900" dirty="0">
                          <a:solidFill>
                            <a:srgbClr val="00B0F0"/>
                          </a:solidFill>
                          <a:effectLst/>
                          <a:latin typeface="Arial Narrow" panose="020B0606020202030204" pitchFamily="34" charset="0"/>
                          <a:ea typeface="Times New Roman" panose="02020603050405020304" pitchFamily="18" charset="0"/>
                          <a:cs typeface="Times New Roman" panose="02020603050405020304" pitchFamily="18" charset="0"/>
                        </a:rPr>
                        <a:t>-</a:t>
                      </a:r>
                      <a:r>
                        <a:rPr lang="en-GB" sz="9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High level budget implications have been done. Regarding options / scenarios for consideration.</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-The procurement of the actuarial service to assist the department with final budget implications and costing scenarios is underway. </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-Engagement with GPAA to support implementation in the new financial year.</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tabLst>
                          <a:tab pos="590550" algn="l"/>
                        </a:tabLs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-150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tabLst>
                          <a:tab pos="590550" algn="l"/>
                        </a:tabLst>
                      </a:pPr>
                      <a:r>
                        <a:rPr lang="en-GB" sz="9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Policy in draft and thus pilot project could not be implemented due to extensive consultations with relevant stakeholders and the need to do financial modelling to inform policy implementation.</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tabLst>
                          <a:tab pos="590550" algn="l"/>
                        </a:tabLst>
                      </a:pPr>
                      <a:r>
                        <a:rPr lang="en-GB" sz="90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Conduct actuarial study and financial modelling to inform implications of policy implementation in 2022/23.</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005"/>
                  </a:ext>
                </a:extLst>
              </a:tr>
            </a:tbl>
          </a:graphicData>
        </a:graphic>
      </p:graphicFrame>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24230677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3999" y="60458"/>
            <a:ext cx="9144000" cy="646331"/>
          </a:xfrm>
          <a:prstGeom prst="rect">
            <a:avLst/>
          </a:prstGeom>
        </p:spPr>
        <p:txBody>
          <a:bodyPr wrap="square">
            <a:spAutoFit/>
          </a:bodyPr>
          <a:lstStyle/>
          <a:p>
            <a:r>
              <a:rPr lang="en-ZA" sz="1800" b="1" dirty="0">
                <a:solidFill>
                  <a:srgbClr val="00B050"/>
                </a:solidFill>
              </a:rPr>
              <a:t>PROGRAMME </a:t>
            </a:r>
            <a:r>
              <a:rPr lang="en-ZA" sz="1800" b="1" dirty="0" smtClean="0">
                <a:solidFill>
                  <a:srgbClr val="00B050"/>
                </a:solidFill>
              </a:rPr>
              <a:t>2: SES </a:t>
            </a:r>
            <a:r>
              <a:rPr lang="en-ZA" sz="1800" b="1" dirty="0">
                <a:solidFill>
                  <a:srgbClr val="00B050"/>
                </a:solidFill>
              </a:rPr>
              <a:t>PERFORMANCE INDICATORS AND TARGETS  </a:t>
            </a:r>
            <a:r>
              <a:rPr lang="en-ZA" sz="1800" dirty="0">
                <a:solidFill>
                  <a:srgbClr val="00B050"/>
                </a:solidFill>
              </a:rPr>
              <a:t/>
            </a:r>
            <a:br>
              <a:rPr lang="en-ZA" sz="1800" dirty="0">
                <a:solidFill>
                  <a:srgbClr val="00B050"/>
                </a:solidFill>
              </a:rPr>
            </a:br>
            <a:endParaRPr lang="en-ZA" sz="1800" b="1" dirty="0">
              <a:solidFill>
                <a:srgbClr val="00B050"/>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a:xfrm>
            <a:off x="8202706" y="6326910"/>
            <a:ext cx="2053552" cy="303789"/>
          </a:xfrm>
        </p:spPr>
        <p:txBody>
          <a:bodyPr/>
          <a:lstStyle/>
          <a:p>
            <a:fld id="{7B1C6805-EAF3-CC4B-883D-0BA841DD8C88}" type="slidenum">
              <a:rPr lang="en-US" smtClean="0">
                <a:solidFill>
                  <a:prstClr val="black">
                    <a:tint val="75000"/>
                  </a:prstClr>
                </a:solidFill>
              </a:rPr>
              <a:pPr/>
              <a:t>25</a:t>
            </a:fld>
            <a:endParaRPr lang="en-US" dirty="0">
              <a:solidFill>
                <a:prstClr val="black">
                  <a:tint val="75000"/>
                </a:prst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02144038"/>
              </p:ext>
            </p:extLst>
          </p:nvPr>
        </p:nvGraphicFramePr>
        <p:xfrm>
          <a:off x="83002" y="507832"/>
          <a:ext cx="11916341" cy="5403263"/>
        </p:xfrm>
        <a:graphic>
          <a:graphicData uri="http://schemas.openxmlformats.org/drawingml/2006/table">
            <a:tbl>
              <a:tblPr/>
              <a:tblGrid>
                <a:gridCol w="526882">
                  <a:extLst>
                    <a:ext uri="{9D8B030D-6E8A-4147-A177-3AD203B41FA5}">
                      <a16:colId xmlns:a16="http://schemas.microsoft.com/office/drawing/2014/main" val="20000"/>
                    </a:ext>
                  </a:extLst>
                </a:gridCol>
                <a:gridCol w="1184410">
                  <a:extLst>
                    <a:ext uri="{9D8B030D-6E8A-4147-A177-3AD203B41FA5}">
                      <a16:colId xmlns:a16="http://schemas.microsoft.com/office/drawing/2014/main" val="20001"/>
                    </a:ext>
                  </a:extLst>
                </a:gridCol>
                <a:gridCol w="819510">
                  <a:extLst>
                    <a:ext uri="{9D8B030D-6E8A-4147-A177-3AD203B41FA5}">
                      <a16:colId xmlns:a16="http://schemas.microsoft.com/office/drawing/2014/main" val="20002"/>
                    </a:ext>
                  </a:extLst>
                </a:gridCol>
                <a:gridCol w="698739">
                  <a:extLst>
                    <a:ext uri="{9D8B030D-6E8A-4147-A177-3AD203B41FA5}">
                      <a16:colId xmlns:a16="http://schemas.microsoft.com/office/drawing/2014/main" val="20003"/>
                    </a:ext>
                  </a:extLst>
                </a:gridCol>
                <a:gridCol w="733246">
                  <a:extLst>
                    <a:ext uri="{9D8B030D-6E8A-4147-A177-3AD203B41FA5}">
                      <a16:colId xmlns:a16="http://schemas.microsoft.com/office/drawing/2014/main" val="20004"/>
                    </a:ext>
                  </a:extLst>
                </a:gridCol>
                <a:gridCol w="698739">
                  <a:extLst>
                    <a:ext uri="{9D8B030D-6E8A-4147-A177-3AD203B41FA5}">
                      <a16:colId xmlns:a16="http://schemas.microsoft.com/office/drawing/2014/main" val="20005"/>
                    </a:ext>
                  </a:extLst>
                </a:gridCol>
                <a:gridCol w="810883">
                  <a:extLst>
                    <a:ext uri="{9D8B030D-6E8A-4147-A177-3AD203B41FA5}">
                      <a16:colId xmlns:a16="http://schemas.microsoft.com/office/drawing/2014/main" val="20006"/>
                    </a:ext>
                  </a:extLst>
                </a:gridCol>
                <a:gridCol w="707366">
                  <a:extLst>
                    <a:ext uri="{9D8B030D-6E8A-4147-A177-3AD203B41FA5}">
                      <a16:colId xmlns:a16="http://schemas.microsoft.com/office/drawing/2014/main" val="20007"/>
                    </a:ext>
                  </a:extLst>
                </a:gridCol>
                <a:gridCol w="1535502">
                  <a:extLst>
                    <a:ext uri="{9D8B030D-6E8A-4147-A177-3AD203B41FA5}">
                      <a16:colId xmlns:a16="http://schemas.microsoft.com/office/drawing/2014/main" val="20008"/>
                    </a:ext>
                  </a:extLst>
                </a:gridCol>
                <a:gridCol w="819510">
                  <a:extLst>
                    <a:ext uri="{9D8B030D-6E8A-4147-A177-3AD203B41FA5}">
                      <a16:colId xmlns:a16="http://schemas.microsoft.com/office/drawing/2014/main" val="20009"/>
                    </a:ext>
                  </a:extLst>
                </a:gridCol>
                <a:gridCol w="1699403">
                  <a:extLst>
                    <a:ext uri="{9D8B030D-6E8A-4147-A177-3AD203B41FA5}">
                      <a16:colId xmlns:a16="http://schemas.microsoft.com/office/drawing/2014/main" val="20010"/>
                    </a:ext>
                  </a:extLst>
                </a:gridCol>
                <a:gridCol w="974785">
                  <a:extLst>
                    <a:ext uri="{9D8B030D-6E8A-4147-A177-3AD203B41FA5}">
                      <a16:colId xmlns:a16="http://schemas.microsoft.com/office/drawing/2014/main" val="20011"/>
                    </a:ext>
                  </a:extLst>
                </a:gridCol>
                <a:gridCol w="707366">
                  <a:extLst>
                    <a:ext uri="{9D8B030D-6E8A-4147-A177-3AD203B41FA5}">
                      <a16:colId xmlns:a16="http://schemas.microsoft.com/office/drawing/2014/main" val="20012"/>
                    </a:ext>
                  </a:extLst>
                </a:gridCol>
              </a:tblGrid>
              <a:tr h="251064">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Indicator ID</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Output</a:t>
                      </a:r>
                      <a:r>
                        <a:rPr lang="en-GB" sz="900" b="1" spc="-8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 </a:t>
                      </a:r>
                      <a:r>
                        <a:rPr lang="en-GB" sz="900" b="1" spc="-5"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Indicators</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spc="-5"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Annual</a:t>
                      </a:r>
                      <a:r>
                        <a:rPr lang="en-GB" sz="900" b="1" spc="-6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 </a:t>
                      </a:r>
                      <a:r>
                        <a:rPr lang="en-GB" sz="900" b="1" spc="-5"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Target</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Q1 Target</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Quarter 1 Output – Validated</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a:effectLst/>
                          <a:latin typeface="Arial Narrow" panose="020B0606020202030204" pitchFamily="34" charset="0"/>
                          <a:ea typeface="Calibri" panose="020F0502020204030204" pitchFamily="34" charset="0"/>
                          <a:cs typeface="Times New Roman" panose="02020603050405020304" pitchFamily="18" charset="0"/>
                        </a:rPr>
                        <a:t>Q2 Target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415" marR="18415" marT="18415" marB="88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effectLst/>
                          <a:latin typeface="Arial Narrow" panose="020B0606020202030204" pitchFamily="34" charset="0"/>
                          <a:ea typeface="Calibri" panose="020F0502020204030204" pitchFamily="34" charset="0"/>
                          <a:cs typeface="Times New Roman" panose="02020603050405020304" pitchFamily="18" charset="0"/>
                        </a:rPr>
                        <a:t>Quarter 2 Output – Validated</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415" marR="18415" marT="18415" marB="88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effectLst/>
                          <a:latin typeface="Arial Narrow" panose="020B0606020202030204" pitchFamily="34" charset="0"/>
                          <a:ea typeface="Calibri" panose="020F0502020204030204" pitchFamily="34" charset="0"/>
                          <a:cs typeface="Times New Roman" panose="02020603050405020304" pitchFamily="18" charset="0"/>
                        </a:rPr>
                        <a:t>Q3 Target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effectLst/>
                          <a:latin typeface="Arial Narrow" panose="020B0606020202030204" pitchFamily="34" charset="0"/>
                          <a:ea typeface="Calibri" panose="020F0502020204030204" pitchFamily="34" charset="0"/>
                          <a:cs typeface="Times New Roman" panose="02020603050405020304" pitchFamily="18" charset="0"/>
                        </a:rPr>
                        <a:t>Quarter 3 Output – Validated</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Deviation</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pPr marL="0" marR="0">
                        <a:lnSpc>
                          <a:spcPct val="107000"/>
                        </a:lnSpc>
                        <a:spcBef>
                          <a:spcPts val="0"/>
                        </a:spcBef>
                        <a:spcAft>
                          <a:spcPts val="0"/>
                        </a:spcAft>
                      </a:pPr>
                      <a:r>
                        <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Comments</a:t>
                      </a: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n-ZA"/>
                    </a:p>
                  </a:txBody>
                  <a:tcPr/>
                </a:tc>
                <a:tc rowSpan="2">
                  <a:txBody>
                    <a:bodyPr/>
                    <a:lstStyle/>
                    <a:p>
                      <a:pPr marL="0" marR="0">
                        <a:lnSpc>
                          <a:spcPct val="107000"/>
                        </a:lnSpc>
                        <a:spcBef>
                          <a:spcPts val="0"/>
                        </a:spcBef>
                        <a:spcAft>
                          <a:spcPts val="0"/>
                        </a:spcAft>
                      </a:pPr>
                      <a:r>
                        <a:rPr lang="en-GB" sz="9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Overall progress of indicator (Green, Amber or Red)</a:t>
                      </a:r>
                      <a:endParaRPr lang="en-ZA" sz="900" b="1">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560946">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marL="0" marR="0">
                        <a:lnSpc>
                          <a:spcPct val="107000"/>
                        </a:lnSpc>
                        <a:spcBef>
                          <a:spcPts val="0"/>
                        </a:spcBef>
                        <a:spcAft>
                          <a:spcPts val="0"/>
                        </a:spcAft>
                      </a:pPr>
                      <a:r>
                        <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Reason for Deviation</a:t>
                      </a: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Corrective Action</a:t>
                      </a: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vMerge="1">
                  <a:txBody>
                    <a:bodyPr/>
                    <a:lstStyle/>
                    <a:p>
                      <a:endParaRPr lang="en-ZA"/>
                    </a:p>
                  </a:txBody>
                  <a:tcPr/>
                </a:tc>
                <a:extLst>
                  <a:ext uri="{0D108BD9-81ED-4DB2-BD59-A6C34878D82A}">
                    <a16:rowId xmlns:a16="http://schemas.microsoft.com/office/drawing/2014/main" val="10001"/>
                  </a:ext>
                </a:extLst>
              </a:tr>
              <a:tr h="1349613">
                <a:tc>
                  <a:txBody>
                    <a:bodyPr/>
                    <a:lstStyle/>
                    <a:p>
                      <a:pPr marL="0" marR="0">
                        <a:lnSpc>
                          <a:spcPct val="107000"/>
                        </a:lnSpc>
                        <a:spcBef>
                          <a:spcPts val="0"/>
                        </a:spcBef>
                        <a:spcAft>
                          <a:spcPts val="0"/>
                        </a:spcAft>
                      </a:pPr>
                      <a:r>
                        <a:rPr lang="en-ZA" sz="900">
                          <a:effectLst/>
                          <a:latin typeface="Arial Narrow" panose="020B0606020202030204" pitchFamily="34" charset="0"/>
                          <a:ea typeface="Times New Roman" panose="02020603050405020304" pitchFamily="18" charset="0"/>
                          <a:cs typeface="Times New Roman" panose="02020603050405020304" pitchFamily="18" charset="0"/>
                        </a:rPr>
                        <a:t>PPI: 205</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Arial" panose="020B0604020202020204" pitchFamily="34" charset="0"/>
                        </a:rPr>
                        <a:t>Number of Military Veterans participating in the subsidized public transport benefit pilot project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Arial" panose="020B0604020202020204" pitchFamily="34" charset="0"/>
                        </a:rPr>
                        <a:t>200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200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Arial" panose="020B0604020202020204" pitchFamily="34" charset="0"/>
                        </a:rPr>
                        <a:t>Policy in draft format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0"/>
                        </a:spcAft>
                        <a:tabLst>
                          <a:tab pos="590550" algn="l"/>
                        </a:tabLs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-A desktop benchmarking exercise with other countries (Namibia, Zimbabwe etc.), was conducted to inform policy development.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tabLst>
                          <a:tab pos="590550" algn="l"/>
                        </a:tabLs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tabLst>
                          <a:tab pos="590550" algn="l"/>
                        </a:tabLs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-A request to develop a strategy document to better inform policy development was submitted to the Research Unit.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tabLst>
                          <a:tab pos="590550" algn="l"/>
                        </a:tabLs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tabLst>
                          <a:tab pos="590550" algn="l"/>
                        </a:tabLs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tabLst>
                          <a:tab pos="590550" algn="l"/>
                        </a:tabLs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prstClr val="black"/>
                          </a:solidFill>
                          <a:effectLst/>
                          <a:uLnTx/>
                          <a:uFillTx/>
                          <a:latin typeface="Arial Narrow" panose="020B0606020202030204" pitchFamily="34" charset="0"/>
                          <a:ea typeface="Times New Roman" panose="02020603050405020304" pitchFamily="18" charset="0"/>
                          <a:cs typeface="Times New Roman" panose="02020603050405020304" pitchFamily="18" charset="0"/>
                        </a:rPr>
                        <a:t>Planned for Q4</a:t>
                      </a:r>
                      <a:endParaRPr kumimoji="0" lang="en-ZA"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448101">
                <a:tc>
                  <a:txBody>
                    <a:bodyPr/>
                    <a:lstStyle/>
                    <a:p>
                      <a:pPr marL="0" marR="0">
                        <a:lnSpc>
                          <a:spcPct val="107000"/>
                        </a:lnSpc>
                        <a:spcBef>
                          <a:spcPts val="0"/>
                        </a:spcBef>
                        <a:spcAft>
                          <a:spcPts val="0"/>
                        </a:spcAft>
                      </a:pPr>
                      <a:r>
                        <a:rPr lang="en-GB" sz="900">
                          <a:effectLst/>
                          <a:latin typeface="Arial Narrow" panose="020B0606020202030204" pitchFamily="34" charset="0"/>
                          <a:ea typeface="Arial" panose="020B0604020202020204" pitchFamily="34" charset="0"/>
                          <a:cs typeface="Times New Roman" panose="02020603050405020304" pitchFamily="18" charset="0"/>
                        </a:rPr>
                        <a:t>PPI: 206</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Number of Bursaries provided to Military Veterans and their dependants per year</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3 500</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2 650</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 The DMV has approved 2650 leaners and students for education support in 2021.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 The DMV has also opened for new applications between 14 October 2021 and 31 January 2022.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 Payments of school fees and the re-imbursement of fees that were paid by the parent is on-going at an accelerated pace.</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 A team of employees is embarking on roadshows in provinces to collect and redress some of the stumbling blocks within education support.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Continuous monitoring.</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Planned for Q4</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48101">
                <a:tc>
                  <a:txBody>
                    <a:bodyPr/>
                    <a:lstStyle/>
                    <a:p>
                      <a:pPr marL="0" marR="0">
                        <a:lnSpc>
                          <a:spcPct val="107000"/>
                        </a:lnSpc>
                        <a:spcBef>
                          <a:spcPts val="0"/>
                        </a:spcBef>
                        <a:spcAft>
                          <a:spcPts val="0"/>
                        </a:spcAft>
                      </a:pPr>
                      <a:r>
                        <a:rPr lang="en-GB" sz="900">
                          <a:effectLst/>
                          <a:latin typeface="Arial Narrow" panose="020B0606020202030204" pitchFamily="34" charset="0"/>
                          <a:ea typeface="Arial" panose="020B0604020202020204" pitchFamily="34" charset="0"/>
                          <a:cs typeface="Times New Roman" panose="02020603050405020304" pitchFamily="18" charset="0"/>
                        </a:rPr>
                        <a:t>PPI: 207</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Number of Military Veterans with access to health care services</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Arial" panose="020B0604020202020204" pitchFamily="34" charset="0"/>
                        </a:rPr>
                        <a:t>19 100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Arial" panose="020B0604020202020204" pitchFamily="34" charset="0"/>
                        </a:rPr>
                        <a:t>(1 100)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Arial" panose="020B0604020202020204" pitchFamily="34" charset="0"/>
                        </a:rPr>
                        <a:t>18 250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Arial" panose="020B0604020202020204" pitchFamily="34" charset="0"/>
                        </a:rPr>
                        <a:t>(250)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Arial" panose="020B0604020202020204" pitchFamily="34" charset="0"/>
                        </a:rPr>
                        <a:t>18 678</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Arial" panose="020B0604020202020204" pitchFamily="34" charset="0"/>
                        </a:rPr>
                        <a:t>(133)</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Arial" panose="020B0604020202020204" pitchFamily="34" charset="0"/>
                        </a:rPr>
                        <a:t>18 500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Arial" panose="020B0604020202020204" pitchFamily="34" charset="0"/>
                        </a:rPr>
                        <a:t>(250)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Arial" panose="020B0604020202020204" pitchFamily="34" charset="0"/>
                        </a:rPr>
                        <a:t>18 867</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Arial" panose="020B0604020202020204" pitchFamily="34" charset="0"/>
                        </a:rPr>
                        <a:t>(189)</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18 750</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(250)</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18 975</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(108)</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-142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The target for Q3 has been reached in terms of the accumulative number 18975, but not in terms of the quarterly report. This is due to incorrect capturing of the 1100 target instead of the 600 target </a:t>
                      </a:r>
                      <a:r>
                        <a:rPr lang="en-GB" sz="900" dirty="0" smtClean="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in the APP.</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The target has been corrected for the next financial year. In Q4, the target of 19100 may be achieved if 125 military veterans are authorised. </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004"/>
                  </a:ext>
                </a:extLst>
              </a:tr>
            </a:tbl>
          </a:graphicData>
        </a:graphic>
      </p:graphicFrame>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30469169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3999" y="60458"/>
            <a:ext cx="9144000" cy="646331"/>
          </a:xfrm>
          <a:prstGeom prst="rect">
            <a:avLst/>
          </a:prstGeom>
        </p:spPr>
        <p:txBody>
          <a:bodyPr wrap="square">
            <a:spAutoFit/>
          </a:bodyPr>
          <a:lstStyle/>
          <a:p>
            <a:r>
              <a:rPr lang="en-ZA" sz="1800" b="1" dirty="0">
                <a:solidFill>
                  <a:srgbClr val="00B050"/>
                </a:solidFill>
              </a:rPr>
              <a:t>PROGRAMME </a:t>
            </a:r>
            <a:r>
              <a:rPr lang="en-ZA" sz="1800" b="1" dirty="0" smtClean="0">
                <a:solidFill>
                  <a:srgbClr val="00B050"/>
                </a:solidFill>
              </a:rPr>
              <a:t>2: SES </a:t>
            </a:r>
            <a:r>
              <a:rPr lang="en-ZA" sz="1800" b="1" dirty="0">
                <a:solidFill>
                  <a:srgbClr val="00B050"/>
                </a:solidFill>
              </a:rPr>
              <a:t>PERFORMANCE INDICATORS AND TARGETS  </a:t>
            </a:r>
            <a:r>
              <a:rPr lang="en-ZA" sz="1800" dirty="0">
                <a:solidFill>
                  <a:srgbClr val="00B050"/>
                </a:solidFill>
              </a:rPr>
              <a:t/>
            </a:r>
            <a:br>
              <a:rPr lang="en-ZA" sz="1800" dirty="0">
                <a:solidFill>
                  <a:srgbClr val="00B050"/>
                </a:solidFill>
              </a:rPr>
            </a:br>
            <a:endParaRPr lang="en-ZA" sz="1800" b="1" dirty="0">
              <a:solidFill>
                <a:srgbClr val="00B050"/>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a:xfrm>
            <a:off x="8353612" y="6222856"/>
            <a:ext cx="2104352" cy="365125"/>
          </a:xfrm>
        </p:spPr>
        <p:txBody>
          <a:bodyPr/>
          <a:lstStyle/>
          <a:p>
            <a:fld id="{7B1C6805-EAF3-CC4B-883D-0BA841DD8C88}" type="slidenum">
              <a:rPr lang="en-US" smtClean="0">
                <a:solidFill>
                  <a:prstClr val="black">
                    <a:tint val="75000"/>
                  </a:prstClr>
                </a:solidFill>
              </a:rPr>
              <a:pPr/>
              <a:t>26</a:t>
            </a:fld>
            <a:endParaRPr lang="en-US" dirty="0">
              <a:solidFill>
                <a:prstClr val="black">
                  <a:tint val="75000"/>
                </a:prst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58633201"/>
              </p:ext>
            </p:extLst>
          </p:nvPr>
        </p:nvGraphicFramePr>
        <p:xfrm>
          <a:off x="83002" y="507832"/>
          <a:ext cx="11916341" cy="2321544"/>
        </p:xfrm>
        <a:graphic>
          <a:graphicData uri="http://schemas.openxmlformats.org/drawingml/2006/table">
            <a:tbl>
              <a:tblPr/>
              <a:tblGrid>
                <a:gridCol w="526882">
                  <a:extLst>
                    <a:ext uri="{9D8B030D-6E8A-4147-A177-3AD203B41FA5}">
                      <a16:colId xmlns:a16="http://schemas.microsoft.com/office/drawing/2014/main" val="20000"/>
                    </a:ext>
                  </a:extLst>
                </a:gridCol>
                <a:gridCol w="1184410">
                  <a:extLst>
                    <a:ext uri="{9D8B030D-6E8A-4147-A177-3AD203B41FA5}">
                      <a16:colId xmlns:a16="http://schemas.microsoft.com/office/drawing/2014/main" val="20001"/>
                    </a:ext>
                  </a:extLst>
                </a:gridCol>
                <a:gridCol w="819510">
                  <a:extLst>
                    <a:ext uri="{9D8B030D-6E8A-4147-A177-3AD203B41FA5}">
                      <a16:colId xmlns:a16="http://schemas.microsoft.com/office/drawing/2014/main" val="20002"/>
                    </a:ext>
                  </a:extLst>
                </a:gridCol>
                <a:gridCol w="698739">
                  <a:extLst>
                    <a:ext uri="{9D8B030D-6E8A-4147-A177-3AD203B41FA5}">
                      <a16:colId xmlns:a16="http://schemas.microsoft.com/office/drawing/2014/main" val="20003"/>
                    </a:ext>
                  </a:extLst>
                </a:gridCol>
                <a:gridCol w="733246">
                  <a:extLst>
                    <a:ext uri="{9D8B030D-6E8A-4147-A177-3AD203B41FA5}">
                      <a16:colId xmlns:a16="http://schemas.microsoft.com/office/drawing/2014/main" val="20004"/>
                    </a:ext>
                  </a:extLst>
                </a:gridCol>
                <a:gridCol w="698739">
                  <a:extLst>
                    <a:ext uri="{9D8B030D-6E8A-4147-A177-3AD203B41FA5}">
                      <a16:colId xmlns:a16="http://schemas.microsoft.com/office/drawing/2014/main" val="20005"/>
                    </a:ext>
                  </a:extLst>
                </a:gridCol>
                <a:gridCol w="810883">
                  <a:extLst>
                    <a:ext uri="{9D8B030D-6E8A-4147-A177-3AD203B41FA5}">
                      <a16:colId xmlns:a16="http://schemas.microsoft.com/office/drawing/2014/main" val="20006"/>
                    </a:ext>
                  </a:extLst>
                </a:gridCol>
                <a:gridCol w="707366">
                  <a:extLst>
                    <a:ext uri="{9D8B030D-6E8A-4147-A177-3AD203B41FA5}">
                      <a16:colId xmlns:a16="http://schemas.microsoft.com/office/drawing/2014/main" val="20007"/>
                    </a:ext>
                  </a:extLst>
                </a:gridCol>
                <a:gridCol w="1535502">
                  <a:extLst>
                    <a:ext uri="{9D8B030D-6E8A-4147-A177-3AD203B41FA5}">
                      <a16:colId xmlns:a16="http://schemas.microsoft.com/office/drawing/2014/main" val="20008"/>
                    </a:ext>
                  </a:extLst>
                </a:gridCol>
                <a:gridCol w="819510">
                  <a:extLst>
                    <a:ext uri="{9D8B030D-6E8A-4147-A177-3AD203B41FA5}">
                      <a16:colId xmlns:a16="http://schemas.microsoft.com/office/drawing/2014/main" val="20009"/>
                    </a:ext>
                  </a:extLst>
                </a:gridCol>
                <a:gridCol w="1699403">
                  <a:extLst>
                    <a:ext uri="{9D8B030D-6E8A-4147-A177-3AD203B41FA5}">
                      <a16:colId xmlns:a16="http://schemas.microsoft.com/office/drawing/2014/main" val="20010"/>
                    </a:ext>
                  </a:extLst>
                </a:gridCol>
                <a:gridCol w="974785">
                  <a:extLst>
                    <a:ext uri="{9D8B030D-6E8A-4147-A177-3AD203B41FA5}">
                      <a16:colId xmlns:a16="http://schemas.microsoft.com/office/drawing/2014/main" val="20011"/>
                    </a:ext>
                  </a:extLst>
                </a:gridCol>
                <a:gridCol w="707366">
                  <a:extLst>
                    <a:ext uri="{9D8B030D-6E8A-4147-A177-3AD203B41FA5}">
                      <a16:colId xmlns:a16="http://schemas.microsoft.com/office/drawing/2014/main" val="20012"/>
                    </a:ext>
                  </a:extLst>
                </a:gridCol>
              </a:tblGrid>
              <a:tr h="251064">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Indicator ID</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Output</a:t>
                      </a:r>
                      <a:r>
                        <a:rPr lang="en-GB" sz="900" b="1" spc="-8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 </a:t>
                      </a:r>
                      <a:r>
                        <a:rPr lang="en-GB" sz="900" b="1" spc="-5"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Indicators</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spc="-5"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Annual</a:t>
                      </a:r>
                      <a:r>
                        <a:rPr lang="en-GB" sz="900" b="1" spc="-6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 </a:t>
                      </a:r>
                      <a:r>
                        <a:rPr lang="en-GB" sz="900" b="1" spc="-5"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Target</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Q1 Target</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Quarter 1 Output – Validated</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a:effectLst/>
                          <a:latin typeface="Arial Narrow" panose="020B0606020202030204" pitchFamily="34" charset="0"/>
                          <a:ea typeface="Calibri" panose="020F0502020204030204" pitchFamily="34" charset="0"/>
                          <a:cs typeface="Times New Roman" panose="02020603050405020304" pitchFamily="18" charset="0"/>
                        </a:rPr>
                        <a:t>Q2 Target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415" marR="18415" marT="18415" marB="88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effectLst/>
                          <a:latin typeface="Arial Narrow" panose="020B0606020202030204" pitchFamily="34" charset="0"/>
                          <a:ea typeface="Calibri" panose="020F0502020204030204" pitchFamily="34" charset="0"/>
                          <a:cs typeface="Times New Roman" panose="02020603050405020304" pitchFamily="18" charset="0"/>
                        </a:rPr>
                        <a:t>Quarter 2 Output – Validated</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415" marR="18415" marT="18415" marB="88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effectLst/>
                          <a:latin typeface="Arial Narrow" panose="020B0606020202030204" pitchFamily="34" charset="0"/>
                          <a:ea typeface="Calibri" panose="020F0502020204030204" pitchFamily="34" charset="0"/>
                          <a:cs typeface="Times New Roman" panose="02020603050405020304" pitchFamily="18" charset="0"/>
                        </a:rPr>
                        <a:t>Q3 Target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effectLst/>
                          <a:latin typeface="Arial Narrow" panose="020B0606020202030204" pitchFamily="34" charset="0"/>
                          <a:ea typeface="Calibri" panose="020F0502020204030204" pitchFamily="34" charset="0"/>
                          <a:cs typeface="Times New Roman" panose="02020603050405020304" pitchFamily="18" charset="0"/>
                        </a:rPr>
                        <a:t>Quarter 3 Output – Validated</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Deviation</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pPr marL="0" marR="0">
                        <a:lnSpc>
                          <a:spcPct val="107000"/>
                        </a:lnSpc>
                        <a:spcBef>
                          <a:spcPts val="0"/>
                        </a:spcBef>
                        <a:spcAft>
                          <a:spcPts val="0"/>
                        </a:spcAft>
                      </a:pPr>
                      <a:r>
                        <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Comments</a:t>
                      </a: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n-ZA"/>
                    </a:p>
                  </a:txBody>
                  <a:tcPr/>
                </a:tc>
                <a:tc rowSpan="2">
                  <a:txBody>
                    <a:bodyPr/>
                    <a:lstStyle/>
                    <a:p>
                      <a:pPr marL="0" marR="0">
                        <a:lnSpc>
                          <a:spcPct val="107000"/>
                        </a:lnSpc>
                        <a:spcBef>
                          <a:spcPts val="0"/>
                        </a:spcBef>
                        <a:spcAft>
                          <a:spcPts val="0"/>
                        </a:spcAft>
                      </a:pPr>
                      <a:r>
                        <a:rPr lang="en-GB" sz="9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Overall progress of indicator (Green, Amber or Red)</a:t>
                      </a:r>
                      <a:endParaRPr lang="en-ZA" sz="900" b="1">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560946">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marL="0" marR="0">
                        <a:lnSpc>
                          <a:spcPct val="107000"/>
                        </a:lnSpc>
                        <a:spcBef>
                          <a:spcPts val="0"/>
                        </a:spcBef>
                        <a:spcAft>
                          <a:spcPts val="0"/>
                        </a:spcAft>
                      </a:pPr>
                      <a:r>
                        <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Reason for Deviation</a:t>
                      </a: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rPr>
                        <a:t>Corrective Action</a:t>
                      </a: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vMerge="1">
                  <a:txBody>
                    <a:bodyPr/>
                    <a:lstStyle/>
                    <a:p>
                      <a:endParaRPr lang="en-ZA"/>
                    </a:p>
                  </a:txBody>
                  <a:tcPr/>
                </a:tc>
                <a:extLst>
                  <a:ext uri="{0D108BD9-81ED-4DB2-BD59-A6C34878D82A}">
                    <a16:rowId xmlns:a16="http://schemas.microsoft.com/office/drawing/2014/main" val="10001"/>
                  </a:ext>
                </a:extLst>
              </a:tr>
              <a:tr h="1349613">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PPI: 208</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Number of Military Veterans and dependents provided with  dedicated counselling services and treatment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kern="1200">
                          <a:effectLst/>
                          <a:latin typeface="Arial Narrow" panose="020B0606020202030204" pitchFamily="34" charset="0"/>
                          <a:ea typeface="Times New Roman" panose="02020603050405020304" pitchFamily="18" charset="0"/>
                          <a:cs typeface="Arial" panose="020B0604020202020204" pitchFamily="34" charset="0"/>
                        </a:rPr>
                        <a:t>500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125</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99</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125</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Arial" panose="020B0604020202020204" pitchFamily="34" charset="0"/>
                        </a:rPr>
                        <a:t>131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125</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Arial" panose="020B0604020202020204" pitchFamily="34" charset="0"/>
                        </a:rPr>
                        <a:t>98</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tabLst>
                          <a:tab pos="590550" algn="l"/>
                        </a:tabLs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-27</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tabLst>
                          <a:tab pos="590550" algn="l"/>
                        </a:tabLs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Dedicated counselling is demand driven. Frequently reports received from SAMHS are retrospective, as such validated output is revised upwards as and when the reports are received.</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tabLst>
                          <a:tab pos="590550" algn="l"/>
                        </a:tabLs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Continuous monitoring. 308 Military veterans and dependants have received dedicated counselling in overall progress</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tabLst>
                          <a:tab pos="590550" algn="l"/>
                        </a:tabLs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2"/>
                  </a:ext>
                </a:extLst>
              </a:tr>
            </a:tbl>
          </a:graphicData>
        </a:graphic>
      </p:graphicFrame>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33394095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0150" y="69774"/>
            <a:ext cx="8939177" cy="433136"/>
          </a:xfrm>
          <a:ln>
            <a:noFill/>
          </a:ln>
        </p:spPr>
        <p:style>
          <a:lnRef idx="2">
            <a:schemeClr val="accent3"/>
          </a:lnRef>
          <a:fillRef idx="1">
            <a:schemeClr val="lt1"/>
          </a:fillRef>
          <a:effectRef idx="0">
            <a:schemeClr val="accent3"/>
          </a:effectRef>
          <a:fontRef idx="minor">
            <a:schemeClr val="dk1"/>
          </a:fontRef>
        </p:style>
        <p:txBody>
          <a:bodyPr>
            <a:noAutofit/>
          </a:bodyPr>
          <a:lstStyle/>
          <a:p>
            <a:pPr>
              <a:spcBef>
                <a:spcPts val="0"/>
              </a:spcBef>
            </a:pPr>
            <a:r>
              <a:rPr lang="en-ZA" sz="2400" b="1" dirty="0" smtClean="0">
                <a:solidFill>
                  <a:srgbClr val="00B050"/>
                </a:solidFill>
                <a:latin typeface="Arial" panose="020B0604020202020204" pitchFamily="34" charset="0"/>
                <a:cs typeface="Arial" panose="020B0604020202020204" pitchFamily="34" charset="0"/>
              </a:rPr>
              <a:t>PERFORMANCE </a:t>
            </a:r>
            <a:r>
              <a:rPr lang="en-ZA" sz="2400" b="1" dirty="0">
                <a:solidFill>
                  <a:srgbClr val="00B050"/>
                </a:solidFill>
                <a:latin typeface="Arial" panose="020B0604020202020204" pitchFamily="34" charset="0"/>
                <a:cs typeface="Arial" panose="020B0604020202020204" pitchFamily="34" charset="0"/>
              </a:rPr>
              <a:t>ANALYSIS: PROGRAMME 3: ESM</a:t>
            </a:r>
            <a:endParaRPr lang="en-ZA" sz="2400" dirty="0"/>
          </a:p>
        </p:txBody>
      </p:sp>
      <p:graphicFrame>
        <p:nvGraphicFramePr>
          <p:cNvPr id="5" name="Table 4"/>
          <p:cNvGraphicFramePr>
            <a:graphicFrameLocks noGrp="1"/>
          </p:cNvGraphicFramePr>
          <p:nvPr>
            <p:extLst>
              <p:ext uri="{D42A27DB-BD31-4B8C-83A1-F6EECF244321}">
                <p14:modId xmlns:p14="http://schemas.microsoft.com/office/powerpoint/2010/main" val="3239938275"/>
              </p:ext>
            </p:extLst>
          </p:nvPr>
        </p:nvGraphicFramePr>
        <p:xfrm>
          <a:off x="1446664" y="593558"/>
          <a:ext cx="10358648" cy="1340104"/>
        </p:xfrm>
        <a:graphic>
          <a:graphicData uri="http://schemas.openxmlformats.org/drawingml/2006/table">
            <a:tbl>
              <a:tblPr firstRow="1" bandRow="1">
                <a:tableStyleId>{8799B23B-EC83-4686-B30A-512413B5E67A}</a:tableStyleId>
              </a:tblPr>
              <a:tblGrid>
                <a:gridCol w="10358648">
                  <a:extLst>
                    <a:ext uri="{9D8B030D-6E8A-4147-A177-3AD203B41FA5}">
                      <a16:colId xmlns:a16="http://schemas.microsoft.com/office/drawing/2014/main" val="20000"/>
                    </a:ext>
                  </a:extLst>
                </a:gridCol>
              </a:tblGrid>
              <a:tr h="1129364">
                <a:tc>
                  <a:txBody>
                    <a:bodyPr/>
                    <a:lstStyle/>
                    <a:p>
                      <a:pPr marL="0" marR="0" lvl="0" indent="0" algn="just" defTabSz="457200" rtl="0" eaLnBrk="1" fontAlgn="auto" latinLnBrk="0" hangingPunct="1">
                        <a:lnSpc>
                          <a:spcPct val="115000"/>
                        </a:lnSpc>
                        <a:spcBef>
                          <a:spcPts val="0"/>
                        </a:spcBef>
                        <a:spcAft>
                          <a:spcPts val="100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Arial" panose="020B0604020202020204" pitchFamily="34" charset="0"/>
                          <a:ea typeface="Calibri"/>
                          <a:cs typeface="Arial" panose="020B0604020202020204" pitchFamily="34" charset="0"/>
                        </a:rPr>
                        <a:t>The Programme planned to achieve 4 targets during Q1 and 2 targets were achieved which translate to 50%. During Q2 the Programme planned to achieve 05 targets and 03 targets were achieved which translate to 60%. During the period under review the DMV planned to achieve 5 targets and 3 (60%) targets were achieved. </a:t>
                      </a:r>
                    </a:p>
                    <a:p>
                      <a:pPr marL="0" marR="0" lvl="0" indent="0" algn="just" defTabSz="457200" rtl="0" eaLnBrk="1" fontAlgn="auto" latinLnBrk="0" hangingPunct="1">
                        <a:lnSpc>
                          <a:spcPct val="115000"/>
                        </a:lnSpc>
                        <a:spcBef>
                          <a:spcPts val="0"/>
                        </a:spcBef>
                        <a:spcAft>
                          <a:spcPts val="1000"/>
                        </a:spcAft>
                        <a:buClrTx/>
                        <a:buSzTx/>
                        <a:buFontTx/>
                        <a:buNone/>
                        <a:tabLst/>
                        <a:defRPr/>
                      </a:pPr>
                      <a:endParaRPr kumimoji="0" lang="en-ZA" sz="1600" b="0" i="0" u="none" strike="noStrike" kern="1200" cap="none" spc="0" normalizeH="0" baseline="0" noProof="0" dirty="0" smtClean="0">
                        <a:ln>
                          <a:noFill/>
                        </a:ln>
                        <a:solidFill>
                          <a:prstClr val="black"/>
                        </a:solidFill>
                        <a:effectLst/>
                        <a:uLnTx/>
                        <a:uFillTx/>
                        <a:latin typeface="Arial" panose="020B0604020202020204" pitchFamily="34" charset="0"/>
                        <a:ea typeface="Calibri"/>
                        <a:cs typeface="Arial" panose="020B0604020202020204" pitchFamily="34" charset="0"/>
                      </a:endParaRPr>
                    </a:p>
                  </a:txBody>
                  <a:tcPr>
                    <a:lnL w="12700" cmpd="sng">
                      <a:noFill/>
                    </a:lnL>
                    <a:lnR w="12700" cmpd="sng">
                      <a:noFill/>
                    </a:lnR>
                    <a:lnT w="12700" cmpd="sng">
                      <a:noFill/>
                    </a:lnT>
                    <a:lnB w="254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3" name="Slide Number Placeholder 2"/>
          <p:cNvSpPr>
            <a:spLocks noGrp="1"/>
          </p:cNvSpPr>
          <p:nvPr>
            <p:ph type="sldNum" sz="quarter" idx="12"/>
          </p:nvPr>
        </p:nvSpPr>
        <p:spPr>
          <a:xfrm>
            <a:off x="8595659" y="6222856"/>
            <a:ext cx="2104352" cy="365125"/>
          </a:xfrm>
        </p:spPr>
        <p:txBody>
          <a:bodyPr/>
          <a:lstStyle/>
          <a:p>
            <a:fld id="{7B1C6805-EAF3-CC4B-883D-0BA841DD8C88}" type="slidenum">
              <a:rPr lang="en-US" smtClean="0">
                <a:solidFill>
                  <a:prstClr val="black">
                    <a:tint val="75000"/>
                  </a:prstClr>
                </a:solidFill>
              </a:rPr>
              <a:pPr/>
              <a:t>27</a:t>
            </a:fld>
            <a:endParaRPr lang="en-US" dirty="0">
              <a:solidFill>
                <a:prstClr val="black">
                  <a:tint val="75000"/>
                </a:prstClr>
              </a:solidFill>
            </a:endParaRPr>
          </a:p>
        </p:txBody>
      </p:sp>
      <p:sp>
        <p:nvSpPr>
          <p:cNvPr id="7" name="Rectangle 6" descr="Bar chart"/>
          <p:cNvSpPr/>
          <p:nvPr/>
        </p:nvSpPr>
        <p:spPr>
          <a:xfrm>
            <a:off x="0" y="-134495"/>
            <a:ext cx="1584695" cy="1391794"/>
          </a:xfrm>
          <a:prstGeom prst="rect">
            <a:avLst/>
          </a:prstGeom>
          <a:blipFill>
            <a:blip r:embed="rId2" cstate="print">
              <a:duotone>
                <a:prstClr val="black"/>
                <a:schemeClr val="accent1">
                  <a:tint val="45000"/>
                  <a:satMod val="400000"/>
                </a:schemeClr>
              </a:duotone>
              <a:extLst>
                <a:ext uri="{28A0092B-C50C-407E-A947-70E740481C1C}">
                  <a14:useLocalDpi xmlns:a14="http://schemas.microsoft.com/office/drawing/2010/main" val="0"/>
                </a:ext>
                <a:ext uri="{96DAC541-7B7A-43D3-8B79-37D633B846F1}">
                  <asvg:svgBlip xmlns:lc="http://schemas.openxmlformats.org/drawingml/2006/lockedCanvas" xmlns:asvg="http://schemas.microsoft.com/office/drawing/2016/SVG/main" xmlns:dgm="http://schemas.openxmlformats.org/drawingml/2006/diagram" xmlns="" r:embed="rId4"/>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graphicFrame>
        <p:nvGraphicFramePr>
          <p:cNvPr id="9" name="Content Placeholder 8"/>
          <p:cNvGraphicFramePr>
            <a:graphicFrameLocks noGrp="1"/>
          </p:cNvGraphicFramePr>
          <p:nvPr>
            <p:ph idx="1"/>
            <p:extLst>
              <p:ext uri="{D42A27DB-BD31-4B8C-83A1-F6EECF244321}">
                <p14:modId xmlns:p14="http://schemas.microsoft.com/office/powerpoint/2010/main" val="1778443578"/>
              </p:ext>
            </p:extLst>
          </p:nvPr>
        </p:nvGraphicFramePr>
        <p:xfrm>
          <a:off x="1200148" y="2073761"/>
          <a:ext cx="10605164" cy="3590059"/>
        </p:xfrm>
        <a:graphic>
          <a:graphicData uri="http://schemas.openxmlformats.org/drawingml/2006/table">
            <a:tbl>
              <a:tblPr>
                <a:tableStyleId>{69CF1AB2-1976-4502-BF36-3FF5EA218861}</a:tableStyleId>
              </a:tblPr>
              <a:tblGrid>
                <a:gridCol w="2651291">
                  <a:extLst>
                    <a:ext uri="{9D8B030D-6E8A-4147-A177-3AD203B41FA5}">
                      <a16:colId xmlns:a16="http://schemas.microsoft.com/office/drawing/2014/main" val="20000"/>
                    </a:ext>
                  </a:extLst>
                </a:gridCol>
                <a:gridCol w="2651291">
                  <a:extLst>
                    <a:ext uri="{9D8B030D-6E8A-4147-A177-3AD203B41FA5}">
                      <a16:colId xmlns:a16="http://schemas.microsoft.com/office/drawing/2014/main" val="20001"/>
                    </a:ext>
                  </a:extLst>
                </a:gridCol>
                <a:gridCol w="2651291">
                  <a:extLst>
                    <a:ext uri="{9D8B030D-6E8A-4147-A177-3AD203B41FA5}">
                      <a16:colId xmlns:a16="http://schemas.microsoft.com/office/drawing/2014/main" val="20002"/>
                    </a:ext>
                  </a:extLst>
                </a:gridCol>
                <a:gridCol w="2651291">
                  <a:extLst>
                    <a:ext uri="{9D8B030D-6E8A-4147-A177-3AD203B41FA5}">
                      <a16:colId xmlns:a16="http://schemas.microsoft.com/office/drawing/2014/main" val="20003"/>
                    </a:ext>
                  </a:extLst>
                </a:gridCol>
              </a:tblGrid>
              <a:tr h="849433">
                <a:tc>
                  <a:txBody>
                    <a:bodyPr/>
                    <a:lstStyle/>
                    <a:p>
                      <a:pPr algn="ctr" rtl="0" fontAlgn="t"/>
                      <a:r>
                        <a:rPr lang="en-US" sz="1600" b="1" i="0" u="none" strike="noStrike" dirty="0" smtClean="0">
                          <a:solidFill>
                            <a:schemeClr val="dk1"/>
                          </a:solidFill>
                          <a:effectLst/>
                          <a:latin typeface="Arial Narrow" panose="020B0606020202030204" pitchFamily="34" charset="0"/>
                        </a:rPr>
                        <a:t>ESM</a:t>
                      </a:r>
                      <a:endParaRPr lang="en-ZA" sz="16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a:txBody>
                    <a:bodyPr/>
                    <a:lstStyle/>
                    <a:p>
                      <a:pPr algn="ctr" rtl="0" fontAlgn="t"/>
                      <a:r>
                        <a:rPr lang="en-US" sz="1600" b="1" i="0" u="none" strike="noStrike" dirty="0" smtClean="0">
                          <a:solidFill>
                            <a:srgbClr val="000000"/>
                          </a:solidFill>
                          <a:effectLst/>
                          <a:latin typeface="Arial Narrow" panose="020B0606020202030204" pitchFamily="34" charset="0"/>
                        </a:rPr>
                        <a:t>Q1</a:t>
                      </a:r>
                      <a:endParaRPr lang="en-ZA" sz="16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a:txBody>
                    <a:bodyPr/>
                    <a:lstStyle/>
                    <a:p>
                      <a:pPr algn="ctr" rtl="0" fontAlgn="t"/>
                      <a:r>
                        <a:rPr lang="en-US" sz="1600" b="1" i="0" u="none" strike="noStrike" dirty="0" smtClean="0">
                          <a:solidFill>
                            <a:srgbClr val="000000"/>
                          </a:solidFill>
                          <a:effectLst/>
                          <a:latin typeface="Arial Narrow" panose="020B0606020202030204" pitchFamily="34" charset="0"/>
                        </a:rPr>
                        <a:t>Q2</a:t>
                      </a:r>
                      <a:endParaRPr lang="en-ZA" sz="16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tc>
                  <a:txBody>
                    <a:bodyPr/>
                    <a:lstStyle/>
                    <a:p>
                      <a:pPr algn="ctr" rtl="0" fontAlgn="t"/>
                      <a:r>
                        <a:rPr lang="en-US" sz="1600" b="1" i="0" u="none" strike="noStrike" dirty="0" smtClean="0">
                          <a:solidFill>
                            <a:srgbClr val="000000"/>
                          </a:solidFill>
                          <a:effectLst/>
                          <a:latin typeface="Arial Narrow" panose="020B0606020202030204" pitchFamily="34" charset="0"/>
                        </a:rPr>
                        <a:t>Q3</a:t>
                      </a:r>
                      <a:endParaRPr lang="en-ZA" sz="1600" b="1" i="0" u="none" strike="noStrike" dirty="0">
                        <a:solidFill>
                          <a:srgbClr val="000000"/>
                        </a:solidFill>
                        <a:effectLst/>
                        <a:latin typeface="Arial Narrow" panose="020B0606020202030204" pitchFamily="34" charset="0"/>
                      </a:endParaRPr>
                    </a:p>
                  </a:txBody>
                  <a:tcPr marL="0" marR="0" marT="0" marB="0" anchor="ctr">
                    <a:solidFill>
                      <a:schemeClr val="bg1">
                        <a:lumMod val="85000"/>
                      </a:schemeClr>
                    </a:solidFill>
                  </a:tcPr>
                </a:tc>
                <a:extLst>
                  <a:ext uri="{0D108BD9-81ED-4DB2-BD59-A6C34878D82A}">
                    <a16:rowId xmlns:a16="http://schemas.microsoft.com/office/drawing/2014/main" val="10000"/>
                  </a:ext>
                </a:extLst>
              </a:tr>
              <a:tr h="913542">
                <a:tc>
                  <a:txBody>
                    <a:bodyPr/>
                    <a:lstStyle/>
                    <a:p>
                      <a:pPr algn="ctr" rtl="0" fontAlgn="ctr"/>
                      <a:r>
                        <a:rPr lang="en-ZA" sz="1600" b="1" u="none" strike="noStrike" dirty="0">
                          <a:effectLst/>
                          <a:latin typeface="Arial Narrow" panose="020B0606020202030204" pitchFamily="34" charset="0"/>
                        </a:rPr>
                        <a:t>Targets Planned</a:t>
                      </a:r>
                      <a:endParaRPr lang="en-ZA" sz="1600" b="1" i="0" u="none" strike="noStrike" dirty="0">
                        <a:solidFill>
                          <a:srgbClr val="000000"/>
                        </a:solidFill>
                        <a:effectLst/>
                        <a:latin typeface="Arial Narrow" panose="020B0606020202030204" pitchFamily="34" charset="0"/>
                      </a:endParaRPr>
                    </a:p>
                  </a:txBody>
                  <a:tcPr marL="0" marR="0" marT="0" marB="0" anchor="ctr">
                    <a:solidFill>
                      <a:schemeClr val="bg1"/>
                    </a:solidFill>
                  </a:tcPr>
                </a:tc>
                <a:tc>
                  <a:txBody>
                    <a:bodyPr/>
                    <a:lstStyle/>
                    <a:p>
                      <a:pPr marL="0" algn="ctr" defTabSz="457200" rtl="0" eaLnBrk="1" fontAlgn="ctr" latinLnBrk="0" hangingPunct="1"/>
                      <a:r>
                        <a:rPr lang="en-ZA" sz="1600" b="1" i="0" u="none" strike="noStrike" kern="1200" dirty="0">
                          <a:solidFill>
                            <a:srgbClr val="000000"/>
                          </a:solidFill>
                          <a:effectLst/>
                          <a:latin typeface="Arial Narrow" panose="020B0606020202030204" pitchFamily="34" charset="0"/>
                          <a:ea typeface="+mn-ea"/>
                          <a:cs typeface="+mn-cs"/>
                        </a:rPr>
                        <a:t>4</a:t>
                      </a:r>
                    </a:p>
                  </a:txBody>
                  <a:tcPr marL="0" marR="0" marT="0" marB="0" anchor="ctr">
                    <a:solidFill>
                      <a:schemeClr val="bg1"/>
                    </a:solidFill>
                  </a:tcPr>
                </a:tc>
                <a:tc>
                  <a:txBody>
                    <a:bodyPr/>
                    <a:lstStyle/>
                    <a:p>
                      <a:pPr marL="0" algn="ctr" defTabSz="457200" rtl="0" eaLnBrk="1" fontAlgn="ctr" latinLnBrk="0" hangingPunct="1"/>
                      <a:r>
                        <a:rPr lang="en-ZA" sz="1600" b="1" i="0" u="none" strike="noStrike" kern="1200" dirty="0">
                          <a:solidFill>
                            <a:srgbClr val="000000"/>
                          </a:solidFill>
                          <a:effectLst/>
                          <a:latin typeface="Arial Narrow" panose="020B0606020202030204" pitchFamily="34" charset="0"/>
                          <a:ea typeface="+mn-ea"/>
                          <a:cs typeface="+mn-cs"/>
                        </a:rPr>
                        <a:t>5</a:t>
                      </a:r>
                    </a:p>
                  </a:txBody>
                  <a:tcPr marL="0" marR="0" marT="0" marB="0" anchor="ctr">
                    <a:solidFill>
                      <a:schemeClr val="bg1"/>
                    </a:solidFill>
                  </a:tcPr>
                </a:tc>
                <a:tc>
                  <a:txBody>
                    <a:bodyPr/>
                    <a:lstStyle/>
                    <a:p>
                      <a:pPr marL="0" algn="ctr" defTabSz="457200" rtl="0" eaLnBrk="1" fontAlgn="ctr" latinLnBrk="0" hangingPunct="1"/>
                      <a:r>
                        <a:rPr lang="en-ZA" sz="1600" b="1" i="0" u="none" strike="noStrike" kern="1200" dirty="0">
                          <a:solidFill>
                            <a:srgbClr val="000000"/>
                          </a:solidFill>
                          <a:effectLst/>
                          <a:latin typeface="Arial Narrow" panose="020B0606020202030204" pitchFamily="34" charset="0"/>
                          <a:ea typeface="+mn-ea"/>
                          <a:cs typeface="+mn-cs"/>
                        </a:rPr>
                        <a:t>5</a:t>
                      </a:r>
                    </a:p>
                  </a:txBody>
                  <a:tcPr marL="0" marR="0" marT="0" marB="0" anchor="ctr">
                    <a:solidFill>
                      <a:schemeClr val="bg1"/>
                    </a:solidFill>
                  </a:tcPr>
                </a:tc>
                <a:extLst>
                  <a:ext uri="{0D108BD9-81ED-4DB2-BD59-A6C34878D82A}">
                    <a16:rowId xmlns:a16="http://schemas.microsoft.com/office/drawing/2014/main" val="10001"/>
                  </a:ext>
                </a:extLst>
              </a:tr>
              <a:tr h="913542">
                <a:tc>
                  <a:txBody>
                    <a:bodyPr/>
                    <a:lstStyle/>
                    <a:p>
                      <a:pPr algn="ctr" rtl="0" fontAlgn="ctr"/>
                      <a:r>
                        <a:rPr lang="en-ZA" sz="1600" b="1" u="none" strike="noStrike">
                          <a:effectLst/>
                          <a:latin typeface="Arial Narrow" panose="020B0606020202030204" pitchFamily="34" charset="0"/>
                        </a:rPr>
                        <a:t>Targets achieved</a:t>
                      </a:r>
                      <a:endParaRPr lang="en-ZA" sz="1600" b="1" i="0" u="none" strike="noStrike">
                        <a:solidFill>
                          <a:srgbClr val="000000"/>
                        </a:solidFill>
                        <a:effectLst/>
                        <a:latin typeface="Arial Narrow" panose="020B0606020202030204" pitchFamily="34" charset="0"/>
                      </a:endParaRPr>
                    </a:p>
                  </a:txBody>
                  <a:tcPr marL="0" marR="0" marT="0" marB="0" anchor="ctr">
                    <a:solidFill>
                      <a:schemeClr val="bg1"/>
                    </a:solidFill>
                  </a:tcPr>
                </a:tc>
                <a:tc>
                  <a:txBody>
                    <a:bodyPr/>
                    <a:lstStyle/>
                    <a:p>
                      <a:pPr marL="0" algn="ctr" defTabSz="457200" rtl="0" eaLnBrk="1" fontAlgn="ctr" latinLnBrk="0" hangingPunct="1"/>
                      <a:r>
                        <a:rPr lang="en-ZA" sz="1600" b="1" i="0" u="none" strike="noStrike" kern="1200">
                          <a:solidFill>
                            <a:srgbClr val="000000"/>
                          </a:solidFill>
                          <a:effectLst/>
                          <a:latin typeface="Arial Narrow" panose="020B0606020202030204" pitchFamily="34" charset="0"/>
                          <a:ea typeface="+mn-ea"/>
                          <a:cs typeface="+mn-cs"/>
                        </a:rPr>
                        <a:t>2</a:t>
                      </a:r>
                    </a:p>
                  </a:txBody>
                  <a:tcPr marL="0" marR="0" marT="0" marB="0" anchor="ctr">
                    <a:solidFill>
                      <a:schemeClr val="bg1"/>
                    </a:solidFill>
                  </a:tcPr>
                </a:tc>
                <a:tc>
                  <a:txBody>
                    <a:bodyPr/>
                    <a:lstStyle/>
                    <a:p>
                      <a:pPr marL="0" algn="ctr" defTabSz="457200" rtl="0" eaLnBrk="1" fontAlgn="ctr" latinLnBrk="0" hangingPunct="1"/>
                      <a:r>
                        <a:rPr lang="en-ZA" sz="1600" b="1" i="0" u="none" strike="noStrike" kern="1200" dirty="0">
                          <a:solidFill>
                            <a:srgbClr val="000000"/>
                          </a:solidFill>
                          <a:effectLst/>
                          <a:latin typeface="Arial Narrow" panose="020B0606020202030204" pitchFamily="34" charset="0"/>
                          <a:ea typeface="+mn-ea"/>
                          <a:cs typeface="+mn-cs"/>
                        </a:rPr>
                        <a:t>3</a:t>
                      </a:r>
                    </a:p>
                  </a:txBody>
                  <a:tcPr marL="0" marR="0" marT="0" marB="0" anchor="ctr">
                    <a:solidFill>
                      <a:schemeClr val="bg1"/>
                    </a:solidFill>
                  </a:tcPr>
                </a:tc>
                <a:tc>
                  <a:txBody>
                    <a:bodyPr/>
                    <a:lstStyle/>
                    <a:p>
                      <a:pPr marL="0" algn="ctr" defTabSz="457200" rtl="0" eaLnBrk="1" fontAlgn="ctr" latinLnBrk="0" hangingPunct="1"/>
                      <a:r>
                        <a:rPr lang="en-US" sz="1600" b="1" i="0" u="none" strike="noStrike" kern="1200" dirty="0" smtClean="0">
                          <a:solidFill>
                            <a:srgbClr val="000000"/>
                          </a:solidFill>
                          <a:effectLst/>
                          <a:latin typeface="Arial Narrow" panose="020B0606020202030204" pitchFamily="34" charset="0"/>
                          <a:ea typeface="+mn-ea"/>
                          <a:cs typeface="+mn-cs"/>
                        </a:rPr>
                        <a:t>3</a:t>
                      </a:r>
                      <a:endParaRPr lang="en-ZA" sz="1600" b="1" i="0" u="none" strike="noStrike" kern="1200" dirty="0">
                        <a:solidFill>
                          <a:srgbClr val="000000"/>
                        </a:solidFill>
                        <a:effectLst/>
                        <a:latin typeface="Arial Narrow" panose="020B0606020202030204" pitchFamily="34" charset="0"/>
                        <a:ea typeface="+mn-ea"/>
                        <a:cs typeface="+mn-cs"/>
                      </a:endParaRPr>
                    </a:p>
                  </a:txBody>
                  <a:tcPr marL="0" marR="0" marT="0" marB="0" anchor="ctr">
                    <a:solidFill>
                      <a:schemeClr val="bg1"/>
                    </a:solidFill>
                  </a:tcPr>
                </a:tc>
                <a:extLst>
                  <a:ext uri="{0D108BD9-81ED-4DB2-BD59-A6C34878D82A}">
                    <a16:rowId xmlns:a16="http://schemas.microsoft.com/office/drawing/2014/main" val="10002"/>
                  </a:ext>
                </a:extLst>
              </a:tr>
              <a:tr h="913542">
                <a:tc>
                  <a:txBody>
                    <a:bodyPr/>
                    <a:lstStyle/>
                    <a:p>
                      <a:pPr algn="ctr" rtl="0" fontAlgn="ctr"/>
                      <a:r>
                        <a:rPr lang="en-ZA" sz="1600" b="1" u="none" strike="noStrike" dirty="0">
                          <a:effectLst/>
                          <a:latin typeface="Arial Narrow" panose="020B0606020202030204" pitchFamily="34" charset="0"/>
                        </a:rPr>
                        <a:t>Performance rating</a:t>
                      </a:r>
                      <a:endParaRPr lang="en-ZA" sz="1600" b="1" i="0" u="none" strike="noStrike" dirty="0">
                        <a:solidFill>
                          <a:srgbClr val="000000"/>
                        </a:solidFill>
                        <a:effectLst/>
                        <a:latin typeface="Arial Narrow" panose="020B0606020202030204" pitchFamily="34" charset="0"/>
                      </a:endParaRPr>
                    </a:p>
                  </a:txBody>
                  <a:tcPr marL="0" marR="0" marT="0" marB="0" anchor="ctr">
                    <a:solidFill>
                      <a:schemeClr val="bg1"/>
                    </a:solidFill>
                  </a:tcPr>
                </a:tc>
                <a:tc>
                  <a:txBody>
                    <a:bodyPr/>
                    <a:lstStyle/>
                    <a:p>
                      <a:pPr marL="0" algn="ctr" defTabSz="457200" rtl="0" eaLnBrk="1" fontAlgn="ctr" latinLnBrk="0" hangingPunct="1"/>
                      <a:r>
                        <a:rPr lang="en-ZA" sz="1600" b="1" i="0" u="none" strike="noStrike" kern="1200" dirty="0">
                          <a:solidFill>
                            <a:srgbClr val="000000"/>
                          </a:solidFill>
                          <a:effectLst/>
                          <a:latin typeface="Arial Narrow" panose="020B0606020202030204" pitchFamily="34" charset="0"/>
                          <a:ea typeface="+mn-ea"/>
                          <a:cs typeface="+mn-cs"/>
                        </a:rPr>
                        <a:t>50%</a:t>
                      </a:r>
                    </a:p>
                  </a:txBody>
                  <a:tcPr marL="0" marR="0" marT="0" marB="0" anchor="ctr">
                    <a:solidFill>
                      <a:schemeClr val="bg1"/>
                    </a:solidFill>
                  </a:tcPr>
                </a:tc>
                <a:tc>
                  <a:txBody>
                    <a:bodyPr/>
                    <a:lstStyle/>
                    <a:p>
                      <a:pPr marL="0" algn="ctr" defTabSz="457200" rtl="0" eaLnBrk="1" fontAlgn="ctr" latinLnBrk="0" hangingPunct="1"/>
                      <a:r>
                        <a:rPr lang="en-ZA" sz="1600" b="1" i="0" u="none" strike="noStrike" kern="1200" dirty="0">
                          <a:solidFill>
                            <a:srgbClr val="000000"/>
                          </a:solidFill>
                          <a:effectLst/>
                          <a:latin typeface="Arial Narrow" panose="020B0606020202030204" pitchFamily="34" charset="0"/>
                          <a:ea typeface="+mn-ea"/>
                          <a:cs typeface="+mn-cs"/>
                        </a:rPr>
                        <a:t>60%</a:t>
                      </a:r>
                    </a:p>
                  </a:txBody>
                  <a:tcPr marL="0" marR="0" marT="0" marB="0" anchor="ctr">
                    <a:solidFill>
                      <a:schemeClr val="bg1"/>
                    </a:solidFill>
                  </a:tcPr>
                </a:tc>
                <a:tc>
                  <a:txBody>
                    <a:bodyPr/>
                    <a:lstStyle/>
                    <a:p>
                      <a:pPr marL="0" algn="ctr" defTabSz="457200" rtl="0" eaLnBrk="1" fontAlgn="ctr" latinLnBrk="0" hangingPunct="1"/>
                      <a:r>
                        <a:rPr lang="en-ZA" sz="1600" b="1" i="0" u="none" strike="noStrike" kern="1200" dirty="0">
                          <a:solidFill>
                            <a:srgbClr val="000000"/>
                          </a:solidFill>
                          <a:effectLst/>
                          <a:latin typeface="Arial Narrow" panose="020B0606020202030204" pitchFamily="34" charset="0"/>
                          <a:ea typeface="+mn-ea"/>
                          <a:cs typeface="+mn-cs"/>
                        </a:rPr>
                        <a:t>6</a:t>
                      </a:r>
                      <a:r>
                        <a:rPr lang="en-ZA" sz="1600" b="1" i="0" u="none" strike="noStrike" kern="1200" dirty="0" smtClean="0">
                          <a:solidFill>
                            <a:srgbClr val="000000"/>
                          </a:solidFill>
                          <a:effectLst/>
                          <a:latin typeface="Arial Narrow" panose="020B0606020202030204" pitchFamily="34" charset="0"/>
                          <a:ea typeface="+mn-ea"/>
                          <a:cs typeface="+mn-cs"/>
                        </a:rPr>
                        <a:t>0</a:t>
                      </a:r>
                      <a:r>
                        <a:rPr lang="en-ZA" sz="1600" b="1" i="0" u="none" strike="noStrike" kern="1200" dirty="0">
                          <a:solidFill>
                            <a:srgbClr val="000000"/>
                          </a:solidFill>
                          <a:effectLst/>
                          <a:latin typeface="Arial Narrow" panose="020B0606020202030204" pitchFamily="34" charset="0"/>
                          <a:ea typeface="+mn-ea"/>
                          <a:cs typeface="+mn-cs"/>
                        </a:rPr>
                        <a:t>%</a:t>
                      </a:r>
                    </a:p>
                  </a:txBody>
                  <a:tcPr marL="0" marR="0" marT="0" marB="0" anchor="ctr">
                    <a:solidFill>
                      <a:schemeClr val="bg1"/>
                    </a:solidFill>
                  </a:tcPr>
                </a:tc>
                <a:extLst>
                  <a:ext uri="{0D108BD9-81ED-4DB2-BD59-A6C34878D82A}">
                    <a16:rowId xmlns:a16="http://schemas.microsoft.com/office/drawing/2014/main" val="10003"/>
                  </a:ext>
                </a:extLst>
              </a:tr>
            </a:tbl>
          </a:graphicData>
        </a:graphic>
      </p:graphicFrame>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31466126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05712" y="123975"/>
            <a:ext cx="9183624" cy="646331"/>
          </a:xfrm>
          <a:prstGeom prst="rect">
            <a:avLst/>
          </a:prstGeom>
        </p:spPr>
        <p:txBody>
          <a:bodyPr wrap="square">
            <a:spAutoFit/>
          </a:bodyPr>
          <a:lstStyle/>
          <a:p>
            <a:r>
              <a:rPr lang="en-ZA" sz="1800" b="1" dirty="0">
                <a:solidFill>
                  <a:srgbClr val="00B050"/>
                </a:solidFill>
              </a:rPr>
              <a:t>PROGRAMME </a:t>
            </a:r>
            <a:r>
              <a:rPr lang="en-ZA" sz="1800" b="1" dirty="0" smtClean="0">
                <a:solidFill>
                  <a:srgbClr val="00B050"/>
                </a:solidFill>
              </a:rPr>
              <a:t>3: ESM </a:t>
            </a:r>
            <a:r>
              <a:rPr lang="en-ZA" sz="1800" b="1" dirty="0">
                <a:solidFill>
                  <a:srgbClr val="00B050"/>
                </a:solidFill>
              </a:rPr>
              <a:t>PERFORMANCE INDICATORS AND TARGETS  </a:t>
            </a:r>
            <a:r>
              <a:rPr lang="en-ZA" sz="1800" dirty="0">
                <a:solidFill>
                  <a:srgbClr val="00B050"/>
                </a:solidFill>
              </a:rPr>
              <a:t/>
            </a:r>
            <a:br>
              <a:rPr lang="en-ZA" sz="1800" dirty="0">
                <a:solidFill>
                  <a:srgbClr val="00B050"/>
                </a:solidFill>
              </a:rPr>
            </a:br>
            <a:endParaRPr lang="en-ZA" sz="1800" dirty="0"/>
          </a:p>
        </p:txBody>
      </p:sp>
      <p:sp>
        <p:nvSpPr>
          <p:cNvPr id="2" name="Slide Number Placeholder 1"/>
          <p:cNvSpPr>
            <a:spLocks noGrp="1"/>
          </p:cNvSpPr>
          <p:nvPr>
            <p:ph type="sldNum" sz="quarter" idx="12"/>
          </p:nvPr>
        </p:nvSpPr>
        <p:spPr>
          <a:xfrm>
            <a:off x="8353611" y="6362701"/>
            <a:ext cx="2104352" cy="365125"/>
          </a:xfrm>
        </p:spPr>
        <p:txBody>
          <a:bodyPr/>
          <a:lstStyle/>
          <a:p>
            <a:fld id="{7B1C6805-EAF3-CC4B-883D-0BA841DD8C88}" type="slidenum">
              <a:rPr lang="en-US" smtClean="0">
                <a:solidFill>
                  <a:prstClr val="black">
                    <a:tint val="75000"/>
                  </a:prstClr>
                </a:solidFill>
              </a:rPr>
              <a:pPr/>
              <a:t>28</a:t>
            </a:fld>
            <a:endParaRPr lang="en-US" dirty="0">
              <a:solidFill>
                <a:prstClr val="black">
                  <a:tint val="75000"/>
                </a:prstClr>
              </a:solidFill>
            </a:endParaRPr>
          </a:p>
        </p:txBody>
      </p:sp>
      <p:sp>
        <p:nvSpPr>
          <p:cNvPr id="11" name="Rectangle 4"/>
          <p:cNvSpPr>
            <a:spLocks noChangeArrowheads="1"/>
          </p:cNvSpPr>
          <p:nvPr/>
        </p:nvSpPr>
        <p:spPr bwMode="auto">
          <a:xfrm>
            <a:off x="1828801" y="72458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ZA" altLang="en-US">
                <a:solidFill>
                  <a:prstClr val="black"/>
                </a:solidFill>
              </a:rPr>
              <a:t/>
            </a:r>
            <a:br>
              <a:rPr lang="en-ZA" altLang="en-US">
                <a:solidFill>
                  <a:prstClr val="black"/>
                </a:solidFill>
              </a:rPr>
            </a:br>
            <a:endParaRPr lang="en-ZA" altLang="en-US">
              <a:solidFill>
                <a:prstClr val="black"/>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47409143"/>
              </p:ext>
            </p:extLst>
          </p:nvPr>
        </p:nvGraphicFramePr>
        <p:xfrm>
          <a:off x="100583" y="490060"/>
          <a:ext cx="11823196" cy="5469890"/>
        </p:xfrm>
        <a:graphic>
          <a:graphicData uri="http://schemas.openxmlformats.org/drawingml/2006/table">
            <a:tbl>
              <a:tblPr firstRow="1" firstCol="1" bandRow="1">
                <a:tableStyleId>{7E9639D4-E3E2-4D34-9284-5A2195B3D0D7}</a:tableStyleId>
              </a:tblPr>
              <a:tblGrid>
                <a:gridCol w="489846">
                  <a:extLst>
                    <a:ext uri="{9D8B030D-6E8A-4147-A177-3AD203B41FA5}">
                      <a16:colId xmlns:a16="http://schemas.microsoft.com/office/drawing/2014/main" val="20000"/>
                    </a:ext>
                  </a:extLst>
                </a:gridCol>
                <a:gridCol w="996831">
                  <a:extLst>
                    <a:ext uri="{9D8B030D-6E8A-4147-A177-3AD203B41FA5}">
                      <a16:colId xmlns:a16="http://schemas.microsoft.com/office/drawing/2014/main" val="20001"/>
                    </a:ext>
                  </a:extLst>
                </a:gridCol>
                <a:gridCol w="741872">
                  <a:extLst>
                    <a:ext uri="{9D8B030D-6E8A-4147-A177-3AD203B41FA5}">
                      <a16:colId xmlns:a16="http://schemas.microsoft.com/office/drawing/2014/main" val="20002"/>
                    </a:ext>
                  </a:extLst>
                </a:gridCol>
                <a:gridCol w="879894">
                  <a:extLst>
                    <a:ext uri="{9D8B030D-6E8A-4147-A177-3AD203B41FA5}">
                      <a16:colId xmlns:a16="http://schemas.microsoft.com/office/drawing/2014/main" val="20003"/>
                    </a:ext>
                  </a:extLst>
                </a:gridCol>
                <a:gridCol w="948906">
                  <a:extLst>
                    <a:ext uri="{9D8B030D-6E8A-4147-A177-3AD203B41FA5}">
                      <a16:colId xmlns:a16="http://schemas.microsoft.com/office/drawing/2014/main" val="20004"/>
                    </a:ext>
                  </a:extLst>
                </a:gridCol>
                <a:gridCol w="836762">
                  <a:extLst>
                    <a:ext uri="{9D8B030D-6E8A-4147-A177-3AD203B41FA5}">
                      <a16:colId xmlns:a16="http://schemas.microsoft.com/office/drawing/2014/main" val="20005"/>
                    </a:ext>
                  </a:extLst>
                </a:gridCol>
                <a:gridCol w="819510">
                  <a:extLst>
                    <a:ext uri="{9D8B030D-6E8A-4147-A177-3AD203B41FA5}">
                      <a16:colId xmlns:a16="http://schemas.microsoft.com/office/drawing/2014/main" val="20006"/>
                    </a:ext>
                  </a:extLst>
                </a:gridCol>
                <a:gridCol w="810883">
                  <a:extLst>
                    <a:ext uri="{9D8B030D-6E8A-4147-A177-3AD203B41FA5}">
                      <a16:colId xmlns:a16="http://schemas.microsoft.com/office/drawing/2014/main" val="20007"/>
                    </a:ext>
                  </a:extLst>
                </a:gridCol>
                <a:gridCol w="819509">
                  <a:extLst>
                    <a:ext uri="{9D8B030D-6E8A-4147-A177-3AD203B41FA5}">
                      <a16:colId xmlns:a16="http://schemas.microsoft.com/office/drawing/2014/main" val="20008"/>
                    </a:ext>
                  </a:extLst>
                </a:gridCol>
                <a:gridCol w="759125">
                  <a:extLst>
                    <a:ext uri="{9D8B030D-6E8A-4147-A177-3AD203B41FA5}">
                      <a16:colId xmlns:a16="http://schemas.microsoft.com/office/drawing/2014/main" val="20009"/>
                    </a:ext>
                  </a:extLst>
                </a:gridCol>
                <a:gridCol w="1130060">
                  <a:extLst>
                    <a:ext uri="{9D8B030D-6E8A-4147-A177-3AD203B41FA5}">
                      <a16:colId xmlns:a16="http://schemas.microsoft.com/office/drawing/2014/main" val="20010"/>
                    </a:ext>
                  </a:extLst>
                </a:gridCol>
                <a:gridCol w="1773512">
                  <a:extLst>
                    <a:ext uri="{9D8B030D-6E8A-4147-A177-3AD203B41FA5}">
                      <a16:colId xmlns:a16="http://schemas.microsoft.com/office/drawing/2014/main" val="20011"/>
                    </a:ext>
                  </a:extLst>
                </a:gridCol>
                <a:gridCol w="816486">
                  <a:extLst>
                    <a:ext uri="{9D8B030D-6E8A-4147-A177-3AD203B41FA5}">
                      <a16:colId xmlns:a16="http://schemas.microsoft.com/office/drawing/2014/main" val="20012"/>
                    </a:ext>
                  </a:extLst>
                </a:gridCol>
              </a:tblGrid>
              <a:tr h="255627">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rPr>
                        <a:t>Indicator ID</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rPr>
                        <a:t>Output Indicators</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marL="0" marR="0">
                        <a:lnSpc>
                          <a:spcPct val="115000"/>
                        </a:lnSpc>
                        <a:spcBef>
                          <a:spcPts val="0"/>
                        </a:spcBef>
                        <a:spcAft>
                          <a:spcPts val="1000"/>
                        </a:spcAft>
                      </a:pPr>
                      <a:r>
                        <a:rPr lang="en-US" sz="900" b="1" dirty="0">
                          <a:solidFill>
                            <a:schemeClr val="tx1"/>
                          </a:solidFill>
                          <a:effectLst/>
                          <a:latin typeface="Arial Narrow" panose="020B0606020202030204" pitchFamily="34" charset="0"/>
                        </a:rPr>
                        <a:t>Annual Target</a:t>
                      </a:r>
                      <a:endParaRPr lang="en-ZA"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marL="0" marR="0">
                        <a:lnSpc>
                          <a:spcPct val="115000"/>
                        </a:lnSpc>
                        <a:spcBef>
                          <a:spcPts val="0"/>
                        </a:spcBef>
                        <a:spcAft>
                          <a:spcPts val="1000"/>
                        </a:spcAft>
                      </a:pPr>
                      <a:r>
                        <a:rPr lang="en-US" sz="900" b="1" dirty="0">
                          <a:solidFill>
                            <a:schemeClr val="tx1"/>
                          </a:solidFill>
                          <a:effectLst/>
                          <a:latin typeface="Arial Narrow" panose="020B0606020202030204" pitchFamily="34" charset="0"/>
                        </a:rPr>
                        <a:t>Q1 Target</a:t>
                      </a:r>
                      <a:endParaRPr lang="en-ZA"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marL="0" marR="0">
                        <a:lnSpc>
                          <a:spcPct val="115000"/>
                        </a:lnSpc>
                        <a:spcBef>
                          <a:spcPts val="0"/>
                        </a:spcBef>
                        <a:spcAft>
                          <a:spcPts val="1000"/>
                        </a:spcAft>
                      </a:pPr>
                      <a:r>
                        <a:rPr lang="en-US" sz="900" b="1" dirty="0">
                          <a:solidFill>
                            <a:schemeClr val="tx1"/>
                          </a:solidFill>
                          <a:effectLst/>
                          <a:latin typeface="Arial Narrow" panose="020B0606020202030204" pitchFamily="34" charset="0"/>
                        </a:rPr>
                        <a:t>Quarter 1 Output – Validated</a:t>
                      </a:r>
                      <a:endParaRPr lang="en-ZA"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Q2 Target</a:t>
                      </a:r>
                      <a:endParaRPr lang="en-ZA" sz="90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18415" marR="18415" marT="18415" marB="88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Quarter 2 Output – Validated</a:t>
                      </a:r>
                      <a:endParaRPr lang="en-ZA" sz="90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18415" marR="18415" marT="18415" marB="88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marL="0" marR="0" algn="l" defTabSz="457200" rtl="0" eaLnBrk="1" latinLnBrk="0" hangingPunct="1">
                        <a:lnSpc>
                          <a:spcPct val="115000"/>
                        </a:lnSpc>
                        <a:spcBef>
                          <a:spcPts val="0"/>
                        </a:spcBef>
                        <a:spcAft>
                          <a:spcPts val="1000"/>
                        </a:spcAft>
                      </a:pPr>
                      <a:r>
                        <a:rPr lang="en-GB" sz="900" b="1" kern="1200">
                          <a:solidFill>
                            <a:schemeClr val="tx1"/>
                          </a:solidFill>
                          <a:effectLst/>
                          <a:latin typeface="Arial Narrow" panose="020B0606020202030204" pitchFamily="34" charset="0"/>
                          <a:ea typeface="+mn-ea"/>
                          <a:cs typeface="+mn-cs"/>
                        </a:rPr>
                        <a:t>Q3 Target</a:t>
                      </a:r>
                      <a:endParaRPr lang="en-ZA" sz="900" b="1" kern="1200">
                        <a:solidFill>
                          <a:schemeClr val="tx1"/>
                        </a:solidFill>
                        <a:effectLst/>
                        <a:latin typeface="Arial Narrow" panose="020B0606020202030204" pitchFamily="34" charset="0"/>
                        <a:ea typeface="+mn-ea"/>
                        <a:cs typeface="+mn-cs"/>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marL="0" marR="0" algn="l" defTabSz="457200" rtl="0" eaLnBrk="1" latinLnBrk="0" hangingPunct="1">
                        <a:lnSpc>
                          <a:spcPct val="115000"/>
                        </a:lnSpc>
                        <a:spcBef>
                          <a:spcPts val="0"/>
                        </a:spcBef>
                        <a:spcAft>
                          <a:spcPts val="1000"/>
                        </a:spcAft>
                      </a:pPr>
                      <a:r>
                        <a:rPr lang="en-GB" sz="900" b="1" kern="1200" dirty="0">
                          <a:solidFill>
                            <a:schemeClr val="tx1"/>
                          </a:solidFill>
                          <a:effectLst/>
                          <a:latin typeface="Arial Narrow" panose="020B0606020202030204" pitchFamily="34" charset="0"/>
                          <a:ea typeface="+mn-ea"/>
                          <a:cs typeface="+mn-cs"/>
                        </a:rPr>
                        <a:t>Q3 Output – Validated</a:t>
                      </a:r>
                      <a:endParaRPr lang="en-ZA" sz="900" b="1" kern="1200" dirty="0">
                        <a:solidFill>
                          <a:schemeClr val="tx1"/>
                        </a:solidFill>
                        <a:effectLst/>
                        <a:latin typeface="Arial Narrow" panose="020B0606020202030204" pitchFamily="34" charset="0"/>
                        <a:ea typeface="+mn-ea"/>
                        <a:cs typeface="+mn-cs"/>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marL="0" marR="0">
                        <a:lnSpc>
                          <a:spcPct val="115000"/>
                        </a:lnSpc>
                        <a:spcBef>
                          <a:spcPts val="0"/>
                        </a:spcBef>
                        <a:spcAft>
                          <a:spcPts val="1000"/>
                        </a:spcAft>
                      </a:pPr>
                      <a:r>
                        <a:rPr lang="en-US" sz="900" b="1" dirty="0">
                          <a:solidFill>
                            <a:schemeClr val="tx1"/>
                          </a:solidFill>
                          <a:effectLst/>
                          <a:latin typeface="Arial Narrow" panose="020B0606020202030204" pitchFamily="34" charset="0"/>
                        </a:rPr>
                        <a:t>Deviation</a:t>
                      </a:r>
                      <a:endParaRPr lang="en-ZA"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a:lnSpc>
                          <a:spcPct val="115000"/>
                        </a:lnSpc>
                        <a:spcBef>
                          <a:spcPts val="0"/>
                        </a:spcBef>
                        <a:spcAft>
                          <a:spcPts val="1000"/>
                        </a:spcAft>
                      </a:pPr>
                      <a:r>
                        <a:rPr lang="en-US" sz="900" b="1">
                          <a:solidFill>
                            <a:schemeClr val="tx1"/>
                          </a:solidFill>
                          <a:effectLst/>
                          <a:latin typeface="Arial Narrow" panose="020B0606020202030204" pitchFamily="34" charset="0"/>
                        </a:rPr>
                        <a:t>Comments</a:t>
                      </a:r>
                      <a:endParaRPr lang="en-ZA" sz="9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ZA"/>
                    </a:p>
                  </a:txBody>
                  <a:tcPr/>
                </a:tc>
                <a:tc rowSpan="2">
                  <a:txBody>
                    <a:bodyPr/>
                    <a:lstStyle/>
                    <a:p>
                      <a:pPr marL="0" marR="0">
                        <a:lnSpc>
                          <a:spcPct val="115000"/>
                        </a:lnSpc>
                        <a:spcBef>
                          <a:spcPts val="0"/>
                        </a:spcBef>
                        <a:spcAft>
                          <a:spcPts val="1000"/>
                        </a:spcAft>
                      </a:pPr>
                      <a:r>
                        <a:rPr lang="en-US" sz="900" b="1">
                          <a:solidFill>
                            <a:schemeClr val="tx1"/>
                          </a:solidFill>
                          <a:effectLst/>
                          <a:latin typeface="Arial Narrow" panose="020B0606020202030204" pitchFamily="34" charset="0"/>
                        </a:rPr>
                        <a:t>Overall progress of indicator (Green, Amber or Red)</a:t>
                      </a:r>
                      <a:endParaRPr lang="en-ZA" sz="9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591407">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marL="0" marR="0">
                        <a:lnSpc>
                          <a:spcPct val="107000"/>
                        </a:lnSpc>
                        <a:spcBef>
                          <a:spcPts val="0"/>
                        </a:spcBef>
                        <a:spcAft>
                          <a:spcPts val="0"/>
                        </a:spcAft>
                      </a:pPr>
                      <a:r>
                        <a:rPr lang="en-ZA" sz="900" b="1" dirty="0">
                          <a:solidFill>
                            <a:schemeClr val="tx1"/>
                          </a:solidFill>
                          <a:effectLst/>
                          <a:latin typeface="Arial Narrow" panose="020B0606020202030204" pitchFamily="34" charset="0"/>
                        </a:rPr>
                        <a:t>Reason for Deviation</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ZA" sz="900" b="1" dirty="0">
                          <a:solidFill>
                            <a:schemeClr val="tx1"/>
                          </a:solidFill>
                          <a:effectLst/>
                          <a:latin typeface="Arial Narrow" panose="020B0606020202030204" pitchFamily="34" charset="0"/>
                        </a:rPr>
                        <a:t>Corrective Action</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lang="en-ZA"/>
                    </a:p>
                  </a:txBody>
                  <a:tcPr/>
                </a:tc>
                <a:extLst>
                  <a:ext uri="{0D108BD9-81ED-4DB2-BD59-A6C34878D82A}">
                    <a16:rowId xmlns:a16="http://schemas.microsoft.com/office/drawing/2014/main" val="10001"/>
                  </a:ext>
                </a:extLst>
              </a:tr>
              <a:tr h="1033507">
                <a:tc>
                  <a:txBody>
                    <a:bodyPr/>
                    <a:lstStyle/>
                    <a:p>
                      <a:pPr marL="0" marR="0">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PPI: 301</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Number of memorial lectures coordinated for Military Veterans</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10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Consultation with relevant stakeholders</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Consultative meetings were held with internal and external stakeholders to activate the  Dr. Cholo and Moroka 3 Memorial lectures</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3</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1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3</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4</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195" marR="57150">
                        <a:lnSpc>
                          <a:spcPct val="115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Arial" panose="020B0604020202020204" pitchFamily="34" charset="0"/>
                        </a:rPr>
                        <a:t>The DMV coordinated an additional lecture on the 16 December 2021</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57150" algn="ctr">
                        <a:lnSpc>
                          <a:spcPct val="115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Arial" panose="020B0604020202020204" pitchFamily="34" charset="0"/>
                        </a:rPr>
                        <a:t>N/A</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195" marR="57150" algn="just">
                        <a:lnSpc>
                          <a:spcPct val="115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0002"/>
                  </a:ext>
                </a:extLst>
              </a:tr>
              <a:tr h="454243">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PPI: 302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Percentage of approved burial claims paid within 30 days</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100%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100%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100%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100%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100%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100%</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100%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N/A</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195" marR="57150" algn="ctr">
                        <a:lnSpc>
                          <a:spcPct val="115000"/>
                        </a:lnSpc>
                        <a:spcBef>
                          <a:spcPts val="0"/>
                        </a:spcBef>
                        <a:spcAft>
                          <a:spcPts val="0"/>
                        </a:spcAft>
                      </a:pPr>
                      <a:r>
                        <a:rPr lang="en-GB" sz="900">
                          <a:effectLst/>
                          <a:latin typeface="Arial Narrow" panose="020B0606020202030204" pitchFamily="34" charset="0"/>
                          <a:ea typeface="Times New Roman" panose="02020603050405020304" pitchFamily="18" charset="0"/>
                          <a:cs typeface="Arial" panose="020B0604020202020204" pitchFamily="34" charset="0"/>
                        </a:rPr>
                        <a:t>N/A</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195" marR="57150" algn="ctr">
                        <a:lnSpc>
                          <a:spcPct val="115000"/>
                        </a:lnSpc>
                        <a:spcBef>
                          <a:spcPts val="0"/>
                        </a:spcBef>
                        <a:spcAft>
                          <a:spcPts val="0"/>
                        </a:spcAft>
                      </a:pPr>
                      <a:r>
                        <a:rPr lang="en-GB" sz="900">
                          <a:effectLst/>
                          <a:latin typeface="Arial Narrow" panose="020B0606020202030204" pitchFamily="34" charset="0"/>
                          <a:ea typeface="Times New Roman" panose="02020603050405020304" pitchFamily="18" charset="0"/>
                          <a:cs typeface="Arial" panose="020B0604020202020204" pitchFamily="34" charset="0"/>
                        </a:rPr>
                        <a:t>N/A</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195" marR="57150" algn="just">
                        <a:lnSpc>
                          <a:spcPct val="115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900">
                        <a:effectLst/>
                        <a:latin typeface="Arial Narrow" panose="020B0606020202030204" pitchFamily="34" charset="0"/>
                        <a:ea typeface="Calibri" panose="020F0502020204030204" pitchFamily="34" charset="0"/>
                        <a:cs typeface="Times New Roman" panose="02020603050405020304" pitchFamily="18" charset="0"/>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0003"/>
                  </a:ext>
                </a:extLst>
              </a:tr>
              <a:tr h="1117022">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PPI: 303</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Number of Military Veterans and their dependants approved for   skills development programmes</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1 000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250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206</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250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305</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250</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108</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-142</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GB" sz="900" dirty="0" smtClean="0">
                          <a:effectLst/>
                          <a:latin typeface="Arial Narrow" panose="020B0606020202030204" pitchFamily="34" charset="0"/>
                          <a:ea typeface="Times New Roman" panose="02020603050405020304" pitchFamily="18" charset="0"/>
                          <a:cs typeface="Times New Roman" panose="02020603050405020304" pitchFamily="18" charset="0"/>
                        </a:rPr>
                        <a:t>-There </a:t>
                      </a: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department is in the process of collating all the training interventions that have been done in Q1 and Q2. </a:t>
                      </a:r>
                      <a:r>
                        <a:rPr lang="en-GB" sz="900" dirty="0" smtClean="0">
                          <a:effectLst/>
                          <a:latin typeface="Arial Narrow" panose="020B0606020202030204" pitchFamily="34" charset="0"/>
                          <a:ea typeface="Times New Roman" panose="02020603050405020304" pitchFamily="18" charset="0"/>
                          <a:cs typeface="Times New Roman" panose="02020603050405020304" pitchFamily="18" charset="0"/>
                        </a:rPr>
                        <a:t>-The </a:t>
                      </a: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information should be reported on in Q4</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195" marR="57150">
                        <a:lnSpc>
                          <a:spcPct val="115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Resumption of outreach programmes in Provinces as lockdowns ease. MoU with Local Government SETA was signed in November 2021. </a:t>
                      </a:r>
                      <a:endParaRPr lang="en-GB" sz="900" dirty="0" smtClean="0">
                        <a:effectLst/>
                        <a:latin typeface="Arial Narrow" panose="020B0606020202030204" pitchFamily="34" charset="0"/>
                        <a:ea typeface="Times New Roman" panose="02020603050405020304" pitchFamily="18" charset="0"/>
                        <a:cs typeface="Times New Roman" panose="02020603050405020304" pitchFamily="18" charset="0"/>
                      </a:endParaRPr>
                    </a:p>
                    <a:p>
                      <a:pPr marL="36195" marR="57150">
                        <a:lnSpc>
                          <a:spcPct val="115000"/>
                        </a:lnSpc>
                        <a:spcBef>
                          <a:spcPts val="0"/>
                        </a:spcBef>
                        <a:spcAft>
                          <a:spcPts val="0"/>
                        </a:spcAft>
                      </a:pPr>
                      <a:r>
                        <a:rPr lang="en-GB" sz="900" dirty="0" smtClean="0">
                          <a:effectLst/>
                          <a:latin typeface="Arial Narrow" panose="020B0606020202030204" pitchFamily="34" charset="0"/>
                          <a:ea typeface="Times New Roman" panose="02020603050405020304" pitchFamily="18" charset="0"/>
                          <a:cs typeface="Times New Roman" panose="02020603050405020304" pitchFamily="18" charset="0"/>
                        </a:rPr>
                        <a:t>-DMV </a:t>
                      </a: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and LGSETA preparing for rolling out the interventions from January 2022.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195" marR="57150" algn="just">
                        <a:lnSpc>
                          <a:spcPct val="115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4"/>
                  </a:ext>
                </a:extLst>
              </a:tr>
              <a:tr h="776604">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PPI: 304</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Number of Military Veterans businesses provided with access to business facilitation programmes</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110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30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13</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40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67</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70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74</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4</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Slight increase in demand</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195" marR="57150">
                        <a:lnSpc>
                          <a:spcPct val="115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The MoU with SANRAL has been finalized awaiting ratification by SANRAL authorities. </a:t>
                      </a:r>
                      <a:endParaRPr lang="en-GB" sz="900" dirty="0" smtClean="0">
                        <a:effectLst/>
                        <a:latin typeface="Arial Narrow" panose="020B0606020202030204" pitchFamily="34" charset="0"/>
                        <a:ea typeface="Times New Roman" panose="02020603050405020304" pitchFamily="18" charset="0"/>
                        <a:cs typeface="Times New Roman" panose="02020603050405020304" pitchFamily="18" charset="0"/>
                      </a:endParaRPr>
                    </a:p>
                    <a:p>
                      <a:pPr marL="36195" marR="57150">
                        <a:lnSpc>
                          <a:spcPct val="115000"/>
                        </a:lnSpc>
                        <a:spcBef>
                          <a:spcPts val="0"/>
                        </a:spcBef>
                        <a:spcAft>
                          <a:spcPts val="0"/>
                        </a:spcAft>
                      </a:pPr>
                      <a:r>
                        <a:rPr lang="en-GB" sz="900" dirty="0" smtClean="0">
                          <a:effectLst/>
                          <a:latin typeface="Arial Narrow" panose="020B0606020202030204" pitchFamily="34" charset="0"/>
                          <a:ea typeface="Times New Roman" panose="02020603050405020304" pitchFamily="18" charset="0"/>
                          <a:cs typeface="Times New Roman" panose="02020603050405020304" pitchFamily="18" charset="0"/>
                        </a:rPr>
                        <a:t>-Work </a:t>
                      </a: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plan is being developed to focus on short, medium and long term interventions over the 5-year </a:t>
                      </a:r>
                      <a:r>
                        <a:rPr lang="en-GB" sz="900" dirty="0" smtClean="0">
                          <a:effectLst/>
                          <a:latin typeface="Arial Narrow" panose="020B0606020202030204" pitchFamily="34" charset="0"/>
                          <a:ea typeface="Times New Roman" panose="02020603050405020304" pitchFamily="18" charset="0"/>
                          <a:cs typeface="Times New Roman" panose="02020603050405020304" pitchFamily="18" charset="0"/>
                        </a:rPr>
                        <a:t>period.</a:t>
                      </a:r>
                    </a:p>
                    <a:p>
                      <a:pPr marL="36195" marR="57150">
                        <a:lnSpc>
                          <a:spcPct val="115000"/>
                        </a:lnSpc>
                        <a:spcBef>
                          <a:spcPts val="0"/>
                        </a:spcBef>
                        <a:spcAft>
                          <a:spcPts val="0"/>
                        </a:spcAft>
                      </a:pPr>
                      <a:r>
                        <a:rPr lang="en-GB" sz="900" dirty="0" smtClean="0">
                          <a:effectLst/>
                          <a:latin typeface="Arial Narrow" panose="020B0606020202030204" pitchFamily="34" charset="0"/>
                          <a:ea typeface="Times New Roman" panose="02020603050405020304" pitchFamily="18" charset="0"/>
                          <a:cs typeface="Times New Roman" panose="02020603050405020304" pitchFamily="18" charset="0"/>
                        </a:rPr>
                        <a:t>-Discussions </a:t>
                      </a: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with the Media, Information and Communication Technologies and Services SETAs are at an advanced stage</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195" marR="57150" algn="just">
                        <a:lnSpc>
                          <a:spcPct val="115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9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0005"/>
                  </a:ext>
                </a:extLst>
              </a:tr>
            </a:tbl>
          </a:graphicData>
        </a:graphic>
      </p:graphicFrame>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36842291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05712" y="123975"/>
            <a:ext cx="9183624" cy="646331"/>
          </a:xfrm>
          <a:prstGeom prst="rect">
            <a:avLst/>
          </a:prstGeom>
        </p:spPr>
        <p:txBody>
          <a:bodyPr wrap="square">
            <a:spAutoFit/>
          </a:bodyPr>
          <a:lstStyle/>
          <a:p>
            <a:r>
              <a:rPr lang="en-ZA" sz="1800" b="1" dirty="0">
                <a:solidFill>
                  <a:srgbClr val="00B050"/>
                </a:solidFill>
              </a:rPr>
              <a:t>PROGRAMME </a:t>
            </a:r>
            <a:r>
              <a:rPr lang="en-ZA" sz="1800" b="1" dirty="0" smtClean="0">
                <a:solidFill>
                  <a:srgbClr val="00B050"/>
                </a:solidFill>
              </a:rPr>
              <a:t>3: ESM </a:t>
            </a:r>
            <a:r>
              <a:rPr lang="en-ZA" sz="1800" b="1" dirty="0">
                <a:solidFill>
                  <a:srgbClr val="00B050"/>
                </a:solidFill>
              </a:rPr>
              <a:t>PERFORMANCE INDICATORS AND TARGETS  </a:t>
            </a:r>
            <a:r>
              <a:rPr lang="en-ZA" sz="1800" dirty="0">
                <a:solidFill>
                  <a:srgbClr val="00B050"/>
                </a:solidFill>
              </a:rPr>
              <a:t/>
            </a:r>
            <a:br>
              <a:rPr lang="en-ZA" sz="1800" dirty="0">
                <a:solidFill>
                  <a:srgbClr val="00B050"/>
                </a:solidFill>
              </a:rPr>
            </a:br>
            <a:endParaRPr lang="en-ZA" sz="1800" dirty="0"/>
          </a:p>
        </p:txBody>
      </p:sp>
      <p:sp>
        <p:nvSpPr>
          <p:cNvPr id="2" name="Slide Number Placeholder 1"/>
          <p:cNvSpPr>
            <a:spLocks noGrp="1"/>
          </p:cNvSpPr>
          <p:nvPr>
            <p:ph type="sldNum" sz="quarter" idx="12"/>
          </p:nvPr>
        </p:nvSpPr>
        <p:spPr>
          <a:xfrm>
            <a:off x="8584984" y="6362701"/>
            <a:ext cx="2104352" cy="365125"/>
          </a:xfrm>
        </p:spPr>
        <p:txBody>
          <a:bodyPr/>
          <a:lstStyle/>
          <a:p>
            <a:fld id="{7B1C6805-EAF3-CC4B-883D-0BA841DD8C88}" type="slidenum">
              <a:rPr lang="en-US" smtClean="0">
                <a:solidFill>
                  <a:prstClr val="black">
                    <a:tint val="75000"/>
                  </a:prstClr>
                </a:solidFill>
              </a:rPr>
              <a:pPr/>
              <a:t>29</a:t>
            </a:fld>
            <a:endParaRPr lang="en-US" dirty="0">
              <a:solidFill>
                <a:prstClr val="black">
                  <a:tint val="75000"/>
                </a:prstClr>
              </a:solidFill>
            </a:endParaRPr>
          </a:p>
        </p:txBody>
      </p:sp>
      <p:sp>
        <p:nvSpPr>
          <p:cNvPr id="11" name="Rectangle 4"/>
          <p:cNvSpPr>
            <a:spLocks noChangeArrowheads="1"/>
          </p:cNvSpPr>
          <p:nvPr/>
        </p:nvSpPr>
        <p:spPr bwMode="auto">
          <a:xfrm>
            <a:off x="1828801" y="72458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ZA" altLang="en-US">
                <a:solidFill>
                  <a:prstClr val="black"/>
                </a:solidFill>
              </a:rPr>
              <a:t/>
            </a:r>
            <a:br>
              <a:rPr lang="en-ZA" altLang="en-US">
                <a:solidFill>
                  <a:prstClr val="black"/>
                </a:solidFill>
              </a:rPr>
            </a:br>
            <a:endParaRPr lang="en-ZA" altLang="en-US">
              <a:solidFill>
                <a:prstClr val="black"/>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43142298"/>
              </p:ext>
            </p:extLst>
          </p:nvPr>
        </p:nvGraphicFramePr>
        <p:xfrm>
          <a:off x="100582" y="490060"/>
          <a:ext cx="11829750" cy="3659246"/>
        </p:xfrm>
        <a:graphic>
          <a:graphicData uri="http://schemas.openxmlformats.org/drawingml/2006/table">
            <a:tbl>
              <a:tblPr firstRow="1" firstCol="1" bandRow="1">
                <a:tableStyleId>{7E9639D4-E3E2-4D34-9284-5A2195B3D0D7}</a:tableStyleId>
              </a:tblPr>
              <a:tblGrid>
                <a:gridCol w="490117">
                  <a:extLst>
                    <a:ext uri="{9D8B030D-6E8A-4147-A177-3AD203B41FA5}">
                      <a16:colId xmlns:a16="http://schemas.microsoft.com/office/drawing/2014/main" val="20000"/>
                    </a:ext>
                  </a:extLst>
                </a:gridCol>
                <a:gridCol w="997383">
                  <a:extLst>
                    <a:ext uri="{9D8B030D-6E8A-4147-A177-3AD203B41FA5}">
                      <a16:colId xmlns:a16="http://schemas.microsoft.com/office/drawing/2014/main" val="20001"/>
                    </a:ext>
                  </a:extLst>
                </a:gridCol>
                <a:gridCol w="742283">
                  <a:extLst>
                    <a:ext uri="{9D8B030D-6E8A-4147-A177-3AD203B41FA5}">
                      <a16:colId xmlns:a16="http://schemas.microsoft.com/office/drawing/2014/main" val="20002"/>
                    </a:ext>
                  </a:extLst>
                </a:gridCol>
                <a:gridCol w="880382">
                  <a:extLst>
                    <a:ext uri="{9D8B030D-6E8A-4147-A177-3AD203B41FA5}">
                      <a16:colId xmlns:a16="http://schemas.microsoft.com/office/drawing/2014/main" val="20003"/>
                    </a:ext>
                  </a:extLst>
                </a:gridCol>
                <a:gridCol w="1044376">
                  <a:extLst>
                    <a:ext uri="{9D8B030D-6E8A-4147-A177-3AD203B41FA5}">
                      <a16:colId xmlns:a16="http://schemas.microsoft.com/office/drawing/2014/main" val="20004"/>
                    </a:ext>
                  </a:extLst>
                </a:gridCol>
                <a:gridCol w="802701">
                  <a:extLst>
                    <a:ext uri="{9D8B030D-6E8A-4147-A177-3AD203B41FA5}">
                      <a16:colId xmlns:a16="http://schemas.microsoft.com/office/drawing/2014/main" val="20005"/>
                    </a:ext>
                  </a:extLst>
                </a:gridCol>
                <a:gridCol w="854488">
                  <a:extLst>
                    <a:ext uri="{9D8B030D-6E8A-4147-A177-3AD203B41FA5}">
                      <a16:colId xmlns:a16="http://schemas.microsoft.com/office/drawing/2014/main" val="20006"/>
                    </a:ext>
                  </a:extLst>
                </a:gridCol>
                <a:gridCol w="811332">
                  <a:extLst>
                    <a:ext uri="{9D8B030D-6E8A-4147-A177-3AD203B41FA5}">
                      <a16:colId xmlns:a16="http://schemas.microsoft.com/office/drawing/2014/main" val="20007"/>
                    </a:ext>
                  </a:extLst>
                </a:gridCol>
                <a:gridCol w="880383">
                  <a:extLst>
                    <a:ext uri="{9D8B030D-6E8A-4147-A177-3AD203B41FA5}">
                      <a16:colId xmlns:a16="http://schemas.microsoft.com/office/drawing/2014/main" val="20008"/>
                    </a:ext>
                  </a:extLst>
                </a:gridCol>
                <a:gridCol w="742282">
                  <a:extLst>
                    <a:ext uri="{9D8B030D-6E8A-4147-A177-3AD203B41FA5}">
                      <a16:colId xmlns:a16="http://schemas.microsoft.com/office/drawing/2014/main" val="20009"/>
                    </a:ext>
                  </a:extLst>
                </a:gridCol>
                <a:gridCol w="1191106">
                  <a:extLst>
                    <a:ext uri="{9D8B030D-6E8A-4147-A177-3AD203B41FA5}">
                      <a16:colId xmlns:a16="http://schemas.microsoft.com/office/drawing/2014/main" val="20010"/>
                    </a:ext>
                  </a:extLst>
                </a:gridCol>
                <a:gridCol w="1575978">
                  <a:extLst>
                    <a:ext uri="{9D8B030D-6E8A-4147-A177-3AD203B41FA5}">
                      <a16:colId xmlns:a16="http://schemas.microsoft.com/office/drawing/2014/main" val="20011"/>
                    </a:ext>
                  </a:extLst>
                </a:gridCol>
                <a:gridCol w="816939">
                  <a:extLst>
                    <a:ext uri="{9D8B030D-6E8A-4147-A177-3AD203B41FA5}">
                      <a16:colId xmlns:a16="http://schemas.microsoft.com/office/drawing/2014/main" val="20012"/>
                    </a:ext>
                  </a:extLst>
                </a:gridCol>
              </a:tblGrid>
              <a:tr h="282853">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rPr>
                        <a:t>Indicator ID</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rPr>
                        <a:t>Output Indicators</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marL="0" marR="0">
                        <a:lnSpc>
                          <a:spcPct val="115000"/>
                        </a:lnSpc>
                        <a:spcBef>
                          <a:spcPts val="0"/>
                        </a:spcBef>
                        <a:spcAft>
                          <a:spcPts val="1000"/>
                        </a:spcAft>
                      </a:pPr>
                      <a:r>
                        <a:rPr lang="en-US" sz="900" b="1" dirty="0">
                          <a:solidFill>
                            <a:schemeClr val="tx1"/>
                          </a:solidFill>
                          <a:effectLst/>
                          <a:latin typeface="Arial Narrow" panose="020B0606020202030204" pitchFamily="34" charset="0"/>
                        </a:rPr>
                        <a:t>Annual Target</a:t>
                      </a:r>
                      <a:endParaRPr lang="en-ZA"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marL="0" marR="0">
                        <a:lnSpc>
                          <a:spcPct val="115000"/>
                        </a:lnSpc>
                        <a:spcBef>
                          <a:spcPts val="0"/>
                        </a:spcBef>
                        <a:spcAft>
                          <a:spcPts val="1000"/>
                        </a:spcAft>
                      </a:pPr>
                      <a:r>
                        <a:rPr lang="en-US" sz="900" b="1" dirty="0">
                          <a:solidFill>
                            <a:schemeClr val="tx1"/>
                          </a:solidFill>
                          <a:effectLst/>
                          <a:latin typeface="Arial Narrow" panose="020B0606020202030204" pitchFamily="34" charset="0"/>
                        </a:rPr>
                        <a:t>Q1 Target</a:t>
                      </a:r>
                      <a:endParaRPr lang="en-ZA"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marL="0" marR="0">
                        <a:lnSpc>
                          <a:spcPct val="115000"/>
                        </a:lnSpc>
                        <a:spcBef>
                          <a:spcPts val="0"/>
                        </a:spcBef>
                        <a:spcAft>
                          <a:spcPts val="1000"/>
                        </a:spcAft>
                      </a:pPr>
                      <a:r>
                        <a:rPr lang="en-US" sz="900" b="1" dirty="0">
                          <a:solidFill>
                            <a:schemeClr val="tx1"/>
                          </a:solidFill>
                          <a:effectLst/>
                          <a:latin typeface="Arial Narrow" panose="020B0606020202030204" pitchFamily="34" charset="0"/>
                        </a:rPr>
                        <a:t>Quarter 1 Output – Validated</a:t>
                      </a:r>
                      <a:endParaRPr lang="en-ZA"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Q2 Target</a:t>
                      </a:r>
                      <a:endParaRPr lang="en-ZA" sz="90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18415" marR="18415" marT="18415" marB="88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marL="0" marR="0">
                        <a:lnSpc>
                          <a:spcPct val="107000"/>
                        </a:lnSpc>
                        <a:spcBef>
                          <a:spcPts val="0"/>
                        </a:spcBef>
                        <a:spcAft>
                          <a:spcPts val="0"/>
                        </a:spcAft>
                      </a:pPr>
                      <a:r>
                        <a:rPr lang="en-GB"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Quarter 2 Output – Validated</a:t>
                      </a:r>
                      <a:endParaRPr lang="en-ZA" sz="90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18415" marR="18415" marT="18415" marB="88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marL="0" marR="0" algn="l" defTabSz="457200" rtl="0" eaLnBrk="1" latinLnBrk="0" hangingPunct="1">
                        <a:lnSpc>
                          <a:spcPct val="115000"/>
                        </a:lnSpc>
                        <a:spcBef>
                          <a:spcPts val="0"/>
                        </a:spcBef>
                        <a:spcAft>
                          <a:spcPts val="1000"/>
                        </a:spcAft>
                      </a:pPr>
                      <a:r>
                        <a:rPr lang="en-GB" sz="900" b="1" kern="1200">
                          <a:solidFill>
                            <a:schemeClr val="tx1"/>
                          </a:solidFill>
                          <a:effectLst/>
                          <a:latin typeface="Arial Narrow" panose="020B0606020202030204" pitchFamily="34" charset="0"/>
                          <a:ea typeface="+mn-ea"/>
                          <a:cs typeface="+mn-cs"/>
                        </a:rPr>
                        <a:t>Q3 Target</a:t>
                      </a:r>
                      <a:endParaRPr lang="en-ZA" sz="900" b="1" kern="1200">
                        <a:solidFill>
                          <a:schemeClr val="tx1"/>
                        </a:solidFill>
                        <a:effectLst/>
                        <a:latin typeface="Arial Narrow" panose="020B0606020202030204" pitchFamily="34" charset="0"/>
                        <a:ea typeface="+mn-ea"/>
                        <a:cs typeface="+mn-cs"/>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marL="0" marR="0" algn="l" defTabSz="457200" rtl="0" eaLnBrk="1" latinLnBrk="0" hangingPunct="1">
                        <a:lnSpc>
                          <a:spcPct val="115000"/>
                        </a:lnSpc>
                        <a:spcBef>
                          <a:spcPts val="0"/>
                        </a:spcBef>
                        <a:spcAft>
                          <a:spcPts val="1000"/>
                        </a:spcAft>
                      </a:pPr>
                      <a:r>
                        <a:rPr lang="en-GB" sz="900" b="1" kern="1200" dirty="0">
                          <a:solidFill>
                            <a:schemeClr val="tx1"/>
                          </a:solidFill>
                          <a:effectLst/>
                          <a:latin typeface="Arial Narrow" panose="020B0606020202030204" pitchFamily="34" charset="0"/>
                          <a:ea typeface="+mn-ea"/>
                          <a:cs typeface="+mn-cs"/>
                        </a:rPr>
                        <a:t>Q3 Output – Validated</a:t>
                      </a:r>
                      <a:endParaRPr lang="en-ZA" sz="900" b="1" kern="1200" dirty="0">
                        <a:solidFill>
                          <a:schemeClr val="tx1"/>
                        </a:solidFill>
                        <a:effectLst/>
                        <a:latin typeface="Arial Narrow" panose="020B0606020202030204" pitchFamily="34" charset="0"/>
                        <a:ea typeface="+mn-ea"/>
                        <a:cs typeface="+mn-cs"/>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marL="0" marR="0">
                        <a:lnSpc>
                          <a:spcPct val="115000"/>
                        </a:lnSpc>
                        <a:spcBef>
                          <a:spcPts val="0"/>
                        </a:spcBef>
                        <a:spcAft>
                          <a:spcPts val="1000"/>
                        </a:spcAft>
                      </a:pPr>
                      <a:r>
                        <a:rPr lang="en-US" sz="900" b="1" dirty="0">
                          <a:solidFill>
                            <a:schemeClr val="tx1"/>
                          </a:solidFill>
                          <a:effectLst/>
                          <a:latin typeface="Arial Narrow" panose="020B0606020202030204" pitchFamily="34" charset="0"/>
                        </a:rPr>
                        <a:t>Deviation</a:t>
                      </a:r>
                      <a:endParaRPr lang="en-ZA" sz="900" b="1"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a:lnSpc>
                          <a:spcPct val="115000"/>
                        </a:lnSpc>
                        <a:spcBef>
                          <a:spcPts val="0"/>
                        </a:spcBef>
                        <a:spcAft>
                          <a:spcPts val="1000"/>
                        </a:spcAft>
                      </a:pPr>
                      <a:r>
                        <a:rPr lang="en-US" sz="900" b="1">
                          <a:solidFill>
                            <a:schemeClr val="tx1"/>
                          </a:solidFill>
                          <a:effectLst/>
                          <a:latin typeface="Arial Narrow" panose="020B0606020202030204" pitchFamily="34" charset="0"/>
                        </a:rPr>
                        <a:t>Comments</a:t>
                      </a:r>
                      <a:endParaRPr lang="en-ZA" sz="9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ZA"/>
                    </a:p>
                  </a:txBody>
                  <a:tcPr/>
                </a:tc>
                <a:tc rowSpan="2">
                  <a:txBody>
                    <a:bodyPr/>
                    <a:lstStyle/>
                    <a:p>
                      <a:pPr marL="0" marR="0">
                        <a:lnSpc>
                          <a:spcPct val="115000"/>
                        </a:lnSpc>
                        <a:spcBef>
                          <a:spcPts val="0"/>
                        </a:spcBef>
                        <a:spcAft>
                          <a:spcPts val="1000"/>
                        </a:spcAft>
                      </a:pPr>
                      <a:r>
                        <a:rPr lang="en-US" sz="900" b="1">
                          <a:solidFill>
                            <a:schemeClr val="tx1"/>
                          </a:solidFill>
                          <a:effectLst/>
                          <a:latin typeface="Arial Narrow" panose="020B0606020202030204" pitchFamily="34" charset="0"/>
                        </a:rPr>
                        <a:t>Overall progress of indicator (Green, Amber or Red)</a:t>
                      </a:r>
                      <a:endParaRPr lang="en-ZA" sz="900" b="1">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690995">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marL="0" marR="0">
                        <a:lnSpc>
                          <a:spcPct val="107000"/>
                        </a:lnSpc>
                        <a:spcBef>
                          <a:spcPts val="0"/>
                        </a:spcBef>
                        <a:spcAft>
                          <a:spcPts val="0"/>
                        </a:spcAft>
                      </a:pPr>
                      <a:r>
                        <a:rPr lang="en-ZA" sz="900" b="1" dirty="0">
                          <a:solidFill>
                            <a:schemeClr val="tx1"/>
                          </a:solidFill>
                          <a:effectLst/>
                          <a:latin typeface="Arial Narrow" panose="020B0606020202030204" pitchFamily="34" charset="0"/>
                        </a:rPr>
                        <a:t>Reason for Deviation</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ZA" sz="900" b="1" dirty="0">
                          <a:solidFill>
                            <a:schemeClr val="tx1"/>
                          </a:solidFill>
                          <a:effectLst/>
                          <a:latin typeface="Arial Narrow" panose="020B0606020202030204" pitchFamily="34" charset="0"/>
                        </a:rPr>
                        <a:t>Corrective Action</a:t>
                      </a:r>
                      <a:endParaRPr lang="en-ZA" sz="9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lang="en-ZA"/>
                    </a:p>
                  </a:txBody>
                  <a:tcPr/>
                </a:tc>
                <a:extLst>
                  <a:ext uri="{0D108BD9-81ED-4DB2-BD59-A6C34878D82A}">
                    <a16:rowId xmlns:a16="http://schemas.microsoft.com/office/drawing/2014/main" val="10001"/>
                  </a:ext>
                </a:extLst>
              </a:tr>
              <a:tr h="1917647">
                <a:tc>
                  <a:txBody>
                    <a:bodyPr/>
                    <a:lstStyle/>
                    <a:p>
                      <a:pPr marL="0" marR="0">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PPI: 305</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Number of Military Veterans provided with access to employment placement opportunities</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30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10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10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GB" sz="900" dirty="0" smtClean="0">
                          <a:effectLst/>
                          <a:latin typeface="Arial Narrow" panose="020B0606020202030204" pitchFamily="34" charset="0"/>
                          <a:ea typeface="Times New Roman" panose="02020603050405020304" pitchFamily="18" charset="0"/>
                          <a:cs typeface="Times New Roman" panose="02020603050405020304" pitchFamily="18" charset="0"/>
                        </a:rPr>
                        <a:t>0</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smtClean="0">
                          <a:effectLst/>
                          <a:latin typeface="Arial Narrow" panose="020B0606020202030204" pitchFamily="34" charset="0"/>
                          <a:ea typeface="Times New Roman" panose="02020603050405020304" pitchFamily="18" charset="0"/>
                          <a:cs typeface="Times New Roman" panose="02020603050405020304" pitchFamily="18" charset="0"/>
                        </a:rPr>
                        <a:t>-10</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57150">
                        <a:lnSpc>
                          <a:spcPct val="115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-A list of 19 military veterans was sent to Western Cape Department of Labour (WC </a:t>
                      </a:r>
                      <a:r>
                        <a:rPr lang="en-GB" sz="900" dirty="0" err="1">
                          <a:effectLst/>
                          <a:latin typeface="Arial Narrow" panose="020B0606020202030204" pitchFamily="34" charset="0"/>
                          <a:ea typeface="Times New Roman" panose="02020603050405020304" pitchFamily="18" charset="0"/>
                          <a:cs typeface="Times New Roman" panose="02020603050405020304" pitchFamily="18" charset="0"/>
                        </a:rPr>
                        <a:t>DoL</a:t>
                      </a: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 for registration on its database for employment opportunities. </a:t>
                      </a:r>
                      <a:endParaRPr lang="en-GB" sz="900" dirty="0" smtClean="0">
                        <a:effectLst/>
                        <a:latin typeface="Arial Narrow" panose="020B0606020202030204" pitchFamily="34" charset="0"/>
                        <a:ea typeface="Times New Roman" panose="02020603050405020304" pitchFamily="18" charset="0"/>
                        <a:cs typeface="Times New Roman" panose="02020603050405020304" pitchFamily="18" charset="0"/>
                      </a:endParaRPr>
                    </a:p>
                    <a:p>
                      <a:pPr marL="0" marR="57150">
                        <a:lnSpc>
                          <a:spcPct val="115000"/>
                        </a:lnSpc>
                        <a:spcBef>
                          <a:spcPts val="0"/>
                        </a:spcBef>
                        <a:spcAft>
                          <a:spcPts val="0"/>
                        </a:spcAft>
                      </a:pPr>
                      <a:r>
                        <a:rPr lang="en-GB" sz="900" dirty="0" smtClean="0">
                          <a:effectLst/>
                          <a:latin typeface="Arial Narrow" panose="020B0606020202030204" pitchFamily="34" charset="0"/>
                          <a:ea typeface="Times New Roman" panose="02020603050405020304" pitchFamily="18" charset="0"/>
                          <a:cs typeface="Times New Roman" panose="02020603050405020304" pitchFamily="18" charset="0"/>
                        </a:rPr>
                        <a:t>-DMV </a:t>
                      </a: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is awaiting the job placement reports from WC </a:t>
                      </a:r>
                      <a:r>
                        <a:rPr lang="en-GB" sz="900" dirty="0" err="1">
                          <a:effectLst/>
                          <a:latin typeface="Arial Narrow" panose="020B0606020202030204" pitchFamily="34" charset="0"/>
                          <a:ea typeface="Times New Roman" panose="02020603050405020304" pitchFamily="18" charset="0"/>
                          <a:cs typeface="Times New Roman" panose="02020603050405020304" pitchFamily="18" charset="0"/>
                        </a:rPr>
                        <a:t>DoL.</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195" marR="57150">
                        <a:lnSpc>
                          <a:spcPct val="115000"/>
                        </a:lnSpc>
                        <a:spcBef>
                          <a:spcPts val="0"/>
                        </a:spcBef>
                        <a:spcAft>
                          <a:spcPts val="0"/>
                        </a:spcAft>
                      </a:pPr>
                      <a:r>
                        <a:rPr lang="en-GB" sz="900" dirty="0" smtClean="0">
                          <a:effectLst/>
                          <a:latin typeface="Arial Narrow" panose="020B0606020202030204" pitchFamily="34" charset="0"/>
                          <a:ea typeface="Times New Roman" panose="02020603050405020304" pitchFamily="18" charset="0"/>
                          <a:cs typeface="Times New Roman" panose="02020603050405020304" pitchFamily="18" charset="0"/>
                        </a:rPr>
                        <a:t>-Continues </a:t>
                      </a: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collaboration and engagement with relevant stakeholders for job opportunities. </a:t>
                      </a:r>
                      <a:endParaRPr lang="en-GB" sz="900" dirty="0" smtClean="0">
                        <a:effectLst/>
                        <a:latin typeface="Arial Narrow" panose="020B0606020202030204" pitchFamily="34" charset="0"/>
                        <a:ea typeface="Times New Roman" panose="02020603050405020304" pitchFamily="18" charset="0"/>
                        <a:cs typeface="Times New Roman" panose="02020603050405020304" pitchFamily="18" charset="0"/>
                      </a:endParaRPr>
                    </a:p>
                    <a:p>
                      <a:pPr marL="36195" marR="57150">
                        <a:lnSpc>
                          <a:spcPct val="115000"/>
                        </a:lnSpc>
                        <a:spcBef>
                          <a:spcPts val="0"/>
                        </a:spcBef>
                        <a:spcAft>
                          <a:spcPts val="0"/>
                        </a:spcAft>
                      </a:pPr>
                      <a:r>
                        <a:rPr lang="en-GB" sz="900" dirty="0" smtClean="0">
                          <a:effectLst/>
                          <a:latin typeface="Arial Narrow" panose="020B0606020202030204" pitchFamily="34" charset="0"/>
                          <a:ea typeface="Times New Roman" panose="02020603050405020304" pitchFamily="18" charset="0"/>
                          <a:cs typeface="Times New Roman" panose="02020603050405020304" pitchFamily="18" charset="0"/>
                        </a:rPr>
                        <a:t>-The </a:t>
                      </a: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MoU with SANRAL has been finalized awaiting ratification by SANRAL authorities. </a:t>
                      </a:r>
                      <a:endParaRPr lang="en-GB" sz="900" dirty="0" smtClean="0">
                        <a:effectLst/>
                        <a:latin typeface="Arial Narrow" panose="020B0606020202030204" pitchFamily="34" charset="0"/>
                        <a:ea typeface="Times New Roman" panose="02020603050405020304" pitchFamily="18" charset="0"/>
                        <a:cs typeface="Times New Roman" panose="02020603050405020304" pitchFamily="18" charset="0"/>
                      </a:endParaRPr>
                    </a:p>
                    <a:p>
                      <a:pPr marL="36195" marR="57150">
                        <a:lnSpc>
                          <a:spcPct val="115000"/>
                        </a:lnSpc>
                        <a:spcBef>
                          <a:spcPts val="0"/>
                        </a:spcBef>
                        <a:spcAft>
                          <a:spcPts val="0"/>
                        </a:spcAft>
                      </a:pPr>
                      <a:r>
                        <a:rPr lang="en-GB" sz="900" dirty="0" smtClean="0">
                          <a:effectLst/>
                          <a:latin typeface="Arial Narrow" panose="020B0606020202030204" pitchFamily="34" charset="0"/>
                          <a:ea typeface="Times New Roman" panose="02020603050405020304" pitchFamily="18" charset="0"/>
                          <a:cs typeface="Times New Roman" panose="02020603050405020304" pitchFamily="18" charset="0"/>
                        </a:rPr>
                        <a:t>-Work </a:t>
                      </a: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plan is being developed to focus on short, medium and long term interventions over the 5-year period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195" marR="57150" algn="just">
                        <a:lnSpc>
                          <a:spcPct val="115000"/>
                        </a:lnSpc>
                        <a:spcBef>
                          <a:spcPts val="0"/>
                        </a:spcBef>
                        <a:spcAft>
                          <a:spcPts val="100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2"/>
                  </a:ext>
                </a:extLst>
              </a:tr>
              <a:tr h="767751">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PPI:306</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Number of Military Veterans memorial sites facilitated per year</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3</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6195" marR="57150" algn="ctr">
                        <a:lnSpc>
                          <a:spcPct val="115000"/>
                        </a:lnSpc>
                        <a:spcBef>
                          <a:spcPts val="0"/>
                        </a:spcBef>
                        <a:spcAft>
                          <a:spcPts val="0"/>
                        </a:spcAft>
                      </a:pPr>
                      <a:r>
                        <a:rPr lang="en-GB" sz="90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GB" sz="900">
                          <a:effectLst/>
                          <a:latin typeface="Arial Narrow" panose="020B0606020202030204" pitchFamily="34" charset="0"/>
                          <a:ea typeface="Times New Roman" panose="02020603050405020304" pitchFamily="18" charset="0"/>
                          <a:cs typeface="Times New Roman" panose="02020603050405020304" pitchFamily="18" charset="0"/>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6195" marR="57150" algn="ctr">
                        <a:lnSpc>
                          <a:spcPct val="115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Arial" panose="020B0604020202020204" pitchFamily="34"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marL="36195" marR="57150" algn="ctr">
                        <a:lnSpc>
                          <a:spcPct val="115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Arial" panose="020B0604020202020204" pitchFamily="34" charset="0"/>
                        </a:rPr>
                        <a:t>N/A</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195" marR="57150" algn="ctr" defTabSz="457200" rtl="0" eaLnBrk="1" latinLnBrk="0" hangingPunct="1">
                        <a:lnSpc>
                          <a:spcPct val="115000"/>
                        </a:lnSpc>
                        <a:spcBef>
                          <a:spcPts val="0"/>
                        </a:spcBef>
                        <a:spcAft>
                          <a:spcPts val="0"/>
                        </a:spcAft>
                      </a:pPr>
                      <a:r>
                        <a:rPr lang="en-GB" sz="900" kern="120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N/A</a:t>
                      </a:r>
                      <a:endParaRPr lang="en-GB" sz="90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195" marR="57150" algn="ctr" defTabSz="457200" rtl="0" eaLnBrk="1" latinLnBrk="0" hangingPunct="1">
                        <a:lnSpc>
                          <a:spcPct val="115000"/>
                        </a:lnSpc>
                        <a:spcBef>
                          <a:spcPts val="0"/>
                        </a:spcBef>
                        <a:spcAft>
                          <a:spcPts val="0"/>
                        </a:spcAft>
                      </a:pPr>
                      <a:r>
                        <a:rPr lang="en-ZA" sz="900" kern="1200" dirty="0" smtClean="0">
                          <a:solidFill>
                            <a:schemeClr val="tx1"/>
                          </a:solidFill>
                          <a:effectLst/>
                          <a:latin typeface="Arial Narrow" panose="020B0606020202030204" pitchFamily="34" charset="0"/>
                          <a:ea typeface="Times New Roman" panose="02020603050405020304" pitchFamily="18" charset="0"/>
                          <a:cs typeface="Arial" panose="020B0604020202020204" pitchFamily="34" charset="0"/>
                        </a:rPr>
                        <a:t>N/A</a:t>
                      </a:r>
                      <a:endParaRPr lang="en-ZA" sz="900" kern="1200" dirty="0">
                        <a:solidFill>
                          <a:schemeClr val="tx1"/>
                        </a:solidFill>
                        <a:effectLst/>
                        <a:latin typeface="Arial Narrow" panose="020B0606020202030204" pitchFamily="34" charset="0"/>
                        <a:ea typeface="Times New Roman" panose="02020603050405020304" pitchFamily="18" charset="0"/>
                        <a:cs typeface="Arial" panose="020B0604020202020204" pitchFamily="34" charset="0"/>
                      </a:endParaRPr>
                    </a:p>
                  </a:txBody>
                  <a:tcPr marL="54610" marR="18415" marT="0" marB="3683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GB" sz="900" dirty="0">
                          <a:effectLst/>
                          <a:latin typeface="Arial Narrow" panose="020B0606020202030204" pitchFamily="34" charset="0"/>
                          <a:ea typeface="Times New Roman" panose="02020603050405020304" pitchFamily="18" charset="0"/>
                          <a:cs typeface="Times New Roman" panose="02020603050405020304" pitchFamily="18" charset="0"/>
                        </a:rPr>
                        <a:t>Planned for Q4</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610" marR="18415" marT="0" marB="368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13617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C05CBC3C-2E5A-4839-8B9B-2E5A6ADF0F5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a:spLocks noGrp="1"/>
          </p:cNvSpPr>
          <p:nvPr>
            <p:ph type="title"/>
          </p:nvPr>
        </p:nvSpPr>
        <p:spPr>
          <a:xfrm>
            <a:off x="885207" y="190193"/>
            <a:ext cx="9621601" cy="2414488"/>
          </a:xfrm>
          <a:noFill/>
          <a:ln>
            <a:noFill/>
          </a:ln>
        </p:spPr>
        <p:style>
          <a:lnRef idx="2">
            <a:schemeClr val="accent3"/>
          </a:lnRef>
          <a:fillRef idx="1">
            <a:schemeClr val="lt1"/>
          </a:fillRef>
          <a:effectRef idx="0">
            <a:schemeClr val="accent3"/>
          </a:effectRef>
          <a:fontRef idx="minor">
            <a:schemeClr val="dk1"/>
          </a:fontRef>
        </p:style>
        <p:txBody>
          <a:bodyPr anchor="t">
            <a:normAutofit/>
          </a:bodyPr>
          <a:lstStyle/>
          <a:p>
            <a:pPr>
              <a:lnSpc>
                <a:spcPct val="90000"/>
              </a:lnSpc>
            </a:pPr>
            <a:r>
              <a:rPr lang="en-US" sz="2000" b="1" dirty="0">
                <a:solidFill>
                  <a:srgbClr val="00B050"/>
                </a:solidFill>
              </a:rPr>
              <a:t>PURPOSE OF THE PRESENTATION</a:t>
            </a:r>
          </a:p>
        </p:txBody>
      </p:sp>
      <p:sp>
        <p:nvSpPr>
          <p:cNvPr id="5" name="Content Placeholder 2"/>
          <p:cNvSpPr>
            <a:spLocks noGrp="1"/>
          </p:cNvSpPr>
          <p:nvPr>
            <p:ph idx="1"/>
          </p:nvPr>
        </p:nvSpPr>
        <p:spPr>
          <a:xfrm>
            <a:off x="282388" y="1520367"/>
            <a:ext cx="11577918" cy="3529584"/>
          </a:xfrm>
          <a:ln>
            <a:noFill/>
          </a:ln>
        </p:spPr>
        <p:style>
          <a:lnRef idx="2">
            <a:schemeClr val="accent3"/>
          </a:lnRef>
          <a:fillRef idx="1">
            <a:schemeClr val="lt1"/>
          </a:fillRef>
          <a:effectRef idx="0">
            <a:schemeClr val="accent3"/>
          </a:effectRef>
          <a:fontRef idx="minor">
            <a:schemeClr val="dk1"/>
          </a:fontRef>
        </p:style>
        <p:txBody>
          <a:bodyPr>
            <a:normAutofit/>
          </a:bodyPr>
          <a:lstStyle/>
          <a:p>
            <a:pPr marL="0" indent="0" algn="ctr">
              <a:lnSpc>
                <a:spcPct val="150000"/>
              </a:lnSpc>
              <a:spcBef>
                <a:spcPts val="0"/>
              </a:spcBef>
              <a:buNone/>
              <a:defRPr/>
            </a:pPr>
            <a:r>
              <a:rPr lang="en-US" sz="2000" dirty="0">
                <a:latin typeface="Arial" panose="020B0604020202020204" pitchFamily="34" charset="0"/>
                <a:cs typeface="Arial" panose="020B0604020202020204" pitchFamily="34" charset="0"/>
              </a:rPr>
              <a:t>The purpose of the presentation is to appraise the </a:t>
            </a:r>
            <a:r>
              <a:rPr lang="en-US" sz="2000" dirty="0" smtClean="0">
                <a:latin typeface="Arial" panose="020B0604020202020204" pitchFamily="34" charset="0"/>
                <a:cs typeface="Arial" panose="020B0604020202020204" pitchFamily="34" charset="0"/>
              </a:rPr>
              <a:t>PCD about </a:t>
            </a:r>
            <a:r>
              <a:rPr lang="en-US" sz="2000" dirty="0">
                <a:latin typeface="Arial" panose="020B0604020202020204" pitchFamily="34" charset="0"/>
                <a:cs typeface="Arial" panose="020B0604020202020204" pitchFamily="34" charset="0"/>
              </a:rPr>
              <a:t>the Department’s </a:t>
            </a:r>
            <a:r>
              <a:rPr lang="en-US" sz="2000" dirty="0" smtClean="0">
                <a:latin typeface="Arial" panose="020B0604020202020204" pitchFamily="34" charset="0"/>
                <a:cs typeface="Arial" panose="020B0604020202020204" pitchFamily="34" charset="0"/>
              </a:rPr>
              <a:t>Q3 performance both for Financial and non-Financial</a:t>
            </a:r>
            <a:r>
              <a:rPr lang="en-US" sz="2400" dirty="0" smtClean="0">
                <a:latin typeface="Arial" panose="020B0604020202020204" pitchFamily="34" charset="0"/>
                <a:cs typeface="Arial" panose="020B0604020202020204" pitchFamily="34" charset="0"/>
              </a:rPr>
              <a:t>.</a:t>
            </a:r>
            <a:endParaRPr lang="en-ZA" sz="240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a:xfrm>
            <a:off x="8610600" y="6356350"/>
            <a:ext cx="2743200" cy="365125"/>
          </a:xfrm>
        </p:spPr>
        <p:txBody>
          <a:bodyPr>
            <a:normAutofit/>
          </a:bodyPr>
          <a:lstStyle/>
          <a:p>
            <a:pPr>
              <a:spcAft>
                <a:spcPts val="600"/>
              </a:spcAft>
            </a:pPr>
            <a:fld id="{7B1C6805-EAF3-CC4B-883D-0BA841DD8C88}" type="slidenum">
              <a:rPr lang="en-US" smtClean="0"/>
              <a:pPr>
                <a:spcAft>
                  <a:spcPts val="600"/>
                </a:spcAft>
              </a:pPr>
              <a:t>3</a:t>
            </a:fld>
            <a:endParaRPr lang="en-US"/>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25315670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428" y="31550"/>
            <a:ext cx="8965972" cy="345440"/>
          </a:xfrm>
          <a:ln>
            <a:noFill/>
          </a:ln>
        </p:spPr>
        <p:style>
          <a:lnRef idx="2">
            <a:schemeClr val="accent3"/>
          </a:lnRef>
          <a:fillRef idx="1">
            <a:schemeClr val="lt1"/>
          </a:fillRef>
          <a:effectRef idx="0">
            <a:schemeClr val="accent3"/>
          </a:effectRef>
          <a:fontRef idx="minor">
            <a:schemeClr val="dk1"/>
          </a:fontRef>
        </p:style>
        <p:txBody>
          <a:bodyPr>
            <a:noAutofit/>
          </a:bodyPr>
          <a:lstStyle/>
          <a:p>
            <a:r>
              <a:rPr lang="en-ZA" sz="1800" b="1" dirty="0">
                <a:solidFill>
                  <a:srgbClr val="00B050"/>
                </a:solidFill>
                <a:latin typeface="Arial" panose="020B0604020202020204" pitchFamily="34" charset="0"/>
                <a:cs typeface="Arial" panose="020B0604020202020204" pitchFamily="34" charset="0"/>
              </a:rPr>
              <a:t>HUMAN RESOURCE STATUS</a:t>
            </a:r>
            <a:endParaRPr lang="en-ZA" sz="1800"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a:xfrm>
            <a:off x="8462048" y="6362701"/>
            <a:ext cx="2104352" cy="365125"/>
          </a:xfrm>
        </p:spPr>
        <p:txBody>
          <a:bodyPr/>
          <a:lstStyle/>
          <a:p>
            <a:fld id="{7B1C6805-EAF3-CC4B-883D-0BA841DD8C88}" type="slidenum">
              <a:rPr lang="en-US" smtClean="0">
                <a:solidFill>
                  <a:prstClr val="black">
                    <a:tint val="75000"/>
                  </a:prstClr>
                </a:solidFill>
              </a:rPr>
              <a:pPr/>
              <a:t>30</a:t>
            </a:fld>
            <a:endParaRPr lang="en-US" dirty="0">
              <a:solidFill>
                <a:prstClr val="black">
                  <a:tint val="75000"/>
                </a:prst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47275111"/>
              </p:ext>
            </p:extLst>
          </p:nvPr>
        </p:nvGraphicFramePr>
        <p:xfrm>
          <a:off x="481693" y="500276"/>
          <a:ext cx="10819778" cy="2437857"/>
        </p:xfrm>
        <a:graphic>
          <a:graphicData uri="http://schemas.openxmlformats.org/drawingml/2006/table">
            <a:tbl>
              <a:tblPr firstRow="1" firstCol="1" bandRow="1">
                <a:tableStyleId>{5C22544A-7EE6-4342-B048-85BDC9FD1C3A}</a:tableStyleId>
              </a:tblPr>
              <a:tblGrid>
                <a:gridCol w="869793">
                  <a:extLst>
                    <a:ext uri="{9D8B030D-6E8A-4147-A177-3AD203B41FA5}">
                      <a16:colId xmlns:a16="http://schemas.microsoft.com/office/drawing/2014/main" val="20000"/>
                    </a:ext>
                  </a:extLst>
                </a:gridCol>
                <a:gridCol w="2096294">
                  <a:extLst>
                    <a:ext uri="{9D8B030D-6E8A-4147-A177-3AD203B41FA5}">
                      <a16:colId xmlns:a16="http://schemas.microsoft.com/office/drawing/2014/main" val="20001"/>
                    </a:ext>
                  </a:extLst>
                </a:gridCol>
                <a:gridCol w="674575">
                  <a:extLst>
                    <a:ext uri="{9D8B030D-6E8A-4147-A177-3AD203B41FA5}">
                      <a16:colId xmlns:a16="http://schemas.microsoft.com/office/drawing/2014/main" val="20002"/>
                    </a:ext>
                  </a:extLst>
                </a:gridCol>
                <a:gridCol w="883080">
                  <a:extLst>
                    <a:ext uri="{9D8B030D-6E8A-4147-A177-3AD203B41FA5}">
                      <a16:colId xmlns:a16="http://schemas.microsoft.com/office/drawing/2014/main" val="20003"/>
                    </a:ext>
                  </a:extLst>
                </a:gridCol>
                <a:gridCol w="883080">
                  <a:extLst>
                    <a:ext uri="{9D8B030D-6E8A-4147-A177-3AD203B41FA5}">
                      <a16:colId xmlns:a16="http://schemas.microsoft.com/office/drawing/2014/main" val="20004"/>
                    </a:ext>
                  </a:extLst>
                </a:gridCol>
                <a:gridCol w="868771">
                  <a:extLst>
                    <a:ext uri="{9D8B030D-6E8A-4147-A177-3AD203B41FA5}">
                      <a16:colId xmlns:a16="http://schemas.microsoft.com/office/drawing/2014/main" val="20005"/>
                    </a:ext>
                  </a:extLst>
                </a:gridCol>
                <a:gridCol w="868771">
                  <a:extLst>
                    <a:ext uri="{9D8B030D-6E8A-4147-A177-3AD203B41FA5}">
                      <a16:colId xmlns:a16="http://schemas.microsoft.com/office/drawing/2014/main" val="20006"/>
                    </a:ext>
                  </a:extLst>
                </a:gridCol>
                <a:gridCol w="868771">
                  <a:extLst>
                    <a:ext uri="{9D8B030D-6E8A-4147-A177-3AD203B41FA5}">
                      <a16:colId xmlns:a16="http://schemas.microsoft.com/office/drawing/2014/main" val="20007"/>
                    </a:ext>
                  </a:extLst>
                </a:gridCol>
                <a:gridCol w="868771">
                  <a:extLst>
                    <a:ext uri="{9D8B030D-6E8A-4147-A177-3AD203B41FA5}">
                      <a16:colId xmlns:a16="http://schemas.microsoft.com/office/drawing/2014/main" val="20008"/>
                    </a:ext>
                  </a:extLst>
                </a:gridCol>
                <a:gridCol w="968936">
                  <a:extLst>
                    <a:ext uri="{9D8B030D-6E8A-4147-A177-3AD203B41FA5}">
                      <a16:colId xmlns:a16="http://schemas.microsoft.com/office/drawing/2014/main" val="20009"/>
                    </a:ext>
                  </a:extLst>
                </a:gridCol>
                <a:gridCol w="968936">
                  <a:extLst>
                    <a:ext uri="{9D8B030D-6E8A-4147-A177-3AD203B41FA5}">
                      <a16:colId xmlns:a16="http://schemas.microsoft.com/office/drawing/2014/main" val="20010"/>
                    </a:ext>
                  </a:extLst>
                </a:gridCol>
              </a:tblGrid>
              <a:tr h="250222">
                <a:tc gridSpan="11">
                  <a:txBody>
                    <a:bodyPr/>
                    <a:lstStyle/>
                    <a:p>
                      <a:pPr marL="0" marR="0">
                        <a:lnSpc>
                          <a:spcPct val="106000"/>
                        </a:lnSpc>
                        <a:spcBef>
                          <a:spcPts val="0"/>
                        </a:spcBef>
                        <a:spcAft>
                          <a:spcPts val="0"/>
                        </a:spcAft>
                      </a:pPr>
                      <a:r>
                        <a:rPr lang="en-ZA" sz="1200" dirty="0" smtClean="0">
                          <a:effectLst/>
                          <a:latin typeface="+mn-lt"/>
                          <a:ea typeface="Times New Roman" panose="02020603050405020304" pitchFamily="18" charset="0"/>
                          <a:cs typeface="Times New Roman" panose="02020603050405020304" pitchFamily="18" charset="0"/>
                        </a:rPr>
                        <a:t>Transformation/Equity Statistics: Total permanent employees </a:t>
                      </a:r>
                      <a:endParaRPr lang="en-ZA" sz="1200" dirty="0">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marL="0" marR="0">
                        <a:lnSpc>
                          <a:spcPct val="106000"/>
                        </a:lnSpc>
                        <a:spcBef>
                          <a:spcPts val="0"/>
                        </a:spcBef>
                        <a:spcAft>
                          <a:spcPts val="0"/>
                        </a:spcAft>
                      </a:pP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pPr marL="0" marR="0">
                        <a:lnSpc>
                          <a:spcPct val="106000"/>
                        </a:lnSpc>
                        <a:spcBef>
                          <a:spcPts val="0"/>
                        </a:spcBef>
                        <a:spcAft>
                          <a:spcPts val="0"/>
                        </a:spcAft>
                      </a:pP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pPr marL="0" marR="0">
                        <a:lnSpc>
                          <a:spcPct val="106000"/>
                        </a:lnSpc>
                        <a:spcBef>
                          <a:spcPts val="0"/>
                        </a:spcBef>
                        <a:spcAft>
                          <a:spcPts val="0"/>
                        </a:spcAft>
                      </a:pP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ZA"/>
                    </a:p>
                  </a:txBody>
                  <a:tcPr/>
                </a:tc>
                <a:tc hMerge="1">
                  <a:txBody>
                    <a:bodyPr/>
                    <a:lstStyle/>
                    <a:p>
                      <a:pPr marL="0" marR="0">
                        <a:lnSpc>
                          <a:spcPct val="106000"/>
                        </a:lnSpc>
                        <a:spcBef>
                          <a:spcPts val="0"/>
                        </a:spcBef>
                        <a:spcAft>
                          <a:spcPts val="0"/>
                        </a:spcAft>
                      </a:pP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ZA"/>
                    </a:p>
                  </a:txBody>
                  <a:tcPr/>
                </a:tc>
                <a:tc hMerge="1">
                  <a:txBody>
                    <a:bodyPr/>
                    <a:lstStyle/>
                    <a:p>
                      <a:pPr marL="0" marR="0">
                        <a:lnSpc>
                          <a:spcPct val="106000"/>
                        </a:lnSpc>
                        <a:spcBef>
                          <a:spcPts val="0"/>
                        </a:spcBef>
                        <a:spcAft>
                          <a:spcPts val="0"/>
                        </a:spcAft>
                      </a:pP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ZA"/>
                    </a:p>
                  </a:txBody>
                  <a:tcPr/>
                </a:tc>
                <a:tc hMerge="1">
                  <a:txBody>
                    <a:bodyPr/>
                    <a:lstStyle/>
                    <a:p>
                      <a:pPr marL="0" marR="0">
                        <a:lnSpc>
                          <a:spcPct val="106000"/>
                        </a:lnSpc>
                        <a:spcBef>
                          <a:spcPts val="0"/>
                        </a:spcBef>
                        <a:spcAft>
                          <a:spcPts val="0"/>
                        </a:spcAft>
                      </a:pP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ZA"/>
                    </a:p>
                  </a:txBody>
                  <a:tcPr/>
                </a:tc>
                <a:extLst>
                  <a:ext uri="{0D108BD9-81ED-4DB2-BD59-A6C34878D82A}">
                    <a16:rowId xmlns:a16="http://schemas.microsoft.com/office/drawing/2014/main" val="10000"/>
                  </a:ext>
                </a:extLst>
              </a:tr>
              <a:tr h="184785">
                <a:tc>
                  <a:txBody>
                    <a:bodyPr/>
                    <a:lstStyle/>
                    <a:p>
                      <a:pPr marL="0" marR="0">
                        <a:lnSpc>
                          <a:spcPct val="106000"/>
                        </a:lnSpc>
                        <a:spcBef>
                          <a:spcPts val="0"/>
                        </a:spcBef>
                        <a:spcAft>
                          <a:spcPts val="0"/>
                        </a:spcAft>
                      </a:pPr>
                      <a:r>
                        <a:rPr lang="en-GB" sz="1000" dirty="0" err="1">
                          <a:effectLst/>
                        </a:rPr>
                        <a:t>Ser</a:t>
                      </a:r>
                      <a:r>
                        <a:rPr lang="en-GB" sz="1000" dirty="0">
                          <a:effectLst/>
                        </a:rPr>
                        <a:t> No</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dirty="0">
                          <a:effectLst/>
                        </a:rPr>
                        <a:t> </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gridSpan="2">
                  <a:txBody>
                    <a:bodyPr/>
                    <a:lstStyle/>
                    <a:p>
                      <a:pPr marL="0" marR="0">
                        <a:lnSpc>
                          <a:spcPct val="106000"/>
                        </a:lnSpc>
                        <a:spcBef>
                          <a:spcPts val="0"/>
                        </a:spcBef>
                        <a:spcAft>
                          <a:spcPts val="0"/>
                        </a:spcAft>
                      </a:pPr>
                      <a:r>
                        <a:rPr lang="en-GB" sz="1000">
                          <a:effectLst/>
                        </a:rPr>
                        <a:t>African</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ZA"/>
                    </a:p>
                  </a:txBody>
                  <a:tcPr/>
                </a:tc>
                <a:tc gridSpan="2">
                  <a:txBody>
                    <a:bodyPr/>
                    <a:lstStyle/>
                    <a:p>
                      <a:pPr marL="0" marR="0">
                        <a:lnSpc>
                          <a:spcPct val="106000"/>
                        </a:lnSpc>
                        <a:spcBef>
                          <a:spcPts val="0"/>
                        </a:spcBef>
                        <a:spcAft>
                          <a:spcPts val="0"/>
                        </a:spcAft>
                      </a:pPr>
                      <a:r>
                        <a:rPr lang="en-GB" sz="1000">
                          <a:effectLst/>
                        </a:rPr>
                        <a:t>Coloured</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ZA"/>
                    </a:p>
                  </a:txBody>
                  <a:tcPr/>
                </a:tc>
                <a:tc gridSpan="2">
                  <a:txBody>
                    <a:bodyPr/>
                    <a:lstStyle/>
                    <a:p>
                      <a:pPr marL="0" marR="0">
                        <a:lnSpc>
                          <a:spcPct val="106000"/>
                        </a:lnSpc>
                        <a:spcBef>
                          <a:spcPts val="0"/>
                        </a:spcBef>
                        <a:spcAft>
                          <a:spcPts val="0"/>
                        </a:spcAft>
                      </a:pPr>
                      <a:r>
                        <a:rPr lang="en-GB" sz="1000">
                          <a:effectLst/>
                        </a:rPr>
                        <a:t>Asian</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ZA"/>
                    </a:p>
                  </a:txBody>
                  <a:tcPr/>
                </a:tc>
                <a:tc gridSpan="2">
                  <a:txBody>
                    <a:bodyPr/>
                    <a:lstStyle/>
                    <a:p>
                      <a:pPr marL="0" marR="0">
                        <a:lnSpc>
                          <a:spcPct val="106000"/>
                        </a:lnSpc>
                        <a:spcBef>
                          <a:spcPts val="0"/>
                        </a:spcBef>
                        <a:spcAft>
                          <a:spcPts val="0"/>
                        </a:spcAft>
                      </a:pPr>
                      <a:r>
                        <a:rPr lang="en-GB" sz="1000">
                          <a:effectLst/>
                        </a:rPr>
                        <a:t>White</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ZA"/>
                    </a:p>
                  </a:txBody>
                  <a:tcPr/>
                </a:tc>
                <a:extLst>
                  <a:ext uri="{0D108BD9-81ED-4DB2-BD59-A6C34878D82A}">
                    <a16:rowId xmlns:a16="http://schemas.microsoft.com/office/drawing/2014/main" val="10001"/>
                  </a:ext>
                </a:extLst>
              </a:tr>
              <a:tr h="271145">
                <a:tc>
                  <a:txBody>
                    <a:bodyPr/>
                    <a:lstStyle/>
                    <a:p>
                      <a:pPr marL="0" marR="0">
                        <a:lnSpc>
                          <a:spcPct val="106000"/>
                        </a:lnSpc>
                        <a:spcBef>
                          <a:spcPts val="0"/>
                        </a:spcBef>
                        <a:spcAft>
                          <a:spcPts val="0"/>
                        </a:spcAft>
                      </a:pPr>
                      <a:r>
                        <a:rPr lang="en-GB" sz="1000">
                          <a:effectLst/>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GB" sz="1000">
                          <a:effectLst/>
                        </a:rPr>
                        <a:t>Male</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Female</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Male</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Female</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Male</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Female</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Male</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Female</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184785">
                <a:tc>
                  <a:txBody>
                    <a:bodyPr/>
                    <a:lstStyle/>
                    <a:p>
                      <a:pPr marL="0" marR="0">
                        <a:lnSpc>
                          <a:spcPct val="106000"/>
                        </a:lnSpc>
                        <a:spcBef>
                          <a:spcPts val="0"/>
                        </a:spcBef>
                        <a:spcAft>
                          <a:spcPts val="0"/>
                        </a:spcAft>
                      </a:pPr>
                      <a:r>
                        <a:rPr lang="en-GB" sz="1000">
                          <a:effectLst/>
                        </a:rPr>
                        <a:t>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Race distribution of members</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GB" sz="1000">
                          <a:effectLst/>
                        </a:rPr>
                        <a:t>62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58</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3</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184785">
                <a:tc>
                  <a:txBody>
                    <a:bodyPr/>
                    <a:lstStyle/>
                    <a:p>
                      <a:pPr marL="0" marR="0">
                        <a:lnSpc>
                          <a:spcPct val="106000"/>
                        </a:lnSpc>
                        <a:spcBef>
                          <a:spcPts val="0"/>
                        </a:spcBef>
                        <a:spcAft>
                          <a:spcPts val="0"/>
                        </a:spcAft>
                      </a:pPr>
                      <a:r>
                        <a:rPr lang="en-GB" sz="1000">
                          <a:effectLst/>
                        </a:rPr>
                        <a:t>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Gender distribution of members</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GB" sz="1000">
                          <a:effectLst/>
                        </a:rPr>
                        <a:t>62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58</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3</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295934">
                <a:tc>
                  <a:txBody>
                    <a:bodyPr/>
                    <a:lstStyle/>
                    <a:p>
                      <a:pPr marL="0" marR="0">
                        <a:lnSpc>
                          <a:spcPct val="106000"/>
                        </a:lnSpc>
                        <a:spcBef>
                          <a:spcPts val="0"/>
                        </a:spcBef>
                        <a:spcAft>
                          <a:spcPts val="0"/>
                        </a:spcAft>
                      </a:pPr>
                      <a:r>
                        <a:rPr lang="en-GB" sz="1000">
                          <a:effectLst/>
                        </a:rPr>
                        <a:t>3</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Number of disabled members</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GB" sz="1000">
                          <a:effectLst/>
                        </a:rPr>
                        <a:t>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184785">
                <a:tc rowSpan="3">
                  <a:txBody>
                    <a:bodyPr/>
                    <a:lstStyle/>
                    <a:p>
                      <a:pPr marL="0" marR="0">
                        <a:lnSpc>
                          <a:spcPct val="106000"/>
                        </a:lnSpc>
                        <a:spcBef>
                          <a:spcPts val="0"/>
                        </a:spcBef>
                        <a:spcAft>
                          <a:spcPts val="0"/>
                        </a:spcAft>
                      </a:pPr>
                      <a:r>
                        <a:rPr lang="en-GB" sz="1000">
                          <a:effectLst/>
                        </a:rPr>
                        <a:t>4</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rowSpan="3">
                  <a:txBody>
                    <a:bodyPr/>
                    <a:lstStyle/>
                    <a:p>
                      <a:pPr marL="0" marR="0">
                        <a:lnSpc>
                          <a:spcPct val="106000"/>
                        </a:lnSpc>
                        <a:spcBef>
                          <a:spcPts val="0"/>
                        </a:spcBef>
                        <a:spcAft>
                          <a:spcPts val="0"/>
                        </a:spcAft>
                      </a:pPr>
                      <a:r>
                        <a:rPr lang="en-GB" sz="1000">
                          <a:effectLst/>
                        </a:rPr>
                        <a:t>Number of members in the Programmes</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P1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GB" sz="1000">
                          <a:effectLst/>
                        </a:rPr>
                        <a:t>32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38</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193040">
                <a:tc vMerge="1">
                  <a:txBody>
                    <a:bodyPr/>
                    <a:lstStyle/>
                    <a:p>
                      <a:endParaRPr lang="en-ZA"/>
                    </a:p>
                  </a:txBody>
                  <a:tcPr/>
                </a:tc>
                <a:tc vMerge="1">
                  <a:txBody>
                    <a:bodyPr/>
                    <a:lstStyle/>
                    <a:p>
                      <a:endParaRPr lang="en-ZA"/>
                    </a:p>
                  </a:txBody>
                  <a:tcPr/>
                </a:tc>
                <a:tc>
                  <a:txBody>
                    <a:bodyPr/>
                    <a:lstStyle/>
                    <a:p>
                      <a:pPr marL="0" marR="0">
                        <a:lnSpc>
                          <a:spcPct val="106000"/>
                        </a:lnSpc>
                        <a:spcBef>
                          <a:spcPts val="0"/>
                        </a:spcBef>
                        <a:spcAft>
                          <a:spcPts val="0"/>
                        </a:spcAft>
                      </a:pPr>
                      <a:r>
                        <a:rPr lang="en-GB" sz="1000">
                          <a:effectLst/>
                        </a:rPr>
                        <a:t>P2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GB" sz="1000">
                          <a:effectLst/>
                        </a:rPr>
                        <a:t>10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11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7"/>
                  </a:ext>
                </a:extLst>
              </a:tr>
              <a:tr h="259344">
                <a:tc vMerge="1">
                  <a:txBody>
                    <a:bodyPr/>
                    <a:lstStyle/>
                    <a:p>
                      <a:endParaRPr lang="en-ZA"/>
                    </a:p>
                  </a:txBody>
                  <a:tcPr/>
                </a:tc>
                <a:tc vMerge="1">
                  <a:txBody>
                    <a:bodyPr/>
                    <a:lstStyle/>
                    <a:p>
                      <a:endParaRPr lang="en-ZA"/>
                    </a:p>
                  </a:txBody>
                  <a:tcPr/>
                </a:tc>
                <a:tc>
                  <a:txBody>
                    <a:bodyPr/>
                    <a:lstStyle/>
                    <a:p>
                      <a:pPr marL="0" marR="0">
                        <a:lnSpc>
                          <a:spcPct val="106000"/>
                        </a:lnSpc>
                        <a:spcBef>
                          <a:spcPts val="0"/>
                        </a:spcBef>
                        <a:spcAft>
                          <a:spcPts val="0"/>
                        </a:spcAft>
                      </a:pPr>
                      <a:r>
                        <a:rPr lang="en-GB" sz="1000">
                          <a:effectLst/>
                        </a:rPr>
                        <a:t>P3</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GB" sz="1000">
                          <a:effectLst/>
                        </a:rPr>
                        <a:t>20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9</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8"/>
                  </a:ext>
                </a:extLst>
              </a:tr>
              <a:tr h="222022">
                <a:tc>
                  <a:txBody>
                    <a:bodyPr/>
                    <a:lstStyle/>
                    <a:p>
                      <a:pPr marL="0" marR="0">
                        <a:lnSpc>
                          <a:spcPct val="106000"/>
                        </a:lnSpc>
                        <a:spcBef>
                          <a:spcPts val="0"/>
                        </a:spcBef>
                        <a:spcAft>
                          <a:spcPts val="0"/>
                        </a:spcAft>
                      </a:pPr>
                      <a:r>
                        <a:rPr lang="en-GB" sz="1000">
                          <a:effectLst/>
                        </a:rPr>
                        <a:t>5</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Total</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128</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GB" sz="1000">
                          <a:effectLst/>
                        </a:rPr>
                        <a:t>62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58</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3</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9"/>
                  </a:ext>
                </a:extLst>
              </a:tr>
              <a:tr h="207010">
                <a:tc>
                  <a:txBody>
                    <a:bodyPr/>
                    <a:lstStyle/>
                    <a:p>
                      <a:pPr marL="0" marR="0">
                        <a:lnSpc>
                          <a:spcPct val="106000"/>
                        </a:lnSpc>
                        <a:spcBef>
                          <a:spcPts val="0"/>
                        </a:spcBef>
                        <a:spcAft>
                          <a:spcPts val="0"/>
                        </a:spcAft>
                      </a:pPr>
                      <a:r>
                        <a:rPr lang="en-GB" sz="1000">
                          <a:effectLst/>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gridSpan="10">
                  <a:txBody>
                    <a:bodyPr/>
                    <a:lstStyle/>
                    <a:p>
                      <a:pPr marL="0" marR="0">
                        <a:lnSpc>
                          <a:spcPct val="106000"/>
                        </a:lnSpc>
                        <a:spcBef>
                          <a:spcPts val="0"/>
                        </a:spcBef>
                        <a:spcAft>
                          <a:spcPts val="0"/>
                        </a:spcAft>
                      </a:pPr>
                      <a:r>
                        <a:rPr lang="en-GB" sz="1000" dirty="0">
                          <a:effectLst/>
                        </a:rPr>
                        <a:t>Comments/Deviations:  None</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1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158828569"/>
              </p:ext>
            </p:extLst>
          </p:nvPr>
        </p:nvGraphicFramePr>
        <p:xfrm>
          <a:off x="481693" y="3191534"/>
          <a:ext cx="10819777" cy="2779218"/>
        </p:xfrm>
        <a:graphic>
          <a:graphicData uri="http://schemas.openxmlformats.org/drawingml/2006/table">
            <a:tbl>
              <a:tblPr firstRow="1" firstCol="1" bandRow="1">
                <a:tableStyleId>{5C22544A-7EE6-4342-B048-85BDC9FD1C3A}</a:tableStyleId>
              </a:tblPr>
              <a:tblGrid>
                <a:gridCol w="883989">
                  <a:extLst>
                    <a:ext uri="{9D8B030D-6E8A-4147-A177-3AD203B41FA5}">
                      <a16:colId xmlns:a16="http://schemas.microsoft.com/office/drawing/2014/main" val="20000"/>
                    </a:ext>
                  </a:extLst>
                </a:gridCol>
                <a:gridCol w="2130507">
                  <a:extLst>
                    <a:ext uri="{9D8B030D-6E8A-4147-A177-3AD203B41FA5}">
                      <a16:colId xmlns:a16="http://schemas.microsoft.com/office/drawing/2014/main" val="20001"/>
                    </a:ext>
                  </a:extLst>
                </a:gridCol>
                <a:gridCol w="685585">
                  <a:extLst>
                    <a:ext uri="{9D8B030D-6E8A-4147-A177-3AD203B41FA5}">
                      <a16:colId xmlns:a16="http://schemas.microsoft.com/office/drawing/2014/main" val="20002"/>
                    </a:ext>
                  </a:extLst>
                </a:gridCol>
                <a:gridCol w="897493">
                  <a:extLst>
                    <a:ext uri="{9D8B030D-6E8A-4147-A177-3AD203B41FA5}">
                      <a16:colId xmlns:a16="http://schemas.microsoft.com/office/drawing/2014/main" val="20003"/>
                    </a:ext>
                  </a:extLst>
                </a:gridCol>
                <a:gridCol w="897493">
                  <a:extLst>
                    <a:ext uri="{9D8B030D-6E8A-4147-A177-3AD203B41FA5}">
                      <a16:colId xmlns:a16="http://schemas.microsoft.com/office/drawing/2014/main" val="20004"/>
                    </a:ext>
                  </a:extLst>
                </a:gridCol>
                <a:gridCol w="888144">
                  <a:extLst>
                    <a:ext uri="{9D8B030D-6E8A-4147-A177-3AD203B41FA5}">
                      <a16:colId xmlns:a16="http://schemas.microsoft.com/office/drawing/2014/main" val="20005"/>
                    </a:ext>
                  </a:extLst>
                </a:gridCol>
                <a:gridCol w="888144">
                  <a:extLst>
                    <a:ext uri="{9D8B030D-6E8A-4147-A177-3AD203B41FA5}">
                      <a16:colId xmlns:a16="http://schemas.microsoft.com/office/drawing/2014/main" val="20006"/>
                    </a:ext>
                  </a:extLst>
                </a:gridCol>
                <a:gridCol w="897493">
                  <a:extLst>
                    <a:ext uri="{9D8B030D-6E8A-4147-A177-3AD203B41FA5}">
                      <a16:colId xmlns:a16="http://schemas.microsoft.com/office/drawing/2014/main" val="20007"/>
                    </a:ext>
                  </a:extLst>
                </a:gridCol>
                <a:gridCol w="897493">
                  <a:extLst>
                    <a:ext uri="{9D8B030D-6E8A-4147-A177-3AD203B41FA5}">
                      <a16:colId xmlns:a16="http://schemas.microsoft.com/office/drawing/2014/main" val="20008"/>
                    </a:ext>
                  </a:extLst>
                </a:gridCol>
                <a:gridCol w="876718">
                  <a:extLst>
                    <a:ext uri="{9D8B030D-6E8A-4147-A177-3AD203B41FA5}">
                      <a16:colId xmlns:a16="http://schemas.microsoft.com/office/drawing/2014/main" val="20009"/>
                    </a:ext>
                  </a:extLst>
                </a:gridCol>
                <a:gridCol w="876718">
                  <a:extLst>
                    <a:ext uri="{9D8B030D-6E8A-4147-A177-3AD203B41FA5}">
                      <a16:colId xmlns:a16="http://schemas.microsoft.com/office/drawing/2014/main" val="20010"/>
                    </a:ext>
                  </a:extLst>
                </a:gridCol>
              </a:tblGrid>
              <a:tr h="327263">
                <a:tc gridSpan="11">
                  <a:txBody>
                    <a:bodyPr/>
                    <a:lstStyle/>
                    <a:p>
                      <a:pPr marL="0" marR="0">
                        <a:lnSpc>
                          <a:spcPct val="106000"/>
                        </a:lnSpc>
                        <a:spcBef>
                          <a:spcPts val="0"/>
                        </a:spcBef>
                        <a:spcAft>
                          <a:spcPts val="0"/>
                        </a:spcAft>
                      </a:pPr>
                      <a:r>
                        <a:rPr lang="en-US" sz="1200" b="1" kern="1200" dirty="0" smtClean="0">
                          <a:solidFill>
                            <a:schemeClr val="lt1"/>
                          </a:solidFill>
                          <a:effectLst/>
                          <a:latin typeface="+mn-lt"/>
                          <a:ea typeface="Times New Roman" panose="02020603050405020304" pitchFamily="18" charset="0"/>
                          <a:cs typeface="Times New Roman" panose="02020603050405020304" pitchFamily="18" charset="0"/>
                        </a:rPr>
                        <a:t>Transformation/Equity Statistics: Total contract employees</a:t>
                      </a:r>
                      <a:endParaRPr lang="en-ZA" sz="1200" b="1" kern="1200" dirty="0">
                        <a:solidFill>
                          <a:schemeClr val="lt1"/>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marL="0" marR="0">
                        <a:lnSpc>
                          <a:spcPct val="106000"/>
                        </a:lnSpc>
                        <a:spcBef>
                          <a:spcPts val="0"/>
                        </a:spcBef>
                        <a:spcAft>
                          <a:spcPts val="0"/>
                        </a:spcAft>
                      </a:pP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pPr marL="0" marR="0">
                        <a:lnSpc>
                          <a:spcPct val="106000"/>
                        </a:lnSpc>
                        <a:spcBef>
                          <a:spcPts val="0"/>
                        </a:spcBef>
                        <a:spcAft>
                          <a:spcPts val="0"/>
                        </a:spcAft>
                      </a:pP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pPr marL="0" marR="0">
                        <a:lnSpc>
                          <a:spcPct val="106000"/>
                        </a:lnSpc>
                        <a:spcBef>
                          <a:spcPts val="0"/>
                        </a:spcBef>
                        <a:spcAft>
                          <a:spcPts val="0"/>
                        </a:spcAft>
                      </a:pP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ZA"/>
                    </a:p>
                  </a:txBody>
                  <a:tcPr/>
                </a:tc>
                <a:tc hMerge="1">
                  <a:txBody>
                    <a:bodyPr/>
                    <a:lstStyle/>
                    <a:p>
                      <a:pPr marL="0" marR="0">
                        <a:lnSpc>
                          <a:spcPct val="106000"/>
                        </a:lnSpc>
                        <a:spcBef>
                          <a:spcPts val="0"/>
                        </a:spcBef>
                        <a:spcAft>
                          <a:spcPts val="0"/>
                        </a:spcAft>
                      </a:pP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ZA"/>
                    </a:p>
                  </a:txBody>
                  <a:tcPr/>
                </a:tc>
                <a:tc hMerge="1">
                  <a:txBody>
                    <a:bodyPr/>
                    <a:lstStyle/>
                    <a:p>
                      <a:pPr marL="0" marR="0">
                        <a:lnSpc>
                          <a:spcPct val="106000"/>
                        </a:lnSpc>
                        <a:spcBef>
                          <a:spcPts val="0"/>
                        </a:spcBef>
                        <a:spcAft>
                          <a:spcPts val="0"/>
                        </a:spcAft>
                      </a:pP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ZA"/>
                    </a:p>
                  </a:txBody>
                  <a:tcPr/>
                </a:tc>
                <a:tc hMerge="1">
                  <a:txBody>
                    <a:bodyPr/>
                    <a:lstStyle/>
                    <a:p>
                      <a:pPr marL="0" marR="0">
                        <a:lnSpc>
                          <a:spcPct val="106000"/>
                        </a:lnSpc>
                        <a:spcBef>
                          <a:spcPts val="0"/>
                        </a:spcBef>
                        <a:spcAft>
                          <a:spcPts val="0"/>
                        </a:spcAft>
                      </a:pP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ZA"/>
                    </a:p>
                  </a:txBody>
                  <a:tcPr/>
                </a:tc>
                <a:extLst>
                  <a:ext uri="{0D108BD9-81ED-4DB2-BD59-A6C34878D82A}">
                    <a16:rowId xmlns:a16="http://schemas.microsoft.com/office/drawing/2014/main" val="10000"/>
                  </a:ext>
                </a:extLst>
              </a:tr>
              <a:tr h="216441">
                <a:tc>
                  <a:txBody>
                    <a:bodyPr/>
                    <a:lstStyle/>
                    <a:p>
                      <a:pPr marL="0" marR="0">
                        <a:lnSpc>
                          <a:spcPct val="106000"/>
                        </a:lnSpc>
                        <a:spcBef>
                          <a:spcPts val="0"/>
                        </a:spcBef>
                        <a:spcAft>
                          <a:spcPts val="0"/>
                        </a:spcAft>
                      </a:pPr>
                      <a:r>
                        <a:rPr lang="en-GB" sz="1000">
                          <a:effectLst/>
                        </a:rPr>
                        <a:t>Ser No</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dirty="0">
                          <a:effectLst/>
                        </a:rPr>
                        <a:t> </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gridSpan="2">
                  <a:txBody>
                    <a:bodyPr/>
                    <a:lstStyle/>
                    <a:p>
                      <a:pPr marL="0" marR="0">
                        <a:lnSpc>
                          <a:spcPct val="106000"/>
                        </a:lnSpc>
                        <a:spcBef>
                          <a:spcPts val="0"/>
                        </a:spcBef>
                        <a:spcAft>
                          <a:spcPts val="0"/>
                        </a:spcAft>
                      </a:pPr>
                      <a:r>
                        <a:rPr lang="en-GB" sz="1000">
                          <a:effectLst/>
                        </a:rPr>
                        <a:t>African</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ZA"/>
                    </a:p>
                  </a:txBody>
                  <a:tcPr/>
                </a:tc>
                <a:tc gridSpan="2">
                  <a:txBody>
                    <a:bodyPr/>
                    <a:lstStyle/>
                    <a:p>
                      <a:pPr marL="0" marR="0">
                        <a:lnSpc>
                          <a:spcPct val="106000"/>
                        </a:lnSpc>
                        <a:spcBef>
                          <a:spcPts val="0"/>
                        </a:spcBef>
                        <a:spcAft>
                          <a:spcPts val="0"/>
                        </a:spcAft>
                      </a:pPr>
                      <a:r>
                        <a:rPr lang="en-GB" sz="1000">
                          <a:effectLst/>
                        </a:rPr>
                        <a:t>Coloured</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ZA"/>
                    </a:p>
                  </a:txBody>
                  <a:tcPr/>
                </a:tc>
                <a:tc gridSpan="2">
                  <a:txBody>
                    <a:bodyPr/>
                    <a:lstStyle/>
                    <a:p>
                      <a:pPr marL="0" marR="0">
                        <a:lnSpc>
                          <a:spcPct val="106000"/>
                        </a:lnSpc>
                        <a:spcBef>
                          <a:spcPts val="0"/>
                        </a:spcBef>
                        <a:spcAft>
                          <a:spcPts val="0"/>
                        </a:spcAft>
                      </a:pPr>
                      <a:r>
                        <a:rPr lang="en-GB" sz="1000">
                          <a:effectLst/>
                        </a:rPr>
                        <a:t>Asian</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ZA"/>
                    </a:p>
                  </a:txBody>
                  <a:tcPr/>
                </a:tc>
                <a:tc gridSpan="2">
                  <a:txBody>
                    <a:bodyPr/>
                    <a:lstStyle/>
                    <a:p>
                      <a:pPr marL="0" marR="0">
                        <a:lnSpc>
                          <a:spcPct val="106000"/>
                        </a:lnSpc>
                        <a:spcBef>
                          <a:spcPts val="0"/>
                        </a:spcBef>
                        <a:spcAft>
                          <a:spcPts val="0"/>
                        </a:spcAft>
                      </a:pPr>
                      <a:r>
                        <a:rPr lang="en-GB" sz="1000">
                          <a:effectLst/>
                        </a:rPr>
                        <a:t>White</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ZA"/>
                    </a:p>
                  </a:txBody>
                  <a:tcPr/>
                </a:tc>
                <a:extLst>
                  <a:ext uri="{0D108BD9-81ED-4DB2-BD59-A6C34878D82A}">
                    <a16:rowId xmlns:a16="http://schemas.microsoft.com/office/drawing/2014/main" val="10001"/>
                  </a:ext>
                </a:extLst>
              </a:tr>
              <a:tr h="301924">
                <a:tc>
                  <a:txBody>
                    <a:bodyPr/>
                    <a:lstStyle/>
                    <a:p>
                      <a:pPr marL="0" marR="0">
                        <a:lnSpc>
                          <a:spcPct val="106000"/>
                        </a:lnSpc>
                        <a:spcBef>
                          <a:spcPts val="0"/>
                        </a:spcBef>
                        <a:spcAft>
                          <a:spcPts val="0"/>
                        </a:spcAft>
                      </a:pPr>
                      <a:r>
                        <a:rPr lang="en-GB" sz="1000">
                          <a:effectLst/>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GB" sz="1000">
                          <a:effectLst/>
                        </a:rPr>
                        <a:t>Male</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Female</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Male</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Female</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Male</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Female</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Male</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Female</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293839">
                <a:tc>
                  <a:txBody>
                    <a:bodyPr/>
                    <a:lstStyle/>
                    <a:p>
                      <a:pPr marL="0" marR="0">
                        <a:lnSpc>
                          <a:spcPct val="106000"/>
                        </a:lnSpc>
                        <a:spcBef>
                          <a:spcPts val="0"/>
                        </a:spcBef>
                        <a:spcAft>
                          <a:spcPts val="0"/>
                        </a:spcAft>
                      </a:pPr>
                      <a:r>
                        <a:rPr lang="en-GB" sz="1000">
                          <a:effectLst/>
                        </a:rPr>
                        <a:t>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Race distribution of members</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GB" sz="1000">
                          <a:effectLst/>
                        </a:rPr>
                        <a:t>22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31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275505">
                <a:tc>
                  <a:txBody>
                    <a:bodyPr/>
                    <a:lstStyle/>
                    <a:p>
                      <a:pPr marL="0" marR="0">
                        <a:lnSpc>
                          <a:spcPct val="106000"/>
                        </a:lnSpc>
                        <a:spcBef>
                          <a:spcPts val="0"/>
                        </a:spcBef>
                        <a:spcAft>
                          <a:spcPts val="0"/>
                        </a:spcAft>
                      </a:pPr>
                      <a:r>
                        <a:rPr lang="en-GB" sz="1000">
                          <a:effectLst/>
                        </a:rPr>
                        <a:t>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Gender distribution of members</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GB" sz="1000">
                          <a:effectLst/>
                        </a:rPr>
                        <a:t>22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31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284671">
                <a:tc>
                  <a:txBody>
                    <a:bodyPr/>
                    <a:lstStyle/>
                    <a:p>
                      <a:pPr marL="0" marR="0">
                        <a:lnSpc>
                          <a:spcPct val="106000"/>
                        </a:lnSpc>
                        <a:spcBef>
                          <a:spcPts val="0"/>
                        </a:spcBef>
                        <a:spcAft>
                          <a:spcPts val="0"/>
                        </a:spcAft>
                      </a:pPr>
                      <a:r>
                        <a:rPr lang="en-GB" sz="1000">
                          <a:effectLst/>
                        </a:rPr>
                        <a:t>3</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Number of disabled members</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193643">
                <a:tc rowSpan="3">
                  <a:txBody>
                    <a:bodyPr/>
                    <a:lstStyle/>
                    <a:p>
                      <a:pPr marL="0" marR="0">
                        <a:lnSpc>
                          <a:spcPct val="106000"/>
                        </a:lnSpc>
                        <a:spcBef>
                          <a:spcPts val="0"/>
                        </a:spcBef>
                        <a:spcAft>
                          <a:spcPts val="0"/>
                        </a:spcAft>
                      </a:pPr>
                      <a:r>
                        <a:rPr lang="en-GB" sz="1000">
                          <a:effectLst/>
                        </a:rPr>
                        <a:t>4</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rowSpan="3">
                  <a:txBody>
                    <a:bodyPr/>
                    <a:lstStyle/>
                    <a:p>
                      <a:pPr marL="0" marR="0">
                        <a:lnSpc>
                          <a:spcPct val="106000"/>
                        </a:lnSpc>
                        <a:spcBef>
                          <a:spcPts val="0"/>
                        </a:spcBef>
                        <a:spcAft>
                          <a:spcPts val="0"/>
                        </a:spcAft>
                      </a:pPr>
                      <a:r>
                        <a:rPr lang="en-GB" sz="1000">
                          <a:effectLst/>
                        </a:rPr>
                        <a:t>Number of members in the Programmes</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P1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GB" sz="1000">
                          <a:effectLst/>
                        </a:rPr>
                        <a:t>8</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20</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202294">
                <a:tc vMerge="1">
                  <a:txBody>
                    <a:bodyPr/>
                    <a:lstStyle/>
                    <a:p>
                      <a:endParaRPr lang="en-ZA"/>
                    </a:p>
                  </a:txBody>
                  <a:tcPr/>
                </a:tc>
                <a:tc vMerge="1">
                  <a:txBody>
                    <a:bodyPr/>
                    <a:lstStyle/>
                    <a:p>
                      <a:endParaRPr lang="en-ZA"/>
                    </a:p>
                  </a:txBody>
                  <a:tcPr/>
                </a:tc>
                <a:tc>
                  <a:txBody>
                    <a:bodyPr/>
                    <a:lstStyle/>
                    <a:p>
                      <a:pPr marL="0" marR="0">
                        <a:lnSpc>
                          <a:spcPct val="106000"/>
                        </a:lnSpc>
                        <a:spcBef>
                          <a:spcPts val="0"/>
                        </a:spcBef>
                        <a:spcAft>
                          <a:spcPts val="0"/>
                        </a:spcAft>
                      </a:pPr>
                      <a:r>
                        <a:rPr lang="en-GB" sz="1000">
                          <a:effectLst/>
                        </a:rPr>
                        <a:t>P2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GB" sz="1000">
                          <a:effectLst/>
                        </a:rPr>
                        <a:t>12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8</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7"/>
                  </a:ext>
                </a:extLst>
              </a:tr>
              <a:tr h="233792">
                <a:tc vMerge="1">
                  <a:txBody>
                    <a:bodyPr/>
                    <a:lstStyle/>
                    <a:p>
                      <a:endParaRPr lang="en-ZA"/>
                    </a:p>
                  </a:txBody>
                  <a:tcPr/>
                </a:tc>
                <a:tc vMerge="1">
                  <a:txBody>
                    <a:bodyPr/>
                    <a:lstStyle/>
                    <a:p>
                      <a:endParaRPr lang="en-ZA"/>
                    </a:p>
                  </a:txBody>
                  <a:tcPr/>
                </a:tc>
                <a:tc>
                  <a:txBody>
                    <a:bodyPr/>
                    <a:lstStyle/>
                    <a:p>
                      <a:pPr marL="0" marR="0">
                        <a:lnSpc>
                          <a:spcPct val="106000"/>
                        </a:lnSpc>
                        <a:spcBef>
                          <a:spcPts val="0"/>
                        </a:spcBef>
                        <a:spcAft>
                          <a:spcPts val="0"/>
                        </a:spcAft>
                      </a:pPr>
                      <a:r>
                        <a:rPr lang="en-GB" sz="1000">
                          <a:effectLst/>
                        </a:rPr>
                        <a:t>P3</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GB" sz="1000">
                          <a:effectLst/>
                        </a:rPr>
                        <a:t>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3</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8"/>
                  </a:ext>
                </a:extLst>
              </a:tr>
              <a:tr h="232913">
                <a:tc>
                  <a:txBody>
                    <a:bodyPr/>
                    <a:lstStyle/>
                    <a:p>
                      <a:pPr marL="0" marR="0">
                        <a:lnSpc>
                          <a:spcPct val="106000"/>
                        </a:lnSpc>
                        <a:spcBef>
                          <a:spcPts val="0"/>
                        </a:spcBef>
                        <a:spcAft>
                          <a:spcPts val="0"/>
                        </a:spcAft>
                      </a:pPr>
                      <a:r>
                        <a:rPr lang="en-GB" sz="1000">
                          <a:effectLst/>
                        </a:rPr>
                        <a:t>5</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Total</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53</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06000"/>
                        </a:lnSpc>
                        <a:spcBef>
                          <a:spcPts val="0"/>
                        </a:spcBef>
                        <a:spcAft>
                          <a:spcPts val="0"/>
                        </a:spcAft>
                      </a:pPr>
                      <a:r>
                        <a:rPr lang="en-GB" sz="1000">
                          <a:effectLst/>
                        </a:rPr>
                        <a:t>22</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31</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6000"/>
                        </a:lnSpc>
                        <a:spcBef>
                          <a:spcPts val="0"/>
                        </a:spcBef>
                        <a:spcAft>
                          <a:spcPts val="0"/>
                        </a:spcAft>
                      </a:pPr>
                      <a:r>
                        <a:rPr lang="en-GB" sz="1000">
                          <a:effectLst/>
                        </a:rPr>
                        <a:t>-</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9"/>
                  </a:ext>
                </a:extLst>
              </a:tr>
              <a:tr h="216933">
                <a:tc>
                  <a:txBody>
                    <a:bodyPr/>
                    <a:lstStyle/>
                    <a:p>
                      <a:pPr marL="0" marR="0">
                        <a:lnSpc>
                          <a:spcPct val="106000"/>
                        </a:lnSpc>
                        <a:spcBef>
                          <a:spcPts val="0"/>
                        </a:spcBef>
                        <a:spcAft>
                          <a:spcPts val="0"/>
                        </a:spcAft>
                      </a:pPr>
                      <a:r>
                        <a:rPr lang="en-GB" sz="1000">
                          <a:effectLst/>
                        </a:rPr>
                        <a:t> </a:t>
                      </a:r>
                      <a:endParaRPr lang="en-ZA"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gridSpan="10">
                  <a:txBody>
                    <a:bodyPr/>
                    <a:lstStyle/>
                    <a:p>
                      <a:pPr marL="0" marR="0">
                        <a:lnSpc>
                          <a:spcPct val="106000"/>
                        </a:lnSpc>
                        <a:spcBef>
                          <a:spcPts val="0"/>
                        </a:spcBef>
                        <a:spcAft>
                          <a:spcPts val="0"/>
                        </a:spcAft>
                      </a:pPr>
                      <a:r>
                        <a:rPr lang="en-GB" sz="1000" dirty="0">
                          <a:effectLst/>
                        </a:rPr>
                        <a:t>Comments/Deviations: </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10"/>
                  </a:ext>
                </a:extLst>
              </a:tr>
            </a:tbl>
          </a:graphicData>
        </a:graphic>
      </p:graphicFrame>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21512481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6" name="Rectangle 11">
            <a:extLst>
              <a:ext uri="{FF2B5EF4-FFF2-40B4-BE49-F238E27FC236}">
                <a16:creationId xmlns:a16="http://schemas.microsoft.com/office/drawing/2014/main" id="{5D7F64A8-D625-4F61-A290-B499BB62ACF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Graphic 6" descr="Smiling Face with No Fill">
            <a:extLst>
              <a:ext uri="{FF2B5EF4-FFF2-40B4-BE49-F238E27FC236}">
                <a16:creationId xmlns:a16="http://schemas.microsoft.com/office/drawing/2014/main" id="{A324AA5B-BD65-48E5-8276-4BD14030C86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736948" y="2694018"/>
            <a:ext cx="1198532" cy="1198532"/>
          </a:xfrm>
          <a:prstGeom prst="rect">
            <a:avLst/>
          </a:prstGeom>
        </p:spPr>
      </p:pic>
      <p:sp>
        <p:nvSpPr>
          <p:cNvPr id="2" name="TextBox 1">
            <a:extLst>
              <a:ext uri="{FF2B5EF4-FFF2-40B4-BE49-F238E27FC236}">
                <a16:creationId xmlns:a16="http://schemas.microsoft.com/office/drawing/2014/main" id="{2B6F50BF-0DB1-4C10-A37E-F2C4CFDC8951}"/>
              </a:ext>
            </a:extLst>
          </p:cNvPr>
          <p:cNvSpPr txBox="1"/>
          <p:nvPr/>
        </p:nvSpPr>
        <p:spPr>
          <a:xfrm>
            <a:off x="2187364" y="4072044"/>
            <a:ext cx="6363390" cy="2057045"/>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Autofit/>
          </a:bodyPr>
          <a:lstStyle/>
          <a:p>
            <a:pPr>
              <a:lnSpc>
                <a:spcPct val="90000"/>
              </a:lnSpc>
              <a:spcAft>
                <a:spcPts val="600"/>
              </a:spcAft>
            </a:pPr>
            <a:r>
              <a:rPr lang="en-US" sz="9600" dirty="0">
                <a:solidFill>
                  <a:srgbClr val="00B050"/>
                </a:solidFill>
              </a:rPr>
              <a:t>Thank you</a:t>
            </a:r>
            <a:endParaRPr lang="en-US"/>
          </a:p>
        </p:txBody>
      </p:sp>
      <p:pic>
        <p:nvPicPr>
          <p:cNvPr id="9" name="Graphic 8" descr="Smiling Face with No Fill">
            <a:extLst>
              <a:ext uri="{FF2B5EF4-FFF2-40B4-BE49-F238E27FC236}">
                <a16:creationId xmlns:a16="http://schemas.microsoft.com/office/drawing/2014/main" id="{7C894C40-6EFE-449B-ACAF-4EABBC1E2B2C}"/>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5000"/>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6641431" y="816337"/>
            <a:ext cx="5225327" cy="5225327"/>
          </a:xfrm>
          <a:prstGeom prst="rect">
            <a:avLst/>
          </a:prstGeom>
        </p:spPr>
      </p:pic>
      <p:sp>
        <p:nvSpPr>
          <p:cNvPr id="3" name="Slide Number Placeholder 2"/>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lgn="r">
              <a:spcAft>
                <a:spcPts val="600"/>
              </a:spcAft>
            </a:pPr>
            <a:fld id="{7B1C6805-EAF3-CC4B-883D-0BA841DD8C88}" type="slidenum">
              <a:rPr lang="en-US" smtClean="0"/>
              <a:pPr algn="r">
                <a:spcAft>
                  <a:spcPts val="600"/>
                </a:spcAft>
              </a:pPr>
              <a:t>31</a:t>
            </a:fld>
            <a:endParaRPr lang="en-US"/>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4110283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1" name="Rectangle 23">
            <a:extLst>
              <a:ext uri="{FF2B5EF4-FFF2-40B4-BE49-F238E27FC236}">
                <a16:creationId xmlns:a16="http://schemas.microsoft.com/office/drawing/2014/main" id="{C05CBC3C-2E5A-4839-8B9B-2E5A6ADF0F5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a:spLocks noGrp="1"/>
          </p:cNvSpPr>
          <p:nvPr>
            <p:ph type="title"/>
          </p:nvPr>
        </p:nvSpPr>
        <p:spPr>
          <a:xfrm>
            <a:off x="1701311" y="279560"/>
            <a:ext cx="8786330" cy="1190199"/>
          </a:xfrm>
          <a:noFill/>
          <a:ln>
            <a:noFill/>
          </a:ln>
        </p:spPr>
        <p:style>
          <a:lnRef idx="2">
            <a:schemeClr val="accent3"/>
          </a:lnRef>
          <a:fillRef idx="1">
            <a:schemeClr val="lt1"/>
          </a:fillRef>
          <a:effectRef idx="0">
            <a:schemeClr val="accent3"/>
          </a:effectRef>
          <a:fontRef idx="minor">
            <a:schemeClr val="dk1"/>
          </a:fontRef>
        </p:style>
        <p:txBody>
          <a:bodyPr anchor="t">
            <a:normAutofit/>
          </a:bodyPr>
          <a:lstStyle/>
          <a:p>
            <a:pPr>
              <a:lnSpc>
                <a:spcPct val="90000"/>
              </a:lnSpc>
            </a:pPr>
            <a:r>
              <a:rPr lang="en-US" sz="2000" b="1" dirty="0">
                <a:solidFill>
                  <a:srgbClr val="00B050"/>
                </a:solidFill>
              </a:rPr>
              <a:t>MANDATE OF THE DEPARTMENT</a:t>
            </a:r>
            <a:endParaRPr lang="en-US" sz="2000" b="1" dirty="0">
              <a:solidFill>
                <a:srgbClr val="00B050"/>
              </a:solidFill>
              <a:cs typeface="Arial"/>
            </a:endParaRPr>
          </a:p>
        </p:txBody>
      </p:sp>
      <p:sp>
        <p:nvSpPr>
          <p:cNvPr id="5" name="Content Placeholder 2"/>
          <p:cNvSpPr>
            <a:spLocks noGrp="1"/>
          </p:cNvSpPr>
          <p:nvPr>
            <p:ph idx="1"/>
          </p:nvPr>
        </p:nvSpPr>
        <p:spPr>
          <a:xfrm>
            <a:off x="443753" y="1081823"/>
            <a:ext cx="11470341" cy="5291761"/>
          </a:xfrm>
          <a:ln>
            <a:noFill/>
          </a:ln>
        </p:spPr>
        <p:style>
          <a:lnRef idx="2">
            <a:schemeClr val="accent3"/>
          </a:lnRef>
          <a:fillRef idx="1">
            <a:schemeClr val="lt1"/>
          </a:fillRef>
          <a:effectRef idx="0">
            <a:schemeClr val="accent3"/>
          </a:effectRef>
          <a:fontRef idx="minor">
            <a:schemeClr val="dk1"/>
          </a:fontRef>
        </p:style>
        <p:txBody>
          <a:bodyPr>
            <a:normAutofit/>
          </a:bodyPr>
          <a:lstStyle/>
          <a:p>
            <a:pPr marL="0" indent="0">
              <a:lnSpc>
                <a:spcPct val="150000"/>
              </a:lnSpc>
              <a:spcBef>
                <a:spcPts val="0"/>
              </a:spcBef>
              <a:buNone/>
            </a:pPr>
            <a:r>
              <a:rPr lang="en-ZA" sz="2000" dirty="0">
                <a:latin typeface="Arial" panose="020B0604020202020204" pitchFamily="34" charset="0"/>
                <a:cs typeface="Arial" panose="020B0604020202020204" pitchFamily="34" charset="0"/>
              </a:rPr>
              <a:t>Legislative mandate derived from the Military Veterans Act 18 of 2011:</a:t>
            </a:r>
          </a:p>
          <a:p>
            <a:pPr marL="0" indent="0">
              <a:lnSpc>
                <a:spcPct val="150000"/>
              </a:lnSpc>
              <a:spcBef>
                <a:spcPts val="0"/>
              </a:spcBef>
              <a:buNone/>
            </a:pPr>
            <a:endParaRPr lang="en-ZA" sz="2000" dirty="0">
              <a:latin typeface="Arial" panose="020B0604020202020204" pitchFamily="34" charset="0"/>
              <a:cs typeface="Arial" panose="020B0604020202020204" pitchFamily="34" charset="0"/>
            </a:endParaRPr>
          </a:p>
          <a:p>
            <a:pPr marL="0" indent="0">
              <a:lnSpc>
                <a:spcPct val="150000"/>
              </a:lnSpc>
              <a:spcBef>
                <a:spcPts val="0"/>
              </a:spcBef>
              <a:buNone/>
            </a:pPr>
            <a:r>
              <a:rPr lang="en-ZA" sz="2000" dirty="0">
                <a:latin typeface="Arial" panose="020B0604020202020204" pitchFamily="34" charset="0"/>
                <a:cs typeface="Arial" panose="020B0604020202020204" pitchFamily="34" charset="0"/>
              </a:rPr>
              <a:t>To provide national policy and standards on socio-economic support to military veterans and their dependants, including benefits and entitlements to help realise a dignified, unified, empowered and self-sufficient community of military veterans.</a:t>
            </a:r>
          </a:p>
        </p:txBody>
      </p:sp>
      <p:sp>
        <p:nvSpPr>
          <p:cNvPr id="2" name="Slide Number Placeholder 1"/>
          <p:cNvSpPr>
            <a:spLocks noGrp="1"/>
          </p:cNvSpPr>
          <p:nvPr>
            <p:ph type="sldNum" sz="quarter" idx="12"/>
          </p:nvPr>
        </p:nvSpPr>
        <p:spPr>
          <a:xfrm>
            <a:off x="8610600" y="6356350"/>
            <a:ext cx="2743200" cy="365125"/>
          </a:xfrm>
        </p:spPr>
        <p:txBody>
          <a:bodyPr>
            <a:normAutofit/>
          </a:bodyPr>
          <a:lstStyle/>
          <a:p>
            <a:pPr>
              <a:spcAft>
                <a:spcPts val="600"/>
              </a:spcAft>
            </a:pPr>
            <a:fld id="{7B1C6805-EAF3-CC4B-883D-0BA841DD8C88}" type="slidenum">
              <a:rPr lang="en-US" smtClean="0"/>
              <a:pPr>
                <a:spcAft>
                  <a:spcPts val="600"/>
                </a:spcAft>
              </a:pPr>
              <a:t>4</a:t>
            </a:fld>
            <a:endParaRPr lang="en-US"/>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4200909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useBgFill="1">
        <p:nvSpPr>
          <p:cNvPr id="21" name="Rectangle 23">
            <a:extLst>
              <a:ext uri="{FF2B5EF4-FFF2-40B4-BE49-F238E27FC236}">
                <a16:creationId xmlns:a16="http://schemas.microsoft.com/office/drawing/2014/main" id="{C05CBC3C-2E5A-4839-8B9B-2E5A6ADF0F5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a:spLocks noGrp="1"/>
          </p:cNvSpPr>
          <p:nvPr>
            <p:ph type="title"/>
          </p:nvPr>
        </p:nvSpPr>
        <p:spPr>
          <a:xfrm>
            <a:off x="867623" y="225363"/>
            <a:ext cx="9612808" cy="798034"/>
          </a:xfrm>
          <a:noFill/>
          <a:ln>
            <a:noFill/>
          </a:ln>
        </p:spPr>
        <p:style>
          <a:lnRef idx="2">
            <a:schemeClr val="accent3"/>
          </a:lnRef>
          <a:fillRef idx="1">
            <a:schemeClr val="lt1"/>
          </a:fillRef>
          <a:effectRef idx="0">
            <a:schemeClr val="accent3"/>
          </a:effectRef>
          <a:fontRef idx="minor">
            <a:schemeClr val="dk1"/>
          </a:fontRef>
        </p:style>
        <p:txBody>
          <a:bodyPr anchor="t">
            <a:normAutofit/>
          </a:bodyPr>
          <a:lstStyle/>
          <a:p>
            <a:pPr>
              <a:lnSpc>
                <a:spcPct val="90000"/>
              </a:lnSpc>
              <a:defRPr/>
            </a:pPr>
            <a:r>
              <a:rPr lang="en-US" altLang="en-US" sz="2000" b="1" dirty="0" smtClean="0">
                <a:solidFill>
                  <a:srgbClr val="00B050"/>
                </a:solidFill>
              </a:rPr>
              <a:t>DMV APPROVED BUDGET PROGRAMME STRUCTURE</a:t>
            </a:r>
            <a:endParaRPr lang="en-US" altLang="en-US" sz="2000" b="1" dirty="0">
              <a:solidFill>
                <a:srgbClr val="00B050"/>
              </a:solidFill>
            </a:endParaRPr>
          </a:p>
        </p:txBody>
      </p:sp>
      <p:pic>
        <p:nvPicPr>
          <p:cNvPr id="8" name="Content Placeholder 4"/>
          <p:cNvPicPr>
            <a:picLocks noGrp="1" noChangeAspect="1"/>
          </p:cNvPicPr>
          <p:nvPr>
            <p:ph idx="1"/>
          </p:nvPr>
        </p:nvPicPr>
        <p:blipFill>
          <a:blip r:embed="rId4"/>
          <a:stretch>
            <a:fillRect/>
          </a:stretch>
        </p:blipFill>
        <p:spPr>
          <a:xfrm>
            <a:off x="497541" y="1159921"/>
            <a:ext cx="11134165" cy="4774158"/>
          </a:xfrm>
          <a:prstGeom prst="rect">
            <a:avLst/>
          </a:prstGeom>
          <a:ln>
            <a:noFill/>
          </a:ln>
        </p:spPr>
      </p:pic>
      <p:sp>
        <p:nvSpPr>
          <p:cNvPr id="2" name="Slide Number Placeholder 1"/>
          <p:cNvSpPr>
            <a:spLocks noGrp="1"/>
          </p:cNvSpPr>
          <p:nvPr>
            <p:ph type="sldNum" sz="quarter" idx="12"/>
          </p:nvPr>
        </p:nvSpPr>
        <p:spPr>
          <a:xfrm>
            <a:off x="8610600" y="6356350"/>
            <a:ext cx="2743200" cy="365125"/>
          </a:xfrm>
        </p:spPr>
        <p:txBody>
          <a:bodyPr>
            <a:normAutofit/>
          </a:bodyPr>
          <a:lstStyle/>
          <a:p>
            <a:pPr>
              <a:spcAft>
                <a:spcPts val="600"/>
              </a:spcAft>
            </a:pPr>
            <a:fld id="{7B1C6805-EAF3-CC4B-883D-0BA841DD8C88}" type="slidenum">
              <a:rPr lang="en-US" smtClean="0"/>
              <a:pPr>
                <a:spcAft>
                  <a:spcPts val="600"/>
                </a:spcAft>
              </a:pPr>
              <a:t>5</a:t>
            </a:fld>
            <a:endParaRPr lang="en-US"/>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3447395150"/>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8673352" y="6265574"/>
            <a:ext cx="2245659" cy="365125"/>
          </a:xfrm>
        </p:spPr>
        <p:txBody>
          <a:bodyPr/>
          <a:lstStyle/>
          <a:p>
            <a:fld id="{7B1C6805-EAF3-CC4B-883D-0BA841DD8C88}" type="slidenum">
              <a:rPr lang="en-US" smtClean="0">
                <a:solidFill>
                  <a:prstClr val="black">
                    <a:tint val="75000"/>
                  </a:prstClr>
                </a:solidFill>
              </a:rPr>
              <a:pPr/>
              <a:t>6</a:t>
            </a:fld>
            <a:endParaRPr lang="en-US" dirty="0">
              <a:solidFill>
                <a:prstClr val="black">
                  <a:tint val="75000"/>
                </a:prstClr>
              </a:solidFill>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18400"/>
          <a:stretch/>
        </p:blipFill>
        <p:spPr>
          <a:xfrm>
            <a:off x="0" y="419971"/>
            <a:ext cx="5496547" cy="5596128"/>
          </a:xfrm>
          <a:prstGeom prst="rect">
            <a:avLst/>
          </a:prstGeom>
        </p:spPr>
      </p:pic>
      <p:sp>
        <p:nvSpPr>
          <p:cNvPr id="5" name="Title 1"/>
          <p:cNvSpPr txBox="1">
            <a:spLocks/>
          </p:cNvSpPr>
          <p:nvPr/>
        </p:nvSpPr>
        <p:spPr>
          <a:xfrm>
            <a:off x="4186357" y="1689033"/>
            <a:ext cx="8360391" cy="2549674"/>
          </a:xfrm>
          <a:prstGeom prst="rect">
            <a:avLst/>
          </a:prstGeom>
          <a:noFill/>
          <a:ln>
            <a:noFill/>
          </a:ln>
        </p:spPr>
        <p:style>
          <a:lnRef idx="2">
            <a:schemeClr val="accent3"/>
          </a:lnRef>
          <a:fillRef idx="1">
            <a:schemeClr val="lt1"/>
          </a:fillRef>
          <a:effectRef idx="0">
            <a:schemeClr val="accent3"/>
          </a:effectRef>
          <a:fontRef idx="minor">
            <a:schemeClr val="dk1"/>
          </a:fontRef>
        </p:style>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defTabSz="914400">
              <a:lnSpc>
                <a:spcPct val="90000"/>
              </a:lnSpc>
              <a:spcAft>
                <a:spcPts val="600"/>
              </a:spcAft>
            </a:pPr>
            <a:r>
              <a:rPr lang="en-US" sz="4000" b="1" dirty="0" smtClean="0">
                <a:solidFill>
                  <a:srgbClr val="00B050"/>
                </a:solidFill>
              </a:rPr>
              <a:t>FINANCIAL PERFORMANCE </a:t>
            </a:r>
            <a:r>
              <a:rPr lang="en-US" sz="4000" b="1" dirty="0">
                <a:solidFill>
                  <a:srgbClr val="00B050"/>
                </a:solidFill>
              </a:rPr>
              <a:t>AGAINST SET </a:t>
            </a:r>
            <a:r>
              <a:rPr lang="en-US" sz="4000" b="1" dirty="0" smtClean="0">
                <a:solidFill>
                  <a:srgbClr val="00B050"/>
                </a:solidFill>
              </a:rPr>
              <a:t>TARGETS</a:t>
            </a:r>
            <a:endParaRPr lang="en-US" sz="4000" b="1" dirty="0">
              <a:solidFill>
                <a:srgbClr val="00B050"/>
              </a:solidFill>
              <a:cs typeface="Arial"/>
            </a:endParaRPr>
          </a:p>
        </p:txBody>
      </p:sp>
      <p:sp>
        <p:nvSpPr>
          <p:cNvPr id="2" name="Footer Placeholder 1"/>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38292294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5"/>
          <p:cNvSpPr txBox="1">
            <a:spLocks/>
          </p:cNvSpPr>
          <p:nvPr/>
        </p:nvSpPr>
        <p:spPr>
          <a:xfrm>
            <a:off x="403412" y="966158"/>
            <a:ext cx="11577917" cy="5085018"/>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285750" indent="-285750" algn="l">
              <a:lnSpc>
                <a:spcPct val="150000"/>
              </a:lnSpc>
              <a:spcBef>
                <a:spcPts val="0"/>
              </a:spcBef>
              <a:buFont typeface="Arial" panose="020B0604020202020204" pitchFamily="34" charset="0"/>
              <a:buChar char="•"/>
            </a:pPr>
            <a:r>
              <a:rPr lang="en-US" sz="1800" dirty="0">
                <a:solidFill>
                  <a:prstClr val="black"/>
                </a:solidFill>
                <a:cs typeface="Arial" panose="020B0604020202020204" pitchFamily="34" charset="0"/>
              </a:rPr>
              <a:t>The budget of the Department reduced by </a:t>
            </a:r>
            <a:r>
              <a:rPr lang="en-US" sz="1800" dirty="0" err="1">
                <a:solidFill>
                  <a:prstClr val="black"/>
                </a:solidFill>
                <a:cs typeface="Arial" panose="020B0604020202020204" pitchFamily="34" charset="0"/>
              </a:rPr>
              <a:t>R50</a:t>
            </a:r>
            <a:r>
              <a:rPr lang="en-US" sz="1800" dirty="0">
                <a:solidFill>
                  <a:prstClr val="black"/>
                </a:solidFill>
                <a:cs typeface="Arial" panose="020B0604020202020204" pitchFamily="34" charset="0"/>
              </a:rPr>
              <a:t> million from </a:t>
            </a:r>
            <a:r>
              <a:rPr lang="en-US" sz="1800" dirty="0" err="1">
                <a:solidFill>
                  <a:prstClr val="black"/>
                </a:solidFill>
                <a:cs typeface="Arial" panose="020B0604020202020204" pitchFamily="34" charset="0"/>
              </a:rPr>
              <a:t>R654.3</a:t>
            </a:r>
            <a:r>
              <a:rPr lang="en-US" sz="1800" dirty="0">
                <a:solidFill>
                  <a:prstClr val="black"/>
                </a:solidFill>
                <a:cs typeface="Arial" panose="020B0604020202020204" pitchFamily="34" charset="0"/>
              </a:rPr>
              <a:t> million to R607.0 million due to budget adjustments across government.</a:t>
            </a:r>
          </a:p>
          <a:p>
            <a:pPr marL="285750" indent="-285750" algn="l">
              <a:lnSpc>
                <a:spcPct val="150000"/>
              </a:lnSpc>
              <a:spcBef>
                <a:spcPts val="0"/>
              </a:spcBef>
              <a:buFont typeface="Arial" panose="020B0604020202020204" pitchFamily="34" charset="0"/>
              <a:buChar char="•"/>
            </a:pPr>
            <a:r>
              <a:rPr lang="en-US" sz="1800" dirty="0">
                <a:solidFill>
                  <a:prstClr val="black"/>
                </a:solidFill>
                <a:cs typeface="Arial" panose="020B0604020202020204" pitchFamily="34" charset="0"/>
              </a:rPr>
              <a:t>The quarter 3 cumulative spending was </a:t>
            </a:r>
            <a:r>
              <a:rPr lang="en-US" sz="1800" dirty="0" err="1">
                <a:solidFill>
                  <a:prstClr val="black"/>
                </a:solidFill>
                <a:cs typeface="Arial" panose="020B0604020202020204" pitchFamily="34" charset="0"/>
              </a:rPr>
              <a:t>R290.6</a:t>
            </a:r>
            <a:r>
              <a:rPr lang="en-US" sz="1800" dirty="0">
                <a:solidFill>
                  <a:prstClr val="black"/>
                </a:solidFill>
                <a:cs typeface="Arial" panose="020B0604020202020204" pitchFamily="34" charset="0"/>
              </a:rPr>
              <a:t> million vs a targeted spend of </a:t>
            </a:r>
            <a:r>
              <a:rPr lang="en-US" sz="1800" dirty="0" err="1">
                <a:solidFill>
                  <a:prstClr val="black"/>
                </a:solidFill>
                <a:cs typeface="Arial" panose="020B0604020202020204" pitchFamily="34" charset="0"/>
              </a:rPr>
              <a:t>R455,2</a:t>
            </a:r>
            <a:r>
              <a:rPr lang="en-US" sz="1800" dirty="0">
                <a:solidFill>
                  <a:prstClr val="black"/>
                </a:solidFill>
                <a:cs typeface="Arial" panose="020B0604020202020204" pitchFamily="34" charset="0"/>
              </a:rPr>
              <a:t> million from the allocation of R607.0 million</a:t>
            </a:r>
          </a:p>
          <a:p>
            <a:pPr marL="285750" indent="-285750" algn="l">
              <a:lnSpc>
                <a:spcPct val="150000"/>
              </a:lnSpc>
              <a:spcBef>
                <a:spcPts val="0"/>
              </a:spcBef>
              <a:buFont typeface="Arial" panose="020B0604020202020204" pitchFamily="34" charset="0"/>
              <a:buChar char="•"/>
            </a:pPr>
            <a:r>
              <a:rPr lang="en-ZA" sz="1800" dirty="0">
                <a:solidFill>
                  <a:prstClr val="black"/>
                </a:solidFill>
                <a:cs typeface="Arial" panose="020B0604020202020204" pitchFamily="34" charset="0"/>
              </a:rPr>
              <a:t>The quarter 3 spend of </a:t>
            </a:r>
            <a:r>
              <a:rPr lang="en-US" sz="1800" b="1" dirty="0" err="1">
                <a:solidFill>
                  <a:prstClr val="black"/>
                </a:solidFill>
                <a:cs typeface="Arial" panose="020B0604020202020204" pitchFamily="34" charset="0"/>
              </a:rPr>
              <a:t>R290.6</a:t>
            </a:r>
            <a:r>
              <a:rPr lang="en-ZA" sz="1800" b="1" dirty="0">
                <a:solidFill>
                  <a:prstClr val="black"/>
                </a:solidFill>
                <a:cs typeface="Arial" panose="020B0604020202020204" pitchFamily="34" charset="0"/>
              </a:rPr>
              <a:t> million </a:t>
            </a:r>
            <a:r>
              <a:rPr lang="en-ZA" sz="1800" dirty="0">
                <a:solidFill>
                  <a:prstClr val="black"/>
                </a:solidFill>
                <a:cs typeface="Arial" panose="020B0604020202020204" pitchFamily="34" charset="0"/>
              </a:rPr>
              <a:t>was 40</a:t>
            </a:r>
            <a:r>
              <a:rPr lang="en-ZA" sz="1800" b="1" dirty="0">
                <a:solidFill>
                  <a:prstClr val="black"/>
                </a:solidFill>
                <a:cs typeface="Arial" panose="020B0604020202020204" pitchFamily="34" charset="0"/>
              </a:rPr>
              <a:t>%</a:t>
            </a:r>
            <a:r>
              <a:rPr lang="en-ZA" sz="1800" dirty="0">
                <a:solidFill>
                  <a:prstClr val="black"/>
                </a:solidFill>
                <a:cs typeface="Arial" panose="020B0604020202020204" pitchFamily="34" charset="0"/>
              </a:rPr>
              <a:t> of the quarter 3 targeted spend of </a:t>
            </a:r>
            <a:r>
              <a:rPr lang="en-ZA" sz="1800" dirty="0" err="1">
                <a:solidFill>
                  <a:prstClr val="black"/>
                </a:solidFill>
                <a:cs typeface="Arial" panose="020B0604020202020204" pitchFamily="34" charset="0"/>
              </a:rPr>
              <a:t>R447.5</a:t>
            </a:r>
            <a:r>
              <a:rPr lang="en-ZA" sz="1800" dirty="0">
                <a:solidFill>
                  <a:prstClr val="black"/>
                </a:solidFill>
                <a:cs typeface="Arial" panose="020B0604020202020204" pitchFamily="34" charset="0"/>
              </a:rPr>
              <a:t> million and 48% of the total appropriation of </a:t>
            </a:r>
            <a:r>
              <a:rPr lang="en-ZA" sz="1800" dirty="0" err="1">
                <a:solidFill>
                  <a:prstClr val="black"/>
                </a:solidFill>
                <a:cs typeface="Arial" panose="020B0604020202020204" pitchFamily="34" charset="0"/>
              </a:rPr>
              <a:t>R607.0</a:t>
            </a:r>
            <a:r>
              <a:rPr lang="en-ZA" sz="1800" dirty="0">
                <a:solidFill>
                  <a:prstClr val="black"/>
                </a:solidFill>
                <a:cs typeface="Arial" panose="020B0604020202020204" pitchFamily="34" charset="0"/>
              </a:rPr>
              <a:t> million.</a:t>
            </a:r>
          </a:p>
          <a:p>
            <a:pPr marL="285750" indent="-285750" algn="l">
              <a:lnSpc>
                <a:spcPct val="150000"/>
              </a:lnSpc>
              <a:spcBef>
                <a:spcPts val="0"/>
              </a:spcBef>
              <a:buFont typeface="Arial" panose="020B0604020202020204" pitchFamily="34" charset="0"/>
              <a:buChar char="•"/>
            </a:pPr>
            <a:r>
              <a:rPr lang="en-US" sz="1800" dirty="0">
                <a:solidFill>
                  <a:prstClr val="black"/>
                </a:solidFill>
                <a:cs typeface="Arial" panose="020B0604020202020204" pitchFamily="34" charset="0"/>
              </a:rPr>
              <a:t>Of the total spend of </a:t>
            </a:r>
            <a:r>
              <a:rPr lang="en-US" sz="1800" b="1" dirty="0" err="1">
                <a:solidFill>
                  <a:prstClr val="black"/>
                </a:solidFill>
                <a:cs typeface="Arial" panose="020B0604020202020204" pitchFamily="34" charset="0"/>
              </a:rPr>
              <a:t>R290.6</a:t>
            </a:r>
            <a:r>
              <a:rPr lang="en-US" sz="1800" b="1" dirty="0">
                <a:solidFill>
                  <a:prstClr val="black"/>
                </a:solidFill>
                <a:cs typeface="Arial" panose="020B0604020202020204" pitchFamily="34" charset="0"/>
              </a:rPr>
              <a:t> </a:t>
            </a:r>
            <a:r>
              <a:rPr lang="en-US" sz="1800" dirty="0">
                <a:solidFill>
                  <a:prstClr val="black"/>
                </a:solidFill>
                <a:cs typeface="Arial" panose="020B0604020202020204" pitchFamily="34" charset="0"/>
              </a:rPr>
              <a:t>million, </a:t>
            </a:r>
            <a:r>
              <a:rPr lang="en-US" sz="1800" b="1" dirty="0" err="1">
                <a:solidFill>
                  <a:prstClr val="black"/>
                </a:solidFill>
                <a:cs typeface="Arial" panose="020B0604020202020204" pitchFamily="34" charset="0"/>
              </a:rPr>
              <a:t>R86,6</a:t>
            </a:r>
            <a:r>
              <a:rPr lang="en-US" sz="1800" b="1" dirty="0">
                <a:solidFill>
                  <a:prstClr val="black"/>
                </a:solidFill>
                <a:cs typeface="Arial" panose="020B0604020202020204" pitchFamily="34" charset="0"/>
              </a:rPr>
              <a:t> </a:t>
            </a:r>
            <a:r>
              <a:rPr lang="en-US" sz="1800" dirty="0">
                <a:solidFill>
                  <a:prstClr val="black"/>
                </a:solidFill>
                <a:cs typeface="Arial" panose="020B0604020202020204" pitchFamily="34" charset="0"/>
              </a:rPr>
              <a:t>million </a:t>
            </a:r>
            <a:r>
              <a:rPr lang="en-US" sz="1800" b="1" dirty="0">
                <a:solidFill>
                  <a:prstClr val="black"/>
                </a:solidFill>
                <a:cs typeface="Arial" panose="020B0604020202020204" pitchFamily="34" charset="0"/>
              </a:rPr>
              <a:t>or 67% </a:t>
            </a:r>
            <a:r>
              <a:rPr lang="en-US" sz="1800" dirty="0">
                <a:solidFill>
                  <a:prstClr val="black"/>
                </a:solidFill>
                <a:cs typeface="Arial" panose="020B0604020202020204" pitchFamily="34" charset="0"/>
              </a:rPr>
              <a:t>was payment for Cost of Employment, </a:t>
            </a:r>
            <a:r>
              <a:rPr lang="en-US" sz="1800" b="1" dirty="0" err="1">
                <a:solidFill>
                  <a:prstClr val="black"/>
                </a:solidFill>
                <a:cs typeface="Arial" panose="020B0604020202020204" pitchFamily="34" charset="0"/>
              </a:rPr>
              <a:t>R116,5</a:t>
            </a:r>
            <a:r>
              <a:rPr lang="en-US" sz="1800" b="1" dirty="0">
                <a:solidFill>
                  <a:prstClr val="black"/>
                </a:solidFill>
                <a:cs typeface="Arial" panose="020B0604020202020204" pitchFamily="34" charset="0"/>
              </a:rPr>
              <a:t> </a:t>
            </a:r>
            <a:r>
              <a:rPr lang="en-US" sz="1800" dirty="0">
                <a:solidFill>
                  <a:prstClr val="black"/>
                </a:solidFill>
                <a:cs typeface="Arial" panose="020B0604020202020204" pitchFamily="34" charset="0"/>
              </a:rPr>
              <a:t>or </a:t>
            </a:r>
            <a:r>
              <a:rPr lang="en-US" sz="1800" b="1" dirty="0">
                <a:solidFill>
                  <a:prstClr val="black"/>
                </a:solidFill>
                <a:cs typeface="Arial" panose="020B0604020202020204" pitchFamily="34" charset="0"/>
              </a:rPr>
              <a:t>48% </a:t>
            </a:r>
            <a:r>
              <a:rPr lang="en-US" sz="1800" dirty="0">
                <a:solidFill>
                  <a:prstClr val="black"/>
                </a:solidFill>
                <a:cs typeface="Arial" panose="020B0604020202020204" pitchFamily="34" charset="0"/>
              </a:rPr>
              <a:t>was payment for goods and services, </a:t>
            </a:r>
            <a:r>
              <a:rPr lang="en-US" sz="1800" b="1" dirty="0" err="1">
                <a:solidFill>
                  <a:prstClr val="black"/>
                </a:solidFill>
                <a:cs typeface="Arial" panose="020B0604020202020204" pitchFamily="34" charset="0"/>
              </a:rPr>
              <a:t>R74,0</a:t>
            </a:r>
            <a:r>
              <a:rPr lang="en-US" sz="1800" b="1" dirty="0">
                <a:solidFill>
                  <a:prstClr val="black"/>
                </a:solidFill>
                <a:cs typeface="Arial" panose="020B0604020202020204" pitchFamily="34" charset="0"/>
              </a:rPr>
              <a:t> or 39% </a:t>
            </a:r>
            <a:r>
              <a:rPr lang="en-US" sz="1800" dirty="0">
                <a:solidFill>
                  <a:prstClr val="black"/>
                </a:solidFill>
                <a:cs typeface="Arial" panose="020B0604020202020204" pitchFamily="34" charset="0"/>
              </a:rPr>
              <a:t>was payment for transfers and subsidies; and </a:t>
            </a:r>
            <a:r>
              <a:rPr lang="en-US" sz="1800" b="1" dirty="0" err="1">
                <a:solidFill>
                  <a:prstClr val="black"/>
                </a:solidFill>
                <a:cs typeface="Arial" panose="020B0604020202020204" pitchFamily="34" charset="0"/>
              </a:rPr>
              <a:t>R13,4</a:t>
            </a:r>
            <a:r>
              <a:rPr lang="en-US" sz="1800" b="1" dirty="0">
                <a:solidFill>
                  <a:prstClr val="black"/>
                </a:solidFill>
                <a:cs typeface="Arial" panose="020B0604020202020204" pitchFamily="34" charset="0"/>
              </a:rPr>
              <a:t> or 31% </a:t>
            </a:r>
            <a:r>
              <a:rPr lang="en-US" sz="1800" dirty="0">
                <a:solidFill>
                  <a:prstClr val="black"/>
                </a:solidFill>
                <a:cs typeface="Arial" panose="020B0604020202020204" pitchFamily="34" charset="0"/>
              </a:rPr>
              <a:t>was for payment for capital assets </a:t>
            </a:r>
          </a:p>
          <a:p>
            <a:pPr marL="285750" indent="-285750" algn="l">
              <a:lnSpc>
                <a:spcPct val="160000"/>
              </a:lnSpc>
              <a:buFont typeface="Wingdings" panose="05000000000000000000" pitchFamily="2" charset="2"/>
              <a:buChar char="Ø"/>
            </a:pPr>
            <a:endParaRPr lang="en-US" sz="1800" dirty="0">
              <a:solidFill>
                <a:prstClr val="black"/>
              </a:solidFill>
              <a:cs typeface="Arial" panose="020B0604020202020204" pitchFamily="34" charset="0"/>
            </a:endParaRPr>
          </a:p>
          <a:p>
            <a:pPr marL="285750" indent="-285750" algn="l">
              <a:lnSpc>
                <a:spcPct val="160000"/>
              </a:lnSpc>
              <a:buFont typeface="Wingdings" panose="05000000000000000000" pitchFamily="2" charset="2"/>
              <a:buChar char="Ø"/>
            </a:pPr>
            <a:endParaRPr lang="en-US" sz="1800" dirty="0">
              <a:solidFill>
                <a:prstClr val="black"/>
              </a:solidFill>
              <a:cs typeface="Arial" panose="020B0604020202020204" pitchFamily="34" charset="0"/>
            </a:endParaRPr>
          </a:p>
          <a:p>
            <a:pPr marL="285750" indent="-285750" algn="l">
              <a:lnSpc>
                <a:spcPct val="160000"/>
              </a:lnSpc>
              <a:buFont typeface="Wingdings" panose="05000000000000000000" pitchFamily="2" charset="2"/>
              <a:buChar char="Ø"/>
            </a:pPr>
            <a:endParaRPr lang="en-US" sz="1800" dirty="0">
              <a:solidFill>
                <a:prstClr val="black"/>
              </a:solidFill>
              <a:cs typeface="Arial" panose="020B0604020202020204" pitchFamily="34" charset="0"/>
            </a:endParaRPr>
          </a:p>
          <a:p>
            <a:pPr marL="285750" indent="-285750" algn="l">
              <a:lnSpc>
                <a:spcPct val="160000"/>
              </a:lnSpc>
              <a:buFont typeface="Wingdings" panose="05000000000000000000" pitchFamily="2" charset="2"/>
              <a:buChar char="Ø"/>
            </a:pPr>
            <a:endParaRPr lang="en-ZA" sz="1800" dirty="0">
              <a:solidFill>
                <a:prstClr val="black">
                  <a:tint val="75000"/>
                </a:prstClr>
              </a:solidFill>
              <a:cs typeface="Arial" panose="020B0604020202020204" pitchFamily="34" charset="0"/>
            </a:endParaRPr>
          </a:p>
        </p:txBody>
      </p:sp>
      <p:sp>
        <p:nvSpPr>
          <p:cNvPr id="2" name="Rectangle 1"/>
          <p:cNvSpPr/>
          <p:nvPr/>
        </p:nvSpPr>
        <p:spPr>
          <a:xfrm>
            <a:off x="1486619" y="215986"/>
            <a:ext cx="9477554" cy="400110"/>
          </a:xfrm>
          <a:prstGeom prst="rect">
            <a:avLst/>
          </a:prstGeom>
        </p:spPr>
        <p:txBody>
          <a:bodyPr wrap="square">
            <a:spAutoFit/>
          </a:bodyPr>
          <a:lstStyle/>
          <a:p>
            <a:r>
              <a:rPr lang="en-ZA" sz="2000" b="1" dirty="0">
                <a:solidFill>
                  <a:srgbClr val="00B050"/>
                </a:solidFill>
                <a:cs typeface="Arial"/>
              </a:rPr>
              <a:t>EXECUTIVE SUMMARY: </a:t>
            </a:r>
            <a:r>
              <a:rPr lang="en-ZA" sz="2000" b="1" dirty="0" smtClean="0">
                <a:solidFill>
                  <a:srgbClr val="00B050"/>
                </a:solidFill>
              </a:rPr>
              <a:t>FINANCIAL PERFORMANCE </a:t>
            </a:r>
            <a:r>
              <a:rPr lang="en-ZA" sz="2000" b="1" dirty="0">
                <a:solidFill>
                  <a:srgbClr val="00B050"/>
                </a:solidFill>
              </a:rPr>
              <a:t>ANALYSIS</a:t>
            </a:r>
            <a:r>
              <a:rPr lang="en-US" sz="2000" b="1" dirty="0">
                <a:solidFill>
                  <a:srgbClr val="00B050"/>
                </a:solidFill>
                <a:cs typeface="Arial"/>
              </a:rPr>
              <a:t> </a:t>
            </a:r>
            <a:endParaRPr lang="en-ZA" sz="2000" dirty="0"/>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a:xfrm>
            <a:off x="8501529" y="6265574"/>
            <a:ext cx="2104352" cy="365125"/>
          </a:xfrm>
        </p:spPr>
        <p:txBody>
          <a:bodyPr/>
          <a:lstStyle/>
          <a:p>
            <a:fld id="{7B1C6805-EAF3-CC4B-883D-0BA841DD8C88}" type="slidenum">
              <a:rPr lang="en-US" smtClean="0">
                <a:solidFill>
                  <a:prstClr val="black">
                    <a:tint val="75000"/>
                  </a:prstClr>
                </a:solidFill>
              </a:rPr>
              <a:pPr/>
              <a:t>7</a:t>
            </a:fld>
            <a:endParaRPr lang="en-US" dirty="0">
              <a:solidFill>
                <a:prstClr val="black">
                  <a:tint val="75000"/>
                </a:prstClr>
              </a:solidFill>
            </a:endParaRPr>
          </a:p>
        </p:txBody>
      </p:sp>
    </p:spTree>
    <p:extLst>
      <p:ext uri="{BB962C8B-B14F-4D97-AF65-F5344CB8AC3E}">
        <p14:creationId xmlns:p14="http://schemas.microsoft.com/office/powerpoint/2010/main" val="41571889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667933" y="158987"/>
            <a:ext cx="8940800" cy="727060"/>
          </a:xfrm>
          <a:prstGeom prst="rect">
            <a:avLst/>
          </a:prstGeom>
          <a:noFill/>
          <a:ln>
            <a:solidFill>
              <a:schemeClr val="tx1"/>
            </a:solidFill>
          </a:ln>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342900" indent="-342900">
              <a:lnSpc>
                <a:spcPct val="115000"/>
              </a:lnSpc>
            </a:pPr>
            <a:r>
              <a:rPr lang="en-ZA" sz="2800" b="1" dirty="0">
                <a:latin typeface="+mn-lt"/>
                <a:ea typeface="Times New Roman" panose="02020603050405020304" pitchFamily="18" charset="0"/>
                <a:cs typeface="Times New Roman" panose="02020603050405020304" pitchFamily="18" charset="0"/>
              </a:rPr>
              <a:t>Budget Phasing  for the 2021/22 FY</a:t>
            </a:r>
            <a:endParaRPr lang="en-ZA" sz="2800" dirty="0">
              <a:latin typeface="+mn-lt"/>
            </a:endParaRPr>
          </a:p>
        </p:txBody>
      </p:sp>
      <p:sp>
        <p:nvSpPr>
          <p:cNvPr id="9" name="Slide Number Placeholder 8"/>
          <p:cNvSpPr>
            <a:spLocks noGrp="1"/>
          </p:cNvSpPr>
          <p:nvPr>
            <p:ph type="sldNum" sz="quarter" idx="12"/>
          </p:nvPr>
        </p:nvSpPr>
        <p:spPr>
          <a:xfrm>
            <a:off x="8504381" y="6265574"/>
            <a:ext cx="2104352" cy="365125"/>
          </a:xfrm>
        </p:spPr>
        <p:txBody>
          <a:bodyPr/>
          <a:lstStyle/>
          <a:p>
            <a:fld id="{7B1C6805-EAF3-CC4B-883D-0BA841DD8C88}" type="slidenum">
              <a:rPr lang="en-US" smtClean="0"/>
              <a:t>8</a:t>
            </a:fld>
            <a:endParaRPr lang="en-US" dirty="0"/>
          </a:p>
        </p:txBody>
      </p:sp>
      <p:pic>
        <p:nvPicPr>
          <p:cNvPr id="3" name="Picture 2"/>
          <p:cNvPicPr>
            <a:picLocks noChangeAspect="1"/>
          </p:cNvPicPr>
          <p:nvPr/>
        </p:nvPicPr>
        <p:blipFill>
          <a:blip r:embed="rId2"/>
          <a:stretch>
            <a:fillRect/>
          </a:stretch>
        </p:blipFill>
        <p:spPr>
          <a:xfrm>
            <a:off x="1546633" y="1054088"/>
            <a:ext cx="9062100" cy="2601908"/>
          </a:xfrm>
          <a:prstGeom prst="rect">
            <a:avLst/>
          </a:prstGeom>
        </p:spPr>
      </p:pic>
      <p:graphicFrame>
        <p:nvGraphicFramePr>
          <p:cNvPr id="10" name="Chart 9"/>
          <p:cNvGraphicFramePr>
            <a:graphicFrameLocks/>
          </p:cNvGraphicFramePr>
          <p:nvPr>
            <p:extLst/>
          </p:nvPr>
        </p:nvGraphicFramePr>
        <p:xfrm>
          <a:off x="5943601" y="3824036"/>
          <a:ext cx="2906973" cy="223556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p:cNvGraphicFramePr>
          <p:nvPr>
            <p:extLst/>
          </p:nvPr>
        </p:nvGraphicFramePr>
        <p:xfrm>
          <a:off x="2697708" y="3843001"/>
          <a:ext cx="3098041" cy="2235569"/>
        </p:xfrm>
        <a:graphic>
          <a:graphicData uri="http://schemas.openxmlformats.org/drawingml/2006/chart">
            <c:chart xmlns:c="http://schemas.openxmlformats.org/drawingml/2006/chart" xmlns:r="http://schemas.openxmlformats.org/officeDocument/2006/relationships" r:id="rId4"/>
          </a:graphicData>
        </a:graphic>
      </p:graphicFrame>
      <p:sp>
        <p:nvSpPr>
          <p:cNvPr id="2" name="Footer Placeholder 1"/>
          <p:cNvSpPr>
            <a:spLocks noGrp="1"/>
          </p:cNvSpPr>
          <p:nvPr>
            <p:ph type="ftr" sz="quarter" idx="11"/>
          </p:nvPr>
        </p:nvSpPr>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val="70802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524000" y="0"/>
            <a:ext cx="9144000" cy="724619"/>
          </a:xfrm>
          <a:prstGeom prst="rect">
            <a:avLst/>
          </a:prstGeom>
          <a:ln>
            <a:noFill/>
          </a:ln>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nSpc>
                <a:spcPct val="150000"/>
              </a:lnSpc>
              <a:spcBef>
                <a:spcPts val="0"/>
              </a:spcBef>
            </a:pPr>
            <a:r>
              <a:rPr lang="en-US" sz="2000" b="1" dirty="0" smtClean="0">
                <a:solidFill>
                  <a:srgbClr val="00B050"/>
                </a:solidFill>
                <a:latin typeface="+mn-lt"/>
                <a:ea typeface="+mn-ea"/>
                <a:cs typeface="Arial"/>
              </a:rPr>
              <a:t>BUDGET VS SPEND – KEY BENEFITS</a:t>
            </a:r>
            <a:endParaRPr lang="en-US" sz="2000" b="1" dirty="0">
              <a:solidFill>
                <a:srgbClr val="00B050"/>
              </a:solidFill>
              <a:latin typeface="+mn-lt"/>
              <a:ea typeface="+mn-ea"/>
              <a:cs typeface="Arial"/>
            </a:endParaRPr>
          </a:p>
        </p:txBody>
      </p:sp>
      <p:sp>
        <p:nvSpPr>
          <p:cNvPr id="7" name="TextBox 6"/>
          <p:cNvSpPr txBox="1"/>
          <p:nvPr/>
        </p:nvSpPr>
        <p:spPr>
          <a:xfrm>
            <a:off x="1626359" y="5402130"/>
            <a:ext cx="8939283" cy="646331"/>
          </a:xfrm>
          <a:prstGeom prst="rect">
            <a:avLst/>
          </a:prstGeom>
          <a:noFill/>
          <a:ln>
            <a:solidFill>
              <a:schemeClr val="tx1"/>
            </a:solidFill>
          </a:ln>
        </p:spPr>
        <p:txBody>
          <a:bodyPr wrap="square" rtlCol="0">
            <a:spAutoFit/>
          </a:bodyPr>
          <a:lstStyle/>
          <a:p>
            <a:r>
              <a:rPr lang="en-US" dirty="0"/>
              <a:t>The spend against all benefits tracked behind budget with notable cost pressure on Healthcare Support and burial support due to cost pressure on these benefit</a:t>
            </a:r>
            <a:endParaRPr lang="en-ZA" dirty="0"/>
          </a:p>
        </p:txBody>
      </p:sp>
      <p:graphicFrame>
        <p:nvGraphicFramePr>
          <p:cNvPr id="2" name="Table 1"/>
          <p:cNvGraphicFramePr>
            <a:graphicFrameLocks noGrp="1"/>
          </p:cNvGraphicFramePr>
          <p:nvPr>
            <p:extLst>
              <p:ext uri="{D42A27DB-BD31-4B8C-83A1-F6EECF244321}">
                <p14:modId xmlns:p14="http://schemas.microsoft.com/office/powerpoint/2010/main" val="2737404715"/>
              </p:ext>
            </p:extLst>
          </p:nvPr>
        </p:nvGraphicFramePr>
        <p:xfrm>
          <a:off x="806825" y="799233"/>
          <a:ext cx="10555940" cy="4379909"/>
        </p:xfrm>
        <a:graphic>
          <a:graphicData uri="http://schemas.openxmlformats.org/drawingml/2006/table">
            <a:tbl>
              <a:tblPr/>
              <a:tblGrid>
                <a:gridCol w="1281216">
                  <a:extLst>
                    <a:ext uri="{9D8B030D-6E8A-4147-A177-3AD203B41FA5}">
                      <a16:colId xmlns:a16="http://schemas.microsoft.com/office/drawing/2014/main" val="20000"/>
                    </a:ext>
                  </a:extLst>
                </a:gridCol>
                <a:gridCol w="3940558">
                  <a:extLst>
                    <a:ext uri="{9D8B030D-6E8A-4147-A177-3AD203B41FA5}">
                      <a16:colId xmlns:a16="http://schemas.microsoft.com/office/drawing/2014/main" val="20001"/>
                    </a:ext>
                  </a:extLst>
                </a:gridCol>
                <a:gridCol w="1646934">
                  <a:extLst>
                    <a:ext uri="{9D8B030D-6E8A-4147-A177-3AD203B41FA5}">
                      <a16:colId xmlns:a16="http://schemas.microsoft.com/office/drawing/2014/main" val="20002"/>
                    </a:ext>
                  </a:extLst>
                </a:gridCol>
                <a:gridCol w="1521578">
                  <a:extLst>
                    <a:ext uri="{9D8B030D-6E8A-4147-A177-3AD203B41FA5}">
                      <a16:colId xmlns:a16="http://schemas.microsoft.com/office/drawing/2014/main" val="20003"/>
                    </a:ext>
                  </a:extLst>
                </a:gridCol>
                <a:gridCol w="1335702">
                  <a:extLst>
                    <a:ext uri="{9D8B030D-6E8A-4147-A177-3AD203B41FA5}">
                      <a16:colId xmlns:a16="http://schemas.microsoft.com/office/drawing/2014/main" val="20004"/>
                    </a:ext>
                  </a:extLst>
                </a:gridCol>
                <a:gridCol w="829952">
                  <a:extLst>
                    <a:ext uri="{9D8B030D-6E8A-4147-A177-3AD203B41FA5}">
                      <a16:colId xmlns:a16="http://schemas.microsoft.com/office/drawing/2014/main" val="20005"/>
                    </a:ext>
                  </a:extLst>
                </a:gridCol>
              </a:tblGrid>
              <a:tr h="396209">
                <a:tc>
                  <a:txBody>
                    <a:bodyPr/>
                    <a:lstStyle/>
                    <a:p>
                      <a:pPr algn="l" fontAlgn="b"/>
                      <a:r>
                        <a:rPr lang="en-ZA" sz="12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1" i="0" u="none" strike="noStrike" dirty="0">
                          <a:solidFill>
                            <a:srgbClr val="000000"/>
                          </a:solidFill>
                          <a:effectLst/>
                          <a:latin typeface="Calibri" panose="020F0502020204030204" pitchFamily="34" charset="0"/>
                        </a:rPr>
                        <a:t>Key Benefit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ZA" sz="1200" b="1" i="0" u="none" strike="noStrike">
                          <a:solidFill>
                            <a:srgbClr val="000000"/>
                          </a:solidFill>
                          <a:effectLst/>
                          <a:latin typeface="Calibri" panose="020F0502020204030204" pitchFamily="34" charset="0"/>
                        </a:rPr>
                        <a:t> Spend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ZA" sz="1200" b="1" i="0" u="none" strike="noStrike">
                          <a:solidFill>
                            <a:srgbClr val="000000"/>
                          </a:solidFill>
                          <a:effectLst/>
                          <a:latin typeface="Calibri" panose="020F0502020204030204" pitchFamily="34" charset="0"/>
                        </a:rPr>
                        <a:t> Budget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ZA" sz="1200" b="1" i="0" u="none" strike="noStrike">
                          <a:solidFill>
                            <a:srgbClr val="000000"/>
                          </a:solidFill>
                          <a:effectLst/>
                          <a:latin typeface="Calibri" panose="020F0502020204030204" pitchFamily="34" charset="0"/>
                        </a:rPr>
                        <a:t> Available Budget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ZA" sz="1200" b="1" i="0" u="none" strike="noStrike">
                          <a:solidFill>
                            <a:srgbClr val="000000"/>
                          </a:solidFill>
                          <a:effectLst/>
                          <a:latin typeface="Calibri" panose="020F0502020204030204" pitchFamily="34" charset="0"/>
                        </a:rPr>
                        <a:t>%Spend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0000"/>
                  </a:ext>
                </a:extLst>
              </a:tr>
              <a:tr h="316967">
                <a:tc rowSpan="8">
                  <a:txBody>
                    <a:bodyPr/>
                    <a:lstStyle/>
                    <a:p>
                      <a:pPr algn="ctr" fontAlgn="ctr"/>
                      <a:r>
                        <a:rPr lang="en-ZA" sz="1200" b="1" i="0" u="none" strike="noStrike">
                          <a:solidFill>
                            <a:srgbClr val="000000"/>
                          </a:solidFill>
                          <a:effectLst/>
                          <a:latin typeface="Calibri" panose="020F0502020204030204" pitchFamily="34" charset="0"/>
                        </a:rPr>
                        <a:t>Socio-Economic Support Services</a:t>
                      </a:r>
                    </a:p>
                  </a:txBody>
                  <a:tcPr marL="0" marR="0" marT="0" marB="0"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b"/>
                      <a:r>
                        <a:rPr lang="en-US" sz="1200" b="0" i="0" u="none" strike="noStrike">
                          <a:solidFill>
                            <a:srgbClr val="000000"/>
                          </a:solidFill>
                          <a:effectLst/>
                          <a:latin typeface="Calibri" panose="020F0502020204030204" pitchFamily="34" charset="0"/>
                        </a:rPr>
                        <a:t>Compensation for Injury in Military Service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a:solidFill>
                            <a:srgbClr val="000000"/>
                          </a:solidFill>
                          <a:effectLst/>
                          <a:latin typeface="Calibri" panose="020F0502020204030204" pitchFamily="34" charset="0"/>
                        </a:rPr>
                        <a:t>                             1 895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a:solidFill>
                            <a:srgbClr val="000000"/>
                          </a:solidFill>
                          <a:effectLst/>
                          <a:latin typeface="Calibri" panose="020F0502020204030204" pitchFamily="34" charset="0"/>
                        </a:rPr>
                        <a:t>                          4 000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dirty="0">
                          <a:solidFill>
                            <a:srgbClr val="000000"/>
                          </a:solidFill>
                          <a:effectLst/>
                          <a:latin typeface="Calibri" panose="020F0502020204030204" pitchFamily="34" charset="0"/>
                        </a:rPr>
                        <a:t>                     2 105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ZA" sz="1200" b="0" i="0" u="none" strike="noStrike">
                          <a:solidFill>
                            <a:srgbClr val="000000"/>
                          </a:solidFill>
                          <a:effectLst/>
                          <a:latin typeface="Calibri" panose="020F0502020204030204" pitchFamily="34" charset="0"/>
                        </a:rPr>
                        <a:t>47%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316967">
                <a:tc vMerge="1">
                  <a:txBody>
                    <a:bodyPr/>
                    <a:lstStyle/>
                    <a:p>
                      <a:endParaRPr lang="en-ZA"/>
                    </a:p>
                  </a:txBody>
                  <a:tcPr/>
                </a:tc>
                <a:tc>
                  <a:txBody>
                    <a:bodyPr/>
                    <a:lstStyle/>
                    <a:p>
                      <a:pPr algn="l" fontAlgn="b"/>
                      <a:r>
                        <a:rPr lang="en-ZA" sz="1200" b="0" i="0" u="none" strike="noStrike">
                          <a:solidFill>
                            <a:srgbClr val="000000"/>
                          </a:solidFill>
                          <a:effectLst/>
                          <a:latin typeface="Calibri" panose="020F0502020204030204" pitchFamily="34" charset="0"/>
                        </a:rPr>
                        <a:t>Social Relief of Distress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a:solidFill>
                            <a:srgbClr val="000000"/>
                          </a:solidFill>
                          <a:effectLst/>
                          <a:latin typeface="Calibri" panose="020F0502020204030204" pitchFamily="34" charset="0"/>
                        </a:rPr>
                        <a:t>                             4 225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a:solidFill>
                            <a:srgbClr val="000000"/>
                          </a:solidFill>
                          <a:effectLst/>
                          <a:latin typeface="Calibri" panose="020F0502020204030204" pitchFamily="34" charset="0"/>
                        </a:rPr>
                        <a:t>                       12 238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dirty="0">
                          <a:solidFill>
                            <a:srgbClr val="000000"/>
                          </a:solidFill>
                          <a:effectLst/>
                          <a:latin typeface="Calibri" panose="020F0502020204030204" pitchFamily="34" charset="0"/>
                        </a:rPr>
                        <a:t>                     8 013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ZA" sz="1200" b="0" i="0" u="none" strike="noStrike">
                          <a:solidFill>
                            <a:srgbClr val="000000"/>
                          </a:solidFill>
                          <a:effectLst/>
                          <a:latin typeface="Calibri" panose="020F0502020204030204" pitchFamily="34" charset="0"/>
                        </a:rPr>
                        <a:t>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252133">
                <a:tc vMerge="1">
                  <a:txBody>
                    <a:bodyPr/>
                    <a:lstStyle/>
                    <a:p>
                      <a:endParaRPr lang="en-ZA"/>
                    </a:p>
                  </a:txBody>
                  <a:tcPr/>
                </a:tc>
                <a:tc>
                  <a:txBody>
                    <a:bodyPr/>
                    <a:lstStyle/>
                    <a:p>
                      <a:pPr algn="l" fontAlgn="b"/>
                      <a:r>
                        <a:rPr lang="en-ZA" sz="1200" b="0" i="0" u="none" strike="noStrike">
                          <a:solidFill>
                            <a:srgbClr val="000000"/>
                          </a:solidFill>
                          <a:effectLst/>
                          <a:latin typeface="Calibri" panose="020F0502020204030204" pitchFamily="34" charset="0"/>
                        </a:rPr>
                        <a:t>Access to Transport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a:solidFill>
                            <a:srgbClr val="000000"/>
                          </a:solidFill>
                          <a:effectLst/>
                          <a:latin typeface="Calibri" panose="020F0502020204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a:solidFill>
                            <a:srgbClr val="000000"/>
                          </a:solidFill>
                          <a:effectLst/>
                          <a:latin typeface="Calibri" panose="020F0502020204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dirty="0">
                          <a:solidFill>
                            <a:srgbClr val="000000"/>
                          </a:solidFill>
                          <a:effectLst/>
                          <a:latin typeface="Calibri" panose="020F0502020204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ZA" sz="1200" b="0" i="0" u="none" strike="noStrike" dirty="0">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3"/>
                  </a:ext>
                </a:extLst>
              </a:tr>
              <a:tr h="252133">
                <a:tc vMerge="1">
                  <a:txBody>
                    <a:bodyPr/>
                    <a:lstStyle/>
                    <a:p>
                      <a:endParaRPr lang="en-ZA"/>
                    </a:p>
                  </a:txBody>
                  <a:tcPr/>
                </a:tc>
                <a:tc>
                  <a:txBody>
                    <a:bodyPr/>
                    <a:lstStyle/>
                    <a:p>
                      <a:pPr algn="l" fontAlgn="b"/>
                      <a:r>
                        <a:rPr lang="en-ZA" sz="1200" b="0" i="0" u="none" strike="noStrike">
                          <a:solidFill>
                            <a:srgbClr val="000000"/>
                          </a:solidFill>
                          <a:effectLst/>
                          <a:latin typeface="Calibri" panose="020F0502020204030204" pitchFamily="34" charset="0"/>
                        </a:rPr>
                        <a:t>Military Veterans Pension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a:solidFill>
                            <a:srgbClr val="000000"/>
                          </a:solidFill>
                          <a:effectLst/>
                          <a:latin typeface="Calibri" panose="020F0502020204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a:solidFill>
                            <a:srgbClr val="000000"/>
                          </a:solidFill>
                          <a:effectLst/>
                          <a:latin typeface="Calibri" panose="020F0502020204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a:solidFill>
                            <a:srgbClr val="000000"/>
                          </a:solidFill>
                          <a:effectLst/>
                          <a:latin typeface="Calibri" panose="020F0502020204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ZA" sz="1200" b="0" i="0" u="none" strike="noStrike" dirty="0">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4"/>
                  </a:ext>
                </a:extLst>
              </a:tr>
              <a:tr h="316967">
                <a:tc vMerge="1">
                  <a:txBody>
                    <a:bodyPr/>
                    <a:lstStyle/>
                    <a:p>
                      <a:endParaRPr lang="en-ZA"/>
                    </a:p>
                  </a:txBody>
                  <a:tcPr/>
                </a:tc>
                <a:tc>
                  <a:txBody>
                    <a:bodyPr/>
                    <a:lstStyle/>
                    <a:p>
                      <a:pPr algn="l" fontAlgn="b"/>
                      <a:r>
                        <a:rPr lang="en-ZA" sz="1200" b="0" i="0" u="none" strike="noStrike">
                          <a:solidFill>
                            <a:srgbClr val="000000"/>
                          </a:solidFill>
                          <a:effectLst/>
                          <a:latin typeface="Calibri" panose="020F0502020204030204" pitchFamily="34" charset="0"/>
                        </a:rPr>
                        <a:t>Education Support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a:solidFill>
                            <a:srgbClr val="000000"/>
                          </a:solidFill>
                          <a:effectLst/>
                          <a:latin typeface="Calibri" panose="020F0502020204030204" pitchFamily="34" charset="0"/>
                        </a:rPr>
                        <a:t>                           48 612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a:solidFill>
                            <a:srgbClr val="000000"/>
                          </a:solidFill>
                          <a:effectLst/>
                          <a:latin typeface="Calibri" panose="020F0502020204030204" pitchFamily="34" charset="0"/>
                        </a:rPr>
                        <a:t>                     126 339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Calibri" panose="020F0502020204030204" pitchFamily="34" charset="0"/>
                        </a:rPr>
                        <a:t>77 727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ZA" sz="1200" b="0" i="0" u="none" strike="noStrike" dirty="0">
                          <a:solidFill>
                            <a:srgbClr val="000000"/>
                          </a:solidFill>
                          <a:effectLst/>
                          <a:latin typeface="Calibri" panose="020F0502020204030204" pitchFamily="34" charset="0"/>
                        </a:rPr>
                        <a:t>38%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5"/>
                  </a:ext>
                </a:extLst>
              </a:tr>
              <a:tr h="316967">
                <a:tc vMerge="1">
                  <a:txBody>
                    <a:bodyPr/>
                    <a:lstStyle/>
                    <a:p>
                      <a:endParaRPr lang="en-ZA"/>
                    </a:p>
                  </a:txBody>
                  <a:tcPr/>
                </a:tc>
                <a:tc>
                  <a:txBody>
                    <a:bodyPr/>
                    <a:lstStyle/>
                    <a:p>
                      <a:pPr algn="l" fontAlgn="b"/>
                      <a:r>
                        <a:rPr lang="en-ZA" sz="1200" b="0" i="0" u="none" strike="noStrike">
                          <a:solidFill>
                            <a:srgbClr val="000000"/>
                          </a:solidFill>
                          <a:effectLst/>
                          <a:latin typeface="Calibri" panose="020F0502020204030204" pitchFamily="34" charset="0"/>
                        </a:rPr>
                        <a:t>Healthcare Support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a:solidFill>
                            <a:srgbClr val="000000"/>
                          </a:solidFill>
                          <a:effectLst/>
                          <a:latin typeface="Calibri" panose="020F0502020204030204" pitchFamily="34" charset="0"/>
                        </a:rPr>
                        <a:t>                           48 669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a:solidFill>
                            <a:srgbClr val="000000"/>
                          </a:solidFill>
                          <a:effectLst/>
                          <a:latin typeface="Calibri" panose="020F0502020204030204" pitchFamily="34" charset="0"/>
                        </a:rPr>
                        <a:t>                       74 129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dirty="0">
                          <a:solidFill>
                            <a:srgbClr val="000000"/>
                          </a:solidFill>
                          <a:effectLst/>
                          <a:latin typeface="Calibri" panose="020F0502020204030204" pitchFamily="34" charset="0"/>
                        </a:rPr>
                        <a:t>25 460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ZA" sz="1200" b="0" i="0" u="none" strike="noStrike" dirty="0">
                          <a:solidFill>
                            <a:srgbClr val="000000"/>
                          </a:solidFill>
                          <a:effectLst/>
                          <a:latin typeface="Calibri" panose="020F0502020204030204" pitchFamily="34" charset="0"/>
                        </a:rPr>
                        <a:t>66%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6"/>
                  </a:ext>
                </a:extLst>
              </a:tr>
              <a:tr h="316967">
                <a:tc vMerge="1">
                  <a:txBody>
                    <a:bodyPr/>
                    <a:lstStyle/>
                    <a:p>
                      <a:endParaRPr lang="en-ZA"/>
                    </a:p>
                  </a:txBody>
                  <a:tcPr/>
                </a:tc>
                <a:tc>
                  <a:txBody>
                    <a:bodyPr/>
                    <a:lstStyle/>
                    <a:p>
                      <a:pPr algn="l" fontAlgn="b"/>
                      <a:r>
                        <a:rPr lang="en-ZA" sz="1200" b="0" i="0" u="none" strike="noStrike">
                          <a:solidFill>
                            <a:srgbClr val="000000"/>
                          </a:solidFill>
                          <a:effectLst/>
                          <a:latin typeface="Calibri" panose="020F0502020204030204" pitchFamily="34" charset="0"/>
                        </a:rPr>
                        <a:t>Housing Support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a:solidFill>
                            <a:srgbClr val="000000"/>
                          </a:solidFill>
                          <a:effectLst/>
                          <a:latin typeface="Calibri" panose="020F0502020204030204" pitchFamily="34" charset="0"/>
                        </a:rPr>
                        <a:t>                             9 709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a:solidFill>
                            <a:srgbClr val="000000"/>
                          </a:solidFill>
                          <a:effectLst/>
                          <a:latin typeface="Calibri" panose="020F0502020204030204" pitchFamily="34" charset="0"/>
                        </a:rPr>
                        <a:t>                       31 000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200" b="0" i="0" u="none" strike="noStrike">
                          <a:solidFill>
                            <a:srgbClr val="000000"/>
                          </a:solidFill>
                          <a:effectLst/>
                          <a:latin typeface="Calibri" panose="020F0502020204030204" pitchFamily="34" charset="0"/>
                        </a:rPr>
                        <a:t>21 291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ZA" sz="1200" b="0" i="0" u="none" strike="noStrike" dirty="0">
                          <a:solidFill>
                            <a:srgbClr val="000000"/>
                          </a:solidFill>
                          <a:effectLst/>
                          <a:latin typeface="Calibri" panose="020F0502020204030204" pitchFamily="34" charset="0"/>
                        </a:rPr>
                        <a:t>31%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7"/>
                  </a:ext>
                </a:extLst>
              </a:tr>
              <a:tr h="252133">
                <a:tc vMerge="1">
                  <a:txBody>
                    <a:bodyPr/>
                    <a:lstStyle/>
                    <a:p>
                      <a:endParaRPr lang="en-ZA"/>
                    </a:p>
                  </a:txBody>
                  <a:tcPr/>
                </a:tc>
                <a:tc>
                  <a:txBody>
                    <a:bodyPr/>
                    <a:lstStyle/>
                    <a:p>
                      <a:pPr algn="l" fontAlgn="b"/>
                      <a:r>
                        <a:rPr lang="en-ZA" sz="1200" b="1" i="0" u="none" strike="noStrike">
                          <a:solidFill>
                            <a:srgbClr val="000000"/>
                          </a:solidFill>
                          <a:effectLst/>
                          <a:latin typeface="Calibri" panose="020F0502020204030204" pitchFamily="34" charset="0"/>
                        </a:rPr>
                        <a:t>Sub-total SES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en-ZA" sz="1200" b="1" i="0" u="none" strike="noStrike">
                          <a:solidFill>
                            <a:srgbClr val="000000"/>
                          </a:solidFill>
                          <a:effectLst/>
                          <a:latin typeface="Calibri" panose="020F0502020204030204" pitchFamily="34" charset="0"/>
                        </a:rPr>
                        <a:t>                113 110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en-ZA" sz="1200" b="1" i="0" u="none" strike="noStrike">
                          <a:solidFill>
                            <a:srgbClr val="000000"/>
                          </a:solidFill>
                          <a:effectLst/>
                          <a:latin typeface="Calibri" panose="020F0502020204030204" pitchFamily="34" charset="0"/>
                        </a:rPr>
                        <a:t>              247 706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en-ZA" sz="1200" b="1" i="0" u="none" strike="noStrike" dirty="0">
                          <a:solidFill>
                            <a:srgbClr val="000000"/>
                          </a:solidFill>
                          <a:effectLst/>
                          <a:latin typeface="Calibri" panose="020F0502020204030204" pitchFamily="34" charset="0"/>
                        </a:rPr>
                        <a:t>          134 596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ZA" sz="1200" b="1" i="0" u="none" strike="noStrike" dirty="0">
                          <a:solidFill>
                            <a:srgbClr val="000000"/>
                          </a:solidFill>
                          <a:effectLst/>
                          <a:latin typeface="Calibri" panose="020F0502020204030204" pitchFamily="34" charset="0"/>
                        </a:rPr>
                        <a:t>46%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8"/>
                  </a:ext>
                </a:extLst>
              </a:tr>
              <a:tr h="252133">
                <a:tc>
                  <a:txBody>
                    <a:bodyPr/>
                    <a:lstStyle/>
                    <a:p>
                      <a:pPr algn="l" fontAlgn="b"/>
                      <a:r>
                        <a:rPr lang="en-ZA" sz="12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dirty="0">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16967">
                <a:tc rowSpan="4">
                  <a:txBody>
                    <a:bodyPr/>
                    <a:lstStyle/>
                    <a:p>
                      <a:pPr algn="ctr" fontAlgn="ctr"/>
                      <a:r>
                        <a:rPr lang="en-ZA" sz="1200" b="1" i="0" u="none" strike="noStrike">
                          <a:solidFill>
                            <a:srgbClr val="000000"/>
                          </a:solidFill>
                          <a:effectLst/>
                          <a:latin typeface="Calibri" panose="020F0502020204030204" pitchFamily="34" charset="0"/>
                        </a:rPr>
                        <a:t>Empowerment and Stakeholder Management</a:t>
                      </a:r>
                    </a:p>
                  </a:txBody>
                  <a:tcPr marL="0" marR="0" marT="0" marB="0"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ZA" sz="1200" b="0" i="0" u="none" strike="noStrike">
                          <a:solidFill>
                            <a:srgbClr val="000000"/>
                          </a:solidFill>
                          <a:effectLst/>
                          <a:latin typeface="Calibri" panose="020F0502020204030204" pitchFamily="34" charset="0"/>
                        </a:rPr>
                        <a:t>Skills Development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a:solidFill>
                            <a:srgbClr val="000000"/>
                          </a:solidFill>
                          <a:effectLst/>
                          <a:latin typeface="Calibri" panose="020F0502020204030204" pitchFamily="34" charset="0"/>
                        </a:rPr>
                        <a:t>                           14 963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a:solidFill>
                            <a:srgbClr val="000000"/>
                          </a:solidFill>
                          <a:effectLst/>
                          <a:latin typeface="Calibri" panose="020F0502020204030204" pitchFamily="34" charset="0"/>
                        </a:rPr>
                        <a:t>                       50 660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dirty="0">
                          <a:solidFill>
                            <a:srgbClr val="000000"/>
                          </a:solidFill>
                          <a:effectLst/>
                          <a:latin typeface="Calibri" panose="020F0502020204030204" pitchFamily="34" charset="0"/>
                        </a:rPr>
                        <a:t>                   35 697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ZA" sz="1200" b="0" i="0" u="none" strike="noStrike" dirty="0">
                          <a:solidFill>
                            <a:srgbClr val="000000"/>
                          </a:solidFill>
                          <a:effectLst/>
                          <a:latin typeface="Calibri" panose="020F0502020204030204" pitchFamily="34" charset="0"/>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0"/>
                  </a:ext>
                </a:extLst>
              </a:tr>
              <a:tr h="252133">
                <a:tc vMerge="1">
                  <a:txBody>
                    <a:bodyPr/>
                    <a:lstStyle/>
                    <a:p>
                      <a:endParaRPr lang="en-ZA"/>
                    </a:p>
                  </a:txBody>
                  <a:tcPr/>
                </a:tc>
                <a:tc>
                  <a:txBody>
                    <a:bodyPr/>
                    <a:lstStyle/>
                    <a:p>
                      <a:pPr algn="l" fontAlgn="b"/>
                      <a:r>
                        <a:rPr lang="en-ZA" sz="1200" b="0" i="0" u="none" strike="noStrike">
                          <a:solidFill>
                            <a:srgbClr val="000000"/>
                          </a:solidFill>
                          <a:effectLst/>
                          <a:latin typeface="Calibri" panose="020F0502020204030204" pitchFamily="34" charset="0"/>
                        </a:rPr>
                        <a:t>Heritage Assets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a:solidFill>
                            <a:srgbClr val="000000"/>
                          </a:solidFill>
                          <a:effectLst/>
                          <a:latin typeface="Calibri" panose="020F0502020204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a:solidFill>
                            <a:srgbClr val="000000"/>
                          </a:solidFill>
                          <a:effectLst/>
                          <a:latin typeface="Calibri" panose="020F0502020204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a:solidFill>
                            <a:srgbClr val="000000"/>
                          </a:solidFill>
                          <a:effectLst/>
                          <a:latin typeface="Calibri" panose="020F0502020204030204" pitchFamily="34" charset="0"/>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ZA" sz="1200" b="0" i="0" u="none" strike="noStrike" dirty="0">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1"/>
                  </a:ext>
                </a:extLst>
              </a:tr>
              <a:tr h="316967">
                <a:tc vMerge="1">
                  <a:txBody>
                    <a:bodyPr/>
                    <a:lstStyle/>
                    <a:p>
                      <a:endParaRPr lang="en-ZA"/>
                    </a:p>
                  </a:txBody>
                  <a:tcPr/>
                </a:tc>
                <a:tc>
                  <a:txBody>
                    <a:bodyPr/>
                    <a:lstStyle/>
                    <a:p>
                      <a:pPr algn="l" fontAlgn="b"/>
                      <a:r>
                        <a:rPr lang="en-ZA" sz="1200" b="0" i="0" u="none" strike="noStrike">
                          <a:solidFill>
                            <a:srgbClr val="000000"/>
                          </a:solidFill>
                          <a:effectLst/>
                          <a:latin typeface="Calibri" panose="020F0502020204030204" pitchFamily="34" charset="0"/>
                        </a:rPr>
                        <a:t>Burial Support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a:solidFill>
                            <a:srgbClr val="000000"/>
                          </a:solidFill>
                          <a:effectLst/>
                          <a:latin typeface="Calibri" panose="020F0502020204030204" pitchFamily="34" charset="0"/>
                        </a:rPr>
                        <a:t>                           12 538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a:solidFill>
                            <a:srgbClr val="000000"/>
                          </a:solidFill>
                          <a:effectLst/>
                          <a:latin typeface="Calibri" panose="020F0502020204030204" pitchFamily="34" charset="0"/>
                        </a:rPr>
                        <a:t>                       14 393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dirty="0">
                          <a:solidFill>
                            <a:srgbClr val="000000"/>
                          </a:solidFill>
                          <a:effectLst/>
                          <a:latin typeface="Calibri" panose="020F0502020204030204" pitchFamily="34" charset="0"/>
                        </a:rPr>
                        <a:t>                     1 855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ZA" sz="1200" b="0" i="0" u="none" strike="noStrike" dirty="0">
                          <a:solidFill>
                            <a:srgbClr val="000000"/>
                          </a:solidFill>
                          <a:effectLst/>
                          <a:latin typeface="Calibri" panose="020F0502020204030204" pitchFamily="34" charset="0"/>
                        </a:rPr>
                        <a:t>87%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2"/>
                  </a:ext>
                </a:extLst>
              </a:tr>
              <a:tr h="252133">
                <a:tc vMerge="1">
                  <a:txBody>
                    <a:bodyPr/>
                    <a:lstStyle/>
                    <a:p>
                      <a:endParaRPr lang="en-ZA"/>
                    </a:p>
                  </a:txBody>
                  <a:tcPr/>
                </a:tc>
                <a:tc>
                  <a:txBody>
                    <a:bodyPr/>
                    <a:lstStyle/>
                    <a:p>
                      <a:pPr algn="l" fontAlgn="b"/>
                      <a:r>
                        <a:rPr lang="en-ZA" sz="1200" b="1" i="0" u="none" strike="noStrike" dirty="0">
                          <a:solidFill>
                            <a:srgbClr val="000000"/>
                          </a:solidFill>
                          <a:effectLst/>
                          <a:latin typeface="Calibri" panose="020F0502020204030204" pitchFamily="34" charset="0"/>
                        </a:rPr>
                        <a:t>Sub-total ESM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en-ZA" sz="1200" b="1" i="0" u="none" strike="noStrike">
                          <a:solidFill>
                            <a:srgbClr val="000000"/>
                          </a:solidFill>
                          <a:effectLst/>
                          <a:latin typeface="Calibri" panose="020F0502020204030204" pitchFamily="34" charset="0"/>
                        </a:rPr>
                        <a:t>                  27 501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en-ZA" sz="1200" b="1" i="0" u="none" strike="noStrike">
                          <a:solidFill>
                            <a:srgbClr val="000000"/>
                          </a:solidFill>
                          <a:effectLst/>
                          <a:latin typeface="Calibri" panose="020F0502020204030204" pitchFamily="34" charset="0"/>
                        </a:rPr>
                        <a:t>                65 053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en-ZA" sz="1200" b="1" i="0" u="none" strike="noStrike">
                          <a:solidFill>
                            <a:srgbClr val="000000"/>
                          </a:solidFill>
                          <a:effectLst/>
                          <a:latin typeface="Calibri" panose="020F0502020204030204" pitchFamily="34" charset="0"/>
                        </a:rPr>
                        <a:t>            37 552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r" fontAlgn="b"/>
                      <a:r>
                        <a:rPr lang="en-ZA" sz="1200" b="1" i="0" u="none" strike="noStrike">
                          <a:solidFill>
                            <a:srgbClr val="000000"/>
                          </a:solidFill>
                          <a:effectLst/>
                          <a:latin typeface="Calibri" panose="020F0502020204030204" pitchFamily="34" charset="0"/>
                        </a:rPr>
                        <a:t>42%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10013"/>
                  </a:ext>
                </a:extLst>
              </a:tr>
              <a:tr h="252133">
                <a:tc>
                  <a:txBody>
                    <a:bodyPr/>
                    <a:lstStyle/>
                    <a:p>
                      <a:pPr algn="l" fontAlgn="b"/>
                      <a:r>
                        <a:rPr lang="en-ZA" sz="1200" b="1" i="0" u="none" strike="noStrike">
                          <a:solidFill>
                            <a:srgbClr val="000000"/>
                          </a:solidFill>
                          <a:effectLst/>
                          <a:latin typeface="Calibri" panose="020F0502020204030204" pitchFamily="34" charset="0"/>
                        </a:rPr>
                        <a:t>Total Benefits</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en-ZA" sz="1200" b="1" i="0" u="none" strike="noStrike">
                          <a:solidFill>
                            <a:srgbClr val="000000"/>
                          </a:solidFill>
                          <a:effectLst/>
                          <a:latin typeface="Calibri" panose="020F050202020403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en-ZA" sz="1200" b="1" i="0" u="none" strike="noStrike">
                          <a:solidFill>
                            <a:srgbClr val="000000"/>
                          </a:solidFill>
                          <a:effectLst/>
                          <a:latin typeface="Calibri" panose="020F0502020204030204" pitchFamily="34" charset="0"/>
                        </a:rPr>
                        <a:t>             140 611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en-ZA" sz="1200" b="1" i="0" u="none" strike="noStrike">
                          <a:solidFill>
                            <a:srgbClr val="000000"/>
                          </a:solidFill>
                          <a:effectLst/>
                          <a:latin typeface="Calibri" panose="020F0502020204030204" pitchFamily="34" charset="0"/>
                        </a:rPr>
                        <a:t>          312 759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en-ZA" sz="1200" b="1" i="0" u="none" strike="noStrike">
                          <a:solidFill>
                            <a:srgbClr val="000000"/>
                          </a:solidFill>
                          <a:effectLst/>
                          <a:latin typeface="Calibri" panose="020F0502020204030204" pitchFamily="34" charset="0"/>
                        </a:rPr>
                        <a:t>       172 148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r" fontAlgn="b"/>
                      <a:r>
                        <a:rPr lang="en-ZA" sz="1200" b="1" i="0" u="none" strike="noStrike" dirty="0">
                          <a:solidFill>
                            <a:srgbClr val="000000"/>
                          </a:solidFill>
                          <a:effectLst/>
                          <a:latin typeface="Calibri" panose="020F0502020204030204" pitchFamily="34" charset="0"/>
                        </a:rPr>
                        <a:t>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111548838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Inspiration">
      <a:dk1>
        <a:sysClr val="windowText" lastClr="000000"/>
      </a:dk1>
      <a:lt1>
        <a:sysClr val="window" lastClr="FFFFFF"/>
      </a:lt1>
      <a:dk2>
        <a:srgbClr val="2F2F26"/>
      </a:dk2>
      <a:lt2>
        <a:srgbClr val="9FA795"/>
      </a:lt2>
      <a:accent1>
        <a:srgbClr val="749805"/>
      </a:accent1>
      <a:accent2>
        <a:srgbClr val="BACC82"/>
      </a:accent2>
      <a:accent3>
        <a:srgbClr val="6E9EC2"/>
      </a:accent3>
      <a:accent4>
        <a:srgbClr val="2046A5"/>
      </a:accent4>
      <a:accent5>
        <a:srgbClr val="5039C6"/>
      </a:accent5>
      <a:accent6>
        <a:srgbClr val="7411D0"/>
      </a:accent6>
      <a:hlink>
        <a:srgbClr val="FFC000"/>
      </a:hlink>
      <a:folHlink>
        <a:srgbClr val="C0C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Office Theme">
  <a:themeElements>
    <a:clrScheme name="Inspiration">
      <a:dk1>
        <a:sysClr val="windowText" lastClr="000000"/>
      </a:dk1>
      <a:lt1>
        <a:sysClr val="window" lastClr="FFFFFF"/>
      </a:lt1>
      <a:dk2>
        <a:srgbClr val="2F2F26"/>
      </a:dk2>
      <a:lt2>
        <a:srgbClr val="9FA795"/>
      </a:lt2>
      <a:accent1>
        <a:srgbClr val="749805"/>
      </a:accent1>
      <a:accent2>
        <a:srgbClr val="BACC82"/>
      </a:accent2>
      <a:accent3>
        <a:srgbClr val="6E9EC2"/>
      </a:accent3>
      <a:accent4>
        <a:srgbClr val="2046A5"/>
      </a:accent4>
      <a:accent5>
        <a:srgbClr val="5039C6"/>
      </a:accent5>
      <a:accent6>
        <a:srgbClr val="7411D0"/>
      </a:accent6>
      <a:hlink>
        <a:srgbClr val="FFC000"/>
      </a:hlink>
      <a:folHlink>
        <a:srgbClr val="C0C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Inspiration">
      <a:dk1>
        <a:sysClr val="windowText" lastClr="000000"/>
      </a:dk1>
      <a:lt1>
        <a:sysClr val="window" lastClr="FFFFFF"/>
      </a:lt1>
      <a:dk2>
        <a:srgbClr val="2F2F26"/>
      </a:dk2>
      <a:lt2>
        <a:srgbClr val="9FA795"/>
      </a:lt2>
      <a:accent1>
        <a:srgbClr val="749805"/>
      </a:accent1>
      <a:accent2>
        <a:srgbClr val="BACC82"/>
      </a:accent2>
      <a:accent3>
        <a:srgbClr val="6E9EC2"/>
      </a:accent3>
      <a:accent4>
        <a:srgbClr val="2046A5"/>
      </a:accent4>
      <a:accent5>
        <a:srgbClr val="5039C6"/>
      </a:accent5>
      <a:accent6>
        <a:srgbClr val="7411D0"/>
      </a:accent6>
      <a:hlink>
        <a:srgbClr val="FFC000"/>
      </a:hlink>
      <a:folHlink>
        <a:srgbClr val="C0C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Inspiration">
    <a:dk1>
      <a:sysClr val="windowText" lastClr="000000"/>
    </a:dk1>
    <a:lt1>
      <a:sysClr val="window" lastClr="FFFFFF"/>
    </a:lt1>
    <a:dk2>
      <a:srgbClr val="2F2F26"/>
    </a:dk2>
    <a:lt2>
      <a:srgbClr val="9FA795"/>
    </a:lt2>
    <a:accent1>
      <a:srgbClr val="749805"/>
    </a:accent1>
    <a:accent2>
      <a:srgbClr val="BACC82"/>
    </a:accent2>
    <a:accent3>
      <a:srgbClr val="6E9EC2"/>
    </a:accent3>
    <a:accent4>
      <a:srgbClr val="2046A5"/>
    </a:accent4>
    <a:accent5>
      <a:srgbClr val="5039C6"/>
    </a:accent5>
    <a:accent6>
      <a:srgbClr val="7411D0"/>
    </a:accent6>
    <a:hlink>
      <a:srgbClr val="FFC000"/>
    </a:hlink>
    <a:folHlink>
      <a:srgbClr val="C0C00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1088</TotalTime>
  <Words>3829</Words>
  <Application>Microsoft Office PowerPoint</Application>
  <PresentationFormat>Widescreen</PresentationFormat>
  <Paragraphs>1191</Paragraphs>
  <Slides>31</Slides>
  <Notes>2</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31</vt:i4>
      </vt:variant>
    </vt:vector>
  </HeadingPairs>
  <TitlesOfParts>
    <vt:vector size="40" baseType="lpstr">
      <vt:lpstr>Arial</vt:lpstr>
      <vt:lpstr>Arial Narrow</vt:lpstr>
      <vt:lpstr>Arial Unicode MS</vt:lpstr>
      <vt:lpstr>Calibri</vt:lpstr>
      <vt:lpstr>Times New Roman</vt:lpstr>
      <vt:lpstr>Wingdings</vt:lpstr>
      <vt:lpstr>1_Office Theme</vt:lpstr>
      <vt:lpstr>2_Office Theme</vt:lpstr>
      <vt:lpstr>Office Theme</vt:lpstr>
      <vt:lpstr>PowerPoint Presentation</vt:lpstr>
      <vt:lpstr>PRESENTATION OUTLINE</vt:lpstr>
      <vt:lpstr>PURPOSE OF THE PRESENTATION</vt:lpstr>
      <vt:lpstr>MANDATE OF THE DEPARTMENT</vt:lpstr>
      <vt:lpstr>DMV APPROVED BUDGET PROGRAMME STRUCTURE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EXECUTIVE SUMMARY: OVERALL  PERFORMANCE ANALYSIS </vt:lpstr>
      <vt:lpstr>DMV OVERALL PERFORMANCE (TREND ANALYSIS Q1 – Q3 2021/22)</vt:lpstr>
      <vt:lpstr>PowerPoint Presentation</vt:lpstr>
      <vt:lpstr>PowerPoint Presentation</vt:lpstr>
      <vt:lpstr>PowerPoint Presentation</vt:lpstr>
      <vt:lpstr>PERFORMANCE ANALYSIS: PROGRAMME 1: ADMINISTRATION</vt:lpstr>
      <vt:lpstr> PROGRAMME 1: ADMINISTRATION PERFORMANCE INDICATORS AND TARGETS   </vt:lpstr>
      <vt:lpstr> PROGRAMME 1: ADMINISTRATION PERFORMANCE INDICATORS AND TARGETS   </vt:lpstr>
      <vt:lpstr>PERFORMANCE ANALYSIS: PROGRAMME 2: SES</vt:lpstr>
      <vt:lpstr>PROGRAMME 2: SES PERFORMANCE INDICATORS AND TARGETS   </vt:lpstr>
      <vt:lpstr>PROGRAMME 2: SES PERFORMANCE INDICATORS AND TARGETS   </vt:lpstr>
      <vt:lpstr>PROGRAMME 2: SES PERFORMANCE INDICATORS AND TARGETS   </vt:lpstr>
      <vt:lpstr>PERFORMANCE ANALYSIS: PROGRAMME 3: ESM</vt:lpstr>
      <vt:lpstr>PROGRAMME 3: ESM PERFORMANCE INDICATORS AND TARGETS   </vt:lpstr>
      <vt:lpstr>PROGRAMME 3: ESM PERFORMANCE INDICATORS AND TARGETS   </vt:lpstr>
      <vt:lpstr>HUMAN RESOURCE STATUS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DM  Q1 PERFORMANCE INFORMATION REPORT  (FINANCIAL AND NON-FINANCIAL)  (APRIL – JUNE 2021)</dc:title>
  <dc:creator>Limpho Molefe</dc:creator>
  <cp:lastModifiedBy>Bryan Mantyi</cp:lastModifiedBy>
  <cp:revision>84</cp:revision>
  <dcterms:created xsi:type="dcterms:W3CDTF">2021-07-19T09:56:24Z</dcterms:created>
  <dcterms:modified xsi:type="dcterms:W3CDTF">2022-02-08T11:43:05Z</dcterms:modified>
</cp:coreProperties>
</file>