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44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b="1">
                <a:latin typeface="Arial" panose="020B0604020202020204" pitchFamily="34" charset="0"/>
                <a:ea typeface="Tahoma" panose="020B060403050404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rgbClr val="FF0000"/>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8" name="Picture 7"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411430" y="4613068"/>
            <a:ext cx="1446821" cy="1746250"/>
          </a:xfrm>
          <a:prstGeom prst="rect">
            <a:avLst/>
          </a:prstGeom>
          <a:noFill/>
          <a:ln w="9525">
            <a:noFill/>
            <a:miter lim="800000"/>
            <a:headEnd/>
            <a:tailEnd/>
          </a:ln>
        </p:spPr>
      </p:pic>
    </p:spTree>
    <p:extLst>
      <p:ext uri="{BB962C8B-B14F-4D97-AF65-F5344CB8AC3E}">
        <p14:creationId xmlns:p14="http://schemas.microsoft.com/office/powerpoint/2010/main" xmlns="" val="334362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8301" y="457202"/>
            <a:ext cx="3631608" cy="983411"/>
          </a:xfrm>
        </p:spPr>
        <p:txBody>
          <a:bodyPr anchor="b">
            <a:normAutofit/>
          </a:bodyPr>
          <a:lstStyle>
            <a:lvl1pPr algn="ctr">
              <a:defRPr sz="21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183482" y="995365"/>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388301" y="1544128"/>
            <a:ext cx="3631608" cy="477040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a:xfrm>
            <a:off x="7001414" y="6492877"/>
            <a:ext cx="2057400" cy="365125"/>
          </a:xfrm>
        </p:spPr>
        <p:txBody>
          <a:bodyPr anchor="b"/>
          <a:lstStyle/>
          <a:p>
            <a:fld id="{F006FD99-60DE-4244-BAA6-34161CDBA1B3}" type="slidenum">
              <a:rPr lang="en-US" smtClean="0"/>
              <a:pPr/>
              <a:t>‹#›</a:t>
            </a:fld>
            <a:endParaRPr lang="en-US"/>
          </a:p>
        </p:txBody>
      </p:sp>
    </p:spTree>
    <p:extLst>
      <p:ext uri="{BB962C8B-B14F-4D97-AF65-F5344CB8AC3E}">
        <p14:creationId xmlns:p14="http://schemas.microsoft.com/office/powerpoint/2010/main" xmlns="" val="160495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92787" y="6492877"/>
            <a:ext cx="2057400" cy="365125"/>
          </a:xfrm>
        </p:spPr>
        <p:txBody>
          <a:bodyPr anchor="b"/>
          <a:lstStyle/>
          <a:p>
            <a:fld id="{F006FD99-60DE-4244-BAA6-34161CDBA1B3}" type="slidenum">
              <a:rPr lang="en-US" smtClean="0"/>
              <a:pPr/>
              <a:t>‹#›</a:t>
            </a:fld>
            <a:endParaRPr lang="en-US"/>
          </a:p>
        </p:txBody>
      </p:sp>
      <p:pic>
        <p:nvPicPr>
          <p:cNvPr id="3" name="Picture 2" descr="Text&#10;&#10;Description automatically generated">
            <a:extLst>
              <a:ext uri="{FF2B5EF4-FFF2-40B4-BE49-F238E27FC236}">
                <a16:creationId xmlns:a16="http://schemas.microsoft.com/office/drawing/2014/main" xmlns="" id="{074E63C5-4BBE-4EC4-A2A5-54AAD1A08C2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66173" y="1448495"/>
            <a:ext cx="5026614" cy="1980507"/>
          </a:xfrm>
          <a:prstGeom prst="rect">
            <a:avLst/>
          </a:prstGeom>
        </p:spPr>
      </p:pic>
      <p:sp>
        <p:nvSpPr>
          <p:cNvPr id="6" name="Content Placeholder 5">
            <a:extLst>
              <a:ext uri="{FF2B5EF4-FFF2-40B4-BE49-F238E27FC236}">
                <a16:creationId xmlns:a16="http://schemas.microsoft.com/office/drawing/2014/main" xmlns="" id="{2275687B-2F71-4C6D-BF89-786E7B972D09}"/>
              </a:ext>
            </a:extLst>
          </p:cNvPr>
          <p:cNvSpPr>
            <a:spLocks noGrp="1"/>
          </p:cNvSpPr>
          <p:nvPr>
            <p:ph sz="quarter" idx="13"/>
          </p:nvPr>
        </p:nvSpPr>
        <p:spPr>
          <a:xfrm>
            <a:off x="2106614" y="3732213"/>
            <a:ext cx="5532437" cy="1422400"/>
          </a:xfrm>
        </p:spPr>
        <p:txBody>
          <a:bodyPr>
            <a:noAutofit/>
          </a:bodyPr>
          <a:lstStyle>
            <a:lvl1pPr>
              <a:defRPr sz="4050" b="1">
                <a:solidFill>
                  <a:schemeClr val="accent6">
                    <a:lumMod val="50000"/>
                  </a:schemeClr>
                </a:solidFill>
                <a:latin typeface="Vivaldi" panose="03020602050506090804" pitchFamily="66" charset="0"/>
              </a:defRPr>
            </a:lvl1pPr>
            <a:lvl2pPr>
              <a:defRPr sz="3600" b="1">
                <a:solidFill>
                  <a:schemeClr val="accent6">
                    <a:lumMod val="50000"/>
                  </a:schemeClr>
                </a:solidFill>
                <a:latin typeface="Vivaldi" panose="03020602050506090804" pitchFamily="66" charset="0"/>
              </a:defRPr>
            </a:lvl2pPr>
            <a:lvl3pPr>
              <a:defRPr sz="3300" b="1">
                <a:solidFill>
                  <a:schemeClr val="accent6">
                    <a:lumMod val="50000"/>
                  </a:schemeClr>
                </a:solidFill>
                <a:latin typeface="Vivaldi" panose="03020602050506090804" pitchFamily="66" charset="0"/>
              </a:defRPr>
            </a:lvl3pPr>
            <a:lvl4pPr>
              <a:defRPr sz="3000" b="1">
                <a:solidFill>
                  <a:schemeClr val="accent6">
                    <a:lumMod val="50000"/>
                  </a:schemeClr>
                </a:solidFill>
                <a:latin typeface="Vivaldi" panose="03020602050506090804" pitchFamily="66" charset="0"/>
              </a:defRPr>
            </a:lvl4pPr>
            <a:lvl5pPr>
              <a:buNone/>
              <a:defRPr sz="3000" b="1">
                <a:solidFill>
                  <a:schemeClr val="accent6">
                    <a:lumMod val="50000"/>
                  </a:schemeClr>
                </a:solidFill>
                <a:latin typeface="Vivaldi" panose="03020602050506090804" pitchFamily="66"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1707377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4" y="1663702"/>
            <a:ext cx="6821487" cy="1470025"/>
          </a:xfrm>
        </p:spPr>
        <p:txBody>
          <a:bodyPr/>
          <a:lstStyle>
            <a:lvl1pPr algn="ctr">
              <a:defRPr sz="3000">
                <a:solidFill>
                  <a:srgbClr val="293E00"/>
                </a:solidFill>
              </a:defRPr>
            </a:lvl1pPr>
          </a:lstStyle>
          <a:p>
            <a:r>
              <a:rPr lang="en-US" altLang="zh-CN"/>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050" b="0">
                <a:solidFill>
                  <a:schemeClr val="folHlink"/>
                </a:solidFill>
                <a:effectLst>
                  <a:outerShdw blurRad="38100" dist="38100" dir="2700000" algn="tl">
                    <a:srgbClr val="C0C0C0"/>
                  </a:outerShdw>
                </a:effectLst>
                <a:latin typeface="Times New Roman" pitchFamily="18" charset="0"/>
              </a:defRPr>
            </a:lvl1pPr>
          </a:lstStyle>
          <a:p>
            <a:endParaRPr lang="en-US"/>
          </a:p>
        </p:txBody>
      </p:sp>
    </p:spTree>
    <p:extLst>
      <p:ext uri="{BB962C8B-B14F-4D97-AF65-F5344CB8AC3E}">
        <p14:creationId xmlns:p14="http://schemas.microsoft.com/office/powerpoint/2010/main" xmlns="" val="1595701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3802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4671" y="406412"/>
            <a:ext cx="8626415" cy="950226"/>
          </a:xfrm>
          <a:solidFill>
            <a:srgbClr val="008000"/>
          </a:solidFill>
        </p:spPr>
        <p:txBody>
          <a:bodyPr>
            <a:normAutofit/>
          </a:bodyPr>
          <a:lstStyle>
            <a:lvl1pPr algn="ctr">
              <a:defRPr sz="2700" b="1">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62309" y="1526875"/>
            <a:ext cx="8548776" cy="46500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018667" y="6517439"/>
            <a:ext cx="2057400" cy="365125"/>
          </a:xfrm>
        </p:spPr>
        <p:txBody>
          <a:bodyPr anchor="b"/>
          <a:lstStyle/>
          <a:p>
            <a:fld id="{F006FD99-60DE-4244-BAA6-34161CDBA1B3}" type="slidenum">
              <a:rPr lang="en-US" smtClean="0"/>
              <a:pPr/>
              <a:t>‹#›</a:t>
            </a:fld>
            <a:endParaRPr lang="en-US"/>
          </a:p>
        </p:txBody>
      </p:sp>
    </p:spTree>
    <p:extLst>
      <p:ext uri="{BB962C8B-B14F-4D97-AF65-F5344CB8AC3E}">
        <p14:creationId xmlns:p14="http://schemas.microsoft.com/office/powerpoint/2010/main" xmlns="" val="1148515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normAutofit/>
          </a:bodyPr>
          <a:lstStyle>
            <a:lvl1pPr algn="ctr">
              <a:defRPr sz="405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3CEF55-FB08-4B59-ABD5-1FE7CAD30D7E}" type="datetimeFigureOut">
              <a:rPr lang="en-US" smtClean="0"/>
              <a:pPr/>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6FD99-60DE-4244-BAA6-34161CDBA1B3}" type="slidenum">
              <a:rPr lang="en-US" smtClean="0"/>
              <a:pPr/>
              <a:t>‹#›</a:t>
            </a:fld>
            <a:endParaRPr lang="en-US"/>
          </a:p>
        </p:txBody>
      </p:sp>
    </p:spTree>
    <p:extLst>
      <p:ext uri="{BB962C8B-B14F-4D97-AF65-F5344CB8AC3E}">
        <p14:creationId xmlns:p14="http://schemas.microsoft.com/office/powerpoint/2010/main" xmlns="" val="1769337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3299" y="365127"/>
            <a:ext cx="8609162" cy="920210"/>
          </a:xfrm>
          <a:solidFill>
            <a:srgbClr val="008000"/>
          </a:solidFill>
        </p:spPr>
        <p:txBody>
          <a:bodyPr>
            <a:normAutofit/>
          </a:bodyPr>
          <a:lstStyle>
            <a:lvl1pPr algn="ctr">
              <a:defRPr sz="2700" b="1">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69857" y="1464725"/>
            <a:ext cx="41148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7879" y="1464725"/>
            <a:ext cx="41148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001414" y="6494373"/>
            <a:ext cx="2057400" cy="365125"/>
          </a:xfrm>
        </p:spPr>
        <p:txBody>
          <a:bodyPr anchor="b"/>
          <a:lstStyle/>
          <a:p>
            <a:fld id="{F006FD99-60DE-4244-BAA6-34161CDBA1B3}" type="slidenum">
              <a:rPr lang="en-US" smtClean="0"/>
              <a:pPr/>
              <a:t>‹#›</a:t>
            </a:fld>
            <a:endParaRPr lang="en-US"/>
          </a:p>
        </p:txBody>
      </p:sp>
    </p:spTree>
    <p:extLst>
      <p:ext uri="{BB962C8B-B14F-4D97-AF65-F5344CB8AC3E}">
        <p14:creationId xmlns:p14="http://schemas.microsoft.com/office/powerpoint/2010/main" xmlns="" val="1191856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6430" y="373752"/>
            <a:ext cx="8503920" cy="914400"/>
          </a:xfrm>
          <a:solidFill>
            <a:srgbClr val="008000"/>
          </a:solidFill>
        </p:spPr>
        <p:txBody>
          <a:bodyPr>
            <a:normAutofit/>
          </a:bodyPr>
          <a:lstStyle>
            <a:lvl1pPr algn="ctr">
              <a:defRPr sz="2700" b="1">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37000" y="1485151"/>
            <a:ext cx="4192149"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37000" y="2505075"/>
            <a:ext cx="4192149"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1053" y="1484163"/>
            <a:ext cx="3931920"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91053" y="2505075"/>
            <a:ext cx="393192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001414" y="6492877"/>
            <a:ext cx="2057400" cy="365125"/>
          </a:xfrm>
        </p:spPr>
        <p:txBody>
          <a:bodyPr anchor="b"/>
          <a:lstStyle/>
          <a:p>
            <a:fld id="{F006FD99-60DE-4244-BAA6-34161CDBA1B3}" type="slidenum">
              <a:rPr lang="en-US" smtClean="0"/>
              <a:pPr/>
              <a:t>‹#›</a:t>
            </a:fld>
            <a:endParaRPr lang="en-US"/>
          </a:p>
        </p:txBody>
      </p:sp>
    </p:spTree>
    <p:extLst>
      <p:ext uri="{BB962C8B-B14F-4D97-AF65-F5344CB8AC3E}">
        <p14:creationId xmlns:p14="http://schemas.microsoft.com/office/powerpoint/2010/main" xmlns="" val="270868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6430" y="365126"/>
            <a:ext cx="8522898" cy="914400"/>
          </a:xfrm>
          <a:solidFill>
            <a:srgbClr val="008000"/>
          </a:solidFill>
        </p:spPr>
        <p:txBody>
          <a:bodyPr>
            <a:normAutofit/>
          </a:bodyPr>
          <a:lstStyle>
            <a:lvl1pPr algn="ctr">
              <a:defRPr sz="3000" b="1">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 name="Slide Number Placeholder 4"/>
          <p:cNvSpPr>
            <a:spLocks noGrp="1"/>
          </p:cNvSpPr>
          <p:nvPr>
            <p:ph type="sldNum" sz="quarter" idx="12"/>
          </p:nvPr>
        </p:nvSpPr>
        <p:spPr>
          <a:xfrm>
            <a:off x="7001415" y="6492877"/>
            <a:ext cx="2057400" cy="365125"/>
          </a:xfrm>
        </p:spPr>
        <p:txBody>
          <a:bodyPr anchor="b"/>
          <a:lstStyle/>
          <a:p>
            <a:fld id="{F006FD99-60DE-4244-BAA6-34161CDBA1B3}" type="slidenum">
              <a:rPr lang="en-US" smtClean="0"/>
              <a:pPr/>
              <a:t>‹#›</a:t>
            </a:fld>
            <a:endParaRPr lang="en-US"/>
          </a:p>
        </p:txBody>
      </p:sp>
    </p:spTree>
    <p:extLst>
      <p:ext uri="{BB962C8B-B14F-4D97-AF65-F5344CB8AC3E}">
        <p14:creationId xmlns:p14="http://schemas.microsoft.com/office/powerpoint/2010/main" xmlns="" val="187238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36430" y="365126"/>
            <a:ext cx="8522898" cy="914400"/>
          </a:xfrm>
          <a:solidFill>
            <a:srgbClr val="008000"/>
          </a:solidFill>
        </p:spPr>
        <p:txBody>
          <a:bodyPr>
            <a:normAutofit/>
          </a:bodyPr>
          <a:lstStyle>
            <a:lvl1pPr algn="ctr">
              <a:defRPr sz="3000" b="1">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 name="Slide Number Placeholder 4"/>
          <p:cNvSpPr>
            <a:spLocks noGrp="1"/>
          </p:cNvSpPr>
          <p:nvPr>
            <p:ph type="sldNum" sz="quarter" idx="12"/>
          </p:nvPr>
        </p:nvSpPr>
        <p:spPr>
          <a:xfrm>
            <a:off x="7001415" y="6492877"/>
            <a:ext cx="2057400" cy="365125"/>
          </a:xfrm>
        </p:spPr>
        <p:txBody>
          <a:bodyPr anchor="b"/>
          <a:lstStyle/>
          <a:p>
            <a:fld id="{F006FD99-60DE-4244-BAA6-34161CDBA1B3}" type="slidenum">
              <a:rPr lang="en-US" smtClean="0"/>
              <a:pPr/>
              <a:t>‹#›</a:t>
            </a:fld>
            <a:endParaRPr lang="en-US"/>
          </a:p>
        </p:txBody>
      </p:sp>
    </p:spTree>
    <p:extLst>
      <p:ext uri="{BB962C8B-B14F-4D97-AF65-F5344CB8AC3E}">
        <p14:creationId xmlns:p14="http://schemas.microsoft.com/office/powerpoint/2010/main" xmlns="" val="125804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92787" y="6492877"/>
            <a:ext cx="2057400" cy="365125"/>
          </a:xfrm>
        </p:spPr>
        <p:txBody>
          <a:bodyPr anchor="b"/>
          <a:lstStyle/>
          <a:p>
            <a:fld id="{F006FD99-60DE-4244-BAA6-34161CDBA1B3}" type="slidenum">
              <a:rPr lang="en-US" smtClean="0"/>
              <a:pPr/>
              <a:t>‹#›</a:t>
            </a:fld>
            <a:endParaRPr lang="en-US"/>
          </a:p>
        </p:txBody>
      </p:sp>
    </p:spTree>
    <p:extLst>
      <p:ext uri="{BB962C8B-B14F-4D97-AF65-F5344CB8AC3E}">
        <p14:creationId xmlns:p14="http://schemas.microsoft.com/office/powerpoint/2010/main" xmlns="" val="4003903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1048" y="449264"/>
            <a:ext cx="3683367" cy="991349"/>
          </a:xfrm>
        </p:spPr>
        <p:txBody>
          <a:bodyPr anchor="b"/>
          <a:lstStyle>
            <a:lvl1pPr>
              <a:defRPr sz="24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163436" y="449264"/>
            <a:ext cx="4629150" cy="5907089"/>
          </a:xfrm>
        </p:spPr>
        <p:txBody>
          <a:bodyPr/>
          <a:lstStyle>
            <a:lvl1pPr>
              <a:defRPr sz="24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71048" y="1544130"/>
            <a:ext cx="3683367" cy="4812223"/>
          </a:xfr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a:xfrm>
            <a:off x="7001414" y="6492877"/>
            <a:ext cx="2057400" cy="365125"/>
          </a:xfrm>
        </p:spPr>
        <p:txBody>
          <a:bodyPr anchor="b"/>
          <a:lstStyle/>
          <a:p>
            <a:fld id="{F006FD99-60DE-4244-BAA6-34161CDBA1B3}" type="slidenum">
              <a:rPr lang="en-US" smtClean="0"/>
              <a:pPr/>
              <a:t>‹#›</a:t>
            </a:fld>
            <a:endParaRPr lang="en-US"/>
          </a:p>
        </p:txBody>
      </p:sp>
    </p:spTree>
    <p:extLst>
      <p:ext uri="{BB962C8B-B14F-4D97-AF65-F5344CB8AC3E}">
        <p14:creationId xmlns:p14="http://schemas.microsoft.com/office/powerpoint/2010/main" xmlns="" val="3511506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53CEF55-FB08-4B59-ABD5-1FE7CAD30D7E}" type="datetimeFigureOut">
              <a:rPr lang="en-US" smtClean="0"/>
              <a:pPr/>
              <a:t>2/9/2022</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06FD99-60DE-4244-BAA6-34161CDBA1B3}" type="slidenum">
              <a:rPr lang="en-US" smtClean="0"/>
              <a:pPr/>
              <a:t>‹#›</a:t>
            </a:fld>
            <a:endParaRPr lang="en-US"/>
          </a:p>
        </p:txBody>
      </p:sp>
    </p:spTree>
    <p:extLst>
      <p:ext uri="{BB962C8B-B14F-4D97-AF65-F5344CB8AC3E}">
        <p14:creationId xmlns:p14="http://schemas.microsoft.com/office/powerpoint/2010/main" xmlns="" val="4036098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xmlns="" id="{A3CB029E-AD16-47FD-86B7-1F2CF0A805E0}"/>
              </a:ext>
            </a:extLst>
          </p:cNvPr>
          <p:cNvSpPr txBox="1">
            <a:spLocks noChangeArrowheads="1"/>
          </p:cNvSpPr>
          <p:nvPr/>
        </p:nvSpPr>
        <p:spPr>
          <a:xfrm>
            <a:off x="412955" y="784764"/>
            <a:ext cx="8298425" cy="4286250"/>
          </a:xfrm>
          <a:prstGeom prst="rect">
            <a:avLst/>
          </a:prstGeom>
        </p:spPr>
        <p:txBody>
          <a:bodyPr/>
          <a:lstStyle/>
          <a:p>
            <a:pPr marL="257175" indent="-257175" algn="ctr">
              <a:lnSpc>
                <a:spcPct val="90000"/>
              </a:lnSpc>
              <a:spcBef>
                <a:spcPct val="20000"/>
              </a:spcBef>
              <a:defRPr/>
            </a:pPr>
            <a:r>
              <a:rPr lang="en-US" sz="3600" b="1" kern="0" dirty="0"/>
              <a:t>Department of </a:t>
            </a:r>
          </a:p>
          <a:p>
            <a:pPr marL="257175" indent="-257175" algn="ctr">
              <a:lnSpc>
                <a:spcPct val="90000"/>
              </a:lnSpc>
              <a:spcBef>
                <a:spcPct val="20000"/>
              </a:spcBef>
              <a:defRPr/>
            </a:pPr>
            <a:r>
              <a:rPr lang="en-US" sz="3600" b="1" kern="0" dirty="0"/>
              <a:t>Higher Education and Training</a:t>
            </a:r>
            <a:endParaRPr lang="en-US" sz="3200" kern="0" dirty="0">
              <a:solidFill>
                <a:srgbClr val="FF0000"/>
              </a:solidFill>
            </a:endParaRPr>
          </a:p>
          <a:p>
            <a:pPr marL="257175" indent="-257175" algn="ctr">
              <a:lnSpc>
                <a:spcPct val="90000"/>
              </a:lnSpc>
              <a:spcBef>
                <a:spcPct val="20000"/>
              </a:spcBef>
              <a:defRPr/>
            </a:pPr>
            <a:endParaRPr lang="en-ZA" sz="1050" b="1" dirty="0">
              <a:solidFill>
                <a:srgbClr val="FF0000"/>
              </a:solidFill>
              <a:latin typeface="Arial" panose="020B0604020202020204" pitchFamily="34" charset="0"/>
            </a:endParaRPr>
          </a:p>
          <a:p>
            <a:pPr marL="257175" indent="-257175" algn="ctr">
              <a:lnSpc>
                <a:spcPct val="90000"/>
              </a:lnSpc>
              <a:spcBef>
                <a:spcPct val="20000"/>
              </a:spcBef>
              <a:defRPr/>
            </a:pPr>
            <a:endParaRPr lang="en-US" sz="900" b="1" dirty="0">
              <a:solidFill>
                <a:srgbClr val="FF0000"/>
              </a:solidFill>
              <a:latin typeface="Calibri" charset="0"/>
              <a:ea typeface="ＭＳ Ｐゴシック" charset="0"/>
              <a:cs typeface="Arial" charset="0"/>
            </a:endParaRPr>
          </a:p>
          <a:p>
            <a:pPr algn="ctr"/>
            <a:r>
              <a:rPr lang="en-US" sz="2800" dirty="0"/>
              <a:t>Governance Matters at the Central University of Technology</a:t>
            </a:r>
          </a:p>
          <a:p>
            <a:pPr algn="ctr"/>
            <a:endParaRPr lang="en-US" sz="2800" kern="0" dirty="0"/>
          </a:p>
          <a:p>
            <a:pPr algn="ctr"/>
            <a:r>
              <a:rPr lang="en-US" sz="2800" kern="0" dirty="0"/>
              <a:t>09 February 2022 </a:t>
            </a:r>
          </a:p>
          <a:p>
            <a:pPr algn="ctr"/>
            <a:endParaRPr lang="en-US" sz="2800" kern="0" dirty="0"/>
          </a:p>
          <a:p>
            <a:pPr algn="ctr"/>
            <a:r>
              <a:rPr lang="en-US" sz="2800" kern="0" dirty="0"/>
              <a:t>Portfolio Committee on Higher Education Science and Innovation</a:t>
            </a:r>
          </a:p>
        </p:txBody>
      </p:sp>
      <p:pic>
        <p:nvPicPr>
          <p:cNvPr id="6" name="Picture 6" descr="C:\Users\Lefifi.T\AppData\Local\Microsoft\Windows\Temporary Internet Files\Content.Outlook\XAEMJRW7\Higher Education LOGO (6).jpg">
            <a:extLst>
              <a:ext uri="{FF2B5EF4-FFF2-40B4-BE49-F238E27FC236}">
                <a16:creationId xmlns:a16="http://schemas.microsoft.com/office/drawing/2014/main" xmlns="" id="{67C4A8E8-F707-4FD0-81F8-46EA61B10B99}"/>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t="1932" r="67960"/>
          <a:stretch>
            <a:fillRect/>
          </a:stretch>
        </p:blipFill>
        <p:spPr bwMode="auto">
          <a:xfrm>
            <a:off x="3739907" y="5001804"/>
            <a:ext cx="1369219" cy="1652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5936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B7A36E-BA32-48D9-8BF7-C5324F4C2656}"/>
              </a:ext>
            </a:extLst>
          </p:cNvPr>
          <p:cNvSpPr>
            <a:spLocks noGrp="1"/>
          </p:cNvSpPr>
          <p:nvPr>
            <p:ph type="title"/>
          </p:nvPr>
        </p:nvSpPr>
        <p:spPr/>
        <p:txBody>
          <a:bodyPr/>
          <a:lstStyle/>
          <a:p>
            <a:r>
              <a:rPr lang="en-ZA" dirty="0">
                <a:latin typeface="Calibri" panose="020F0502020204030204" pitchFamily="34" charset="0"/>
                <a:cs typeface="Calibri" panose="020F0502020204030204" pitchFamily="34" charset="0"/>
              </a:rPr>
              <a:t>Outline of the Presentation</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55F58EF7-48B7-4519-8C9A-50C4DE57BF19}"/>
              </a:ext>
            </a:extLst>
          </p:cNvPr>
          <p:cNvSpPr>
            <a:spLocks noGrp="1"/>
          </p:cNvSpPr>
          <p:nvPr>
            <p:ph idx="1"/>
          </p:nvPr>
        </p:nvSpPr>
        <p:spPr/>
        <p:txBody>
          <a:bodyPr>
            <a:normAutofit/>
          </a:bodyPr>
          <a:lstStyle/>
          <a:p>
            <a:r>
              <a:rPr lang="en-GB" sz="2800" dirty="0">
                <a:effectLst/>
                <a:latin typeface="Calibri" panose="020F0502020204030204" pitchFamily="34" charset="0"/>
                <a:ea typeface="Times New Roman" panose="02020603050405020304" pitchFamily="18" charset="0"/>
                <a:cs typeface="Calibri" panose="020F0502020204030204" pitchFamily="34" charset="0"/>
              </a:rPr>
              <a:t>Analysis of the state of affairs of the University including the interventions implemented to restore stability at the institution. </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2004100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E1F05D-4AB3-45E6-9EBC-AF9B45A79848}"/>
              </a:ext>
            </a:extLst>
          </p:cNvPr>
          <p:cNvSpPr>
            <a:spLocks noGrp="1"/>
          </p:cNvSpPr>
          <p:nvPr>
            <p:ph type="title"/>
          </p:nvPr>
        </p:nvSpPr>
        <p:spPr>
          <a:xfrm>
            <a:off x="362309" y="406412"/>
            <a:ext cx="8471139" cy="669353"/>
          </a:xfrm>
          <a:solidFill>
            <a:srgbClr val="006600"/>
          </a:solidFill>
        </p:spPr>
        <p:txBody>
          <a:bodyPr/>
          <a:lstStyle/>
          <a:p>
            <a:r>
              <a:rPr lang="en-ZA" dirty="0">
                <a:latin typeface="Calibri" panose="020F0502020204030204" pitchFamily="34" charset="0"/>
                <a:cs typeface="Calibri" panose="020F0502020204030204" pitchFamily="34" charset="0"/>
              </a:rPr>
              <a:t>Background</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9BDD8AD-2162-4EE8-8FAB-493109F5B781}"/>
              </a:ext>
            </a:extLst>
          </p:cNvPr>
          <p:cNvSpPr>
            <a:spLocks noGrp="1"/>
          </p:cNvSpPr>
          <p:nvPr>
            <p:ph idx="1"/>
          </p:nvPr>
        </p:nvSpPr>
        <p:spPr>
          <a:xfrm>
            <a:off x="362309" y="1152524"/>
            <a:ext cx="8548776" cy="5299063"/>
          </a:xfrm>
        </p:spPr>
        <p:txBody>
          <a:bodyPr>
            <a:normAutofit lnSpcReduction="10000"/>
          </a:bodyPr>
          <a:lstStyle/>
          <a:p>
            <a:r>
              <a:rPr lang="en-GB" sz="2400" dirty="0">
                <a:solidFill>
                  <a:srgbClr val="000000"/>
                </a:solidFill>
                <a:effectLst/>
                <a:latin typeface="+mn-lt"/>
                <a:ea typeface="Calibri" panose="020F0502020204030204" pitchFamily="34" charset="0"/>
              </a:rPr>
              <a:t>In November 2020, following a long period of apparent stability at the University, the Department learnt of the: </a:t>
            </a:r>
          </a:p>
          <a:p>
            <a:pPr lvl="1"/>
            <a:r>
              <a:rPr lang="en-GB" sz="2000" dirty="0">
                <a:solidFill>
                  <a:srgbClr val="000000"/>
                </a:solidFill>
                <a:effectLst/>
                <a:latin typeface="+mn-lt"/>
                <a:ea typeface="Calibri" panose="020F0502020204030204" pitchFamily="34" charset="0"/>
              </a:rPr>
              <a:t>precautionary suspension (pending an investigation) of the then VC, and the DVC: Resources and Operations; and</a:t>
            </a:r>
          </a:p>
          <a:p>
            <a:pPr lvl="1"/>
            <a:r>
              <a:rPr lang="en-GB" sz="2000" dirty="0">
                <a:solidFill>
                  <a:srgbClr val="000000"/>
                </a:solidFill>
                <a:effectLst/>
                <a:latin typeface="+mn-lt"/>
                <a:ea typeface="Calibri" panose="020F0502020204030204" pitchFamily="34" charset="0"/>
              </a:rPr>
              <a:t>the subsequent resignation of the then Council Chairperson and Deputy Chairperson of the Council. </a:t>
            </a:r>
          </a:p>
          <a:p>
            <a:r>
              <a:rPr lang="en-US" sz="2400" dirty="0">
                <a:solidFill>
                  <a:srgbClr val="000000"/>
                </a:solidFill>
                <a:effectLst/>
                <a:latin typeface="+mn-lt"/>
                <a:ea typeface="Calibri" panose="020F0502020204030204" pitchFamily="34" charset="0"/>
              </a:rPr>
              <a:t>The main allegation was that the VC failed to act on the complaint of sexual harassment lodged by the Acting CEO of the CUT Innovation Services (</a:t>
            </a:r>
            <a:r>
              <a:rPr lang="en-US" sz="2400" dirty="0" err="1">
                <a:solidFill>
                  <a:srgbClr val="000000"/>
                </a:solidFill>
                <a:effectLst/>
                <a:latin typeface="+mn-lt"/>
                <a:ea typeface="Calibri" panose="020F0502020204030204" pitchFamily="34" charset="0"/>
              </a:rPr>
              <a:t>CUTis</a:t>
            </a:r>
            <a:r>
              <a:rPr lang="en-US" sz="2400" dirty="0">
                <a:solidFill>
                  <a:srgbClr val="000000"/>
                </a:solidFill>
                <a:effectLst/>
                <a:latin typeface="+mn-lt"/>
                <a:ea typeface="Calibri" panose="020F0502020204030204" pitchFamily="34" charset="0"/>
              </a:rPr>
              <a:t>) against the DVC. </a:t>
            </a:r>
          </a:p>
          <a:p>
            <a:r>
              <a:rPr lang="en-US" sz="2400" dirty="0">
                <a:solidFill>
                  <a:srgbClr val="000000"/>
                </a:solidFill>
                <a:effectLst/>
                <a:latin typeface="+mn-lt"/>
                <a:ea typeface="Times New Roman" panose="02020603050405020304" pitchFamily="18" charset="0"/>
              </a:rPr>
              <a:t>There were allegations of non-adherence to institutional procedures in effecting these suspensions. </a:t>
            </a:r>
          </a:p>
          <a:p>
            <a:r>
              <a:rPr lang="en-GB" sz="2400" dirty="0">
                <a:solidFill>
                  <a:srgbClr val="000000"/>
                </a:solidFill>
                <a:effectLst/>
                <a:latin typeface="+mn-lt"/>
                <a:ea typeface="Calibri" panose="020F0502020204030204" pitchFamily="34" charset="0"/>
              </a:rPr>
              <a:t>The Minister and the Department were concerned about the situation at CUT given the fact that the institution was recovering from the effects of the COVID-19 lockdown, and that the situation had the potential to affect the completion of the 2020 academic year and the beginning of the 2021 academic year at the institution”. </a:t>
            </a:r>
            <a:endParaRPr lang="en-US" sz="2400" dirty="0">
              <a:solidFill>
                <a:srgbClr val="000000"/>
              </a:solidFill>
              <a:effectLst/>
              <a:latin typeface="+mn-lt"/>
              <a:ea typeface="Calibri" panose="020F0502020204030204" pitchFamily="34" charset="0"/>
            </a:endParaRPr>
          </a:p>
          <a:p>
            <a:endParaRPr lang="en-US" sz="2000" dirty="0"/>
          </a:p>
        </p:txBody>
      </p:sp>
    </p:spTree>
    <p:extLst>
      <p:ext uri="{BB962C8B-B14F-4D97-AF65-F5344CB8AC3E}">
        <p14:creationId xmlns:p14="http://schemas.microsoft.com/office/powerpoint/2010/main" xmlns="" val="390268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E1F05D-4AB3-45E6-9EBC-AF9B45A79848}"/>
              </a:ext>
            </a:extLst>
          </p:cNvPr>
          <p:cNvSpPr>
            <a:spLocks noGrp="1"/>
          </p:cNvSpPr>
          <p:nvPr>
            <p:ph type="title"/>
          </p:nvPr>
        </p:nvSpPr>
        <p:spPr>
          <a:xfrm>
            <a:off x="362309" y="406412"/>
            <a:ext cx="8471139" cy="669353"/>
          </a:xfrm>
          <a:solidFill>
            <a:srgbClr val="006600"/>
          </a:solidFill>
        </p:spPr>
        <p:txBody>
          <a:bodyPr/>
          <a:lstStyle/>
          <a:p>
            <a:r>
              <a:rPr lang="en-ZA" dirty="0">
                <a:latin typeface="Calibri" panose="020F0502020204030204" pitchFamily="34" charset="0"/>
                <a:cs typeface="Calibri" panose="020F0502020204030204" pitchFamily="34" charset="0"/>
              </a:rPr>
              <a:t>Background</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9BDD8AD-2162-4EE8-8FAB-493109F5B781}"/>
              </a:ext>
            </a:extLst>
          </p:cNvPr>
          <p:cNvSpPr>
            <a:spLocks noGrp="1"/>
          </p:cNvSpPr>
          <p:nvPr>
            <p:ph idx="1"/>
          </p:nvPr>
        </p:nvSpPr>
        <p:spPr>
          <a:xfrm>
            <a:off x="362309" y="1223682"/>
            <a:ext cx="8548776" cy="5227905"/>
          </a:xfrm>
        </p:spPr>
        <p:txBody>
          <a:bodyPr>
            <a:normAutofit/>
          </a:bodyPr>
          <a:lstStyle/>
          <a:p>
            <a:r>
              <a:rPr lang="en-GB" sz="2400" dirty="0">
                <a:effectLst/>
                <a:latin typeface="Calibri" panose="020F0502020204030204" pitchFamily="34" charset="0"/>
                <a:ea typeface="Times New Roman" panose="02020603050405020304" pitchFamily="18" charset="0"/>
                <a:cs typeface="Calibri" panose="020F0502020204030204" pitchFamily="34" charset="0"/>
              </a:rPr>
              <a:t>The interim Chair maintained that there was no governance crisis and that the Council was acting in the best interest of the University.</a:t>
            </a:r>
          </a:p>
          <a:p>
            <a:r>
              <a:rPr lang="en-GB" sz="2400" dirty="0">
                <a:effectLst/>
                <a:latin typeface="Calibri" panose="020F0502020204030204" pitchFamily="34" charset="0"/>
                <a:ea typeface="Calibri" panose="020F0502020204030204" pitchFamily="34" charset="0"/>
                <a:cs typeface="Calibri" panose="020F0502020204030204" pitchFamily="34" charset="0"/>
              </a:rPr>
              <a:t>Judging from the various information received, the </a:t>
            </a:r>
            <a:r>
              <a:rPr lang="en-GB" sz="2400" dirty="0">
                <a:latin typeface="Calibri" panose="020F0502020204030204" pitchFamily="34" charset="0"/>
                <a:ea typeface="Calibri" panose="020F0502020204030204" pitchFamily="34" charset="0"/>
                <a:cs typeface="Calibri" panose="020F0502020204030204" pitchFamily="34" charset="0"/>
              </a:rPr>
              <a:t>decision to suspend appeared to have been taken </a:t>
            </a:r>
            <a:r>
              <a:rPr lang="en-GB" sz="2400" dirty="0">
                <a:effectLst/>
                <a:latin typeface="Calibri" panose="020F0502020204030204" pitchFamily="34" charset="0"/>
                <a:ea typeface="Calibri" panose="020F0502020204030204" pitchFamily="34" charset="0"/>
                <a:cs typeface="Calibri" panose="020F0502020204030204" pitchFamily="34" charset="0"/>
              </a:rPr>
              <a:t>haphazardly,  without a thorough consideration of the grave reputational damage inflicted upon the institution and the affected persons. </a:t>
            </a:r>
          </a:p>
          <a:p>
            <a:r>
              <a:rPr lang="en-GB" sz="2400" dirty="0">
                <a:latin typeface="Calibri" panose="020F0502020204030204" pitchFamily="34" charset="0"/>
                <a:ea typeface="Calibri" panose="020F0502020204030204" pitchFamily="34" charset="0"/>
                <a:cs typeface="Calibri" panose="020F0502020204030204" pitchFamily="34" charset="0"/>
              </a:rPr>
              <a:t>The Minister received numerous correspondences from the time of the suspension, until the time the end of the suspension period. </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p>
            <a:pPr lvl="1"/>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p>
            <a:endParaRPr lang="en-US" sz="2800" dirty="0"/>
          </a:p>
        </p:txBody>
      </p:sp>
    </p:spTree>
    <p:extLst>
      <p:ext uri="{BB962C8B-B14F-4D97-AF65-F5344CB8AC3E}">
        <p14:creationId xmlns:p14="http://schemas.microsoft.com/office/powerpoint/2010/main" xmlns="" val="280979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E1F05D-4AB3-45E6-9EBC-AF9B45A79848}"/>
              </a:ext>
            </a:extLst>
          </p:cNvPr>
          <p:cNvSpPr>
            <a:spLocks noGrp="1"/>
          </p:cNvSpPr>
          <p:nvPr>
            <p:ph type="title"/>
          </p:nvPr>
        </p:nvSpPr>
        <p:spPr>
          <a:xfrm>
            <a:off x="362309" y="406412"/>
            <a:ext cx="8471139" cy="669353"/>
          </a:xfrm>
          <a:solidFill>
            <a:srgbClr val="006600"/>
          </a:solidFill>
        </p:spPr>
        <p:txBody>
          <a:bodyPr/>
          <a:lstStyle/>
          <a:p>
            <a:r>
              <a:rPr lang="en-ZA" dirty="0">
                <a:latin typeface="+mn-lt"/>
              </a:rPr>
              <a:t>Action Taken</a:t>
            </a:r>
            <a:endParaRPr lang="en-US" dirty="0">
              <a:latin typeface="+mn-lt"/>
            </a:endParaRPr>
          </a:p>
        </p:txBody>
      </p:sp>
      <p:sp>
        <p:nvSpPr>
          <p:cNvPr id="3" name="Content Placeholder 2">
            <a:extLst>
              <a:ext uri="{FF2B5EF4-FFF2-40B4-BE49-F238E27FC236}">
                <a16:creationId xmlns:a16="http://schemas.microsoft.com/office/drawing/2014/main" xmlns="" id="{29BDD8AD-2162-4EE8-8FAB-493109F5B781}"/>
              </a:ext>
            </a:extLst>
          </p:cNvPr>
          <p:cNvSpPr>
            <a:spLocks noGrp="1"/>
          </p:cNvSpPr>
          <p:nvPr>
            <p:ph idx="1"/>
          </p:nvPr>
        </p:nvSpPr>
        <p:spPr>
          <a:xfrm>
            <a:off x="362309" y="1223682"/>
            <a:ext cx="8548776" cy="5227905"/>
          </a:xfrm>
        </p:spPr>
        <p:txBody>
          <a:bodyPr>
            <a:normAutofit/>
          </a:bodyPr>
          <a:lstStyle/>
          <a:p>
            <a:r>
              <a:rPr lang="en-ZA" sz="2400" dirty="0">
                <a:effectLst/>
                <a:latin typeface="+mn-lt"/>
                <a:ea typeface="Times New Roman" panose="02020603050405020304" pitchFamily="18" charset="0"/>
              </a:rPr>
              <a:t>After learning of the resignation of the former Chair and his Deputy, as well as the suspension of the VC and the DVC, the Minister wrote to the Council requesting an explanation for these developments in December 2020. </a:t>
            </a:r>
          </a:p>
          <a:p>
            <a:r>
              <a:rPr lang="en-ZA" sz="2400" dirty="0">
                <a:latin typeface="+mn-lt"/>
              </a:rPr>
              <a:t>The Council responded extensively (within the stipulated period of 7 days from receipt of letter).</a:t>
            </a:r>
          </a:p>
          <a:p>
            <a:r>
              <a:rPr lang="en-ZA" sz="2400" dirty="0">
                <a:latin typeface="+mn-lt"/>
              </a:rPr>
              <a:t>The response was analysed in light of the issues raised, and it did not fully address the questions and issues the Minister had raised.</a:t>
            </a:r>
          </a:p>
          <a:p>
            <a:r>
              <a:rPr lang="en-ZA" sz="2400" dirty="0">
                <a:latin typeface="+mn-lt"/>
              </a:rPr>
              <a:t>The prevailing circumstances at the time were considered in light of the response given, and it was felt that further action should not be taken. Rather it was decided to continue to monitor the institution.</a:t>
            </a:r>
          </a:p>
          <a:p>
            <a:r>
              <a:rPr lang="en-ZA" sz="2400" dirty="0">
                <a:latin typeface="+mn-lt"/>
              </a:rPr>
              <a:t>The Minister considered the </a:t>
            </a:r>
            <a:r>
              <a:rPr lang="en-ZA" sz="2400" dirty="0">
                <a:effectLst/>
                <a:latin typeface="+mn-lt"/>
                <a:ea typeface="Times New Roman" panose="02020603050405020304" pitchFamily="18" charset="0"/>
              </a:rPr>
              <a:t>various interventions strategies that could be taken as stipulated in the Higher Education Act. </a:t>
            </a:r>
            <a:endParaRPr lang="en-ZA" sz="2400" dirty="0">
              <a:latin typeface="+mn-lt"/>
            </a:endParaRPr>
          </a:p>
          <a:p>
            <a:endParaRPr lang="en-US" sz="2800" dirty="0"/>
          </a:p>
        </p:txBody>
      </p:sp>
    </p:spTree>
    <p:extLst>
      <p:ext uri="{BB962C8B-B14F-4D97-AF65-F5344CB8AC3E}">
        <p14:creationId xmlns:p14="http://schemas.microsoft.com/office/powerpoint/2010/main" xmlns="" val="3889800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E1F05D-4AB3-45E6-9EBC-AF9B45A79848}"/>
              </a:ext>
            </a:extLst>
          </p:cNvPr>
          <p:cNvSpPr>
            <a:spLocks noGrp="1"/>
          </p:cNvSpPr>
          <p:nvPr>
            <p:ph type="title"/>
          </p:nvPr>
        </p:nvSpPr>
        <p:spPr>
          <a:xfrm>
            <a:off x="362309" y="406412"/>
            <a:ext cx="8471139" cy="669353"/>
          </a:xfrm>
          <a:solidFill>
            <a:srgbClr val="006600"/>
          </a:solidFill>
        </p:spPr>
        <p:txBody>
          <a:bodyPr/>
          <a:lstStyle/>
          <a:p>
            <a:r>
              <a:rPr lang="en-ZA" dirty="0">
                <a:latin typeface="+mn-lt"/>
              </a:rPr>
              <a:t>Action Taken</a:t>
            </a:r>
            <a:endParaRPr lang="en-US" dirty="0">
              <a:latin typeface="+mn-lt"/>
            </a:endParaRPr>
          </a:p>
        </p:txBody>
      </p:sp>
      <p:sp>
        <p:nvSpPr>
          <p:cNvPr id="3" name="Content Placeholder 2">
            <a:extLst>
              <a:ext uri="{FF2B5EF4-FFF2-40B4-BE49-F238E27FC236}">
                <a16:creationId xmlns:a16="http://schemas.microsoft.com/office/drawing/2014/main" xmlns="" id="{29BDD8AD-2162-4EE8-8FAB-493109F5B781}"/>
              </a:ext>
            </a:extLst>
          </p:cNvPr>
          <p:cNvSpPr>
            <a:spLocks noGrp="1"/>
          </p:cNvSpPr>
          <p:nvPr>
            <p:ph idx="1"/>
          </p:nvPr>
        </p:nvSpPr>
        <p:spPr>
          <a:xfrm>
            <a:off x="362309" y="1223682"/>
            <a:ext cx="8548776" cy="5227905"/>
          </a:xfrm>
        </p:spPr>
        <p:txBody>
          <a:bodyPr>
            <a:normAutofit/>
          </a:bodyPr>
          <a:lstStyle/>
          <a:p>
            <a:r>
              <a:rPr lang="en-ZA" sz="2400" dirty="0">
                <a:latin typeface="+mn-lt"/>
              </a:rPr>
              <a:t>It is acknowledged that there have been a number of developments such as the appointment of a new Registrar; the mutual separation agreement between the VC and the Council; and the election of new Chair and Deputy Chair.  </a:t>
            </a:r>
          </a:p>
          <a:p>
            <a:r>
              <a:rPr lang="en-ZA" sz="2400" dirty="0">
                <a:latin typeface="+mn-lt"/>
              </a:rPr>
              <a:t>It is necessary to understand the circumstances that led to the challenges experienced by the University; and the Minister will be engaging with the Council further on the actions to be taken. </a:t>
            </a:r>
          </a:p>
          <a:p>
            <a:r>
              <a:rPr lang="en-ZA" sz="2400" dirty="0">
                <a:latin typeface="+mn-lt"/>
              </a:rPr>
              <a:t>The Department continues to monitor </a:t>
            </a:r>
            <a:r>
              <a:rPr lang="en-ZA" sz="2400">
                <a:latin typeface="+mn-lt"/>
              </a:rPr>
              <a:t>the situation.</a:t>
            </a:r>
            <a:endParaRPr lang="en-US" sz="2400" dirty="0">
              <a:latin typeface="+mn-lt"/>
            </a:endParaRPr>
          </a:p>
        </p:txBody>
      </p:sp>
    </p:spTree>
    <p:extLst>
      <p:ext uri="{BB962C8B-B14F-4D97-AF65-F5344CB8AC3E}">
        <p14:creationId xmlns:p14="http://schemas.microsoft.com/office/powerpoint/2010/main" xmlns="" val="2570853629"/>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heme1" id="{98BAFC55-83EB-4509-9470-CF64855D6085}" vid="{019DEEB9-DB34-44EF-83F3-C75256F1CFFD}"/>
    </a:ext>
  </a:extLst>
</a:theme>
</file>

<file path=docProps/app.xml><?xml version="1.0" encoding="utf-8"?>
<Properties xmlns="http://schemas.openxmlformats.org/officeDocument/2006/extended-properties" xmlns:vt="http://schemas.openxmlformats.org/officeDocument/2006/docPropsVTypes">
  <Template>Theme1</Template>
  <TotalTime>92</TotalTime>
  <Words>520</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Theme1</vt:lpstr>
      <vt:lpstr>Slide 1</vt:lpstr>
      <vt:lpstr>Outline of the Presentation</vt:lpstr>
      <vt:lpstr>Background</vt:lpstr>
      <vt:lpstr>Background</vt:lpstr>
      <vt:lpstr>Action Taken</vt:lpstr>
      <vt:lpstr>Action Taken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Vukea, Phillia</dc:creator>
  <cp:lastModifiedBy>USER</cp:lastModifiedBy>
  <cp:revision>3</cp:revision>
  <dcterms:created xsi:type="dcterms:W3CDTF">2022-02-06T20:09:44Z</dcterms:created>
  <dcterms:modified xsi:type="dcterms:W3CDTF">2022-02-09T18:37:43Z</dcterms:modified>
</cp:coreProperties>
</file>