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notesMasterIdLst>
    <p:notesMasterId r:id="rId12"/>
  </p:notesMasterIdLst>
  <p:sldIdLst>
    <p:sldId id="256" r:id="rId5"/>
    <p:sldId id="257" r:id="rId6"/>
    <p:sldId id="258" r:id="rId7"/>
    <p:sldId id="259" r:id="rId8"/>
    <p:sldId id="260" r:id="rId9"/>
    <p:sldId id="262"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Untitled Section" id="{39ADEA47-C61C-470F-9EBE-CBE107E0EFD7}">
          <p14:sldIdLst>
            <p14:sldId id="256"/>
            <p14:sldId id="257"/>
            <p14:sldId id="258"/>
            <p14:sldId id="259"/>
            <p14:sldId id="260"/>
            <p14:sldId id="262"/>
            <p14:sldId id="261"/>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067AEA-BFEF-47D2-AD6B-84273413D520}" v="1" dt="2022-02-08T12:12:05.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61" autoAdjust="0"/>
  </p:normalViewPr>
  <p:slideViewPr>
    <p:cSldViewPr snapToGrid="0">
      <p:cViewPr varScale="1">
        <p:scale>
          <a:sx n="64" d="100"/>
          <a:sy n="64" d="100"/>
        </p:scale>
        <p:origin x="-108" y="-198"/>
      </p:cViewPr>
      <p:guideLst>
        <p:guide orient="horz" pos="2160"/>
        <p:guide pos="3840"/>
      </p:guideLst>
    </p:cSldViewPr>
  </p:slideViewPr>
  <p:outlineViewPr>
    <p:cViewPr>
      <p:scale>
        <a:sx n="33" d="100"/>
        <a:sy n="33" d="100"/>
      </p:scale>
      <p:origin x="0" y="-295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CE56DB-22FC-4119-A00A-B00EE44FBE2F}" type="datetimeFigureOut">
              <a:rPr lang="en-ZA" smtClean="0"/>
              <a:pPr/>
              <a:t>2022/02/09</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8D0DD2-A8B9-4F2C-8B93-829D3C1ACBDF}" type="slidenum">
              <a:rPr lang="en-ZA" smtClean="0"/>
              <a:pPr/>
              <a:t>‹#›</a:t>
            </a:fld>
            <a:endParaRPr lang="en-ZA"/>
          </a:p>
        </p:txBody>
      </p:sp>
    </p:spTree>
    <p:extLst>
      <p:ext uri="{BB962C8B-B14F-4D97-AF65-F5344CB8AC3E}">
        <p14:creationId xmlns:p14="http://schemas.microsoft.com/office/powerpoint/2010/main" xmlns="" val="3186057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A8D0DD2-A8B9-4F2C-8B93-829D3C1ACBDF}" type="slidenum">
              <a:rPr lang="en-ZA" smtClean="0"/>
              <a:pPr/>
              <a:t>7</a:t>
            </a:fld>
            <a:endParaRPr lang="en-ZA"/>
          </a:p>
        </p:txBody>
      </p:sp>
    </p:spTree>
    <p:extLst>
      <p:ext uri="{BB962C8B-B14F-4D97-AF65-F5344CB8AC3E}">
        <p14:creationId xmlns:p14="http://schemas.microsoft.com/office/powerpoint/2010/main" xmlns="" val="54605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a:xfrm>
            <a:off x="5332412" y="5883275"/>
            <a:ext cx="4324044" cy="365125"/>
          </a:xfrm>
        </p:spPr>
        <p:txBody>
          <a:bodyPr/>
          <a:lstStyle/>
          <a:p>
            <a:endParaRPr lang="en-ZA"/>
          </a:p>
        </p:txBody>
      </p:sp>
      <p:sp>
        <p:nvSpPr>
          <p:cNvPr id="6" name="Slide Number Placeholder 5"/>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250671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2394852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3208562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517869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2798703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86582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1574384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3557826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1586673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a:xfrm>
            <a:off x="10951856" y="5867131"/>
            <a:ext cx="551167" cy="365125"/>
          </a:xfrm>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103481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28216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212212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1050982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747416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236377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168938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AAFB88-E46E-4ED2-ADCE-A61F38491A7D}" type="datetimeFigureOut">
              <a:rPr lang="en-ZA" smtClean="0"/>
              <a:pPr/>
              <a:t>2022/02/09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70696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FAAFB88-E46E-4ED2-ADCE-A61F38491A7D}" type="datetimeFigureOut">
              <a:rPr lang="en-ZA" smtClean="0"/>
              <a:pPr/>
              <a:t>2022/02/09</a:t>
            </a:fld>
            <a:endParaRPr lang="en-Z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Z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57E6424-26C6-4C17-8520-6C7FA9B4F186}" type="slidenum">
              <a:rPr lang="en-ZA" smtClean="0"/>
              <a:pPr/>
              <a:t>‹#›</a:t>
            </a:fld>
            <a:endParaRPr lang="en-ZA"/>
          </a:p>
        </p:txBody>
      </p:sp>
    </p:spTree>
    <p:extLst>
      <p:ext uri="{BB962C8B-B14F-4D97-AF65-F5344CB8AC3E}">
        <p14:creationId xmlns:p14="http://schemas.microsoft.com/office/powerpoint/2010/main" xmlns="" val="274731323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65639-BD2A-42B1-A7D9-0C7C6D941164}"/>
              </a:ext>
            </a:extLst>
          </p:cNvPr>
          <p:cNvSpPr>
            <a:spLocks noGrp="1"/>
          </p:cNvSpPr>
          <p:nvPr>
            <p:ph type="ctrTitle"/>
          </p:nvPr>
        </p:nvSpPr>
        <p:spPr/>
        <p:txBody>
          <a:bodyPr>
            <a:normAutofit fontScale="90000"/>
          </a:bodyPr>
          <a:lstStyle/>
          <a:p>
            <a:pPr algn="ctr"/>
            <a:r>
              <a:rPr lang="en-ZA" b="1" dirty="0">
                <a:latin typeface="Arial" panose="020B0604020202020204" pitchFamily="34" charset="0"/>
                <a:cs typeface="Arial" panose="020B0604020202020204" pitchFamily="34" charset="0"/>
              </a:rPr>
              <a:t/>
            </a:r>
            <a:br>
              <a:rPr lang="en-ZA" b="1" dirty="0">
                <a:latin typeface="Arial" panose="020B0604020202020204" pitchFamily="34" charset="0"/>
                <a:cs typeface="Arial" panose="020B0604020202020204" pitchFamily="34" charset="0"/>
              </a:rPr>
            </a:br>
            <a:r>
              <a:rPr lang="en-ZA" b="1" dirty="0">
                <a:latin typeface="Arial" panose="020B0604020202020204" pitchFamily="34" charset="0"/>
                <a:cs typeface="Arial" panose="020B0604020202020204" pitchFamily="34" charset="0"/>
              </a:rPr>
              <a:t>NATIONAL TERTIARY EDUCATION UNION (NTEU): CUT BRANCH </a:t>
            </a:r>
            <a:br>
              <a:rPr lang="en-ZA" b="1" dirty="0">
                <a:latin typeface="Arial" panose="020B0604020202020204" pitchFamily="34" charset="0"/>
                <a:cs typeface="Arial" panose="020B0604020202020204" pitchFamily="34" charset="0"/>
              </a:rPr>
            </a:br>
            <a:endParaRPr lang="en-ZA"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CE5AB7C-48A2-47D1-BBB1-7E7C021327E0}"/>
              </a:ext>
            </a:extLst>
          </p:cNvPr>
          <p:cNvSpPr>
            <a:spLocks noGrp="1"/>
          </p:cNvSpPr>
          <p:nvPr>
            <p:ph type="subTitle" idx="1"/>
          </p:nvPr>
        </p:nvSpPr>
        <p:spPr/>
        <p:txBody>
          <a:bodyPr>
            <a:normAutofit fontScale="70000" lnSpcReduction="20000"/>
          </a:bodyPr>
          <a:lstStyle/>
          <a:p>
            <a:endParaRPr lang="en-ZA" sz="2800" b="1" dirty="0">
              <a:latin typeface="Arial" panose="020B0604020202020204" pitchFamily="34" charset="0"/>
              <a:cs typeface="Arial" panose="020B0604020202020204" pitchFamily="34" charset="0"/>
            </a:endParaRPr>
          </a:p>
          <a:p>
            <a:pPr algn="l"/>
            <a:r>
              <a:rPr lang="en-ZA" sz="2800" b="1" dirty="0">
                <a:latin typeface="Arial" panose="020B0604020202020204" pitchFamily="34" charset="0"/>
                <a:cs typeface="Arial" panose="020B0604020202020204" pitchFamily="34" charset="0"/>
              </a:rPr>
              <a:t>Dr Titus Williams</a:t>
            </a:r>
          </a:p>
          <a:p>
            <a:pPr algn="l"/>
            <a:r>
              <a:rPr lang="en-ZA" sz="2800" b="1" dirty="0">
                <a:latin typeface="Arial" panose="020B0604020202020204" pitchFamily="34" charset="0"/>
                <a:cs typeface="Arial" panose="020B0604020202020204" pitchFamily="34" charset="0"/>
              </a:rPr>
              <a:t>Branch Chairperson &amp; NEC Member for Social Justice and Skills Development </a:t>
            </a:r>
          </a:p>
        </p:txBody>
      </p:sp>
      <p:pic>
        <p:nvPicPr>
          <p:cNvPr id="4" name="Picture 3">
            <a:extLst>
              <a:ext uri="{FF2B5EF4-FFF2-40B4-BE49-F238E27FC236}">
                <a16:creationId xmlns:a16="http://schemas.microsoft.com/office/drawing/2014/main" xmlns="" id="{567FCBEC-C97B-4CD3-BFC4-4FA0D52B8067}"/>
              </a:ext>
            </a:extLst>
          </p:cNvPr>
          <p:cNvPicPr>
            <a:picLocks noChangeAspect="1"/>
          </p:cNvPicPr>
          <p:nvPr/>
        </p:nvPicPr>
        <p:blipFill>
          <a:blip r:embed="rId2" cstate="print"/>
          <a:stretch>
            <a:fillRect/>
          </a:stretch>
        </p:blipFill>
        <p:spPr>
          <a:xfrm>
            <a:off x="0" y="0"/>
            <a:ext cx="2876550" cy="819150"/>
          </a:xfrm>
          <a:prstGeom prst="rect">
            <a:avLst/>
          </a:prstGeom>
        </p:spPr>
      </p:pic>
    </p:spTree>
    <p:extLst>
      <p:ext uri="{BB962C8B-B14F-4D97-AF65-F5344CB8AC3E}">
        <p14:creationId xmlns:p14="http://schemas.microsoft.com/office/powerpoint/2010/main" xmlns="" val="429021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B51614-576E-473D-8337-969AA7F9BFAC}"/>
              </a:ext>
            </a:extLst>
          </p:cNvPr>
          <p:cNvSpPr>
            <a:spLocks noGrp="1"/>
          </p:cNvSpPr>
          <p:nvPr>
            <p:ph type="title"/>
          </p:nvPr>
        </p:nvSpPr>
        <p:spPr/>
        <p:txBody>
          <a:bodyPr>
            <a:normAutofit/>
          </a:bodyPr>
          <a:lstStyle/>
          <a:p>
            <a:pPr marL="228600" lvl="0" indent="-228600">
              <a:spcBef>
                <a:spcPts val="1000"/>
              </a:spcBef>
            </a:pPr>
            <a:r>
              <a:rPr lang="en-US" sz="3200" dirty="0">
                <a:solidFill>
                  <a:prstClr val="black"/>
                </a:solidFill>
                <a:latin typeface="Calibri" panose="020F0502020204030204"/>
                <a:ea typeface="+mn-ea"/>
                <a:cs typeface="+mn-cs"/>
              </a:rPr>
              <a:t>NTEU MATTER FOR THE ATTENTION OF THE PORTFOLIO COMMITTEE</a:t>
            </a:r>
            <a:endParaRPr lang="en-ZA" sz="4800" dirty="0"/>
          </a:p>
        </p:txBody>
      </p:sp>
      <p:sp>
        <p:nvSpPr>
          <p:cNvPr id="3" name="Content Placeholder 2">
            <a:extLst>
              <a:ext uri="{FF2B5EF4-FFF2-40B4-BE49-F238E27FC236}">
                <a16:creationId xmlns:a16="http://schemas.microsoft.com/office/drawing/2014/main" xmlns="" id="{CC77AAA6-1E65-4D93-A8F1-922AD743519D}"/>
              </a:ext>
            </a:extLst>
          </p:cNvPr>
          <p:cNvSpPr>
            <a:spLocks noGrp="1"/>
          </p:cNvSpPr>
          <p:nvPr>
            <p:ph idx="1"/>
          </p:nvPr>
        </p:nvSpPr>
        <p:spPr>
          <a:xfrm>
            <a:off x="1484310" y="2241755"/>
            <a:ext cx="10018713" cy="3549445"/>
          </a:xfrm>
        </p:spPr>
        <p:txBody>
          <a:bodyPr>
            <a:normAutofit fontScale="92500" lnSpcReduction="20000"/>
          </a:bodyPr>
          <a:lstStyle/>
          <a:p>
            <a:pPr marL="0" indent="0" algn="ctr">
              <a:buNone/>
            </a:pPr>
            <a:r>
              <a:rPr lang="en-US" sz="3000" b="1" dirty="0"/>
              <a:t>EMPLOYEE MATTERS</a:t>
            </a:r>
          </a:p>
          <a:p>
            <a:pPr algn="just"/>
            <a:r>
              <a:rPr lang="en-US" dirty="0">
                <a:latin typeface="Arial" panose="020B0604020202020204" pitchFamily="34" charset="0"/>
                <a:cs typeface="Arial" panose="020B0604020202020204" pitchFamily="34" charset="0"/>
              </a:rPr>
              <a:t>Safety of employees, students closing the gates and holding staff hostage inside becomes a regular occurrence at Welkom campus. </a:t>
            </a:r>
          </a:p>
          <a:p>
            <a:pPr algn="just"/>
            <a:r>
              <a:rPr lang="en-US" dirty="0">
                <a:latin typeface="Arial" panose="020B0604020202020204" pitchFamily="34" charset="0"/>
                <a:cs typeface="Arial" panose="020B0604020202020204" pitchFamily="34" charset="0"/>
              </a:rPr>
              <a:t>Changing of academic year programme without taking into consideration the pressure on staff and the inconvenience it causes to staff e.g., cancelling leave, holiday plans etc.</a:t>
            </a:r>
          </a:p>
          <a:p>
            <a:pPr algn="just"/>
            <a:r>
              <a:rPr lang="en-US" dirty="0">
                <a:latin typeface="Arial" panose="020B0604020202020204" pitchFamily="34" charset="0"/>
                <a:cs typeface="Arial" panose="020B0604020202020204" pitchFamily="34" charset="0"/>
              </a:rPr>
              <a:t>Indecisive action by the management of this institution, to act against those that causes chaos resulting in making Teaching and Learning impossible.</a:t>
            </a:r>
          </a:p>
          <a:p>
            <a:pPr algn="just"/>
            <a:r>
              <a:rPr lang="en-US" dirty="0">
                <a:latin typeface="Arial" panose="020B0604020202020204" pitchFamily="34" charset="0"/>
                <a:ea typeface="Calibri" panose="020F0502020204030204" pitchFamily="34" charset="0"/>
                <a:cs typeface="Arial" panose="020B0604020202020204" pitchFamily="34" charset="0"/>
              </a:rPr>
              <a:t>Lack of action on matters reported to the whistleblower line and lack of feedback on the investigations done.</a:t>
            </a:r>
            <a:endParaRPr lang="en-US" dirty="0"/>
          </a:p>
        </p:txBody>
      </p:sp>
      <p:pic>
        <p:nvPicPr>
          <p:cNvPr id="4" name="Picture 3">
            <a:extLst>
              <a:ext uri="{FF2B5EF4-FFF2-40B4-BE49-F238E27FC236}">
                <a16:creationId xmlns:a16="http://schemas.microsoft.com/office/drawing/2014/main" xmlns="" id="{EFCF9645-94A2-4604-911A-712EA56F4399}"/>
              </a:ext>
            </a:extLst>
          </p:cNvPr>
          <p:cNvPicPr>
            <a:picLocks noChangeAspect="1"/>
          </p:cNvPicPr>
          <p:nvPr/>
        </p:nvPicPr>
        <p:blipFill>
          <a:blip r:embed="rId2" cstate="print"/>
          <a:stretch>
            <a:fillRect/>
          </a:stretch>
        </p:blipFill>
        <p:spPr>
          <a:xfrm>
            <a:off x="0" y="0"/>
            <a:ext cx="2876550" cy="819150"/>
          </a:xfrm>
          <a:prstGeom prst="rect">
            <a:avLst/>
          </a:prstGeom>
        </p:spPr>
      </p:pic>
    </p:spTree>
    <p:extLst>
      <p:ext uri="{BB962C8B-B14F-4D97-AF65-F5344CB8AC3E}">
        <p14:creationId xmlns:p14="http://schemas.microsoft.com/office/powerpoint/2010/main" xmlns="" val="170187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0A3141-C317-491C-A618-B800ADDDE11F}"/>
              </a:ext>
            </a:extLst>
          </p:cNvPr>
          <p:cNvSpPr>
            <a:spLocks noGrp="1"/>
          </p:cNvSpPr>
          <p:nvPr>
            <p:ph type="title"/>
          </p:nvPr>
        </p:nvSpPr>
        <p:spPr>
          <a:xfrm>
            <a:off x="1484311" y="685801"/>
            <a:ext cx="9167647" cy="886326"/>
          </a:xfrm>
        </p:spPr>
        <p:txBody>
          <a:bodyPr/>
          <a:lstStyle/>
          <a:p>
            <a:pPr lvl="0">
              <a:spcBef>
                <a:spcPts val="1000"/>
              </a:spcBef>
            </a:pPr>
            <a:r>
              <a:rPr lang="en-US" sz="2600" b="1" dirty="0">
                <a:solidFill>
                  <a:prstClr val="black"/>
                </a:solidFill>
                <a:latin typeface="Calibri" panose="020F0502020204030204"/>
                <a:ea typeface="+mn-ea"/>
                <a:cs typeface="+mn-cs"/>
              </a:rPr>
              <a:t>EMPLOYEE MATTERS </a:t>
            </a:r>
            <a:r>
              <a:rPr lang="en-US" sz="3200" b="1" dirty="0">
                <a:solidFill>
                  <a:prstClr val="black"/>
                </a:solidFill>
                <a:latin typeface="Calibri" panose="020F0502020204030204"/>
              </a:rPr>
              <a:t>“Cont.”</a:t>
            </a:r>
            <a:endParaRPr lang="en-ZA" b="1" dirty="0"/>
          </a:p>
        </p:txBody>
      </p:sp>
      <p:sp>
        <p:nvSpPr>
          <p:cNvPr id="3" name="Content Placeholder 2">
            <a:extLst>
              <a:ext uri="{FF2B5EF4-FFF2-40B4-BE49-F238E27FC236}">
                <a16:creationId xmlns:a16="http://schemas.microsoft.com/office/drawing/2014/main" xmlns="" id="{65E5336D-3E92-43DE-9BC9-46CB22998723}"/>
              </a:ext>
            </a:extLst>
          </p:cNvPr>
          <p:cNvSpPr>
            <a:spLocks noGrp="1"/>
          </p:cNvSpPr>
          <p:nvPr>
            <p:ph idx="1"/>
          </p:nvPr>
        </p:nvSpPr>
        <p:spPr/>
        <p:txBody>
          <a:bodyPr>
            <a:noAutofit/>
          </a:bodyPr>
          <a:lstStyle/>
          <a:p>
            <a:pPr algn="just"/>
            <a:r>
              <a:rPr lang="en-US" sz="2400" dirty="0">
                <a:latin typeface="Arial" panose="020B0604020202020204" pitchFamily="34" charset="0"/>
                <a:cs typeface="Arial" panose="020B0604020202020204" pitchFamily="34" charset="0"/>
              </a:rPr>
              <a:t>Lack of transparency with regards to job evaluations and job gradings, the impression is that only certain people’s post is graded/evaluated to allow them to get improved remuneration packages. The union request an audit into these job gradings and job evaluations.</a:t>
            </a: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Serious concerns with slow process of appointing senior personnel and avoid the many acting incumbents currently in place (Particularly in the Registrars’ division).</a:t>
            </a:r>
            <a:endParaRPr lang="en-ZA"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Back log of infrastructure development (Buildings, residences etc.) at CUT which causes endless problems with student accommodation, slow growth, and development of the two campuses. We are not sure whether the DHET funding for infrastructure development is fully utilized and what are the consequences of it if the funding is not used up in a particular financial year.</a:t>
            </a:r>
            <a:endParaRPr lang="en-ZA" sz="2400" dirty="0">
              <a:latin typeface="Arial" panose="020B060402020202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xmlns="" id="{21CBEA63-FD13-45FC-98B0-9C0D1185E4F7}"/>
              </a:ext>
            </a:extLst>
          </p:cNvPr>
          <p:cNvPicPr>
            <a:picLocks noChangeAspect="1"/>
          </p:cNvPicPr>
          <p:nvPr/>
        </p:nvPicPr>
        <p:blipFill>
          <a:blip r:embed="rId2" cstate="print"/>
          <a:stretch>
            <a:fillRect/>
          </a:stretch>
        </p:blipFill>
        <p:spPr>
          <a:xfrm>
            <a:off x="0" y="0"/>
            <a:ext cx="2876550" cy="819150"/>
          </a:xfrm>
          <a:prstGeom prst="rect">
            <a:avLst/>
          </a:prstGeom>
        </p:spPr>
      </p:pic>
    </p:spTree>
    <p:extLst>
      <p:ext uri="{BB962C8B-B14F-4D97-AF65-F5344CB8AC3E}">
        <p14:creationId xmlns:p14="http://schemas.microsoft.com/office/powerpoint/2010/main" xmlns="" val="3249363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E4048F-0142-443C-849F-9CACB128BB12}"/>
              </a:ext>
            </a:extLst>
          </p:cNvPr>
          <p:cNvSpPr>
            <a:spLocks noGrp="1"/>
          </p:cNvSpPr>
          <p:nvPr>
            <p:ph type="title"/>
          </p:nvPr>
        </p:nvSpPr>
        <p:spPr>
          <a:xfrm>
            <a:off x="1484311" y="685800"/>
            <a:ext cx="9761205" cy="1014663"/>
          </a:xfrm>
        </p:spPr>
        <p:txBody>
          <a:bodyPr/>
          <a:lstStyle/>
          <a:p>
            <a:pPr algn="ctr"/>
            <a:r>
              <a:rPr lang="en-US" sz="2600" b="1" dirty="0">
                <a:solidFill>
                  <a:prstClr val="black"/>
                </a:solidFill>
                <a:latin typeface="Calibri" panose="020F0502020204030204"/>
              </a:rPr>
              <a:t>EMPLOYEE MATTERS </a:t>
            </a:r>
            <a:r>
              <a:rPr lang="en-US" sz="3200" b="1" dirty="0">
                <a:solidFill>
                  <a:prstClr val="black"/>
                </a:solidFill>
                <a:latin typeface="Calibri" panose="020F0502020204030204"/>
              </a:rPr>
              <a:t>“Cont.”</a:t>
            </a:r>
            <a:endParaRPr lang="en-ZA" dirty="0"/>
          </a:p>
        </p:txBody>
      </p:sp>
      <p:sp>
        <p:nvSpPr>
          <p:cNvPr id="3" name="Content Placeholder 2">
            <a:extLst>
              <a:ext uri="{FF2B5EF4-FFF2-40B4-BE49-F238E27FC236}">
                <a16:creationId xmlns:a16="http://schemas.microsoft.com/office/drawing/2014/main" xmlns="" id="{9EAA2200-BE0F-47EB-9390-8E0CCCE3B2BD}"/>
              </a:ext>
            </a:extLst>
          </p:cNvPr>
          <p:cNvSpPr>
            <a:spLocks noGrp="1"/>
          </p:cNvSpPr>
          <p:nvPr>
            <p:ph idx="1"/>
          </p:nvPr>
        </p:nvSpPr>
        <p:spPr>
          <a:xfrm>
            <a:off x="1203158" y="1812759"/>
            <a:ext cx="10571747" cy="4604084"/>
          </a:xfrm>
        </p:spPr>
        <p:txBody>
          <a:bodyPr>
            <a:normAutofit fontScale="55000" lnSpcReduction="20000"/>
          </a:bodyPr>
          <a:lstStyle/>
          <a:p>
            <a:pPr algn="just">
              <a:lnSpc>
                <a:spcPct val="107000"/>
              </a:lnSpc>
              <a:spcAft>
                <a:spcPts val="800"/>
              </a:spcAft>
            </a:pPr>
            <a:r>
              <a:rPr lang="en-US" sz="4400" dirty="0">
                <a:latin typeface="Arial" panose="020B0604020202020204" pitchFamily="34" charset="0"/>
                <a:ea typeface="Calibri" panose="020F0502020204030204" pitchFamily="34" charset="0"/>
                <a:cs typeface="Arial" panose="020B0604020202020204" pitchFamily="34" charset="0"/>
              </a:rPr>
              <a:t>CUT is on a continues downward trajectory when it comes to the ranking of universities in South Africa, and I stand to be corrected but we are currently occupying the last or second last position and that is a real concern for our members because they feel that this will tarnish their academic and research reputation.</a:t>
            </a:r>
            <a:endParaRPr lang="en-ZA" sz="4400" dirty="0">
              <a:latin typeface="Arial" panose="020B0604020202020204" pitchFamily="34" charset="0"/>
              <a:ea typeface="Calibri" panose="020F0502020204030204" pitchFamily="34" charset="0"/>
              <a:cs typeface="Arial" panose="020B0604020202020204" pitchFamily="34" charset="0"/>
            </a:endParaRPr>
          </a:p>
          <a:p>
            <a:pPr algn="just"/>
            <a:r>
              <a:rPr lang="en-US" sz="4400" dirty="0">
                <a:latin typeface="Arial" panose="020B0604020202020204" pitchFamily="34" charset="0"/>
                <a:ea typeface="Calibri" panose="020F0502020204030204" pitchFamily="34" charset="0"/>
                <a:cs typeface="Arial" panose="020B0604020202020204" pitchFamily="34" charset="0"/>
              </a:rPr>
              <a:t>Members have serious concerns about the financial sustainability of this institution and request intervention to avoid being put under administration later, which will threaten our members livelihood and futures. The institution almost reneged on the multi-years’ wage agreement and mentioned some serious financial constraints as the reason behind that.</a:t>
            </a:r>
          </a:p>
          <a:p>
            <a:pPr marL="0" indent="0">
              <a:buNone/>
            </a:pPr>
            <a:endParaRPr lang="en-ZA" dirty="0"/>
          </a:p>
        </p:txBody>
      </p:sp>
      <p:pic>
        <p:nvPicPr>
          <p:cNvPr id="4" name="Picture 3">
            <a:extLst>
              <a:ext uri="{FF2B5EF4-FFF2-40B4-BE49-F238E27FC236}">
                <a16:creationId xmlns:a16="http://schemas.microsoft.com/office/drawing/2014/main" xmlns="" id="{671886AB-DB2E-42C0-881E-210524796C62}"/>
              </a:ext>
            </a:extLst>
          </p:cNvPr>
          <p:cNvPicPr>
            <a:picLocks noChangeAspect="1"/>
          </p:cNvPicPr>
          <p:nvPr/>
        </p:nvPicPr>
        <p:blipFill>
          <a:blip r:embed="rId2" cstate="print"/>
          <a:stretch>
            <a:fillRect/>
          </a:stretch>
        </p:blipFill>
        <p:spPr>
          <a:xfrm>
            <a:off x="0" y="0"/>
            <a:ext cx="2876550" cy="819150"/>
          </a:xfrm>
          <a:prstGeom prst="rect">
            <a:avLst/>
          </a:prstGeom>
        </p:spPr>
      </p:pic>
    </p:spTree>
    <p:extLst>
      <p:ext uri="{BB962C8B-B14F-4D97-AF65-F5344CB8AC3E}">
        <p14:creationId xmlns:p14="http://schemas.microsoft.com/office/powerpoint/2010/main" xmlns="" val="116490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C4517E-4935-4271-9FA2-2BE56FD94896}"/>
              </a:ext>
            </a:extLst>
          </p:cNvPr>
          <p:cNvSpPr>
            <a:spLocks noGrp="1"/>
          </p:cNvSpPr>
          <p:nvPr>
            <p:ph type="title"/>
          </p:nvPr>
        </p:nvSpPr>
        <p:spPr>
          <a:xfrm>
            <a:off x="1484311" y="685800"/>
            <a:ext cx="9713077" cy="1287379"/>
          </a:xfrm>
        </p:spPr>
        <p:txBody>
          <a:bodyPr/>
          <a:lstStyle/>
          <a:p>
            <a:pPr algn="ctr"/>
            <a:r>
              <a:rPr lang="en-US" sz="2600" b="1" dirty="0">
                <a:solidFill>
                  <a:prstClr val="black"/>
                </a:solidFill>
                <a:latin typeface="Calibri" panose="020F0502020204030204"/>
              </a:rPr>
              <a:t>EMPLOYEE MATTERS </a:t>
            </a:r>
            <a:r>
              <a:rPr lang="en-US" sz="3200" b="1" dirty="0">
                <a:solidFill>
                  <a:prstClr val="black"/>
                </a:solidFill>
                <a:latin typeface="Calibri" panose="020F0502020204030204"/>
              </a:rPr>
              <a:t>“Cont.”</a:t>
            </a:r>
            <a:endParaRPr lang="en-ZA" dirty="0"/>
          </a:p>
        </p:txBody>
      </p:sp>
      <p:sp>
        <p:nvSpPr>
          <p:cNvPr id="3" name="Content Placeholder 2">
            <a:extLst>
              <a:ext uri="{FF2B5EF4-FFF2-40B4-BE49-F238E27FC236}">
                <a16:creationId xmlns:a16="http://schemas.microsoft.com/office/drawing/2014/main" xmlns="" id="{371C2019-DA7B-4D92-8C7D-C056060D4CB6}"/>
              </a:ext>
            </a:extLst>
          </p:cNvPr>
          <p:cNvSpPr>
            <a:spLocks noGrp="1"/>
          </p:cNvSpPr>
          <p:nvPr>
            <p:ph idx="1"/>
          </p:nvPr>
        </p:nvSpPr>
        <p:spPr>
          <a:xfrm>
            <a:off x="994612" y="1716505"/>
            <a:ext cx="10508412" cy="4074695"/>
          </a:xfrm>
        </p:spPr>
        <p:txBody>
          <a:bodyPr>
            <a:normAutofit/>
          </a:bodyPr>
          <a:lstStyle/>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There is a need to speed-up the process of appointing a VC (captain for this ship) to steer the ship back on track. </a:t>
            </a:r>
            <a:endParaRPr lang="en-ZA" sz="2800" dirty="0">
              <a:latin typeface="Arial" panose="020B0604020202020204" pitchFamily="34" charset="0"/>
              <a:ea typeface="Calibri" panose="020F0502020204030204" pitchFamily="34" charset="0"/>
              <a:cs typeface="Arial" panose="020B0604020202020204" pitchFamily="34" charset="0"/>
            </a:endParaRPr>
          </a:p>
          <a:p>
            <a:pPr algn="just"/>
            <a:r>
              <a:rPr lang="en-US" sz="2800" dirty="0">
                <a:latin typeface="Arial" panose="020B0604020202020204" pitchFamily="34" charset="0"/>
                <a:ea typeface="Calibri" panose="020F0502020204030204" pitchFamily="34" charset="0"/>
                <a:cs typeface="Arial" panose="020B0604020202020204" pitchFamily="34" charset="0"/>
              </a:rPr>
              <a:t>COVID-19 was handled to give the CUT community the best chance possible of not contracting. Remote work, events have been cancelled, postponed, or moved online. Contact sessions were reduced to limit the number of students and employees on campuses.</a:t>
            </a:r>
            <a:endParaRPr lang="en-ZA" sz="28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xmlns="" id="{74ECAD7A-E4E8-4EEC-A309-AF50F3EE5A86}"/>
              </a:ext>
            </a:extLst>
          </p:cNvPr>
          <p:cNvPicPr>
            <a:picLocks noChangeAspect="1"/>
          </p:cNvPicPr>
          <p:nvPr/>
        </p:nvPicPr>
        <p:blipFill>
          <a:blip r:embed="rId2" cstate="print"/>
          <a:stretch>
            <a:fillRect/>
          </a:stretch>
        </p:blipFill>
        <p:spPr>
          <a:xfrm>
            <a:off x="0" y="0"/>
            <a:ext cx="2876550" cy="819150"/>
          </a:xfrm>
          <a:prstGeom prst="rect">
            <a:avLst/>
          </a:prstGeom>
        </p:spPr>
      </p:pic>
    </p:spTree>
    <p:extLst>
      <p:ext uri="{BB962C8B-B14F-4D97-AF65-F5344CB8AC3E}">
        <p14:creationId xmlns:p14="http://schemas.microsoft.com/office/powerpoint/2010/main" xmlns="" val="3751340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C4517E-4935-4271-9FA2-2BE56FD94896}"/>
              </a:ext>
            </a:extLst>
          </p:cNvPr>
          <p:cNvSpPr>
            <a:spLocks noGrp="1"/>
          </p:cNvSpPr>
          <p:nvPr>
            <p:ph type="title"/>
          </p:nvPr>
        </p:nvSpPr>
        <p:spPr>
          <a:xfrm>
            <a:off x="1484311" y="685800"/>
            <a:ext cx="9713077" cy="1287379"/>
          </a:xfrm>
        </p:spPr>
        <p:txBody>
          <a:bodyPr/>
          <a:lstStyle/>
          <a:p>
            <a:pPr algn="ctr"/>
            <a:r>
              <a:rPr lang="en-US" sz="2600" b="1" dirty="0">
                <a:solidFill>
                  <a:prstClr val="black"/>
                </a:solidFill>
                <a:latin typeface="Calibri" panose="020F0502020204030204"/>
              </a:rPr>
              <a:t>EMPLOYEE MATTERS </a:t>
            </a:r>
            <a:r>
              <a:rPr lang="en-US" sz="3200" b="1" dirty="0">
                <a:solidFill>
                  <a:prstClr val="black"/>
                </a:solidFill>
                <a:latin typeface="Calibri" panose="020F0502020204030204"/>
              </a:rPr>
              <a:t>“Cont.”</a:t>
            </a:r>
            <a:endParaRPr lang="en-ZA" dirty="0"/>
          </a:p>
        </p:txBody>
      </p:sp>
      <p:sp>
        <p:nvSpPr>
          <p:cNvPr id="3" name="Content Placeholder 2">
            <a:extLst>
              <a:ext uri="{FF2B5EF4-FFF2-40B4-BE49-F238E27FC236}">
                <a16:creationId xmlns:a16="http://schemas.microsoft.com/office/drawing/2014/main" xmlns="" id="{371C2019-DA7B-4D92-8C7D-C056060D4CB6}"/>
              </a:ext>
            </a:extLst>
          </p:cNvPr>
          <p:cNvSpPr>
            <a:spLocks noGrp="1"/>
          </p:cNvSpPr>
          <p:nvPr>
            <p:ph idx="1"/>
          </p:nvPr>
        </p:nvSpPr>
        <p:spPr>
          <a:xfrm>
            <a:off x="994612" y="1716505"/>
            <a:ext cx="10508412" cy="4074695"/>
          </a:xfrm>
        </p:spPr>
        <p:txBody>
          <a:bodyPr>
            <a:normAutofit/>
          </a:bodyPr>
          <a:lstStyle/>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Scars skills allowance policy poorly managed and implemented at CUT which led to an exodus of very good scars skilled academics. This policy need to be reviewed because if we continue like this, we inevitable developing good academics for other institutions.   </a:t>
            </a:r>
            <a:endParaRPr lang="en-ZA" sz="2800" dirty="0">
              <a:latin typeface="Arial" panose="020B060402020202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xmlns="" id="{74ECAD7A-E4E8-4EEC-A309-AF50F3EE5A86}"/>
              </a:ext>
            </a:extLst>
          </p:cNvPr>
          <p:cNvPicPr>
            <a:picLocks noChangeAspect="1"/>
          </p:cNvPicPr>
          <p:nvPr/>
        </p:nvPicPr>
        <p:blipFill>
          <a:blip r:embed="rId2" cstate="print"/>
          <a:stretch>
            <a:fillRect/>
          </a:stretch>
        </p:blipFill>
        <p:spPr>
          <a:xfrm>
            <a:off x="0" y="0"/>
            <a:ext cx="2876550" cy="819150"/>
          </a:xfrm>
          <a:prstGeom prst="rect">
            <a:avLst/>
          </a:prstGeom>
        </p:spPr>
      </p:pic>
    </p:spTree>
    <p:extLst>
      <p:ext uri="{BB962C8B-B14F-4D97-AF65-F5344CB8AC3E}">
        <p14:creationId xmlns:p14="http://schemas.microsoft.com/office/powerpoint/2010/main" xmlns="" val="128602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6A229D4B-9DC1-47DB-88E1-7F1B10137D1B}"/>
              </a:ext>
            </a:extLst>
          </p:cNvPr>
          <p:cNvPicPr>
            <a:picLocks noChangeAspect="1"/>
          </p:cNvPicPr>
          <p:nvPr/>
        </p:nvPicPr>
        <p:blipFill>
          <a:blip r:embed="rId3" cstate="print"/>
          <a:stretch>
            <a:fillRect/>
          </a:stretch>
        </p:blipFill>
        <p:spPr>
          <a:xfrm>
            <a:off x="3096508" y="1648813"/>
            <a:ext cx="7114788" cy="4222598"/>
          </a:xfrm>
          <a:prstGeom prst="rect">
            <a:avLst/>
          </a:prstGeom>
        </p:spPr>
      </p:pic>
      <p:pic>
        <p:nvPicPr>
          <p:cNvPr id="3" name="Picture 2">
            <a:extLst>
              <a:ext uri="{FF2B5EF4-FFF2-40B4-BE49-F238E27FC236}">
                <a16:creationId xmlns:a16="http://schemas.microsoft.com/office/drawing/2014/main" xmlns="" id="{DF2E9C10-117B-4F10-9F64-82857FC7B9ED}"/>
              </a:ext>
            </a:extLst>
          </p:cNvPr>
          <p:cNvPicPr>
            <a:picLocks noChangeAspect="1"/>
          </p:cNvPicPr>
          <p:nvPr/>
        </p:nvPicPr>
        <p:blipFill>
          <a:blip r:embed="rId4" cstate="print"/>
          <a:stretch>
            <a:fillRect/>
          </a:stretch>
        </p:blipFill>
        <p:spPr>
          <a:xfrm>
            <a:off x="0" y="0"/>
            <a:ext cx="2876550" cy="819150"/>
          </a:xfrm>
          <a:prstGeom prst="rect">
            <a:avLst/>
          </a:prstGeom>
        </p:spPr>
      </p:pic>
    </p:spTree>
    <p:extLst>
      <p:ext uri="{BB962C8B-B14F-4D97-AF65-F5344CB8AC3E}">
        <p14:creationId xmlns:p14="http://schemas.microsoft.com/office/powerpoint/2010/main" xmlns="" val="1994835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86825952E4A148800FEA5787D53FD2" ma:contentTypeVersion="10" ma:contentTypeDescription="Create a new document." ma:contentTypeScope="" ma:versionID="88f20a7a74cf59f0a1a70d942a30c85a">
  <xsd:schema xmlns:xsd="http://www.w3.org/2001/XMLSchema" xmlns:xs="http://www.w3.org/2001/XMLSchema" xmlns:p="http://schemas.microsoft.com/office/2006/metadata/properties" xmlns:ns3="f183cf79-0286-4bf3-bace-3bbe2ad47426" targetNamespace="http://schemas.microsoft.com/office/2006/metadata/properties" ma:root="true" ma:fieldsID="d3eed14953ed5dc0a8bba4992bc978f4" ns3:_="">
    <xsd:import namespace="f183cf79-0286-4bf3-bace-3bbe2ad4742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83cf79-0286-4bf3-bace-3bbe2ad474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1D1792-7FD1-4728-BA3D-4205CBE3C1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83cf79-0286-4bf3-bace-3bbe2ad474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BF0673-83E2-4407-9EDB-9AE13EE98411}">
  <ds:schemaRefs>
    <ds:schemaRef ds:uri="http://schemas.microsoft.com/sharepoint/v3/contenttype/forms"/>
  </ds:schemaRefs>
</ds:datastoreItem>
</file>

<file path=customXml/itemProps3.xml><?xml version="1.0" encoding="utf-8"?>
<ds:datastoreItem xmlns:ds="http://schemas.openxmlformats.org/officeDocument/2006/customXml" ds:itemID="{0F80DAD4-DEE3-4ECC-BFE0-824AF903E896}">
  <ds:schemaRefs>
    <ds:schemaRef ds:uri="http://purl.org/dc/terms/"/>
    <ds:schemaRef ds:uri="http://schemas.microsoft.com/office/infopath/2007/PartnerControls"/>
    <ds:schemaRef ds:uri="http://schemas.microsoft.com/office/2006/documentManagement/types"/>
    <ds:schemaRef ds:uri="f183cf79-0286-4bf3-bace-3bbe2ad47426"/>
    <ds:schemaRef ds:uri="http://www.w3.org/XML/1998/namespace"/>
    <ds:schemaRef ds:uri="http://schemas.openxmlformats.org/package/2006/metadata/core-properties"/>
    <ds:schemaRef ds:uri="http://schemas.microsoft.com/office/2006/metadata/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54</TotalTime>
  <Words>500</Words>
  <Application>Microsoft Office PowerPoint</Application>
  <PresentationFormat>Custom</PresentationFormat>
  <Paragraphs>23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Parallax</vt:lpstr>
      <vt:lpstr> NATIONAL TERTIARY EDUCATION UNION (NTEU): CUT BRANCH  </vt:lpstr>
      <vt:lpstr>NTEU MATTER FOR THE ATTENTION OF THE PORTFOLIO COMMITTEE</vt:lpstr>
      <vt:lpstr>EMPLOYEE MATTERS “Cont.”</vt:lpstr>
      <vt:lpstr>EMPLOYEE MATTERS “Cont.”</vt:lpstr>
      <vt:lpstr>EMPLOYEE MATTERS “Cont.”</vt:lpstr>
      <vt:lpstr>EMPLOYEE MATTERS “Cont.”</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TERTIARY EDUCATION UNION  (NTEU)</dc:title>
  <dc:creator>Thabo Lioma [NTEU CUT Branch Administrator]</dc:creator>
  <cp:lastModifiedBy>USER</cp:lastModifiedBy>
  <cp:revision>5</cp:revision>
  <dcterms:created xsi:type="dcterms:W3CDTF">2022-02-08T10:48:21Z</dcterms:created>
  <dcterms:modified xsi:type="dcterms:W3CDTF">2022-02-09T18:34:28Z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0x010100B686825952E4A148800FEA5787D53FD2</vt:lpwstr>
  </property>
</Properties>
</file>