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75" r:id="rId3"/>
    <p:sldId id="276" r:id="rId4"/>
    <p:sldId id="277" r:id="rId5"/>
    <p:sldId id="279" r:id="rId6"/>
    <p:sldId id="281" r:id="rId7"/>
    <p:sldId id="285" r:id="rId8"/>
    <p:sldId id="288" r:id="rId9"/>
    <p:sldId id="286" r:id="rId10"/>
    <p:sldId id="289" r:id="rId11"/>
  </p:sldIdLst>
  <p:sldSz cx="9144000" cy="6858000" type="screen4x3"/>
  <p:notesSz cx="6797675" cy="9926638"/>
  <p:custDataLst>
    <p:tags r:id="rId14"/>
  </p:custDataLst>
  <p:defaultTextStyle>
    <a:defPPr>
      <a:defRPr lang="en-Z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47ED9"/>
    <a:srgbClr val="21476C"/>
    <a:srgbClr val="000066"/>
    <a:srgbClr val="1B385E"/>
    <a:srgbClr val="2044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94712" autoAdjust="0"/>
  </p:normalViewPr>
  <p:slideViewPr>
    <p:cSldViewPr>
      <p:cViewPr varScale="1">
        <p:scale>
          <a:sx n="73" d="100"/>
          <a:sy n="73" d="100"/>
        </p:scale>
        <p:origin x="-2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8ED4FEB-2094-466E-8FC5-18EF193ECA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B5AE942-183F-47F9-A7C3-79CD0303F0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pPr>
              <a:defRPr/>
            </a:pPr>
            <a:fld id="{22C218B2-8954-4F2F-A284-5A79FCE8BF73}" type="datetimeFigureOut">
              <a:rPr lang="en-ZA"/>
              <a:pPr>
                <a:defRPr/>
              </a:pPr>
              <a:t>2022/02/09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61A14A-DE91-4650-B8A8-65271F7434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716EB9-B6AB-4FA6-9703-D8CDA196CD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CC0383-62CD-4573-ABE2-D2F652FA3309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E732ECE2-778D-4482-BDF4-63B9C3FD0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294DB098-9162-42DE-832E-0783FC3442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A5D1FE97-015A-4BB5-9BF0-626DBDAE221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6C3BC375-29A4-484A-A80F-22CEF8FB81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noProof="0"/>
              <a:t>Click to edit Master text styles</a:t>
            </a:r>
          </a:p>
          <a:p>
            <a:pPr lvl="1"/>
            <a:r>
              <a:rPr lang="en-ZA" noProof="0"/>
              <a:t>Second level</a:t>
            </a:r>
          </a:p>
          <a:p>
            <a:pPr lvl="2"/>
            <a:r>
              <a:rPr lang="en-ZA" noProof="0"/>
              <a:t>Third level</a:t>
            </a:r>
          </a:p>
          <a:p>
            <a:pPr lvl="3"/>
            <a:r>
              <a:rPr lang="en-ZA" noProof="0"/>
              <a:t>Fourth level</a:t>
            </a:r>
          </a:p>
          <a:p>
            <a:pPr lvl="4"/>
            <a:r>
              <a:rPr lang="en-ZA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A2E51F96-EF67-458E-879B-A8CFDCBDA1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FF8366D9-53BB-4433-904A-A55ECAA64E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3F8B8D-96A3-47F8-9B5E-643F61ABF715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D757077-6967-4DDA-84A2-63051CFDE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88FC56C-FF54-4212-9C88-8DDEAD5D7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4AAE422-1B75-4F98-AEA7-1340450E90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32D6-49B0-4ECF-A2BA-BF9779FE6AFD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423708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CF7ACA7-0E0A-4CBF-8B22-ADF2FDD9C1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748FB58-97E0-472B-BE92-94C5C8FD9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144D26C-1365-48CB-8A41-D90B39ABBF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7CA2C-64B9-4AB5-87AD-B6A8911FA342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35291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332044A-1F7A-442F-B227-B27E554902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FDDE0D7-9715-4EE8-9744-746988AC1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313A780-D329-41C4-9B0A-681FF9830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DE92C-3E5E-4952-A90A-0604E9E83848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213742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598946E-4EBB-4F93-9DFE-8E9884EB9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6F20418-464A-452C-BAD2-BA4AD8647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4DF46DF-DDE5-4AFC-9094-FCC46B5427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8706-10EF-4FED-8AD7-90ADCA59A526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44531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6377303-B0AF-4FC4-ADC3-A5645A9EE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00C8B85-7D03-42BA-A480-A7115E3AC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A58FDE7-D5CB-4622-B561-B1C7E640D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181D0-253F-415C-8141-D757BFC3B8D9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188699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70A3C68-D473-4FC4-AEDB-9F731FD57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D1801AE-D333-4BF5-82DB-565F445B4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A455A02-9F40-4F64-98C6-CD9A89FDB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5444D-1D2D-425D-86D1-55250FBCFE7A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106972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1A55446-2346-4533-A02E-FE0151BEE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CFD4BB4-B5F0-43E9-9C2A-EBA9F95F9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A3DF587-D663-495D-AFA1-800CE77C3D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DE260-53E8-4764-AFD3-D6FD483EDAF7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249197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844BB8D-8BB3-4F68-BDF0-5189C7DA77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6B567D3-3CD4-40A3-A212-AE0EDFCB5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C3C978B-9548-4CB0-B7F2-D16F480D6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B35B-4B73-49BC-B5EF-B0B6D396FA8C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247923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03D4021-297B-4E13-A376-40EF90039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03C322D-26C9-4E2E-85F4-227148500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70B0755-9A65-4D3E-A520-458051E4A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D4059-BB7C-49B5-900B-3DF679CD51E0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124618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8BEC26-C1EA-4E49-BD11-BEB78DC02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F95AB9-073E-4598-91BD-A98C78750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7C073F8-6644-4A76-B902-9438F1042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1D7F9-7281-4103-8D24-15FB7429E138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165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CE4294-1BB2-4513-B93E-B25AEAFB9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F1098F0-8FFA-4BD9-82E3-8C65C6325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BD4CD84-2B4D-438E-99BC-4B36C0BF5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971E-5F73-48D6-A2AB-E4E49FA4539D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88562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80B1E352-F683-42D8-B1BB-20E1C767A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8EFA413-C9ED-42A9-A221-DF8E46CEC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altLang="en-US"/>
              <a:t>Click to edit Master text styles</a:t>
            </a:r>
          </a:p>
          <a:p>
            <a:pPr lvl="1"/>
            <a:r>
              <a:rPr lang="en-ZA" altLang="en-US"/>
              <a:t>Second level</a:t>
            </a:r>
          </a:p>
          <a:p>
            <a:pPr lvl="2"/>
            <a:r>
              <a:rPr lang="en-ZA" altLang="en-US"/>
              <a:t>Third level</a:t>
            </a:r>
          </a:p>
          <a:p>
            <a:pPr lvl="3"/>
            <a:r>
              <a:rPr lang="en-ZA" altLang="en-US"/>
              <a:t>Fourth level</a:t>
            </a:r>
          </a:p>
          <a:p>
            <a:pPr lvl="4"/>
            <a:r>
              <a:rPr lang="en-ZA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BFF0D59-3E9A-4419-B8D9-820B4E02BC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6C99BF6-AB00-4390-80BB-2B009961B1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AE2EBC8B-515C-4D24-BC79-C6518D8110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2A3B60C-EE24-4941-8F32-078355F2A885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moletem\OneDrive%20-%20Central%20University%20of%20Technology%20Free%20State\NEHAWU\RAIN%20.mp4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pg1">
            <a:extLst>
              <a:ext uri="{FF2B5EF4-FFF2-40B4-BE49-F238E27FC236}">
                <a16:creationId xmlns:a16="http://schemas.microsoft.com/office/drawing/2014/main" xmlns="" id="{4D51642B-3407-43EE-B402-1B2CC4970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05038"/>
            <a:ext cx="84645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>
            <a:extLst>
              <a:ext uri="{FF2B5EF4-FFF2-40B4-BE49-F238E27FC236}">
                <a16:creationId xmlns:a16="http://schemas.microsoft.com/office/drawing/2014/main" xmlns="" id="{64A59F00-27FE-4F67-BFA5-36B098ADA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985963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ZA" altLang="en-US" sz="1800" b="1">
                <a:solidFill>
                  <a:srgbClr val="21476C"/>
                </a:solidFill>
                <a:latin typeface="Arial Black" panose="020B0A04020102020204" pitchFamily="34" charset="0"/>
              </a:rPr>
              <a:t/>
            </a:r>
            <a:br>
              <a:rPr lang="en-ZA" altLang="en-US" sz="1800" b="1">
                <a:solidFill>
                  <a:srgbClr val="21476C"/>
                </a:solidFill>
                <a:latin typeface="Arial Black" panose="020B0A04020102020204" pitchFamily="34" charset="0"/>
              </a:rPr>
            </a:br>
            <a:r>
              <a:rPr lang="en-ZA" altLang="en-US" sz="1800" b="1">
                <a:solidFill>
                  <a:srgbClr val="21476C"/>
                </a:solidFill>
                <a:latin typeface="Arial Black" panose="020B0A04020102020204" pitchFamily="34" charset="0"/>
              </a:rPr>
              <a:t> 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en-ZA" altLang="en-US" sz="1800" b="1">
              <a:solidFill>
                <a:srgbClr val="21476C"/>
              </a:solidFill>
              <a:latin typeface="Arial Black" panose="020B0A04020102020204" pitchFamily="34" charset="0"/>
            </a:endParaRPr>
          </a:p>
        </p:txBody>
      </p:sp>
      <p:sp>
        <p:nvSpPr>
          <p:cNvPr id="4100" name="TextBox 7">
            <a:extLst>
              <a:ext uri="{FF2B5EF4-FFF2-40B4-BE49-F238E27FC236}">
                <a16:creationId xmlns:a16="http://schemas.microsoft.com/office/drawing/2014/main" xmlns="" id="{B64397AC-F665-4FBB-9FEE-7F05CFA01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1844675"/>
            <a:ext cx="8569325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0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TO THE PORTFOLIO COMMITTEE ON HIGHER EDUCATION, SCIENCE &amp; INNOVATION</a:t>
            </a: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0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18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CENTRAL  UNIVERSITY OF TECHNOLY, FS  BRANCHE</a:t>
            </a: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18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09 FEBRUARY 2022 </a:t>
            </a: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1800" b="1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1800" b="1" i="1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800" b="1" i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“Strengthen workplace organization, deepen class consciousness and advance internationalism”</a:t>
            </a:r>
            <a:endParaRPr lang="en-ZA" altLang="en-US" sz="1400" i="1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101" name="Picture 7">
            <a:extLst>
              <a:ext uri="{FF2B5EF4-FFF2-40B4-BE49-F238E27FC236}">
                <a16:creationId xmlns:a16="http://schemas.microsoft.com/office/drawing/2014/main" xmlns="" id="{2F6FF801-8A27-4A49-8030-6BC52F238F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>
            <a:extLst>
              <a:ext uri="{FF2B5EF4-FFF2-40B4-BE49-F238E27FC236}">
                <a16:creationId xmlns:a16="http://schemas.microsoft.com/office/drawing/2014/main" xmlns="" id="{7A2A9199-1DBE-4F7B-ABB9-A950F0E4DE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4" descr="A picture containing building, floor, dirty, tiled&#10;&#10;Description automatically generated">
            <a:extLst>
              <a:ext uri="{FF2B5EF4-FFF2-40B4-BE49-F238E27FC236}">
                <a16:creationId xmlns:a16="http://schemas.microsoft.com/office/drawing/2014/main" xmlns="" id="{CE8C7F36-3A3A-4364-B428-41150C00875F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22363" y="444500"/>
            <a:ext cx="3881437" cy="2449513"/>
          </a:xfrm>
        </p:spPr>
      </p:pic>
      <p:pic>
        <p:nvPicPr>
          <p:cNvPr id="13315" name="Picture 4">
            <a:extLst>
              <a:ext uri="{FF2B5EF4-FFF2-40B4-BE49-F238E27FC236}">
                <a16:creationId xmlns:a16="http://schemas.microsoft.com/office/drawing/2014/main" xmlns="" id="{3A730202-D3E8-4B5D-A0E9-48F84B5172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>
            <a:extLst>
              <a:ext uri="{FF2B5EF4-FFF2-40B4-BE49-F238E27FC236}">
                <a16:creationId xmlns:a16="http://schemas.microsoft.com/office/drawing/2014/main" xmlns="" id="{37A4AA08-A3C0-4B51-AE5C-4DE79E2085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AIN .mp4">
            <a:hlinkClick r:id="" action="ppaction://media"/>
            <a:extLst>
              <a:ext uri="{FF2B5EF4-FFF2-40B4-BE49-F238E27FC236}">
                <a16:creationId xmlns:a16="http://schemas.microsoft.com/office/drawing/2014/main" xmlns="" id="{48D6E169-F022-4EF6-9ABE-34AB2C8B2FF7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3284538"/>
            <a:ext cx="3167062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A picture containing floor&#10;&#10;Description automatically generated">
            <a:extLst>
              <a:ext uri="{FF2B5EF4-FFF2-40B4-BE49-F238E27FC236}">
                <a16:creationId xmlns:a16="http://schemas.microsoft.com/office/drawing/2014/main" xmlns="" id="{C5CB88F8-3695-4BB8-8C3E-F2596FCD8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141663"/>
            <a:ext cx="3671888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 descr="A person cleaning a room&#10;&#10;Description automatically generated with low confidence">
            <a:extLst>
              <a:ext uri="{FF2B5EF4-FFF2-40B4-BE49-F238E27FC236}">
                <a16:creationId xmlns:a16="http://schemas.microsoft.com/office/drawing/2014/main" xmlns="" id="{69695126-0D14-44D4-BA02-69BAAC010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5900" y="444500"/>
            <a:ext cx="3163888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078891E1-6A38-4828-A54A-DEF9AA5D7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056437" cy="936625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OVERVIEW OF THE CLIMATE OF THE UNIVERSITY.</a:t>
            </a:r>
            <a:b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ZA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ZA" altLang="en-US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altLang="en-US" sz="2400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Content Placeholder 1">
            <a:extLst>
              <a:ext uri="{FF2B5EF4-FFF2-40B4-BE49-F238E27FC236}">
                <a16:creationId xmlns:a16="http://schemas.microsoft.com/office/drawing/2014/main" xmlns="" id="{267291AF-7E5D-4B86-9609-0892C74937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785225" cy="39592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ZA" sz="1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Institutional culture of fear ( This was raised at several strategic engagements with management).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Excessive use of external legal services used as a threat against staff 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Inconducive environment for teaching and learning for both students and staff. 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Inconsistency in application of institutional policies ( HR policies).</a:t>
            </a:r>
          </a:p>
        </p:txBody>
      </p:sp>
      <p:pic>
        <p:nvPicPr>
          <p:cNvPr id="5124" name="Picture 13">
            <a:extLst>
              <a:ext uri="{FF2B5EF4-FFF2-40B4-BE49-F238E27FC236}">
                <a16:creationId xmlns:a16="http://schemas.microsoft.com/office/drawing/2014/main" xmlns="" id="{23454257-DC40-4F2D-8E70-43371FDEBD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>
            <a:extLst>
              <a:ext uri="{FF2B5EF4-FFF2-40B4-BE49-F238E27FC236}">
                <a16:creationId xmlns:a16="http://schemas.microsoft.com/office/drawing/2014/main" xmlns="" id="{9AC629C3-2811-4575-9BD9-4C75A2B33B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A9F07153-35F8-4805-8326-52406D08D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657225"/>
            <a:ext cx="7956550" cy="960438"/>
          </a:xfrm>
        </p:spPr>
        <p:txBody>
          <a:bodyPr/>
          <a:lstStyle/>
          <a:p>
            <a:pPr algn="ctr"/>
            <a:r>
              <a:rPr lang="en-ZA" alt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GOVERNANCE CRISIS </a:t>
            </a:r>
            <a:r>
              <a:rPr lang="en-ZA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E372E0E4-057A-4546-B257-B411CC3FED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557338"/>
            <a:ext cx="8856663" cy="4464050"/>
          </a:xfrm>
        </p:spPr>
        <p:txBody>
          <a:bodyPr/>
          <a:lstStyle/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Resignation of previous council members (exodus of council members).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No reports given regarding the disciplinary hearing of the former VC.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The amicable solution taken by council to part ways with the previous VC of the institution (status and nature of departure is not yet cleared or communicated)</a:t>
            </a:r>
            <a:r>
              <a:rPr lang="en-ZA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Lack of decision making and intervention from council.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8">
            <a:extLst>
              <a:ext uri="{FF2B5EF4-FFF2-40B4-BE49-F238E27FC236}">
                <a16:creationId xmlns:a16="http://schemas.microsoft.com/office/drawing/2014/main" xmlns="" id="{E1C990DB-F87B-426D-88CD-151535902A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>
            <a:extLst>
              <a:ext uri="{FF2B5EF4-FFF2-40B4-BE49-F238E27FC236}">
                <a16:creationId xmlns:a16="http://schemas.microsoft.com/office/drawing/2014/main" xmlns="" id="{91457EB1-54A1-4087-A23B-EF241B9E95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2832E926-7C48-4DEE-9364-BCE9C5272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844550"/>
          </a:xfrm>
        </p:spPr>
        <p:txBody>
          <a:bodyPr/>
          <a:lstStyle/>
          <a:p>
            <a:pPr algn="ctr"/>
            <a:r>
              <a:rPr lang="en-ZA" alt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</a:t>
            </a:r>
            <a:r>
              <a:rPr lang="en-ZA" alt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ZA" alt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ZA" altLang="en-US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FC82BD7B-903E-46F7-819F-BDCC5B6D41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450975"/>
            <a:ext cx="8785225" cy="45704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Co-managing the university with student leadership (endless student protests, extension of the academic year). 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Incoherence between management (individual decision making).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Lack of communication.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Leadership deficit and trust deficit.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Lack of accountability ( no consistency in application of consequence management).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Perception of management, rewarding loyalty with promotions (no evidence given to certain promotions, irregular changes in individual role profiles).</a:t>
            </a:r>
          </a:p>
          <a:p>
            <a:pPr marL="0" indent="0">
              <a:buFontTx/>
              <a:buNone/>
              <a:defRPr/>
            </a:pPr>
            <a:endParaRPr lang="en-US" altLang="en-US" dirty="0"/>
          </a:p>
        </p:txBody>
      </p:sp>
      <p:pic>
        <p:nvPicPr>
          <p:cNvPr id="7172" name="Picture 6">
            <a:extLst>
              <a:ext uri="{FF2B5EF4-FFF2-40B4-BE49-F238E27FC236}">
                <a16:creationId xmlns:a16="http://schemas.microsoft.com/office/drawing/2014/main" xmlns="" id="{3171676F-76A7-4415-ADD5-5618C485D8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xmlns="" id="{6C7A0C5B-AF65-4317-B1FD-2D40D4B565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92EB5D36-0182-46BF-A19A-4EF9DAE58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566150" cy="102711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altLang="en-US" sz="2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COLLAPSE OF THE REGISTRAR’S DIVISION</a:t>
            </a:r>
            <a: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altLang="en-US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763DE976-4E0A-418D-8B9F-AE4BEF8468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569325" cy="4383087"/>
          </a:xfrm>
        </p:spPr>
        <p:txBody>
          <a:bodyPr/>
          <a:lstStyle/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Inconsistencies of student admission policy and assessment policy.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Examination department (outstanding marks, Welkom campus).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Dysfunctional information management systems (students register more than one qualification) 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Unfilled positions in registrars’ division (Wellness manager, Acting registrar, Deputy campus director, Dean of students). 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xmlns="" id="{5134A4B3-7D02-4359-9D69-9C4F78FC0B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>
            <a:extLst>
              <a:ext uri="{FF2B5EF4-FFF2-40B4-BE49-F238E27FC236}">
                <a16:creationId xmlns:a16="http://schemas.microsoft.com/office/drawing/2014/main" xmlns="" id="{99FB4D76-2295-4BFC-8A27-FC3E97C135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FD44B4D8-1A50-4633-A653-FACFD18DB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488237" cy="649288"/>
          </a:xfrm>
        </p:spPr>
        <p:txBody>
          <a:bodyPr/>
          <a:lstStyle/>
          <a:p>
            <a:pPr algn="ctr"/>
            <a:r>
              <a:rPr lang="en-ZA" altLang="en-US" sz="2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PROCUREMENT IRREGULARITIES</a:t>
            </a:r>
            <a: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2000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87B9CB67-D54E-4A02-B100-B6836751DF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785225" cy="4824413"/>
          </a:xfrm>
        </p:spPr>
        <p:txBody>
          <a:bodyPr/>
          <a:lstStyle/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alt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Evergreen companies (tenders awarded to the same companies).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alt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 for money on procurement (CUT do not follow the triple BBBEE government procurement policy).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alt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Urgency of processing procurement.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alt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quality of new infrastructure (delay of implantation of commencement of construction of buildings, sports facilities).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altLang="en-US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Procurement irregularities on COVID-19 related expenditure (e.g., poor quality products were sourced, such as sanitisers with ZERO alcohol content).</a:t>
            </a:r>
            <a:endParaRPr lang="en-ZA" altLang="en-US" sz="180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Tx/>
              <a:buNone/>
              <a:tabLst>
                <a:tab pos="457200" algn="l"/>
              </a:tabLst>
            </a:pPr>
            <a:endParaRPr lang="en-US" altLang="en-US" sz="240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xmlns="" id="{63A47FCA-5DAB-4978-997E-D39BAD7E0B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>
            <a:extLst>
              <a:ext uri="{FF2B5EF4-FFF2-40B4-BE49-F238E27FC236}">
                <a16:creationId xmlns:a16="http://schemas.microsoft.com/office/drawing/2014/main" xmlns="" id="{280134BA-6173-4B13-8DFD-3AC74A28A5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01EB131B-B24C-4ACE-B1A8-E32AE0E86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242888"/>
            <a:ext cx="7135812" cy="773112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ZA" altLang="en-US" sz="18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ZA" altLang="en-US" sz="2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INVOLVEMENT OF NEHAW IN DECISION MAKING </a:t>
            </a:r>
            <a: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2400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BF93E2E0-0CAD-4A2A-88F6-AF1199AE8C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260475"/>
            <a:ext cx="8785225" cy="5019675"/>
          </a:xfrm>
        </p:spPr>
        <p:txBody>
          <a:bodyPr/>
          <a:lstStyle/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Disregard of the union in decision making that affects staff.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ZA" sz="1800" dirty="0">
                <a:latin typeface="Arial" panose="020B0604020202020204" pitchFamily="34" charset="0"/>
                <a:ea typeface="Times New Roman" panose="02020603050405020304" pitchFamily="18" charset="0"/>
              </a:rPr>
              <a:t> Disregard of union inputs in policy formulation and other processes (recruitment of executives). 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xmlns="" id="{0C099AF2-0DD7-4EFD-AFEB-F4CF8E6F3C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>
            <a:extLst>
              <a:ext uri="{FF2B5EF4-FFF2-40B4-BE49-F238E27FC236}">
                <a16:creationId xmlns:a16="http://schemas.microsoft.com/office/drawing/2014/main" xmlns="" id="{5ECDA079-A58B-45A1-87BB-A8E217C02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271F5962-A5C6-4532-A7ED-ED533D0CA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242888"/>
            <a:ext cx="7135812" cy="773112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ZA" altLang="en-US" sz="18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ZA" altLang="en-US" sz="18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ZA" alt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RECOMMENDATIONS </a:t>
            </a:r>
            <a:r>
              <a:rPr lang="en-ZA" alt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ZA" alt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431509C9-4A4C-4300-B757-D1D0DDD5F1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260475"/>
            <a:ext cx="8785225" cy="5019675"/>
          </a:xfrm>
        </p:spPr>
        <p:txBody>
          <a:bodyPr/>
          <a:lstStyle/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Request an investigation on the departure and disciplinary processes of the former VC. 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A holistic forensic investigation (procurement, promotion, appointments)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Involvement of labor in decision makings that affect staff. 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The Registrars division needs to be restructured to allow cohesive flow of roles . 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An investigation specifically on the Covid-19 expenditure needs to be performed. 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NEHAWU request the minister of Higher education, science and innovation Dr Nzimande to intervene as provided for in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Higher Education Act 101 of 1997 (as amended); to appoint an independent assessor 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to investigate governance, finance and administrative problems in the institution. </a:t>
            </a:r>
            <a:endParaRPr lang="en-Z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xmlns="" id="{E09E11EB-DDA7-4702-860F-999AEF8634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xmlns="" id="{76C56321-4EA9-45C1-9970-CCDA00EBFE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xmlns="" id="{478D5B5E-E269-4FFA-BE7B-1A0D56A11F3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68313" y="692150"/>
            <a:ext cx="8207375" cy="51752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/>
          </a:p>
          <a:p>
            <a:pPr marL="0" indent="0" algn="ctr">
              <a:buFontTx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FOR NOTING!</a:t>
            </a:r>
          </a:p>
          <a:p>
            <a:pPr marL="0" indent="0" algn="ctr">
              <a:buFontTx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“ NEHAWU leadership is well aware of the consequences it might have to face due to this presentation as we are immune to victimization whenever we raise pertinent issues”.</a:t>
            </a:r>
          </a:p>
          <a:p>
            <a:pPr marL="0" indent="0">
              <a:buFontTx/>
              <a:buNone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xmlns="" id="{1AEF0990-CCB0-4E53-97BC-D366C947C1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588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>
            <a:extLst>
              <a:ext uri="{FF2B5EF4-FFF2-40B4-BE49-F238E27FC236}">
                <a16:creationId xmlns:a16="http://schemas.microsoft.com/office/drawing/2014/main" xmlns="" id="{EF03842E-CCB7-47A3-9A50-EADC45C7F9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389688"/>
            <a:ext cx="91043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f4264e42db9d1987d48508027fca2b9d819c66b"/>
</p:tagLst>
</file>

<file path=ppt/theme/theme1.xml><?xml version="1.0" encoding="utf-8"?>
<a:theme xmlns:a="http://schemas.openxmlformats.org/drawingml/2006/main" name="CUT Pres template 2005">
  <a:themeElements>
    <a:clrScheme name="CUT Pres template 20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T Pres template 2005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UT Pres template 20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T Pres template 20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T Pres template 20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T Pres template 20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T Pres template 20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T Pres template 20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T Pres template 20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T Pres template 20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T Pres template 20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T Pres template 20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T Pres template 20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T Pres template 20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CUT Pres template 2005</Template>
  <TotalTime>5220</TotalTime>
  <Words>518</Words>
  <Application>Microsoft Office PowerPoint</Application>
  <PresentationFormat>On-screen Show (4:3)</PresentationFormat>
  <Paragraphs>55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CUT Pres template 2005</vt:lpstr>
      <vt:lpstr>Slide 1</vt:lpstr>
      <vt:lpstr>  AN OVERVIEW OF THE CLIMATE OF THE UNIVERSITY.    </vt:lpstr>
      <vt:lpstr>GOVERNANCE CRISIS  </vt:lpstr>
      <vt:lpstr>MANAGEMENT </vt:lpstr>
      <vt:lpstr>COLLAPSE OF THE REGISTRAR’S DIVISION </vt:lpstr>
      <vt:lpstr>PROCUREMENT IRREGULARITIES </vt:lpstr>
      <vt:lpstr>  INVOLVEMENT OF NEHAW IN DECISION MAKING  </vt:lpstr>
      <vt:lpstr>    RECOMMENDATIONS   </vt:lpstr>
      <vt:lpstr>Slide 9</vt:lpstr>
      <vt:lpstr>Slide 10</vt:lpstr>
    </vt:vector>
  </TitlesOfParts>
  <Company>Technikon Free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hduples</dc:creator>
  <cp:lastModifiedBy>USER</cp:lastModifiedBy>
  <cp:revision>257</cp:revision>
  <cp:lastPrinted>2016-10-14T04:52:03Z</cp:lastPrinted>
  <dcterms:created xsi:type="dcterms:W3CDTF">2005-04-19T13:59:44Z</dcterms:created>
  <dcterms:modified xsi:type="dcterms:W3CDTF">2022-02-09T18:33:50Z</dcterms:modified>
</cp:coreProperties>
</file>