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1" r:id="rId4"/>
    <p:sldId id="260" r:id="rId5"/>
    <p:sldId id="257" r:id="rId6"/>
    <p:sldId id="258" r:id="rId7"/>
    <p:sldId id="259"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2/9/2022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2/9/2022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5614"/>
            <a:ext cx="12192000" cy="7115504"/>
          </a:xfrm>
          <a:prstGeom prst="rect">
            <a:avLst/>
          </a:prstGeom>
        </p:spPr>
      </p:pic>
      <p:sp>
        <p:nvSpPr>
          <p:cNvPr id="3" name="Subtitle 2"/>
          <p:cNvSpPr>
            <a:spLocks noGrp="1"/>
          </p:cNvSpPr>
          <p:nvPr>
            <p:ph type="subTitle" idx="1"/>
          </p:nvPr>
        </p:nvSpPr>
        <p:spPr>
          <a:xfrm>
            <a:off x="1424843" y="5449063"/>
            <a:ext cx="8144134" cy="1117687"/>
          </a:xfrm>
        </p:spPr>
        <p:txBody>
          <a:bodyPr/>
          <a:lstStyle/>
          <a:p>
            <a:r>
              <a:rPr lang="en-US" dirty="0">
                <a:solidFill>
                  <a:srgbClr val="FFC000"/>
                </a:solidFill>
              </a:rPr>
              <a:t>STUDENT REPRESENTATIVE COUNCIL BLOEMFONTEIN CAMPUS     </a:t>
            </a:r>
            <a:endParaRPr lang="en-ZA" dirty="0">
              <a:solidFill>
                <a:srgbClr val="FFC000"/>
              </a:solidFill>
            </a:endParaRPr>
          </a:p>
        </p:txBody>
      </p:sp>
    </p:spTree>
    <p:extLst>
      <p:ext uri="{BB962C8B-B14F-4D97-AF65-F5344CB8AC3E}">
        <p14:creationId xmlns:p14="http://schemas.microsoft.com/office/powerpoint/2010/main" xmlns="" val="383052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E87AE8-679F-0A43-BA87-D937955F8D43}"/>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400DE412-94D1-C444-9E33-2A9B69CEF49E}"/>
              </a:ext>
            </a:extLst>
          </p:cNvPr>
          <p:cNvPicPr>
            <a:picLocks noGrp="1" noChangeAspect="1"/>
          </p:cNvPicPr>
          <p:nvPr>
            <p:ph idx="1"/>
          </p:nvPr>
        </p:nvPicPr>
        <p:blipFill>
          <a:blip r:embed="rId2"/>
          <a:stretch>
            <a:fillRect/>
          </a:stretch>
        </p:blipFill>
        <p:spPr>
          <a:xfrm>
            <a:off x="-698529" y="-143494"/>
            <a:ext cx="13046358" cy="7380019"/>
          </a:xfrm>
        </p:spPr>
      </p:pic>
    </p:spTree>
    <p:extLst>
      <p:ext uri="{BB962C8B-B14F-4D97-AF65-F5344CB8AC3E}">
        <p14:creationId xmlns:p14="http://schemas.microsoft.com/office/powerpoint/2010/main" xmlns="" val="3279627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477924-FAC2-6B46-AC14-AFFD72AEF76B}"/>
              </a:ext>
            </a:extLst>
          </p:cNvPr>
          <p:cNvSpPr>
            <a:spLocks noGrp="1"/>
          </p:cNvSpPr>
          <p:nvPr>
            <p:ph type="title"/>
          </p:nvPr>
        </p:nvSpPr>
        <p:spPr/>
        <p:txBody>
          <a:bodyPr/>
          <a:lstStyle/>
          <a:p>
            <a:r>
              <a:rPr lang="en-US">
                <a:solidFill>
                  <a:schemeClr val="accent6">
                    <a:lumMod val="75000"/>
                  </a:schemeClr>
                </a:solidFill>
              </a:rPr>
              <a:t>SUCCESSES OF BLOEM CAMPUS SRC</a:t>
            </a:r>
          </a:p>
        </p:txBody>
      </p:sp>
      <p:sp>
        <p:nvSpPr>
          <p:cNvPr id="3" name="Content Placeholder 2">
            <a:extLst>
              <a:ext uri="{FF2B5EF4-FFF2-40B4-BE49-F238E27FC236}">
                <a16:creationId xmlns:a16="http://schemas.microsoft.com/office/drawing/2014/main" xmlns="" id="{FEE31B2E-07DC-0E40-9B90-79DFC897257C}"/>
              </a:ext>
            </a:extLst>
          </p:cNvPr>
          <p:cNvSpPr>
            <a:spLocks noGrp="1"/>
          </p:cNvSpPr>
          <p:nvPr>
            <p:ph idx="1"/>
          </p:nvPr>
        </p:nvSpPr>
        <p:spPr/>
        <p:txBody>
          <a:bodyPr>
            <a:normAutofit fontScale="92500" lnSpcReduction="10000"/>
          </a:bodyPr>
          <a:lstStyle/>
          <a:p>
            <a:r>
              <a:rPr lang="en-US">
                <a:solidFill>
                  <a:schemeClr val="bg1"/>
                </a:solidFill>
              </a:rPr>
              <a:t>80% of Bloemfontein campus SRC is graduating and all of them have been accepted under postgraduate studies.</a:t>
            </a:r>
          </a:p>
          <a:p>
            <a:r>
              <a:rPr lang="en-US">
                <a:solidFill>
                  <a:schemeClr val="bg1"/>
                </a:solidFill>
              </a:rPr>
              <a:t> We have successfully run our legacy project called meals on wheels.</a:t>
            </a:r>
          </a:p>
          <a:p>
            <a:r>
              <a:rPr lang="en-US">
                <a:solidFill>
                  <a:schemeClr val="bg1"/>
                </a:solidFill>
              </a:rPr>
              <a:t>We have acquired Macdonald Scholarships for 5 students under hunger alleviation program.</a:t>
            </a:r>
          </a:p>
          <a:p>
            <a:r>
              <a:rPr lang="en-US">
                <a:solidFill>
                  <a:schemeClr val="bg1"/>
                </a:solidFill>
              </a:rPr>
              <a:t>We championed the Data bundles increase.</a:t>
            </a:r>
          </a:p>
          <a:p>
            <a:r>
              <a:rPr lang="en-US">
                <a:solidFill>
                  <a:schemeClr val="bg1"/>
                </a:solidFill>
              </a:rPr>
              <a:t>We have recruited students from botshabelo to Venda and most of them were accepted and have successfully registered. </a:t>
            </a:r>
          </a:p>
          <a:p>
            <a:r>
              <a:rPr lang="en-US">
                <a:solidFill>
                  <a:schemeClr val="bg1"/>
                </a:solidFill>
              </a:rPr>
              <a:t>I as the president formed part of the delegation of CFO to Cape Town, when we addressed the debt they owe to the institution.</a:t>
            </a:r>
          </a:p>
        </p:txBody>
      </p:sp>
    </p:spTree>
    <p:extLst>
      <p:ext uri="{BB962C8B-B14F-4D97-AF65-F5344CB8AC3E}">
        <p14:creationId xmlns:p14="http://schemas.microsoft.com/office/powerpoint/2010/main" xmlns="" val="121145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BDE8C7-BEFF-6E44-9220-0495DAF00749}"/>
              </a:ext>
            </a:extLst>
          </p:cNvPr>
          <p:cNvSpPr>
            <a:spLocks noGrp="1"/>
          </p:cNvSpPr>
          <p:nvPr>
            <p:ph type="title"/>
          </p:nvPr>
        </p:nvSpPr>
        <p:spPr/>
        <p:txBody>
          <a:bodyPr/>
          <a:lstStyle/>
          <a:p>
            <a:r>
              <a:rPr lang="en-US"/>
              <a:t>RESIDENCES</a:t>
            </a:r>
          </a:p>
        </p:txBody>
      </p:sp>
      <p:sp>
        <p:nvSpPr>
          <p:cNvPr id="3" name="Content Placeholder 2">
            <a:extLst>
              <a:ext uri="{FF2B5EF4-FFF2-40B4-BE49-F238E27FC236}">
                <a16:creationId xmlns:a16="http://schemas.microsoft.com/office/drawing/2014/main" xmlns="" id="{29772EFD-67FF-C544-84B9-56C589746777}"/>
              </a:ext>
            </a:extLst>
          </p:cNvPr>
          <p:cNvSpPr>
            <a:spLocks noGrp="1"/>
          </p:cNvSpPr>
          <p:nvPr>
            <p:ph idx="1"/>
          </p:nvPr>
        </p:nvSpPr>
        <p:spPr/>
        <p:txBody>
          <a:bodyPr>
            <a:normAutofit fontScale="85000" lnSpcReduction="20000"/>
          </a:bodyPr>
          <a:lstStyle/>
          <a:p>
            <a:r>
              <a:rPr lang="en-US">
                <a:solidFill>
                  <a:schemeClr val="bg1"/>
                </a:solidFill>
              </a:rPr>
              <a:t>Residence Maintenance is the Problem to Res Students </a:t>
            </a:r>
          </a:p>
          <a:p>
            <a:r>
              <a:rPr lang="en-US">
                <a:solidFill>
                  <a:schemeClr val="bg1"/>
                </a:solidFill>
              </a:rPr>
              <a:t>Most of RES Students are admitted but fail to register </a:t>
            </a:r>
          </a:p>
          <a:p>
            <a:r>
              <a:rPr lang="en-US">
                <a:solidFill>
                  <a:schemeClr val="bg1"/>
                </a:solidFill>
              </a:rPr>
              <a:t>Some wardens are not cooperative to the SRC residence and Accommodation Officer </a:t>
            </a:r>
          </a:p>
          <a:p>
            <a:r>
              <a:rPr lang="en-US">
                <a:solidFill>
                  <a:schemeClr val="bg1"/>
                </a:solidFill>
              </a:rPr>
              <a:t>We are also facing wardens that claims Residences are full but when we check Residences like Emzini under Eendrag are not yet  full</a:t>
            </a:r>
          </a:p>
          <a:p>
            <a:r>
              <a:rPr lang="en-US">
                <a:solidFill>
                  <a:schemeClr val="bg1"/>
                </a:solidFill>
              </a:rPr>
              <a:t>Accredited accommodations are exploiting students and are under poor maintenance </a:t>
            </a:r>
          </a:p>
          <a:p>
            <a:r>
              <a:rPr lang="en-US">
                <a:solidFill>
                  <a:schemeClr val="bg1"/>
                </a:solidFill>
              </a:rPr>
              <a:t>The institution did not accredit more residences that can accommodate the entire CUT Student Populace at Bloem.</a:t>
            </a:r>
          </a:p>
          <a:p>
            <a:r>
              <a:rPr lang="en-US">
                <a:solidFill>
                  <a:schemeClr val="bg1"/>
                </a:solidFill>
              </a:rPr>
              <a:t>ALL RESIDENCES ARE NOT NAMED WITH AFRICAN NAMES, WE CALL FOR EQUITY IN NAMING OF OUR RESIDENCES. </a:t>
            </a:r>
          </a:p>
          <a:p>
            <a:endParaRPr lang="en-US">
              <a:solidFill>
                <a:schemeClr val="bg1"/>
              </a:solidFill>
            </a:endParaRPr>
          </a:p>
        </p:txBody>
      </p:sp>
    </p:spTree>
    <p:extLst>
      <p:ext uri="{BB962C8B-B14F-4D97-AF65-F5344CB8AC3E}">
        <p14:creationId xmlns:p14="http://schemas.microsoft.com/office/powerpoint/2010/main" xmlns="" val="103964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ACADEMICS</a:t>
            </a:r>
            <a:endParaRPr lang="en-ZA" dirty="0"/>
          </a:p>
        </p:txBody>
      </p:sp>
      <p:sp>
        <p:nvSpPr>
          <p:cNvPr id="3" name="Content Placeholder 2"/>
          <p:cNvSpPr>
            <a:spLocks noGrp="1"/>
          </p:cNvSpPr>
          <p:nvPr>
            <p:ph idx="1"/>
          </p:nvPr>
        </p:nvSpPr>
        <p:spPr>
          <a:xfrm>
            <a:off x="680321" y="2336872"/>
            <a:ext cx="9613861" cy="4684038"/>
          </a:xfrm>
        </p:spPr>
        <p:txBody>
          <a:bodyPr>
            <a:normAutofit/>
          </a:bodyPr>
          <a:lstStyle/>
          <a:p>
            <a:pPr marL="0" indent="0">
              <a:buNone/>
            </a:pPr>
            <a:r>
              <a:rPr lang="en-US" dirty="0"/>
              <a:t>   			</a:t>
            </a:r>
            <a:r>
              <a:rPr lang="en-US" u="sng" dirty="0">
                <a:solidFill>
                  <a:srgbClr val="FFC000"/>
                </a:solidFill>
              </a:rPr>
              <a:t>CHALLENGES FACED BY STUDENTS</a:t>
            </a:r>
            <a:endParaRPr lang="en-ZA" u="sng" dirty="0">
              <a:solidFill>
                <a:srgbClr val="FFC000"/>
              </a:solidFill>
            </a:endParaRPr>
          </a:p>
          <a:p>
            <a:r>
              <a:rPr lang="en-US" dirty="0">
                <a:solidFill>
                  <a:schemeClr val="bg1"/>
                </a:solidFill>
              </a:rPr>
              <a:t>The students are faced with issues of incorrect marks which are not fixed due to selfish and incompetent lectures who failed to verify marks before sending marks to AGU and also failure of AGU to Adjust marks.</a:t>
            </a:r>
          </a:p>
          <a:p>
            <a:r>
              <a:rPr lang="en-US" dirty="0">
                <a:solidFill>
                  <a:schemeClr val="bg1"/>
                </a:solidFill>
              </a:rPr>
              <a:t>Students are also faced with delayed re-assessments marks and consequently they will miss special exams opportunity due to its closing date on the 10</a:t>
            </a:r>
            <a:r>
              <a:rPr lang="en-US" baseline="30000" dirty="0">
                <a:solidFill>
                  <a:schemeClr val="bg1"/>
                </a:solidFill>
              </a:rPr>
              <a:t>th</a:t>
            </a:r>
            <a:r>
              <a:rPr lang="en-US" dirty="0">
                <a:solidFill>
                  <a:schemeClr val="bg1"/>
                </a:solidFill>
              </a:rPr>
              <a:t> of February. </a:t>
            </a:r>
          </a:p>
          <a:p>
            <a:r>
              <a:rPr lang="en-US" dirty="0">
                <a:solidFill>
                  <a:schemeClr val="bg1"/>
                </a:solidFill>
              </a:rPr>
              <a:t>We also have the problem of pending disciplinary hearings of academic dishonesty, whereby students are not told that they plagiarize they only saw during the release of marks.</a:t>
            </a:r>
          </a:p>
          <a:p>
            <a:endParaRPr lang="en-US" dirty="0">
              <a:solidFill>
                <a:schemeClr val="bg1"/>
              </a:solidFill>
            </a:endParaRPr>
          </a:p>
        </p:txBody>
      </p:sp>
    </p:spTree>
    <p:extLst>
      <p:ext uri="{BB962C8B-B14F-4D97-AF65-F5344CB8AC3E}">
        <p14:creationId xmlns:p14="http://schemas.microsoft.com/office/powerpoint/2010/main" xmlns="" val="294764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ACADEMICS CONTINUED</a:t>
            </a:r>
            <a:endParaRPr lang="en-ZA" dirty="0"/>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rPr>
              <a:t>We have the problem of AGU declining the special assessments applications without factual reasoning.</a:t>
            </a:r>
          </a:p>
          <a:p>
            <a:r>
              <a:rPr lang="en-US" dirty="0">
                <a:solidFill>
                  <a:schemeClr val="bg1"/>
                </a:solidFill>
              </a:rPr>
              <a:t>We have a problem of registrations due to senior students not being auto promoted by AGU, as a result they can not register.</a:t>
            </a:r>
          </a:p>
          <a:p>
            <a:r>
              <a:rPr lang="en-US" dirty="0">
                <a:solidFill>
                  <a:schemeClr val="bg1"/>
                </a:solidFill>
              </a:rPr>
              <a:t> We have a problem of late flagging of results, which affects BED graduates, because they can not register for SACE and JOBS.</a:t>
            </a:r>
          </a:p>
          <a:p>
            <a:r>
              <a:rPr lang="en-US" dirty="0">
                <a:solidFill>
                  <a:schemeClr val="bg1"/>
                </a:solidFill>
              </a:rPr>
              <a:t>Graduation lists are not published its preliminary list.</a:t>
            </a:r>
          </a:p>
          <a:p>
            <a:r>
              <a:rPr lang="en-US" dirty="0">
                <a:solidFill>
                  <a:schemeClr val="bg1"/>
                </a:solidFill>
              </a:rPr>
              <a:t>HODs are refusing to accept students due to quota full after their admission, but HEDA &amp; DVC of Teaching &amp; Learning indicating that quotas are not full.</a:t>
            </a:r>
          </a:p>
          <a:p>
            <a:r>
              <a:rPr lang="en-US" dirty="0">
                <a:solidFill>
                  <a:schemeClr val="bg1"/>
                </a:solidFill>
              </a:rPr>
              <a:t>Lastly we are currently experiencing delayments of data bundles disbursement</a:t>
            </a:r>
            <a:endParaRPr lang="en-ZA" dirty="0">
              <a:solidFill>
                <a:schemeClr val="bg1"/>
              </a:solidFill>
            </a:endParaRPr>
          </a:p>
        </p:txBody>
      </p:sp>
    </p:spTree>
    <p:extLst>
      <p:ext uri="{BB962C8B-B14F-4D97-AF65-F5344CB8AC3E}">
        <p14:creationId xmlns:p14="http://schemas.microsoft.com/office/powerpoint/2010/main" xmlns="" val="286145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FINANCES</a:t>
            </a:r>
            <a:endParaRPr lang="en-ZA"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                  </a:t>
            </a:r>
            <a:r>
              <a:rPr lang="en-US" u="sng" dirty="0">
                <a:solidFill>
                  <a:srgbClr val="FFC000"/>
                </a:solidFill>
              </a:rPr>
              <a:t>CHALLENGS OF FINANCE DEPARTMENT</a:t>
            </a:r>
          </a:p>
          <a:p>
            <a:r>
              <a:rPr lang="en-US" dirty="0">
                <a:solidFill>
                  <a:srgbClr val="00B050"/>
                </a:solidFill>
              </a:rPr>
              <a:t>Lack of information sharing from the office of CFO to the SRC</a:t>
            </a:r>
          </a:p>
          <a:p>
            <a:r>
              <a:rPr lang="en-US" dirty="0">
                <a:solidFill>
                  <a:srgbClr val="00B050"/>
                </a:solidFill>
              </a:rPr>
              <a:t>Lack of accessibility of strategic offices</a:t>
            </a:r>
          </a:p>
          <a:p>
            <a:r>
              <a:rPr lang="en-US" dirty="0">
                <a:solidFill>
                  <a:srgbClr val="00B050"/>
                </a:solidFill>
              </a:rPr>
              <a:t>Currently we are faced with students who receives massages from NSFAS that they must settle their loans, whereas they were not using </a:t>
            </a:r>
            <a:r>
              <a:rPr lang="en-US" dirty="0" err="1">
                <a:solidFill>
                  <a:srgbClr val="00B050"/>
                </a:solidFill>
              </a:rPr>
              <a:t>nsfas</a:t>
            </a:r>
            <a:r>
              <a:rPr lang="en-US" dirty="0">
                <a:solidFill>
                  <a:srgbClr val="00B050"/>
                </a:solidFill>
              </a:rPr>
              <a:t>.</a:t>
            </a:r>
          </a:p>
          <a:p>
            <a:r>
              <a:rPr lang="en-US" dirty="0">
                <a:solidFill>
                  <a:srgbClr val="00B050"/>
                </a:solidFill>
              </a:rPr>
              <a:t>We have outstanding allowances that are not paid to students till today</a:t>
            </a:r>
          </a:p>
          <a:p>
            <a:r>
              <a:rPr lang="en-US" dirty="0">
                <a:solidFill>
                  <a:srgbClr val="00B050"/>
                </a:solidFill>
              </a:rPr>
              <a:t>We have bursaries that we do not know their criteria and policies due to lack of information from Finance department.</a:t>
            </a:r>
          </a:p>
          <a:p>
            <a:r>
              <a:rPr lang="en-US" dirty="0">
                <a:solidFill>
                  <a:srgbClr val="00B050"/>
                </a:solidFill>
              </a:rPr>
              <a:t>We have students who can not acquire their qualifications due to templates that are not sent to NSFAS.</a:t>
            </a:r>
          </a:p>
          <a:p>
            <a:r>
              <a:rPr lang="en-US" dirty="0">
                <a:solidFill>
                  <a:srgbClr val="00B050"/>
                </a:solidFill>
              </a:rPr>
              <a:t>We experience Problems of migration of students from ITS </a:t>
            </a:r>
            <a:r>
              <a:rPr lang="en-US" dirty="0" err="1">
                <a:solidFill>
                  <a:srgbClr val="00B050"/>
                </a:solidFill>
              </a:rPr>
              <a:t>sytem</a:t>
            </a:r>
            <a:r>
              <a:rPr lang="en-US" dirty="0">
                <a:solidFill>
                  <a:srgbClr val="00B050"/>
                </a:solidFill>
              </a:rPr>
              <a:t> to Fundi System.</a:t>
            </a:r>
            <a:endParaRPr lang="en-ZA" dirty="0">
              <a:solidFill>
                <a:srgbClr val="00B050"/>
              </a:solidFill>
            </a:endParaRPr>
          </a:p>
        </p:txBody>
      </p:sp>
    </p:spTree>
    <p:extLst>
      <p:ext uri="{BB962C8B-B14F-4D97-AF65-F5344CB8AC3E}">
        <p14:creationId xmlns:p14="http://schemas.microsoft.com/office/powerpoint/2010/main" xmlns="" val="384726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AA7215-29C1-624C-AE0F-4EE6C69417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02098EB-D328-254C-A9EA-9B4C3881C917}"/>
              </a:ext>
            </a:extLst>
          </p:cNvPr>
          <p:cNvSpPr>
            <a:spLocks noGrp="1"/>
          </p:cNvSpPr>
          <p:nvPr>
            <p:ph idx="1"/>
          </p:nvPr>
        </p:nvSpPr>
        <p:spPr/>
        <p:txBody>
          <a:bodyPr/>
          <a:lstStyle/>
          <a:p>
            <a:pPr marL="0" indent="0">
              <a:buNone/>
            </a:pPr>
            <a:r>
              <a:rPr lang="en-US"/>
              <a:t>END OF PRESENTATION……….</a:t>
            </a:r>
          </a:p>
          <a:p>
            <a:pPr marL="0" indent="0">
              <a:buNone/>
            </a:pPr>
            <a:endParaRPr lang="en-US"/>
          </a:p>
          <a:p>
            <a:pPr marL="0" indent="0">
              <a:buNone/>
            </a:pPr>
            <a:r>
              <a:rPr lang="en-US"/>
              <a:t>THANK YOU!</a:t>
            </a:r>
          </a:p>
          <a:p>
            <a:pPr marL="0" indent="0">
              <a:buNone/>
            </a:pPr>
            <a:endParaRPr lang="en-US"/>
          </a:p>
          <a:p>
            <a:pPr marL="0" indent="0">
              <a:buNone/>
            </a:pPr>
            <a:r>
              <a:rPr lang="en-US"/>
              <a:t>SRC PRESIDENT BLOEMFONTEIN CAMPUS</a:t>
            </a:r>
          </a:p>
          <a:p>
            <a:pPr marL="0" indent="0">
              <a:buNone/>
            </a:pPr>
            <a:r>
              <a:rPr lang="en-US"/>
              <a:t>BONGANI MATTHEWS BOLAWA </a:t>
            </a:r>
          </a:p>
        </p:txBody>
      </p:sp>
    </p:spTree>
    <p:extLst>
      <p:ext uri="{BB962C8B-B14F-4D97-AF65-F5344CB8AC3E}">
        <p14:creationId xmlns:p14="http://schemas.microsoft.com/office/powerpoint/2010/main" xmlns="" val="107408888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100</TotalTime>
  <Words>455</Words>
  <Application>Microsoft Office PowerPoint</Application>
  <PresentationFormat>Custom</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Berlin</vt:lpstr>
      <vt:lpstr>Slide 1</vt:lpstr>
      <vt:lpstr>Slide 2</vt:lpstr>
      <vt:lpstr>SUCCESSES OF BLOEM CAMPUS SRC</vt:lpstr>
      <vt:lpstr>RESIDENCES</vt:lpstr>
      <vt:lpstr>ACADEMICS</vt:lpstr>
      <vt:lpstr>ACADEMICS CONTINUED</vt:lpstr>
      <vt:lpstr>FINANCES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sasclab9</dc:creator>
  <cp:lastModifiedBy>USER</cp:lastModifiedBy>
  <cp:revision>12</cp:revision>
  <dcterms:created xsi:type="dcterms:W3CDTF">2022-02-08T09:46:25Z</dcterms:created>
  <dcterms:modified xsi:type="dcterms:W3CDTF">2022-02-09T18:35:45Z</dcterms:modified>
</cp:coreProperties>
</file>