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83" r:id="rId4"/>
    <p:sldId id="277" r:id="rId5"/>
    <p:sldId id="288" r:id="rId6"/>
    <p:sldId id="285" r:id="rId7"/>
    <p:sldId id="25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CAFF-4B4D-4443-883C-92418B54B5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20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E6BB5-E36D-460B-8701-EB091C189A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25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6B6E2-1D7D-474B-B677-3CB5DD66B8F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652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CAFF-4B4D-4443-883C-92418B54B5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416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C350-6DC5-4116-8374-C517ADB8EB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882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3985-2786-438B-8B41-4456A234C0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1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7079-008A-4110-9317-496D3D5603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140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0C86-96B7-419D-AA57-1B913CF9D32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0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DBB06-4F27-4EBF-BBC3-5BBA3D15154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693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A94D-D25E-4F16-81E2-9F200D8F21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79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555B-CDE7-4AAC-B51B-ED3DCA77D81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3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C350-6DC5-4116-8374-C517ADB8EB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653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FF6AF-F8C6-4444-B1B9-0D57E73F06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371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E6BB5-E36D-460B-8701-EB091C189A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160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6B6E2-1D7D-474B-B677-3CB5DD66B8F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83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3985-2786-438B-8B41-4456A234C0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09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7079-008A-4110-9317-496D3D5603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82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0C86-96B7-419D-AA57-1B913CF9D32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96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DBB06-4F27-4EBF-BBC3-5BBA3D15154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37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A94D-D25E-4F16-81E2-9F200D8F21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35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555B-CDE7-4AAC-B51B-ED3DCA77D81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63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FF6AF-F8C6-4444-B1B9-0D57E73F06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7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C9ED61-5E9E-4FC7-8E76-DDDD86C0200C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7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C9ED61-5E9E-4FC7-8E76-DDDD86C0200C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8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CUT powerpoint template 2012 voorblad blan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0300" y="228600"/>
            <a:ext cx="1019810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560617" y="1717964"/>
            <a:ext cx="6851795" cy="1542762"/>
          </a:xfrm>
        </p:spPr>
        <p:txBody>
          <a:bodyPr/>
          <a:lstStyle/>
          <a:p>
            <a:pPr eaLnBrk="1" hangingPunct="1"/>
            <a: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  <a:t>PORTFOLIO COMMITTEE ON HIGHER EDUCATION, SCIENCE AND INNOVATION– </a:t>
            </a:r>
            <a:r>
              <a:rPr lang="en-ZA" altLang="en-US" sz="1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PRESENTATION</a:t>
            </a:r>
            <a: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  <a:t>PRESENTER: </a:t>
            </a:r>
            <a:b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ZA" altLang="en-US" sz="1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Mr. S Masoeu </a:t>
            </a:r>
            <a: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ZA" altLang="en-US" sz="1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Chairperson of IF </a:t>
            </a:r>
            <a:endParaRPr lang="en-GB" altLang="en-US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6021389"/>
            <a:ext cx="8345487" cy="33813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ZA" altLang="en-US" sz="2000" dirty="0">
                <a:solidFill>
                  <a:schemeClr val="bg1"/>
                </a:solidFill>
                <a:latin typeface="Univers" pitchFamily="34" charset="0"/>
              </a:rPr>
              <a:t>Thinking Beyond</a:t>
            </a:r>
            <a:endParaRPr lang="en-GB" altLang="en-US" sz="2000" dirty="0">
              <a:solidFill>
                <a:schemeClr val="bg1"/>
              </a:solidFill>
              <a:latin typeface="Univers" pitchFamily="34" charset="0"/>
            </a:endParaRPr>
          </a:p>
        </p:txBody>
      </p:sp>
      <p:pic>
        <p:nvPicPr>
          <p:cNvPr id="3077" name="Picture 2" descr="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713163"/>
            <a:ext cx="282575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" descr="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1700" y="3702051"/>
            <a:ext cx="282575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4925" y="3714750"/>
            <a:ext cx="28067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774826" y="60198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www.cut.ac.za</a:t>
            </a:r>
            <a:endParaRPr lang="en-GB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4" descr="CUT powerpoint template 2012 blank slid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46" y="2"/>
            <a:ext cx="11665527" cy="68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15305"/>
            <a:ext cx="10972800" cy="46166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FUNTION OF IF</a:t>
            </a:r>
            <a:endParaRPr lang="en-US" altLang="en-US" sz="1200" dirty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1273" y="1686303"/>
            <a:ext cx="10972800" cy="4525963"/>
          </a:xfrm>
        </p:spPr>
        <p:txBody>
          <a:bodyPr/>
          <a:lstStyle/>
          <a:p>
            <a:endParaRPr lang="en-ZA" dirty="0" smtClean="0"/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ZA" sz="1400" b="1" kern="1200" dirty="0" smtClean="0">
                <a:solidFill>
                  <a:srgbClr val="000000"/>
                </a:solidFill>
              </a:rPr>
              <a:t>PROGRESS </a:t>
            </a: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ZA" sz="1200" dirty="0"/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200" kern="1200" dirty="0">
                <a:solidFill>
                  <a:srgbClr val="000000"/>
                </a:solidFill>
              </a:rPr>
              <a:t>Supporting Diversity &amp; Inclusion in the Workplace</a:t>
            </a:r>
            <a:br>
              <a:rPr lang="en-ZA" sz="1200" kern="1200" dirty="0">
                <a:solidFill>
                  <a:srgbClr val="000000"/>
                </a:solidFill>
              </a:rPr>
            </a:br>
            <a:endParaRPr lang="en-ZA" sz="1200" dirty="0"/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200" kern="1200" dirty="0">
                <a:solidFill>
                  <a:srgbClr val="000000"/>
                </a:solidFill>
              </a:rPr>
              <a:t>Enforcing policies on  race and gender equity </a:t>
            </a:r>
            <a:br>
              <a:rPr lang="en-ZA" sz="1200" kern="1200" dirty="0">
                <a:solidFill>
                  <a:srgbClr val="000000"/>
                </a:solidFill>
              </a:rPr>
            </a:br>
            <a:endParaRPr lang="en-ZA" sz="1200" dirty="0"/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200" kern="1200" dirty="0">
                <a:solidFill>
                  <a:srgbClr val="000000"/>
                </a:solidFill>
              </a:rPr>
              <a:t>Participating in the selection of candidates for senior management </a:t>
            </a:r>
            <a:r>
              <a:rPr lang="en-ZA" sz="1200" kern="1200" dirty="0" smtClean="0">
                <a:solidFill>
                  <a:srgbClr val="000000"/>
                </a:solidFill>
              </a:rPr>
              <a:t>positions</a:t>
            </a: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buNone/>
            </a:pPr>
            <a:endParaRPr lang="en-ZA" sz="1200" dirty="0"/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200" kern="1200" dirty="0" smtClean="0">
                <a:solidFill>
                  <a:srgbClr val="000000"/>
                </a:solidFill>
              </a:rPr>
              <a:t>Perform </a:t>
            </a:r>
            <a:r>
              <a:rPr lang="en-ZA" sz="1200" kern="1200" dirty="0">
                <a:solidFill>
                  <a:srgbClr val="000000"/>
                </a:solidFill>
              </a:rPr>
              <a:t>such functions as determined by the council. </a:t>
            </a:r>
            <a:endParaRPr lang="en-ZA" sz="1200" kern="1200" dirty="0" smtClean="0">
              <a:solidFill>
                <a:srgbClr val="000000"/>
              </a:solidFill>
            </a:endParaRPr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endParaRPr lang="en-ZA" sz="1200" kern="1200" dirty="0" smtClean="0">
              <a:solidFill>
                <a:srgbClr val="000000"/>
              </a:solidFill>
            </a:endParaRPr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200" kern="1200" dirty="0" smtClean="0">
                <a:solidFill>
                  <a:srgbClr val="000000"/>
                </a:solidFill>
              </a:rPr>
              <a:t>Ensuring that the transformation plan is implemented and Monitor progress on implementation.</a:t>
            </a:r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endParaRPr lang="en-ZA" sz="1200" kern="1200" dirty="0">
              <a:solidFill>
                <a:srgbClr val="000000"/>
              </a:solidFill>
            </a:endParaRPr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200" kern="1200" dirty="0" smtClean="0">
                <a:solidFill>
                  <a:srgbClr val="000000"/>
                </a:solidFill>
              </a:rPr>
              <a:t>Oversight –allocated responsibilities by council .</a:t>
            </a:r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endParaRPr lang="en-ZA" sz="1200" dirty="0"/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400" b="1" kern="1200" dirty="0">
                <a:solidFill>
                  <a:srgbClr val="000000"/>
                </a:solidFill>
              </a:rPr>
              <a:t>CHALLENGES </a:t>
            </a:r>
            <a:r>
              <a:rPr lang="en-ZA" sz="1400" b="1" kern="1200" dirty="0" smtClean="0">
                <a:solidFill>
                  <a:srgbClr val="000000"/>
                </a:solidFill>
              </a:rPr>
              <a:t>/RECOMMENDATIONS</a:t>
            </a: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buNone/>
            </a:pPr>
            <a:endParaRPr lang="en-ZA" sz="1200" dirty="0"/>
          </a:p>
          <a:p>
            <a:pPr marL="173736" indent="-173736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en-ZA" sz="1200" kern="1200" dirty="0" smtClean="0">
                <a:solidFill>
                  <a:srgbClr val="000000"/>
                </a:solidFill>
              </a:rPr>
              <a:t>Ensuring Regulation </a:t>
            </a:r>
            <a:r>
              <a:rPr lang="en-ZA" sz="1200" kern="1200" dirty="0">
                <a:solidFill>
                  <a:srgbClr val="000000"/>
                </a:solidFill>
              </a:rPr>
              <a:t>&amp; </a:t>
            </a:r>
            <a:r>
              <a:rPr lang="en-ZA" sz="1200" kern="1200" dirty="0" smtClean="0">
                <a:solidFill>
                  <a:srgbClr val="000000"/>
                </a:solidFill>
              </a:rPr>
              <a:t>Compliance.</a:t>
            </a:r>
          </a:p>
          <a:p>
            <a:endParaRPr lang="en-ZA" sz="1200" dirty="0"/>
          </a:p>
          <a:p>
            <a:endParaRPr lang="en-ZA" sz="1200" dirty="0" smtClean="0"/>
          </a:p>
          <a:p>
            <a:pPr marL="0" indent="0">
              <a:buNone/>
            </a:pPr>
            <a:r>
              <a:rPr lang="en-ZA" sz="1200" dirty="0" smtClean="0"/>
              <a:t>  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30163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4" descr="CUT powerpoint template 2012 blank slid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46" y="2"/>
            <a:ext cx="11665527" cy="68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15305"/>
            <a:ext cx="10972800" cy="46166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ZA" altLang="en-US" sz="24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Overview of the state of </a:t>
            </a:r>
            <a:r>
              <a:rPr lang="en-ZA" alt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governance </a:t>
            </a:r>
            <a:endParaRPr lang="en-US" altLang="en-US" sz="1200" dirty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3564" y="1967345"/>
            <a:ext cx="10778836" cy="4475019"/>
          </a:xfrm>
        </p:spPr>
        <p:txBody>
          <a:bodyPr/>
          <a:lstStyle/>
          <a:p>
            <a:r>
              <a:rPr lang="en-ZA" sz="1400" b="1" dirty="0" smtClean="0">
                <a:latin typeface="+mj-lt"/>
              </a:rPr>
              <a:t>CHALLENGES</a:t>
            </a:r>
          </a:p>
          <a:p>
            <a:endParaRPr lang="en-ZA" sz="2000" dirty="0"/>
          </a:p>
          <a:p>
            <a:r>
              <a:rPr lang="en-ZA" sz="1400" dirty="0">
                <a:ea typeface="Times New Roman" panose="02020603050405020304" pitchFamily="18" charset="0"/>
              </a:rPr>
              <a:t>Resignation of previous council </a:t>
            </a:r>
            <a:r>
              <a:rPr lang="en-ZA" sz="1400" dirty="0" smtClean="0">
                <a:ea typeface="Times New Roman" panose="02020603050405020304" pitchFamily="18" charset="0"/>
              </a:rPr>
              <a:t>members(</a:t>
            </a:r>
            <a:r>
              <a:rPr lang="en-ZA" sz="1400" dirty="0"/>
              <a:t>Establish the root cause </a:t>
            </a:r>
            <a:r>
              <a:rPr lang="en-ZA" sz="1400" dirty="0" smtClean="0"/>
              <a:t>to ensure that this is managed well in the future)</a:t>
            </a:r>
            <a:endParaRPr lang="en-ZA" sz="1400" dirty="0" smtClean="0">
              <a:ea typeface="Times New Roman" panose="02020603050405020304" pitchFamily="18" charset="0"/>
            </a:endParaRPr>
          </a:p>
          <a:p>
            <a:r>
              <a:rPr lang="en-ZA" sz="1400" dirty="0" smtClean="0"/>
              <a:t>Mutual separation of VC (Unclear reasons given )</a:t>
            </a:r>
          </a:p>
          <a:p>
            <a:r>
              <a:rPr lang="en-ZA" sz="1400" dirty="0" smtClean="0"/>
              <a:t>Council Role (Council should play its strategic role and allow management to be operational)</a:t>
            </a:r>
          </a:p>
          <a:p>
            <a:pPr marL="0" indent="0">
              <a:buNone/>
            </a:pPr>
            <a:endParaRPr lang="en-ZA" sz="2000" dirty="0"/>
          </a:p>
          <a:p>
            <a:r>
              <a:rPr lang="en-ZA" sz="1400" b="1" dirty="0" smtClean="0">
                <a:latin typeface="+mj-lt"/>
              </a:rPr>
              <a:t>RECOMMANDATIONS  </a:t>
            </a:r>
          </a:p>
          <a:p>
            <a:r>
              <a:rPr lang="en-ZA" sz="1400" dirty="0" smtClean="0"/>
              <a:t>Revaluating current </a:t>
            </a:r>
            <a:r>
              <a:rPr lang="en-ZA" sz="1400" dirty="0"/>
              <a:t>operating </a:t>
            </a:r>
            <a:r>
              <a:rPr lang="en-ZA" sz="1400" dirty="0" smtClean="0"/>
              <a:t>models.</a:t>
            </a:r>
          </a:p>
          <a:p>
            <a:r>
              <a:rPr lang="en-ZA" sz="1400" dirty="0" smtClean="0"/>
              <a:t>Communicate clear messages. </a:t>
            </a:r>
          </a:p>
          <a:p>
            <a:r>
              <a:rPr lang="en-ZA" sz="1400" kern="1200" dirty="0">
                <a:solidFill>
                  <a:srgbClr val="000000"/>
                </a:solidFill>
              </a:rPr>
              <a:t>Intervention of  </a:t>
            </a:r>
            <a:r>
              <a:rPr lang="en-ZA" sz="1400" dirty="0"/>
              <a:t>IoDSA  </a:t>
            </a:r>
            <a:r>
              <a:rPr lang="en-ZA" sz="1400" dirty="0" smtClean="0"/>
              <a:t>will Bring improvements .</a:t>
            </a:r>
            <a:endParaRPr lang="en-ZA" sz="1400" dirty="0"/>
          </a:p>
          <a:p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xmlns="" val="15041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4" descr="CUT powerpoint template 2012 blank slid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820" y="0"/>
            <a:ext cx="11665527" cy="68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15305"/>
            <a:ext cx="10972800" cy="46166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ZA" altLang="en-US" sz="24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Overview of the state of Management</a:t>
            </a:r>
            <a:endParaRPr lang="en-US" altLang="en-US" sz="1200" dirty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3564" y="1967345"/>
            <a:ext cx="10778836" cy="4475019"/>
          </a:xfrm>
        </p:spPr>
        <p:txBody>
          <a:bodyPr/>
          <a:lstStyle/>
          <a:p>
            <a:pPr marL="457200" lvl="1" indent="0">
              <a:buNone/>
            </a:pPr>
            <a:endParaRPr lang="en-ZA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600" dirty="0" smtClean="0"/>
              <a:t>Numerous acting </a:t>
            </a:r>
            <a:r>
              <a:rPr lang="en-ZA" sz="1600" dirty="0"/>
              <a:t>positions </a:t>
            </a:r>
            <a:r>
              <a:rPr lang="en-ZA" sz="1600" dirty="0" smtClean="0"/>
              <a:t>- Uncertainty </a:t>
            </a:r>
            <a:r>
              <a:rPr lang="en-ZA" sz="1600" dirty="0"/>
              <a:t>about the </a:t>
            </a:r>
            <a:r>
              <a:rPr lang="en-ZA" sz="1600" dirty="0" smtClean="0"/>
              <a:t>Future and unable to take decisive decisions.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600" dirty="0" smtClean="0"/>
              <a:t>Managers </a:t>
            </a:r>
            <a:r>
              <a:rPr lang="en-ZA" sz="1600" dirty="0"/>
              <a:t>are acting without a comprehensive vision of how and why changes are being </a:t>
            </a:r>
            <a:r>
              <a:rPr lang="en-ZA" sz="1600" dirty="0" smtClean="0"/>
              <a:t>made.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600" dirty="0" smtClean="0"/>
              <a:t>There </a:t>
            </a:r>
            <a:r>
              <a:rPr lang="en-ZA" sz="1600" dirty="0"/>
              <a:t>are consequences to all this </a:t>
            </a:r>
            <a:r>
              <a:rPr lang="en-ZA" sz="1600" dirty="0" smtClean="0"/>
              <a:t>uncertainties. Examples </a:t>
            </a:r>
            <a:endParaRPr lang="en-ZA" sz="16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ZA" sz="1200" dirty="0" smtClean="0"/>
              <a:t> </a:t>
            </a:r>
            <a:r>
              <a:rPr lang="en-ZA" sz="1200" dirty="0"/>
              <a:t>poor management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ZA" sz="1200" dirty="0" smtClean="0"/>
              <a:t> </a:t>
            </a:r>
            <a:r>
              <a:rPr lang="en-ZA" sz="1200" dirty="0"/>
              <a:t>unclear </a:t>
            </a:r>
            <a:r>
              <a:rPr lang="en-ZA" sz="1200" dirty="0" smtClean="0"/>
              <a:t>Operational practices </a:t>
            </a:r>
            <a:endParaRPr lang="en-ZA" sz="12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ZA" sz="1200" dirty="0" smtClean="0"/>
              <a:t> </a:t>
            </a:r>
            <a:r>
              <a:rPr lang="en-ZA" sz="1200" dirty="0"/>
              <a:t>poor communication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ZA" sz="1200" dirty="0"/>
              <a:t>lack of equal opportunities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ZA" sz="1200" dirty="0"/>
              <a:t>bullying and harassment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ZA" sz="1200" dirty="0"/>
              <a:t>Unresolved workplace issues </a:t>
            </a:r>
          </a:p>
        </p:txBody>
      </p:sp>
    </p:spTree>
    <p:extLst>
      <p:ext uri="{BB962C8B-B14F-4D97-AF65-F5344CB8AC3E}">
        <p14:creationId xmlns:p14="http://schemas.microsoft.com/office/powerpoint/2010/main" xmlns="" val="3743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4" descr="CUT powerpoint template 2012 blank slid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46" y="0"/>
            <a:ext cx="11665527" cy="68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2506894" y="538449"/>
            <a:ext cx="9370032" cy="738664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en-ZA" altLang="en-US" sz="18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holistic overview of the state of affairs of the University including challenges experienced by workers and students</a:t>
            </a:r>
            <a:r>
              <a:rPr lang="en-ZA" alt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altLang="en-US" sz="1200" dirty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762500" y="5753100"/>
            <a:ext cx="1397000" cy="406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3019965"/>
              </p:ext>
            </p:extLst>
          </p:nvPr>
        </p:nvGraphicFramePr>
        <p:xfrm>
          <a:off x="852754" y="1680462"/>
          <a:ext cx="11024173" cy="804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1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14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14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416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Challenges</a:t>
                      </a: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l" fontAlgn="b"/>
                      <a:endParaRPr lang="en-ZA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Students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have  been challenges with  </a:t>
                      </a:r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NSFAS for the past years but the reason are always not</a:t>
                      </a:r>
                      <a:r>
                        <a:rPr lang="en-ZA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clear what is the problem and this affect efficient running of the institution including Registrations and assessments. 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ZA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Workers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inconsistent application of fairness - CUT does not have Policy on promotion for Support Staff which is demoralizing  the moral of workers in General but have Promotion policy for Academic Staff  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ZA" sz="1200" b="0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Acting positions within the institution (Acting Appointment/Interim Appointment)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ZA" sz="1200" b="1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Numerous acting positions within the institution which brings  instability within the university 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filled on a temporary basis to replace a regular unclassified employee on leave(AA).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filled on a temporary basis while a search(recruitment process) is being conducted (IA).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university takes long to fill positions.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ZA" sz="1200" b="0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01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01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1" u="sng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7200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55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4" descr="CUT powerpoint template 2012 blank slid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2836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3935414" y="618481"/>
            <a:ext cx="6397625" cy="46166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5397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observations </a:t>
            </a:r>
            <a:endParaRPr lang="en-US" altLang="en-US" sz="1200" dirty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9308848"/>
              </p:ext>
            </p:extLst>
          </p:nvPr>
        </p:nvGraphicFramePr>
        <p:xfrm>
          <a:off x="1212201" y="2615729"/>
          <a:ext cx="5446425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6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5632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Lack of communication</a:t>
                      </a:r>
                      <a:endParaRPr lang="en-ZA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Managing Communication Between different stakeholders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Poor Quality of newly Developed infrastructure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32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Safety and security, including policies and measures put in place to curb the incidences of gender-based violence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23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4" descr="CUT powerpoint template 2012 blank slid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12192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5"/>
          <p:cNvSpPr>
            <a:spLocks noGrp="1" noChangeArrowheads="1"/>
          </p:cNvSpPr>
          <p:nvPr>
            <p:ph type="title"/>
          </p:nvPr>
        </p:nvSpPr>
        <p:spPr>
          <a:xfrm>
            <a:off x="4151314" y="436563"/>
            <a:ext cx="6059487" cy="1143000"/>
          </a:xfrm>
        </p:spPr>
        <p:txBody>
          <a:bodyPr/>
          <a:lstStyle/>
          <a:p>
            <a:pPr eaLnBrk="1" hangingPunct="1"/>
            <a:endParaRPr lang="en-GB" alt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/>
              <a:t>THANK YOU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082" y="2501105"/>
            <a:ext cx="2905918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02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293</Words>
  <Application>Microsoft Office PowerPoint</Application>
  <PresentationFormat>Custom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1_Default Design</vt:lpstr>
      <vt:lpstr>PORTFOLIO COMMITTEE ON HIGHER EDUCATION, SCIENCE AND INNOVATION– PRESENTATION  PRESENTER:  Mr. S Masoeu  Chairperson of IF </vt:lpstr>
      <vt:lpstr>FUNTION OF IF</vt:lpstr>
      <vt:lpstr>Overview of the state of governance </vt:lpstr>
      <vt:lpstr>Overview of the state of Management</vt:lpstr>
      <vt:lpstr>holistic overview of the state of affairs of the University including challenges experienced by workers and students.</vt:lpstr>
      <vt:lpstr>General observations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Ewertse Daphline</dc:creator>
  <cp:lastModifiedBy>USER</cp:lastModifiedBy>
  <cp:revision>58</cp:revision>
  <dcterms:created xsi:type="dcterms:W3CDTF">2018-02-14T09:44:41Z</dcterms:created>
  <dcterms:modified xsi:type="dcterms:W3CDTF">2022-02-09T18:35:02Z</dcterms:modified>
</cp:coreProperties>
</file>