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4" r:id="rId2"/>
    <p:sldId id="353" r:id="rId3"/>
    <p:sldId id="351" r:id="rId4"/>
    <p:sldId id="375" r:id="rId5"/>
    <p:sldId id="383" r:id="rId6"/>
    <p:sldId id="382" r:id="rId7"/>
    <p:sldId id="37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981B"/>
    <a:srgbClr val="B77727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>
                <a:latin typeface="Gill Sans"/>
                <a:cs typeface="Gill Sans"/>
              </a:rPr>
              <a:t>DEPARTMENT OF ARTS AND CULTURE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B0001-5CEB-460D-9F96-0FE9D8E28CDE}" type="datetime1">
              <a:rPr lang="en-US" sz="900" smtClean="0">
                <a:latin typeface="Gill Sans"/>
              </a:rPr>
              <a:pPr/>
              <a:t>2/8/2022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>
                <a:latin typeface="Calibri (Body)"/>
                <a:cs typeface="Calibri (Body)"/>
              </a:rPr>
              <a:t>INSERT YOUR THEME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952393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DEPARTMENT OF ARTS AND CULTURE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1E48F-7A39-4D65-8FE8-DCF6B58CCC38}" type="datetime1">
              <a:rPr lang="en-US" smtClean="0"/>
              <a:pPr/>
              <a:t>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509919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F5981B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5981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/>
              <a:t>Click here to add your main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 descr="C:\Users\bingo\Desktop\banzi\DSAC\Sport%2c Art and Culture Logo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131766" cy="119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ingo\Desktop\banzi\DSAC\Sport%2c Art and Culture Logo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396" y="5847461"/>
            <a:ext cx="20793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583362"/>
            <a:ext cx="9144000" cy="112374"/>
          </a:xfrm>
          <a:prstGeom prst="rect">
            <a:avLst/>
          </a:prstGeom>
          <a:solidFill>
            <a:srgbClr val="F5981B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rgbClr val="F5981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17220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F5981B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F5981B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F5981B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8316265" cy="1872208"/>
          </a:xfrm>
        </p:spPr>
        <p:txBody>
          <a:bodyPr>
            <a:normAutofit/>
          </a:bodyPr>
          <a:lstStyle/>
          <a:p>
            <a:r>
              <a:rPr lang="en-ZA" dirty="0" smtClean="0"/>
              <a:t>OVERVIEW: </a:t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CRICKET SOUTH AFRICA</a:t>
            </a: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PORFOLIO COMMITTEE</a:t>
            </a:r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0" y="6021288"/>
            <a:ext cx="5587246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solidFill>
                  <a:srgbClr val="F5981B"/>
                </a:solidFill>
                <a:latin typeface="Arial"/>
                <a:cs typeface="Arial"/>
              </a:rPr>
              <a:t>DIRECTOR-GENERAL: MR V. MKHIZE</a:t>
            </a:r>
          </a:p>
          <a:p>
            <a:pPr>
              <a:spcAft>
                <a:spcPts val="600"/>
              </a:spcAft>
            </a:pPr>
            <a:r>
              <a:rPr lang="en-GB" sz="1400" dirty="0" smtClean="0">
                <a:solidFill>
                  <a:srgbClr val="F5981B"/>
                </a:solidFill>
                <a:latin typeface="Arial"/>
                <a:cs typeface="Arial"/>
              </a:rPr>
              <a:t>8 February  2022</a:t>
            </a:r>
            <a:endParaRPr lang="en-ZA" sz="1400" dirty="0">
              <a:solidFill>
                <a:srgbClr val="F5981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02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583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j-lt"/>
                <a:cs typeface="Arial Narrow"/>
              </a:rPr>
              <a:t>  </a:t>
            </a:r>
            <a:r>
              <a:rPr lang="en-US" dirty="0" smtClean="0">
                <a:latin typeface="+mj-lt"/>
                <a:cs typeface="Arial Narrow"/>
              </a:rPr>
              <a:t>FOCUS OF THE PRESENTATION</a:t>
            </a:r>
            <a:endParaRPr lang="en-US" dirty="0">
              <a:latin typeface="+mj-lt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 smtClean="0"/>
              <a:t>2</a:t>
            </a:r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F3F1E8-DDCA-41E8-A8C9-5CFDBD089589}"/>
              </a:ext>
            </a:extLst>
          </p:cNvPr>
          <p:cNvSpPr txBox="1"/>
          <p:nvPr/>
        </p:nvSpPr>
        <p:spPr>
          <a:xfrm>
            <a:off x="251520" y="908720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Focus of the presentation is as per Portfolio Committee Notice of the Meeting on;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2400" dirty="0" smtClean="0">
                <a:solidFill>
                  <a:srgbClr val="323130"/>
                </a:solidFill>
                <a:latin typeface="Arial" panose="020B0604020202020204" pitchFamily="34" charset="0"/>
              </a:rPr>
              <a:t>Briefing </a:t>
            </a:r>
            <a:r>
              <a:rPr lang="en-GB" sz="2400" dirty="0">
                <a:solidFill>
                  <a:srgbClr val="323130"/>
                </a:solidFill>
                <a:latin typeface="Arial" panose="020B0604020202020204" pitchFamily="34" charset="0"/>
              </a:rPr>
              <a:t>by Cricket SA on allegations of mismanagement and an update on the Social Justice and Nation-Building report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44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73" y="181509"/>
            <a:ext cx="8229600" cy="7992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  <a:cs typeface="Arial Narrow"/>
              </a:rPr>
              <a:t>CSA GOVERNANCE</a:t>
            </a:r>
            <a:endParaRPr lang="en-US" dirty="0">
              <a:latin typeface="+mj-lt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F3F1E8-DDCA-41E8-A8C9-5CFDBD089589}"/>
              </a:ext>
            </a:extLst>
          </p:cNvPr>
          <p:cNvSpPr txBox="1"/>
          <p:nvPr/>
        </p:nvSpPr>
        <p:spPr>
          <a:xfrm>
            <a:off x="223166" y="980728"/>
            <a:ext cx="8712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Following public outcry regarding Cricket governance-related matters, the </a:t>
            </a: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Minister started </a:t>
            </a: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a consultative process with various stakeholders in cricket, including past players, previous CSA Presidents and CEOs, SA Cricket Association, amongst others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The outcome of these </a:t>
            </a: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consultations </a:t>
            </a: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resulted in a decision to intervene in the affairs of Cricket SA, with a view to helping them develop a programme of reforms that would return Cricket to its former glory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Guided by a 9-point mandate a multi-party Interim Board(IB</a:t>
            </a: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 was appointed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The Key outputs of the IB were;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Adoption of the Memorandum </a:t>
            </a: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of Incorporation (MOI</a:t>
            </a: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 which focussed </a:t>
            </a: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on the implementation of the Nicholson </a:t>
            </a: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recommendations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Installation of the Board with “Independent</a:t>
            </a: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” Board </a:t>
            </a: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members as a key feature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ushered in a new chapter in South African Cricket and sport in general</a:t>
            </a:r>
          </a:p>
        </p:txBody>
      </p:sp>
    </p:spTree>
    <p:extLst>
      <p:ext uri="{BB962C8B-B14F-4D97-AF65-F5344CB8AC3E}">
        <p14:creationId xmlns:p14="http://schemas.microsoft.com/office/powerpoint/2010/main" xmlns="" val="27103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4312"/>
            <a:ext cx="8229600" cy="65349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+mj-lt"/>
                <a:cs typeface="Arial Narrow"/>
              </a:rPr>
              <a:t>SUPPORT FOR SJN </a:t>
            </a:r>
            <a:endParaRPr lang="en-US" dirty="0">
              <a:latin typeface="+mj-lt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F3F1E8-DDCA-41E8-A8C9-5CFDBD089589}"/>
              </a:ext>
            </a:extLst>
          </p:cNvPr>
          <p:cNvSpPr txBox="1"/>
          <p:nvPr/>
        </p:nvSpPr>
        <p:spPr>
          <a:xfrm>
            <a:off x="219412" y="90872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The Minister’s support for the Social </a:t>
            </a:r>
            <a:r>
              <a:rPr lang="en-ZA" sz="2400" dirty="0">
                <a:latin typeface="Arial" panose="020B0604020202020204" pitchFamily="34" charset="0"/>
                <a:ea typeface="Times New Roman" panose="02020603050405020304" pitchFamily="18" charset="0"/>
              </a:rPr>
              <a:t>Justice and Nation-building 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initiative was unequivocal from the beginning of the Project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was affirmed by the Minister’s acceptance of an invitation by the Chairperson of the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Social Justice and Nation-building </a:t>
            </a:r>
            <a:r>
              <a:rPr lang="en-ZA" sz="2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Hearings, </a:t>
            </a:r>
            <a:r>
              <a:rPr lang="en-ZA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Adv</a:t>
            </a:r>
            <a:r>
              <a:rPr lang="en-ZA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Dumisa</a:t>
            </a:r>
            <a:r>
              <a:rPr lang="en-ZA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ZA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Ntsebeza</a:t>
            </a:r>
            <a:r>
              <a:rPr lang="en-ZA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ZA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to make an input at the Hearings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this end the Minister made the input / address at the Hearings on 06 August 2021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Minister is studying the Report of the SJN Hearing</a:t>
            </a:r>
          </a:p>
        </p:txBody>
      </p:sp>
    </p:spTree>
    <p:extLst>
      <p:ext uri="{BB962C8B-B14F-4D97-AF65-F5344CB8AC3E}">
        <p14:creationId xmlns:p14="http://schemas.microsoft.com/office/powerpoint/2010/main" xmlns="" val="336678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7941"/>
            <a:ext cx="8229600" cy="73010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+mj-lt"/>
                <a:cs typeface="Arial Narrow"/>
              </a:rPr>
              <a:t>FINANCIAL </a:t>
            </a:r>
            <a:r>
              <a:rPr lang="en-GB" dirty="0">
                <a:latin typeface="+mj-lt"/>
                <a:cs typeface="Arial Narrow"/>
              </a:rPr>
              <a:t>SUPPORT TO </a:t>
            </a:r>
            <a:r>
              <a:rPr lang="en-GB" dirty="0" smtClean="0">
                <a:latin typeface="+mj-lt"/>
                <a:cs typeface="Arial Narrow"/>
              </a:rPr>
              <a:t>CSA</a:t>
            </a:r>
            <a:endParaRPr lang="en-US" dirty="0">
              <a:latin typeface="+mj-lt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F3F1E8-DDCA-41E8-A8C9-5CFDBD089589}"/>
              </a:ext>
            </a:extLst>
          </p:cNvPr>
          <p:cNvSpPr txBox="1"/>
          <p:nvPr/>
        </p:nvSpPr>
        <p:spPr>
          <a:xfrm>
            <a:off x="611560" y="953614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financial support to CSA for the 2021 / 2022 financial year is R4,000,000.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support is earmarked for the following priority areas;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Girls and Women Programme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Cricket Hubs Programme</a:t>
            </a:r>
          </a:p>
        </p:txBody>
      </p:sp>
    </p:spTree>
    <p:extLst>
      <p:ext uri="{BB962C8B-B14F-4D97-AF65-F5344CB8AC3E}">
        <p14:creationId xmlns:p14="http://schemas.microsoft.com/office/powerpoint/2010/main" xmlns="" val="2871104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583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+mj-lt"/>
                <a:cs typeface="Arial Narrow"/>
              </a:rPr>
              <a:t>CSA EPG MATTERS</a:t>
            </a:r>
            <a:endParaRPr lang="en-US" dirty="0">
              <a:latin typeface="+mj-lt"/>
              <a:cs typeface="Arial Narro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 smtClean="0"/>
              <a:t>4</a:t>
            </a:r>
            <a:endParaRPr lang="en-Z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9512" y="620688"/>
            <a:ext cx="8640960" cy="897882"/>
          </a:xfrm>
        </p:spPr>
        <p:txBody>
          <a:bodyPr/>
          <a:lstStyle/>
          <a:p>
            <a:r>
              <a:rPr lang="en-GB" dirty="0" smtClean="0"/>
              <a:t>CSA has historically been compliant in terms of response to EPG Matters</a:t>
            </a:r>
          </a:p>
          <a:p>
            <a:r>
              <a:rPr lang="en-GB" dirty="0" smtClean="0"/>
              <a:t>The table below highlights critical areas of CSA EPG Performance based on 2019 data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1466318"/>
              </p:ext>
            </p:extLst>
          </p:nvPr>
        </p:nvGraphicFramePr>
        <p:xfrm>
          <a:off x="179512" y="1518568"/>
          <a:ext cx="8640959" cy="5187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8166">
                  <a:extLst>
                    <a:ext uri="{9D8B030D-6E8A-4147-A177-3AD203B41FA5}">
                      <a16:colId xmlns:a16="http://schemas.microsoft.com/office/drawing/2014/main" xmlns="" val="1397230726"/>
                    </a:ext>
                  </a:extLst>
                </a:gridCol>
                <a:gridCol w="5732793">
                  <a:extLst>
                    <a:ext uri="{9D8B030D-6E8A-4147-A177-3AD203B41FA5}">
                      <a16:colId xmlns:a16="http://schemas.microsoft.com/office/drawing/2014/main" xmlns="" val="1369107092"/>
                    </a:ext>
                  </a:extLst>
                </a:gridCol>
              </a:tblGrid>
              <a:tr h="324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CATEGORY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FINDINGS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442116"/>
                  </a:ext>
                </a:extLst>
              </a:tr>
              <a:tr h="32420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Board/ Administration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full-time staff compliment reflects a predominantly Black African demographic, 56%, Coloured/Indian 25% and White, 19%.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731029"/>
                  </a:ext>
                </a:extLst>
              </a:tr>
              <a:tr h="64841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 Male Senior and Underage Teams: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federation’s scorecard reflects a relatively untransformed senior national male team reported as predominantly White, 53%, Coloured/Indian 27% and Black African 22%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49575910"/>
                  </a:ext>
                </a:extLst>
              </a:tr>
              <a:tr h="64841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 Female Senior and Underage Teams: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senior female Cricket team was reported as untransformed and predominantly White, 53%, an underrepresented Black African demographic of 26% and a </a:t>
                      </a:r>
                      <a:r>
                        <a:rPr lang="en-US" sz="1200" dirty="0" err="1">
                          <a:effectLst/>
                        </a:rPr>
                        <a:t>Coloured</a:t>
                      </a:r>
                      <a:r>
                        <a:rPr lang="en-US" sz="1200" dirty="0">
                          <a:effectLst/>
                        </a:rPr>
                        <a:t>/Indian demographic of 21% in 2019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93122329"/>
                  </a:ext>
                </a:extLst>
              </a:tr>
              <a:tr h="64841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Coach and Referee Structures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federation’s Umpire structure is less transformed and has remained relatively unchanged from 2017 to 2019 as predominantly White, 40%, 30% Black African, and 30% Coloured/Indian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4736109"/>
                  </a:ext>
                </a:extLst>
              </a:tr>
              <a:tr h="32420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Medical and Scientific Support Base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Sport Psychologists 0% White, 0% Black African and 100% Coloured/Indian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89439893"/>
                  </a:ext>
                </a:extLst>
              </a:tr>
              <a:tr h="9726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Schools and Club Structures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cricket clubs have remained static at 845 to 846 over the period from 2017 to 2019.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Cricket’s number of Club members have decreased from 41 967 to 32 241, a 22% decrease from 2017 to 2019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Clubs and club member forecasts remained largely unchanged through to 2030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8080114"/>
                  </a:ext>
                </a:extLst>
              </a:tr>
              <a:tr h="32420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Overall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Performance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Achieved 73% of the barometer targets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9683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1538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680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4787</TotalTime>
  <Words>547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OVERVIEW:   CRICKET SOUTH AFRICA PORFOLIO COMMITTEE</vt:lpstr>
      <vt:lpstr>  FOCUS OF THE PRESENTATION</vt:lpstr>
      <vt:lpstr>CSA GOVERNANCE</vt:lpstr>
      <vt:lpstr>SUPPORT FOR SJN </vt:lpstr>
      <vt:lpstr>FINANCIAL SUPPORT TO CSA</vt:lpstr>
      <vt:lpstr>CSA EPG MATTERS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USER</cp:lastModifiedBy>
  <cp:revision>447</cp:revision>
  <cp:lastPrinted>2022-01-24T11:39:29Z</cp:lastPrinted>
  <dcterms:created xsi:type="dcterms:W3CDTF">2013-11-12T11:39:42Z</dcterms:created>
  <dcterms:modified xsi:type="dcterms:W3CDTF">2022-02-08T16:28:55Z</dcterms:modified>
</cp:coreProperties>
</file>