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510" r:id="rId1"/>
    <p:sldMasterId id="2147486334" r:id="rId2"/>
    <p:sldMasterId id="2147486347" r:id="rId3"/>
    <p:sldMasterId id="2147486353" r:id="rId4"/>
    <p:sldMasterId id="2147486383" r:id="rId5"/>
    <p:sldMasterId id="2147486455" r:id="rId6"/>
    <p:sldMasterId id="2147486460" r:id="rId7"/>
    <p:sldMasterId id="2147486478" r:id="rId8"/>
    <p:sldMasterId id="2147486510" r:id="rId9"/>
    <p:sldMasterId id="2147486516" r:id="rId10"/>
    <p:sldMasterId id="2147486521" r:id="rId11"/>
    <p:sldMasterId id="2147486527" r:id="rId12"/>
  </p:sldMasterIdLst>
  <p:notesMasterIdLst>
    <p:notesMasterId r:id="rId98"/>
  </p:notesMasterIdLst>
  <p:handoutMasterIdLst>
    <p:handoutMasterId r:id="rId99"/>
  </p:handoutMasterIdLst>
  <p:sldIdLst>
    <p:sldId id="1414" r:id="rId13"/>
    <p:sldId id="1844" r:id="rId14"/>
    <p:sldId id="1864" r:id="rId15"/>
    <p:sldId id="1837" r:id="rId16"/>
    <p:sldId id="1838" r:id="rId17"/>
    <p:sldId id="1836" r:id="rId18"/>
    <p:sldId id="1791" r:id="rId19"/>
    <p:sldId id="1839" r:id="rId20"/>
    <p:sldId id="1840" r:id="rId21"/>
    <p:sldId id="1841" r:id="rId22"/>
    <p:sldId id="1842" r:id="rId23"/>
    <p:sldId id="1843" r:id="rId24"/>
    <p:sldId id="1846" r:id="rId25"/>
    <p:sldId id="1865" r:id="rId26"/>
    <p:sldId id="1847" r:id="rId27"/>
    <p:sldId id="1862" r:id="rId28"/>
    <p:sldId id="1882" r:id="rId29"/>
    <p:sldId id="1881" r:id="rId30"/>
    <p:sldId id="1883" r:id="rId31"/>
    <p:sldId id="1904" r:id="rId32"/>
    <p:sldId id="1905" r:id="rId33"/>
    <p:sldId id="1913" r:id="rId34"/>
    <p:sldId id="1916" r:id="rId35"/>
    <p:sldId id="1919" r:id="rId36"/>
    <p:sldId id="1880" r:id="rId37"/>
    <p:sldId id="1856" r:id="rId38"/>
    <p:sldId id="1903" r:id="rId39"/>
    <p:sldId id="1848" r:id="rId40"/>
    <p:sldId id="1923" r:id="rId41"/>
    <p:sldId id="1896" r:id="rId42"/>
    <p:sldId id="1899" r:id="rId43"/>
    <p:sldId id="1924" r:id="rId44"/>
    <p:sldId id="1897" r:id="rId45"/>
    <p:sldId id="1898" r:id="rId46"/>
    <p:sldId id="1866" r:id="rId47"/>
    <p:sldId id="1906" r:id="rId48"/>
    <p:sldId id="1907" r:id="rId49"/>
    <p:sldId id="1908" r:id="rId50"/>
    <p:sldId id="1909" r:id="rId51"/>
    <p:sldId id="1911" r:id="rId52"/>
    <p:sldId id="1912" r:id="rId53"/>
    <p:sldId id="1867" r:id="rId54"/>
    <p:sldId id="1853" r:id="rId55"/>
    <p:sldId id="1854" r:id="rId56"/>
    <p:sldId id="1920" r:id="rId57"/>
    <p:sldId id="1892" r:id="rId58"/>
    <p:sldId id="1893" r:id="rId59"/>
    <p:sldId id="1894" r:id="rId60"/>
    <p:sldId id="1895" r:id="rId61"/>
    <p:sldId id="1868" r:id="rId62"/>
    <p:sldId id="1860" r:id="rId63"/>
    <p:sldId id="1863" r:id="rId64"/>
    <p:sldId id="1861" r:id="rId65"/>
    <p:sldId id="1869" r:id="rId66"/>
    <p:sldId id="1509" r:id="rId67"/>
    <p:sldId id="1757" r:id="rId68"/>
    <p:sldId id="1756" r:id="rId69"/>
    <p:sldId id="1759" r:id="rId70"/>
    <p:sldId id="1760" r:id="rId71"/>
    <p:sldId id="1871" r:id="rId72"/>
    <p:sldId id="1761" r:id="rId73"/>
    <p:sldId id="1872" r:id="rId74"/>
    <p:sldId id="1666" r:id="rId75"/>
    <p:sldId id="1763" r:id="rId76"/>
    <p:sldId id="1873" r:id="rId77"/>
    <p:sldId id="1762" r:id="rId78"/>
    <p:sldId id="1764" r:id="rId79"/>
    <p:sldId id="1874" r:id="rId80"/>
    <p:sldId id="1668" r:id="rId81"/>
    <p:sldId id="1765" r:id="rId82"/>
    <p:sldId id="1875" r:id="rId83"/>
    <p:sldId id="1767" r:id="rId84"/>
    <p:sldId id="1876" r:id="rId85"/>
    <p:sldId id="1768" r:id="rId86"/>
    <p:sldId id="1769" r:id="rId87"/>
    <p:sldId id="1670" r:id="rId88"/>
    <p:sldId id="1877" r:id="rId89"/>
    <p:sldId id="1770" r:id="rId90"/>
    <p:sldId id="1878" r:id="rId91"/>
    <p:sldId id="1771" r:id="rId92"/>
    <p:sldId id="1772" r:id="rId93"/>
    <p:sldId id="1831" r:id="rId94"/>
    <p:sldId id="1832" r:id="rId95"/>
    <p:sldId id="1833" r:id="rId96"/>
    <p:sldId id="1834" r:id="rId97"/>
  </p:sldIdLst>
  <p:sldSz cx="9144000" cy="6858000" type="screen4x3"/>
  <p:notesSz cx="6808788" cy="9940925"/>
  <p:custDataLst>
    <p:tags r:id="rId100"/>
  </p:custDataLst>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ilo Sofonia" initials="MS" lastIdx="10" clrIdx="0"/>
  <p:cmAuthor id="1" name="Bashni Muthaya" initials="BM" lastIdx="8" clrIdx="1">
    <p:extLst>
      <p:ext uri="{19B8F6BF-5375-455C-9EA6-DF929625EA0E}">
        <p15:presenceInfo xmlns:p15="http://schemas.microsoft.com/office/powerpoint/2012/main" userId="S-1-5-21-3646163066-3071612718-2677194310-1279" providerId="AD"/>
      </p:ext>
    </p:extLst>
  </p:cmAuthor>
  <p:cmAuthor id="2" name="Kaizer M. Dhliwayo" initials="KMD" lastIdx="6" clrIdx="2">
    <p:extLst>
      <p:ext uri="{19B8F6BF-5375-455C-9EA6-DF929625EA0E}">
        <p15:presenceInfo xmlns:p15="http://schemas.microsoft.com/office/powerpoint/2012/main" userId="S-1-5-21-3646163066-3071612718-2677194310-13142" providerId="AD"/>
      </p:ext>
    </p:extLst>
  </p:cmAuthor>
  <p:cmAuthor id="3" name="AManganye" initials="A" lastIdx="3" clrIdx="3">
    <p:extLst>
      <p:ext uri="{19B8F6BF-5375-455C-9EA6-DF929625EA0E}">
        <p15:presenceInfo xmlns:p15="http://schemas.microsoft.com/office/powerpoint/2012/main" userId="AManganye" providerId="None"/>
      </p:ext>
    </p:extLst>
  </p:cmAuthor>
  <p:cmAuthor id="4" name="Gomolemo Lebeta" initials="GL" lastIdx="5" clrIdx="4">
    <p:extLst>
      <p:ext uri="{19B8F6BF-5375-455C-9EA6-DF929625EA0E}">
        <p15:presenceInfo xmlns:p15="http://schemas.microsoft.com/office/powerpoint/2012/main" userId="S-1-5-21-3646163066-3071612718-2677194310-3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E6AF00"/>
    <a:srgbClr val="FFC000"/>
    <a:srgbClr val="008000"/>
    <a:srgbClr val="FFCC66"/>
    <a:srgbClr val="00339A"/>
    <a:srgbClr val="454999"/>
    <a:srgbClr val="000000"/>
    <a:srgbClr val="89C0DA"/>
    <a:srgbClr val="F88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5226" autoAdjust="0"/>
  </p:normalViewPr>
  <p:slideViewPr>
    <p:cSldViewPr snapToGrid="0">
      <p:cViewPr varScale="1">
        <p:scale>
          <a:sx n="85" d="100"/>
          <a:sy n="85" d="100"/>
        </p:scale>
        <p:origin x="894"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6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mbulelo\Downloads\Q1%20Parly%20input%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ZA" dirty="0"/>
              <a:t>Solvency ratio</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ofPieChart>
        <c:ofPieType val="bar"/>
        <c:varyColors val="1"/>
        <c:ser>
          <c:idx val="0"/>
          <c:order val="0"/>
          <c:dPt>
            <c:idx val="0"/>
            <c:bubble3D val="0"/>
            <c:spPr>
              <a:solidFill>
                <a:schemeClr val="accent5">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B9A-4DFA-A659-E411DA78ACFC}"/>
              </c:ext>
            </c:extLst>
          </c:dPt>
          <c:dPt>
            <c:idx val="1"/>
            <c:bubble3D val="0"/>
            <c:spPr>
              <a:solidFill>
                <a:schemeClr val="accent5">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B9A-4DFA-A659-E411DA78ACFC}"/>
              </c:ext>
            </c:extLst>
          </c:dPt>
          <c:dPt>
            <c:idx val="2"/>
            <c:bubble3D val="0"/>
            <c:spPr>
              <a:solidFill>
                <a:schemeClr val="accent5">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B9A-4DFA-A659-E411DA78ACFC}"/>
              </c:ext>
            </c:extLst>
          </c:dPt>
          <c:dLbls>
            <c:dLbl>
              <c:idx val="2"/>
              <c:layout/>
              <c:tx>
                <c:rich>
                  <a:bodyPr/>
                  <a:lstStyle/>
                  <a:p>
                    <a:r>
                      <a:rPr lang="en-US" dirty="0"/>
                      <a:t>TL</a:t>
                    </a:r>
                    <a:r>
                      <a:rPr lang="en-US" baseline="0" dirty="0"/>
                      <a:t>
</a:t>
                    </a:r>
                    <a:fld id="{11D34965-08B2-4627-B764-981B3B4D85D4}"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B9A-4DFA-A659-E411DA78ACF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'[Q1 Parly input (1).xlsx]Q1'!$C$97:$C$98</c:f>
              <c:strCache>
                <c:ptCount val="2"/>
                <c:pt idx="0">
                  <c:v>Total assets</c:v>
                </c:pt>
                <c:pt idx="1">
                  <c:v>Total liabilities</c:v>
                </c:pt>
              </c:strCache>
            </c:strRef>
          </c:cat>
          <c:val>
            <c:numRef>
              <c:f>'[Q1 Parly input (1).xlsx]Q1'!$D$97:$D$98</c:f>
              <c:numCache>
                <c:formatCode>General</c:formatCode>
                <c:ptCount val="2"/>
                <c:pt idx="0">
                  <c:v>1400</c:v>
                </c:pt>
                <c:pt idx="1">
                  <c:v>141</c:v>
                </c:pt>
              </c:numCache>
            </c:numRef>
          </c:val>
          <c:extLst>
            <c:ext xmlns:c16="http://schemas.microsoft.com/office/drawing/2014/chart" uri="{C3380CC4-5D6E-409C-BE32-E72D297353CC}">
              <c16:uniqueId val="{00000006-6B9A-4DFA-A659-E411DA78ACFC}"/>
            </c:ext>
          </c:extLst>
        </c:ser>
        <c:dLbls>
          <c:dLblPos val="inEnd"/>
          <c:showLegendKey val="0"/>
          <c:showVal val="0"/>
          <c:showCatName val="0"/>
          <c:showSerName val="0"/>
          <c:showPercent val="1"/>
          <c:showBubbleSize val="0"/>
          <c:showLeaderLines val="1"/>
        </c:dLbls>
        <c:gapWidth val="150"/>
        <c:secondPieSize val="75"/>
        <c:serLines>
          <c:spPr>
            <a:ln w="9525" cap="flat" cmpd="sng" algn="ctr">
              <a:solidFill>
                <a:schemeClr val="dk1">
                  <a:lumMod val="35000"/>
                  <a:lumOff val="65000"/>
                </a:schemeClr>
              </a:solidFill>
              <a:round/>
            </a:ln>
            <a:effectLst/>
          </c:spPr>
        </c:serLines>
      </c:of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a:noFill/>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a:solidFill>
          <a:srgbClr val="FFC000"/>
        </a:solid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a:solidFill>
          <a:srgbClr val="FFCC66"/>
        </a:solid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F0F28-8357-4A25-BEBD-E996984699E1}" type="doc">
      <dgm:prSet loTypeId="urn:microsoft.com/office/officeart/2009/3/layout/BlockDescendingList" loCatId="list" qsTypeId="urn:microsoft.com/office/officeart/2005/8/quickstyle/simple1" qsCatId="simple" csTypeId="urn:microsoft.com/office/officeart/2005/8/colors/accent6_2" csCatId="accent6" phldr="1"/>
      <dgm:spPr/>
      <dgm:t>
        <a:bodyPr/>
        <a:lstStyle/>
        <a:p>
          <a:endParaRPr lang="en-US"/>
        </a:p>
      </dgm:t>
    </dgm:pt>
    <dgm:pt modelId="{06FD5779-AD7D-46C7-A005-93002D626BAE}">
      <dgm:prSet/>
      <dgm:spPr/>
      <dgm:t>
        <a:bodyPr/>
        <a:lstStyle/>
        <a:p>
          <a:r>
            <a:rPr lang="en-US" dirty="0"/>
            <a:t>	</a:t>
          </a:r>
          <a:r>
            <a:rPr lang="en-US" b="1" dirty="0">
              <a:latin typeface="Trebuchet MS" panose="020B0603020202020204" pitchFamily="34" charset="0"/>
            </a:rPr>
            <a:t>Selected International Markets</a:t>
          </a:r>
          <a:endParaRPr lang="en-ZA" b="1" dirty="0"/>
        </a:p>
      </dgm:t>
    </dgm:pt>
    <dgm:pt modelId="{FA8F74BB-A6F2-481D-9333-20B6BE12C9DD}" type="parTrans" cxnId="{A7826F49-168F-4612-81CE-6F7A82E469EC}">
      <dgm:prSet/>
      <dgm:spPr/>
      <dgm:t>
        <a:bodyPr/>
        <a:lstStyle/>
        <a:p>
          <a:endParaRPr lang="en-US">
            <a:solidFill>
              <a:schemeClr val="tx1"/>
            </a:solidFill>
          </a:endParaRPr>
        </a:p>
      </dgm:t>
    </dgm:pt>
    <dgm:pt modelId="{3A715639-2284-4DD8-AFF9-5E8FB5DD09AE}" type="sibTrans" cxnId="{A7826F49-168F-4612-81CE-6F7A82E469EC}">
      <dgm:prSet/>
      <dgm:spPr/>
      <dgm:t>
        <a:bodyPr/>
        <a:lstStyle/>
        <a:p>
          <a:endParaRPr lang="en-US">
            <a:solidFill>
              <a:schemeClr val="tx1"/>
            </a:solidFill>
          </a:endParaRPr>
        </a:p>
      </dgm:t>
    </dgm:pt>
    <dgm:pt modelId="{16625F30-5D83-4271-ADB9-42360F3ACE3D}">
      <dgm:prSet custT="1"/>
      <dgm:spPr/>
      <dgm:t>
        <a:bodyPr/>
        <a:lstStyle/>
        <a:p>
          <a:r>
            <a:rPr lang="en-US" sz="1200" b="1" dirty="0">
              <a:solidFill>
                <a:schemeClr val="tx1"/>
              </a:solidFill>
              <a:latin typeface="Trebuchet MS" panose="020B0603020202020204" pitchFamily="34" charset="0"/>
            </a:rPr>
            <a:t>North American</a:t>
          </a:r>
          <a:r>
            <a:rPr lang="en-US" sz="1200" dirty="0">
              <a:solidFill>
                <a:schemeClr val="tx1"/>
              </a:solidFill>
              <a:latin typeface="Trebuchet MS" panose="020B0603020202020204" pitchFamily="34" charset="0"/>
            </a:rPr>
            <a:t> key markets have had advanced vaccine rollout efforts. While the US vaccine rate, although relatively high, has slowed to some extent, Canada has surpassed hypothetical herd immunity. In addition, Canada has very low weekly new case rates. This is not true for the United States who are experiencing a weekly new case rate &gt; 150 per 100,000</a:t>
          </a:r>
        </a:p>
      </dgm:t>
    </dgm:pt>
    <dgm:pt modelId="{F596B1B9-84C4-48A5-8877-76404E8B27F2}" type="parTrans" cxnId="{58E6079F-E0D2-4502-9890-AAB82BBB4A20}">
      <dgm:prSet/>
      <dgm:spPr/>
      <dgm:t>
        <a:bodyPr/>
        <a:lstStyle/>
        <a:p>
          <a:endParaRPr lang="en-US">
            <a:solidFill>
              <a:schemeClr val="tx1"/>
            </a:solidFill>
          </a:endParaRPr>
        </a:p>
      </dgm:t>
    </dgm:pt>
    <dgm:pt modelId="{7E14754E-8119-416A-9666-F6B023155ABB}" type="sibTrans" cxnId="{58E6079F-E0D2-4502-9890-AAB82BBB4A20}">
      <dgm:prSet/>
      <dgm:spPr/>
      <dgm:t>
        <a:bodyPr/>
        <a:lstStyle/>
        <a:p>
          <a:endParaRPr lang="en-US">
            <a:solidFill>
              <a:schemeClr val="tx1"/>
            </a:solidFill>
          </a:endParaRPr>
        </a:p>
      </dgm:t>
    </dgm:pt>
    <dgm:pt modelId="{B764B2BA-B5BD-4382-ABD0-9A52834C8116}">
      <dgm:prSet custT="1"/>
      <dgm:spPr/>
      <dgm:t>
        <a:bodyPr/>
        <a:lstStyle/>
        <a:p>
          <a:endParaRPr lang="en-US" sz="900" dirty="0">
            <a:solidFill>
              <a:schemeClr val="tx1"/>
            </a:solidFill>
            <a:latin typeface="Trebuchet MS" panose="020B0603020202020204" pitchFamily="34" charset="0"/>
          </a:endParaRPr>
        </a:p>
      </dgm:t>
    </dgm:pt>
    <dgm:pt modelId="{75E9580B-8C79-40AB-AD15-7442E0111F6F}" type="parTrans" cxnId="{0C7E4AC9-5DD4-46EE-B2E9-69B93462981B}">
      <dgm:prSet/>
      <dgm:spPr/>
      <dgm:t>
        <a:bodyPr/>
        <a:lstStyle/>
        <a:p>
          <a:endParaRPr lang="en-US">
            <a:solidFill>
              <a:schemeClr val="tx1"/>
            </a:solidFill>
          </a:endParaRPr>
        </a:p>
      </dgm:t>
    </dgm:pt>
    <dgm:pt modelId="{57F935B8-E69E-4401-A969-99AD9B1E9DC9}" type="sibTrans" cxnId="{0C7E4AC9-5DD4-46EE-B2E9-69B93462981B}">
      <dgm:prSet/>
      <dgm:spPr/>
      <dgm:t>
        <a:bodyPr/>
        <a:lstStyle/>
        <a:p>
          <a:endParaRPr lang="en-US">
            <a:solidFill>
              <a:schemeClr val="tx1"/>
            </a:solidFill>
          </a:endParaRPr>
        </a:p>
      </dgm:t>
    </dgm:pt>
    <dgm:pt modelId="{61CAF011-9FD9-4BA5-8215-59A98E550B0D}">
      <dgm:prSet phldrT="[Text]"/>
      <dgm:spPr/>
      <dgm:t>
        <a:bodyPr/>
        <a:lstStyle/>
        <a:p>
          <a:r>
            <a:rPr lang="en-US" b="1" dirty="0">
              <a:latin typeface="Trebuchet MS" panose="020B0603020202020204" pitchFamily="34" charset="0"/>
            </a:rPr>
            <a:t>Domestic Market</a:t>
          </a:r>
          <a:endParaRPr lang="en-US" dirty="0">
            <a:latin typeface="Trebuchet MS" panose="020B0603020202020204" pitchFamily="34" charset="0"/>
          </a:endParaRPr>
        </a:p>
      </dgm:t>
    </dgm:pt>
    <dgm:pt modelId="{45C0AD35-803E-4229-9DD3-436CA16D098F}" type="parTrans" cxnId="{88548122-494E-4D36-B68C-451850742367}">
      <dgm:prSet/>
      <dgm:spPr/>
      <dgm:t>
        <a:bodyPr/>
        <a:lstStyle/>
        <a:p>
          <a:endParaRPr lang="en-US">
            <a:solidFill>
              <a:schemeClr val="tx1"/>
            </a:solidFill>
          </a:endParaRPr>
        </a:p>
      </dgm:t>
    </dgm:pt>
    <dgm:pt modelId="{40E8A288-6CEE-4F1F-BBFF-9D8BE5048216}" type="sibTrans" cxnId="{88548122-494E-4D36-B68C-451850742367}">
      <dgm:prSet/>
      <dgm:spPr/>
      <dgm:t>
        <a:bodyPr/>
        <a:lstStyle/>
        <a:p>
          <a:endParaRPr lang="en-US">
            <a:solidFill>
              <a:schemeClr val="tx1"/>
            </a:solidFill>
          </a:endParaRPr>
        </a:p>
      </dgm:t>
    </dgm:pt>
    <dgm:pt modelId="{E352BC2F-8B5F-4A05-9F73-82E43FD33984}">
      <dgm:prSet custT="1"/>
      <dgm:spPr/>
      <dgm:t>
        <a:bodyPr/>
        <a:lstStyle/>
        <a:p>
          <a:r>
            <a:rPr lang="en-US" sz="1200" b="1" dirty="0">
              <a:solidFill>
                <a:schemeClr val="tx1"/>
              </a:solidFill>
              <a:latin typeface="Trebuchet MS" panose="020B0603020202020204" pitchFamily="34" charset="0"/>
            </a:rPr>
            <a:t>South Africa</a:t>
          </a:r>
          <a:r>
            <a:rPr lang="en-US" sz="1200" dirty="0">
              <a:solidFill>
                <a:schemeClr val="tx1"/>
              </a:solidFill>
              <a:latin typeface="Trebuchet MS" panose="020B0603020202020204" pitchFamily="34" charset="0"/>
            </a:rPr>
            <a:t>, within a third wave of infections during July 2021, was experiencing relatively high weekly new case rates, &gt; 130 new cases per 100 000 people per week. </a:t>
          </a:r>
        </a:p>
        <a:p>
          <a:endParaRPr lang="en-US" sz="1200" dirty="0">
            <a:solidFill>
              <a:schemeClr val="tx1"/>
            </a:solidFill>
            <a:latin typeface="Trebuchet MS" panose="020B0603020202020204" pitchFamily="34" charset="0"/>
          </a:endParaRPr>
        </a:p>
        <a:p>
          <a:r>
            <a:rPr lang="en-US" sz="1200" dirty="0">
              <a:solidFill>
                <a:schemeClr val="tx1"/>
              </a:solidFill>
              <a:latin typeface="Trebuchet MS" panose="020B0603020202020204" pitchFamily="34" charset="0"/>
            </a:rPr>
            <a:t>The vaccine roll-out is progressing steadily. </a:t>
          </a:r>
        </a:p>
      </dgm:t>
    </dgm:pt>
    <dgm:pt modelId="{BD361243-355E-4A74-96E8-E7268751B7FF}" type="parTrans" cxnId="{6C5D4206-908D-4808-9574-609E6D331C2C}">
      <dgm:prSet/>
      <dgm:spPr/>
      <dgm:t>
        <a:bodyPr/>
        <a:lstStyle/>
        <a:p>
          <a:endParaRPr lang="en-US">
            <a:solidFill>
              <a:schemeClr val="tx1"/>
            </a:solidFill>
          </a:endParaRPr>
        </a:p>
      </dgm:t>
    </dgm:pt>
    <dgm:pt modelId="{D4B96D6E-8994-4AB0-836C-A4CAC934BCAB}" type="sibTrans" cxnId="{6C5D4206-908D-4808-9574-609E6D331C2C}">
      <dgm:prSet/>
      <dgm:spPr/>
      <dgm:t>
        <a:bodyPr/>
        <a:lstStyle/>
        <a:p>
          <a:endParaRPr lang="en-US">
            <a:solidFill>
              <a:schemeClr val="tx1"/>
            </a:solidFill>
          </a:endParaRPr>
        </a:p>
      </dgm:t>
    </dgm:pt>
    <dgm:pt modelId="{FC7645F0-06F0-40E5-8C2D-CA989A210553}">
      <dgm:prSet/>
      <dgm:spPr/>
      <dgm:t>
        <a:bodyPr/>
        <a:lstStyle/>
        <a:p>
          <a:r>
            <a:rPr lang="en-US" b="1" dirty="0">
              <a:latin typeface="Trebuchet MS" panose="020B0603020202020204" pitchFamily="34" charset="0"/>
            </a:rPr>
            <a:t>Regional Markets</a:t>
          </a:r>
          <a:endParaRPr lang="en-US" dirty="0">
            <a:latin typeface="Trebuchet MS" panose="020B0603020202020204" pitchFamily="34" charset="0"/>
          </a:endParaRPr>
        </a:p>
      </dgm:t>
    </dgm:pt>
    <dgm:pt modelId="{417A094F-EB0C-461E-AF40-11B234E01E6B}" type="parTrans" cxnId="{AC6DD18F-78FF-422D-A1DF-225CF6DC1F63}">
      <dgm:prSet/>
      <dgm:spPr/>
      <dgm:t>
        <a:bodyPr/>
        <a:lstStyle/>
        <a:p>
          <a:endParaRPr lang="en-US">
            <a:solidFill>
              <a:schemeClr val="tx1"/>
            </a:solidFill>
          </a:endParaRPr>
        </a:p>
      </dgm:t>
    </dgm:pt>
    <dgm:pt modelId="{E04CFD6A-C633-43FA-9527-A0A145010369}" type="sibTrans" cxnId="{AC6DD18F-78FF-422D-A1DF-225CF6DC1F63}">
      <dgm:prSet/>
      <dgm:spPr/>
      <dgm:t>
        <a:bodyPr/>
        <a:lstStyle/>
        <a:p>
          <a:endParaRPr lang="en-US">
            <a:solidFill>
              <a:schemeClr val="tx1"/>
            </a:solidFill>
          </a:endParaRPr>
        </a:p>
      </dgm:t>
    </dgm:pt>
    <dgm:pt modelId="{D3CB4F7F-532A-4CA5-91F9-A1EE2B7C8D43}">
      <dgm:prSet custT="1"/>
      <dgm:spPr/>
      <dgm:t>
        <a:bodyPr/>
        <a:lstStyle/>
        <a:p>
          <a:r>
            <a:rPr lang="en-US" sz="1200" dirty="0">
              <a:solidFill>
                <a:schemeClr val="tx1"/>
              </a:solidFill>
              <a:latin typeface="Trebuchet MS" panose="020B0603020202020204" pitchFamily="34" charset="0"/>
            </a:rPr>
            <a:t>Most </a:t>
          </a:r>
          <a:r>
            <a:rPr lang="en-US" sz="1200" b="1" dirty="0">
              <a:solidFill>
                <a:schemeClr val="tx1"/>
              </a:solidFill>
              <a:latin typeface="Trebuchet MS" panose="020B0603020202020204" pitchFamily="34" charset="0"/>
            </a:rPr>
            <a:t>African</a:t>
          </a:r>
          <a:r>
            <a:rPr lang="en-US" sz="1200" dirty="0">
              <a:solidFill>
                <a:schemeClr val="tx1"/>
              </a:solidFill>
              <a:latin typeface="Trebuchet MS" panose="020B0603020202020204" pitchFamily="34" charset="0"/>
            </a:rPr>
            <a:t> source markets have relatively lower weekly new case rates with notable exceptions being Botswana, Eswatini and Namibia. </a:t>
          </a:r>
        </a:p>
        <a:p>
          <a:endParaRPr lang="en-US" sz="1200" dirty="0">
            <a:solidFill>
              <a:schemeClr val="tx1"/>
            </a:solidFill>
            <a:latin typeface="Trebuchet MS" panose="020B0603020202020204" pitchFamily="34" charset="0"/>
          </a:endParaRPr>
        </a:p>
        <a:p>
          <a:r>
            <a:rPr lang="en-US" sz="1200" dirty="0">
              <a:solidFill>
                <a:schemeClr val="tx1"/>
              </a:solidFill>
              <a:latin typeface="Trebuchet MS" panose="020B0603020202020204" pitchFamily="34" charset="0"/>
            </a:rPr>
            <a:t>The former having the highest new case rate of all our source markets, that is &gt; 370. </a:t>
          </a:r>
          <a:endParaRPr lang="en-ZA" sz="1200" dirty="0">
            <a:solidFill>
              <a:schemeClr val="tx1"/>
            </a:solidFill>
            <a:latin typeface="Trebuchet MS" panose="020B0603020202020204" pitchFamily="34" charset="0"/>
          </a:endParaRPr>
        </a:p>
      </dgm:t>
    </dgm:pt>
    <dgm:pt modelId="{B182C35E-4CF9-4262-96B3-14FB1393A306}" type="parTrans" cxnId="{ADF225E9-85BF-432A-A1C5-C59CC4882EAF}">
      <dgm:prSet/>
      <dgm:spPr/>
      <dgm:t>
        <a:bodyPr/>
        <a:lstStyle/>
        <a:p>
          <a:endParaRPr lang="en-US">
            <a:solidFill>
              <a:schemeClr val="tx1"/>
            </a:solidFill>
          </a:endParaRPr>
        </a:p>
      </dgm:t>
    </dgm:pt>
    <dgm:pt modelId="{64F196F2-4841-4D77-B302-E26652EE9B19}" type="sibTrans" cxnId="{ADF225E9-85BF-432A-A1C5-C59CC4882EAF}">
      <dgm:prSet/>
      <dgm:spPr/>
      <dgm:t>
        <a:bodyPr/>
        <a:lstStyle/>
        <a:p>
          <a:endParaRPr lang="en-US">
            <a:solidFill>
              <a:schemeClr val="tx1"/>
            </a:solidFill>
          </a:endParaRPr>
        </a:p>
      </dgm:t>
    </dgm:pt>
    <dgm:pt modelId="{A471FF43-27A8-44CB-B873-020F12932BA2}">
      <dgm:prSet custT="1"/>
      <dgm:spPr/>
      <dgm:t>
        <a:bodyPr/>
        <a:lstStyle/>
        <a:p>
          <a:endParaRPr lang="en-US" sz="900" dirty="0"/>
        </a:p>
        <a:p>
          <a:endParaRPr lang="en-US" sz="900" dirty="0"/>
        </a:p>
      </dgm:t>
    </dgm:pt>
    <dgm:pt modelId="{ABC1CCCD-D5CC-4534-826E-B54148FF8404}" type="parTrans" cxnId="{D82E25C3-8984-4F83-8D81-B869370F1EC0}">
      <dgm:prSet/>
      <dgm:spPr/>
      <dgm:t>
        <a:bodyPr/>
        <a:lstStyle/>
        <a:p>
          <a:endParaRPr lang="en-US"/>
        </a:p>
      </dgm:t>
    </dgm:pt>
    <dgm:pt modelId="{A0EF10C3-1375-4890-92C8-203B696C2039}" type="sibTrans" cxnId="{D82E25C3-8984-4F83-8D81-B869370F1EC0}">
      <dgm:prSet/>
      <dgm:spPr/>
      <dgm:t>
        <a:bodyPr/>
        <a:lstStyle/>
        <a:p>
          <a:endParaRPr lang="en-US"/>
        </a:p>
      </dgm:t>
    </dgm:pt>
    <dgm:pt modelId="{35AA1BAB-739F-48C1-8D06-E5B61417BB79}">
      <dgm:prSet custT="1"/>
      <dgm:spPr/>
      <dgm:t>
        <a:bodyPr/>
        <a:lstStyle/>
        <a:p>
          <a:endParaRPr lang="en-ZA" sz="1200" dirty="0">
            <a:solidFill>
              <a:schemeClr val="tx1"/>
            </a:solidFill>
            <a:latin typeface="Trebuchet MS" panose="020B0603020202020204" pitchFamily="34" charset="0"/>
          </a:endParaRPr>
        </a:p>
      </dgm:t>
    </dgm:pt>
    <dgm:pt modelId="{370E9883-86D4-4960-8718-EABE0125983C}" type="parTrans" cxnId="{1E86613F-71A7-4B60-AA5C-5DCAA4691B06}">
      <dgm:prSet/>
      <dgm:spPr/>
      <dgm:t>
        <a:bodyPr/>
        <a:lstStyle/>
        <a:p>
          <a:endParaRPr lang="en-US"/>
        </a:p>
      </dgm:t>
    </dgm:pt>
    <dgm:pt modelId="{1633214E-38D7-42A0-B404-19635E2B7BC1}" type="sibTrans" cxnId="{1E86613F-71A7-4B60-AA5C-5DCAA4691B06}">
      <dgm:prSet/>
      <dgm:spPr/>
      <dgm:t>
        <a:bodyPr/>
        <a:lstStyle/>
        <a:p>
          <a:endParaRPr lang="en-US"/>
        </a:p>
      </dgm:t>
    </dgm:pt>
    <dgm:pt modelId="{BCB30419-18E9-46FB-8DC4-027DFB7BD167}">
      <dgm:prSet custT="1"/>
      <dgm:spPr/>
      <dgm:t>
        <a:bodyPr/>
        <a:lstStyle/>
        <a:p>
          <a:r>
            <a:rPr lang="en-US" sz="1200" dirty="0">
              <a:solidFill>
                <a:schemeClr val="tx1"/>
              </a:solidFill>
              <a:latin typeface="Trebuchet MS" panose="020B0603020202020204" pitchFamily="34" charset="0"/>
            </a:rPr>
            <a:t>In </a:t>
          </a:r>
          <a:r>
            <a:rPr lang="en-US" sz="1200" b="1" dirty="0">
              <a:solidFill>
                <a:schemeClr val="tx1"/>
              </a:solidFill>
              <a:latin typeface="Trebuchet MS" panose="020B0603020202020204" pitchFamily="34" charset="0"/>
            </a:rPr>
            <a:t>Europe</a:t>
          </a:r>
          <a:r>
            <a:rPr lang="en-US" sz="1200" dirty="0">
              <a:solidFill>
                <a:schemeClr val="tx1"/>
              </a:solidFill>
              <a:latin typeface="Trebuchet MS" panose="020B0603020202020204" pitchFamily="34" charset="0"/>
            </a:rPr>
            <a:t>, most key source markets are making positive progress in moving towards herd immunity vaccination levels. Weekly new caseloads have all but stabilised at lower risk levels for most of the European nations. Exclusions, however, are the United Kingdom, Spain and Netherlands. Despite high vaccination levels, these countries are experiencing increasing weekly new COVID-19 cases likely associated with the rapid spread of new corona virus variants. </a:t>
          </a:r>
          <a:endParaRPr lang="en-ZA" sz="1200" dirty="0">
            <a:solidFill>
              <a:schemeClr val="tx1"/>
            </a:solidFill>
            <a:latin typeface="Trebuchet MS" panose="020B0603020202020204" pitchFamily="34" charset="0"/>
          </a:endParaRPr>
        </a:p>
      </dgm:t>
    </dgm:pt>
    <dgm:pt modelId="{65BDE106-4A3D-4C7E-8CA6-5A04F247257B}" type="parTrans" cxnId="{AD6A08F9-A179-43DE-B189-287B884520E8}">
      <dgm:prSet/>
      <dgm:spPr/>
      <dgm:t>
        <a:bodyPr/>
        <a:lstStyle/>
        <a:p>
          <a:endParaRPr lang="en-US"/>
        </a:p>
      </dgm:t>
    </dgm:pt>
    <dgm:pt modelId="{26F774E7-EE9E-437A-BFF1-C1A0B4A54DD6}" type="sibTrans" cxnId="{AD6A08F9-A179-43DE-B189-287B884520E8}">
      <dgm:prSet/>
      <dgm:spPr/>
      <dgm:t>
        <a:bodyPr/>
        <a:lstStyle/>
        <a:p>
          <a:endParaRPr lang="en-US"/>
        </a:p>
      </dgm:t>
    </dgm:pt>
    <dgm:pt modelId="{F8A28E95-701F-4D3F-8927-F941D99D97A9}" type="pres">
      <dgm:prSet presAssocID="{0D2F0F28-8357-4A25-BEBD-E996984699E1}" presName="Name0" presStyleCnt="0">
        <dgm:presLayoutVars>
          <dgm:chMax val="7"/>
          <dgm:chPref val="7"/>
          <dgm:dir/>
          <dgm:animLvl val="lvl"/>
        </dgm:presLayoutVars>
      </dgm:prSet>
      <dgm:spPr/>
      <dgm:t>
        <a:bodyPr/>
        <a:lstStyle/>
        <a:p>
          <a:endParaRPr lang="en-US"/>
        </a:p>
      </dgm:t>
    </dgm:pt>
    <dgm:pt modelId="{6D7531DE-AA97-4F8A-A60C-28E6E96C9A13}" type="pres">
      <dgm:prSet presAssocID="{06FD5779-AD7D-46C7-A005-93002D626BAE}" presName="parentText_1" presStyleLbl="node1" presStyleIdx="0" presStyleCnt="3">
        <dgm:presLayoutVars>
          <dgm:chMax val="1"/>
          <dgm:chPref val="1"/>
          <dgm:bulletEnabled val="1"/>
        </dgm:presLayoutVars>
      </dgm:prSet>
      <dgm:spPr/>
      <dgm:t>
        <a:bodyPr/>
        <a:lstStyle/>
        <a:p>
          <a:endParaRPr lang="en-US"/>
        </a:p>
      </dgm:t>
    </dgm:pt>
    <dgm:pt modelId="{C4EA87C0-4E11-4B56-9055-2320B9754321}" type="pres">
      <dgm:prSet presAssocID="{06FD5779-AD7D-46C7-A005-93002D626BAE}" presName="childText_1" presStyleLbl="node1" presStyleIdx="0" presStyleCnt="3" custScaleX="181748" custLinFactNeighborX="-5194" custLinFactNeighborY="-242">
        <dgm:presLayoutVars>
          <dgm:chMax val="0"/>
          <dgm:chPref val="0"/>
          <dgm:bulletEnabled val="1"/>
        </dgm:presLayoutVars>
      </dgm:prSet>
      <dgm:spPr/>
      <dgm:t>
        <a:bodyPr/>
        <a:lstStyle/>
        <a:p>
          <a:endParaRPr lang="en-US"/>
        </a:p>
      </dgm:t>
    </dgm:pt>
    <dgm:pt modelId="{08943391-270C-421C-9372-BE329C9A57E8}" type="pres">
      <dgm:prSet presAssocID="{06FD5779-AD7D-46C7-A005-93002D626BAE}" presName="accentShape_1" presStyleCnt="0"/>
      <dgm:spPr/>
    </dgm:pt>
    <dgm:pt modelId="{F6EA2EFA-D84A-4111-B883-FF080BE26A1B}" type="pres">
      <dgm:prSet presAssocID="{06FD5779-AD7D-46C7-A005-93002D626BAE}" presName="imageRepeatNode" presStyleLbl="node1" presStyleIdx="0" presStyleCnt="3" custScaleX="183114" custScaleY="100482"/>
      <dgm:spPr/>
      <dgm:t>
        <a:bodyPr/>
        <a:lstStyle/>
        <a:p>
          <a:endParaRPr lang="en-US"/>
        </a:p>
      </dgm:t>
    </dgm:pt>
    <dgm:pt modelId="{4E06070C-57CA-446C-BF6E-8DCA8CBDAC15}" type="pres">
      <dgm:prSet presAssocID="{FC7645F0-06F0-40E5-8C2D-CA989A210553}" presName="parentText_2" presStyleLbl="node1" presStyleIdx="0" presStyleCnt="3">
        <dgm:presLayoutVars>
          <dgm:chMax val="1"/>
          <dgm:chPref val="1"/>
          <dgm:bulletEnabled val="1"/>
        </dgm:presLayoutVars>
      </dgm:prSet>
      <dgm:spPr/>
      <dgm:t>
        <a:bodyPr/>
        <a:lstStyle/>
        <a:p>
          <a:endParaRPr lang="en-US"/>
        </a:p>
      </dgm:t>
    </dgm:pt>
    <dgm:pt modelId="{CBD438AA-4F53-40FC-9263-5DAF5B6CB205}" type="pres">
      <dgm:prSet presAssocID="{FC7645F0-06F0-40E5-8C2D-CA989A210553}" presName="childText_2" presStyleLbl="node2" presStyleIdx="0" presStyleCnt="0" custScaleX="118181" custLinFactNeighborX="67152" custLinFactNeighborY="1650">
        <dgm:presLayoutVars>
          <dgm:chMax val="0"/>
          <dgm:chPref val="0"/>
          <dgm:bulletEnabled val="1"/>
        </dgm:presLayoutVars>
      </dgm:prSet>
      <dgm:spPr/>
      <dgm:t>
        <a:bodyPr/>
        <a:lstStyle/>
        <a:p>
          <a:endParaRPr lang="en-US"/>
        </a:p>
      </dgm:t>
    </dgm:pt>
    <dgm:pt modelId="{300A9F2F-048E-4906-8060-367152FE66CE}" type="pres">
      <dgm:prSet presAssocID="{FC7645F0-06F0-40E5-8C2D-CA989A210553}" presName="accentShape_2" presStyleCnt="0"/>
      <dgm:spPr/>
    </dgm:pt>
    <dgm:pt modelId="{58AC384A-C126-4793-A124-457E30062938}" type="pres">
      <dgm:prSet presAssocID="{FC7645F0-06F0-40E5-8C2D-CA989A210553}" presName="imageRepeatNode" presStyleLbl="node1" presStyleIdx="1" presStyleCnt="3" custScaleX="114798" custLinFactNeighborX="43022" custLinFactNeighborY="1101"/>
      <dgm:spPr/>
      <dgm:t>
        <a:bodyPr/>
        <a:lstStyle/>
        <a:p>
          <a:endParaRPr lang="en-US"/>
        </a:p>
      </dgm:t>
    </dgm:pt>
    <dgm:pt modelId="{E68C248E-B28B-4F1F-BB52-B821CE61BDEB}" type="pres">
      <dgm:prSet presAssocID="{61CAF011-9FD9-4BA5-8215-59A98E550B0D}" presName="parentText_3" presStyleLbl="node1" presStyleIdx="1" presStyleCnt="3">
        <dgm:presLayoutVars>
          <dgm:chMax val="1"/>
          <dgm:chPref val="1"/>
          <dgm:bulletEnabled val="1"/>
        </dgm:presLayoutVars>
      </dgm:prSet>
      <dgm:spPr/>
      <dgm:t>
        <a:bodyPr/>
        <a:lstStyle/>
        <a:p>
          <a:endParaRPr lang="en-US"/>
        </a:p>
      </dgm:t>
    </dgm:pt>
    <dgm:pt modelId="{A26D868E-37AA-4E81-B6A7-D1CD110F1C7A}" type="pres">
      <dgm:prSet presAssocID="{61CAF011-9FD9-4BA5-8215-59A98E550B0D}" presName="childText_3" presStyleLbl="node2" presStyleIdx="0" presStyleCnt="0" custScaleX="114165" custLinFactNeighborX="70116" custLinFactNeighborY="963">
        <dgm:presLayoutVars>
          <dgm:chMax val="0"/>
          <dgm:chPref val="0"/>
          <dgm:bulletEnabled val="1"/>
        </dgm:presLayoutVars>
      </dgm:prSet>
      <dgm:spPr/>
      <dgm:t>
        <a:bodyPr/>
        <a:lstStyle/>
        <a:p>
          <a:endParaRPr lang="en-US"/>
        </a:p>
      </dgm:t>
    </dgm:pt>
    <dgm:pt modelId="{5276BB53-E75F-4470-A6AC-C8ABE676EE59}" type="pres">
      <dgm:prSet presAssocID="{61CAF011-9FD9-4BA5-8215-59A98E550B0D}" presName="accentShape_3" presStyleCnt="0"/>
      <dgm:spPr/>
    </dgm:pt>
    <dgm:pt modelId="{AAE0CE26-DD66-4923-BE1A-0D044E0832F8}" type="pres">
      <dgm:prSet presAssocID="{61CAF011-9FD9-4BA5-8215-59A98E550B0D}" presName="imageRepeatNode" presStyleLbl="node1" presStyleIdx="2" presStyleCnt="3" custScaleX="106505" custLinFactNeighborX="54967" custLinFactNeighborY="323"/>
      <dgm:spPr/>
      <dgm:t>
        <a:bodyPr/>
        <a:lstStyle/>
        <a:p>
          <a:endParaRPr lang="en-US"/>
        </a:p>
      </dgm:t>
    </dgm:pt>
  </dgm:ptLst>
  <dgm:cxnLst>
    <dgm:cxn modelId="{ADF225E9-85BF-432A-A1C5-C59CC4882EAF}" srcId="{FC7645F0-06F0-40E5-8C2D-CA989A210553}" destId="{D3CB4F7F-532A-4CA5-91F9-A1EE2B7C8D43}" srcOrd="0" destOrd="0" parTransId="{B182C35E-4CF9-4262-96B3-14FB1393A306}" sibTransId="{64F196F2-4841-4D77-B302-E26652EE9B19}"/>
    <dgm:cxn modelId="{B0372F7C-FBFD-4893-BE75-61F7A7F1BCBE}" type="presOf" srcId="{61CAF011-9FD9-4BA5-8215-59A98E550B0D}" destId="{AAE0CE26-DD66-4923-BE1A-0D044E0832F8}" srcOrd="1" destOrd="0" presId="urn:microsoft.com/office/officeart/2009/3/layout/BlockDescendingList"/>
    <dgm:cxn modelId="{AD6A08F9-A179-43DE-B189-287B884520E8}" srcId="{06FD5779-AD7D-46C7-A005-93002D626BAE}" destId="{BCB30419-18E9-46FB-8DC4-027DFB7BD167}" srcOrd="2" destOrd="0" parTransId="{65BDE106-4A3D-4C7E-8CA6-5A04F247257B}" sibTransId="{26F774E7-EE9E-437A-BFF1-C1A0B4A54DD6}"/>
    <dgm:cxn modelId="{88548122-494E-4D36-B68C-451850742367}" srcId="{0D2F0F28-8357-4A25-BEBD-E996984699E1}" destId="{61CAF011-9FD9-4BA5-8215-59A98E550B0D}" srcOrd="2" destOrd="0" parTransId="{45C0AD35-803E-4229-9DD3-436CA16D098F}" sibTransId="{40E8A288-6CEE-4F1F-BBFF-9D8BE5048216}"/>
    <dgm:cxn modelId="{C7D42CF4-7B75-4F39-899E-F7973EADAD96}" type="presOf" srcId="{BCB30419-18E9-46FB-8DC4-027DFB7BD167}" destId="{C4EA87C0-4E11-4B56-9055-2320B9754321}" srcOrd="0" destOrd="2" presId="urn:microsoft.com/office/officeart/2009/3/layout/BlockDescendingList"/>
    <dgm:cxn modelId="{58E6079F-E0D2-4502-9890-AAB82BBB4A20}" srcId="{06FD5779-AD7D-46C7-A005-93002D626BAE}" destId="{16625F30-5D83-4271-ADB9-42360F3ACE3D}" srcOrd="0" destOrd="0" parTransId="{F596B1B9-84C4-48A5-8877-76404E8B27F2}" sibTransId="{7E14754E-8119-416A-9666-F6B023155ABB}"/>
    <dgm:cxn modelId="{D1495CFB-08D3-436E-A1B8-1ACB15EB5BF9}" type="presOf" srcId="{16625F30-5D83-4271-ADB9-42360F3ACE3D}" destId="{C4EA87C0-4E11-4B56-9055-2320B9754321}" srcOrd="0" destOrd="0" presId="urn:microsoft.com/office/officeart/2009/3/layout/BlockDescendingList"/>
    <dgm:cxn modelId="{EA7B5B24-BD2E-4019-8630-0FEF85256C1D}" type="presOf" srcId="{35AA1BAB-739F-48C1-8D06-E5B61417BB79}" destId="{C4EA87C0-4E11-4B56-9055-2320B9754321}" srcOrd="0" destOrd="1" presId="urn:microsoft.com/office/officeart/2009/3/layout/BlockDescendingList"/>
    <dgm:cxn modelId="{A7826F49-168F-4612-81CE-6F7A82E469EC}" srcId="{0D2F0F28-8357-4A25-BEBD-E996984699E1}" destId="{06FD5779-AD7D-46C7-A005-93002D626BAE}" srcOrd="0" destOrd="0" parTransId="{FA8F74BB-A6F2-481D-9333-20B6BE12C9DD}" sibTransId="{3A715639-2284-4DD8-AFF9-5E8FB5DD09AE}"/>
    <dgm:cxn modelId="{F3FF848A-8C7D-4241-8B4A-453B85D6989B}" type="presOf" srcId="{61CAF011-9FD9-4BA5-8215-59A98E550B0D}" destId="{E68C248E-B28B-4F1F-BB52-B821CE61BDEB}" srcOrd="0" destOrd="0" presId="urn:microsoft.com/office/officeart/2009/3/layout/BlockDescendingList"/>
    <dgm:cxn modelId="{6C5D4206-908D-4808-9574-609E6D331C2C}" srcId="{61CAF011-9FD9-4BA5-8215-59A98E550B0D}" destId="{E352BC2F-8B5F-4A05-9F73-82E43FD33984}" srcOrd="0" destOrd="0" parTransId="{BD361243-355E-4A74-96E8-E7268751B7FF}" sibTransId="{D4B96D6E-8994-4AB0-836C-A4CAC934BCAB}"/>
    <dgm:cxn modelId="{3F495771-DAD3-4A68-84F6-3F36D02A3AC1}" type="presOf" srcId="{A471FF43-27A8-44CB-B873-020F12932BA2}" destId="{C4EA87C0-4E11-4B56-9055-2320B9754321}" srcOrd="0" destOrd="3" presId="urn:microsoft.com/office/officeart/2009/3/layout/BlockDescendingList"/>
    <dgm:cxn modelId="{7CFC25D7-1E16-40B9-9899-B11E8F961CDA}" type="presOf" srcId="{0D2F0F28-8357-4A25-BEBD-E996984699E1}" destId="{F8A28E95-701F-4D3F-8927-F941D99D97A9}" srcOrd="0" destOrd="0" presId="urn:microsoft.com/office/officeart/2009/3/layout/BlockDescendingList"/>
    <dgm:cxn modelId="{9A3BF387-AD2E-4A3C-9395-A9DBE9EF64F0}" type="presOf" srcId="{B764B2BA-B5BD-4382-ABD0-9A52834C8116}" destId="{C4EA87C0-4E11-4B56-9055-2320B9754321}" srcOrd="0" destOrd="4" presId="urn:microsoft.com/office/officeart/2009/3/layout/BlockDescendingList"/>
    <dgm:cxn modelId="{1070FD02-4342-47FA-A034-B0FAE9F287CA}" type="presOf" srcId="{FC7645F0-06F0-40E5-8C2D-CA989A210553}" destId="{58AC384A-C126-4793-A124-457E30062938}" srcOrd="1" destOrd="0" presId="urn:microsoft.com/office/officeart/2009/3/layout/BlockDescendingList"/>
    <dgm:cxn modelId="{0C7E4AC9-5DD4-46EE-B2E9-69B93462981B}" srcId="{06FD5779-AD7D-46C7-A005-93002D626BAE}" destId="{B764B2BA-B5BD-4382-ABD0-9A52834C8116}" srcOrd="4" destOrd="0" parTransId="{75E9580B-8C79-40AB-AD15-7442E0111F6F}" sibTransId="{57F935B8-E69E-4401-A969-99AD9B1E9DC9}"/>
    <dgm:cxn modelId="{3D5826C8-C2AE-4125-81C9-2932E6527F64}" type="presOf" srcId="{D3CB4F7F-532A-4CA5-91F9-A1EE2B7C8D43}" destId="{CBD438AA-4F53-40FC-9263-5DAF5B6CB205}" srcOrd="0" destOrd="0" presId="urn:microsoft.com/office/officeart/2009/3/layout/BlockDescendingList"/>
    <dgm:cxn modelId="{AC6DD18F-78FF-422D-A1DF-225CF6DC1F63}" srcId="{0D2F0F28-8357-4A25-BEBD-E996984699E1}" destId="{FC7645F0-06F0-40E5-8C2D-CA989A210553}" srcOrd="1" destOrd="0" parTransId="{417A094F-EB0C-461E-AF40-11B234E01E6B}" sibTransId="{E04CFD6A-C633-43FA-9527-A0A145010369}"/>
    <dgm:cxn modelId="{BE89836B-3F20-473B-B82F-B22B9847603A}" type="presOf" srcId="{06FD5779-AD7D-46C7-A005-93002D626BAE}" destId="{F6EA2EFA-D84A-4111-B883-FF080BE26A1B}" srcOrd="1" destOrd="0" presId="urn:microsoft.com/office/officeart/2009/3/layout/BlockDescendingList"/>
    <dgm:cxn modelId="{B8B29D78-B8CE-4DDF-9FA9-01561813FB5C}" type="presOf" srcId="{06FD5779-AD7D-46C7-A005-93002D626BAE}" destId="{6D7531DE-AA97-4F8A-A60C-28E6E96C9A13}" srcOrd="0" destOrd="0" presId="urn:microsoft.com/office/officeart/2009/3/layout/BlockDescendingList"/>
    <dgm:cxn modelId="{1E86613F-71A7-4B60-AA5C-5DCAA4691B06}" srcId="{06FD5779-AD7D-46C7-A005-93002D626BAE}" destId="{35AA1BAB-739F-48C1-8D06-E5B61417BB79}" srcOrd="1" destOrd="0" parTransId="{370E9883-86D4-4960-8718-EABE0125983C}" sibTransId="{1633214E-38D7-42A0-B404-19635E2B7BC1}"/>
    <dgm:cxn modelId="{B9808E01-06DD-4499-BF8D-C8C735FE9CFD}" type="presOf" srcId="{E352BC2F-8B5F-4A05-9F73-82E43FD33984}" destId="{A26D868E-37AA-4E81-B6A7-D1CD110F1C7A}" srcOrd="0" destOrd="0" presId="urn:microsoft.com/office/officeart/2009/3/layout/BlockDescendingList"/>
    <dgm:cxn modelId="{D82E25C3-8984-4F83-8D81-B869370F1EC0}" srcId="{06FD5779-AD7D-46C7-A005-93002D626BAE}" destId="{A471FF43-27A8-44CB-B873-020F12932BA2}" srcOrd="3" destOrd="0" parTransId="{ABC1CCCD-D5CC-4534-826E-B54148FF8404}" sibTransId="{A0EF10C3-1375-4890-92C8-203B696C2039}"/>
    <dgm:cxn modelId="{1D2B9306-38B0-4D9C-B715-2373F45FF972}" type="presOf" srcId="{FC7645F0-06F0-40E5-8C2D-CA989A210553}" destId="{4E06070C-57CA-446C-BF6E-8DCA8CBDAC15}" srcOrd="0" destOrd="0" presId="urn:microsoft.com/office/officeart/2009/3/layout/BlockDescendingList"/>
    <dgm:cxn modelId="{A5989C66-7720-49E4-ADEA-DA36B0988451}" type="presParOf" srcId="{F8A28E95-701F-4D3F-8927-F941D99D97A9}" destId="{6D7531DE-AA97-4F8A-A60C-28E6E96C9A13}" srcOrd="0" destOrd="0" presId="urn:microsoft.com/office/officeart/2009/3/layout/BlockDescendingList"/>
    <dgm:cxn modelId="{635D96F8-EA76-4757-A924-2656C7688644}" type="presParOf" srcId="{F8A28E95-701F-4D3F-8927-F941D99D97A9}" destId="{C4EA87C0-4E11-4B56-9055-2320B9754321}" srcOrd="1" destOrd="0" presId="urn:microsoft.com/office/officeart/2009/3/layout/BlockDescendingList"/>
    <dgm:cxn modelId="{58A17FCC-3145-4AED-B666-DB8C4A50F3D6}" type="presParOf" srcId="{F8A28E95-701F-4D3F-8927-F941D99D97A9}" destId="{08943391-270C-421C-9372-BE329C9A57E8}" srcOrd="2" destOrd="0" presId="urn:microsoft.com/office/officeart/2009/3/layout/BlockDescendingList"/>
    <dgm:cxn modelId="{664F593C-C5DA-4111-A490-0C655FC796F4}" type="presParOf" srcId="{08943391-270C-421C-9372-BE329C9A57E8}" destId="{F6EA2EFA-D84A-4111-B883-FF080BE26A1B}" srcOrd="0" destOrd="0" presId="urn:microsoft.com/office/officeart/2009/3/layout/BlockDescendingList"/>
    <dgm:cxn modelId="{D4415503-DDE0-4F93-91BB-8E2077400C37}" type="presParOf" srcId="{F8A28E95-701F-4D3F-8927-F941D99D97A9}" destId="{4E06070C-57CA-446C-BF6E-8DCA8CBDAC15}" srcOrd="3" destOrd="0" presId="urn:microsoft.com/office/officeart/2009/3/layout/BlockDescendingList"/>
    <dgm:cxn modelId="{9C89A348-708B-4FC9-9ADF-F822D5682F64}" type="presParOf" srcId="{F8A28E95-701F-4D3F-8927-F941D99D97A9}" destId="{CBD438AA-4F53-40FC-9263-5DAF5B6CB205}" srcOrd="4" destOrd="0" presId="urn:microsoft.com/office/officeart/2009/3/layout/BlockDescendingList"/>
    <dgm:cxn modelId="{5893BE62-9992-473A-BC2A-4AA29D64F63E}" type="presParOf" srcId="{F8A28E95-701F-4D3F-8927-F941D99D97A9}" destId="{300A9F2F-048E-4906-8060-367152FE66CE}" srcOrd="5" destOrd="0" presId="urn:microsoft.com/office/officeart/2009/3/layout/BlockDescendingList"/>
    <dgm:cxn modelId="{6E57ACE3-818F-4934-9FB0-E1081D2F981E}" type="presParOf" srcId="{300A9F2F-048E-4906-8060-367152FE66CE}" destId="{58AC384A-C126-4793-A124-457E30062938}" srcOrd="0" destOrd="0" presId="urn:microsoft.com/office/officeart/2009/3/layout/BlockDescendingList"/>
    <dgm:cxn modelId="{CADF7396-E707-40C4-A6E3-8808CFB813FF}" type="presParOf" srcId="{F8A28E95-701F-4D3F-8927-F941D99D97A9}" destId="{E68C248E-B28B-4F1F-BB52-B821CE61BDEB}" srcOrd="6" destOrd="0" presId="urn:microsoft.com/office/officeart/2009/3/layout/BlockDescendingList"/>
    <dgm:cxn modelId="{505106FD-341F-42F3-BDB9-AB48DBF829B6}" type="presParOf" srcId="{F8A28E95-701F-4D3F-8927-F941D99D97A9}" destId="{A26D868E-37AA-4E81-B6A7-D1CD110F1C7A}" srcOrd="7" destOrd="0" presId="urn:microsoft.com/office/officeart/2009/3/layout/BlockDescendingList"/>
    <dgm:cxn modelId="{026D81E4-320D-4F7B-8059-8F8424B17E76}" type="presParOf" srcId="{F8A28E95-701F-4D3F-8927-F941D99D97A9}" destId="{5276BB53-E75F-4470-A6AC-C8ABE676EE59}" srcOrd="8" destOrd="0" presId="urn:microsoft.com/office/officeart/2009/3/layout/BlockDescendingList"/>
    <dgm:cxn modelId="{CD024CD2-50F0-45CC-96AC-39A6C8E848FB}" type="presParOf" srcId="{5276BB53-E75F-4470-A6AC-C8ABE676EE59}" destId="{AAE0CE26-DD66-4923-BE1A-0D044E0832F8}"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a:solidFill>
          <a:srgbClr val="FFC000"/>
        </a:solidFill>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20905-88F3-452C-AD2F-DBC4BE43A67F}"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E6826596-9108-48EB-B5D4-57CC367C7C12}">
      <dgm:prSet custT="1"/>
      <dgm:spPr/>
      <dgm:t>
        <a:bodyPr/>
        <a:lstStyle/>
        <a:p>
          <a:r>
            <a:rPr lang="en-ZA" sz="1200" b="0" dirty="0">
              <a:solidFill>
                <a:schemeClr val="tx1"/>
              </a:solidFill>
              <a:latin typeface="+mn-lt"/>
            </a:rPr>
            <a:t>Engagement with Provincial Tourism Authorities (PTAs), following the conclusion of the collaborative MOUs and Cabinet’s approval of the Tourism Sector Recovery Plan. MOUs have been concluded and will inform the provincial implementation plans focusing on delivering shared priorities in support of the Tourism Sector Recovery Plan.</a:t>
          </a:r>
        </a:p>
      </dgm:t>
    </dgm:pt>
    <dgm:pt modelId="{2AC7E2EF-CCA6-46B7-871C-156255B541A6}" type="sibTrans" cxnId="{F57A443E-D62A-4277-B2C5-5F4BA9151690}">
      <dgm:prSet/>
      <dgm:spPr/>
      <dgm:t>
        <a:bodyPr/>
        <a:lstStyle/>
        <a:p>
          <a:endParaRPr lang="en-US"/>
        </a:p>
      </dgm:t>
    </dgm:pt>
    <dgm:pt modelId="{301FDD13-E3D9-4A20-B96E-E2B9F1A43D72}" type="parTrans" cxnId="{F57A443E-D62A-4277-B2C5-5F4BA9151690}">
      <dgm:prSet/>
      <dgm:spPr/>
      <dgm:t>
        <a:bodyPr/>
        <a:lstStyle/>
        <a:p>
          <a:endParaRPr lang="en-US"/>
        </a:p>
      </dgm:t>
    </dgm:pt>
    <dgm:pt modelId="{76FAE2B0-8077-4703-98AE-DB953D7D41F4}">
      <dgm:prSet custT="1"/>
      <dgm:spPr/>
      <dgm:t>
        <a:bodyPr/>
        <a:lstStyle/>
        <a:p>
          <a:r>
            <a:rPr lang="en-ZA" sz="1200" b="0" dirty="0">
              <a:solidFill>
                <a:schemeClr val="tx1"/>
              </a:solidFill>
              <a:latin typeface="+mn-lt"/>
            </a:rPr>
            <a:t>First quarterly industry stakeholder engagement session with TBCSA, ASATA and the Department of Tourism, held on 29</a:t>
          </a:r>
          <a:r>
            <a:rPr lang="en-ZA" sz="1200" b="0" baseline="30000" dirty="0">
              <a:solidFill>
                <a:schemeClr val="tx1"/>
              </a:solidFill>
              <a:latin typeface="+mn-lt"/>
            </a:rPr>
            <a:t>th</a:t>
          </a:r>
          <a:r>
            <a:rPr lang="en-ZA" sz="1200" b="0" dirty="0">
              <a:solidFill>
                <a:schemeClr val="tx1"/>
              </a:solidFill>
              <a:latin typeface="+mn-lt"/>
            </a:rPr>
            <a:t> June 2021. The engagement outlined SA Tourism’s plans for the financial year ahead, within the context of the risk-adjusted strategy. </a:t>
          </a:r>
        </a:p>
      </dgm:t>
    </dgm:pt>
    <dgm:pt modelId="{F7D095ED-0F34-49C0-8EC6-BBD99FAB000A}" type="parTrans" cxnId="{227B51B5-2CD4-4B97-9BB3-741EBD384172}">
      <dgm:prSet/>
      <dgm:spPr/>
      <dgm:t>
        <a:bodyPr/>
        <a:lstStyle/>
        <a:p>
          <a:endParaRPr lang="en-US"/>
        </a:p>
      </dgm:t>
    </dgm:pt>
    <dgm:pt modelId="{B7885FCC-B37D-4D37-9EAB-C36064E0F8BF}" type="sibTrans" cxnId="{227B51B5-2CD4-4B97-9BB3-741EBD384172}">
      <dgm:prSet/>
      <dgm:spPr/>
      <dgm:t>
        <a:bodyPr/>
        <a:lstStyle/>
        <a:p>
          <a:endParaRPr lang="en-US"/>
        </a:p>
      </dgm:t>
    </dgm:pt>
    <dgm:pt modelId="{24AC5880-EACE-4E7D-AC7A-5940DED82C17}">
      <dgm:prSet custT="1"/>
      <dgm:spPr/>
      <dgm:t>
        <a:bodyPr/>
        <a:lstStyle/>
        <a:p>
          <a:r>
            <a:rPr lang="en-US" sz="1200" b="0" dirty="0">
              <a:solidFill>
                <a:schemeClr val="tx1"/>
              </a:solidFill>
              <a:latin typeface="+mn-lt"/>
            </a:rPr>
            <a:t>SA Tourism participated in the </a:t>
          </a:r>
          <a:r>
            <a:rPr lang="en-ZA" sz="1200" b="0" dirty="0">
              <a:solidFill>
                <a:schemeClr val="tx1"/>
              </a:solidFill>
              <a:latin typeface="+mn-lt"/>
            </a:rPr>
            <a:t>City Economic Development Managers Forum (CEDMF), convened by National Treasury.  The forum, which meets monthly, was constituted in April 2020 in response to the current economic crisis to support the eight metropolitan municipalities in their economic response and recovery planning.</a:t>
          </a:r>
        </a:p>
      </dgm:t>
    </dgm:pt>
    <dgm:pt modelId="{931492B7-054F-4658-AD18-4D36080EFF11}" type="parTrans" cxnId="{D1AEFDB9-7B11-4952-B126-C378D4AB5231}">
      <dgm:prSet/>
      <dgm:spPr/>
      <dgm:t>
        <a:bodyPr/>
        <a:lstStyle/>
        <a:p>
          <a:endParaRPr lang="en-US"/>
        </a:p>
      </dgm:t>
    </dgm:pt>
    <dgm:pt modelId="{72B1BBAC-1F7D-467C-895B-1ED58B414D82}" type="sibTrans" cxnId="{D1AEFDB9-7B11-4952-B126-C378D4AB5231}">
      <dgm:prSet/>
      <dgm:spPr/>
      <dgm:t>
        <a:bodyPr/>
        <a:lstStyle/>
        <a:p>
          <a:endParaRPr lang="en-US"/>
        </a:p>
      </dgm:t>
    </dgm:pt>
    <dgm:pt modelId="{F778AA15-D4AC-4AA1-8286-2BC7F447DB50}">
      <dgm:prSet custT="1"/>
      <dgm:spPr/>
      <dgm:t>
        <a:bodyPr/>
        <a:lstStyle/>
        <a:p>
          <a:r>
            <a:rPr lang="en-ZA" sz="1200" b="0" dirty="0">
              <a:solidFill>
                <a:schemeClr val="tx1"/>
              </a:solidFill>
              <a:latin typeface="+mn-lt"/>
            </a:rPr>
            <a:t>Coastal Marine Tourism (CMT) held their delivery meeting and presented key projects which are part of the Operation Phakisa’s Oceans Economy Programme. SA Tourism is mandated to lead with marketing programmes focusing on this initiative.</a:t>
          </a:r>
        </a:p>
      </dgm:t>
    </dgm:pt>
    <dgm:pt modelId="{F3DB7A8C-195A-4114-86D6-F6D8E76B564F}" type="parTrans" cxnId="{5A7D73B8-A468-408E-8CE0-3FB9E37CCC79}">
      <dgm:prSet/>
      <dgm:spPr/>
      <dgm:t>
        <a:bodyPr/>
        <a:lstStyle/>
        <a:p>
          <a:endParaRPr lang="en-US"/>
        </a:p>
      </dgm:t>
    </dgm:pt>
    <dgm:pt modelId="{9F6356E0-FD72-4A7C-A5FA-CDBD4F6D4B91}" type="sibTrans" cxnId="{5A7D73B8-A468-408E-8CE0-3FB9E37CCC79}">
      <dgm:prSet/>
      <dgm:spPr/>
      <dgm:t>
        <a:bodyPr/>
        <a:lstStyle/>
        <a:p>
          <a:endParaRPr lang="en-US"/>
        </a:p>
      </dgm:t>
    </dgm:pt>
    <dgm:pt modelId="{F0004EAC-77B3-485A-834F-040B3A85E6BE}">
      <dgm:prSet custT="1"/>
      <dgm:spPr/>
      <dgm:t>
        <a:bodyPr/>
        <a:lstStyle/>
        <a:p>
          <a:r>
            <a:rPr lang="en-ZA" sz="1200" b="0" dirty="0">
              <a:solidFill>
                <a:schemeClr val="tx1"/>
              </a:solidFill>
              <a:latin typeface="+mn-lt"/>
            </a:rPr>
            <a:t>In support of the air routes recovery, SA Tourism assisted the DT with a proposal around key air routes for recovery. </a:t>
          </a:r>
        </a:p>
      </dgm:t>
    </dgm:pt>
    <dgm:pt modelId="{8AACFCED-3840-4643-87A1-B3775811DC50}" type="parTrans" cxnId="{F6BBE9B3-C3F4-4319-9325-4458ADD2201B}">
      <dgm:prSet/>
      <dgm:spPr/>
      <dgm:t>
        <a:bodyPr/>
        <a:lstStyle/>
        <a:p>
          <a:endParaRPr lang="en-US"/>
        </a:p>
      </dgm:t>
    </dgm:pt>
    <dgm:pt modelId="{9D7C4172-AF04-4276-97BC-804422C2B1F7}" type="sibTrans" cxnId="{F6BBE9B3-C3F4-4319-9325-4458ADD2201B}">
      <dgm:prSet/>
      <dgm:spPr/>
      <dgm:t>
        <a:bodyPr/>
        <a:lstStyle/>
        <a:p>
          <a:endParaRPr lang="en-US"/>
        </a:p>
      </dgm:t>
    </dgm:pt>
    <dgm:pt modelId="{7106ED4A-3A80-4D5D-8D6E-9D814CD6E08F}">
      <dgm:prSet custT="1"/>
      <dgm:spPr/>
      <dgm:t>
        <a:bodyPr/>
        <a:lstStyle/>
        <a:p>
          <a:r>
            <a:rPr lang="en-ZA" sz="1200" b="0" dirty="0">
              <a:solidFill>
                <a:schemeClr val="tx1"/>
              </a:solidFill>
              <a:latin typeface="+mn-lt"/>
            </a:rPr>
            <a:t>SA Tourism supported the Deputy Minister during his visit to the districts of uMkhanyakude and iLembe in KZN and engaged with both trade and media.</a:t>
          </a:r>
        </a:p>
      </dgm:t>
    </dgm:pt>
    <dgm:pt modelId="{AEE39C9D-0A54-4E28-9AB5-5C7481CED1ED}" type="parTrans" cxnId="{5B06CC16-AB07-4FAC-9ACA-30BC96E07106}">
      <dgm:prSet/>
      <dgm:spPr/>
      <dgm:t>
        <a:bodyPr/>
        <a:lstStyle/>
        <a:p>
          <a:endParaRPr lang="en-US"/>
        </a:p>
      </dgm:t>
    </dgm:pt>
    <dgm:pt modelId="{81DD84E2-AF14-4487-A704-8CDF41E244B1}" type="sibTrans" cxnId="{5B06CC16-AB07-4FAC-9ACA-30BC96E07106}">
      <dgm:prSet/>
      <dgm:spPr/>
      <dgm:t>
        <a:bodyPr/>
        <a:lstStyle/>
        <a:p>
          <a:endParaRPr lang="en-US"/>
        </a:p>
      </dgm:t>
    </dgm:pt>
    <dgm:pt modelId="{77D5B3D8-C535-4DCF-A450-536CF436767C}" type="pres">
      <dgm:prSet presAssocID="{42520905-88F3-452C-AD2F-DBC4BE43A67F}" presName="diagram" presStyleCnt="0">
        <dgm:presLayoutVars>
          <dgm:dir/>
          <dgm:resizeHandles val="exact"/>
        </dgm:presLayoutVars>
      </dgm:prSet>
      <dgm:spPr/>
      <dgm:t>
        <a:bodyPr/>
        <a:lstStyle/>
        <a:p>
          <a:endParaRPr lang="en-US"/>
        </a:p>
      </dgm:t>
    </dgm:pt>
    <dgm:pt modelId="{85C68FF9-A062-47A4-9538-52F4D55C3963}" type="pres">
      <dgm:prSet presAssocID="{E6826596-9108-48EB-B5D4-57CC367C7C12}" presName="node" presStyleLbl="node1" presStyleIdx="0" presStyleCnt="6">
        <dgm:presLayoutVars>
          <dgm:bulletEnabled val="1"/>
        </dgm:presLayoutVars>
      </dgm:prSet>
      <dgm:spPr/>
      <dgm:t>
        <a:bodyPr/>
        <a:lstStyle/>
        <a:p>
          <a:endParaRPr lang="en-US"/>
        </a:p>
      </dgm:t>
    </dgm:pt>
    <dgm:pt modelId="{DD9244C5-3BAF-4616-AC91-B0BC8E2DB365}" type="pres">
      <dgm:prSet presAssocID="{2AC7E2EF-CCA6-46B7-871C-156255B541A6}" presName="sibTrans" presStyleCnt="0"/>
      <dgm:spPr/>
    </dgm:pt>
    <dgm:pt modelId="{BE3B97DD-8ACC-4BCD-B942-8CAA87C49FDD}" type="pres">
      <dgm:prSet presAssocID="{76FAE2B0-8077-4703-98AE-DB953D7D41F4}" presName="node" presStyleLbl="node1" presStyleIdx="1" presStyleCnt="6">
        <dgm:presLayoutVars>
          <dgm:bulletEnabled val="1"/>
        </dgm:presLayoutVars>
      </dgm:prSet>
      <dgm:spPr/>
      <dgm:t>
        <a:bodyPr/>
        <a:lstStyle/>
        <a:p>
          <a:endParaRPr lang="en-US"/>
        </a:p>
      </dgm:t>
    </dgm:pt>
    <dgm:pt modelId="{050AA907-633F-4340-B9E3-5867BF9F1897}" type="pres">
      <dgm:prSet presAssocID="{B7885FCC-B37D-4D37-9EAB-C36064E0F8BF}" presName="sibTrans" presStyleCnt="0"/>
      <dgm:spPr/>
    </dgm:pt>
    <dgm:pt modelId="{8C7E8DCF-8FCF-4ADC-A36F-67EF5BB9019B}" type="pres">
      <dgm:prSet presAssocID="{24AC5880-EACE-4E7D-AC7A-5940DED82C17}" presName="node" presStyleLbl="node1" presStyleIdx="2" presStyleCnt="6">
        <dgm:presLayoutVars>
          <dgm:bulletEnabled val="1"/>
        </dgm:presLayoutVars>
      </dgm:prSet>
      <dgm:spPr/>
      <dgm:t>
        <a:bodyPr/>
        <a:lstStyle/>
        <a:p>
          <a:endParaRPr lang="en-US"/>
        </a:p>
      </dgm:t>
    </dgm:pt>
    <dgm:pt modelId="{BA9EEA1D-62A6-4911-A5AD-5484DE0AF2D4}" type="pres">
      <dgm:prSet presAssocID="{72B1BBAC-1F7D-467C-895B-1ED58B414D82}" presName="sibTrans" presStyleCnt="0"/>
      <dgm:spPr/>
    </dgm:pt>
    <dgm:pt modelId="{846B2BA1-E56B-484B-A2CA-CFF33C7C3335}" type="pres">
      <dgm:prSet presAssocID="{F778AA15-D4AC-4AA1-8286-2BC7F447DB50}" presName="node" presStyleLbl="node1" presStyleIdx="3" presStyleCnt="6">
        <dgm:presLayoutVars>
          <dgm:bulletEnabled val="1"/>
        </dgm:presLayoutVars>
      </dgm:prSet>
      <dgm:spPr/>
      <dgm:t>
        <a:bodyPr/>
        <a:lstStyle/>
        <a:p>
          <a:endParaRPr lang="en-US"/>
        </a:p>
      </dgm:t>
    </dgm:pt>
    <dgm:pt modelId="{8AB94D9C-070C-4419-B2B1-5DC5386717A8}" type="pres">
      <dgm:prSet presAssocID="{9F6356E0-FD72-4A7C-A5FA-CDBD4F6D4B91}" presName="sibTrans" presStyleCnt="0"/>
      <dgm:spPr/>
    </dgm:pt>
    <dgm:pt modelId="{548B6BAC-0F09-441A-9F00-A86A49BFDA1B}" type="pres">
      <dgm:prSet presAssocID="{F0004EAC-77B3-485A-834F-040B3A85E6BE}" presName="node" presStyleLbl="node1" presStyleIdx="4" presStyleCnt="6">
        <dgm:presLayoutVars>
          <dgm:bulletEnabled val="1"/>
        </dgm:presLayoutVars>
      </dgm:prSet>
      <dgm:spPr/>
      <dgm:t>
        <a:bodyPr/>
        <a:lstStyle/>
        <a:p>
          <a:endParaRPr lang="en-US"/>
        </a:p>
      </dgm:t>
    </dgm:pt>
    <dgm:pt modelId="{543C6E4E-CA5F-42C7-A3F8-B44B911822C3}" type="pres">
      <dgm:prSet presAssocID="{9D7C4172-AF04-4276-97BC-804422C2B1F7}" presName="sibTrans" presStyleCnt="0"/>
      <dgm:spPr/>
    </dgm:pt>
    <dgm:pt modelId="{A9482618-39BB-42CD-B3B5-62E6ADDD112D}" type="pres">
      <dgm:prSet presAssocID="{7106ED4A-3A80-4D5D-8D6E-9D814CD6E08F}" presName="node" presStyleLbl="node1" presStyleIdx="5" presStyleCnt="6">
        <dgm:presLayoutVars>
          <dgm:bulletEnabled val="1"/>
        </dgm:presLayoutVars>
      </dgm:prSet>
      <dgm:spPr/>
      <dgm:t>
        <a:bodyPr/>
        <a:lstStyle/>
        <a:p>
          <a:endParaRPr lang="en-US"/>
        </a:p>
      </dgm:t>
    </dgm:pt>
  </dgm:ptLst>
  <dgm:cxnLst>
    <dgm:cxn modelId="{F57A443E-D62A-4277-B2C5-5F4BA9151690}" srcId="{42520905-88F3-452C-AD2F-DBC4BE43A67F}" destId="{E6826596-9108-48EB-B5D4-57CC367C7C12}" srcOrd="0" destOrd="0" parTransId="{301FDD13-E3D9-4A20-B96E-E2B9F1A43D72}" sibTransId="{2AC7E2EF-CCA6-46B7-871C-156255B541A6}"/>
    <dgm:cxn modelId="{FD8CF317-6D32-44FD-9954-88B054348A68}" type="presOf" srcId="{76FAE2B0-8077-4703-98AE-DB953D7D41F4}" destId="{BE3B97DD-8ACC-4BCD-B942-8CAA87C49FDD}" srcOrd="0" destOrd="0" presId="urn:microsoft.com/office/officeart/2005/8/layout/default"/>
    <dgm:cxn modelId="{A4F69B09-6460-47DC-AC99-3E60D4337597}" type="presOf" srcId="{24AC5880-EACE-4E7D-AC7A-5940DED82C17}" destId="{8C7E8DCF-8FCF-4ADC-A36F-67EF5BB9019B}" srcOrd="0" destOrd="0" presId="urn:microsoft.com/office/officeart/2005/8/layout/default"/>
    <dgm:cxn modelId="{227B51B5-2CD4-4B97-9BB3-741EBD384172}" srcId="{42520905-88F3-452C-AD2F-DBC4BE43A67F}" destId="{76FAE2B0-8077-4703-98AE-DB953D7D41F4}" srcOrd="1" destOrd="0" parTransId="{F7D095ED-0F34-49C0-8EC6-BBD99FAB000A}" sibTransId="{B7885FCC-B37D-4D37-9EAB-C36064E0F8BF}"/>
    <dgm:cxn modelId="{3BF5D115-98A8-4071-94DA-4A10164B6A87}" type="presOf" srcId="{E6826596-9108-48EB-B5D4-57CC367C7C12}" destId="{85C68FF9-A062-47A4-9538-52F4D55C3963}" srcOrd="0" destOrd="0" presId="urn:microsoft.com/office/officeart/2005/8/layout/default"/>
    <dgm:cxn modelId="{EF1A06FF-FA32-4505-9496-E3C3ECF2C344}" type="presOf" srcId="{42520905-88F3-452C-AD2F-DBC4BE43A67F}" destId="{77D5B3D8-C535-4DCF-A450-536CF436767C}" srcOrd="0" destOrd="0" presId="urn:microsoft.com/office/officeart/2005/8/layout/default"/>
    <dgm:cxn modelId="{5B06CC16-AB07-4FAC-9ACA-30BC96E07106}" srcId="{42520905-88F3-452C-AD2F-DBC4BE43A67F}" destId="{7106ED4A-3A80-4D5D-8D6E-9D814CD6E08F}" srcOrd="5" destOrd="0" parTransId="{AEE39C9D-0A54-4E28-9AB5-5C7481CED1ED}" sibTransId="{81DD84E2-AF14-4487-A704-8CDF41E244B1}"/>
    <dgm:cxn modelId="{7410BFF6-86DA-4367-ABC7-12595E3FC8BB}" type="presOf" srcId="{7106ED4A-3A80-4D5D-8D6E-9D814CD6E08F}" destId="{A9482618-39BB-42CD-B3B5-62E6ADDD112D}" srcOrd="0" destOrd="0" presId="urn:microsoft.com/office/officeart/2005/8/layout/default"/>
    <dgm:cxn modelId="{9062AA3B-284A-40D6-AB3A-444E9CF64F5F}" type="presOf" srcId="{F0004EAC-77B3-485A-834F-040B3A85E6BE}" destId="{548B6BAC-0F09-441A-9F00-A86A49BFDA1B}" srcOrd="0" destOrd="0" presId="urn:microsoft.com/office/officeart/2005/8/layout/default"/>
    <dgm:cxn modelId="{5A7D73B8-A468-408E-8CE0-3FB9E37CCC79}" srcId="{42520905-88F3-452C-AD2F-DBC4BE43A67F}" destId="{F778AA15-D4AC-4AA1-8286-2BC7F447DB50}" srcOrd="3" destOrd="0" parTransId="{F3DB7A8C-195A-4114-86D6-F6D8E76B564F}" sibTransId="{9F6356E0-FD72-4A7C-A5FA-CDBD4F6D4B91}"/>
    <dgm:cxn modelId="{D1AEFDB9-7B11-4952-B126-C378D4AB5231}" srcId="{42520905-88F3-452C-AD2F-DBC4BE43A67F}" destId="{24AC5880-EACE-4E7D-AC7A-5940DED82C17}" srcOrd="2" destOrd="0" parTransId="{931492B7-054F-4658-AD18-4D36080EFF11}" sibTransId="{72B1BBAC-1F7D-467C-895B-1ED58B414D82}"/>
    <dgm:cxn modelId="{0E38B16D-39AC-46DD-ACB7-793935F9E608}" type="presOf" srcId="{F778AA15-D4AC-4AA1-8286-2BC7F447DB50}" destId="{846B2BA1-E56B-484B-A2CA-CFF33C7C3335}" srcOrd="0" destOrd="0" presId="urn:microsoft.com/office/officeart/2005/8/layout/default"/>
    <dgm:cxn modelId="{F6BBE9B3-C3F4-4319-9325-4458ADD2201B}" srcId="{42520905-88F3-452C-AD2F-DBC4BE43A67F}" destId="{F0004EAC-77B3-485A-834F-040B3A85E6BE}" srcOrd="4" destOrd="0" parTransId="{8AACFCED-3840-4643-87A1-B3775811DC50}" sibTransId="{9D7C4172-AF04-4276-97BC-804422C2B1F7}"/>
    <dgm:cxn modelId="{BA0E9BDD-43A9-45C7-BBF6-E5717A8314E3}" type="presParOf" srcId="{77D5B3D8-C535-4DCF-A450-536CF436767C}" destId="{85C68FF9-A062-47A4-9538-52F4D55C3963}" srcOrd="0" destOrd="0" presId="urn:microsoft.com/office/officeart/2005/8/layout/default"/>
    <dgm:cxn modelId="{A47CCD4B-1D4F-40A0-AB39-9E7F29E24FBE}" type="presParOf" srcId="{77D5B3D8-C535-4DCF-A450-536CF436767C}" destId="{DD9244C5-3BAF-4616-AC91-B0BC8E2DB365}" srcOrd="1" destOrd="0" presId="urn:microsoft.com/office/officeart/2005/8/layout/default"/>
    <dgm:cxn modelId="{F2C5BEAD-FE35-44C3-A886-54FE620B5E03}" type="presParOf" srcId="{77D5B3D8-C535-4DCF-A450-536CF436767C}" destId="{BE3B97DD-8ACC-4BCD-B942-8CAA87C49FDD}" srcOrd="2" destOrd="0" presId="urn:microsoft.com/office/officeart/2005/8/layout/default"/>
    <dgm:cxn modelId="{A2A73992-1B92-4A5F-A1AA-934722081429}" type="presParOf" srcId="{77D5B3D8-C535-4DCF-A450-536CF436767C}" destId="{050AA907-633F-4340-B9E3-5867BF9F1897}" srcOrd="3" destOrd="0" presId="urn:microsoft.com/office/officeart/2005/8/layout/default"/>
    <dgm:cxn modelId="{1F9A6DAB-8AA6-4598-BE5D-65A3B6A4770B}" type="presParOf" srcId="{77D5B3D8-C535-4DCF-A450-536CF436767C}" destId="{8C7E8DCF-8FCF-4ADC-A36F-67EF5BB9019B}" srcOrd="4" destOrd="0" presId="urn:microsoft.com/office/officeart/2005/8/layout/default"/>
    <dgm:cxn modelId="{FEEFAFD9-798E-48BF-AE62-634E224AD8E3}" type="presParOf" srcId="{77D5B3D8-C535-4DCF-A450-536CF436767C}" destId="{BA9EEA1D-62A6-4911-A5AD-5484DE0AF2D4}" srcOrd="5" destOrd="0" presId="urn:microsoft.com/office/officeart/2005/8/layout/default"/>
    <dgm:cxn modelId="{B9D0ACAA-5DE9-48A8-85DE-AFE46218149F}" type="presParOf" srcId="{77D5B3D8-C535-4DCF-A450-536CF436767C}" destId="{846B2BA1-E56B-484B-A2CA-CFF33C7C3335}" srcOrd="6" destOrd="0" presId="urn:microsoft.com/office/officeart/2005/8/layout/default"/>
    <dgm:cxn modelId="{C9DCD85F-FAEF-4E4A-AEB9-7286E9CDC56D}" type="presParOf" srcId="{77D5B3D8-C535-4DCF-A450-536CF436767C}" destId="{8AB94D9C-070C-4419-B2B1-5DC5386717A8}" srcOrd="7" destOrd="0" presId="urn:microsoft.com/office/officeart/2005/8/layout/default"/>
    <dgm:cxn modelId="{F1BC6B33-D919-49F0-89E1-E9DD87CBA289}" type="presParOf" srcId="{77D5B3D8-C535-4DCF-A450-536CF436767C}" destId="{548B6BAC-0F09-441A-9F00-A86A49BFDA1B}" srcOrd="8" destOrd="0" presId="urn:microsoft.com/office/officeart/2005/8/layout/default"/>
    <dgm:cxn modelId="{0253CB0B-CF24-4155-A826-34D4882E4B30}" type="presParOf" srcId="{77D5B3D8-C535-4DCF-A450-536CF436767C}" destId="{543C6E4E-CA5F-42C7-A3F8-B44B911822C3}" srcOrd="9" destOrd="0" presId="urn:microsoft.com/office/officeart/2005/8/layout/default"/>
    <dgm:cxn modelId="{3E3011F0-3A17-46F3-89B0-0ECE9A459BC6}" type="presParOf" srcId="{77D5B3D8-C535-4DCF-A450-536CF436767C}" destId="{A9482618-39BB-42CD-B3B5-62E6ADDD112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520905-88F3-452C-AD2F-DBC4BE43A67F}"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E6826596-9108-48EB-B5D4-57CC367C7C12}">
      <dgm:prSet/>
      <dgm:spPr/>
      <dgm:t>
        <a:bodyPr/>
        <a:lstStyle/>
        <a:p>
          <a:r>
            <a:rPr lang="en-ZA" dirty="0"/>
            <a:t>Convened engagement with Heads of Missions: Algeria, Argentina, Cuba, Canada, Guinea Bissau, Mali, Hungary, Palestine, Sri Lanka and Tanzania on 5 July 2021. </a:t>
          </a:r>
        </a:p>
      </dgm:t>
    </dgm:pt>
    <dgm:pt modelId="{301FDD13-E3D9-4A20-B96E-E2B9F1A43D72}" type="parTrans" cxnId="{F57A443E-D62A-4277-B2C5-5F4BA9151690}">
      <dgm:prSet/>
      <dgm:spPr/>
      <dgm:t>
        <a:bodyPr/>
        <a:lstStyle/>
        <a:p>
          <a:endParaRPr lang="en-US"/>
        </a:p>
      </dgm:t>
    </dgm:pt>
    <dgm:pt modelId="{2AC7E2EF-CCA6-46B7-871C-156255B541A6}" type="sibTrans" cxnId="{F57A443E-D62A-4277-B2C5-5F4BA9151690}">
      <dgm:prSet/>
      <dgm:spPr/>
      <dgm:t>
        <a:bodyPr/>
        <a:lstStyle/>
        <a:p>
          <a:endParaRPr lang="en-US"/>
        </a:p>
      </dgm:t>
    </dgm:pt>
    <dgm:pt modelId="{658CA014-7E7E-40E7-A97D-B64449541B76}">
      <dgm:prSet/>
      <dgm:spPr/>
      <dgm:t>
        <a:bodyPr/>
        <a:lstStyle/>
        <a:p>
          <a:r>
            <a:rPr lang="en-GB" dirty="0"/>
            <a:t>Engagement with SABC on 7 July 2021 to discuss partnership and areas of collaboration.</a:t>
          </a:r>
          <a:endParaRPr lang="en-ZA" dirty="0"/>
        </a:p>
      </dgm:t>
    </dgm:pt>
    <dgm:pt modelId="{130E9526-1A45-4C92-9CF7-27C380D0E116}" type="parTrans" cxnId="{F7DDE9CD-F5F0-414C-8E25-1860252B0311}">
      <dgm:prSet/>
      <dgm:spPr/>
      <dgm:t>
        <a:bodyPr/>
        <a:lstStyle/>
        <a:p>
          <a:endParaRPr lang="en-US"/>
        </a:p>
      </dgm:t>
    </dgm:pt>
    <dgm:pt modelId="{F1CF6F24-B050-4D7E-B583-C488183E11B2}" type="sibTrans" cxnId="{F7DDE9CD-F5F0-414C-8E25-1860252B0311}">
      <dgm:prSet/>
      <dgm:spPr/>
      <dgm:t>
        <a:bodyPr/>
        <a:lstStyle/>
        <a:p>
          <a:endParaRPr lang="en-US"/>
        </a:p>
      </dgm:t>
    </dgm:pt>
    <dgm:pt modelId="{32F6D364-DB0A-4E17-8CF9-A0604F1D6870}">
      <dgm:prSet/>
      <dgm:spPr/>
      <dgm:t>
        <a:bodyPr/>
        <a:lstStyle/>
        <a:p>
          <a:r>
            <a:rPr lang="en-ZA" dirty="0"/>
            <a:t>Participated in the TBCSA industry engagement on 8 July 2021 to discuss feedback and update to the industry regarding COVID-19 related matters including what TBCSA is currently doing regarding the unfavourable travel advisories from South Africa’s major inbound source markets.</a:t>
          </a:r>
        </a:p>
      </dgm:t>
    </dgm:pt>
    <dgm:pt modelId="{164BB687-A2CE-4347-8A70-E5A1DB202CA5}" type="parTrans" cxnId="{578CE4C3-A278-41CF-B335-A70CA4ED9FAD}">
      <dgm:prSet/>
      <dgm:spPr/>
      <dgm:t>
        <a:bodyPr/>
        <a:lstStyle/>
        <a:p>
          <a:endParaRPr lang="en-US"/>
        </a:p>
      </dgm:t>
    </dgm:pt>
    <dgm:pt modelId="{17D35C46-5A69-44BC-AE1E-AE6214CD97EA}" type="sibTrans" cxnId="{578CE4C3-A278-41CF-B335-A70CA4ED9FAD}">
      <dgm:prSet/>
      <dgm:spPr/>
      <dgm:t>
        <a:bodyPr/>
        <a:lstStyle/>
        <a:p>
          <a:endParaRPr lang="en-US"/>
        </a:p>
      </dgm:t>
    </dgm:pt>
    <dgm:pt modelId="{AD519245-180C-4C97-9862-E0103EF26286}">
      <dgm:prSet/>
      <dgm:spPr/>
      <dgm:t>
        <a:bodyPr/>
        <a:lstStyle/>
        <a:p>
          <a:r>
            <a:rPr lang="en-ZA" dirty="0"/>
            <a:t>Engagement with Board Chairpersons of SA Tourism and TBCSA on 14 July 2021 to discuss mutual priorities and areas of partnership, including the MOU.</a:t>
          </a:r>
        </a:p>
      </dgm:t>
    </dgm:pt>
    <dgm:pt modelId="{392463D9-5982-4D44-B505-3660251E4F87}" type="parTrans" cxnId="{C83F9EC2-24D0-4CE4-84B7-417967A3E6BB}">
      <dgm:prSet/>
      <dgm:spPr/>
      <dgm:t>
        <a:bodyPr/>
        <a:lstStyle/>
        <a:p>
          <a:endParaRPr lang="en-US"/>
        </a:p>
      </dgm:t>
    </dgm:pt>
    <dgm:pt modelId="{E9D5B357-CA9F-4A63-9925-0C0AB48447C1}" type="sibTrans" cxnId="{C83F9EC2-24D0-4CE4-84B7-417967A3E6BB}">
      <dgm:prSet/>
      <dgm:spPr/>
      <dgm:t>
        <a:bodyPr/>
        <a:lstStyle/>
        <a:p>
          <a:endParaRPr lang="en-US"/>
        </a:p>
      </dgm:t>
    </dgm:pt>
    <dgm:pt modelId="{C46A86B6-4FC4-43E8-B714-143E2F22CD80}">
      <dgm:prSet/>
      <dgm:spPr/>
      <dgm:t>
        <a:bodyPr/>
        <a:lstStyle/>
        <a:p>
          <a:r>
            <a:rPr lang="en-ZA" dirty="0"/>
            <a:t>Convened engagement with SANParks on 13 September with Board Chairpersons to discuss possible collaboration and partnership.</a:t>
          </a:r>
        </a:p>
      </dgm:t>
    </dgm:pt>
    <dgm:pt modelId="{E439B622-9020-45F0-9183-9182E8EBA42F}" type="parTrans" cxnId="{B2935081-0505-44BD-96B4-8D5F2AE55C2B}">
      <dgm:prSet/>
      <dgm:spPr/>
      <dgm:t>
        <a:bodyPr/>
        <a:lstStyle/>
        <a:p>
          <a:endParaRPr lang="en-US"/>
        </a:p>
      </dgm:t>
    </dgm:pt>
    <dgm:pt modelId="{08C7AE81-6C79-46B2-810A-0601373650EE}" type="sibTrans" cxnId="{B2935081-0505-44BD-96B4-8D5F2AE55C2B}">
      <dgm:prSet/>
      <dgm:spPr/>
      <dgm:t>
        <a:bodyPr/>
        <a:lstStyle/>
        <a:p>
          <a:endParaRPr lang="en-US"/>
        </a:p>
      </dgm:t>
    </dgm:pt>
    <dgm:pt modelId="{2D816752-98AE-4DBB-A972-9263B05B2530}">
      <dgm:prSet/>
      <dgm:spPr/>
      <dgm:t>
        <a:bodyPr/>
        <a:lstStyle/>
        <a:p>
          <a:r>
            <a:rPr lang="en-ZA" dirty="0"/>
            <a:t>Held engagement with ACSA on 14 July and 4 August 2021 to discuss shared priorities and areas of collaboration. </a:t>
          </a:r>
        </a:p>
      </dgm:t>
    </dgm:pt>
    <dgm:pt modelId="{D722AAB4-2891-4E2C-BD69-174EFFDC37FB}" type="parTrans" cxnId="{7ABADF86-A1CB-4B36-B268-28EF71646B60}">
      <dgm:prSet/>
      <dgm:spPr/>
      <dgm:t>
        <a:bodyPr/>
        <a:lstStyle/>
        <a:p>
          <a:endParaRPr lang="en-US"/>
        </a:p>
      </dgm:t>
    </dgm:pt>
    <dgm:pt modelId="{E652844C-7643-4579-8263-9218727ED51E}" type="sibTrans" cxnId="{7ABADF86-A1CB-4B36-B268-28EF71646B60}">
      <dgm:prSet/>
      <dgm:spPr/>
      <dgm:t>
        <a:bodyPr/>
        <a:lstStyle/>
        <a:p>
          <a:endParaRPr lang="en-US"/>
        </a:p>
      </dgm:t>
    </dgm:pt>
    <dgm:pt modelId="{664EA81C-EE26-4B61-84E5-720A2B51CB5A}">
      <dgm:prSet/>
      <dgm:spPr/>
      <dgm:t>
        <a:bodyPr/>
        <a:lstStyle/>
        <a:p>
          <a:r>
            <a:rPr lang="en-ZA" dirty="0"/>
            <a:t>Participated in the Department of Tourism, Department of Home Affairs, Department of Transport, SA Tourism and TBCSA Technical Committee meeting on 18 August 2021, facilitated by the Department of Tourism, in pursuit of the implementation of the Tourism Sector Recovery Plan.</a:t>
          </a:r>
        </a:p>
      </dgm:t>
    </dgm:pt>
    <dgm:pt modelId="{7C76F345-88EB-458A-BFB8-D236A48E7BFF}" type="parTrans" cxnId="{DF8A1911-A716-45F2-B5C7-9A9B47ADA059}">
      <dgm:prSet/>
      <dgm:spPr/>
      <dgm:t>
        <a:bodyPr/>
        <a:lstStyle/>
        <a:p>
          <a:endParaRPr lang="en-US"/>
        </a:p>
      </dgm:t>
    </dgm:pt>
    <dgm:pt modelId="{6954F008-D103-40F9-A8BA-A76934CE1CE6}" type="sibTrans" cxnId="{DF8A1911-A716-45F2-B5C7-9A9B47ADA059}">
      <dgm:prSet/>
      <dgm:spPr/>
      <dgm:t>
        <a:bodyPr/>
        <a:lstStyle/>
        <a:p>
          <a:endParaRPr lang="en-US"/>
        </a:p>
      </dgm:t>
    </dgm:pt>
    <dgm:pt modelId="{842893D9-341E-425D-8D8A-C770EAFD34AC}">
      <dgm:prSet/>
      <dgm:spPr/>
      <dgm:t>
        <a:bodyPr/>
        <a:lstStyle/>
        <a:p>
          <a:r>
            <a:rPr lang="en-ZA" dirty="0"/>
            <a:t>Convened CEO and CMO Joint Forum with Provincial Tourism Authorities on 23 August 2021 to discuss collaboration on the World Tourism Day, Global Advocacy Campaign, Global Brand Campaign, and World Expo Dubai 2020.</a:t>
          </a:r>
        </a:p>
      </dgm:t>
    </dgm:pt>
    <dgm:pt modelId="{0ED3A2EE-6B89-4BAA-9A2F-A7D2733EE45A}" type="parTrans" cxnId="{F3690A65-157C-481E-9667-D45EC8018FC6}">
      <dgm:prSet/>
      <dgm:spPr/>
      <dgm:t>
        <a:bodyPr/>
        <a:lstStyle/>
        <a:p>
          <a:endParaRPr lang="en-US"/>
        </a:p>
      </dgm:t>
    </dgm:pt>
    <dgm:pt modelId="{3A9EDD08-6099-40C5-A8BE-5B2D0F969CB8}" type="sibTrans" cxnId="{F3690A65-157C-481E-9667-D45EC8018FC6}">
      <dgm:prSet/>
      <dgm:spPr/>
      <dgm:t>
        <a:bodyPr/>
        <a:lstStyle/>
        <a:p>
          <a:endParaRPr lang="en-US"/>
        </a:p>
      </dgm:t>
    </dgm:pt>
    <dgm:pt modelId="{3DBB70BA-945C-4803-8649-D769ED36D93B}">
      <dgm:prSet/>
      <dgm:spPr/>
      <dgm:t>
        <a:bodyPr/>
        <a:lstStyle/>
        <a:p>
          <a:r>
            <a:rPr lang="en-ZA" dirty="0"/>
            <a:t>Convened engagement with Airbnb regarding their possible participation in Africa’s Travel and Tourism Summit held on 31 August 2021. </a:t>
          </a:r>
        </a:p>
      </dgm:t>
    </dgm:pt>
    <dgm:pt modelId="{963B3D57-36C5-4B5A-8C9C-FC7B977128D3}" type="parTrans" cxnId="{43717283-8E5B-4D00-BBDE-B3B349FF2D07}">
      <dgm:prSet/>
      <dgm:spPr/>
      <dgm:t>
        <a:bodyPr/>
        <a:lstStyle/>
        <a:p>
          <a:endParaRPr lang="en-US"/>
        </a:p>
      </dgm:t>
    </dgm:pt>
    <dgm:pt modelId="{7267C2E7-7E2D-4068-AFF0-49FC28BAAF55}" type="sibTrans" cxnId="{43717283-8E5B-4D00-BBDE-B3B349FF2D07}">
      <dgm:prSet/>
      <dgm:spPr/>
      <dgm:t>
        <a:bodyPr/>
        <a:lstStyle/>
        <a:p>
          <a:endParaRPr lang="en-US"/>
        </a:p>
      </dgm:t>
    </dgm:pt>
    <dgm:pt modelId="{77D5B3D8-C535-4DCF-A450-536CF436767C}" type="pres">
      <dgm:prSet presAssocID="{42520905-88F3-452C-AD2F-DBC4BE43A67F}" presName="diagram" presStyleCnt="0">
        <dgm:presLayoutVars>
          <dgm:dir/>
          <dgm:resizeHandles val="exact"/>
        </dgm:presLayoutVars>
      </dgm:prSet>
      <dgm:spPr/>
      <dgm:t>
        <a:bodyPr/>
        <a:lstStyle/>
        <a:p>
          <a:endParaRPr lang="en-US"/>
        </a:p>
      </dgm:t>
    </dgm:pt>
    <dgm:pt modelId="{85C68FF9-A062-47A4-9538-52F4D55C3963}" type="pres">
      <dgm:prSet presAssocID="{E6826596-9108-48EB-B5D4-57CC367C7C12}" presName="node" presStyleLbl="node1" presStyleIdx="0" presStyleCnt="9">
        <dgm:presLayoutVars>
          <dgm:bulletEnabled val="1"/>
        </dgm:presLayoutVars>
      </dgm:prSet>
      <dgm:spPr/>
      <dgm:t>
        <a:bodyPr/>
        <a:lstStyle/>
        <a:p>
          <a:endParaRPr lang="en-US"/>
        </a:p>
      </dgm:t>
    </dgm:pt>
    <dgm:pt modelId="{DD9244C5-3BAF-4616-AC91-B0BC8E2DB365}" type="pres">
      <dgm:prSet presAssocID="{2AC7E2EF-CCA6-46B7-871C-156255B541A6}" presName="sibTrans" presStyleCnt="0"/>
      <dgm:spPr/>
    </dgm:pt>
    <dgm:pt modelId="{C71311AE-87F7-4FF9-AECB-3D902681ED05}" type="pres">
      <dgm:prSet presAssocID="{658CA014-7E7E-40E7-A97D-B64449541B76}" presName="node" presStyleLbl="node1" presStyleIdx="1" presStyleCnt="9">
        <dgm:presLayoutVars>
          <dgm:bulletEnabled val="1"/>
        </dgm:presLayoutVars>
      </dgm:prSet>
      <dgm:spPr/>
      <dgm:t>
        <a:bodyPr/>
        <a:lstStyle/>
        <a:p>
          <a:endParaRPr lang="en-US"/>
        </a:p>
      </dgm:t>
    </dgm:pt>
    <dgm:pt modelId="{4D8F78F3-E35E-4B15-8C78-6A134269AEC1}" type="pres">
      <dgm:prSet presAssocID="{F1CF6F24-B050-4D7E-B583-C488183E11B2}" presName="sibTrans" presStyleCnt="0"/>
      <dgm:spPr/>
    </dgm:pt>
    <dgm:pt modelId="{DF0A2EC4-3BB0-4383-9D0B-680D84DC44DC}" type="pres">
      <dgm:prSet presAssocID="{32F6D364-DB0A-4E17-8CF9-A0604F1D6870}" presName="node" presStyleLbl="node1" presStyleIdx="2" presStyleCnt="9">
        <dgm:presLayoutVars>
          <dgm:bulletEnabled val="1"/>
        </dgm:presLayoutVars>
      </dgm:prSet>
      <dgm:spPr/>
      <dgm:t>
        <a:bodyPr/>
        <a:lstStyle/>
        <a:p>
          <a:endParaRPr lang="en-US"/>
        </a:p>
      </dgm:t>
    </dgm:pt>
    <dgm:pt modelId="{EB0BED5A-8546-44E7-90A0-0F1F66987B2A}" type="pres">
      <dgm:prSet presAssocID="{17D35C46-5A69-44BC-AE1E-AE6214CD97EA}" presName="sibTrans" presStyleCnt="0"/>
      <dgm:spPr/>
    </dgm:pt>
    <dgm:pt modelId="{37349956-40B0-4EA1-8A2B-7F1DD199B48C}" type="pres">
      <dgm:prSet presAssocID="{AD519245-180C-4C97-9862-E0103EF26286}" presName="node" presStyleLbl="node1" presStyleIdx="3" presStyleCnt="9">
        <dgm:presLayoutVars>
          <dgm:bulletEnabled val="1"/>
        </dgm:presLayoutVars>
      </dgm:prSet>
      <dgm:spPr/>
      <dgm:t>
        <a:bodyPr/>
        <a:lstStyle/>
        <a:p>
          <a:endParaRPr lang="en-US"/>
        </a:p>
      </dgm:t>
    </dgm:pt>
    <dgm:pt modelId="{AA8CF644-120F-4F66-B08E-E178ED32D912}" type="pres">
      <dgm:prSet presAssocID="{E9D5B357-CA9F-4A63-9925-0C0AB48447C1}" presName="sibTrans" presStyleCnt="0"/>
      <dgm:spPr/>
    </dgm:pt>
    <dgm:pt modelId="{C18159D2-972E-4E56-BCAC-35AA601706C9}" type="pres">
      <dgm:prSet presAssocID="{C46A86B6-4FC4-43E8-B714-143E2F22CD80}" presName="node" presStyleLbl="node1" presStyleIdx="4" presStyleCnt="9">
        <dgm:presLayoutVars>
          <dgm:bulletEnabled val="1"/>
        </dgm:presLayoutVars>
      </dgm:prSet>
      <dgm:spPr/>
      <dgm:t>
        <a:bodyPr/>
        <a:lstStyle/>
        <a:p>
          <a:endParaRPr lang="en-US"/>
        </a:p>
      </dgm:t>
    </dgm:pt>
    <dgm:pt modelId="{00145D35-989C-4101-BB65-E5139F09BC0A}" type="pres">
      <dgm:prSet presAssocID="{08C7AE81-6C79-46B2-810A-0601373650EE}" presName="sibTrans" presStyleCnt="0"/>
      <dgm:spPr/>
    </dgm:pt>
    <dgm:pt modelId="{C813895E-69A5-46E7-A164-1243CA663410}" type="pres">
      <dgm:prSet presAssocID="{2D816752-98AE-4DBB-A972-9263B05B2530}" presName="node" presStyleLbl="node1" presStyleIdx="5" presStyleCnt="9">
        <dgm:presLayoutVars>
          <dgm:bulletEnabled val="1"/>
        </dgm:presLayoutVars>
      </dgm:prSet>
      <dgm:spPr/>
      <dgm:t>
        <a:bodyPr/>
        <a:lstStyle/>
        <a:p>
          <a:endParaRPr lang="en-US"/>
        </a:p>
      </dgm:t>
    </dgm:pt>
    <dgm:pt modelId="{5AD74698-0E97-4C75-A778-3CD4573D1C65}" type="pres">
      <dgm:prSet presAssocID="{E652844C-7643-4579-8263-9218727ED51E}" presName="sibTrans" presStyleCnt="0"/>
      <dgm:spPr/>
    </dgm:pt>
    <dgm:pt modelId="{1C41DE82-C3D7-4CAB-A0FE-A2E5C6AB9BDA}" type="pres">
      <dgm:prSet presAssocID="{664EA81C-EE26-4B61-84E5-720A2B51CB5A}" presName="node" presStyleLbl="node1" presStyleIdx="6" presStyleCnt="9">
        <dgm:presLayoutVars>
          <dgm:bulletEnabled val="1"/>
        </dgm:presLayoutVars>
      </dgm:prSet>
      <dgm:spPr/>
      <dgm:t>
        <a:bodyPr/>
        <a:lstStyle/>
        <a:p>
          <a:endParaRPr lang="en-US"/>
        </a:p>
      </dgm:t>
    </dgm:pt>
    <dgm:pt modelId="{174C658E-7A39-4F29-A407-BBAA7876FA91}" type="pres">
      <dgm:prSet presAssocID="{6954F008-D103-40F9-A8BA-A76934CE1CE6}" presName="sibTrans" presStyleCnt="0"/>
      <dgm:spPr/>
    </dgm:pt>
    <dgm:pt modelId="{9233C4D8-404C-4A0B-8B95-F8BC8B7554BA}" type="pres">
      <dgm:prSet presAssocID="{842893D9-341E-425D-8D8A-C770EAFD34AC}" presName="node" presStyleLbl="node1" presStyleIdx="7" presStyleCnt="9">
        <dgm:presLayoutVars>
          <dgm:bulletEnabled val="1"/>
        </dgm:presLayoutVars>
      </dgm:prSet>
      <dgm:spPr/>
      <dgm:t>
        <a:bodyPr/>
        <a:lstStyle/>
        <a:p>
          <a:endParaRPr lang="en-US"/>
        </a:p>
      </dgm:t>
    </dgm:pt>
    <dgm:pt modelId="{D2BF21CA-135B-4983-9D78-37A252407767}" type="pres">
      <dgm:prSet presAssocID="{3A9EDD08-6099-40C5-A8BE-5B2D0F969CB8}" presName="sibTrans" presStyleCnt="0"/>
      <dgm:spPr/>
    </dgm:pt>
    <dgm:pt modelId="{40D0602D-CA52-4667-B933-90D8E1FD263A}" type="pres">
      <dgm:prSet presAssocID="{3DBB70BA-945C-4803-8649-D769ED36D93B}" presName="node" presStyleLbl="node1" presStyleIdx="8" presStyleCnt="9">
        <dgm:presLayoutVars>
          <dgm:bulletEnabled val="1"/>
        </dgm:presLayoutVars>
      </dgm:prSet>
      <dgm:spPr/>
      <dgm:t>
        <a:bodyPr/>
        <a:lstStyle/>
        <a:p>
          <a:endParaRPr lang="en-US"/>
        </a:p>
      </dgm:t>
    </dgm:pt>
  </dgm:ptLst>
  <dgm:cxnLst>
    <dgm:cxn modelId="{F57A443E-D62A-4277-B2C5-5F4BA9151690}" srcId="{42520905-88F3-452C-AD2F-DBC4BE43A67F}" destId="{E6826596-9108-48EB-B5D4-57CC367C7C12}" srcOrd="0" destOrd="0" parTransId="{301FDD13-E3D9-4A20-B96E-E2B9F1A43D72}" sibTransId="{2AC7E2EF-CCA6-46B7-871C-156255B541A6}"/>
    <dgm:cxn modelId="{2C37D5B0-E859-4DDF-B9B1-DC6BA8AC5A78}" type="presOf" srcId="{3DBB70BA-945C-4803-8649-D769ED36D93B}" destId="{40D0602D-CA52-4667-B933-90D8E1FD263A}" srcOrd="0" destOrd="0" presId="urn:microsoft.com/office/officeart/2005/8/layout/default"/>
    <dgm:cxn modelId="{618BC6C2-7CEF-4A2B-80A0-9162B8BB0FE6}" type="presOf" srcId="{664EA81C-EE26-4B61-84E5-720A2B51CB5A}" destId="{1C41DE82-C3D7-4CAB-A0FE-A2E5C6AB9BDA}" srcOrd="0" destOrd="0" presId="urn:microsoft.com/office/officeart/2005/8/layout/default"/>
    <dgm:cxn modelId="{59590723-E0F6-47F3-B4D3-BD5B53B96BF7}" type="presOf" srcId="{2D816752-98AE-4DBB-A972-9263B05B2530}" destId="{C813895E-69A5-46E7-A164-1243CA663410}" srcOrd="0" destOrd="0" presId="urn:microsoft.com/office/officeart/2005/8/layout/default"/>
    <dgm:cxn modelId="{7ABADF86-A1CB-4B36-B268-28EF71646B60}" srcId="{42520905-88F3-452C-AD2F-DBC4BE43A67F}" destId="{2D816752-98AE-4DBB-A972-9263B05B2530}" srcOrd="5" destOrd="0" parTransId="{D722AAB4-2891-4E2C-BD69-174EFFDC37FB}" sibTransId="{E652844C-7643-4579-8263-9218727ED51E}"/>
    <dgm:cxn modelId="{4919434A-E5B0-4F3C-910F-B703EE6C4947}" type="presOf" srcId="{32F6D364-DB0A-4E17-8CF9-A0604F1D6870}" destId="{DF0A2EC4-3BB0-4383-9D0B-680D84DC44DC}" srcOrd="0" destOrd="0" presId="urn:microsoft.com/office/officeart/2005/8/layout/default"/>
    <dgm:cxn modelId="{695DF03E-1129-4BBF-9B2A-06E9E77B7532}" type="presOf" srcId="{842893D9-341E-425D-8D8A-C770EAFD34AC}" destId="{9233C4D8-404C-4A0B-8B95-F8BC8B7554BA}" srcOrd="0" destOrd="0" presId="urn:microsoft.com/office/officeart/2005/8/layout/default"/>
    <dgm:cxn modelId="{F3690A65-157C-481E-9667-D45EC8018FC6}" srcId="{42520905-88F3-452C-AD2F-DBC4BE43A67F}" destId="{842893D9-341E-425D-8D8A-C770EAFD34AC}" srcOrd="7" destOrd="0" parTransId="{0ED3A2EE-6B89-4BAA-9A2F-A7D2733EE45A}" sibTransId="{3A9EDD08-6099-40C5-A8BE-5B2D0F969CB8}"/>
    <dgm:cxn modelId="{31F138F8-3739-4C97-A5FC-30928602EFEF}" type="presOf" srcId="{C46A86B6-4FC4-43E8-B714-143E2F22CD80}" destId="{C18159D2-972E-4E56-BCAC-35AA601706C9}" srcOrd="0" destOrd="0" presId="urn:microsoft.com/office/officeart/2005/8/layout/default"/>
    <dgm:cxn modelId="{F7DDE9CD-F5F0-414C-8E25-1860252B0311}" srcId="{42520905-88F3-452C-AD2F-DBC4BE43A67F}" destId="{658CA014-7E7E-40E7-A97D-B64449541B76}" srcOrd="1" destOrd="0" parTransId="{130E9526-1A45-4C92-9CF7-27C380D0E116}" sibTransId="{F1CF6F24-B050-4D7E-B583-C488183E11B2}"/>
    <dgm:cxn modelId="{DF8A1911-A716-45F2-B5C7-9A9B47ADA059}" srcId="{42520905-88F3-452C-AD2F-DBC4BE43A67F}" destId="{664EA81C-EE26-4B61-84E5-720A2B51CB5A}" srcOrd="6" destOrd="0" parTransId="{7C76F345-88EB-458A-BFB8-D236A48E7BFF}" sibTransId="{6954F008-D103-40F9-A8BA-A76934CE1CE6}"/>
    <dgm:cxn modelId="{3BF5D115-98A8-4071-94DA-4A10164B6A87}" type="presOf" srcId="{E6826596-9108-48EB-B5D4-57CC367C7C12}" destId="{85C68FF9-A062-47A4-9538-52F4D55C3963}" srcOrd="0" destOrd="0" presId="urn:microsoft.com/office/officeart/2005/8/layout/default"/>
    <dgm:cxn modelId="{EF1A06FF-FA32-4505-9496-E3C3ECF2C344}" type="presOf" srcId="{42520905-88F3-452C-AD2F-DBC4BE43A67F}" destId="{77D5B3D8-C535-4DCF-A450-536CF436767C}" srcOrd="0" destOrd="0" presId="urn:microsoft.com/office/officeart/2005/8/layout/default"/>
    <dgm:cxn modelId="{578CE4C3-A278-41CF-B335-A70CA4ED9FAD}" srcId="{42520905-88F3-452C-AD2F-DBC4BE43A67F}" destId="{32F6D364-DB0A-4E17-8CF9-A0604F1D6870}" srcOrd="2" destOrd="0" parTransId="{164BB687-A2CE-4347-8A70-E5A1DB202CA5}" sibTransId="{17D35C46-5A69-44BC-AE1E-AE6214CD97EA}"/>
    <dgm:cxn modelId="{43717283-8E5B-4D00-BBDE-B3B349FF2D07}" srcId="{42520905-88F3-452C-AD2F-DBC4BE43A67F}" destId="{3DBB70BA-945C-4803-8649-D769ED36D93B}" srcOrd="8" destOrd="0" parTransId="{963B3D57-36C5-4B5A-8C9C-FC7B977128D3}" sibTransId="{7267C2E7-7E2D-4068-AFF0-49FC28BAAF55}"/>
    <dgm:cxn modelId="{D924417A-3853-4CBA-BF96-EEC5A90D2162}" type="presOf" srcId="{AD519245-180C-4C97-9862-E0103EF26286}" destId="{37349956-40B0-4EA1-8A2B-7F1DD199B48C}" srcOrd="0" destOrd="0" presId="urn:microsoft.com/office/officeart/2005/8/layout/default"/>
    <dgm:cxn modelId="{C83F9EC2-24D0-4CE4-84B7-417967A3E6BB}" srcId="{42520905-88F3-452C-AD2F-DBC4BE43A67F}" destId="{AD519245-180C-4C97-9862-E0103EF26286}" srcOrd="3" destOrd="0" parTransId="{392463D9-5982-4D44-B505-3660251E4F87}" sibTransId="{E9D5B357-CA9F-4A63-9925-0C0AB48447C1}"/>
    <dgm:cxn modelId="{B2935081-0505-44BD-96B4-8D5F2AE55C2B}" srcId="{42520905-88F3-452C-AD2F-DBC4BE43A67F}" destId="{C46A86B6-4FC4-43E8-B714-143E2F22CD80}" srcOrd="4" destOrd="0" parTransId="{E439B622-9020-45F0-9183-9182E8EBA42F}" sibTransId="{08C7AE81-6C79-46B2-810A-0601373650EE}"/>
    <dgm:cxn modelId="{92C182B0-4B7A-44FF-B95C-C43BE5E2EC66}" type="presOf" srcId="{658CA014-7E7E-40E7-A97D-B64449541B76}" destId="{C71311AE-87F7-4FF9-AECB-3D902681ED05}" srcOrd="0" destOrd="0" presId="urn:microsoft.com/office/officeart/2005/8/layout/default"/>
    <dgm:cxn modelId="{BA0E9BDD-43A9-45C7-BBF6-E5717A8314E3}" type="presParOf" srcId="{77D5B3D8-C535-4DCF-A450-536CF436767C}" destId="{85C68FF9-A062-47A4-9538-52F4D55C3963}" srcOrd="0" destOrd="0" presId="urn:microsoft.com/office/officeart/2005/8/layout/default"/>
    <dgm:cxn modelId="{A47CCD4B-1D4F-40A0-AB39-9E7F29E24FBE}" type="presParOf" srcId="{77D5B3D8-C535-4DCF-A450-536CF436767C}" destId="{DD9244C5-3BAF-4616-AC91-B0BC8E2DB365}" srcOrd="1" destOrd="0" presId="urn:microsoft.com/office/officeart/2005/8/layout/default"/>
    <dgm:cxn modelId="{5B0DE132-714D-42BD-83C7-A3CE136DFAF9}" type="presParOf" srcId="{77D5B3D8-C535-4DCF-A450-536CF436767C}" destId="{C71311AE-87F7-4FF9-AECB-3D902681ED05}" srcOrd="2" destOrd="0" presId="urn:microsoft.com/office/officeart/2005/8/layout/default"/>
    <dgm:cxn modelId="{166B793E-0E29-4E02-A22E-2604F7989589}" type="presParOf" srcId="{77D5B3D8-C535-4DCF-A450-536CF436767C}" destId="{4D8F78F3-E35E-4B15-8C78-6A134269AEC1}" srcOrd="3" destOrd="0" presId="urn:microsoft.com/office/officeart/2005/8/layout/default"/>
    <dgm:cxn modelId="{9FA4CA7C-4732-4CB7-AEBE-48EC27977E0B}" type="presParOf" srcId="{77D5B3D8-C535-4DCF-A450-536CF436767C}" destId="{DF0A2EC4-3BB0-4383-9D0B-680D84DC44DC}" srcOrd="4" destOrd="0" presId="urn:microsoft.com/office/officeart/2005/8/layout/default"/>
    <dgm:cxn modelId="{FE2BB283-47E9-422E-8ACE-D0C3D2583AF9}" type="presParOf" srcId="{77D5B3D8-C535-4DCF-A450-536CF436767C}" destId="{EB0BED5A-8546-44E7-90A0-0F1F66987B2A}" srcOrd="5" destOrd="0" presId="urn:microsoft.com/office/officeart/2005/8/layout/default"/>
    <dgm:cxn modelId="{3C8AA6E7-27DF-455E-9489-2F31FEDE6F23}" type="presParOf" srcId="{77D5B3D8-C535-4DCF-A450-536CF436767C}" destId="{37349956-40B0-4EA1-8A2B-7F1DD199B48C}" srcOrd="6" destOrd="0" presId="urn:microsoft.com/office/officeart/2005/8/layout/default"/>
    <dgm:cxn modelId="{98A07515-A90D-4347-94E4-472520432D9E}" type="presParOf" srcId="{77D5B3D8-C535-4DCF-A450-536CF436767C}" destId="{AA8CF644-120F-4F66-B08E-E178ED32D912}" srcOrd="7" destOrd="0" presId="urn:microsoft.com/office/officeart/2005/8/layout/default"/>
    <dgm:cxn modelId="{0EF16951-E42E-4B9E-A148-1F29DA64FBFE}" type="presParOf" srcId="{77D5B3D8-C535-4DCF-A450-536CF436767C}" destId="{C18159D2-972E-4E56-BCAC-35AA601706C9}" srcOrd="8" destOrd="0" presId="urn:microsoft.com/office/officeart/2005/8/layout/default"/>
    <dgm:cxn modelId="{BD016FD5-B951-44E4-BEFB-152F469B0943}" type="presParOf" srcId="{77D5B3D8-C535-4DCF-A450-536CF436767C}" destId="{00145D35-989C-4101-BB65-E5139F09BC0A}" srcOrd="9" destOrd="0" presId="urn:microsoft.com/office/officeart/2005/8/layout/default"/>
    <dgm:cxn modelId="{78BD346D-522E-4C2F-A81F-59CDD202B5D3}" type="presParOf" srcId="{77D5B3D8-C535-4DCF-A450-536CF436767C}" destId="{C813895E-69A5-46E7-A164-1243CA663410}" srcOrd="10" destOrd="0" presId="urn:microsoft.com/office/officeart/2005/8/layout/default"/>
    <dgm:cxn modelId="{BFA119F8-90C7-468E-B201-8CCB36C4F0B3}" type="presParOf" srcId="{77D5B3D8-C535-4DCF-A450-536CF436767C}" destId="{5AD74698-0E97-4C75-A778-3CD4573D1C65}" srcOrd="11" destOrd="0" presId="urn:microsoft.com/office/officeart/2005/8/layout/default"/>
    <dgm:cxn modelId="{3DF421A7-D4E0-4F1C-BF54-4E924E8A3BCB}" type="presParOf" srcId="{77D5B3D8-C535-4DCF-A450-536CF436767C}" destId="{1C41DE82-C3D7-4CAB-A0FE-A2E5C6AB9BDA}" srcOrd="12" destOrd="0" presId="urn:microsoft.com/office/officeart/2005/8/layout/default"/>
    <dgm:cxn modelId="{45E26E65-EA2A-4468-BDBD-ADD9672971EC}" type="presParOf" srcId="{77D5B3D8-C535-4DCF-A450-536CF436767C}" destId="{174C658E-7A39-4F29-A407-BBAA7876FA91}" srcOrd="13" destOrd="0" presId="urn:microsoft.com/office/officeart/2005/8/layout/default"/>
    <dgm:cxn modelId="{B8B5DADF-7E7A-4CCC-81DA-8481C5C19EE3}" type="presParOf" srcId="{77D5B3D8-C535-4DCF-A450-536CF436767C}" destId="{9233C4D8-404C-4A0B-8B95-F8BC8B7554BA}" srcOrd="14" destOrd="0" presId="urn:microsoft.com/office/officeart/2005/8/layout/default"/>
    <dgm:cxn modelId="{F0716853-B2AD-49D1-86F2-E3745FE24522}" type="presParOf" srcId="{77D5B3D8-C535-4DCF-A450-536CF436767C}" destId="{D2BF21CA-135B-4983-9D78-37A252407767}" srcOrd="15" destOrd="0" presId="urn:microsoft.com/office/officeart/2005/8/layout/default"/>
    <dgm:cxn modelId="{94C56013-0375-4ADC-BE0A-156A749C4279}" type="presParOf" srcId="{77D5B3D8-C535-4DCF-A450-536CF436767C}" destId="{40D0602D-CA52-4667-B933-90D8E1FD263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a:noFill/>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a:solidFill>
          <a:srgbClr val="FFC000"/>
        </a:solid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a:noFill/>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a:solidFill>
          <a:srgbClr val="FFC000"/>
        </a:solid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581A73-0917-4BEB-A39B-4502C7C49D4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32DBB67-9B7B-440F-9B95-6AFB06AD3E83}">
      <dgm:prSet phldrT="[Tex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dirty="0"/>
        </a:p>
      </dgm:t>
    </dgm:pt>
    <dgm:pt modelId="{7F955669-785B-47F7-80E7-37F2E16FD60D}" type="parTrans" cxnId="{AB7531F6-36D4-4359-A80C-2164A2F17BC2}">
      <dgm:prSet/>
      <dgm:spPr/>
      <dgm:t>
        <a:bodyPr/>
        <a:lstStyle/>
        <a:p>
          <a:endParaRPr lang="en-US"/>
        </a:p>
      </dgm:t>
    </dgm:pt>
    <dgm:pt modelId="{AAA35D63-8531-429A-8D55-0E04A615B670}" type="sibTrans" cxnId="{AB7531F6-36D4-4359-A80C-2164A2F17BC2}">
      <dgm:prSet/>
      <dgm:spPr/>
      <dgm:t>
        <a:bodyPr/>
        <a:lstStyle/>
        <a:p>
          <a:endParaRPr lang="en-US"/>
        </a:p>
      </dgm:t>
    </dgm:pt>
    <dgm:pt modelId="{572555DB-D94C-4F7D-8C29-67803D8F8C84}">
      <dgm:prSet/>
      <dgm:spPr>
        <a:noFill/>
      </dgm:spPr>
      <dgm:t>
        <a:bodyPr/>
        <a:lstStyle/>
        <a:p>
          <a:r>
            <a:rPr lang="en-US" dirty="0">
              <a:latin typeface="Trebuchet MS" panose="020B0603020202020204" pitchFamily="34" charset="0"/>
              <a:ea typeface="Amsi Pro Ultra" charset="0"/>
              <a:cs typeface="Amsi Pro Ultra" charset="0"/>
            </a:rPr>
            <a:t>Quarter 1 &amp; 2  Performance Against Tourism Sector Recovery Plan &amp; FY21/22 APP </a:t>
          </a:r>
          <a:endParaRPr lang="en-US" altLang="en-US" dirty="0">
            <a:latin typeface="Trebuchet MS" panose="020B0603020202020204" pitchFamily="34" charset="0"/>
            <a:ea typeface="Calibri" panose="020F0502020204030204" pitchFamily="34" charset="0"/>
            <a:cs typeface="Calibri" panose="020F0502020204030204" pitchFamily="34" charset="0"/>
          </a:endParaRPr>
        </a:p>
      </dgm:t>
    </dgm:pt>
    <dgm:pt modelId="{C2293171-4A86-4FB0-95CE-C0F9AD3329BA}" type="parTrans" cxnId="{DA1A795F-8A3F-4BE2-ADE6-8E4DE8A12A66}">
      <dgm:prSet/>
      <dgm:spPr/>
      <dgm:t>
        <a:bodyPr/>
        <a:lstStyle/>
        <a:p>
          <a:endParaRPr lang="en-US"/>
        </a:p>
      </dgm:t>
    </dgm:pt>
    <dgm:pt modelId="{834F1799-CC4F-46CC-85A9-BF649ED65599}" type="sibTrans" cxnId="{DA1A795F-8A3F-4BE2-ADE6-8E4DE8A12A66}">
      <dgm:prSet/>
      <dgm:spPr/>
      <dgm:t>
        <a:bodyPr/>
        <a:lstStyle/>
        <a:p>
          <a:endParaRPr lang="en-US"/>
        </a:p>
      </dgm:t>
    </dgm:pt>
    <dgm:pt modelId="{42FC2C86-6A86-4A0B-8DAE-894477F8D876}">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Financial Performance </a:t>
          </a:r>
        </a:p>
      </dgm:t>
    </dgm:pt>
    <dgm:pt modelId="{4B455771-EF71-45CD-AC65-D7B0A8400971}" type="parTrans" cxnId="{3BD004C9-AE25-4EA6-9886-74D01C19257B}">
      <dgm:prSet/>
      <dgm:spPr/>
      <dgm:t>
        <a:bodyPr/>
        <a:lstStyle/>
        <a:p>
          <a:endParaRPr lang="en-US"/>
        </a:p>
      </dgm:t>
    </dgm:pt>
    <dgm:pt modelId="{7D41A791-A323-4F00-B327-2CE81273AEFC}" type="sibTrans" cxnId="{3BD004C9-AE25-4EA6-9886-74D01C19257B}">
      <dgm:prSet/>
      <dgm:spPr/>
      <dgm:t>
        <a:bodyPr/>
        <a:lstStyle/>
        <a:p>
          <a:endParaRPr lang="en-US"/>
        </a:p>
      </dgm:t>
    </dgm:pt>
    <dgm:pt modelId="{BA95AB17-3EDC-4862-9E6B-8C7DE2ED8E1E}">
      <dgm:prSet/>
      <dgm:spPr>
        <a:no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Governance &amp; Compliance</a:t>
          </a:r>
        </a:p>
      </dgm:t>
    </dgm:pt>
    <dgm:pt modelId="{D1E13BB3-71C7-4039-AA5E-EB44F74FF98D}" type="parTrans" cxnId="{400173EA-51B5-4488-9D56-3D1C3CAAD520}">
      <dgm:prSet/>
      <dgm:spPr/>
      <dgm:t>
        <a:bodyPr/>
        <a:lstStyle/>
        <a:p>
          <a:endParaRPr lang="en-US"/>
        </a:p>
      </dgm:t>
    </dgm:pt>
    <dgm:pt modelId="{77A291B6-DE7B-4E7B-B462-78FDF2F42702}" type="sibTrans" cxnId="{400173EA-51B5-4488-9D56-3D1C3CAAD520}">
      <dgm:prSet/>
      <dgm:spPr/>
      <dgm:t>
        <a:bodyPr/>
        <a:lstStyle/>
        <a:p>
          <a:endParaRPr lang="en-US"/>
        </a:p>
      </dgm:t>
    </dgm:pt>
    <dgm:pt modelId="{E9B9F337-36F3-423F-98CE-9B399D2F80D2}">
      <dgm:prSet/>
      <dgm:spPr>
        <a:solidFill>
          <a:srgbClr val="FFC000"/>
        </a:solidFill>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Quarter 3 Outlook</a:t>
          </a:r>
        </a:p>
      </dgm:t>
    </dgm:pt>
    <dgm:pt modelId="{B59F82A6-3E12-4DAC-A523-E7ED18342963}" type="parTrans" cxnId="{FA5AC094-13E7-4B7C-AFE9-34853F4E6541}">
      <dgm:prSet/>
      <dgm:spPr/>
      <dgm:t>
        <a:bodyPr/>
        <a:lstStyle/>
        <a:p>
          <a:endParaRPr lang="en-US"/>
        </a:p>
      </dgm:t>
    </dgm:pt>
    <dgm:pt modelId="{5C3C0361-BD6F-4189-A582-161C5637DAC7}" type="sibTrans" cxnId="{FA5AC094-13E7-4B7C-AFE9-34853F4E6541}">
      <dgm:prSet/>
      <dgm:spPr/>
      <dgm:t>
        <a:bodyPr/>
        <a:lstStyle/>
        <a:p>
          <a:endParaRPr lang="en-US"/>
        </a:p>
      </dgm:t>
    </dgm:pt>
    <dgm:pt modelId="{3CED3C55-744A-402D-B4D5-D16074D71468}">
      <dgm:prSet/>
      <dgm:spPr/>
      <dgm:t>
        <a:bodyPr/>
        <a:lstStyle/>
        <a:p>
          <a:r>
            <a:rPr lang="en-US" altLang="en-US"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dirty="0"/>
        </a:p>
      </dgm:t>
    </dgm:pt>
    <dgm:pt modelId="{FF73AC46-2F33-4450-875E-703DFB575494}" type="parTrans" cxnId="{0B560AF6-1BF8-4C78-8504-0E7F8631EAC3}">
      <dgm:prSet/>
      <dgm:spPr/>
      <dgm:t>
        <a:bodyPr/>
        <a:lstStyle/>
        <a:p>
          <a:endParaRPr lang="en-US"/>
        </a:p>
      </dgm:t>
    </dgm:pt>
    <dgm:pt modelId="{9FC3B325-87EC-40A3-BCB2-A10FFEE5BA55}" type="sibTrans" cxnId="{0B560AF6-1BF8-4C78-8504-0E7F8631EAC3}">
      <dgm:prSet/>
      <dgm:spPr/>
      <dgm:t>
        <a:bodyPr/>
        <a:lstStyle/>
        <a:p>
          <a:endParaRPr lang="en-US"/>
        </a:p>
      </dgm:t>
    </dgm:pt>
    <dgm:pt modelId="{22D1E189-47BD-4714-8FB4-32930D7178F8}" type="pres">
      <dgm:prSet presAssocID="{35581A73-0917-4BEB-A39B-4502C7C49D41}" presName="diagram" presStyleCnt="0">
        <dgm:presLayoutVars>
          <dgm:dir/>
          <dgm:resizeHandles val="exact"/>
        </dgm:presLayoutVars>
      </dgm:prSet>
      <dgm:spPr/>
      <dgm:t>
        <a:bodyPr/>
        <a:lstStyle/>
        <a:p>
          <a:endParaRPr lang="en-US"/>
        </a:p>
      </dgm:t>
    </dgm:pt>
    <dgm:pt modelId="{546E37DC-0F49-4E49-AC19-72E94DCD8FF8}" type="pres">
      <dgm:prSet presAssocID="{932DBB67-9B7B-440F-9B95-6AFB06AD3E83}" presName="node" presStyleLbl="node1" presStyleIdx="0" presStyleCnt="6">
        <dgm:presLayoutVars>
          <dgm:bulletEnabled val="1"/>
        </dgm:presLayoutVars>
      </dgm:prSet>
      <dgm:spPr/>
      <dgm:t>
        <a:bodyPr/>
        <a:lstStyle/>
        <a:p>
          <a:endParaRPr lang="en-US"/>
        </a:p>
      </dgm:t>
    </dgm:pt>
    <dgm:pt modelId="{3A7C9709-1523-4B62-90C0-B5C050DF898E}" type="pres">
      <dgm:prSet presAssocID="{AAA35D63-8531-429A-8D55-0E04A615B670}" presName="sibTrans" presStyleCnt="0"/>
      <dgm:spPr/>
    </dgm:pt>
    <dgm:pt modelId="{6D047EB4-9686-4C79-8F8A-9ABEDA4CAE66}" type="pres">
      <dgm:prSet presAssocID="{572555DB-D94C-4F7D-8C29-67803D8F8C84}" presName="node" presStyleLbl="node1" presStyleIdx="1" presStyleCnt="6">
        <dgm:presLayoutVars>
          <dgm:bulletEnabled val="1"/>
        </dgm:presLayoutVars>
      </dgm:prSet>
      <dgm:spPr/>
      <dgm:t>
        <a:bodyPr/>
        <a:lstStyle/>
        <a:p>
          <a:endParaRPr lang="en-US"/>
        </a:p>
      </dgm:t>
    </dgm:pt>
    <dgm:pt modelId="{EB2E3AAF-848D-4478-9DA8-A8891F585F25}" type="pres">
      <dgm:prSet presAssocID="{834F1799-CC4F-46CC-85A9-BF649ED65599}" presName="sibTrans" presStyleCnt="0"/>
      <dgm:spPr/>
    </dgm:pt>
    <dgm:pt modelId="{1CF9CBE7-5626-4A7A-B1B9-19D5ECF86A69}" type="pres">
      <dgm:prSet presAssocID="{42FC2C86-6A86-4A0B-8DAE-894477F8D876}" presName="node" presStyleLbl="node1" presStyleIdx="2" presStyleCnt="6">
        <dgm:presLayoutVars>
          <dgm:bulletEnabled val="1"/>
        </dgm:presLayoutVars>
      </dgm:prSet>
      <dgm:spPr/>
      <dgm:t>
        <a:bodyPr/>
        <a:lstStyle/>
        <a:p>
          <a:endParaRPr lang="en-US"/>
        </a:p>
      </dgm:t>
    </dgm:pt>
    <dgm:pt modelId="{572E4897-98F5-449D-A6F4-4A1A9A150AE8}" type="pres">
      <dgm:prSet presAssocID="{7D41A791-A323-4F00-B327-2CE81273AEFC}" presName="sibTrans" presStyleCnt="0"/>
      <dgm:spPr/>
    </dgm:pt>
    <dgm:pt modelId="{88A6E78B-3273-4A39-94D0-5D18438B810C}" type="pres">
      <dgm:prSet presAssocID="{BA95AB17-3EDC-4862-9E6B-8C7DE2ED8E1E}" presName="node" presStyleLbl="node1" presStyleIdx="3" presStyleCnt="6">
        <dgm:presLayoutVars>
          <dgm:bulletEnabled val="1"/>
        </dgm:presLayoutVars>
      </dgm:prSet>
      <dgm:spPr/>
      <dgm:t>
        <a:bodyPr/>
        <a:lstStyle/>
        <a:p>
          <a:endParaRPr lang="en-US"/>
        </a:p>
      </dgm:t>
    </dgm:pt>
    <dgm:pt modelId="{05866092-B3AD-4FE6-AE0E-984EC81AC95C}" type="pres">
      <dgm:prSet presAssocID="{77A291B6-DE7B-4E7B-B462-78FDF2F42702}" presName="sibTrans" presStyleCnt="0"/>
      <dgm:spPr/>
    </dgm:pt>
    <dgm:pt modelId="{866096E2-B38F-4279-8CDC-DE9FD6E50CED}" type="pres">
      <dgm:prSet presAssocID="{E9B9F337-36F3-423F-98CE-9B399D2F80D2}" presName="node" presStyleLbl="node1" presStyleIdx="4" presStyleCnt="6">
        <dgm:presLayoutVars>
          <dgm:bulletEnabled val="1"/>
        </dgm:presLayoutVars>
      </dgm:prSet>
      <dgm:spPr/>
      <dgm:t>
        <a:bodyPr/>
        <a:lstStyle/>
        <a:p>
          <a:endParaRPr lang="en-US"/>
        </a:p>
      </dgm:t>
    </dgm:pt>
    <dgm:pt modelId="{B5572D50-1C7D-4FB3-820E-13491A1FF871}" type="pres">
      <dgm:prSet presAssocID="{5C3C0361-BD6F-4189-A582-161C5637DAC7}" presName="sibTrans" presStyleCnt="0"/>
      <dgm:spPr/>
    </dgm:pt>
    <dgm:pt modelId="{D099D053-CFC3-4323-8B02-794F8B8643BD}" type="pres">
      <dgm:prSet presAssocID="{3CED3C55-744A-402D-B4D5-D16074D71468}" presName="node" presStyleLbl="node1" presStyleIdx="5" presStyleCnt="6">
        <dgm:presLayoutVars>
          <dgm:bulletEnabled val="1"/>
        </dgm:presLayoutVars>
      </dgm:prSet>
      <dgm:spPr/>
      <dgm:t>
        <a:bodyPr/>
        <a:lstStyle/>
        <a:p>
          <a:endParaRPr lang="en-US"/>
        </a:p>
      </dgm:t>
    </dgm:pt>
  </dgm:ptLst>
  <dgm:cxnLst>
    <dgm:cxn modelId="{FA5AC094-13E7-4B7C-AFE9-34853F4E6541}" srcId="{35581A73-0917-4BEB-A39B-4502C7C49D41}" destId="{E9B9F337-36F3-423F-98CE-9B399D2F80D2}" srcOrd="4" destOrd="0" parTransId="{B59F82A6-3E12-4DAC-A523-E7ED18342963}" sibTransId="{5C3C0361-BD6F-4189-A582-161C5637DAC7}"/>
    <dgm:cxn modelId="{DA1A795F-8A3F-4BE2-ADE6-8E4DE8A12A66}" srcId="{35581A73-0917-4BEB-A39B-4502C7C49D41}" destId="{572555DB-D94C-4F7D-8C29-67803D8F8C84}" srcOrd="1" destOrd="0" parTransId="{C2293171-4A86-4FB0-95CE-C0F9AD3329BA}" sibTransId="{834F1799-CC4F-46CC-85A9-BF649ED65599}"/>
    <dgm:cxn modelId="{400173EA-51B5-4488-9D56-3D1C3CAAD520}" srcId="{35581A73-0917-4BEB-A39B-4502C7C49D41}" destId="{BA95AB17-3EDC-4862-9E6B-8C7DE2ED8E1E}" srcOrd="3" destOrd="0" parTransId="{D1E13BB3-71C7-4039-AA5E-EB44F74FF98D}" sibTransId="{77A291B6-DE7B-4E7B-B462-78FDF2F42702}"/>
    <dgm:cxn modelId="{3BD004C9-AE25-4EA6-9886-74D01C19257B}" srcId="{35581A73-0917-4BEB-A39B-4502C7C49D41}" destId="{42FC2C86-6A86-4A0B-8DAE-894477F8D876}" srcOrd="2" destOrd="0" parTransId="{4B455771-EF71-45CD-AC65-D7B0A8400971}" sibTransId="{7D41A791-A323-4F00-B327-2CE81273AEFC}"/>
    <dgm:cxn modelId="{85DEA8EC-5D09-404E-922F-69093700397B}" type="presOf" srcId="{35581A73-0917-4BEB-A39B-4502C7C49D41}" destId="{22D1E189-47BD-4714-8FB4-32930D7178F8}" srcOrd="0" destOrd="0" presId="urn:microsoft.com/office/officeart/2005/8/layout/default"/>
    <dgm:cxn modelId="{4E4425EF-7BCA-4AB3-9880-661A03D27BF0}" type="presOf" srcId="{42FC2C86-6A86-4A0B-8DAE-894477F8D876}" destId="{1CF9CBE7-5626-4A7A-B1B9-19D5ECF86A69}" srcOrd="0" destOrd="0" presId="urn:microsoft.com/office/officeart/2005/8/layout/default"/>
    <dgm:cxn modelId="{4315F09B-FA43-4B82-B54B-0CF17237B1C4}" type="presOf" srcId="{3CED3C55-744A-402D-B4D5-D16074D71468}" destId="{D099D053-CFC3-4323-8B02-794F8B8643BD}" srcOrd="0" destOrd="0" presId="urn:microsoft.com/office/officeart/2005/8/layout/default"/>
    <dgm:cxn modelId="{93060633-8DF8-4E58-92C1-50691B9E5744}" type="presOf" srcId="{932DBB67-9B7B-440F-9B95-6AFB06AD3E83}" destId="{546E37DC-0F49-4E49-AC19-72E94DCD8FF8}" srcOrd="0" destOrd="0" presId="urn:microsoft.com/office/officeart/2005/8/layout/default"/>
    <dgm:cxn modelId="{0B560AF6-1BF8-4C78-8504-0E7F8631EAC3}" srcId="{35581A73-0917-4BEB-A39B-4502C7C49D41}" destId="{3CED3C55-744A-402D-B4D5-D16074D71468}" srcOrd="5" destOrd="0" parTransId="{FF73AC46-2F33-4450-875E-703DFB575494}" sibTransId="{9FC3B325-87EC-40A3-BCB2-A10FFEE5BA55}"/>
    <dgm:cxn modelId="{036E174C-C844-4A02-9318-13DB00E6DF82}" type="presOf" srcId="{BA95AB17-3EDC-4862-9E6B-8C7DE2ED8E1E}" destId="{88A6E78B-3273-4A39-94D0-5D18438B810C}" srcOrd="0" destOrd="0" presId="urn:microsoft.com/office/officeart/2005/8/layout/default"/>
    <dgm:cxn modelId="{18009DB7-C760-4440-9C21-77F34147DC00}" type="presOf" srcId="{E9B9F337-36F3-423F-98CE-9B399D2F80D2}" destId="{866096E2-B38F-4279-8CDC-DE9FD6E50CED}" srcOrd="0" destOrd="0" presId="urn:microsoft.com/office/officeart/2005/8/layout/default"/>
    <dgm:cxn modelId="{A97467AF-9B78-463E-9B64-06CAA3F1627B}" type="presOf" srcId="{572555DB-D94C-4F7D-8C29-67803D8F8C84}" destId="{6D047EB4-9686-4C79-8F8A-9ABEDA4CAE66}" srcOrd="0" destOrd="0" presId="urn:microsoft.com/office/officeart/2005/8/layout/default"/>
    <dgm:cxn modelId="{AB7531F6-36D4-4359-A80C-2164A2F17BC2}" srcId="{35581A73-0917-4BEB-A39B-4502C7C49D41}" destId="{932DBB67-9B7B-440F-9B95-6AFB06AD3E83}" srcOrd="0" destOrd="0" parTransId="{7F955669-785B-47F7-80E7-37F2E16FD60D}" sibTransId="{AAA35D63-8531-429A-8D55-0E04A615B670}"/>
    <dgm:cxn modelId="{D4E5A3B4-DAB7-4783-B415-6666B396E8BA}" type="presParOf" srcId="{22D1E189-47BD-4714-8FB4-32930D7178F8}" destId="{546E37DC-0F49-4E49-AC19-72E94DCD8FF8}" srcOrd="0" destOrd="0" presId="urn:microsoft.com/office/officeart/2005/8/layout/default"/>
    <dgm:cxn modelId="{5B421355-485C-4F24-A02D-9DD7A5616B79}" type="presParOf" srcId="{22D1E189-47BD-4714-8FB4-32930D7178F8}" destId="{3A7C9709-1523-4B62-90C0-B5C050DF898E}" srcOrd="1" destOrd="0" presId="urn:microsoft.com/office/officeart/2005/8/layout/default"/>
    <dgm:cxn modelId="{22B8ED2A-D0D4-4D9B-9644-AD55B314B389}" type="presParOf" srcId="{22D1E189-47BD-4714-8FB4-32930D7178F8}" destId="{6D047EB4-9686-4C79-8F8A-9ABEDA4CAE66}" srcOrd="2" destOrd="0" presId="urn:microsoft.com/office/officeart/2005/8/layout/default"/>
    <dgm:cxn modelId="{D8C020A3-D87B-469B-A284-E8E16A4A2BE6}" type="presParOf" srcId="{22D1E189-47BD-4714-8FB4-32930D7178F8}" destId="{EB2E3AAF-848D-4478-9DA8-A8891F585F25}" srcOrd="3" destOrd="0" presId="urn:microsoft.com/office/officeart/2005/8/layout/default"/>
    <dgm:cxn modelId="{416133F3-E909-482B-8C16-86F593372DE4}" type="presParOf" srcId="{22D1E189-47BD-4714-8FB4-32930D7178F8}" destId="{1CF9CBE7-5626-4A7A-B1B9-19D5ECF86A69}" srcOrd="4" destOrd="0" presId="urn:microsoft.com/office/officeart/2005/8/layout/default"/>
    <dgm:cxn modelId="{C09732C5-5937-42E7-A091-66AA6BC36311}" type="presParOf" srcId="{22D1E189-47BD-4714-8FB4-32930D7178F8}" destId="{572E4897-98F5-449D-A6F4-4A1A9A150AE8}" srcOrd="5" destOrd="0" presId="urn:microsoft.com/office/officeart/2005/8/layout/default"/>
    <dgm:cxn modelId="{13A918E1-ABA1-45A9-9675-431A465BCB68}" type="presParOf" srcId="{22D1E189-47BD-4714-8FB4-32930D7178F8}" destId="{88A6E78B-3273-4A39-94D0-5D18438B810C}" srcOrd="6" destOrd="0" presId="urn:microsoft.com/office/officeart/2005/8/layout/default"/>
    <dgm:cxn modelId="{746CCD6F-1F8E-44DA-A01C-1BD533301C55}" type="presParOf" srcId="{22D1E189-47BD-4714-8FB4-32930D7178F8}" destId="{05866092-B3AD-4FE6-AE0E-984EC81AC95C}" srcOrd="7" destOrd="0" presId="urn:microsoft.com/office/officeart/2005/8/layout/default"/>
    <dgm:cxn modelId="{1306128C-E731-495F-B9FE-A610A72F7AAB}" type="presParOf" srcId="{22D1E189-47BD-4714-8FB4-32930D7178F8}" destId="{866096E2-B38F-4279-8CDC-DE9FD6E50CED}" srcOrd="8" destOrd="0" presId="urn:microsoft.com/office/officeart/2005/8/layout/default"/>
    <dgm:cxn modelId="{A842B299-63D4-4C8F-B4C0-0798702DCF2E}" type="presParOf" srcId="{22D1E189-47BD-4714-8FB4-32930D7178F8}" destId="{B5572D50-1C7D-4FB3-820E-13491A1FF871}" srcOrd="9" destOrd="0" presId="urn:microsoft.com/office/officeart/2005/8/layout/default"/>
    <dgm:cxn modelId="{2F1B0C74-2DF7-4953-A786-887054DCE9EE}" type="presParOf" srcId="{22D1E189-47BD-4714-8FB4-32930D7178F8}" destId="{D099D053-CFC3-4323-8B02-794F8B8643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solidFill>
          <a:srgbClr val="FFCC66"/>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0CE26-DD66-4923-BE1A-0D044E0832F8}">
      <dsp:nvSpPr>
        <dsp:cNvPr id="0" name=""/>
        <dsp:cNvSpPr/>
      </dsp:nvSpPr>
      <dsp:spPr>
        <a:xfrm>
          <a:off x="6822400" y="1222223"/>
          <a:ext cx="2057903" cy="367616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165735" bIns="36830" numCol="1" spcCol="1270" anchor="ctr" anchorCtr="0">
          <a:noAutofit/>
        </a:bodyPr>
        <a:lstStyle/>
        <a:p>
          <a:pPr lvl="0" algn="r" defTabSz="1289050">
            <a:lnSpc>
              <a:spcPct val="90000"/>
            </a:lnSpc>
            <a:spcBef>
              <a:spcPct val="0"/>
            </a:spcBef>
            <a:spcAft>
              <a:spcPct val="35000"/>
            </a:spcAft>
          </a:pPr>
          <a:r>
            <a:rPr lang="en-US" sz="2900" b="1" kern="1200" dirty="0">
              <a:latin typeface="Trebuchet MS" panose="020B0603020202020204" pitchFamily="34" charset="0"/>
            </a:rPr>
            <a:t>Domestic Market</a:t>
          </a:r>
          <a:endParaRPr lang="en-US" sz="2900" kern="1200" dirty="0">
            <a:latin typeface="Trebuchet MS" panose="020B0603020202020204" pitchFamily="34" charset="0"/>
          </a:endParaRPr>
        </a:p>
      </dsp:txBody>
      <dsp:txXfrm rot="16200000">
        <a:off x="6907689" y="2608968"/>
        <a:ext cx="3308544" cy="535054"/>
      </dsp:txXfrm>
    </dsp:sp>
    <dsp:sp modelId="{58AC384A-C126-4793-A124-457E30062938}">
      <dsp:nvSpPr>
        <dsp:cNvPr id="0" name=""/>
        <dsp:cNvSpPr/>
      </dsp:nvSpPr>
      <dsp:spPr>
        <a:xfrm>
          <a:off x="4535529" y="607872"/>
          <a:ext cx="2218141" cy="429432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165735" bIns="36830" numCol="1" spcCol="1270" anchor="ctr" anchorCtr="0">
          <a:noAutofit/>
        </a:bodyPr>
        <a:lstStyle/>
        <a:p>
          <a:pPr lvl="0" algn="r" defTabSz="1289050">
            <a:lnSpc>
              <a:spcPct val="90000"/>
            </a:lnSpc>
            <a:spcBef>
              <a:spcPct val="0"/>
            </a:spcBef>
            <a:spcAft>
              <a:spcPct val="35000"/>
            </a:spcAft>
          </a:pPr>
          <a:r>
            <a:rPr lang="en-US" sz="2900" b="1" kern="1200" dirty="0">
              <a:latin typeface="Trebuchet MS" panose="020B0603020202020204" pitchFamily="34" charset="0"/>
            </a:rPr>
            <a:t>Regional Markets</a:t>
          </a:r>
          <a:endParaRPr lang="en-US" sz="2900" kern="1200" dirty="0">
            <a:latin typeface="Trebuchet MS" panose="020B0603020202020204" pitchFamily="34" charset="0"/>
          </a:endParaRPr>
        </a:p>
      </dsp:txBody>
      <dsp:txXfrm rot="16200000">
        <a:off x="4478094" y="2251962"/>
        <a:ext cx="3864895" cy="576716"/>
      </dsp:txXfrm>
    </dsp:sp>
    <dsp:sp modelId="{F6EA2EFA-D84A-4111-B883-FF080BE26A1B}">
      <dsp:nvSpPr>
        <dsp:cNvPr id="0" name=""/>
        <dsp:cNvSpPr/>
      </dsp:nvSpPr>
      <dsp:spPr>
        <a:xfrm>
          <a:off x="933049" y="-5878"/>
          <a:ext cx="3538152" cy="49021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165735" bIns="36830" numCol="1" spcCol="1270" anchor="ctr" anchorCtr="0">
          <a:noAutofit/>
        </a:bodyPr>
        <a:lstStyle/>
        <a:p>
          <a:pPr lvl="0" algn="r" defTabSz="1289050">
            <a:lnSpc>
              <a:spcPct val="90000"/>
            </a:lnSpc>
            <a:spcBef>
              <a:spcPct val="0"/>
            </a:spcBef>
            <a:spcAft>
              <a:spcPct val="35000"/>
            </a:spcAft>
          </a:pPr>
          <a:r>
            <a:rPr lang="en-US" sz="2900" kern="1200" dirty="0"/>
            <a:t>	</a:t>
          </a:r>
          <a:r>
            <a:rPr lang="en-US" sz="2900" b="1" kern="1200" dirty="0">
              <a:latin typeface="Trebuchet MS" panose="020B0603020202020204" pitchFamily="34" charset="0"/>
            </a:rPr>
            <a:t>Selected International Markets</a:t>
          </a:r>
          <a:endParaRPr lang="en-ZA" sz="2900" b="1" kern="1200" dirty="0"/>
        </a:p>
      </dsp:txBody>
      <dsp:txXfrm rot="16200000">
        <a:off x="1717893" y="1740144"/>
        <a:ext cx="4411967" cy="919919"/>
      </dsp:txXfrm>
    </dsp:sp>
    <dsp:sp modelId="{C4EA87C0-4E11-4B56-9055-2320B9754321}">
      <dsp:nvSpPr>
        <dsp:cNvPr id="0" name=""/>
        <dsp:cNvSpPr/>
      </dsp:nvSpPr>
      <dsp:spPr>
        <a:xfrm>
          <a:off x="1104025" y="0"/>
          <a:ext cx="2493348" cy="49022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solidFill>
                <a:schemeClr val="tx1"/>
              </a:solidFill>
              <a:latin typeface="Trebuchet MS" panose="020B0603020202020204" pitchFamily="34" charset="0"/>
            </a:rPr>
            <a:t>North American</a:t>
          </a:r>
          <a:r>
            <a:rPr lang="en-US" sz="1200" kern="1200" dirty="0">
              <a:solidFill>
                <a:schemeClr val="tx1"/>
              </a:solidFill>
              <a:latin typeface="Trebuchet MS" panose="020B0603020202020204" pitchFamily="34" charset="0"/>
            </a:rPr>
            <a:t> key markets have had advanced vaccine rollout efforts. While the US vaccine rate, although relatively high, has slowed to some extent, Canada has surpassed hypothetical herd immunity. In addition, Canada has very low weekly new case rates. This is not true for the United States who are experiencing a weekly new case rate &gt; 150 per 100,000</a:t>
          </a:r>
        </a:p>
        <a:p>
          <a:pPr lvl="0" algn="l" defTabSz="533400">
            <a:lnSpc>
              <a:spcPct val="90000"/>
            </a:lnSpc>
            <a:spcBef>
              <a:spcPct val="0"/>
            </a:spcBef>
            <a:spcAft>
              <a:spcPct val="35000"/>
            </a:spcAft>
          </a:pPr>
          <a:endParaRPr lang="en-ZA" sz="1200" kern="1200" dirty="0">
            <a:solidFill>
              <a:schemeClr val="tx1"/>
            </a:solidFill>
            <a:latin typeface="Trebuchet MS" panose="020B0603020202020204" pitchFamily="34" charset="0"/>
          </a:endParaRPr>
        </a:p>
        <a:p>
          <a:pPr lvl="0" algn="l" defTabSz="533400">
            <a:lnSpc>
              <a:spcPct val="90000"/>
            </a:lnSpc>
            <a:spcBef>
              <a:spcPct val="0"/>
            </a:spcBef>
            <a:spcAft>
              <a:spcPct val="35000"/>
            </a:spcAft>
          </a:pPr>
          <a:r>
            <a:rPr lang="en-US" sz="1200" kern="1200" dirty="0">
              <a:solidFill>
                <a:schemeClr val="tx1"/>
              </a:solidFill>
              <a:latin typeface="Trebuchet MS" panose="020B0603020202020204" pitchFamily="34" charset="0"/>
            </a:rPr>
            <a:t>In </a:t>
          </a:r>
          <a:r>
            <a:rPr lang="en-US" sz="1200" b="1" kern="1200" dirty="0">
              <a:solidFill>
                <a:schemeClr val="tx1"/>
              </a:solidFill>
              <a:latin typeface="Trebuchet MS" panose="020B0603020202020204" pitchFamily="34" charset="0"/>
            </a:rPr>
            <a:t>Europe</a:t>
          </a:r>
          <a:r>
            <a:rPr lang="en-US" sz="1200" kern="1200" dirty="0">
              <a:solidFill>
                <a:schemeClr val="tx1"/>
              </a:solidFill>
              <a:latin typeface="Trebuchet MS" panose="020B0603020202020204" pitchFamily="34" charset="0"/>
            </a:rPr>
            <a:t>, most key source markets are making positive progress in moving towards herd immunity vaccination levels. Weekly new caseloads have all but stabilised at lower risk levels for most of the European nations. Exclusions, however, are the United Kingdom, Spain and Netherlands. Despite high vaccination levels, these countries are experiencing increasing weekly new COVID-19 cases likely associated with the rapid spread of new corona virus variants. </a:t>
          </a:r>
          <a:endParaRPr lang="en-ZA" sz="1200" kern="1200" dirty="0">
            <a:solidFill>
              <a:schemeClr val="tx1"/>
            </a:solidFill>
            <a:latin typeface="Trebuchet MS" panose="020B0603020202020204" pitchFamily="34" charset="0"/>
          </a:endParaRPr>
        </a:p>
        <a:p>
          <a:pPr lvl="0" algn="l" defTabSz="400050">
            <a:lnSpc>
              <a:spcPct val="90000"/>
            </a:lnSpc>
            <a:spcBef>
              <a:spcPct val="0"/>
            </a:spcBef>
            <a:spcAft>
              <a:spcPct val="35000"/>
            </a:spcAft>
          </a:pPr>
          <a:endParaRPr lang="en-US" sz="900" kern="1200" dirty="0"/>
        </a:p>
        <a:p>
          <a:pPr lvl="0" algn="l" defTabSz="400050">
            <a:lnSpc>
              <a:spcPct val="90000"/>
            </a:lnSpc>
            <a:spcBef>
              <a:spcPct val="0"/>
            </a:spcBef>
            <a:spcAft>
              <a:spcPct val="35000"/>
            </a:spcAft>
          </a:pPr>
          <a:endParaRPr lang="en-US" sz="900" kern="1200" dirty="0"/>
        </a:p>
        <a:p>
          <a:pPr lvl="0" algn="l" defTabSz="400050">
            <a:lnSpc>
              <a:spcPct val="90000"/>
            </a:lnSpc>
            <a:spcBef>
              <a:spcPct val="0"/>
            </a:spcBef>
            <a:spcAft>
              <a:spcPct val="35000"/>
            </a:spcAft>
          </a:pPr>
          <a:endParaRPr lang="en-US" sz="900" kern="1200" dirty="0">
            <a:solidFill>
              <a:schemeClr val="tx1"/>
            </a:solidFill>
            <a:latin typeface="Trebuchet MS" panose="020B0603020202020204" pitchFamily="34" charset="0"/>
          </a:endParaRPr>
        </a:p>
      </dsp:txBody>
      <dsp:txXfrm>
        <a:off x="1104025" y="0"/>
        <a:ext cx="2493348" cy="4902201"/>
      </dsp:txXfrm>
    </dsp:sp>
    <dsp:sp modelId="{CBD438AA-4F53-40FC-9263-5DAF5B6CB205}">
      <dsp:nvSpPr>
        <dsp:cNvPr id="0" name=""/>
        <dsp:cNvSpPr/>
      </dsp:nvSpPr>
      <dsp:spPr>
        <a:xfrm>
          <a:off x="4643746" y="590221"/>
          <a:ext cx="1621291" cy="43178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solidFill>
                <a:schemeClr val="tx1"/>
              </a:solidFill>
              <a:latin typeface="Trebuchet MS" panose="020B0603020202020204" pitchFamily="34" charset="0"/>
            </a:rPr>
            <a:t>Most </a:t>
          </a:r>
          <a:r>
            <a:rPr lang="en-US" sz="1200" b="1" kern="1200" dirty="0">
              <a:solidFill>
                <a:schemeClr val="tx1"/>
              </a:solidFill>
              <a:latin typeface="Trebuchet MS" panose="020B0603020202020204" pitchFamily="34" charset="0"/>
            </a:rPr>
            <a:t>African</a:t>
          </a:r>
          <a:r>
            <a:rPr lang="en-US" sz="1200" kern="1200" dirty="0">
              <a:solidFill>
                <a:schemeClr val="tx1"/>
              </a:solidFill>
              <a:latin typeface="Trebuchet MS" panose="020B0603020202020204" pitchFamily="34" charset="0"/>
            </a:rPr>
            <a:t> source markets have relatively lower weekly new case rates with notable exceptions being Botswana, Eswatini and Namibia. </a:t>
          </a:r>
        </a:p>
        <a:p>
          <a:pPr lvl="0" algn="l" defTabSz="533400">
            <a:lnSpc>
              <a:spcPct val="90000"/>
            </a:lnSpc>
            <a:spcBef>
              <a:spcPct val="0"/>
            </a:spcBef>
            <a:spcAft>
              <a:spcPct val="35000"/>
            </a:spcAft>
          </a:pPr>
          <a:endParaRPr lang="en-US" sz="1200" kern="1200" dirty="0">
            <a:solidFill>
              <a:schemeClr val="tx1"/>
            </a:solidFill>
            <a:latin typeface="Trebuchet MS" panose="020B0603020202020204" pitchFamily="34" charset="0"/>
          </a:endParaRPr>
        </a:p>
        <a:p>
          <a:pPr lvl="0" algn="l" defTabSz="533400">
            <a:lnSpc>
              <a:spcPct val="90000"/>
            </a:lnSpc>
            <a:spcBef>
              <a:spcPct val="0"/>
            </a:spcBef>
            <a:spcAft>
              <a:spcPct val="35000"/>
            </a:spcAft>
          </a:pPr>
          <a:r>
            <a:rPr lang="en-US" sz="1200" kern="1200" dirty="0">
              <a:solidFill>
                <a:schemeClr val="tx1"/>
              </a:solidFill>
              <a:latin typeface="Trebuchet MS" panose="020B0603020202020204" pitchFamily="34" charset="0"/>
            </a:rPr>
            <a:t>The former having the highest new case rate of all our source markets, that is &gt; 370. </a:t>
          </a:r>
          <a:endParaRPr lang="en-ZA" sz="1200" kern="1200" dirty="0">
            <a:solidFill>
              <a:schemeClr val="tx1"/>
            </a:solidFill>
            <a:latin typeface="Trebuchet MS" panose="020B0603020202020204" pitchFamily="34" charset="0"/>
          </a:endParaRPr>
        </a:p>
      </dsp:txBody>
      <dsp:txXfrm>
        <a:off x="4643746" y="590221"/>
        <a:ext cx="1621291" cy="4317858"/>
      </dsp:txXfrm>
    </dsp:sp>
    <dsp:sp modelId="{A26D868E-37AA-4E81-B6A7-D1CD110F1C7A}">
      <dsp:nvSpPr>
        <dsp:cNvPr id="0" name=""/>
        <dsp:cNvSpPr/>
      </dsp:nvSpPr>
      <dsp:spPr>
        <a:xfrm>
          <a:off x="6816934" y="1210349"/>
          <a:ext cx="1566196" cy="36977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solidFill>
                <a:schemeClr val="tx1"/>
              </a:solidFill>
              <a:latin typeface="Trebuchet MS" panose="020B0603020202020204" pitchFamily="34" charset="0"/>
            </a:rPr>
            <a:t>South Africa</a:t>
          </a:r>
          <a:r>
            <a:rPr lang="en-US" sz="1200" kern="1200" dirty="0">
              <a:solidFill>
                <a:schemeClr val="tx1"/>
              </a:solidFill>
              <a:latin typeface="Trebuchet MS" panose="020B0603020202020204" pitchFamily="34" charset="0"/>
            </a:rPr>
            <a:t>, within a third wave of infections during July 2021, was experiencing relatively high weekly new case rates, &gt; 130 new cases per 100 000 people per week. </a:t>
          </a:r>
        </a:p>
        <a:p>
          <a:pPr lvl="0" algn="l" defTabSz="533400">
            <a:lnSpc>
              <a:spcPct val="90000"/>
            </a:lnSpc>
            <a:spcBef>
              <a:spcPct val="0"/>
            </a:spcBef>
            <a:spcAft>
              <a:spcPct val="35000"/>
            </a:spcAft>
          </a:pPr>
          <a:endParaRPr lang="en-US" sz="1200" kern="1200" dirty="0">
            <a:solidFill>
              <a:schemeClr val="tx1"/>
            </a:solidFill>
            <a:latin typeface="Trebuchet MS" panose="020B0603020202020204" pitchFamily="34" charset="0"/>
          </a:endParaRPr>
        </a:p>
        <a:p>
          <a:pPr lvl="0" algn="l" defTabSz="533400">
            <a:lnSpc>
              <a:spcPct val="90000"/>
            </a:lnSpc>
            <a:spcBef>
              <a:spcPct val="0"/>
            </a:spcBef>
            <a:spcAft>
              <a:spcPct val="35000"/>
            </a:spcAft>
          </a:pPr>
          <a:r>
            <a:rPr lang="en-US" sz="1200" kern="1200" dirty="0">
              <a:solidFill>
                <a:schemeClr val="tx1"/>
              </a:solidFill>
              <a:latin typeface="Trebuchet MS" panose="020B0603020202020204" pitchFamily="34" charset="0"/>
            </a:rPr>
            <a:t>The vaccine roll-out is progressing steadily. </a:t>
          </a:r>
        </a:p>
      </dsp:txBody>
      <dsp:txXfrm>
        <a:off x="6816934" y="1210349"/>
        <a:ext cx="1566196" cy="3697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8FF9-A062-47A4-9538-52F4D55C3963}">
      <dsp:nvSpPr>
        <dsp:cNvPr id="0" name=""/>
        <dsp:cNvSpPr/>
      </dsp:nvSpPr>
      <dsp:spPr>
        <a:xfrm>
          <a:off x="0" y="972351"/>
          <a:ext cx="2771110" cy="16626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a:solidFill>
                <a:schemeClr val="tx1"/>
              </a:solidFill>
              <a:latin typeface="+mn-lt"/>
            </a:rPr>
            <a:t>Engagement with Provincial Tourism Authorities (PTAs), following the conclusion of the collaborative MOUs and Cabinet’s approval of the Tourism Sector Recovery Plan. MOUs have been concluded and will inform the provincial implementation plans focusing on delivering shared priorities in support of the Tourism Sector Recovery Plan.</a:t>
          </a:r>
        </a:p>
      </dsp:txBody>
      <dsp:txXfrm>
        <a:off x="0" y="972351"/>
        <a:ext cx="2771110" cy="1662666"/>
      </dsp:txXfrm>
    </dsp:sp>
    <dsp:sp modelId="{BE3B97DD-8ACC-4BCD-B942-8CAA87C49FDD}">
      <dsp:nvSpPr>
        <dsp:cNvPr id="0" name=""/>
        <dsp:cNvSpPr/>
      </dsp:nvSpPr>
      <dsp:spPr>
        <a:xfrm>
          <a:off x="3048221" y="972351"/>
          <a:ext cx="2771110" cy="16626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a:solidFill>
                <a:schemeClr val="tx1"/>
              </a:solidFill>
              <a:latin typeface="+mn-lt"/>
            </a:rPr>
            <a:t>First quarterly industry stakeholder engagement session with TBCSA, ASATA and the Department of Tourism, held on 29</a:t>
          </a:r>
          <a:r>
            <a:rPr lang="en-ZA" sz="1200" b="0" kern="1200" baseline="30000" dirty="0">
              <a:solidFill>
                <a:schemeClr val="tx1"/>
              </a:solidFill>
              <a:latin typeface="+mn-lt"/>
            </a:rPr>
            <a:t>th</a:t>
          </a:r>
          <a:r>
            <a:rPr lang="en-ZA" sz="1200" b="0" kern="1200" dirty="0">
              <a:solidFill>
                <a:schemeClr val="tx1"/>
              </a:solidFill>
              <a:latin typeface="+mn-lt"/>
            </a:rPr>
            <a:t> June 2021. The engagement outlined SA Tourism’s plans for the financial year ahead, within the context of the risk-adjusted strategy. </a:t>
          </a:r>
        </a:p>
      </dsp:txBody>
      <dsp:txXfrm>
        <a:off x="3048221" y="972351"/>
        <a:ext cx="2771110" cy="1662666"/>
      </dsp:txXfrm>
    </dsp:sp>
    <dsp:sp modelId="{8C7E8DCF-8FCF-4ADC-A36F-67EF5BB9019B}">
      <dsp:nvSpPr>
        <dsp:cNvPr id="0" name=""/>
        <dsp:cNvSpPr/>
      </dsp:nvSpPr>
      <dsp:spPr>
        <a:xfrm>
          <a:off x="6096442" y="972351"/>
          <a:ext cx="2771110" cy="16626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a:solidFill>
                <a:schemeClr val="tx1"/>
              </a:solidFill>
              <a:latin typeface="+mn-lt"/>
            </a:rPr>
            <a:t>SA Tourism participated in the </a:t>
          </a:r>
          <a:r>
            <a:rPr lang="en-ZA" sz="1200" b="0" kern="1200" dirty="0">
              <a:solidFill>
                <a:schemeClr val="tx1"/>
              </a:solidFill>
              <a:latin typeface="+mn-lt"/>
            </a:rPr>
            <a:t>City Economic Development Managers Forum (CEDMF), convened by National Treasury.  The forum, which meets monthly, was constituted in April 2020 in response to the current economic crisis to support the eight metropolitan municipalities in their economic response and recovery planning.</a:t>
          </a:r>
        </a:p>
      </dsp:txBody>
      <dsp:txXfrm>
        <a:off x="6096442" y="972351"/>
        <a:ext cx="2771110" cy="1662666"/>
      </dsp:txXfrm>
    </dsp:sp>
    <dsp:sp modelId="{846B2BA1-E56B-484B-A2CA-CFF33C7C3335}">
      <dsp:nvSpPr>
        <dsp:cNvPr id="0" name=""/>
        <dsp:cNvSpPr/>
      </dsp:nvSpPr>
      <dsp:spPr>
        <a:xfrm>
          <a:off x="0" y="2912128"/>
          <a:ext cx="2771110" cy="16626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a:solidFill>
                <a:schemeClr val="tx1"/>
              </a:solidFill>
              <a:latin typeface="+mn-lt"/>
            </a:rPr>
            <a:t>Coastal Marine Tourism (CMT) held their delivery meeting and presented key projects which are part of the Operation Phakisa’s Oceans Economy Programme. SA Tourism is mandated to lead with marketing programmes focusing on this initiative.</a:t>
          </a:r>
        </a:p>
      </dsp:txBody>
      <dsp:txXfrm>
        <a:off x="0" y="2912128"/>
        <a:ext cx="2771110" cy="1662666"/>
      </dsp:txXfrm>
    </dsp:sp>
    <dsp:sp modelId="{548B6BAC-0F09-441A-9F00-A86A49BFDA1B}">
      <dsp:nvSpPr>
        <dsp:cNvPr id="0" name=""/>
        <dsp:cNvSpPr/>
      </dsp:nvSpPr>
      <dsp:spPr>
        <a:xfrm>
          <a:off x="3048221" y="2912128"/>
          <a:ext cx="2771110" cy="16626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a:solidFill>
                <a:schemeClr val="tx1"/>
              </a:solidFill>
              <a:latin typeface="+mn-lt"/>
            </a:rPr>
            <a:t>In support of the air routes recovery, SA Tourism assisted the DT with a proposal around key air routes for recovery. </a:t>
          </a:r>
        </a:p>
      </dsp:txBody>
      <dsp:txXfrm>
        <a:off x="3048221" y="2912128"/>
        <a:ext cx="2771110" cy="1662666"/>
      </dsp:txXfrm>
    </dsp:sp>
    <dsp:sp modelId="{A9482618-39BB-42CD-B3B5-62E6ADDD112D}">
      <dsp:nvSpPr>
        <dsp:cNvPr id="0" name=""/>
        <dsp:cNvSpPr/>
      </dsp:nvSpPr>
      <dsp:spPr>
        <a:xfrm>
          <a:off x="6096442" y="2912128"/>
          <a:ext cx="2771110" cy="16626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a:solidFill>
                <a:schemeClr val="tx1"/>
              </a:solidFill>
              <a:latin typeface="+mn-lt"/>
            </a:rPr>
            <a:t>SA Tourism supported the Deputy Minister during his visit to the districts of uMkhanyakude and iLembe in KZN and engaged with both trade and media.</a:t>
          </a:r>
        </a:p>
      </dsp:txBody>
      <dsp:txXfrm>
        <a:off x="6096442" y="2912128"/>
        <a:ext cx="2771110" cy="1662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8FF9-A062-47A4-9538-52F4D55C3963}">
      <dsp:nvSpPr>
        <dsp:cNvPr id="0" name=""/>
        <dsp:cNvSpPr/>
      </dsp:nvSpPr>
      <dsp:spPr>
        <a:xfrm>
          <a:off x="0" y="166476"/>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Convened engagement with Heads of Missions: Algeria, Argentina, Cuba, Canada, Guinea Bissau, Mali, Hungary, Palestine, Sri Lanka and Tanzania on 5 July 2021. </a:t>
          </a:r>
        </a:p>
      </dsp:txBody>
      <dsp:txXfrm>
        <a:off x="0" y="166476"/>
        <a:ext cx="2569827" cy="1541896"/>
      </dsp:txXfrm>
    </dsp:sp>
    <dsp:sp modelId="{C71311AE-87F7-4FF9-AECB-3D902681ED05}">
      <dsp:nvSpPr>
        <dsp:cNvPr id="0" name=""/>
        <dsp:cNvSpPr/>
      </dsp:nvSpPr>
      <dsp:spPr>
        <a:xfrm>
          <a:off x="2826810" y="166476"/>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Engagement with SABC on 7 July 2021 to discuss partnership and areas of collaboration.</a:t>
          </a:r>
          <a:endParaRPr lang="en-ZA" sz="1200" kern="1200" dirty="0"/>
        </a:p>
      </dsp:txBody>
      <dsp:txXfrm>
        <a:off x="2826810" y="166476"/>
        <a:ext cx="2569827" cy="1541896"/>
      </dsp:txXfrm>
    </dsp:sp>
    <dsp:sp modelId="{DF0A2EC4-3BB0-4383-9D0B-680D84DC44DC}">
      <dsp:nvSpPr>
        <dsp:cNvPr id="0" name=""/>
        <dsp:cNvSpPr/>
      </dsp:nvSpPr>
      <dsp:spPr>
        <a:xfrm>
          <a:off x="5653620" y="166476"/>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Participated in the TBCSA industry engagement on 8 July 2021 to discuss feedback and update to the industry regarding COVID-19 related matters including what TBCSA is currently doing regarding the unfavourable travel advisories from South Africa’s major inbound source markets.</a:t>
          </a:r>
        </a:p>
      </dsp:txBody>
      <dsp:txXfrm>
        <a:off x="5653620" y="166476"/>
        <a:ext cx="2569827" cy="1541896"/>
      </dsp:txXfrm>
    </dsp:sp>
    <dsp:sp modelId="{37349956-40B0-4EA1-8A2B-7F1DD199B48C}">
      <dsp:nvSpPr>
        <dsp:cNvPr id="0" name=""/>
        <dsp:cNvSpPr/>
      </dsp:nvSpPr>
      <dsp:spPr>
        <a:xfrm>
          <a:off x="0" y="1965355"/>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Engagement with Board Chairpersons of SA Tourism and TBCSA on 14 July 2021 to discuss mutual priorities and areas of partnership, including the MOU.</a:t>
          </a:r>
        </a:p>
      </dsp:txBody>
      <dsp:txXfrm>
        <a:off x="0" y="1965355"/>
        <a:ext cx="2569827" cy="1541896"/>
      </dsp:txXfrm>
    </dsp:sp>
    <dsp:sp modelId="{C18159D2-972E-4E56-BCAC-35AA601706C9}">
      <dsp:nvSpPr>
        <dsp:cNvPr id="0" name=""/>
        <dsp:cNvSpPr/>
      </dsp:nvSpPr>
      <dsp:spPr>
        <a:xfrm>
          <a:off x="2826810" y="1965355"/>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Convened engagement with SANParks on 13 September with Board Chairpersons to discuss possible collaboration and partnership.</a:t>
          </a:r>
        </a:p>
      </dsp:txBody>
      <dsp:txXfrm>
        <a:off x="2826810" y="1965355"/>
        <a:ext cx="2569827" cy="1541896"/>
      </dsp:txXfrm>
    </dsp:sp>
    <dsp:sp modelId="{C813895E-69A5-46E7-A164-1243CA663410}">
      <dsp:nvSpPr>
        <dsp:cNvPr id="0" name=""/>
        <dsp:cNvSpPr/>
      </dsp:nvSpPr>
      <dsp:spPr>
        <a:xfrm>
          <a:off x="5653620" y="1965355"/>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Held engagement with ACSA on 14 July and 4 August 2021 to discuss shared priorities and areas of collaboration. </a:t>
          </a:r>
        </a:p>
      </dsp:txBody>
      <dsp:txXfrm>
        <a:off x="5653620" y="1965355"/>
        <a:ext cx="2569827" cy="1541896"/>
      </dsp:txXfrm>
    </dsp:sp>
    <dsp:sp modelId="{1C41DE82-C3D7-4CAB-A0FE-A2E5C6AB9BDA}">
      <dsp:nvSpPr>
        <dsp:cNvPr id="0" name=""/>
        <dsp:cNvSpPr/>
      </dsp:nvSpPr>
      <dsp:spPr>
        <a:xfrm>
          <a:off x="0" y="3764235"/>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Participated in the Department of Tourism, Department of Home Affairs, Department of Transport, SA Tourism and TBCSA Technical Committee meeting on 18 August 2021, facilitated by the Department of Tourism, in pursuit of the implementation of the Tourism Sector Recovery Plan.</a:t>
          </a:r>
        </a:p>
      </dsp:txBody>
      <dsp:txXfrm>
        <a:off x="0" y="3764235"/>
        <a:ext cx="2569827" cy="1541896"/>
      </dsp:txXfrm>
    </dsp:sp>
    <dsp:sp modelId="{9233C4D8-404C-4A0B-8B95-F8BC8B7554BA}">
      <dsp:nvSpPr>
        <dsp:cNvPr id="0" name=""/>
        <dsp:cNvSpPr/>
      </dsp:nvSpPr>
      <dsp:spPr>
        <a:xfrm>
          <a:off x="2826810" y="3764235"/>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Convened CEO and CMO Joint Forum with Provincial Tourism Authorities on 23 August 2021 to discuss collaboration on the World Tourism Day, Global Advocacy Campaign, Global Brand Campaign, and World Expo Dubai 2020.</a:t>
          </a:r>
        </a:p>
      </dsp:txBody>
      <dsp:txXfrm>
        <a:off x="2826810" y="3764235"/>
        <a:ext cx="2569827" cy="1541896"/>
      </dsp:txXfrm>
    </dsp:sp>
    <dsp:sp modelId="{40D0602D-CA52-4667-B933-90D8E1FD263A}">
      <dsp:nvSpPr>
        <dsp:cNvPr id="0" name=""/>
        <dsp:cNvSpPr/>
      </dsp:nvSpPr>
      <dsp:spPr>
        <a:xfrm>
          <a:off x="5653620" y="3764235"/>
          <a:ext cx="2569827" cy="154189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a:t>Convened engagement with Airbnb regarding their possible participation in Africa’s Travel and Tourism Summit held on 31 August 2021. </a:t>
          </a:r>
        </a:p>
      </dsp:txBody>
      <dsp:txXfrm>
        <a:off x="5653620" y="3764235"/>
        <a:ext cx="2569827" cy="15418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APP</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37DC-0F49-4E49-AC19-72E94DCD8FF8}">
      <dsp:nvSpPr>
        <dsp:cNvPr id="0" name=""/>
        <dsp:cNvSpPr/>
      </dsp:nvSpPr>
      <dsp:spPr>
        <a:xfrm>
          <a:off x="0"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Environmental Analysis &amp; Outlook</a:t>
          </a:r>
          <a:endParaRPr lang="en-US" sz="2200" kern="1200" dirty="0"/>
        </a:p>
      </dsp:txBody>
      <dsp:txXfrm>
        <a:off x="0" y="676811"/>
        <a:ext cx="2776216" cy="1665729"/>
      </dsp:txXfrm>
    </dsp:sp>
    <dsp:sp modelId="{6D047EB4-9686-4C79-8F8A-9ABEDA4CAE66}">
      <dsp:nvSpPr>
        <dsp:cNvPr id="0" name=""/>
        <dsp:cNvSpPr/>
      </dsp:nvSpPr>
      <dsp:spPr>
        <a:xfrm>
          <a:off x="3053837" y="676811"/>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rebuchet MS" panose="020B0603020202020204" pitchFamily="34" charset="0"/>
              <a:ea typeface="Amsi Pro Ultra" charset="0"/>
              <a:cs typeface="Amsi Pro Ultra" charset="0"/>
            </a:rPr>
            <a:t>Quarter 1 &amp; 2  Performance Against Tourism Sector Recovery Plan &amp; FY21/22 APP </a:t>
          </a:r>
          <a:endParaRPr lang="en-US" altLang="en-US" sz="2200" kern="1200" dirty="0">
            <a:latin typeface="Trebuchet MS" panose="020B0603020202020204" pitchFamily="34" charset="0"/>
            <a:ea typeface="Calibri" panose="020F0502020204030204" pitchFamily="34" charset="0"/>
            <a:cs typeface="Calibri" panose="020F0502020204030204" pitchFamily="34" charset="0"/>
          </a:endParaRPr>
        </a:p>
      </dsp:txBody>
      <dsp:txXfrm>
        <a:off x="3053837" y="676811"/>
        <a:ext cx="2776216" cy="1665729"/>
      </dsp:txXfrm>
    </dsp:sp>
    <dsp:sp modelId="{1CF9CBE7-5626-4A7A-B1B9-19D5ECF86A69}">
      <dsp:nvSpPr>
        <dsp:cNvPr id="0" name=""/>
        <dsp:cNvSpPr/>
      </dsp:nvSpPr>
      <dsp:spPr>
        <a:xfrm>
          <a:off x="6107675" y="676811"/>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Financial Performance </a:t>
          </a:r>
        </a:p>
      </dsp:txBody>
      <dsp:txXfrm>
        <a:off x="6107675" y="676811"/>
        <a:ext cx="2776216" cy="1665729"/>
      </dsp:txXfrm>
    </dsp:sp>
    <dsp:sp modelId="{88A6E78B-3273-4A39-94D0-5D18438B810C}">
      <dsp:nvSpPr>
        <dsp:cNvPr id="0" name=""/>
        <dsp:cNvSpPr/>
      </dsp:nvSpPr>
      <dsp:spPr>
        <a:xfrm>
          <a:off x="0" y="2620162"/>
          <a:ext cx="2776216" cy="1665729"/>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Governance &amp; Compliance</a:t>
          </a:r>
        </a:p>
      </dsp:txBody>
      <dsp:txXfrm>
        <a:off x="0" y="2620162"/>
        <a:ext cx="2776216" cy="1665729"/>
      </dsp:txXfrm>
    </dsp:sp>
    <dsp:sp modelId="{866096E2-B38F-4279-8CDC-DE9FD6E50CED}">
      <dsp:nvSpPr>
        <dsp:cNvPr id="0" name=""/>
        <dsp:cNvSpPr/>
      </dsp:nvSpPr>
      <dsp:spPr>
        <a:xfrm>
          <a:off x="3053837" y="2620162"/>
          <a:ext cx="2776216" cy="1665729"/>
        </a:xfrm>
        <a:prstGeom prst="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Quarter 3 Outlook</a:t>
          </a:r>
        </a:p>
      </dsp:txBody>
      <dsp:txXfrm>
        <a:off x="3053837" y="2620162"/>
        <a:ext cx="2776216" cy="1665729"/>
      </dsp:txXfrm>
    </dsp:sp>
    <dsp:sp modelId="{D099D053-CFC3-4323-8B02-794F8B8643BD}">
      <dsp:nvSpPr>
        <dsp:cNvPr id="0" name=""/>
        <dsp:cNvSpPr/>
      </dsp:nvSpPr>
      <dsp:spPr>
        <a:xfrm>
          <a:off x="6107675" y="2620162"/>
          <a:ext cx="2776216" cy="1665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a:latin typeface="Trebuchet MS" panose="020B0603020202020204" pitchFamily="34" charset="0"/>
              <a:ea typeface="Calibri" panose="020F0502020204030204" pitchFamily="34" charset="0"/>
              <a:cs typeface="Calibri" panose="020F0502020204030204" pitchFamily="34" charset="0"/>
            </a:rPr>
            <a:t>Annexure: Detailed Organisational Performance Report by Programme</a:t>
          </a:r>
          <a:endParaRPr lang="en-ZA" sz="2200" kern="1200" dirty="0"/>
        </a:p>
      </dsp:txBody>
      <dsp:txXfrm>
        <a:off x="6107675" y="2620162"/>
        <a:ext cx="2776216" cy="16657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2" y="2"/>
            <a:ext cx="2950771" cy="498033"/>
          </a:xfrm>
          <a:prstGeom prst="rect">
            <a:avLst/>
          </a:prstGeom>
          <a:noFill/>
          <a:ln w="9525">
            <a:noFill/>
            <a:miter lim="800000"/>
            <a:headEnd/>
            <a:tailEnd/>
          </a:ln>
          <a:effectLst/>
        </p:spPr>
        <p:txBody>
          <a:bodyPr vert="horz" wrap="square" lIns="88364" tIns="44182" rIns="88364" bIns="44182" numCol="1" anchor="t" anchorCtr="0" compatLnSpc="1">
            <a:prstTxWarp prst="textNoShape">
              <a:avLst/>
            </a:prstTxWarp>
          </a:bodyPr>
          <a:lstStyle>
            <a:lvl1pPr algn="l"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299" name="Rectangle 3"/>
          <p:cNvSpPr>
            <a:spLocks noGrp="1" noChangeArrowheads="1"/>
          </p:cNvSpPr>
          <p:nvPr>
            <p:ph type="dt" sz="quarter" idx="1"/>
          </p:nvPr>
        </p:nvSpPr>
        <p:spPr bwMode="auto">
          <a:xfrm>
            <a:off x="3856542" y="2"/>
            <a:ext cx="2950771" cy="498033"/>
          </a:xfrm>
          <a:prstGeom prst="rect">
            <a:avLst/>
          </a:prstGeom>
          <a:noFill/>
          <a:ln w="9525">
            <a:noFill/>
            <a:miter lim="800000"/>
            <a:headEnd/>
            <a:tailEnd/>
          </a:ln>
          <a:effectLst/>
        </p:spPr>
        <p:txBody>
          <a:bodyPr vert="horz" wrap="square" lIns="88364" tIns="44182" rIns="88364" bIns="44182" numCol="1" anchor="t" anchorCtr="0" compatLnSpc="1">
            <a:prstTxWarp prst="textNoShape">
              <a:avLst/>
            </a:prstTxWarp>
          </a:bodyPr>
          <a:lstStyle>
            <a:lvl1pPr algn="r"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300" name="Rectangle 4"/>
          <p:cNvSpPr>
            <a:spLocks noGrp="1" noChangeArrowheads="1"/>
          </p:cNvSpPr>
          <p:nvPr>
            <p:ph type="ftr" sz="quarter" idx="2"/>
          </p:nvPr>
        </p:nvSpPr>
        <p:spPr bwMode="auto">
          <a:xfrm>
            <a:off x="2" y="9441250"/>
            <a:ext cx="2950771" cy="498033"/>
          </a:xfrm>
          <a:prstGeom prst="rect">
            <a:avLst/>
          </a:prstGeom>
          <a:noFill/>
          <a:ln w="9525">
            <a:noFill/>
            <a:miter lim="800000"/>
            <a:headEnd/>
            <a:tailEnd/>
          </a:ln>
          <a:effectLst/>
        </p:spPr>
        <p:txBody>
          <a:bodyPr vert="horz" wrap="square" lIns="88364" tIns="44182" rIns="88364" bIns="44182" numCol="1" anchor="b" anchorCtr="0" compatLnSpc="1">
            <a:prstTxWarp prst="textNoShape">
              <a:avLst/>
            </a:prstTxWarp>
          </a:bodyPr>
          <a:lstStyle>
            <a:lvl1pPr algn="l"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301" name="Rectangle 5"/>
          <p:cNvSpPr>
            <a:spLocks noGrp="1" noChangeArrowheads="1"/>
          </p:cNvSpPr>
          <p:nvPr>
            <p:ph type="sldNum" sz="quarter" idx="3"/>
          </p:nvPr>
        </p:nvSpPr>
        <p:spPr bwMode="auto">
          <a:xfrm>
            <a:off x="3856542" y="9441250"/>
            <a:ext cx="2950771" cy="498033"/>
          </a:xfrm>
          <a:prstGeom prst="rect">
            <a:avLst/>
          </a:prstGeom>
          <a:noFill/>
          <a:ln w="9525">
            <a:noFill/>
            <a:miter lim="800000"/>
            <a:headEnd/>
            <a:tailEnd/>
          </a:ln>
          <a:effectLst/>
        </p:spPr>
        <p:txBody>
          <a:bodyPr vert="horz" wrap="square" lIns="88364" tIns="44182" rIns="88364" bIns="44182" numCol="1" anchor="b" anchorCtr="0" compatLnSpc="1">
            <a:prstTxWarp prst="textNoShape">
              <a:avLst/>
            </a:prstTxWarp>
          </a:bodyPr>
          <a:lstStyle>
            <a:lvl1pPr algn="r" eaLnBrk="1" hangingPunct="1">
              <a:spcBef>
                <a:spcPct val="0"/>
              </a:spcBef>
              <a:defRPr>
                <a:latin typeface="Arial" charset="0"/>
                <a:cs typeface="Arial" charset="0"/>
              </a:defRPr>
            </a:lvl1pPr>
          </a:lstStyle>
          <a:p>
            <a:pPr>
              <a:defRPr/>
            </a:pPr>
            <a:fld id="{AA421C41-7ECE-4C25-9FA9-82E7F0D9BA9E}" type="slidenum">
              <a:rPr lang="en-US">
                <a:latin typeface="Trebuchet MS" panose="020B0603020202020204" pitchFamily="34" charset="0"/>
              </a:rPr>
              <a:pPr>
                <a:defRPr/>
              </a:pPr>
              <a:t>‹#›</a:t>
            </a:fld>
            <a:endParaRPr lang="en-US" dirty="0">
              <a:latin typeface="Trebuchet MS" panose="020B0603020202020204" pitchFamily="34" charset="0"/>
            </a:endParaRPr>
          </a:p>
        </p:txBody>
      </p:sp>
    </p:spTree>
    <p:extLst>
      <p:ext uri="{BB962C8B-B14F-4D97-AF65-F5344CB8AC3E}">
        <p14:creationId xmlns:p14="http://schemas.microsoft.com/office/powerpoint/2010/main" val="372290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bwMode="auto">
          <a:xfrm>
            <a:off x="2" y="2"/>
            <a:ext cx="2950771" cy="498033"/>
          </a:xfrm>
          <a:prstGeom prst="rect">
            <a:avLst/>
          </a:prstGeom>
          <a:noFill/>
          <a:ln w="9525">
            <a:noFill/>
            <a:miter lim="800000"/>
            <a:headEnd/>
            <a:tailEnd/>
          </a:ln>
          <a:effectLst/>
        </p:spPr>
        <p:txBody>
          <a:bodyPr vert="horz" wrap="square" lIns="88364" tIns="44182" rIns="88364" bIns="44182" numCol="1" anchor="t" anchorCtr="0" compatLnSpc="1">
            <a:prstTxWarp prst="textNoShape">
              <a:avLst/>
            </a:prstTxWarp>
          </a:bodyPr>
          <a:lstStyle>
            <a:lvl1pPr algn="l" eaLnBrk="1" hangingPunct="1">
              <a:spcBef>
                <a:spcPct val="0"/>
              </a:spcBef>
              <a:defRPr>
                <a:latin typeface="Trebuchet MS" panose="020B0603020202020204" pitchFamily="34" charset="0"/>
                <a:cs typeface="Arial" charset="0"/>
              </a:defRPr>
            </a:lvl1pPr>
          </a:lstStyle>
          <a:p>
            <a:pPr>
              <a:defRPr/>
            </a:pPr>
            <a:endParaRPr lang="en-ZA" dirty="0"/>
          </a:p>
        </p:txBody>
      </p:sp>
      <p:sp>
        <p:nvSpPr>
          <p:cNvPr id="347139" name="Rectangle 3"/>
          <p:cNvSpPr>
            <a:spLocks noGrp="1" noChangeArrowheads="1"/>
          </p:cNvSpPr>
          <p:nvPr>
            <p:ph type="dt" idx="1"/>
          </p:nvPr>
        </p:nvSpPr>
        <p:spPr bwMode="auto">
          <a:xfrm>
            <a:off x="3856542" y="2"/>
            <a:ext cx="2950771" cy="498033"/>
          </a:xfrm>
          <a:prstGeom prst="rect">
            <a:avLst/>
          </a:prstGeom>
          <a:noFill/>
          <a:ln w="9525">
            <a:noFill/>
            <a:miter lim="800000"/>
            <a:headEnd/>
            <a:tailEnd/>
          </a:ln>
          <a:effectLst/>
        </p:spPr>
        <p:txBody>
          <a:bodyPr vert="horz" wrap="square" lIns="88364" tIns="44182" rIns="88364" bIns="44182" numCol="1" anchor="t" anchorCtr="0" compatLnSpc="1">
            <a:prstTxWarp prst="textNoShape">
              <a:avLst/>
            </a:prstTxWarp>
          </a:bodyPr>
          <a:lstStyle>
            <a:lvl1pPr algn="r" eaLnBrk="1" hangingPunct="1">
              <a:spcBef>
                <a:spcPct val="0"/>
              </a:spcBef>
              <a:defRPr>
                <a:latin typeface="Trebuchet MS" panose="020B0603020202020204" pitchFamily="34" charset="0"/>
                <a:cs typeface="Arial" charset="0"/>
              </a:defRPr>
            </a:lvl1pPr>
          </a:lstStyle>
          <a:p>
            <a:pPr>
              <a:defRPr/>
            </a:pPr>
            <a:endParaRPr lang="en-ZA" dirty="0"/>
          </a:p>
        </p:txBody>
      </p:sp>
      <p:sp>
        <p:nvSpPr>
          <p:cNvPr id="89092" name="Rectangle 4"/>
          <p:cNvSpPr>
            <a:spLocks noGrp="1" noRot="1" noChangeAspect="1" noChangeArrowheads="1" noTextEdit="1"/>
          </p:cNvSpPr>
          <p:nvPr>
            <p:ph type="sldImg" idx="2"/>
          </p:nvPr>
        </p:nvSpPr>
        <p:spPr bwMode="auto">
          <a:xfrm>
            <a:off x="920750" y="747713"/>
            <a:ext cx="4967288" cy="3725862"/>
          </a:xfrm>
          <a:prstGeom prst="rect">
            <a:avLst/>
          </a:prstGeom>
          <a:noFill/>
          <a:ln w="9525">
            <a:solidFill>
              <a:srgbClr val="000000"/>
            </a:solidFill>
            <a:miter lim="800000"/>
            <a:headEnd/>
            <a:tailEnd/>
          </a:ln>
        </p:spPr>
      </p:sp>
      <p:sp>
        <p:nvSpPr>
          <p:cNvPr id="347141" name="Rectangle 5"/>
          <p:cNvSpPr>
            <a:spLocks noGrp="1" noChangeArrowheads="1"/>
          </p:cNvSpPr>
          <p:nvPr>
            <p:ph type="body" sz="quarter" idx="3"/>
          </p:nvPr>
        </p:nvSpPr>
        <p:spPr bwMode="auto">
          <a:xfrm>
            <a:off x="681177" y="4722270"/>
            <a:ext cx="5446439" cy="4472430"/>
          </a:xfrm>
          <a:prstGeom prst="rect">
            <a:avLst/>
          </a:prstGeom>
          <a:noFill/>
          <a:ln w="9525">
            <a:noFill/>
            <a:miter lim="800000"/>
            <a:headEnd/>
            <a:tailEnd/>
          </a:ln>
          <a:effectLst/>
        </p:spPr>
        <p:txBody>
          <a:bodyPr vert="horz" wrap="square" lIns="88364" tIns="44182" rIns="88364" bIns="44182"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endParaRPr lang="en-ZA" noProof="0" dirty="0"/>
          </a:p>
        </p:txBody>
      </p:sp>
      <p:sp>
        <p:nvSpPr>
          <p:cNvPr id="347142" name="Rectangle 6"/>
          <p:cNvSpPr>
            <a:spLocks noGrp="1" noChangeArrowheads="1"/>
          </p:cNvSpPr>
          <p:nvPr>
            <p:ph type="ftr" sz="quarter" idx="4"/>
          </p:nvPr>
        </p:nvSpPr>
        <p:spPr bwMode="auto">
          <a:xfrm>
            <a:off x="2" y="9441250"/>
            <a:ext cx="2950771" cy="498033"/>
          </a:xfrm>
          <a:prstGeom prst="rect">
            <a:avLst/>
          </a:prstGeom>
          <a:noFill/>
          <a:ln w="9525">
            <a:noFill/>
            <a:miter lim="800000"/>
            <a:headEnd/>
            <a:tailEnd/>
          </a:ln>
          <a:effectLst/>
        </p:spPr>
        <p:txBody>
          <a:bodyPr vert="horz" wrap="square" lIns="88364" tIns="44182" rIns="88364" bIns="44182" numCol="1" anchor="b" anchorCtr="0" compatLnSpc="1">
            <a:prstTxWarp prst="textNoShape">
              <a:avLst/>
            </a:prstTxWarp>
          </a:bodyPr>
          <a:lstStyle>
            <a:lvl1pPr algn="l" eaLnBrk="1" hangingPunct="1">
              <a:spcBef>
                <a:spcPct val="0"/>
              </a:spcBef>
              <a:defRPr>
                <a:latin typeface="Trebuchet MS" panose="020B0603020202020204" pitchFamily="34" charset="0"/>
                <a:cs typeface="Arial" charset="0"/>
              </a:defRPr>
            </a:lvl1pPr>
          </a:lstStyle>
          <a:p>
            <a:pPr>
              <a:defRPr/>
            </a:pPr>
            <a:endParaRPr lang="en-ZA" dirty="0"/>
          </a:p>
        </p:txBody>
      </p:sp>
      <p:sp>
        <p:nvSpPr>
          <p:cNvPr id="347143" name="Rectangle 7"/>
          <p:cNvSpPr>
            <a:spLocks noGrp="1" noChangeArrowheads="1"/>
          </p:cNvSpPr>
          <p:nvPr>
            <p:ph type="sldNum" sz="quarter" idx="5"/>
          </p:nvPr>
        </p:nvSpPr>
        <p:spPr bwMode="auto">
          <a:xfrm>
            <a:off x="3856542" y="9441250"/>
            <a:ext cx="2950771" cy="498033"/>
          </a:xfrm>
          <a:prstGeom prst="rect">
            <a:avLst/>
          </a:prstGeom>
          <a:noFill/>
          <a:ln w="9525">
            <a:noFill/>
            <a:miter lim="800000"/>
            <a:headEnd/>
            <a:tailEnd/>
          </a:ln>
          <a:effectLst/>
        </p:spPr>
        <p:txBody>
          <a:bodyPr vert="horz" wrap="square" lIns="88364" tIns="44182" rIns="88364" bIns="44182" numCol="1" anchor="b" anchorCtr="0" compatLnSpc="1">
            <a:prstTxWarp prst="textNoShape">
              <a:avLst/>
            </a:prstTxWarp>
          </a:bodyPr>
          <a:lstStyle>
            <a:lvl1pPr algn="r" eaLnBrk="1" hangingPunct="1">
              <a:spcBef>
                <a:spcPct val="0"/>
              </a:spcBef>
              <a:defRPr>
                <a:latin typeface="Trebuchet MS" panose="020B0603020202020204" pitchFamily="34" charset="0"/>
                <a:cs typeface="Arial" charset="0"/>
              </a:defRPr>
            </a:lvl1pPr>
          </a:lstStyle>
          <a:p>
            <a:pPr>
              <a:defRPr/>
            </a:pPr>
            <a:fld id="{6BD06715-9C83-4C16-92C0-13885824A6C1}" type="slidenum">
              <a:rPr lang="en-ZA" smtClean="0"/>
              <a:pPr>
                <a:defRPr/>
              </a:pPr>
              <a:t>‹#›</a:t>
            </a:fld>
            <a:endParaRPr lang="en-ZA" dirty="0"/>
          </a:p>
        </p:txBody>
      </p:sp>
    </p:spTree>
    <p:extLst>
      <p:ext uri="{BB962C8B-B14F-4D97-AF65-F5344CB8AC3E}">
        <p14:creationId xmlns:p14="http://schemas.microsoft.com/office/powerpoint/2010/main" val="2488343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3990" indent="-286150">
              <a:spcBef>
                <a:spcPct val="30000"/>
              </a:spcBef>
              <a:defRPr sz="1200">
                <a:solidFill>
                  <a:schemeClr val="tx1"/>
                </a:solidFill>
                <a:latin typeface="Arial" panose="020B0604020202020204" pitchFamily="34" charset="0"/>
                <a:ea typeface="ヒラギノ角ゴ Pro W3"/>
                <a:cs typeface="ヒラギノ角ゴ Pro W3"/>
              </a:defRPr>
            </a:lvl2pPr>
            <a:lvl3pPr marL="1144600" indent="-228920">
              <a:spcBef>
                <a:spcPct val="30000"/>
              </a:spcBef>
              <a:defRPr sz="1200">
                <a:solidFill>
                  <a:schemeClr val="tx1"/>
                </a:solidFill>
                <a:latin typeface="Arial" panose="020B0604020202020204" pitchFamily="34" charset="0"/>
                <a:ea typeface="ヒラギノ角ゴ Pro W3"/>
                <a:cs typeface="ヒラギノ角ゴ Pro W3"/>
              </a:defRPr>
            </a:lvl3pPr>
            <a:lvl4pPr marL="1602440" indent="-228920">
              <a:spcBef>
                <a:spcPct val="30000"/>
              </a:spcBef>
              <a:defRPr sz="1200">
                <a:solidFill>
                  <a:schemeClr val="tx1"/>
                </a:solidFill>
                <a:latin typeface="Arial" panose="020B0604020202020204" pitchFamily="34" charset="0"/>
                <a:ea typeface="ヒラギノ角ゴ Pro W3"/>
                <a:cs typeface="ヒラギノ角ゴ Pro W3"/>
              </a:defRPr>
            </a:lvl4pPr>
            <a:lvl5pPr marL="2060280" indent="-228920">
              <a:spcBef>
                <a:spcPct val="30000"/>
              </a:spcBef>
              <a:defRPr sz="1200">
                <a:solidFill>
                  <a:schemeClr val="tx1"/>
                </a:solidFill>
                <a:latin typeface="Arial" panose="020B0604020202020204" pitchFamily="34" charset="0"/>
                <a:ea typeface="ヒラギノ角ゴ Pro W3"/>
                <a:cs typeface="ヒラギノ角ゴ Pro W3"/>
              </a:defRPr>
            </a:lvl5pPr>
            <a:lvl6pPr marL="2518120" indent="-22892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5961" indent="-22892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33801" indent="-22892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91641" indent="-22892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pPr>
            <a:fld id="{4B80DA60-49B9-4B2C-AC10-CEEFA82FE4DE}" type="slidenum">
              <a:rPr lang="en-US" altLang="en-US" smtClean="0">
                <a:solidFill>
                  <a:srgbClr val="000000"/>
                </a:solidFill>
                <a:ea typeface="MS PGothic" panose="020B0600070205080204" pitchFamily="34" charset="-128"/>
                <a:cs typeface="Arial" panose="020B0604020202020204" pitchFamily="34" charset="0"/>
              </a:rPr>
              <a:pPr eaLnBrk="1" hangingPunct="1">
                <a:spcBef>
                  <a:spcPct val="0"/>
                </a:spcBef>
              </a:pPr>
              <a:t>1</a:t>
            </a:fld>
            <a:endParaRPr lang="en-US" altLang="en-US" dirty="0">
              <a:solidFill>
                <a:srgbClr val="000000"/>
              </a:solidFill>
              <a:ea typeface="MS PGothic" panose="020B0600070205080204" pitchFamily="34" charset="-128"/>
              <a:cs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42493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62</a:t>
            </a:fld>
            <a:endParaRPr lang="en-ZA" dirty="0"/>
          </a:p>
        </p:txBody>
      </p:sp>
    </p:spTree>
    <p:extLst>
      <p:ext uri="{BB962C8B-B14F-4D97-AF65-F5344CB8AC3E}">
        <p14:creationId xmlns:p14="http://schemas.microsoft.com/office/powerpoint/2010/main" val="294227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63</a:t>
            </a:fld>
            <a:endParaRPr lang="en-ZA" dirty="0"/>
          </a:p>
        </p:txBody>
      </p:sp>
    </p:spTree>
    <p:extLst>
      <p:ext uri="{BB962C8B-B14F-4D97-AF65-F5344CB8AC3E}">
        <p14:creationId xmlns:p14="http://schemas.microsoft.com/office/powerpoint/2010/main" val="94466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64</a:t>
            </a:fld>
            <a:endParaRPr lang="en-ZA" dirty="0"/>
          </a:p>
        </p:txBody>
      </p:sp>
    </p:spTree>
    <p:extLst>
      <p:ext uri="{BB962C8B-B14F-4D97-AF65-F5344CB8AC3E}">
        <p14:creationId xmlns:p14="http://schemas.microsoft.com/office/powerpoint/2010/main" val="263582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65</a:t>
            </a:fld>
            <a:endParaRPr lang="en-ZA" dirty="0"/>
          </a:p>
        </p:txBody>
      </p:sp>
    </p:spTree>
    <p:extLst>
      <p:ext uri="{BB962C8B-B14F-4D97-AF65-F5344CB8AC3E}">
        <p14:creationId xmlns:p14="http://schemas.microsoft.com/office/powerpoint/2010/main" val="161454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66</a:t>
            </a:fld>
            <a:endParaRPr lang="en-ZA" dirty="0"/>
          </a:p>
        </p:txBody>
      </p:sp>
    </p:spTree>
    <p:extLst>
      <p:ext uri="{BB962C8B-B14F-4D97-AF65-F5344CB8AC3E}">
        <p14:creationId xmlns:p14="http://schemas.microsoft.com/office/powerpoint/2010/main" val="183731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67</a:t>
            </a:fld>
            <a:endParaRPr lang="en-ZA" dirty="0"/>
          </a:p>
        </p:txBody>
      </p:sp>
    </p:spTree>
    <p:extLst>
      <p:ext uri="{BB962C8B-B14F-4D97-AF65-F5344CB8AC3E}">
        <p14:creationId xmlns:p14="http://schemas.microsoft.com/office/powerpoint/2010/main" val="15091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68</a:t>
            </a:fld>
            <a:endParaRPr lang="en-ZA" dirty="0"/>
          </a:p>
        </p:txBody>
      </p:sp>
    </p:spTree>
    <p:extLst>
      <p:ext uri="{BB962C8B-B14F-4D97-AF65-F5344CB8AC3E}">
        <p14:creationId xmlns:p14="http://schemas.microsoft.com/office/powerpoint/2010/main" val="355853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76</a:t>
            </a:fld>
            <a:endParaRPr lang="en-ZA" dirty="0"/>
          </a:p>
        </p:txBody>
      </p:sp>
    </p:spTree>
    <p:extLst>
      <p:ext uri="{BB962C8B-B14F-4D97-AF65-F5344CB8AC3E}">
        <p14:creationId xmlns:p14="http://schemas.microsoft.com/office/powerpoint/2010/main" val="195349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77</a:t>
            </a:fld>
            <a:endParaRPr lang="en-ZA" dirty="0"/>
          </a:p>
        </p:txBody>
      </p:sp>
    </p:spTree>
    <p:extLst>
      <p:ext uri="{BB962C8B-B14F-4D97-AF65-F5344CB8AC3E}">
        <p14:creationId xmlns:p14="http://schemas.microsoft.com/office/powerpoint/2010/main" val="402204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78</a:t>
            </a:fld>
            <a:endParaRPr lang="en-ZA" dirty="0"/>
          </a:p>
        </p:txBody>
      </p:sp>
    </p:spTree>
    <p:extLst>
      <p:ext uri="{BB962C8B-B14F-4D97-AF65-F5344CB8AC3E}">
        <p14:creationId xmlns:p14="http://schemas.microsoft.com/office/powerpoint/2010/main" val="315995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38206-6884-4706-ACA6-3DFC2F886D9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4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79</a:t>
            </a:fld>
            <a:endParaRPr lang="en-ZA" dirty="0"/>
          </a:p>
        </p:txBody>
      </p:sp>
    </p:spTree>
    <p:extLst>
      <p:ext uri="{BB962C8B-B14F-4D97-AF65-F5344CB8AC3E}">
        <p14:creationId xmlns:p14="http://schemas.microsoft.com/office/powerpoint/2010/main" val="79783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80</a:t>
            </a:fld>
            <a:endParaRPr lang="en-ZA" dirty="0"/>
          </a:p>
        </p:txBody>
      </p:sp>
    </p:spTree>
    <p:extLst>
      <p:ext uri="{BB962C8B-B14F-4D97-AF65-F5344CB8AC3E}">
        <p14:creationId xmlns:p14="http://schemas.microsoft.com/office/powerpoint/2010/main" val="341901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81</a:t>
            </a:fld>
            <a:endParaRPr lang="en-ZA" dirty="0"/>
          </a:p>
        </p:txBody>
      </p:sp>
    </p:spTree>
    <p:extLst>
      <p:ext uri="{BB962C8B-B14F-4D97-AF65-F5344CB8AC3E}">
        <p14:creationId xmlns:p14="http://schemas.microsoft.com/office/powerpoint/2010/main" val="374504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55</a:t>
            </a:fld>
            <a:endParaRPr lang="en-ZA" dirty="0"/>
          </a:p>
        </p:txBody>
      </p:sp>
    </p:spTree>
    <p:extLst>
      <p:ext uri="{BB962C8B-B14F-4D97-AF65-F5344CB8AC3E}">
        <p14:creationId xmlns:p14="http://schemas.microsoft.com/office/powerpoint/2010/main" val="178473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56</a:t>
            </a:fld>
            <a:endParaRPr lang="en-ZA" dirty="0"/>
          </a:p>
        </p:txBody>
      </p:sp>
    </p:spTree>
    <p:extLst>
      <p:ext uri="{BB962C8B-B14F-4D97-AF65-F5344CB8AC3E}">
        <p14:creationId xmlns:p14="http://schemas.microsoft.com/office/powerpoint/2010/main" val="280844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57</a:t>
            </a:fld>
            <a:endParaRPr lang="en-ZA" dirty="0"/>
          </a:p>
        </p:txBody>
      </p:sp>
    </p:spTree>
    <p:extLst>
      <p:ext uri="{BB962C8B-B14F-4D97-AF65-F5344CB8AC3E}">
        <p14:creationId xmlns:p14="http://schemas.microsoft.com/office/powerpoint/2010/main" val="218123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58</a:t>
            </a:fld>
            <a:endParaRPr lang="en-ZA" dirty="0"/>
          </a:p>
        </p:txBody>
      </p:sp>
    </p:spTree>
    <p:extLst>
      <p:ext uri="{BB962C8B-B14F-4D97-AF65-F5344CB8AC3E}">
        <p14:creationId xmlns:p14="http://schemas.microsoft.com/office/powerpoint/2010/main" val="58603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59</a:t>
            </a:fld>
            <a:endParaRPr lang="en-ZA" dirty="0"/>
          </a:p>
        </p:txBody>
      </p:sp>
    </p:spTree>
    <p:extLst>
      <p:ext uri="{BB962C8B-B14F-4D97-AF65-F5344CB8AC3E}">
        <p14:creationId xmlns:p14="http://schemas.microsoft.com/office/powerpoint/2010/main" val="81229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60</a:t>
            </a:fld>
            <a:endParaRPr lang="en-ZA" dirty="0"/>
          </a:p>
        </p:txBody>
      </p:sp>
    </p:spTree>
    <p:extLst>
      <p:ext uri="{BB962C8B-B14F-4D97-AF65-F5344CB8AC3E}">
        <p14:creationId xmlns:p14="http://schemas.microsoft.com/office/powerpoint/2010/main" val="24264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6BD06715-9C83-4C16-92C0-13885824A6C1}" type="slidenum">
              <a:rPr lang="en-ZA" smtClean="0"/>
              <a:pPr>
                <a:defRPr/>
              </a:pPr>
              <a:t>61</a:t>
            </a:fld>
            <a:endParaRPr lang="en-ZA" dirty="0"/>
          </a:p>
        </p:txBody>
      </p:sp>
    </p:spTree>
    <p:extLst>
      <p:ext uri="{BB962C8B-B14F-4D97-AF65-F5344CB8AC3E}">
        <p14:creationId xmlns:p14="http://schemas.microsoft.com/office/powerpoint/2010/main" val="1015894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6.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7.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8.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9.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0.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1.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2.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3.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4.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5.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0" name="think-cell Slide" r:id="rId4" imgW="338" imgH="338" progId="TCLayout.ActiveDocument.1">
                  <p:embed/>
                </p:oleObj>
              </mc:Choice>
              <mc:Fallback>
                <p:oleObj name="think-cell Slide" r:id="rId4" imgW="338" imgH="33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11"/>
          <p:cNvSpPr>
            <a:spLocks noGrp="1" noChangeArrowheads="1"/>
          </p:cNvSpPr>
          <p:nvPr>
            <p:ph type="dt" sz="half" idx="10"/>
          </p:nvPr>
        </p:nvSpPr>
        <p:spPr/>
        <p:txBody>
          <a:bodyPr/>
          <a:lstStyle>
            <a:lvl1pPr eaLnBrk="0" hangingPunct="0">
              <a:defRPr/>
            </a:lvl1pPr>
          </a:lstStyle>
          <a:p>
            <a:pPr>
              <a:defRPr/>
            </a:pPr>
            <a:fld id="{1769D79C-7A91-4EF3-A4D2-5669EC03254C}" type="datetime1">
              <a:rPr lang="en-US" smtClean="0"/>
              <a:t>2/4/2022</a:t>
            </a:fld>
            <a:endParaRPr lang="en-US" dirty="0"/>
          </a:p>
        </p:txBody>
      </p:sp>
    </p:spTree>
    <p:extLst>
      <p:ext uri="{BB962C8B-B14F-4D97-AF65-F5344CB8AC3E}">
        <p14:creationId xmlns:p14="http://schemas.microsoft.com/office/powerpoint/2010/main" val="11050923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eaLnBrk="0" hangingPunct="0">
              <a:defRPr/>
            </a:lvl1pPr>
          </a:lstStyle>
          <a:p>
            <a:pPr>
              <a:defRPr/>
            </a:pPr>
            <a:fld id="{8A794D13-A644-473D-A7B5-69600DE463BF}" type="datetime1">
              <a:rPr lang="en-US" smtClean="0"/>
              <a:t>2/4/2022</a:t>
            </a:fld>
            <a:endParaRPr lang="en-US" dirty="0"/>
          </a:p>
        </p:txBody>
      </p:sp>
    </p:spTree>
    <p:extLst>
      <p:ext uri="{BB962C8B-B14F-4D97-AF65-F5344CB8AC3E}">
        <p14:creationId xmlns:p14="http://schemas.microsoft.com/office/powerpoint/2010/main" val="21459029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dt" sz="half" idx="10"/>
          </p:nvPr>
        </p:nvSpPr>
        <p:spPr/>
        <p:txBody>
          <a:bodyPr/>
          <a:lstStyle>
            <a:lvl1pPr eaLnBrk="0" hangingPunct="0">
              <a:defRPr/>
            </a:lvl1pPr>
          </a:lstStyle>
          <a:p>
            <a:pPr>
              <a:defRPr/>
            </a:pPr>
            <a:fld id="{5EE1EA0F-AF29-4DC3-A4B0-B1A0F4CE35A6}" type="datetime1">
              <a:rPr lang="en-US" smtClean="0"/>
              <a:t>2/4/2022</a:t>
            </a:fld>
            <a:endParaRPr lang="en-US" dirty="0"/>
          </a:p>
        </p:txBody>
      </p:sp>
    </p:spTree>
    <p:extLst>
      <p:ext uri="{BB962C8B-B14F-4D97-AF65-F5344CB8AC3E}">
        <p14:creationId xmlns:p14="http://schemas.microsoft.com/office/powerpoint/2010/main" val="26234179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dt" sz="half" idx="10"/>
          </p:nvPr>
        </p:nvSpPr>
        <p:spPr/>
        <p:txBody>
          <a:bodyPr/>
          <a:lstStyle>
            <a:lvl1pPr eaLnBrk="0" hangingPunct="0">
              <a:defRPr/>
            </a:lvl1pPr>
          </a:lstStyle>
          <a:p>
            <a:pPr>
              <a:defRPr/>
            </a:pPr>
            <a:fld id="{75365BE6-DAA8-483F-A3A5-AF92FB8A005B}" type="datetime1">
              <a:rPr lang="en-US" smtClean="0"/>
              <a:t>2/4/2022</a:t>
            </a:fld>
            <a:endParaRPr lang="en-US" dirty="0"/>
          </a:p>
        </p:txBody>
      </p:sp>
    </p:spTree>
    <p:extLst>
      <p:ext uri="{BB962C8B-B14F-4D97-AF65-F5344CB8AC3E}">
        <p14:creationId xmlns:p14="http://schemas.microsoft.com/office/powerpoint/2010/main" val="1355518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ED5B9CD9-384F-454D-A139-669157DBD48E}" type="datetime1">
              <a:rPr lang="en-US" smtClean="0"/>
              <a:t>2/4/2022</a:t>
            </a:fld>
            <a:endParaRPr lang="en-US" dirty="0"/>
          </a:p>
        </p:txBody>
      </p:sp>
    </p:spTree>
    <p:extLst>
      <p:ext uri="{BB962C8B-B14F-4D97-AF65-F5344CB8AC3E}">
        <p14:creationId xmlns:p14="http://schemas.microsoft.com/office/powerpoint/2010/main" val="38922114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1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1000" y="304800"/>
            <a:ext cx="6134100" cy="571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371616F5-C35A-45B1-A1EB-4D4FDDC33764}" type="datetime1">
              <a:rPr lang="en-US" smtClean="0"/>
              <a:t>2/4/2022</a:t>
            </a:fld>
            <a:endParaRPr lang="en-US" dirty="0"/>
          </a:p>
        </p:txBody>
      </p:sp>
    </p:spTree>
    <p:extLst>
      <p:ext uri="{BB962C8B-B14F-4D97-AF65-F5344CB8AC3E}">
        <p14:creationId xmlns:p14="http://schemas.microsoft.com/office/powerpoint/2010/main" val="23060380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3"/>
            <a:ext cx="8382000" cy="784225"/>
          </a:xfrm>
        </p:spPr>
        <p:txBody>
          <a:bodyPr/>
          <a:lstStyle/>
          <a:p>
            <a:r>
              <a:rPr lang="en-US"/>
              <a:t>Click to edit Master title style</a:t>
            </a:r>
          </a:p>
        </p:txBody>
      </p:sp>
      <p:sp>
        <p:nvSpPr>
          <p:cNvPr id="3" name="Content Placeholder 2"/>
          <p:cNvSpPr>
            <a:spLocks noGrp="1"/>
          </p:cNvSpPr>
          <p:nvPr>
            <p:ph sz="half" idx="1"/>
          </p:nvPr>
        </p:nvSpPr>
        <p:spPr>
          <a:xfrm>
            <a:off x="381000" y="126365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6365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065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70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12"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97450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368484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36"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23886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pic>
        <p:nvPicPr>
          <p:cNvPr id="4" name="Picture 5">
            <a:extLst>
              <a:ext uri="{FF2B5EF4-FFF2-40B4-BE49-F238E27FC236}">
                <a16:creationId xmlns:a16="http://schemas.microsoft.com/office/drawing/2014/main" id="{5BF6EB70-537D-4040-B589-559D99FF0F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7157" y="1"/>
            <a:ext cx="1319202"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83486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84"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3314736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909327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08"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218649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56"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89985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25205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80"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914682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04"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val="3062362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55823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52"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7871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4" name="think-cell Slide" r:id="rId4" imgW="338" imgH="338" progId="TCLayout.ActiveDocument.1">
                  <p:embed/>
                </p:oleObj>
              </mc:Choice>
              <mc:Fallback>
                <p:oleObj name="think-cell Slide" r:id="rId4" imgW="338" imgH="33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974496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76"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4068446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24"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808771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169379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48"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3062381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679703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96"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3391740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364103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20"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460548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68"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408243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ext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43077"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6"/>
                      <a:stretch>
                        <a:fillRect/>
                      </a:stretch>
                    </p:blipFill>
                    <p:spPr>
                      <a:xfrm>
                        <a:off x="1621"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0FBB7C1-09BB-45E1-8570-EE5DF4AAA56C}"/>
              </a:ext>
            </a:extLst>
          </p:cNvPr>
          <p:cNvSpPr/>
          <p:nvPr userDrawn="1">
            <p:custDataLst>
              <p:tags r:id="rId3"/>
            </p:custDataLst>
          </p:nvPr>
        </p:nvSpPr>
        <p:spPr>
          <a:xfrm>
            <a:off x="0" y="0"/>
            <a:ext cx="119063"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1500" b="0" i="0" baseline="0" dirty="0">
              <a:solidFill>
                <a:schemeClr val="bg1"/>
              </a:solidFill>
              <a:latin typeface="Trebuchet MS" panose="020B0603020202020204" pitchFamily="34" charset="0"/>
              <a:ea typeface="+mj-ea"/>
              <a:cs typeface="+mj-cs"/>
              <a:sym typeface="Trebuchet MS" panose="020B0603020202020204" pitchFamily="34" charset="0"/>
            </a:endParaRP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sz="1500">
                <a:solidFill>
                  <a:schemeClr val="accent6">
                    <a:lumMod val="90000"/>
                    <a:lumOff val="10000"/>
                  </a:schemeClr>
                </a:solidFill>
                <a:latin typeface="Trebuchet MS" panose="020B0603020202020204" pitchFamily="34" charset="0"/>
              </a:defRPr>
            </a:lvl1pPr>
          </a:lstStyle>
          <a:p>
            <a:r>
              <a:rPr lang="en-GB"/>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Trebuchet MS" panose="020B0603020202020204" pitchFamily="34" charset="0"/>
              </a:defRPr>
            </a:lvl1pPr>
          </a:lstStyle>
          <a:p>
            <a:pPr lvl="0"/>
            <a:r>
              <a:rPr lang="en-GB"/>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GB"/>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GB"/>
              <a:t>Click to insert sub-title</a:t>
            </a:r>
          </a:p>
        </p:txBody>
      </p:sp>
    </p:spTree>
    <p:extLst>
      <p:ext uri="{BB962C8B-B14F-4D97-AF65-F5344CB8AC3E}">
        <p14:creationId xmlns:p14="http://schemas.microsoft.com/office/powerpoint/2010/main" val="1852256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3423454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92"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3549671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16"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val="675169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64"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504132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4171243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88"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2613771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419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85"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638561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pic>
        <p:nvPicPr>
          <p:cNvPr id="4" name="Picture 5">
            <a:extLst>
              <a:ext uri="{FF2B5EF4-FFF2-40B4-BE49-F238E27FC236}">
                <a16:creationId xmlns:a16="http://schemas.microsoft.com/office/drawing/2014/main" id="{5BF6EB70-537D-4040-B589-559D99FF0F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7157" y="1"/>
            <a:ext cx="1319202"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28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09"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50400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0" y="5119688"/>
            <a:ext cx="2794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381000" y="928670"/>
            <a:ext cx="8382000" cy="990600"/>
          </a:xfrm>
        </p:spPr>
        <p:txBody>
          <a:bodyPr/>
          <a:lstStyle>
            <a:lvl1pPr algn="r">
              <a:defRPr sz="3600"/>
            </a:lvl1pPr>
          </a:lstStyle>
          <a:p>
            <a:r>
              <a:rPr lang="en-US" dirty="0"/>
              <a:t>Click to edit Master title style</a:t>
            </a:r>
          </a:p>
        </p:txBody>
      </p:sp>
      <p:sp>
        <p:nvSpPr>
          <p:cNvPr id="4107" name="Rectangle 11"/>
          <p:cNvSpPr>
            <a:spLocks noGrp="1" noChangeArrowheads="1"/>
          </p:cNvSpPr>
          <p:nvPr>
            <p:ph type="subTitle" idx="1"/>
          </p:nvPr>
        </p:nvSpPr>
        <p:spPr>
          <a:xfrm>
            <a:off x="381000" y="2571744"/>
            <a:ext cx="8382000" cy="838200"/>
          </a:xfrm>
        </p:spPr>
        <p:txBody>
          <a:bodyPr lIns="0" tIns="0" rIns="0" bIns="0"/>
          <a:lstStyle>
            <a:lvl1pPr marL="0" indent="0" algn="r">
              <a:buFont typeface="Times" pitchFamily="-112" charset="0"/>
              <a:buNone/>
              <a:defRPr sz="2400"/>
            </a:lvl1pPr>
          </a:lstStyle>
          <a:p>
            <a:r>
              <a:rPr lang="en-US"/>
              <a:t>Click to edit Master subtitle style</a:t>
            </a:r>
            <a:endParaRPr lang="en-US" dirty="0"/>
          </a:p>
        </p:txBody>
      </p:sp>
    </p:spTree>
    <p:extLst>
      <p:ext uri="{BB962C8B-B14F-4D97-AF65-F5344CB8AC3E}">
        <p14:creationId xmlns:p14="http://schemas.microsoft.com/office/powerpoint/2010/main" val="213141594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172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A3442B4-E531-4552-B350-6A53F4CD905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7415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ED7E8B-45BC-41CB-8166-793846DAD78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7443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6FF539-3ED9-443E-98DF-A32B1CFD2F6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6956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8063E5-FB10-4A61-865D-DD2F848E91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043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5272F1-E3DF-42C5-83A4-77B6489812B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8164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761EAB-9585-4FD3-BC6B-82AA8C503E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309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0D1805-F930-4BCA-A90D-E983BC37002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9041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DB597E-CC19-4A67-9B2C-3787258A12B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4722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33791D-8972-4104-B506-32A4D995C6E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413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24C34A68-6ADA-4DEF-BCF4-018D7CEC2975}" type="datetime1">
              <a:rPr lang="en-US" smtClean="0"/>
              <a:t>2/4/2022</a:t>
            </a:fld>
            <a:endParaRPr lang="en-US" dirty="0"/>
          </a:p>
        </p:txBody>
      </p:sp>
    </p:spTree>
    <p:extLst>
      <p:ext uri="{BB962C8B-B14F-4D97-AF65-F5344CB8AC3E}">
        <p14:creationId xmlns:p14="http://schemas.microsoft.com/office/powerpoint/2010/main" val="132873670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7EDBB9-C7CF-4FBF-BAB3-68D836365F2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579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26D4F7B-E56A-40D2-A408-9F10B04A5F6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0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11"/>
          <p:cNvSpPr>
            <a:spLocks noGrp="1" noChangeArrowheads="1"/>
          </p:cNvSpPr>
          <p:nvPr>
            <p:ph type="dt" sz="half" idx="10"/>
          </p:nvPr>
        </p:nvSpPr>
        <p:spPr/>
        <p:txBody>
          <a:bodyPr/>
          <a:lstStyle>
            <a:lvl1pPr eaLnBrk="0" hangingPunct="0">
              <a:defRPr/>
            </a:lvl1pPr>
          </a:lstStyle>
          <a:p>
            <a:pPr>
              <a:defRPr/>
            </a:pPr>
            <a:fld id="{6DD059A0-E4E6-4C1E-9CA0-08DD5924FACD}" type="datetime1">
              <a:rPr lang="en-US" smtClean="0"/>
              <a:t>2/4/2022</a:t>
            </a:fld>
            <a:endParaRPr lang="en-US" dirty="0"/>
          </a:p>
        </p:txBody>
      </p:sp>
    </p:spTree>
    <p:extLst>
      <p:ext uri="{BB962C8B-B14F-4D97-AF65-F5344CB8AC3E}">
        <p14:creationId xmlns:p14="http://schemas.microsoft.com/office/powerpoint/2010/main" val="20895331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10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11"/>
          <p:cNvSpPr>
            <a:spLocks noGrp="1" noChangeArrowheads="1"/>
          </p:cNvSpPr>
          <p:nvPr>
            <p:ph type="dt" sz="half" idx="10"/>
          </p:nvPr>
        </p:nvSpPr>
        <p:spPr/>
        <p:txBody>
          <a:bodyPr/>
          <a:lstStyle>
            <a:lvl1pPr eaLnBrk="0" hangingPunct="0">
              <a:defRPr/>
            </a:lvl1pPr>
          </a:lstStyle>
          <a:p>
            <a:pPr>
              <a:defRPr/>
            </a:pPr>
            <a:fld id="{2EE1A500-F223-4034-87D3-A0E240B489C7}" type="datetime1">
              <a:rPr lang="en-US" smtClean="0"/>
              <a:t>2/4/2022</a:t>
            </a:fld>
            <a:endParaRPr lang="en-US" dirty="0"/>
          </a:p>
        </p:txBody>
      </p:sp>
    </p:spTree>
    <p:extLst>
      <p:ext uri="{BB962C8B-B14F-4D97-AF65-F5344CB8AC3E}">
        <p14:creationId xmlns:p14="http://schemas.microsoft.com/office/powerpoint/2010/main" val="28452105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11"/>
          <p:cNvSpPr>
            <a:spLocks noGrp="1" noChangeArrowheads="1"/>
          </p:cNvSpPr>
          <p:nvPr>
            <p:ph type="dt" sz="half" idx="10"/>
          </p:nvPr>
        </p:nvSpPr>
        <p:spPr/>
        <p:txBody>
          <a:bodyPr/>
          <a:lstStyle>
            <a:lvl1pPr eaLnBrk="0" hangingPunct="0">
              <a:defRPr/>
            </a:lvl1pPr>
          </a:lstStyle>
          <a:p>
            <a:pPr>
              <a:defRPr/>
            </a:pPr>
            <a:fld id="{BB55D05A-F865-48ED-B101-FB5B7C9B1EB6}" type="datetime1">
              <a:rPr lang="en-US" smtClean="0"/>
              <a:t>2/4/2022</a:t>
            </a:fld>
            <a:endParaRPr lang="en-US" dirty="0"/>
          </a:p>
        </p:txBody>
      </p:sp>
    </p:spTree>
    <p:extLst>
      <p:ext uri="{BB962C8B-B14F-4D97-AF65-F5344CB8AC3E}">
        <p14:creationId xmlns:p14="http://schemas.microsoft.com/office/powerpoint/2010/main" val="19304003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5" Type="http://schemas.openxmlformats.org/officeDocument/2006/relationships/theme" Target="../theme/theme1.xml"/><Relationship Id="rId15" Type="http://schemas.openxmlformats.org/officeDocument/2006/relationships/tags" Target="../tags/tag10.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slideLayout" Target="../slideLayouts/slideLayout45.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oleObject" Target="../embeddings/oleObject28.bin"/><Relationship Id="rId2" Type="http://schemas.openxmlformats.org/officeDocument/2006/relationships/slideLayout" Target="../slideLayouts/slideLayout44.xml"/><Relationship Id="rId16" Type="http://schemas.openxmlformats.org/officeDocument/2006/relationships/tags" Target="../tags/tag111.xml"/><Relationship Id="rId1" Type="http://schemas.openxmlformats.org/officeDocument/2006/relationships/slideLayout" Target="../slideLayouts/slideLayout43.xml"/><Relationship Id="rId6" Type="http://schemas.openxmlformats.org/officeDocument/2006/relationships/vmlDrawing" Target="../drawings/vmlDrawing28.vml"/><Relationship Id="rId11" Type="http://schemas.openxmlformats.org/officeDocument/2006/relationships/tags" Target="../tags/tag106.xml"/><Relationship Id="rId5" Type="http://schemas.openxmlformats.org/officeDocument/2006/relationships/theme" Target="../theme/theme10.xml"/><Relationship Id="rId15" Type="http://schemas.openxmlformats.org/officeDocument/2006/relationships/tags" Target="../tags/tag110.xml"/><Relationship Id="rId10" Type="http://schemas.openxmlformats.org/officeDocument/2006/relationships/tags" Target="../tags/tag105.xml"/><Relationship Id="rId4" Type="http://schemas.openxmlformats.org/officeDocument/2006/relationships/slideLayout" Target="../slideLayouts/slideLayout46.xml"/><Relationship Id="rId9" Type="http://schemas.openxmlformats.org/officeDocument/2006/relationships/tags" Target="../tags/tag104.xml"/><Relationship Id="rId14" Type="http://schemas.openxmlformats.org/officeDocument/2006/relationships/tags" Target="../tags/tag109.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3" Type="http://schemas.openxmlformats.org/officeDocument/2006/relationships/slideLayout" Target="../slideLayouts/slideLayout49.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oleObject" Target="../embeddings/oleObject31.bin"/><Relationship Id="rId2" Type="http://schemas.openxmlformats.org/officeDocument/2006/relationships/slideLayout" Target="../slideLayouts/slideLayout48.xml"/><Relationship Id="rId16" Type="http://schemas.openxmlformats.org/officeDocument/2006/relationships/tags" Target="../tags/tag123.xml"/><Relationship Id="rId1" Type="http://schemas.openxmlformats.org/officeDocument/2006/relationships/slideLayout" Target="../slideLayouts/slideLayout47.xml"/><Relationship Id="rId6" Type="http://schemas.openxmlformats.org/officeDocument/2006/relationships/vmlDrawing" Target="../drawings/vmlDrawing31.vml"/><Relationship Id="rId11" Type="http://schemas.openxmlformats.org/officeDocument/2006/relationships/tags" Target="../tags/tag118.xml"/><Relationship Id="rId5" Type="http://schemas.openxmlformats.org/officeDocument/2006/relationships/theme" Target="../theme/theme11.xml"/><Relationship Id="rId15" Type="http://schemas.openxmlformats.org/officeDocument/2006/relationships/tags" Target="../tags/tag122.xml"/><Relationship Id="rId10" Type="http://schemas.openxmlformats.org/officeDocument/2006/relationships/tags" Target="../tags/tag117.xml"/><Relationship Id="rId4" Type="http://schemas.openxmlformats.org/officeDocument/2006/relationships/slideLayout" Target="../slideLayouts/slideLayout50.xml"/><Relationship Id="rId9" Type="http://schemas.openxmlformats.org/officeDocument/2006/relationships/tags" Target="../tags/tag116.xml"/><Relationship Id="rId14" Type="http://schemas.openxmlformats.org/officeDocument/2006/relationships/tags" Target="../tags/tag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1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slideLayout" Target="../slideLayouts/slideLayout19.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oleObject" Target="../embeddings/oleObject5.bin"/><Relationship Id="rId2" Type="http://schemas.openxmlformats.org/officeDocument/2006/relationships/slideLayout" Target="../slideLayouts/slideLayout18.xml"/><Relationship Id="rId16" Type="http://schemas.openxmlformats.org/officeDocument/2006/relationships/tags" Target="../tags/tag25.xml"/><Relationship Id="rId1" Type="http://schemas.openxmlformats.org/officeDocument/2006/relationships/slideLayout" Target="../slideLayouts/slideLayout17.xml"/><Relationship Id="rId6" Type="http://schemas.openxmlformats.org/officeDocument/2006/relationships/vmlDrawing" Target="../drawings/vmlDrawing5.vml"/><Relationship Id="rId11" Type="http://schemas.openxmlformats.org/officeDocument/2006/relationships/tags" Target="../tags/tag20.xml"/><Relationship Id="rId5" Type="http://schemas.openxmlformats.org/officeDocument/2006/relationships/theme" Target="../theme/theme3.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slideLayout" Target="../slideLayouts/slideLayout20.xml"/><Relationship Id="rId9" Type="http://schemas.openxmlformats.org/officeDocument/2006/relationships/tags" Target="../tags/tag18.xml"/><Relationship Id="rId14" Type="http://schemas.openxmlformats.org/officeDocument/2006/relationships/tags" Target="../tags/tag2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slideLayout" Target="../slideLayouts/slideLayout23.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slideLayout" Target="../slideLayouts/slideLayout22.xml"/><Relationship Id="rId16" Type="http://schemas.openxmlformats.org/officeDocument/2006/relationships/oleObject" Target="../embeddings/oleObject8.bin"/><Relationship Id="rId1" Type="http://schemas.openxmlformats.org/officeDocument/2006/relationships/slideLayout" Target="../slideLayouts/slideLayout21.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vmlDrawing" Target="../drawings/vmlDrawing8.vml"/><Relationship Id="rId15" Type="http://schemas.openxmlformats.org/officeDocument/2006/relationships/tags" Target="../tags/tag37.xml"/><Relationship Id="rId10" Type="http://schemas.openxmlformats.org/officeDocument/2006/relationships/tags" Target="../tags/tag32.xml"/><Relationship Id="rId4" Type="http://schemas.openxmlformats.org/officeDocument/2006/relationships/theme" Target="../theme/theme4.xml"/><Relationship Id="rId9" Type="http://schemas.openxmlformats.org/officeDocument/2006/relationships/tags" Target="../tags/tag31.xml"/><Relationship Id="rId14" Type="http://schemas.openxmlformats.org/officeDocument/2006/relationships/tags" Target="../tags/tag36.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oleObject" Target="../embeddings/oleObject11.bin"/><Relationship Id="rId3" Type="http://schemas.openxmlformats.org/officeDocument/2006/relationships/slideLayout" Target="../slideLayouts/slideLayout26.xml"/><Relationship Id="rId7" Type="http://schemas.openxmlformats.org/officeDocument/2006/relationships/vmlDrawing" Target="../drawings/vmlDrawing11.v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slideLayout" Target="../slideLayouts/slideLayout25.xml"/><Relationship Id="rId16" Type="http://schemas.openxmlformats.org/officeDocument/2006/relationships/tags" Target="../tags/tag48.xml"/><Relationship Id="rId1" Type="http://schemas.openxmlformats.org/officeDocument/2006/relationships/slideLayout" Target="../slideLayouts/slideLayout24.xml"/><Relationship Id="rId6" Type="http://schemas.openxmlformats.org/officeDocument/2006/relationships/theme" Target="../theme/theme5.xml"/><Relationship Id="rId11" Type="http://schemas.openxmlformats.org/officeDocument/2006/relationships/tags" Target="../tags/tag43.xml"/><Relationship Id="rId5" Type="http://schemas.openxmlformats.org/officeDocument/2006/relationships/slideLayout" Target="../slideLayouts/slideLayout28.xml"/><Relationship Id="rId15" Type="http://schemas.openxmlformats.org/officeDocument/2006/relationships/tags" Target="../tags/tag47.xml"/><Relationship Id="rId10" Type="http://schemas.openxmlformats.org/officeDocument/2006/relationships/tags" Target="../tags/tag42.xml"/><Relationship Id="rId4" Type="http://schemas.openxmlformats.org/officeDocument/2006/relationships/slideLayout" Target="../slideLayouts/slideLayout27.xml"/><Relationship Id="rId9" Type="http://schemas.openxmlformats.org/officeDocument/2006/relationships/tags" Target="../tags/tag41.xml"/><Relationship Id="rId14" Type="http://schemas.openxmlformats.org/officeDocument/2006/relationships/tags" Target="../tags/tag4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slideLayout" Target="../slideLayouts/slideLayout31.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slideLayout" Target="../slideLayouts/slideLayout30.xml"/><Relationship Id="rId16" Type="http://schemas.openxmlformats.org/officeDocument/2006/relationships/oleObject" Target="../embeddings/oleObject15.bin"/><Relationship Id="rId1" Type="http://schemas.openxmlformats.org/officeDocument/2006/relationships/slideLayout" Target="../slideLayouts/slideLayout29.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vmlDrawing" Target="../drawings/vmlDrawing15.vml"/><Relationship Id="rId15" Type="http://schemas.openxmlformats.org/officeDocument/2006/relationships/tags" Target="../tags/tag62.xml"/><Relationship Id="rId10" Type="http://schemas.openxmlformats.org/officeDocument/2006/relationships/tags" Target="../tags/tag57.xml"/><Relationship Id="rId4" Type="http://schemas.openxmlformats.org/officeDocument/2006/relationships/theme" Target="../theme/theme6.xml"/><Relationship Id="rId9" Type="http://schemas.openxmlformats.org/officeDocument/2006/relationships/tags" Target="../tags/tag56.xml"/><Relationship Id="rId14" Type="http://schemas.openxmlformats.org/officeDocument/2006/relationships/tags" Target="../tags/tag61.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3" Type="http://schemas.openxmlformats.org/officeDocument/2006/relationships/slideLayout" Target="../slideLayouts/slideLayout34.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oleObject" Target="../embeddings/oleObject18.bin"/><Relationship Id="rId2" Type="http://schemas.openxmlformats.org/officeDocument/2006/relationships/slideLayout" Target="../slideLayouts/slideLayout33.xml"/><Relationship Id="rId16" Type="http://schemas.openxmlformats.org/officeDocument/2006/relationships/tags" Target="../tags/tag74.xml"/><Relationship Id="rId1" Type="http://schemas.openxmlformats.org/officeDocument/2006/relationships/slideLayout" Target="../slideLayouts/slideLayout32.xml"/><Relationship Id="rId6" Type="http://schemas.openxmlformats.org/officeDocument/2006/relationships/vmlDrawing" Target="../drawings/vmlDrawing18.vml"/><Relationship Id="rId11" Type="http://schemas.openxmlformats.org/officeDocument/2006/relationships/tags" Target="../tags/tag69.xml"/><Relationship Id="rId5" Type="http://schemas.openxmlformats.org/officeDocument/2006/relationships/theme" Target="../theme/theme7.xml"/><Relationship Id="rId15" Type="http://schemas.openxmlformats.org/officeDocument/2006/relationships/tags" Target="../tags/tag73.xml"/><Relationship Id="rId10" Type="http://schemas.openxmlformats.org/officeDocument/2006/relationships/tags" Target="../tags/tag68.xml"/><Relationship Id="rId4" Type="http://schemas.openxmlformats.org/officeDocument/2006/relationships/slideLayout" Target="../slideLayouts/slideLayout35.xml"/><Relationship Id="rId9" Type="http://schemas.openxmlformats.org/officeDocument/2006/relationships/tags" Target="../tags/tag67.xml"/><Relationship Id="rId14" Type="http://schemas.openxmlformats.org/officeDocument/2006/relationships/tags" Target="../tags/tag7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slideLayout" Target="../slideLayouts/slideLayout38.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slideLayout" Target="../slideLayouts/slideLayout37.xml"/><Relationship Id="rId16" Type="http://schemas.openxmlformats.org/officeDocument/2006/relationships/oleObject" Target="../embeddings/oleObject21.bin"/><Relationship Id="rId1" Type="http://schemas.openxmlformats.org/officeDocument/2006/relationships/slideLayout" Target="../slideLayouts/slideLayout36.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vmlDrawing" Target="../drawings/vmlDrawing21.v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heme" Target="../theme/theme8.xml"/><Relationship Id="rId9" Type="http://schemas.openxmlformats.org/officeDocument/2006/relationships/tags" Target="../tags/tag80.xml"/><Relationship Id="rId14" Type="http://schemas.openxmlformats.org/officeDocument/2006/relationships/tags" Target="../tags/tag85.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3" Type="http://schemas.openxmlformats.org/officeDocument/2006/relationships/slideLayout" Target="../slideLayouts/slideLayout41.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oleObject" Target="../embeddings/oleObject24.bin"/><Relationship Id="rId2" Type="http://schemas.openxmlformats.org/officeDocument/2006/relationships/slideLayout" Target="../slideLayouts/slideLayout40.xml"/><Relationship Id="rId16" Type="http://schemas.openxmlformats.org/officeDocument/2006/relationships/tags" Target="../tags/tag98.xml"/><Relationship Id="rId1" Type="http://schemas.openxmlformats.org/officeDocument/2006/relationships/slideLayout" Target="../slideLayouts/slideLayout39.xml"/><Relationship Id="rId6" Type="http://schemas.openxmlformats.org/officeDocument/2006/relationships/vmlDrawing" Target="../drawings/vmlDrawing24.vml"/><Relationship Id="rId11" Type="http://schemas.openxmlformats.org/officeDocument/2006/relationships/tags" Target="../tags/tag93.xml"/><Relationship Id="rId5" Type="http://schemas.openxmlformats.org/officeDocument/2006/relationships/theme" Target="../theme/theme9.xml"/><Relationship Id="rId15" Type="http://schemas.openxmlformats.org/officeDocument/2006/relationships/tags" Target="../tags/tag97.xml"/><Relationship Id="rId10" Type="http://schemas.openxmlformats.org/officeDocument/2006/relationships/tags" Target="../tags/tag92.xml"/><Relationship Id="rId4" Type="http://schemas.openxmlformats.org/officeDocument/2006/relationships/slideLayout" Target="../slideLayouts/slideLayout42.xml"/><Relationship Id="rId9" Type="http://schemas.openxmlformats.org/officeDocument/2006/relationships/tags" Target="../tags/tag91.xml"/><Relationship Id="rId14" Type="http://schemas.openxmlformats.org/officeDocument/2006/relationships/tags" Target="../tags/tag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1094084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8" name="think-cell Slide" r:id="rId17" imgW="0" imgH="0" progId="TCLayout.ActiveDocument.1">
                  <p:embed/>
                </p:oleObj>
              </mc:Choice>
              <mc:Fallback>
                <p:oleObj name="think-cell Slide" r:id="rId17" imgW="0" imgH="0" progId="TCLayout.ActiveDocument.1">
                  <p:embed/>
                  <p:pic>
                    <p:nvPicPr>
                      <p:cNvPr id="0" name="AutoShape 2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cSld>
  <p:clrMap bg1="lt1" tx1="dk1" bg2="lt2" tx2="dk2" accent1="accent1" accent2="accent2" accent3="accent3" accent4="accent4" accent5="accent5" accent6="accent6" hlink="hlink" folHlink="folHlink"/>
  <p:sldLayoutIdLst>
    <p:sldLayoutId id="2147486327" r:id="rId1"/>
    <p:sldLayoutId id="2147486328" r:id="rId2"/>
    <p:sldLayoutId id="2147486331" r:id="rId3"/>
    <p:sldLayoutId id="2147486542" r:id="rId4"/>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841" name="think-cell Slide" r:id="rId17" imgW="0" imgH="0" progId="TCLayout.ActiveDocument.1">
                  <p:embed/>
                </p:oleObj>
              </mc:Choice>
              <mc:Fallback>
                <p:oleObj name="think-cell Slide" r:id="rId17"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2427322327"/>
      </p:ext>
    </p:extLst>
  </p:cSld>
  <p:clrMap bg1="lt1" tx1="dk1" bg2="lt2" tx2="dk2" accent1="accent1" accent2="accent2" accent3="accent3" accent4="accent4" accent5="accent5" accent6="accent6" hlink="hlink" folHlink="folHlink"/>
  <p:sldLayoutIdLst>
    <p:sldLayoutId id="2147486517" r:id="rId1"/>
    <p:sldLayoutId id="2147486518" r:id="rId2"/>
    <p:sldLayoutId id="2147486519" r:id="rId3"/>
    <p:sldLayoutId id="2147486520" r:id="rId4"/>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962" name="think-cell Slide" r:id="rId17" imgW="0" imgH="0" progId="TCLayout.ActiveDocument.1">
                  <p:embed/>
                </p:oleObj>
              </mc:Choice>
              <mc:Fallback>
                <p:oleObj name="think-cell Slide" r:id="rId17"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2963007829"/>
      </p:ext>
    </p:extLst>
  </p:cSld>
  <p:clrMap bg1="lt1" tx1="dk1" bg2="lt2" tx2="dk2" accent1="accent1" accent2="accent2" accent3="accent3" accent4="accent4" accent5="accent5" accent6="accent6" hlink="hlink" folHlink="folHlink"/>
  <p:sldLayoutIdLst>
    <p:sldLayoutId id="2147486522" r:id="rId1"/>
    <p:sldLayoutId id="2147486523" r:id="rId2"/>
    <p:sldLayoutId id="2147486524" r:id="rId3"/>
    <p:sldLayoutId id="2147486525" r:id="rId4"/>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6D60A18-070C-4347-88B7-A16BD22A203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2/4/2022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9018397"/>
      </p:ext>
    </p:extLst>
  </p:cSld>
  <p:clrMap bg1="lt1" tx1="dk1" bg2="lt2" tx2="dk2" accent1="accent1" accent2="accent2" accent3="accent3" accent4="accent4" accent5="accent5" accent6="accent6" hlink="hlink" folHlink="folHlink"/>
  <p:sldLayoutIdLst>
    <p:sldLayoutId id="2147486528" r:id="rId1"/>
    <p:sldLayoutId id="2147486529" r:id="rId2"/>
    <p:sldLayoutId id="2147486530" r:id="rId3"/>
    <p:sldLayoutId id="2147486531" r:id="rId4"/>
    <p:sldLayoutId id="2147486532" r:id="rId5"/>
    <p:sldLayoutId id="2147486533" r:id="rId6"/>
    <p:sldLayoutId id="2147486534" r:id="rId7"/>
    <p:sldLayoutId id="2147486535" r:id="rId8"/>
    <p:sldLayoutId id="2147486536" r:id="rId9"/>
    <p:sldLayoutId id="2147486537" r:id="rId10"/>
    <p:sldLayoutId id="214748653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483"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3" name="Rectangle 11"/>
          <p:cNvSpPr>
            <a:spLocks noGrp="1" noChangeArrowheads="1"/>
          </p:cNvSpPr>
          <p:nvPr>
            <p:ph type="dt" sz="half" idx="2"/>
          </p:nvPr>
        </p:nvSpPr>
        <p:spPr bwMode="auto">
          <a:xfrm>
            <a:off x="381000" y="64770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000">
                <a:solidFill>
                  <a:srgbClr val="000000"/>
                </a:solidFill>
                <a:latin typeface="Trebuchet MS" charset="0"/>
                <a:ea typeface="ヒラギノ角ゴ Pro W3" pitchFamily="-84" charset="-128"/>
                <a:cs typeface="+mn-cs"/>
              </a:defRPr>
            </a:lvl1pPr>
          </a:lstStyle>
          <a:p>
            <a:pPr>
              <a:defRPr/>
            </a:pPr>
            <a:fld id="{229E9EFE-4B2B-4BC3-84AE-A60AE7ADA8F2}" type="datetime1">
              <a:rPr lang="en-US" smtClean="0"/>
              <a:t>2/4/2022</a:t>
            </a:fld>
            <a:endParaRPr lang="en-US" dirty="0"/>
          </a:p>
        </p:txBody>
      </p:sp>
      <p:pic>
        <p:nvPicPr>
          <p:cNvPr id="20485" name="Picture 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5100" y="6015038"/>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066698"/>
      </p:ext>
    </p:extLst>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340" r:id="rId6"/>
    <p:sldLayoutId id="2147486341" r:id="rId7"/>
    <p:sldLayoutId id="2147486342" r:id="rId8"/>
    <p:sldLayoutId id="2147486343" r:id="rId9"/>
    <p:sldLayoutId id="2147486344" r:id="rId10"/>
    <p:sldLayoutId id="2147486345" r:id="rId11"/>
    <p:sldLayoutId id="2147486346" r:id="rId12"/>
  </p:sldLayoutIdLst>
  <p:transition/>
  <p:hf hdr="0" ftr="0" dt="0"/>
  <p:txStyles>
    <p:titleStyle>
      <a:lvl1pPr algn="l" rtl="0" eaLnBrk="0" fontAlgn="base" hangingPunct="0">
        <a:spcBef>
          <a:spcPct val="0"/>
        </a:spcBef>
        <a:spcAft>
          <a:spcPct val="0"/>
        </a:spcAft>
        <a:defRPr sz="2400">
          <a:solidFill>
            <a:schemeClr val="tx1"/>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5pPr>
      <a:lvl6pPr marL="457200" algn="l" rtl="0" fontAlgn="base">
        <a:spcBef>
          <a:spcPct val="0"/>
        </a:spcBef>
        <a:spcAft>
          <a:spcPct val="0"/>
        </a:spcAft>
        <a:defRPr sz="2400">
          <a:solidFill>
            <a:schemeClr val="tx1"/>
          </a:solidFill>
          <a:latin typeface="Trebuchet MS" pitchFamily="-112" charset="0"/>
        </a:defRPr>
      </a:lvl6pPr>
      <a:lvl7pPr marL="914400" algn="l" rtl="0" fontAlgn="base">
        <a:spcBef>
          <a:spcPct val="0"/>
        </a:spcBef>
        <a:spcAft>
          <a:spcPct val="0"/>
        </a:spcAft>
        <a:defRPr sz="2400">
          <a:solidFill>
            <a:schemeClr val="tx1"/>
          </a:solidFill>
          <a:latin typeface="Trebuchet MS" pitchFamily="-112" charset="0"/>
        </a:defRPr>
      </a:lvl7pPr>
      <a:lvl8pPr marL="1371600" algn="l" rtl="0" fontAlgn="base">
        <a:spcBef>
          <a:spcPct val="0"/>
        </a:spcBef>
        <a:spcAft>
          <a:spcPct val="0"/>
        </a:spcAft>
        <a:defRPr sz="2400">
          <a:solidFill>
            <a:schemeClr val="tx1"/>
          </a:solidFill>
          <a:latin typeface="Trebuchet MS" pitchFamily="-112" charset="0"/>
        </a:defRPr>
      </a:lvl8pPr>
      <a:lvl9pPr marL="1828800" algn="l" rtl="0" fontAlgn="base">
        <a:spcBef>
          <a:spcPct val="0"/>
        </a:spcBef>
        <a:spcAft>
          <a:spcPct val="0"/>
        </a:spcAft>
        <a:defRPr sz="2400">
          <a:solidFill>
            <a:schemeClr val="tx1"/>
          </a:solidFill>
          <a:latin typeface="Trebuchet MS" pitchFamily="-112" charset="0"/>
        </a:defRPr>
      </a:lvl9pPr>
    </p:titleStyle>
    <p:bodyStyle>
      <a:lvl1pPr marL="342900" indent="-342900" algn="l" rtl="0" eaLnBrk="0" fontAlgn="base" hangingPunct="0">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89" name="think-cell Slide" r:id="rId17" imgW="0" imgH="0" progId="TCLayout.ActiveDocument.1">
                  <p:embed/>
                </p:oleObj>
              </mc:Choice>
              <mc:Fallback>
                <p:oleObj name="think-cell Slide" r:id="rId17"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161979094"/>
      </p:ext>
    </p:extLst>
  </p:cSld>
  <p:clrMap bg1="lt1" tx1="dk1" bg2="lt2" tx2="dk2" accent1="accent1" accent2="accent2" accent3="accent3" accent4="accent4" accent5="accent5" accent6="accent6" hlink="hlink" folHlink="folHlink"/>
  <p:sldLayoutIdLst>
    <p:sldLayoutId id="2147486348" r:id="rId1"/>
    <p:sldLayoutId id="2147486349" r:id="rId2"/>
    <p:sldLayoutId id="2147486350" r:id="rId3"/>
    <p:sldLayoutId id="2147486352" r:id="rId4"/>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61" name="think-cell Slide" r:id="rId16" imgW="0" imgH="0" progId="TCLayout.ActiveDocument.1">
                  <p:embed/>
                </p:oleObj>
              </mc:Choice>
              <mc:Fallback>
                <p:oleObj name="think-cell Slide" r:id="rId16"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7"/>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8"/>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9"/>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0"/>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1"/>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2"/>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3"/>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4"/>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5"/>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4188655178"/>
      </p:ext>
    </p:extLst>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33" name="think-cell Slide" r:id="rId18" imgW="0" imgH="0" progId="TCLayout.ActiveDocument.1">
                  <p:embed/>
                </p:oleObj>
              </mc:Choice>
              <mc:Fallback>
                <p:oleObj name="think-cell Slide" r:id="rId18"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9"/>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10"/>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1"/>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2"/>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3"/>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4"/>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5"/>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6"/>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7"/>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349051360"/>
      </p:ext>
    </p:extLst>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529" name="think-cell Slide" r:id="rId16" imgW="0" imgH="0" progId="TCLayout.ActiveDocument.1">
                  <p:embed/>
                </p:oleObj>
              </mc:Choice>
              <mc:Fallback>
                <p:oleObj name="think-cell Slide" r:id="rId16"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7"/>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8"/>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9"/>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0"/>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1"/>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2"/>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3"/>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4"/>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5"/>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2064858409"/>
      </p:ext>
    </p:extLst>
  </p:cSld>
  <p:clrMap bg1="lt1" tx1="dk1" bg2="lt2" tx2="dk2" accent1="accent1" accent2="accent2" accent3="accent3" accent4="accent4" accent5="accent5" accent6="accent6" hlink="hlink" folHlink="folHlink"/>
  <p:sldLayoutIdLst>
    <p:sldLayoutId id="2147486456" r:id="rId1"/>
    <p:sldLayoutId id="2147486457" r:id="rId2"/>
    <p:sldLayoutId id="2147486458" r:id="rId3"/>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601" name="think-cell Slide" r:id="rId17" imgW="0" imgH="0" progId="TCLayout.ActiveDocument.1">
                  <p:embed/>
                </p:oleObj>
              </mc:Choice>
              <mc:Fallback>
                <p:oleObj name="think-cell Slide" r:id="rId17"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2355997737"/>
      </p:ext>
    </p:extLst>
  </p:cSld>
  <p:clrMap bg1="lt1" tx1="dk1" bg2="lt2" tx2="dk2" accent1="accent1" accent2="accent2" accent3="accent3" accent4="accent4" accent5="accent5" accent6="accent6" hlink="hlink" folHlink="folHlink"/>
  <p:sldLayoutIdLst>
    <p:sldLayoutId id="2147486461" r:id="rId1"/>
    <p:sldLayoutId id="2147486462" r:id="rId2"/>
    <p:sldLayoutId id="2147486463" r:id="rId3"/>
    <p:sldLayoutId id="2147486464" r:id="rId4"/>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73" name="think-cell Slide" r:id="rId16" imgW="0" imgH="0" progId="TCLayout.ActiveDocument.1">
                  <p:embed/>
                </p:oleObj>
              </mc:Choice>
              <mc:Fallback>
                <p:oleObj name="think-cell Slide" r:id="rId16"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7"/>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8"/>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9"/>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0"/>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1"/>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2"/>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3"/>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4"/>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5"/>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2362839881"/>
      </p:ext>
    </p:extLst>
  </p:cSld>
  <p:clrMap bg1="lt1" tx1="dk1" bg2="lt2" tx2="dk2" accent1="accent1" accent2="accent2" accent3="accent3" accent4="accent4" accent5="accent5" accent6="accent6" hlink="hlink" folHlink="folHlink"/>
  <p:sldLayoutIdLst>
    <p:sldLayoutId id="2147486479" r:id="rId1"/>
    <p:sldLayoutId id="2147486480" r:id="rId2"/>
    <p:sldLayoutId id="2147486481" r:id="rId3"/>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45" name="think-cell Slide" r:id="rId17" imgW="0" imgH="0" progId="TCLayout.ActiveDocument.1">
                  <p:embed/>
                </p:oleObj>
              </mc:Choice>
              <mc:Fallback>
                <p:oleObj name="think-cell Slide" r:id="rId17"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2504754218"/>
      </p:ext>
    </p:extLst>
  </p:cSld>
  <p:clrMap bg1="lt1" tx1="dk1" bg2="lt2" tx2="dk2" accent1="accent1" accent2="accent2" accent3="accent3" accent4="accent4" accent5="accent5" accent6="accent6" hlink="hlink" folHlink="folHlink"/>
  <p:sldLayoutIdLst>
    <p:sldLayoutId id="2147486511" r:id="rId1"/>
    <p:sldLayoutId id="2147486512" r:id="rId2"/>
    <p:sldLayoutId id="2147486513" r:id="rId3"/>
    <p:sldLayoutId id="2147486514" r:id="rId4"/>
  </p:sldLayoutIdLst>
  <p:hf hdr="0" ftr="0" dt="0"/>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458913" y="90805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altLang="en-US" sz="3600" dirty="0">
              <a:solidFill>
                <a:srgbClr val="000000"/>
              </a:solidFill>
              <a:latin typeface="Trebuchet MS" panose="020B0603020202020204" pitchFamily="34" charset="0"/>
              <a:ea typeface="Osaka"/>
              <a:cs typeface="Osaka"/>
            </a:endParaRPr>
          </a:p>
        </p:txBody>
      </p:sp>
      <p:sp>
        <p:nvSpPr>
          <p:cNvPr id="58371" name="Rectangle 3"/>
          <p:cNvSpPr>
            <a:spLocks noChangeArrowheads="1"/>
          </p:cNvSpPr>
          <p:nvPr/>
        </p:nvSpPr>
        <p:spPr bwMode="auto">
          <a:xfrm>
            <a:off x="1458913" y="3213100"/>
            <a:ext cx="6858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altLang="en-US" sz="2400" dirty="0">
              <a:solidFill>
                <a:srgbClr val="000000"/>
              </a:solidFill>
              <a:latin typeface="Trebuchet MS" panose="020B0603020202020204" pitchFamily="34" charset="0"/>
              <a:ea typeface="Osaka"/>
              <a:cs typeface="Osaka"/>
            </a:endParaRPr>
          </a:p>
          <a:p>
            <a:pPr algn="r">
              <a:spcBef>
                <a:spcPct val="20000"/>
              </a:spcBef>
            </a:pPr>
            <a:endParaRPr lang="en-US" altLang="en-US" sz="2400" dirty="0">
              <a:solidFill>
                <a:srgbClr val="000000"/>
              </a:solidFill>
              <a:latin typeface="Trebuchet MS" panose="020B0603020202020204" pitchFamily="34" charset="0"/>
              <a:ea typeface="Osaka"/>
              <a:cs typeface="Osaka"/>
            </a:endParaRPr>
          </a:p>
        </p:txBody>
      </p:sp>
      <p:sp>
        <p:nvSpPr>
          <p:cNvPr id="58372" name="Rectangle 3"/>
          <p:cNvSpPr>
            <a:spLocks noChangeArrowheads="1"/>
          </p:cNvSpPr>
          <p:nvPr/>
        </p:nvSpPr>
        <p:spPr bwMode="auto">
          <a:xfrm>
            <a:off x="1458913" y="2640013"/>
            <a:ext cx="6858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altLang="en-US" sz="2400" dirty="0">
                <a:solidFill>
                  <a:srgbClr val="000000"/>
                </a:solidFill>
                <a:latin typeface="Trebuchet MS" panose="020B0603020202020204" pitchFamily="34" charset="0"/>
                <a:ea typeface="Osaka"/>
                <a:cs typeface="Osaka"/>
              </a:rPr>
              <a:t> </a:t>
            </a:r>
          </a:p>
        </p:txBody>
      </p:sp>
      <p:sp>
        <p:nvSpPr>
          <p:cNvPr id="2" name="Rectangle 1"/>
          <p:cNvSpPr/>
          <p:nvPr/>
        </p:nvSpPr>
        <p:spPr>
          <a:xfrm>
            <a:off x="372138" y="-22255"/>
            <a:ext cx="8240233" cy="5324535"/>
          </a:xfrm>
          <a:prstGeom prst="rect">
            <a:avLst/>
          </a:prstGeom>
        </p:spPr>
        <p:txBody>
          <a:bodyPr wrap="square">
            <a:spAutoFit/>
          </a:bodyPr>
          <a:lstStyle/>
          <a:p>
            <a:pPr algn="ctr" eaLnBrk="0" hangingPunct="0">
              <a:defRPr/>
            </a:pPr>
            <a:endParaRPr lang="en-US" altLang="en-US" sz="3600" b="1" dirty="0">
              <a:solidFill>
                <a:schemeClr val="bg1"/>
              </a:solidFill>
              <a:latin typeface="Trebuchet MS"/>
              <a:ea typeface="ヒラギノ角ゴ Pro W3" pitchFamily="-84" charset="-128"/>
            </a:endParaRPr>
          </a:p>
          <a:p>
            <a:pPr algn="ctr" eaLnBrk="0" hangingPunct="0">
              <a:defRPr/>
            </a:pPr>
            <a:r>
              <a:rPr lang="fr-FR" altLang="en-US" sz="3600" b="1" dirty="0">
                <a:latin typeface="Trebuchet MS"/>
                <a:ea typeface="ヒラギノ角ゴ Pro W3" pitchFamily="-84" charset="-128"/>
              </a:rPr>
              <a:t>FY2021/22 </a:t>
            </a:r>
            <a:br>
              <a:rPr lang="fr-FR" altLang="en-US" sz="3600" b="1" dirty="0">
                <a:latin typeface="Trebuchet MS"/>
                <a:ea typeface="ヒラギノ角ゴ Pro W3" pitchFamily="-84" charset="-128"/>
              </a:rPr>
            </a:br>
            <a:r>
              <a:rPr lang="fr-FR" altLang="en-US" sz="3600" b="1" dirty="0">
                <a:latin typeface="Trebuchet MS"/>
                <a:ea typeface="ヒラギノ角ゴ Pro W3" pitchFamily="-84" charset="-128"/>
              </a:rPr>
              <a:t>QUARTER 1 &amp; 2</a:t>
            </a:r>
            <a:endParaRPr lang="en-US" altLang="en-US" sz="3600" b="1" dirty="0">
              <a:latin typeface="Trebuchet MS"/>
              <a:ea typeface="ヒラギノ角ゴ Pro W3" pitchFamily="-84" charset="-128"/>
            </a:endParaRPr>
          </a:p>
          <a:p>
            <a:pPr algn="ctr" eaLnBrk="0" hangingPunct="0">
              <a:defRPr/>
            </a:pPr>
            <a:r>
              <a:rPr lang="fr-FR" altLang="en-US" sz="3600" b="1" dirty="0">
                <a:latin typeface="Trebuchet MS"/>
                <a:ea typeface="ヒラギノ角ゴ Pro W3" pitchFamily="-84" charset="-128"/>
              </a:rPr>
              <a:t>ORGANISATIONAL PERFORMANCE REPORT</a:t>
            </a:r>
          </a:p>
          <a:p>
            <a:pPr algn="ctr" eaLnBrk="0" hangingPunct="0">
              <a:defRPr/>
            </a:pPr>
            <a:endParaRPr lang="en-US" sz="4000" b="1" dirty="0">
              <a:solidFill>
                <a:schemeClr val="bg1">
                  <a:lumMod val="95000"/>
                </a:schemeClr>
              </a:solidFill>
              <a:latin typeface="Trebuchet MS"/>
              <a:ea typeface="ヒラギノ角ゴ Pro W3" pitchFamily="-84" charset="-128"/>
            </a:endParaRPr>
          </a:p>
          <a:p>
            <a:pPr algn="ctr" eaLnBrk="0" hangingPunct="0">
              <a:defRPr/>
            </a:pPr>
            <a:r>
              <a:rPr lang="en-US" sz="4000" b="1" dirty="0">
                <a:latin typeface="Trebuchet MS"/>
                <a:ea typeface="ヒラギノ角ゴ Pro W3" pitchFamily="-84" charset="-128"/>
              </a:rPr>
              <a:t>Presentation to Portfolio Committee</a:t>
            </a:r>
          </a:p>
          <a:p>
            <a:pPr algn="ctr" eaLnBrk="0" hangingPunct="0">
              <a:defRPr/>
            </a:pPr>
            <a:r>
              <a:rPr lang="en-US" altLang="en-US" sz="4000" b="1" dirty="0">
                <a:latin typeface="Trebuchet MS"/>
                <a:ea typeface="ヒラギノ角ゴ Pro W3" pitchFamily="-84" charset="-128"/>
              </a:rPr>
              <a:t>8</a:t>
            </a:r>
            <a:r>
              <a:rPr lang="en-US" altLang="en-US" sz="4000" b="1" baseline="30000" dirty="0">
                <a:latin typeface="Trebuchet MS"/>
                <a:ea typeface="ヒラギノ角ゴ Pro W3" pitchFamily="-84" charset="-128"/>
              </a:rPr>
              <a:t>th</a:t>
            </a:r>
            <a:r>
              <a:rPr lang="en-US" altLang="en-US" sz="4000" b="1" dirty="0">
                <a:latin typeface="Trebuchet MS"/>
                <a:ea typeface="ヒラギノ角ゴ Pro W3" pitchFamily="-84" charset="-128"/>
              </a:rPr>
              <a:t> February 2022</a:t>
            </a:r>
          </a:p>
        </p:txBody>
      </p:sp>
    </p:spTree>
    <p:extLst>
      <p:ext uri="{BB962C8B-B14F-4D97-AF65-F5344CB8AC3E}">
        <p14:creationId xmlns:p14="http://schemas.microsoft.com/office/powerpoint/2010/main" val="1770779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73283" y="407785"/>
            <a:ext cx="3376383"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DOMESTIC TOURISM</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PERFORMANCE</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3" name="TextBox 2">
            <a:extLst>
              <a:ext uri="{FF2B5EF4-FFF2-40B4-BE49-F238E27FC236}">
                <a16:creationId xmlns:a16="http://schemas.microsoft.com/office/drawing/2014/main" id="{C076323E-B985-4CAB-A171-C701593303F3}"/>
              </a:ext>
            </a:extLst>
          </p:cNvPr>
          <p:cNvSpPr txBox="1"/>
          <p:nvPr/>
        </p:nvSpPr>
        <p:spPr bwMode="auto">
          <a:xfrm>
            <a:off x="3786909" y="1556617"/>
            <a:ext cx="5101404" cy="1384995"/>
          </a:xfrm>
          <a:prstGeom prst="rect">
            <a:avLst/>
          </a:prstGeom>
          <a:noFill/>
          <a:ln w="9525">
            <a:noFill/>
            <a:miter lim="800000"/>
            <a:headEnd/>
            <a:tailEnd/>
          </a:ln>
          <a:effectLst/>
        </p:spPr>
        <p:txBody>
          <a:bodyPr wrap="square" rtlCol="0" anchor="b">
            <a:spAutoFit/>
          </a:bodyPr>
          <a:lstStyle/>
          <a:p>
            <a:pPr lvl="0" algn="ctr" defTabSz="718444" fontAlgn="auto">
              <a:lnSpc>
                <a:spcPct val="150000"/>
              </a:lnSpc>
              <a:spcBef>
                <a:spcPts val="0"/>
              </a:spcBef>
              <a:spcAft>
                <a:spcPts val="0"/>
              </a:spcAft>
              <a:defRPr/>
            </a:pPr>
            <a:r>
              <a:rPr lang="en-US" sz="1400" dirty="0">
                <a:solidFill>
                  <a:schemeClr val="bg1"/>
                </a:solidFill>
                <a:latin typeface="Trebuchet MS" panose="020B0603020202020204" pitchFamily="34" charset="0"/>
              </a:rPr>
              <a:t>Domestic tourism same day trips decreased and were 30.1% less compared to 2020, to reach a total of 41.3 million trips. There was a constant flow of trips taken for the first 6 months of 2021, with July recording the least.</a:t>
            </a:r>
          </a:p>
        </p:txBody>
      </p:sp>
      <p:pic>
        <p:nvPicPr>
          <p:cNvPr id="4" name="Picture 3"/>
          <p:cNvPicPr>
            <a:picLocks noChangeAspect="1"/>
          </p:cNvPicPr>
          <p:nvPr/>
        </p:nvPicPr>
        <p:blipFill>
          <a:blip r:embed="rId2"/>
          <a:stretch>
            <a:fillRect/>
          </a:stretch>
        </p:blipFill>
        <p:spPr>
          <a:xfrm>
            <a:off x="1607127" y="3292767"/>
            <a:ext cx="6591957" cy="2895596"/>
          </a:xfrm>
          <a:prstGeom prst="rect">
            <a:avLst/>
          </a:prstGeom>
        </p:spPr>
      </p:pic>
      <p:pic>
        <p:nvPicPr>
          <p:cNvPr id="5" name="Picture 4"/>
          <p:cNvPicPr>
            <a:picLocks noChangeAspect="1"/>
          </p:cNvPicPr>
          <p:nvPr/>
        </p:nvPicPr>
        <p:blipFill>
          <a:blip r:embed="rId3"/>
          <a:stretch>
            <a:fillRect/>
          </a:stretch>
        </p:blipFill>
        <p:spPr>
          <a:xfrm>
            <a:off x="226406" y="2249115"/>
            <a:ext cx="3223260" cy="739140"/>
          </a:xfrm>
          <a:prstGeom prst="rect">
            <a:avLst/>
          </a:prstGeom>
        </p:spPr>
      </p:pic>
      <p:sp>
        <p:nvSpPr>
          <p:cNvPr id="6" name="Slide Number Placeholder 5"/>
          <p:cNvSpPr>
            <a:spLocks noGrp="1"/>
          </p:cNvSpPr>
          <p:nvPr>
            <p:ph type="sldNum" sz="quarter" idx="12"/>
          </p:nvPr>
        </p:nvSpPr>
        <p:spPr>
          <a:xfrm>
            <a:off x="3020291"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86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0" y="241530"/>
            <a:ext cx="3376383"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OUTLOOK</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FOR THE SECTOR</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3" name="Rectangle 2"/>
          <p:cNvSpPr/>
          <p:nvPr/>
        </p:nvSpPr>
        <p:spPr>
          <a:xfrm>
            <a:off x="1452283" y="1544686"/>
            <a:ext cx="6293224" cy="1628074"/>
          </a:xfrm>
          <a:prstGeom prst="rect">
            <a:avLst/>
          </a:prstGeom>
        </p:spPr>
        <p:txBody>
          <a:bodyPr wrap="square">
            <a:spAutoFit/>
          </a:bodyPr>
          <a:lstStyle/>
          <a:p>
            <a:pPr marL="0" marR="0" lvl="0" indent="0" algn="ctr" defTabSz="718444"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rebuchet MS" panose="020B0603020202020204" pitchFamily="34" charset="0"/>
              </a:rPr>
              <a:t>Although there is greater uncertainty in the outlook, early predictions show that South Africa international tourist arrivals </a:t>
            </a:r>
            <a:r>
              <a:rPr lang="en-US" sz="1400" dirty="0">
                <a:solidFill>
                  <a:schemeClr val="bg1"/>
                </a:solidFill>
                <a:latin typeface="Trebuchet MS" panose="020B0603020202020204" pitchFamily="34" charset="0"/>
              </a:rPr>
              <a:t>are </a:t>
            </a:r>
            <a:r>
              <a:rPr lang="en-US" sz="1400" b="1" dirty="0">
                <a:solidFill>
                  <a:schemeClr val="bg1"/>
                </a:solidFill>
                <a:latin typeface="Trebuchet MS" panose="020B0603020202020204" pitchFamily="34" charset="0"/>
              </a:rPr>
              <a:t>no longer </a:t>
            </a:r>
            <a:r>
              <a:rPr kumimoji="0" lang="en-US" sz="1400" b="0" i="0" u="none" strike="noStrike" kern="1200" cap="none" spc="0" normalizeH="0" baseline="0" noProof="0" dirty="0">
                <a:ln>
                  <a:noFill/>
                </a:ln>
                <a:solidFill>
                  <a:schemeClr val="bg1"/>
                </a:solidFill>
                <a:effectLst/>
                <a:uLnTx/>
                <a:uFillTx/>
                <a:latin typeface="Trebuchet MS" panose="020B0603020202020204" pitchFamily="34" charset="0"/>
              </a:rPr>
              <a:t>expected to be regained by 2024.</a:t>
            </a:r>
            <a:r>
              <a:rPr kumimoji="0" lang="en-US" sz="1400" b="0" i="0" u="none" strike="noStrike" kern="1200" cap="none" spc="0" normalizeH="0" noProof="0" dirty="0">
                <a:ln>
                  <a:noFill/>
                </a:ln>
                <a:solidFill>
                  <a:schemeClr val="bg1"/>
                </a:solidFill>
                <a:effectLst/>
                <a:uLnTx/>
                <a:uFillTx/>
                <a:latin typeface="Trebuchet MS" panose="020B0603020202020204" pitchFamily="34" charset="0"/>
              </a:rPr>
              <a:t> </a:t>
            </a:r>
            <a:r>
              <a:rPr lang="en-US" sz="1400" baseline="0" dirty="0">
                <a:solidFill>
                  <a:schemeClr val="bg1"/>
                </a:solidFill>
                <a:latin typeface="Trebuchet MS" panose="020B0603020202020204" pitchFamily="34" charset="0"/>
              </a:rPr>
              <a:t>Pre-COVID</a:t>
            </a:r>
            <a:r>
              <a:rPr lang="en-US" sz="1400" dirty="0">
                <a:solidFill>
                  <a:schemeClr val="bg1"/>
                </a:solidFill>
                <a:latin typeface="Trebuchet MS" panose="020B0603020202020204" pitchFamily="34" charset="0"/>
              </a:rPr>
              <a:t> </a:t>
            </a:r>
            <a:r>
              <a:rPr lang="en-US" sz="1400" baseline="0" dirty="0">
                <a:solidFill>
                  <a:schemeClr val="bg1"/>
                </a:solidFill>
                <a:latin typeface="Trebuchet MS" panose="020B0603020202020204" pitchFamily="34" charset="0"/>
              </a:rPr>
              <a:t>estimates projected that the</a:t>
            </a:r>
            <a:r>
              <a:rPr lang="en-US" sz="1400" dirty="0">
                <a:solidFill>
                  <a:schemeClr val="bg1"/>
                </a:solidFill>
                <a:latin typeface="Trebuchet MS" panose="020B0603020202020204" pitchFamily="34" charset="0"/>
              </a:rPr>
              <a:t> size of tourism would have been </a:t>
            </a:r>
            <a:r>
              <a:rPr lang="en-US" sz="1400" baseline="0" dirty="0">
                <a:solidFill>
                  <a:schemeClr val="bg1"/>
                </a:solidFill>
                <a:latin typeface="Trebuchet MS" panose="020B0603020202020204" pitchFamily="34" charset="0"/>
              </a:rPr>
              <a:t>13 – 14 million by 2024.</a:t>
            </a:r>
          </a:p>
          <a:p>
            <a:pPr marL="0" marR="0" lvl="0" indent="0" algn="just" defTabSz="718444"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1183341" y="3299012"/>
            <a:ext cx="6981850" cy="2876101"/>
          </a:xfrm>
          <a:prstGeom prst="rect">
            <a:avLst/>
          </a:prstGeom>
        </p:spPr>
      </p:pic>
      <p:pic>
        <p:nvPicPr>
          <p:cNvPr id="5" name="Picture 4"/>
          <p:cNvPicPr>
            <a:picLocks noChangeAspect="1"/>
          </p:cNvPicPr>
          <p:nvPr/>
        </p:nvPicPr>
        <p:blipFill>
          <a:blip r:embed="rId3"/>
          <a:stretch>
            <a:fillRect/>
          </a:stretch>
        </p:blipFill>
        <p:spPr>
          <a:xfrm>
            <a:off x="4246803" y="4255846"/>
            <a:ext cx="704183" cy="303639"/>
          </a:xfrm>
          <a:prstGeom prst="rect">
            <a:avLst/>
          </a:prstGeom>
        </p:spPr>
      </p:pic>
      <p:sp>
        <p:nvSpPr>
          <p:cNvPr id="6" name="Slide Number Placeholder 5"/>
          <p:cNvSpPr>
            <a:spLocks noGrp="1"/>
          </p:cNvSpPr>
          <p:nvPr>
            <p:ph type="sldNum" sz="quarter" idx="12"/>
          </p:nvPr>
        </p:nvSpPr>
        <p:spPr>
          <a:xfrm>
            <a:off x="3020291"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129045" y="6377459"/>
            <a:ext cx="3958046" cy="230832"/>
          </a:xfrm>
          <a:prstGeom prst="rect">
            <a:avLst/>
          </a:prstGeom>
          <a:noFill/>
        </p:spPr>
        <p:txBody>
          <a:bodyPr wrap="square" rtlCol="0">
            <a:spAutoFit/>
          </a:bodyPr>
          <a:lstStyle/>
          <a:p>
            <a:r>
              <a:rPr lang="en-ZA" sz="900" dirty="0">
                <a:solidFill>
                  <a:schemeClr val="bg1"/>
                </a:solidFill>
                <a:latin typeface="Trebuchet MS" panose="020B0603020202020204" pitchFamily="34" charset="0"/>
              </a:rPr>
              <a:t>Source: Oxford Economics Econometrics Model</a:t>
            </a:r>
          </a:p>
        </p:txBody>
      </p:sp>
    </p:spTree>
    <p:extLst>
      <p:ext uri="{BB962C8B-B14F-4D97-AF65-F5344CB8AC3E}">
        <p14:creationId xmlns:p14="http://schemas.microsoft.com/office/powerpoint/2010/main" val="325107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3292" y="1443984"/>
            <a:ext cx="7727577" cy="5109491"/>
          </a:xfrm>
          <a:prstGeom prst="rect">
            <a:avLst/>
          </a:prstGeom>
        </p:spPr>
      </p:pic>
      <p:sp>
        <p:nvSpPr>
          <p:cNvPr id="3" name="TextBox 2"/>
          <p:cNvSpPr txBox="1"/>
          <p:nvPr/>
        </p:nvSpPr>
        <p:spPr>
          <a:xfrm>
            <a:off x="0" y="241530"/>
            <a:ext cx="3376383"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OUTLOOK</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FOR THE SECTOR</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4" name="Slide Number Placeholder 3"/>
          <p:cNvSpPr>
            <a:spLocks noGrp="1"/>
          </p:cNvSpPr>
          <p:nvPr>
            <p:ph type="sldNum" sz="quarter" idx="12"/>
          </p:nvPr>
        </p:nvSpPr>
        <p:spPr>
          <a:xfrm>
            <a:off x="2887799" y="65534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761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0" y="78866"/>
            <a:ext cx="5225143" cy="830997"/>
          </a:xfrm>
          <a:prstGeom prst="rect">
            <a:avLst/>
          </a:prstGeom>
          <a:noFill/>
        </p:spPr>
        <p:txBody>
          <a:bodyPr wrap="square" rtlCol="0">
            <a:spAutoFit/>
          </a:bodyPr>
          <a:lstStyle/>
          <a:p>
            <a:pPr lvl="0" defTabSz="457200" fontAlgn="auto">
              <a:spcBef>
                <a:spcPts val="0"/>
              </a:spcBef>
              <a:spcAft>
                <a:spcPts val="0"/>
              </a:spcAft>
              <a:tabLst>
                <a:tab pos="1166813" algn="l"/>
              </a:tabLst>
              <a:defRPr/>
            </a:pPr>
            <a:r>
              <a:rPr lang="en-US" sz="2400" b="1" dirty="0">
                <a:solidFill>
                  <a:schemeClr val="bg1"/>
                </a:solidFill>
                <a:latin typeface="Trebuchet MS" panose="020B0603020202020204" pitchFamily="34" charset="0"/>
              </a:rPr>
              <a:t>COVID-19 &amp; VACCINATION ROLLOUT</a:t>
            </a:r>
            <a:endParaRPr kumimoji="0" lang="en-US" sz="2400" b="1" i="0" u="none" strike="noStrike" kern="1200" cap="none" spc="0" normalizeH="0" baseline="0" noProof="0" dirty="0">
              <a:ln>
                <a:noFill/>
              </a:ln>
              <a:solidFill>
                <a:schemeClr val="bg1"/>
              </a:solidFill>
              <a:effectLst/>
              <a:uLnTx/>
              <a:uFillTx/>
              <a:latin typeface="Trebuchet MS" panose="020B0603020202020204" pitchFamily="34" charset="0"/>
              <a:cs typeface="Amsi Pro Ultra"/>
            </a:endParaRPr>
          </a:p>
        </p:txBody>
      </p:sp>
      <p:graphicFrame>
        <p:nvGraphicFramePr>
          <p:cNvPr id="3" name="Diagram 2"/>
          <p:cNvGraphicFramePr/>
          <p:nvPr>
            <p:extLst>
              <p:ext uri="{D42A27DB-BD31-4B8C-83A1-F6EECF244321}">
                <p14:modId xmlns:p14="http://schemas.microsoft.com/office/powerpoint/2010/main" val="1265213010"/>
              </p:ext>
            </p:extLst>
          </p:nvPr>
        </p:nvGraphicFramePr>
        <p:xfrm>
          <a:off x="-294444" y="1625813"/>
          <a:ext cx="8880304" cy="4902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3091543" y="652801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406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2773113"/>
              </p:ext>
            </p:extLst>
          </p:nvPr>
        </p:nvGraphicFramePr>
        <p:xfrm>
          <a:off x="134997" y="727148"/>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A4B1409E-F06F-4EF1-9CB0-D6A03A288F2D}" type="slidenum">
              <a:rPr lang="en-US" smtClean="0">
                <a:solidFill>
                  <a:prstClr val="black">
                    <a:tint val="75000"/>
                  </a:prstClr>
                </a:solidFill>
                <a:latin typeface="Calibri"/>
                <a:cs typeface="+mn-cs"/>
              </a:rPr>
              <a:t>14</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7112090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7556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2285117-4B63-4C76-A99A-844D3A24566F}"/>
              </a:ext>
            </a:extLst>
          </p:cNvPr>
          <p:cNvSpPr/>
          <p:nvPr/>
        </p:nvSpPr>
        <p:spPr>
          <a:xfrm>
            <a:off x="5357091" y="1273911"/>
            <a:ext cx="3528291" cy="4883196"/>
          </a:xfrm>
          <a:prstGeom prst="rect">
            <a:avLst/>
          </a:prstGeom>
          <a:ln>
            <a:solidFill>
              <a:schemeClr val="accent1"/>
            </a:solidFill>
            <a:prstDash val="dash"/>
          </a:ln>
        </p:spPr>
        <p:txBody>
          <a:bodyPr wrap="square">
            <a:spAutoFit/>
          </a:bodyPr>
          <a:lstStyle/>
          <a:p>
            <a:pPr algn="ctr">
              <a:lnSpc>
                <a:spcPct val="110000"/>
              </a:lnSpc>
              <a:spcBef>
                <a:spcPts val="500"/>
              </a:spcBef>
              <a:spcAft>
                <a:spcPts val="500"/>
              </a:spcAft>
            </a:pPr>
            <a:r>
              <a:rPr lang="en-US" sz="1300" b="1" dirty="0">
                <a:solidFill>
                  <a:srgbClr val="FFC000"/>
                </a:solidFill>
              </a:rPr>
              <a:t>Role of SA Tourism</a:t>
            </a:r>
          </a:p>
          <a:p>
            <a:pPr marL="285750" indent="-285750" algn="just">
              <a:lnSpc>
                <a:spcPct val="110000"/>
              </a:lnSpc>
              <a:spcBef>
                <a:spcPts val="500"/>
              </a:spcBef>
              <a:spcAft>
                <a:spcPts val="500"/>
              </a:spcAft>
              <a:buFont typeface="Wingdings" panose="05000000000000000000" pitchFamily="2" charset="2"/>
              <a:buChar char="§"/>
            </a:pPr>
            <a:r>
              <a:rPr lang="en-ZA" sz="1300" b="1" kern="1400" dirty="0">
                <a:solidFill>
                  <a:schemeClr val="bg1"/>
                </a:solidFill>
                <a:ea typeface="Times New Roman" panose="02020603050405020304" pitchFamily="18" charset="0"/>
              </a:rPr>
              <a:t>Implement Recovery Plan:</a:t>
            </a: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Implement norms and standards for safe operations across the value chain to enable safe travel and rebuild traveller confidence;</a:t>
            </a:r>
            <a:endParaRPr lang="en-ZA" dirty="0">
              <a:solidFill>
                <a:schemeClr val="bg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Stimulate domestic demand through targeted initiatives and campaigns;</a:t>
            </a:r>
            <a:endParaRPr lang="en-ZA" dirty="0">
              <a:solidFill>
                <a:schemeClr val="bg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Strengthen the supply-side through resource mobilisation and investment facilitation;</a:t>
            </a:r>
            <a:endParaRPr lang="en-ZA" dirty="0">
              <a:solidFill>
                <a:schemeClr val="bg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Support for the protection of core tourism infrastructure and assets;</a:t>
            </a:r>
            <a:endParaRPr lang="en-ZA" dirty="0">
              <a:solidFill>
                <a:schemeClr val="bg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Execute a global marketing programme to reignite international demand;</a:t>
            </a:r>
            <a:endParaRPr lang="en-ZA" dirty="0">
              <a:solidFill>
                <a:schemeClr val="bg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Tourism regional integration; and</a:t>
            </a:r>
            <a:endParaRPr lang="en-ZA" dirty="0">
              <a:solidFill>
                <a:schemeClr val="bg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mj-lt"/>
              <a:buAutoNum type="arabicPeriod"/>
              <a:tabLst>
                <a:tab pos="457200" algn="l"/>
              </a:tabLst>
            </a:pPr>
            <a:r>
              <a:rPr lang="en-ZA" dirty="0">
                <a:solidFill>
                  <a:schemeClr val="bg1"/>
                </a:solidFill>
                <a:effectLst/>
                <a:ea typeface="Times New Roman" panose="02020603050405020304" pitchFamily="18" charset="0"/>
                <a:cs typeface="Times New Roman" panose="02020603050405020304" pitchFamily="18" charset="0"/>
              </a:rPr>
              <a:t>Review the tourism policy to provide enhanced support for sector growth and development.</a:t>
            </a:r>
            <a:endParaRPr lang="en-ZA" dirty="0">
              <a:solidFill>
                <a:schemeClr val="bg1"/>
              </a:solidFill>
              <a:effectLst/>
              <a:ea typeface="Calibri" panose="020F0502020204030204" pitchFamily="34" charset="0"/>
              <a:cs typeface="Times New Roman" panose="02020603050405020304" pitchFamily="18" charset="0"/>
            </a:endParaRPr>
          </a:p>
        </p:txBody>
      </p:sp>
      <p:sp>
        <p:nvSpPr>
          <p:cNvPr id="8" name="Oval 7"/>
          <p:cNvSpPr/>
          <p:nvPr/>
        </p:nvSpPr>
        <p:spPr>
          <a:xfrm>
            <a:off x="6033654" y="4377081"/>
            <a:ext cx="2586182" cy="807567"/>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4"/>
              </a:solidFill>
            </a:endParaRPr>
          </a:p>
        </p:txBody>
      </p:sp>
      <p:sp>
        <p:nvSpPr>
          <p:cNvPr id="9" name="Oval 8"/>
          <p:cNvSpPr/>
          <p:nvPr/>
        </p:nvSpPr>
        <p:spPr>
          <a:xfrm>
            <a:off x="6033654" y="2679192"/>
            <a:ext cx="2586182" cy="749808"/>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4"/>
              </a:solidFill>
            </a:endParaRPr>
          </a:p>
        </p:txBody>
      </p:sp>
      <p:sp>
        <p:nvSpPr>
          <p:cNvPr id="11" name="TextBox 10"/>
          <p:cNvSpPr txBox="1"/>
          <p:nvPr/>
        </p:nvSpPr>
        <p:spPr>
          <a:xfrm>
            <a:off x="0" y="0"/>
            <a:ext cx="4023999" cy="830997"/>
          </a:xfrm>
          <a:prstGeom prst="rect">
            <a:avLst/>
          </a:prstGeom>
          <a:noFill/>
        </p:spPr>
        <p:txBody>
          <a:bodyPr wrap="square" rtlCol="0">
            <a:spAutoFit/>
          </a:bodyPr>
          <a:lstStyle/>
          <a:p>
            <a:r>
              <a:rPr lang="en-US" sz="2400" b="1" kern="1400" dirty="0">
                <a:solidFill>
                  <a:schemeClr val="bg1"/>
                </a:solidFill>
                <a:latin typeface="Trebuchet MS" panose="020B0603020202020204" pitchFamily="34" charset="0"/>
              </a:rPr>
              <a:t>TOURISM SECTOR RECOVERY PLAN</a:t>
            </a:r>
            <a:endParaRPr lang="en-ZA" sz="2400" b="1" dirty="0">
              <a:solidFill>
                <a:schemeClr val="bg1"/>
              </a:solidFill>
              <a:latin typeface="Trebuchet MS" panose="020B0603020202020204" pitchFamily="34" charset="0"/>
            </a:endParaRPr>
          </a:p>
        </p:txBody>
      </p:sp>
      <p:pic>
        <p:nvPicPr>
          <p:cNvPr id="10" name="Picture 9"/>
          <p:cNvPicPr>
            <a:picLocks noChangeAspect="1"/>
          </p:cNvPicPr>
          <p:nvPr/>
        </p:nvPicPr>
        <p:blipFill>
          <a:blip r:embed="rId2"/>
          <a:stretch>
            <a:fillRect/>
          </a:stretch>
        </p:blipFill>
        <p:spPr>
          <a:xfrm>
            <a:off x="99589" y="1273911"/>
            <a:ext cx="5432078" cy="4883196"/>
          </a:xfrm>
          <a:prstGeom prst="rect">
            <a:avLst/>
          </a:prstGeom>
        </p:spPr>
      </p:pic>
    </p:spTree>
    <p:extLst>
      <p:ext uri="{BB962C8B-B14F-4D97-AF65-F5344CB8AC3E}">
        <p14:creationId xmlns:p14="http://schemas.microsoft.com/office/powerpoint/2010/main" val="11089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966483"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 y="118919"/>
            <a:ext cx="5932968" cy="830997"/>
          </a:xfrm>
          <a:prstGeom prst="rect">
            <a:avLst/>
          </a:prstGeom>
          <a:noFill/>
        </p:spPr>
        <p:txBody>
          <a:bodyPr wrap="square" rtlCol="0">
            <a:spAutoFit/>
          </a:bodyPr>
          <a:lstStyle/>
          <a:p>
            <a:r>
              <a:rPr lang="en-US" sz="2400" b="1" dirty="0">
                <a:latin typeface="Trebuchet MS" panose="020B0603020202020204" pitchFamily="34" charset="0"/>
              </a:rPr>
              <a:t>STRATEGIC PROJECTS DRIVING TOURISM SECTOR RECOVERY PLAN</a:t>
            </a:r>
            <a:endParaRPr lang="en-ZA" sz="2400" b="1" dirty="0">
              <a:latin typeface="Trebuchet MS" panose="020B0603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79304482"/>
              </p:ext>
            </p:extLst>
          </p:nvPr>
        </p:nvGraphicFramePr>
        <p:xfrm>
          <a:off x="470264" y="2019314"/>
          <a:ext cx="8208000" cy="4719051"/>
        </p:xfrm>
        <a:graphic>
          <a:graphicData uri="http://schemas.openxmlformats.org/drawingml/2006/table">
            <a:tbl>
              <a:tblPr>
                <a:tableStyleId>{5C22544A-7EE6-4342-B048-85BDC9FD1C3A}</a:tableStyleId>
              </a:tblPr>
              <a:tblGrid>
                <a:gridCol w="2538826">
                  <a:extLst>
                    <a:ext uri="{9D8B030D-6E8A-4147-A177-3AD203B41FA5}">
                      <a16:colId xmlns:a16="http://schemas.microsoft.com/office/drawing/2014/main" val="3203336295"/>
                    </a:ext>
                  </a:extLst>
                </a:gridCol>
                <a:gridCol w="5669174">
                  <a:extLst>
                    <a:ext uri="{9D8B030D-6E8A-4147-A177-3AD203B41FA5}">
                      <a16:colId xmlns:a16="http://schemas.microsoft.com/office/drawing/2014/main" val="1345851572"/>
                    </a:ext>
                  </a:extLst>
                </a:gridCol>
              </a:tblGrid>
              <a:tr h="690205">
                <a:tc>
                  <a:txBody>
                    <a:bodyPr/>
                    <a:lstStyle/>
                    <a:p>
                      <a:pPr marL="228600" indent="-228600" algn="ctr">
                        <a:lnSpc>
                          <a:spcPct val="115000"/>
                        </a:lnSpc>
                        <a:spcAft>
                          <a:spcPts val="0"/>
                        </a:spcAft>
                      </a:pPr>
                      <a:r>
                        <a:rPr lang="en-GB" sz="1200" b="1" dirty="0">
                          <a:solidFill>
                            <a:schemeClr val="tx1"/>
                          </a:solidFill>
                          <a:effectLst/>
                          <a:latin typeface="Trebuchet MS" panose="020B0603020202020204" pitchFamily="34" charset="0"/>
                        </a:rPr>
                        <a:t> </a:t>
                      </a:r>
                      <a:endParaRPr lang="en-ZA" sz="1200" b="1"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b="1" dirty="0">
                          <a:solidFill>
                            <a:schemeClr val="tx1"/>
                          </a:solidFill>
                          <a:effectLst/>
                          <a:latin typeface="Trebuchet MS" panose="020B0603020202020204" pitchFamily="34" charset="0"/>
                        </a:rPr>
                        <a:t>PRIORITY PROJECT</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228600" indent="-228600" algn="ctr">
                        <a:lnSpc>
                          <a:spcPct val="115000"/>
                        </a:lnSpc>
                        <a:spcAft>
                          <a:spcPts val="0"/>
                        </a:spcAft>
                      </a:pPr>
                      <a:r>
                        <a:rPr lang="en-GB" sz="1200" b="1" dirty="0">
                          <a:solidFill>
                            <a:schemeClr val="tx1"/>
                          </a:solidFill>
                          <a:effectLst/>
                          <a:latin typeface="Trebuchet MS" panose="020B0603020202020204" pitchFamily="34" charset="0"/>
                        </a:rPr>
                        <a:t> </a:t>
                      </a:r>
                      <a:endParaRPr lang="en-ZA" sz="1200" b="1"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b="1" dirty="0">
                          <a:solidFill>
                            <a:schemeClr val="tx1"/>
                          </a:solidFill>
                          <a:effectLst/>
                          <a:latin typeface="Trebuchet MS" panose="020B0603020202020204" pitchFamily="34" charset="0"/>
                        </a:rPr>
                        <a:t>STATUS</a:t>
                      </a:r>
                      <a:endParaRPr lang="en-ZA" sz="1200" b="1"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b="1" dirty="0">
                          <a:solidFill>
                            <a:schemeClr val="tx1"/>
                          </a:solidFill>
                          <a:effectLst/>
                          <a:latin typeface="Trebuchet MS" panose="020B0603020202020204" pitchFamily="34" charset="0"/>
                        </a:rPr>
                        <a:t> </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37790600"/>
                  </a:ext>
                </a:extLst>
              </a:tr>
              <a:tr h="453542">
                <a:tc>
                  <a:txBody>
                    <a:bodyPr/>
                    <a:lstStyle/>
                    <a:p>
                      <a:pPr marL="228600" indent="-228600" algn="just">
                        <a:lnSpc>
                          <a:spcPct val="115000"/>
                        </a:lnSpc>
                        <a:spcAft>
                          <a:spcPts val="0"/>
                        </a:spcAft>
                      </a:pPr>
                      <a:r>
                        <a:rPr lang="en-GB" sz="1200" b="1" dirty="0">
                          <a:solidFill>
                            <a:schemeClr val="bg1"/>
                          </a:solidFill>
                          <a:effectLst/>
                          <a:latin typeface="Trebuchet MS" panose="020B0603020202020204" pitchFamily="34" charset="0"/>
                        </a:rPr>
                        <a:t>Quarterly Sector</a:t>
                      </a:r>
                    </a:p>
                    <a:p>
                      <a:pPr marL="228600" indent="-228600" algn="just">
                        <a:lnSpc>
                          <a:spcPct val="115000"/>
                        </a:lnSpc>
                        <a:spcAft>
                          <a:spcPts val="0"/>
                        </a:spcAft>
                      </a:pPr>
                      <a:r>
                        <a:rPr lang="en-GB" sz="1200" b="1" dirty="0">
                          <a:solidFill>
                            <a:schemeClr val="bg1"/>
                          </a:solidFill>
                          <a:effectLst/>
                          <a:latin typeface="Trebuchet MS" panose="020B0603020202020204" pitchFamily="34" charset="0"/>
                        </a:rPr>
                        <a:t>Engagements</a:t>
                      </a:r>
                      <a:endParaRPr lang="en-ZA"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00339A"/>
                    </a:solidFill>
                  </a:tcPr>
                </a:tc>
                <a:tc>
                  <a:txBody>
                    <a:bodyPr/>
                    <a:lstStyle/>
                    <a:p>
                      <a:pPr marL="72000" algn="just">
                        <a:lnSpc>
                          <a:spcPct val="115000"/>
                        </a:lnSpc>
                        <a:spcBef>
                          <a:spcPts val="1200"/>
                        </a:spcBef>
                        <a:spcAft>
                          <a:spcPts val="0"/>
                        </a:spcAft>
                      </a:pPr>
                      <a:r>
                        <a:rPr lang="en-ZA" sz="1200" dirty="0">
                          <a:solidFill>
                            <a:schemeClr val="bg1"/>
                          </a:solidFill>
                          <a:effectLst/>
                          <a:latin typeface="Trebuchet MS" panose="020B0603020202020204" pitchFamily="34" charset="0"/>
                        </a:rPr>
                        <a:t>The Quarterly Stakeholder Engagement Programme was held as planned in quarters 1 and 2 with various activities led by different business units.</a:t>
                      </a:r>
                      <a:endParaRPr lang="en-ZA" sz="12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0" marT="0" marB="0">
                    <a:solidFill>
                      <a:srgbClr val="00339A"/>
                    </a:solidFill>
                  </a:tcPr>
                </a:tc>
                <a:extLst>
                  <a:ext uri="{0D108BD9-81ED-4DB2-BD59-A6C34878D82A}">
                    <a16:rowId xmlns:a16="http://schemas.microsoft.com/office/drawing/2014/main" val="521276869"/>
                  </a:ext>
                </a:extLst>
              </a:tr>
              <a:tr h="259399">
                <a:tc>
                  <a:txBody>
                    <a:bodyPr/>
                    <a:lstStyle/>
                    <a:p>
                      <a:pPr marL="228600" indent="-228600" algn="just">
                        <a:lnSpc>
                          <a:spcPct val="115000"/>
                        </a:lnSpc>
                        <a:spcAft>
                          <a:spcPts val="0"/>
                        </a:spcAft>
                      </a:pPr>
                      <a:r>
                        <a:rPr lang="en-GB" sz="1200" b="1" dirty="0">
                          <a:solidFill>
                            <a:schemeClr val="bg1"/>
                          </a:solidFill>
                          <a:effectLst/>
                          <a:latin typeface="Trebuchet MS" panose="020B0603020202020204" pitchFamily="34" charset="0"/>
                        </a:rPr>
                        <a:t>Business Events hosted in</a:t>
                      </a:r>
                    </a:p>
                    <a:p>
                      <a:pPr marL="228600" indent="-228600" algn="just">
                        <a:lnSpc>
                          <a:spcPct val="115000"/>
                        </a:lnSpc>
                        <a:spcAft>
                          <a:spcPts val="0"/>
                        </a:spcAft>
                      </a:pPr>
                      <a:r>
                        <a:rPr lang="en-GB" sz="1200" b="1" dirty="0">
                          <a:solidFill>
                            <a:schemeClr val="bg1"/>
                          </a:solidFill>
                          <a:effectLst/>
                          <a:latin typeface="Trebuchet MS" panose="020B0603020202020204" pitchFamily="34" charset="0"/>
                        </a:rPr>
                        <a:t>VTSDs</a:t>
                      </a:r>
                      <a:endParaRPr lang="en-ZA"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00339A"/>
                    </a:solidFill>
                  </a:tcPr>
                </a:tc>
                <a:tc>
                  <a:txBody>
                    <a:bodyPr/>
                    <a:lstStyle/>
                    <a:p>
                      <a:pPr marL="72000" marR="0" indent="0" algn="l"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bg1"/>
                          </a:solidFill>
                          <a:effectLst/>
                          <a:latin typeface="Trebuchet MS" panose="020B0603020202020204" pitchFamily="34" charset="0"/>
                          <a:ea typeface="+mn-ea"/>
                          <a:cs typeface="+mn-cs"/>
                        </a:rPr>
                        <a:t>Each province has identified three towns thus the project will be implemented in</a:t>
                      </a:r>
                    </a:p>
                    <a:p>
                      <a:pPr marL="72000" marR="0" indent="0" algn="l"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bg1"/>
                          </a:solidFill>
                          <a:effectLst/>
                          <a:latin typeface="Trebuchet MS" panose="020B0603020202020204" pitchFamily="34" charset="0"/>
                          <a:ea typeface="+mn-ea"/>
                          <a:cs typeface="+mn-cs"/>
                        </a:rPr>
                        <a:t>27 towns across the country. The SANCB, through consultations with the National</a:t>
                      </a:r>
                    </a:p>
                    <a:p>
                      <a:pPr marL="72000" marR="0" indent="0" algn="l"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bg1"/>
                          </a:solidFill>
                          <a:effectLst/>
                          <a:latin typeface="Trebuchet MS" panose="020B0603020202020204" pitchFamily="34" charset="0"/>
                          <a:ea typeface="+mn-ea"/>
                          <a:cs typeface="+mn-cs"/>
                        </a:rPr>
                        <a:t>Associations in the focus groups, hosted engagements with the provincial and city</a:t>
                      </a:r>
                    </a:p>
                    <a:p>
                      <a:pPr marL="72000" marR="0" indent="0" algn="l"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bg1"/>
                          </a:solidFill>
                          <a:effectLst/>
                          <a:latin typeface="Trebuchet MS" panose="020B0603020202020204" pitchFamily="34" charset="0"/>
                          <a:ea typeface="+mn-ea"/>
                          <a:cs typeface="+mn-cs"/>
                        </a:rPr>
                        <a:t>Convention Bureaus to determine the criteria for the National Association</a:t>
                      </a:r>
                    </a:p>
                    <a:p>
                      <a:pPr marL="72000" marR="0" indent="0" algn="l" defTabSz="457200" rtl="0" eaLnBrk="1" fontAlgn="auto" latinLnBrk="0" hangingPunct="1">
                        <a:lnSpc>
                          <a:spcPct val="115000"/>
                        </a:lnSpc>
                        <a:spcBef>
                          <a:spcPts val="0"/>
                        </a:spcBef>
                        <a:spcAft>
                          <a:spcPts val="0"/>
                        </a:spcAft>
                        <a:buClrTx/>
                        <a:buSzTx/>
                        <a:buFontTx/>
                        <a:buNone/>
                        <a:tabLst/>
                        <a:defRPr/>
                      </a:pPr>
                      <a:r>
                        <a:rPr lang="en-ZA" sz="1200" dirty="0">
                          <a:solidFill>
                            <a:schemeClr val="bg1"/>
                          </a:solidFill>
                          <a:effectLst/>
                          <a:latin typeface="Trebuchet MS" panose="020B0603020202020204" pitchFamily="34" charset="0"/>
                        </a:rPr>
                        <a:t>Project. </a:t>
                      </a:r>
                      <a:r>
                        <a:rPr lang="en-GB" sz="1200" dirty="0">
                          <a:solidFill>
                            <a:schemeClr val="bg1"/>
                          </a:solidFill>
                          <a:latin typeface="Trebuchet MS" panose="020B0603020202020204" pitchFamily="34" charset="0"/>
                        </a:rPr>
                        <a:t>Infrastructure assessments and site inspections were conducted of VTSDs in all 9 provinces.  </a:t>
                      </a:r>
                      <a:r>
                        <a:rPr lang="en-GB" sz="1200" dirty="0">
                          <a:solidFill>
                            <a:schemeClr val="bg1"/>
                          </a:solidFill>
                          <a:effectLst/>
                          <a:latin typeface="Trebuchet MS" panose="020B0603020202020204" pitchFamily="34" charset="0"/>
                        </a:rPr>
                        <a:t>The</a:t>
                      </a:r>
                      <a:r>
                        <a:rPr lang="en-GB" sz="1200" baseline="0" dirty="0">
                          <a:solidFill>
                            <a:schemeClr val="bg1"/>
                          </a:solidFill>
                          <a:effectLst/>
                          <a:latin typeface="Trebuchet MS" panose="020B0603020202020204" pitchFamily="34" charset="0"/>
                        </a:rPr>
                        <a:t> </a:t>
                      </a:r>
                      <a:r>
                        <a:rPr lang="en-GB" sz="1200" dirty="0">
                          <a:solidFill>
                            <a:schemeClr val="bg1"/>
                          </a:solidFill>
                          <a:effectLst/>
                          <a:latin typeface="Trebuchet MS" panose="020B0603020202020204" pitchFamily="34" charset="0"/>
                        </a:rPr>
                        <a:t>Girls and Boys</a:t>
                      </a:r>
                      <a:r>
                        <a:rPr lang="en-ZA" sz="1200" baseline="0" dirty="0">
                          <a:solidFill>
                            <a:schemeClr val="bg1"/>
                          </a:solidFill>
                          <a:effectLst/>
                          <a:latin typeface="Trebuchet MS" panose="020B0603020202020204" pitchFamily="34" charset="0"/>
                        </a:rPr>
                        <a:t> </a:t>
                      </a:r>
                      <a:r>
                        <a:rPr lang="en-GB" sz="1200" dirty="0">
                          <a:solidFill>
                            <a:schemeClr val="bg1"/>
                          </a:solidFill>
                          <a:effectLst/>
                          <a:latin typeface="Trebuchet MS" panose="020B0603020202020204" pitchFamily="34" charset="0"/>
                        </a:rPr>
                        <a:t>Friendly Society (GBFS) Annual Conference was hosted at the Gariep</a:t>
                      </a:r>
                      <a:r>
                        <a:rPr lang="en-ZA" sz="1200" baseline="0" dirty="0">
                          <a:solidFill>
                            <a:schemeClr val="bg1"/>
                          </a:solidFill>
                          <a:effectLst/>
                          <a:latin typeface="Trebuchet MS" panose="020B0603020202020204" pitchFamily="34" charset="0"/>
                        </a:rPr>
                        <a:t> </a:t>
                      </a:r>
                      <a:r>
                        <a:rPr lang="en-GB" sz="1200" dirty="0">
                          <a:solidFill>
                            <a:schemeClr val="bg1"/>
                          </a:solidFill>
                          <a:effectLst/>
                          <a:latin typeface="Trebuchet MS" panose="020B0603020202020204" pitchFamily="34" charset="0"/>
                        </a:rPr>
                        <a:t>Dam, Free State, from 30</a:t>
                      </a:r>
                      <a:r>
                        <a:rPr lang="en-GB" sz="1200" baseline="30000" dirty="0">
                          <a:solidFill>
                            <a:schemeClr val="bg1"/>
                          </a:solidFill>
                          <a:effectLst/>
                          <a:latin typeface="Trebuchet MS" panose="020B0603020202020204" pitchFamily="34" charset="0"/>
                        </a:rPr>
                        <a:t>th</a:t>
                      </a:r>
                      <a:r>
                        <a:rPr lang="en-GB" sz="1200" dirty="0">
                          <a:solidFill>
                            <a:schemeClr val="bg1"/>
                          </a:solidFill>
                          <a:effectLst/>
                          <a:latin typeface="Trebuchet MS" panose="020B0603020202020204" pitchFamily="34" charset="0"/>
                        </a:rPr>
                        <a:t> September to 2</a:t>
                      </a:r>
                      <a:r>
                        <a:rPr lang="en-GB" sz="1200" baseline="30000" dirty="0">
                          <a:solidFill>
                            <a:schemeClr val="bg1"/>
                          </a:solidFill>
                          <a:effectLst/>
                          <a:latin typeface="Trebuchet MS" panose="020B0603020202020204" pitchFamily="34" charset="0"/>
                        </a:rPr>
                        <a:t>nd</a:t>
                      </a:r>
                      <a:r>
                        <a:rPr lang="en-GB" sz="1200" dirty="0">
                          <a:solidFill>
                            <a:schemeClr val="bg1"/>
                          </a:solidFill>
                          <a:effectLst/>
                          <a:latin typeface="Trebuchet MS" panose="020B0603020202020204" pitchFamily="34" charset="0"/>
                        </a:rPr>
                        <a:t> October 2021.</a:t>
                      </a:r>
                      <a:endParaRPr lang="en-ZA"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solidFill>
                      <a:srgbClr val="00339A"/>
                    </a:solidFill>
                  </a:tcPr>
                </a:tc>
                <a:extLst>
                  <a:ext uri="{0D108BD9-81ED-4DB2-BD59-A6C34878D82A}">
                    <a16:rowId xmlns:a16="http://schemas.microsoft.com/office/drawing/2014/main" val="3610994960"/>
                  </a:ext>
                </a:extLst>
              </a:tr>
              <a:tr h="453542">
                <a:tc>
                  <a:txBody>
                    <a:bodyPr/>
                    <a:lstStyle/>
                    <a:p>
                      <a:pPr marL="228600" indent="-228600" algn="just">
                        <a:lnSpc>
                          <a:spcPct val="115000"/>
                        </a:lnSpc>
                        <a:spcAft>
                          <a:spcPts val="0"/>
                        </a:spcAft>
                      </a:pPr>
                      <a:r>
                        <a:rPr lang="en-GB" sz="1200" b="1" dirty="0">
                          <a:solidFill>
                            <a:schemeClr val="bg1"/>
                          </a:solidFill>
                          <a:effectLst/>
                          <a:latin typeface="Trebuchet MS" panose="020B0603020202020204" pitchFamily="34" charset="0"/>
                        </a:rPr>
                        <a:t>Lilizela Awards</a:t>
                      </a:r>
                      <a:endParaRPr lang="en-ZA"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00339A"/>
                    </a:solidFill>
                  </a:tcPr>
                </a:tc>
                <a:tc>
                  <a:txBody>
                    <a:bodyPr/>
                    <a:lstStyle/>
                    <a:p>
                      <a:pPr marL="72000" marR="0" indent="0" algn="l"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bg1"/>
                          </a:solidFill>
                          <a:effectLst/>
                          <a:latin typeface="Trebuchet MS" panose="020B0603020202020204" pitchFamily="34" charset="0"/>
                          <a:ea typeface="+mn-ea"/>
                          <a:cs typeface="+mn-cs"/>
                        </a:rPr>
                        <a:t>The primary aim of this event is to acknowledge the many tourism businesses that closed down due to the unfortunate economic conditions brought about by the COVID-19 pandemic. The format will be to sensitively share the stories of those products who have remained resilient. This event is scheduled for later in the year. </a:t>
                      </a:r>
                      <a:r>
                        <a:rPr lang="en-ZA" sz="1200" kern="1200" dirty="0">
                          <a:solidFill>
                            <a:schemeClr val="bg1"/>
                          </a:solidFill>
                          <a:effectLst/>
                          <a:latin typeface="Trebuchet MS" panose="020B0603020202020204" pitchFamily="34" charset="0"/>
                          <a:ea typeface="+mn-ea"/>
                          <a:cs typeface="+mn-cs"/>
                        </a:rPr>
                        <a:t> </a:t>
                      </a:r>
                      <a:r>
                        <a:rPr lang="en-GB" sz="1200" kern="1200" dirty="0">
                          <a:solidFill>
                            <a:schemeClr val="bg1"/>
                          </a:solidFill>
                          <a:effectLst/>
                          <a:latin typeface="Trebuchet MS" panose="020B0603020202020204" pitchFamily="34" charset="0"/>
                          <a:ea typeface="+mn-ea"/>
                          <a:cs typeface="+mn-cs"/>
                        </a:rPr>
                        <a:t>A concept has been drafted to host a variation hybrid event for Lilizela. The proposed hybrid event will focus on success stories within the tourism industry in recognition of the industry. By the end of quarter 2, project planning was on track to host the event in November 2021.</a:t>
                      </a:r>
                      <a:r>
                        <a:rPr lang="en-GB" sz="1200" kern="1200" baseline="0" dirty="0">
                          <a:solidFill>
                            <a:schemeClr val="bg1"/>
                          </a:solidFill>
                          <a:effectLst/>
                          <a:latin typeface="Trebuchet MS" panose="020B0603020202020204" pitchFamily="34" charset="0"/>
                          <a:ea typeface="+mn-ea"/>
                          <a:cs typeface="+mn-cs"/>
                        </a:rPr>
                        <a:t> However, by end January 2022 it was confirmed that the event would not be held.</a:t>
                      </a:r>
                      <a:endParaRPr lang="en-ZA" sz="1200" kern="1200" dirty="0">
                        <a:solidFill>
                          <a:schemeClr val="bg1"/>
                        </a:solidFill>
                        <a:effectLst/>
                        <a:latin typeface="Trebuchet MS" panose="020B0603020202020204" pitchFamily="34" charset="0"/>
                        <a:ea typeface="+mn-ea"/>
                        <a:cs typeface="+mn-cs"/>
                      </a:endParaRPr>
                    </a:p>
                  </a:txBody>
                  <a:tcPr marL="0" marR="0" marT="0" marB="0">
                    <a:solidFill>
                      <a:srgbClr val="00339A"/>
                    </a:solidFill>
                  </a:tcPr>
                </a:tc>
                <a:extLst>
                  <a:ext uri="{0D108BD9-81ED-4DB2-BD59-A6C34878D82A}">
                    <a16:rowId xmlns:a16="http://schemas.microsoft.com/office/drawing/2014/main" val="2577778090"/>
                  </a:ext>
                </a:extLst>
              </a:tr>
            </a:tbl>
          </a:graphicData>
        </a:graphic>
      </p:graphicFrame>
      <p:sp>
        <p:nvSpPr>
          <p:cNvPr id="6" name="TextBox 5"/>
          <p:cNvSpPr txBox="1"/>
          <p:nvPr/>
        </p:nvSpPr>
        <p:spPr>
          <a:xfrm>
            <a:off x="6175838" y="1115283"/>
            <a:ext cx="2421794" cy="738664"/>
          </a:xfrm>
          <a:prstGeom prst="rect">
            <a:avLst/>
          </a:prstGeom>
          <a:solidFill>
            <a:srgbClr val="00339A"/>
          </a:solidFill>
        </p:spPr>
        <p:txBody>
          <a:bodyPr wrap="square" rtlCol="0">
            <a:spAutoFit/>
          </a:bodyPr>
          <a:lstStyle/>
          <a:p>
            <a:pPr algn="ctr"/>
            <a:r>
              <a:rPr lang="en-ZA" sz="1400" dirty="0">
                <a:solidFill>
                  <a:schemeClr val="bg1"/>
                </a:solidFill>
                <a:latin typeface="Trebuchet MS" panose="020B0603020202020204" pitchFamily="34" charset="0"/>
              </a:rPr>
              <a:t>Stimulating domestic demand through targeted initiatives and campaigns</a:t>
            </a:r>
          </a:p>
        </p:txBody>
      </p:sp>
    </p:spTree>
    <p:extLst>
      <p:ext uri="{BB962C8B-B14F-4D97-AF65-F5344CB8AC3E}">
        <p14:creationId xmlns:p14="http://schemas.microsoft.com/office/powerpoint/2010/main" val="139223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966483"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 y="118919"/>
            <a:ext cx="5932968" cy="830997"/>
          </a:xfrm>
          <a:prstGeom prst="rect">
            <a:avLst/>
          </a:prstGeom>
          <a:noFill/>
        </p:spPr>
        <p:txBody>
          <a:bodyPr wrap="square" rtlCol="0">
            <a:spAutoFit/>
          </a:bodyPr>
          <a:lstStyle/>
          <a:p>
            <a:r>
              <a:rPr lang="en-US" sz="2400" b="1" dirty="0">
                <a:latin typeface="Trebuchet MS" panose="020B0603020202020204" pitchFamily="34" charset="0"/>
              </a:rPr>
              <a:t>STRATEGIC PROJECTS DRIVING TOURISM SECTOR RECOVERY PLAN</a:t>
            </a:r>
            <a:endParaRPr lang="en-ZA" sz="2400" b="1" dirty="0">
              <a:latin typeface="Trebuchet MS" panose="020B0603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428755738"/>
              </p:ext>
            </p:extLst>
          </p:nvPr>
        </p:nvGraphicFramePr>
        <p:xfrm>
          <a:off x="418012" y="2129632"/>
          <a:ext cx="8203474" cy="3844885"/>
        </p:xfrm>
        <a:graphic>
          <a:graphicData uri="http://schemas.openxmlformats.org/drawingml/2006/table">
            <a:tbl>
              <a:tblPr firstRow="1" bandRow="1">
                <a:tableStyleId>{5C22544A-7EE6-4342-B048-85BDC9FD1C3A}</a:tableStyleId>
              </a:tblPr>
              <a:tblGrid>
                <a:gridCol w="2547257">
                  <a:extLst>
                    <a:ext uri="{9D8B030D-6E8A-4147-A177-3AD203B41FA5}">
                      <a16:colId xmlns:a16="http://schemas.microsoft.com/office/drawing/2014/main" val="3203336295"/>
                    </a:ext>
                  </a:extLst>
                </a:gridCol>
                <a:gridCol w="5656217">
                  <a:extLst>
                    <a:ext uri="{9D8B030D-6E8A-4147-A177-3AD203B41FA5}">
                      <a16:colId xmlns:a16="http://schemas.microsoft.com/office/drawing/2014/main" val="1345851572"/>
                    </a:ext>
                  </a:extLst>
                </a:gridCol>
              </a:tblGrid>
              <a:tr h="690205">
                <a:tc>
                  <a:txBody>
                    <a:bodyPr/>
                    <a:lstStyle/>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PRIORITY PROJECT</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STATUS</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37790600"/>
                  </a:ext>
                </a:extLst>
              </a:tr>
              <a:tr h="453542">
                <a:tc>
                  <a:txBody>
                    <a:bodyPr/>
                    <a:lstStyle/>
                    <a:p>
                      <a:pPr marL="228600" indent="-228600" algn="just">
                        <a:lnSpc>
                          <a:spcPct val="115000"/>
                        </a:lnSpc>
                        <a:spcAft>
                          <a:spcPts val="0"/>
                        </a:spcAft>
                      </a:pPr>
                      <a:r>
                        <a:rPr lang="en-US"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Domestic deal-driven</a:t>
                      </a:r>
                      <a:endParaRPr lang="en-US" sz="1200" b="1" baseline="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marL="228600" indent="-228600" algn="just">
                        <a:lnSpc>
                          <a:spcPct val="115000"/>
                        </a:lnSpc>
                        <a:spcAft>
                          <a:spcPts val="0"/>
                        </a:spcAft>
                      </a:pPr>
                      <a:r>
                        <a:rPr lang="en-US" sz="1200" b="1" baseline="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campaign</a:t>
                      </a:r>
                      <a:endParaRPr lang="en-ZA"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00339A"/>
                    </a:solidFill>
                  </a:tcPr>
                </a:tc>
                <a:tc>
                  <a:txBody>
                    <a:bodyPr/>
                    <a:lstStyle/>
                    <a:p>
                      <a:pPr marL="72000" marR="0" indent="0" algn="just" defTabSz="457200" rtl="0" eaLnBrk="1" fontAlgn="auto" latinLnBrk="0" hangingPunct="1">
                        <a:lnSpc>
                          <a:spcPct val="115000"/>
                        </a:lnSpc>
                        <a:spcBef>
                          <a:spcPts val="1200"/>
                        </a:spcBef>
                        <a:spcAft>
                          <a:spcPts val="0"/>
                        </a:spcAft>
                        <a:buClrTx/>
                        <a:buSzTx/>
                        <a:buFontTx/>
                        <a:buNone/>
                        <a:tabLst/>
                        <a:defRPr/>
                      </a:pPr>
                      <a:r>
                        <a:rPr lang="en-US" sz="1200" kern="1200" dirty="0">
                          <a:solidFill>
                            <a:schemeClr val="bg1"/>
                          </a:solidFill>
                          <a:effectLst/>
                          <a:latin typeface="Trebuchet MS" panose="020B0603020202020204" pitchFamily="34" charset="0"/>
                          <a:ea typeface="+mn-ea"/>
                          <a:cs typeface="+mn-cs"/>
                        </a:rPr>
                        <a:t>The Easter and Winter deal-driven campaigns  in June were</a:t>
                      </a:r>
                      <a:r>
                        <a:rPr lang="en-US" sz="1200" kern="1200" baseline="0" dirty="0">
                          <a:solidFill>
                            <a:schemeClr val="bg1"/>
                          </a:solidFill>
                          <a:effectLst/>
                          <a:latin typeface="Trebuchet MS" panose="020B0603020202020204" pitchFamily="34" charset="0"/>
                          <a:ea typeface="+mn-ea"/>
                          <a:cs typeface="+mn-cs"/>
                        </a:rPr>
                        <a:t> the main </a:t>
                      </a:r>
                      <a:r>
                        <a:rPr lang="en-US" sz="1200" b="1" kern="1200" dirty="0">
                          <a:solidFill>
                            <a:schemeClr val="bg1"/>
                          </a:solidFill>
                          <a:effectLst/>
                          <a:latin typeface="Trebuchet MS" panose="020B0603020202020204" pitchFamily="34" charset="0"/>
                          <a:ea typeface="+mn-ea"/>
                          <a:cs typeface="+mn-cs"/>
                        </a:rPr>
                        <a:t>drivers for domestic holiday trips </a:t>
                      </a:r>
                      <a:r>
                        <a:rPr lang="en-US" sz="1200" kern="1200" dirty="0">
                          <a:solidFill>
                            <a:schemeClr val="bg1"/>
                          </a:solidFill>
                          <a:effectLst/>
                          <a:latin typeface="Trebuchet MS" panose="020B0603020202020204" pitchFamily="34" charset="0"/>
                          <a:ea typeface="+mn-ea"/>
                          <a:cs typeface="+mn-cs"/>
                        </a:rPr>
                        <a:t>in Quarter</a:t>
                      </a:r>
                      <a:r>
                        <a:rPr lang="en-US" sz="1200" kern="1200" baseline="0" dirty="0">
                          <a:solidFill>
                            <a:schemeClr val="bg1"/>
                          </a:solidFill>
                          <a:effectLst/>
                          <a:latin typeface="Trebuchet MS" panose="020B0603020202020204" pitchFamily="34" charset="0"/>
                          <a:ea typeface="+mn-ea"/>
                          <a:cs typeface="+mn-cs"/>
                        </a:rPr>
                        <a:t> 1. During Quarter 2, </a:t>
                      </a:r>
                      <a:r>
                        <a:rPr lang="en-US" sz="1200" kern="1200" dirty="0">
                          <a:solidFill>
                            <a:schemeClr val="bg1"/>
                          </a:solidFill>
                          <a:effectLst/>
                          <a:latin typeface="Trebuchet MS" panose="020B0603020202020204" pitchFamily="34" charset="0"/>
                          <a:ea typeface="+mn-ea"/>
                          <a:cs typeface="+mn-cs"/>
                        </a:rPr>
                        <a:t>Travel Week and the always on digital campaign greatly assiste</a:t>
                      </a:r>
                      <a:r>
                        <a:rPr lang="en-US" sz="1200" kern="1200" baseline="0" dirty="0">
                          <a:solidFill>
                            <a:schemeClr val="bg1"/>
                          </a:solidFill>
                          <a:effectLst/>
                          <a:latin typeface="Trebuchet MS" panose="020B0603020202020204" pitchFamily="34" charset="0"/>
                          <a:ea typeface="+mn-ea"/>
                          <a:cs typeface="+mn-cs"/>
                        </a:rPr>
                        <a:t>d in driving conversion and the domestic numbers in the quarter</a:t>
                      </a:r>
                      <a:r>
                        <a:rPr lang="en-US" sz="1200" kern="1200" dirty="0">
                          <a:solidFill>
                            <a:schemeClr val="bg1"/>
                          </a:solidFill>
                          <a:effectLst/>
                          <a:latin typeface="Trebuchet MS" panose="020B0603020202020204" pitchFamily="34" charset="0"/>
                          <a:ea typeface="+mn-ea"/>
                          <a:cs typeface="+mn-cs"/>
                        </a:rPr>
                        <a:t>.</a:t>
                      </a:r>
                      <a:endParaRPr lang="en-ZA" sz="1200" dirty="0">
                        <a:solidFill>
                          <a:schemeClr val="bg1"/>
                        </a:solidFill>
                        <a:latin typeface="Trebuchet MS" panose="020B0603020202020204" pitchFamily="34" charset="0"/>
                      </a:endParaRPr>
                    </a:p>
                  </a:txBody>
                  <a:tcPr marL="68580" marR="68580" marT="0" marB="0">
                    <a:solidFill>
                      <a:srgbClr val="00339A"/>
                    </a:solidFill>
                  </a:tcPr>
                </a:tc>
                <a:extLst>
                  <a:ext uri="{0D108BD9-81ED-4DB2-BD59-A6C34878D82A}">
                    <a16:rowId xmlns:a16="http://schemas.microsoft.com/office/drawing/2014/main" val="3056629697"/>
                  </a:ext>
                </a:extLst>
              </a:tr>
              <a:tr h="453542">
                <a:tc>
                  <a:txBody>
                    <a:bodyPr/>
                    <a:lstStyle/>
                    <a:p>
                      <a:pPr marL="228600" indent="-228600" algn="just">
                        <a:lnSpc>
                          <a:spcPct val="115000"/>
                        </a:lnSpc>
                        <a:spcAft>
                          <a:spcPts val="0"/>
                        </a:spcAft>
                      </a:pPr>
                      <a:r>
                        <a:rPr lang="en-GB" sz="1200" b="1" dirty="0">
                          <a:solidFill>
                            <a:schemeClr val="bg1"/>
                          </a:solidFill>
                          <a:effectLst/>
                          <a:latin typeface="Trebuchet MS" panose="020B0603020202020204" pitchFamily="34" charset="0"/>
                        </a:rPr>
                        <a:t>Enterprise &amp; Supplier</a:t>
                      </a:r>
                      <a:endParaRPr lang="en-GB" sz="1200" b="1" baseline="0" dirty="0">
                        <a:solidFill>
                          <a:schemeClr val="bg1"/>
                        </a:solidFill>
                        <a:effectLst/>
                        <a:latin typeface="Trebuchet MS" panose="020B0603020202020204" pitchFamily="34" charset="0"/>
                      </a:endParaRPr>
                    </a:p>
                    <a:p>
                      <a:pPr marL="228600" indent="-228600" algn="just">
                        <a:lnSpc>
                          <a:spcPct val="115000"/>
                        </a:lnSpc>
                        <a:spcAft>
                          <a:spcPts val="0"/>
                        </a:spcAft>
                      </a:pPr>
                      <a:r>
                        <a:rPr lang="en-GB" sz="1200" b="1" dirty="0">
                          <a:solidFill>
                            <a:schemeClr val="bg1"/>
                          </a:solidFill>
                          <a:effectLst/>
                          <a:latin typeface="Trebuchet MS" panose="020B0603020202020204" pitchFamily="34" charset="0"/>
                        </a:rPr>
                        <a:t>Development</a:t>
                      </a:r>
                      <a:endParaRPr lang="en-ZA" sz="12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00339A"/>
                    </a:solidFill>
                  </a:tcPr>
                </a:tc>
                <a:tc>
                  <a:txBody>
                    <a:bodyPr/>
                    <a:lstStyle/>
                    <a:p>
                      <a:pPr marL="72000" marR="0" indent="0" algn="just" defTabSz="457200" rtl="0" eaLnBrk="1" fontAlgn="auto" latinLnBrk="0" hangingPunct="1">
                        <a:lnSpc>
                          <a:spcPct val="115000"/>
                        </a:lnSpc>
                        <a:spcBef>
                          <a:spcPts val="1200"/>
                        </a:spcBef>
                        <a:spcAft>
                          <a:spcPts val="0"/>
                        </a:spcAft>
                        <a:buClrTx/>
                        <a:buSzTx/>
                        <a:buFontTx/>
                        <a:buNone/>
                        <a:tabLst/>
                        <a:defRPr/>
                      </a:pPr>
                      <a:r>
                        <a:rPr lang="en-ZA" sz="1200" kern="1200" dirty="0">
                          <a:solidFill>
                            <a:schemeClr val="bg1"/>
                          </a:solidFill>
                          <a:effectLst/>
                          <a:latin typeface="Trebuchet MS" panose="020B0603020202020204" pitchFamily="34" charset="0"/>
                          <a:ea typeface="+mn-ea"/>
                          <a:cs typeface="+mn-cs"/>
                        </a:rPr>
                        <a:t>The E&amp;SD programme has the objective of contributing to</a:t>
                      </a:r>
                      <a:r>
                        <a:rPr lang="en-ZA" sz="1200" kern="1200" baseline="0" dirty="0">
                          <a:solidFill>
                            <a:schemeClr val="bg1"/>
                          </a:solidFill>
                          <a:effectLst/>
                          <a:latin typeface="Trebuchet MS" panose="020B0603020202020204" pitchFamily="34" charset="0"/>
                          <a:ea typeface="+mn-ea"/>
                          <a:cs typeface="+mn-cs"/>
                        </a:rPr>
                        <a:t> </a:t>
                      </a:r>
                      <a:r>
                        <a:rPr lang="en-ZA" sz="1200" kern="1200" dirty="0">
                          <a:solidFill>
                            <a:schemeClr val="bg1"/>
                          </a:solidFill>
                          <a:effectLst/>
                          <a:latin typeface="Trebuchet MS" panose="020B0603020202020204" pitchFamily="34" charset="0"/>
                          <a:ea typeface="+mn-ea"/>
                          <a:cs typeface="+mn-cs"/>
                        </a:rPr>
                        <a:t>the development, sustainability,</a:t>
                      </a:r>
                      <a:r>
                        <a:rPr lang="en-ZA" sz="1200" kern="1200" baseline="0" dirty="0">
                          <a:solidFill>
                            <a:schemeClr val="bg1"/>
                          </a:solidFill>
                          <a:effectLst/>
                          <a:latin typeface="Trebuchet MS" panose="020B0603020202020204" pitchFamily="34" charset="0"/>
                          <a:ea typeface="+mn-ea"/>
                          <a:cs typeface="+mn-cs"/>
                        </a:rPr>
                        <a:t> </a:t>
                      </a:r>
                      <a:r>
                        <a:rPr lang="en-ZA" sz="1200" kern="1200" dirty="0">
                          <a:solidFill>
                            <a:schemeClr val="bg1"/>
                          </a:solidFill>
                          <a:effectLst/>
                          <a:latin typeface="Trebuchet MS" panose="020B0603020202020204" pitchFamily="34" charset="0"/>
                          <a:ea typeface="+mn-ea"/>
                          <a:cs typeface="+mn-cs"/>
                        </a:rPr>
                        <a:t>financial and operational</a:t>
                      </a:r>
                      <a:r>
                        <a:rPr lang="en-ZA" sz="1200" kern="1200" baseline="0" dirty="0">
                          <a:solidFill>
                            <a:schemeClr val="bg1"/>
                          </a:solidFill>
                          <a:effectLst/>
                          <a:latin typeface="Trebuchet MS" panose="020B0603020202020204" pitchFamily="34" charset="0"/>
                          <a:ea typeface="+mn-ea"/>
                          <a:cs typeface="+mn-cs"/>
                        </a:rPr>
                        <a:t> </a:t>
                      </a:r>
                      <a:r>
                        <a:rPr lang="en-ZA" sz="1200" kern="1200" dirty="0">
                          <a:solidFill>
                            <a:schemeClr val="bg1"/>
                          </a:solidFill>
                          <a:effectLst/>
                          <a:latin typeface="Trebuchet MS" panose="020B0603020202020204" pitchFamily="34" charset="0"/>
                          <a:ea typeface="+mn-ea"/>
                          <a:cs typeface="+mn-cs"/>
                        </a:rPr>
                        <a:t>independence of the identified beneficiaries, so that they are</a:t>
                      </a:r>
                      <a:r>
                        <a:rPr lang="en-ZA" sz="1200" kern="1200" baseline="0" dirty="0">
                          <a:solidFill>
                            <a:schemeClr val="bg1"/>
                          </a:solidFill>
                          <a:effectLst/>
                          <a:latin typeface="Trebuchet MS" panose="020B0603020202020204" pitchFamily="34" charset="0"/>
                          <a:ea typeface="+mn-ea"/>
                          <a:cs typeface="+mn-cs"/>
                        </a:rPr>
                        <a:t> </a:t>
                      </a:r>
                      <a:r>
                        <a:rPr lang="en-ZA" sz="1200" kern="1200" dirty="0">
                          <a:solidFill>
                            <a:schemeClr val="bg1"/>
                          </a:solidFill>
                          <a:effectLst/>
                          <a:latin typeface="Trebuchet MS" panose="020B0603020202020204" pitchFamily="34" charset="0"/>
                          <a:ea typeface="+mn-ea"/>
                          <a:cs typeface="+mn-cs"/>
                        </a:rPr>
                        <a:t>mainstreamed in the tourism sector. The programme will</a:t>
                      </a:r>
                      <a:r>
                        <a:rPr lang="en-ZA" sz="1200" kern="1200" baseline="0" dirty="0">
                          <a:solidFill>
                            <a:schemeClr val="bg1"/>
                          </a:solidFill>
                          <a:effectLst/>
                          <a:latin typeface="Trebuchet MS" panose="020B0603020202020204" pitchFamily="34" charset="0"/>
                          <a:ea typeface="+mn-ea"/>
                          <a:cs typeface="+mn-cs"/>
                        </a:rPr>
                        <a:t> </a:t>
                      </a:r>
                      <a:r>
                        <a:rPr lang="en-ZA" sz="1200" kern="1200" dirty="0">
                          <a:solidFill>
                            <a:schemeClr val="bg1"/>
                          </a:solidFill>
                          <a:effectLst/>
                          <a:latin typeface="Trebuchet MS" panose="020B0603020202020204" pitchFamily="34" charset="0"/>
                          <a:ea typeface="+mn-ea"/>
                          <a:cs typeface="+mn-cs"/>
                        </a:rPr>
                        <a:t>assist enterprises and suppliers with</a:t>
                      </a:r>
                      <a:r>
                        <a:rPr lang="en-ZA" sz="1200" kern="1200" baseline="0" dirty="0">
                          <a:solidFill>
                            <a:schemeClr val="bg1"/>
                          </a:solidFill>
                          <a:effectLst/>
                          <a:latin typeface="Trebuchet MS" panose="020B0603020202020204" pitchFamily="34" charset="0"/>
                          <a:ea typeface="+mn-ea"/>
                          <a:cs typeface="+mn-cs"/>
                        </a:rPr>
                        <a:t> </a:t>
                      </a:r>
                      <a:r>
                        <a:rPr lang="en-US" sz="1200" kern="1200" dirty="0">
                          <a:solidFill>
                            <a:schemeClr val="bg1"/>
                          </a:solidFill>
                          <a:effectLst/>
                          <a:latin typeface="Trebuchet MS" panose="020B0603020202020204" pitchFamily="34" charset="0"/>
                          <a:ea typeface="+mn-ea"/>
                          <a:cs typeface="+mn-cs"/>
                        </a:rPr>
                        <a:t>access to markets, access to funding, access to business support and training &amp;</a:t>
                      </a:r>
                      <a:r>
                        <a:rPr lang="en-US" sz="1200" kern="1200" baseline="0" dirty="0">
                          <a:solidFill>
                            <a:schemeClr val="bg1"/>
                          </a:solidFill>
                          <a:effectLst/>
                          <a:latin typeface="Trebuchet MS" panose="020B0603020202020204" pitchFamily="34" charset="0"/>
                          <a:ea typeface="+mn-ea"/>
                          <a:cs typeface="+mn-cs"/>
                        </a:rPr>
                        <a:t> </a:t>
                      </a:r>
                      <a:r>
                        <a:rPr lang="en-US" sz="1200" kern="1200" dirty="0">
                          <a:solidFill>
                            <a:schemeClr val="bg1"/>
                          </a:solidFill>
                          <a:effectLst/>
                          <a:latin typeface="Trebuchet MS" panose="020B0603020202020204" pitchFamily="34" charset="0"/>
                          <a:ea typeface="+mn-ea"/>
                          <a:cs typeface="+mn-cs"/>
                        </a:rPr>
                        <a:t>development</a:t>
                      </a:r>
                      <a:r>
                        <a:rPr lang="en-US" sz="1200" kern="1200" baseline="0" dirty="0">
                          <a:solidFill>
                            <a:schemeClr val="bg1"/>
                          </a:solidFill>
                          <a:effectLst/>
                          <a:latin typeface="Trebuchet MS" panose="020B0603020202020204" pitchFamily="34" charset="0"/>
                          <a:ea typeface="+mn-ea"/>
                          <a:cs typeface="+mn-cs"/>
                        </a:rPr>
                        <a:t> as well as </a:t>
                      </a:r>
                      <a:r>
                        <a:rPr lang="en-US" sz="1200" kern="1200" dirty="0">
                          <a:solidFill>
                            <a:schemeClr val="bg1"/>
                          </a:solidFill>
                          <a:effectLst/>
                          <a:latin typeface="Trebuchet MS" panose="020B0603020202020204" pitchFamily="34" charset="0"/>
                          <a:ea typeface="+mn-ea"/>
                          <a:cs typeface="+mn-cs"/>
                        </a:rPr>
                        <a:t>developing a cohort of competent and fully market ready Destination Marketing</a:t>
                      </a:r>
                      <a:r>
                        <a:rPr lang="en-US" sz="1200" kern="1200" baseline="0" dirty="0">
                          <a:solidFill>
                            <a:schemeClr val="bg1"/>
                          </a:solidFill>
                          <a:effectLst/>
                          <a:latin typeface="Trebuchet MS" panose="020B0603020202020204" pitchFamily="34" charset="0"/>
                          <a:ea typeface="+mn-ea"/>
                          <a:cs typeface="+mn-cs"/>
                        </a:rPr>
                        <a:t> </a:t>
                      </a:r>
                      <a:r>
                        <a:rPr lang="en-US" sz="1200" kern="1200" dirty="0">
                          <a:solidFill>
                            <a:schemeClr val="bg1"/>
                          </a:solidFill>
                          <a:effectLst/>
                          <a:latin typeface="Trebuchet MS" panose="020B0603020202020204" pitchFamily="34" charset="0"/>
                          <a:ea typeface="+mn-ea"/>
                          <a:cs typeface="+mn-cs"/>
                        </a:rPr>
                        <a:t>Companies</a:t>
                      </a:r>
                      <a:r>
                        <a:rPr lang="en-US" sz="1200" kern="1200" baseline="0" dirty="0">
                          <a:solidFill>
                            <a:schemeClr val="bg1"/>
                          </a:solidFill>
                          <a:effectLst/>
                          <a:latin typeface="Trebuchet MS" panose="020B0603020202020204" pitchFamily="34" charset="0"/>
                          <a:ea typeface="+mn-ea"/>
                          <a:cs typeface="+mn-cs"/>
                        </a:rPr>
                        <a:t> </a:t>
                      </a:r>
                      <a:r>
                        <a:rPr lang="en-US" sz="1200" kern="1200" dirty="0">
                          <a:solidFill>
                            <a:schemeClr val="bg1"/>
                          </a:solidFill>
                          <a:effectLst/>
                          <a:latin typeface="Trebuchet MS" panose="020B0603020202020204" pitchFamily="34" charset="0"/>
                          <a:ea typeface="+mn-ea"/>
                          <a:cs typeface="+mn-cs"/>
                        </a:rPr>
                        <a:t>(DMCs), Professional Conference Organisers (PCOs), Quality Assurance</a:t>
                      </a:r>
                      <a:r>
                        <a:rPr lang="en-US" sz="1200" kern="1200" baseline="0" dirty="0">
                          <a:solidFill>
                            <a:schemeClr val="bg1"/>
                          </a:solidFill>
                          <a:effectLst/>
                          <a:latin typeface="Trebuchet MS" panose="020B0603020202020204" pitchFamily="34" charset="0"/>
                          <a:ea typeface="+mn-ea"/>
                          <a:cs typeface="+mn-cs"/>
                        </a:rPr>
                        <a:t> </a:t>
                      </a:r>
                      <a:r>
                        <a:rPr lang="en-US" sz="1200" kern="1200" dirty="0">
                          <a:solidFill>
                            <a:schemeClr val="bg1"/>
                          </a:solidFill>
                          <a:effectLst/>
                          <a:latin typeface="Trebuchet MS" panose="020B0603020202020204" pitchFamily="34" charset="0"/>
                          <a:ea typeface="+mn-ea"/>
                          <a:cs typeface="+mn-cs"/>
                        </a:rPr>
                        <a:t>Assessors and service providers that form part</a:t>
                      </a:r>
                      <a:r>
                        <a:rPr lang="en-US" sz="1200" kern="1200" baseline="0" dirty="0">
                          <a:solidFill>
                            <a:schemeClr val="bg1"/>
                          </a:solidFill>
                          <a:effectLst/>
                          <a:latin typeface="Trebuchet MS" panose="020B0603020202020204" pitchFamily="34" charset="0"/>
                          <a:ea typeface="+mn-ea"/>
                          <a:cs typeface="+mn-cs"/>
                        </a:rPr>
                        <a:t> </a:t>
                      </a:r>
                      <a:r>
                        <a:rPr lang="en-US" sz="1200" kern="1200" dirty="0">
                          <a:solidFill>
                            <a:schemeClr val="bg1"/>
                          </a:solidFill>
                          <a:effectLst/>
                          <a:latin typeface="Trebuchet MS" panose="020B0603020202020204" pitchFamily="34" charset="0"/>
                          <a:ea typeface="+mn-ea"/>
                          <a:cs typeface="+mn-cs"/>
                        </a:rPr>
                        <a:t>of the SA Tourism procurement value chain. </a:t>
                      </a:r>
                      <a:r>
                        <a:rPr lang="en-GB" sz="1200" dirty="0">
                          <a:solidFill>
                            <a:schemeClr val="bg1"/>
                          </a:solidFill>
                          <a:latin typeface="Trebuchet MS" panose="020B0603020202020204" pitchFamily="34" charset="0"/>
                        </a:rPr>
                        <a:t>Enterprise and supplier development programme was launched at the stakeholder engagement session held on 29</a:t>
                      </a:r>
                      <a:r>
                        <a:rPr lang="en-GB" sz="1200" baseline="30000" dirty="0">
                          <a:solidFill>
                            <a:schemeClr val="bg1"/>
                          </a:solidFill>
                          <a:latin typeface="Trebuchet MS" panose="020B0603020202020204" pitchFamily="34" charset="0"/>
                        </a:rPr>
                        <a:t>th</a:t>
                      </a:r>
                      <a:r>
                        <a:rPr lang="en-GB" sz="1200" dirty="0">
                          <a:solidFill>
                            <a:schemeClr val="bg1"/>
                          </a:solidFill>
                          <a:latin typeface="Trebuchet MS" panose="020B0603020202020204" pitchFamily="34" charset="0"/>
                        </a:rPr>
                        <a:t> June 2021. 50 SMMEs were enrolled as part of the Basic Quality Verification Programme.</a:t>
                      </a:r>
                      <a:endParaRPr lang="en-ZA" sz="1200" dirty="0">
                        <a:solidFill>
                          <a:schemeClr val="bg1"/>
                        </a:solidFill>
                        <a:latin typeface="Trebuchet MS" panose="020B0603020202020204" pitchFamily="34" charset="0"/>
                      </a:endParaRPr>
                    </a:p>
                  </a:txBody>
                  <a:tcPr marL="68580" marR="68580" marT="0" marB="0">
                    <a:solidFill>
                      <a:srgbClr val="00339A"/>
                    </a:solidFill>
                  </a:tcPr>
                </a:tc>
                <a:extLst>
                  <a:ext uri="{0D108BD9-81ED-4DB2-BD59-A6C34878D82A}">
                    <a16:rowId xmlns:a16="http://schemas.microsoft.com/office/drawing/2014/main" val="1082940501"/>
                  </a:ext>
                </a:extLst>
              </a:tr>
            </a:tbl>
          </a:graphicData>
        </a:graphic>
      </p:graphicFrame>
      <p:sp>
        <p:nvSpPr>
          <p:cNvPr id="6" name="TextBox 5"/>
          <p:cNvSpPr txBox="1"/>
          <p:nvPr/>
        </p:nvSpPr>
        <p:spPr>
          <a:xfrm>
            <a:off x="6199692" y="1170442"/>
            <a:ext cx="2421794" cy="738664"/>
          </a:xfrm>
          <a:prstGeom prst="rect">
            <a:avLst/>
          </a:prstGeom>
          <a:solidFill>
            <a:srgbClr val="00339A"/>
          </a:solidFill>
        </p:spPr>
        <p:txBody>
          <a:bodyPr wrap="square" rtlCol="0">
            <a:spAutoFit/>
          </a:bodyPr>
          <a:lstStyle/>
          <a:p>
            <a:pPr algn="ctr"/>
            <a:r>
              <a:rPr lang="en-ZA" sz="1400" dirty="0">
                <a:solidFill>
                  <a:schemeClr val="bg1"/>
                </a:solidFill>
                <a:latin typeface="Trebuchet MS" panose="020B0603020202020204" pitchFamily="34" charset="0"/>
              </a:rPr>
              <a:t>Stimulating domestic demand through targeted initiatives and campaigns</a:t>
            </a:r>
          </a:p>
        </p:txBody>
      </p:sp>
    </p:spTree>
    <p:extLst>
      <p:ext uri="{BB962C8B-B14F-4D97-AF65-F5344CB8AC3E}">
        <p14:creationId xmlns:p14="http://schemas.microsoft.com/office/powerpoint/2010/main" val="416917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966483"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 y="118919"/>
            <a:ext cx="5932968" cy="830997"/>
          </a:xfrm>
          <a:prstGeom prst="rect">
            <a:avLst/>
          </a:prstGeom>
          <a:noFill/>
        </p:spPr>
        <p:txBody>
          <a:bodyPr wrap="square" rtlCol="0">
            <a:spAutoFit/>
          </a:bodyPr>
          <a:lstStyle/>
          <a:p>
            <a:r>
              <a:rPr lang="en-US" sz="2400" b="1" dirty="0">
                <a:latin typeface="Trebuchet MS" panose="020B0603020202020204" pitchFamily="34" charset="0"/>
              </a:rPr>
              <a:t>STRATEGIC PROJECTS DRIVING TOURISM SECTOR RECOVERY PLAN</a:t>
            </a:r>
            <a:endParaRPr lang="en-ZA" sz="2400" b="1" dirty="0">
              <a:latin typeface="Trebuchet MS" panose="020B0603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264656235"/>
              </p:ext>
            </p:extLst>
          </p:nvPr>
        </p:nvGraphicFramePr>
        <p:xfrm>
          <a:off x="431074" y="2444513"/>
          <a:ext cx="8229600" cy="4055197"/>
        </p:xfrm>
        <a:graphic>
          <a:graphicData uri="http://schemas.openxmlformats.org/drawingml/2006/table">
            <a:tbl>
              <a:tblPr firstRow="1" bandRow="1">
                <a:tableStyleId>{5C22544A-7EE6-4342-B048-85BDC9FD1C3A}</a:tableStyleId>
              </a:tblPr>
              <a:tblGrid>
                <a:gridCol w="2842222">
                  <a:extLst>
                    <a:ext uri="{9D8B030D-6E8A-4147-A177-3AD203B41FA5}">
                      <a16:colId xmlns:a16="http://schemas.microsoft.com/office/drawing/2014/main" val="3203336295"/>
                    </a:ext>
                  </a:extLst>
                </a:gridCol>
                <a:gridCol w="5387378">
                  <a:extLst>
                    <a:ext uri="{9D8B030D-6E8A-4147-A177-3AD203B41FA5}">
                      <a16:colId xmlns:a16="http://schemas.microsoft.com/office/drawing/2014/main" val="1345851572"/>
                    </a:ext>
                  </a:extLst>
                </a:gridCol>
              </a:tblGrid>
              <a:tr h="690205">
                <a:tc>
                  <a:txBody>
                    <a:bodyPr/>
                    <a:lstStyle/>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PRIORITY PROJECT</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STATUS</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37790600"/>
                  </a:ext>
                </a:extLst>
              </a:tr>
              <a:tr h="453542">
                <a:tc>
                  <a:txBody>
                    <a:bodyPr/>
                    <a:lstStyle/>
                    <a:p>
                      <a:pPr marL="228600" indent="-228600" algn="just">
                        <a:lnSpc>
                          <a:spcPct val="115000"/>
                        </a:lnSpc>
                        <a:spcAft>
                          <a:spcPts val="0"/>
                        </a:spcAft>
                      </a:pPr>
                      <a:r>
                        <a:rPr lang="en-GB" sz="1200" b="0" i="0" dirty="0">
                          <a:effectLst/>
                          <a:latin typeface="Trebuchet MS" panose="020B0603020202020204" pitchFamily="34" charset="0"/>
                        </a:rPr>
                        <a:t>Africa’s Travel &amp; Tourism</a:t>
                      </a:r>
                    </a:p>
                    <a:p>
                      <a:pPr marL="228600" indent="-228600" algn="just">
                        <a:lnSpc>
                          <a:spcPct val="115000"/>
                        </a:lnSpc>
                        <a:spcAft>
                          <a:spcPts val="0"/>
                        </a:spcAft>
                      </a:pPr>
                      <a:r>
                        <a:rPr lang="en-GB" sz="1200" b="0" i="0" dirty="0">
                          <a:effectLst/>
                          <a:latin typeface="Trebuchet MS" panose="020B0603020202020204" pitchFamily="34" charset="0"/>
                        </a:rPr>
                        <a:t>Summit</a:t>
                      </a:r>
                      <a:endParaRPr lang="en-ZA" sz="1200" b="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SA Tourism  delivered Africa’s Travel and Tourism</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Summit</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on behalf of</a:t>
                      </a:r>
                    </a:p>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the</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Department of</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Tourism. The African Travel</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and Tourism Summit was</a:t>
                      </a:r>
                    </a:p>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held</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on 20 and 21</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September 2021,</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in a hybrid format, featuring</a:t>
                      </a:r>
                    </a:p>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physical</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locations in</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Johannesburg, Durban and Lagos. </a:t>
                      </a:r>
                    </a:p>
                    <a:p>
                      <a:pPr marL="0" marR="0" indent="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An </a:t>
                      </a:r>
                      <a:r>
                        <a:rPr lang="en-US" sz="1200" kern="1200" dirty="0" err="1">
                          <a:solidFill>
                            <a:schemeClr val="dk1"/>
                          </a:solidFill>
                          <a:effectLst/>
                          <a:latin typeface="Trebuchet MS" panose="020B0603020202020204" pitchFamily="34" charset="0"/>
                          <a:ea typeface="+mn-ea"/>
                          <a:cs typeface="+mn-cs"/>
                        </a:rPr>
                        <a:t>SMME</a:t>
                      </a:r>
                      <a:r>
                        <a:rPr lang="en-US" sz="1200" kern="1200" dirty="0">
                          <a:solidFill>
                            <a:schemeClr val="dk1"/>
                          </a:solidFill>
                          <a:effectLst/>
                          <a:latin typeface="Trebuchet MS" panose="020B0603020202020204" pitchFamily="34" charset="0"/>
                          <a:ea typeface="+mn-ea"/>
                          <a:cs typeface="+mn-cs"/>
                        </a:rPr>
                        <a:t> workshop took place on 19 September 2021 in the build-up to the Summit. The Summit aimed to position South Africa and the rest of the African continent as a renewed and </a:t>
                      </a:r>
                      <a:r>
                        <a:rPr lang="en-US" sz="1200" kern="1200" dirty="0" err="1">
                          <a:solidFill>
                            <a:schemeClr val="dk1"/>
                          </a:solidFill>
                          <a:effectLst/>
                          <a:latin typeface="Trebuchet MS" panose="020B0603020202020204" pitchFamily="34" charset="0"/>
                          <a:ea typeface="+mn-ea"/>
                          <a:cs typeface="+mn-cs"/>
                        </a:rPr>
                        <a:t>revitalised</a:t>
                      </a:r>
                      <a:r>
                        <a:rPr lang="en-US" sz="1200" kern="1200" dirty="0">
                          <a:solidFill>
                            <a:schemeClr val="dk1"/>
                          </a:solidFill>
                          <a:effectLst/>
                          <a:latin typeface="Trebuchet MS" panose="020B0603020202020204" pitchFamily="34" charset="0"/>
                          <a:ea typeface="+mn-ea"/>
                          <a:cs typeface="+mn-cs"/>
                        </a:rPr>
                        <a:t> tourism destination. The primary focus of the Summit was to engage our continental and global partners in reigniting the tourism economy through meaningful conversation and</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collaborative</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outcomes.</a:t>
                      </a:r>
                    </a:p>
                  </a:txBody>
                  <a:tcPr marL="68580" marR="68580" marT="0" marB="0">
                    <a:solidFill>
                      <a:srgbClr val="FFC000"/>
                    </a:solidFill>
                  </a:tcPr>
                </a:tc>
                <a:extLst>
                  <a:ext uri="{0D108BD9-81ED-4DB2-BD59-A6C34878D82A}">
                    <a16:rowId xmlns:a16="http://schemas.microsoft.com/office/drawing/2014/main" val="4215276204"/>
                  </a:ext>
                </a:extLst>
              </a:tr>
              <a:tr h="453542">
                <a:tc>
                  <a:txBody>
                    <a:bodyPr/>
                    <a:lstStyle/>
                    <a:p>
                      <a:pPr marL="228600" indent="-228600" algn="just">
                        <a:lnSpc>
                          <a:spcPct val="115000"/>
                        </a:lnSpc>
                        <a:spcAft>
                          <a:spcPts val="0"/>
                        </a:spcAft>
                      </a:pPr>
                      <a:r>
                        <a:rPr lang="en-GB" sz="1200" b="0" i="0" dirty="0">
                          <a:effectLst/>
                          <a:latin typeface="Trebuchet MS" panose="020B0603020202020204" pitchFamily="34" charset="0"/>
                        </a:rPr>
                        <a:t>World Expo 2020 Dubai</a:t>
                      </a:r>
                      <a:endParaRPr lang="en-ZA" sz="1200" b="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SA Tourism was requested to lead and coordinate tourism’s participation</a:t>
                      </a:r>
                    </a:p>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at the World Expo 2020 in the United</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Emirates. The project launched in</a:t>
                      </a:r>
                    </a:p>
                    <a:p>
                      <a:pPr marL="228600" marR="0" indent="-228600" algn="just" defTabSz="4572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October 2021.</a:t>
                      </a:r>
                      <a:endParaRPr lang="en-ZA" sz="12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450520790"/>
                  </a:ext>
                </a:extLst>
              </a:tr>
              <a:tr h="453542">
                <a:tc>
                  <a:txBody>
                    <a:bodyPr/>
                    <a:lstStyle/>
                    <a:p>
                      <a:pPr marL="228600" indent="-228600" algn="just">
                        <a:lnSpc>
                          <a:spcPct val="115000"/>
                        </a:lnSpc>
                        <a:spcAft>
                          <a:spcPts val="0"/>
                        </a:spcAft>
                      </a:pPr>
                      <a:r>
                        <a:rPr lang="en-US" sz="1200" b="0" i="0" dirty="0">
                          <a:effectLst/>
                          <a:latin typeface="Trebuchet MS" panose="020B0603020202020204" pitchFamily="34" charset="0"/>
                          <a:ea typeface="Calibri" panose="020F0502020204030204" pitchFamily="34" charset="0"/>
                          <a:cs typeface="Times New Roman" panose="02020603050405020304" pitchFamily="18" charset="0"/>
                        </a:rPr>
                        <a:t>Regional</a:t>
                      </a:r>
                      <a:r>
                        <a:rPr lang="en-US" sz="1200" b="0" i="0" baseline="0" dirty="0">
                          <a:effectLst/>
                          <a:latin typeface="Trebuchet MS" panose="020B0603020202020204" pitchFamily="34" charset="0"/>
                          <a:ea typeface="Calibri" panose="020F0502020204030204" pitchFamily="34" charset="0"/>
                          <a:cs typeface="Times New Roman" panose="02020603050405020304" pitchFamily="18" charset="0"/>
                        </a:rPr>
                        <a:t> Brand Campaign</a:t>
                      </a:r>
                      <a:endParaRPr lang="en-ZA" sz="1200" b="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lvl="1" indent="0" algn="just" defTabSz="457200" rtl="0" eaLnBrk="1" fontAlgn="auto" latinLnBrk="0" hangingPunct="1">
                        <a:lnSpc>
                          <a:spcPct val="115000"/>
                        </a:lnSpc>
                        <a:spcBef>
                          <a:spcPts val="1200"/>
                        </a:spcBef>
                        <a:spcAft>
                          <a:spcPts val="0"/>
                        </a:spcAft>
                        <a:buClrTx/>
                        <a:buSzTx/>
                        <a:buFontTx/>
                        <a:buNone/>
                        <a:tabLst/>
                        <a:defRPr/>
                      </a:pPr>
                      <a:r>
                        <a:rPr lang="en-GB" sz="1200" dirty="0">
                          <a:latin typeface="Trebuchet MS" panose="020B0603020202020204" pitchFamily="34" charset="0"/>
                        </a:rPr>
                        <a:t>During Quarter 1, SA Tourism developed and launched </a:t>
                      </a:r>
                      <a:r>
                        <a:rPr lang="en-GB" sz="1200" b="0" dirty="0">
                          <a:latin typeface="Trebuchet MS" panose="020B0603020202020204" pitchFamily="34" charset="0"/>
                        </a:rPr>
                        <a:t>the new regional brand campaign, Come Journey with Us,</a:t>
                      </a:r>
                      <a:r>
                        <a:rPr lang="en-GB" sz="1200" b="0" baseline="0" dirty="0">
                          <a:latin typeface="Trebuchet MS" panose="020B0603020202020204" pitchFamily="34" charset="0"/>
                        </a:rPr>
                        <a:t> which is geared towards regional conversion. </a:t>
                      </a:r>
                      <a:endParaRPr lang="en-ZA" sz="12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965357475"/>
                  </a:ext>
                </a:extLst>
              </a:tr>
            </a:tbl>
          </a:graphicData>
        </a:graphic>
      </p:graphicFrame>
      <p:sp>
        <p:nvSpPr>
          <p:cNvPr id="3" name="TextBox 2"/>
          <p:cNvSpPr txBox="1"/>
          <p:nvPr/>
        </p:nvSpPr>
        <p:spPr>
          <a:xfrm>
            <a:off x="6160504" y="1500112"/>
            <a:ext cx="2500170" cy="738664"/>
          </a:xfrm>
          <a:prstGeom prst="rect">
            <a:avLst/>
          </a:prstGeom>
          <a:solidFill>
            <a:srgbClr val="FFC000"/>
          </a:solidFill>
        </p:spPr>
        <p:txBody>
          <a:bodyPr wrap="square" rtlCol="0">
            <a:spAutoFit/>
          </a:bodyPr>
          <a:lstStyle/>
          <a:p>
            <a:pPr algn="ctr"/>
            <a:r>
              <a:rPr lang="en-ZA" sz="1400" dirty="0">
                <a:latin typeface="Trebuchet MS" panose="020B0603020202020204" pitchFamily="34" charset="0"/>
              </a:rPr>
              <a:t>Executing a global marketing programme to reignite international demand</a:t>
            </a:r>
          </a:p>
        </p:txBody>
      </p:sp>
    </p:spTree>
    <p:extLst>
      <p:ext uri="{BB962C8B-B14F-4D97-AF65-F5344CB8AC3E}">
        <p14:creationId xmlns:p14="http://schemas.microsoft.com/office/powerpoint/2010/main" val="363775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966483"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 y="118919"/>
            <a:ext cx="5932968" cy="830997"/>
          </a:xfrm>
          <a:prstGeom prst="rect">
            <a:avLst/>
          </a:prstGeom>
          <a:noFill/>
        </p:spPr>
        <p:txBody>
          <a:bodyPr wrap="square" rtlCol="0">
            <a:spAutoFit/>
          </a:bodyPr>
          <a:lstStyle/>
          <a:p>
            <a:r>
              <a:rPr lang="en-US" sz="2400" b="1" dirty="0">
                <a:latin typeface="Trebuchet MS" panose="020B0603020202020204" pitchFamily="34" charset="0"/>
              </a:rPr>
              <a:t>STRATEGIC PROJECTS DRIVING TOURISM SECTOR RECOVERY PLAN</a:t>
            </a:r>
            <a:endParaRPr lang="en-ZA" sz="2400" b="1" dirty="0">
              <a:latin typeface="Trebuchet MS" panose="020B0603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121435079"/>
              </p:ext>
            </p:extLst>
          </p:nvPr>
        </p:nvGraphicFramePr>
        <p:xfrm>
          <a:off x="431074" y="2414651"/>
          <a:ext cx="8229600" cy="3918037"/>
        </p:xfrm>
        <a:graphic>
          <a:graphicData uri="http://schemas.openxmlformats.org/drawingml/2006/table">
            <a:tbl>
              <a:tblPr firstRow="1" bandRow="1">
                <a:tableStyleId>{5C22544A-7EE6-4342-B048-85BDC9FD1C3A}</a:tableStyleId>
              </a:tblPr>
              <a:tblGrid>
                <a:gridCol w="2842222">
                  <a:extLst>
                    <a:ext uri="{9D8B030D-6E8A-4147-A177-3AD203B41FA5}">
                      <a16:colId xmlns:a16="http://schemas.microsoft.com/office/drawing/2014/main" val="3203336295"/>
                    </a:ext>
                  </a:extLst>
                </a:gridCol>
                <a:gridCol w="5387378">
                  <a:extLst>
                    <a:ext uri="{9D8B030D-6E8A-4147-A177-3AD203B41FA5}">
                      <a16:colId xmlns:a16="http://schemas.microsoft.com/office/drawing/2014/main" val="1345851572"/>
                    </a:ext>
                  </a:extLst>
                </a:gridCol>
              </a:tblGrid>
              <a:tr h="690205">
                <a:tc>
                  <a:txBody>
                    <a:bodyPr/>
                    <a:lstStyle/>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PRIORITY PROJECT</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STATUS</a:t>
                      </a:r>
                      <a:endParaRPr lang="en-ZA" sz="1200" dirty="0">
                        <a:solidFill>
                          <a:schemeClr val="tx1"/>
                        </a:solidFill>
                        <a:effectLst/>
                        <a:latin typeface="Trebuchet MS" panose="020B0603020202020204" pitchFamily="34" charset="0"/>
                      </a:endParaRPr>
                    </a:p>
                    <a:p>
                      <a:pPr marL="228600" indent="-228600" algn="ctr">
                        <a:lnSpc>
                          <a:spcPct val="115000"/>
                        </a:lnSpc>
                        <a:spcAft>
                          <a:spcPts val="0"/>
                        </a:spcAft>
                      </a:pPr>
                      <a:r>
                        <a:rPr lang="en-GB" sz="1200" dirty="0">
                          <a:solidFill>
                            <a:schemeClr val="tx1"/>
                          </a:solidFill>
                          <a:effectLst/>
                          <a:latin typeface="Trebuchet MS" panose="020B0603020202020204" pitchFamily="34" charset="0"/>
                        </a:rPr>
                        <a:t> </a:t>
                      </a:r>
                      <a:endParaRPr lang="en-ZA" sz="12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37790600"/>
                  </a:ext>
                </a:extLst>
              </a:tr>
              <a:tr h="453542">
                <a:tc>
                  <a:txBody>
                    <a:bodyPr/>
                    <a:lstStyle/>
                    <a:p>
                      <a:pPr marL="228600" indent="-228600" algn="just">
                        <a:lnSpc>
                          <a:spcPct val="115000"/>
                        </a:lnSpc>
                        <a:spcAft>
                          <a:spcPts val="0"/>
                        </a:spcAft>
                      </a:pPr>
                      <a:r>
                        <a:rPr lang="en-GB" sz="1200" b="1" dirty="0">
                          <a:effectLst/>
                          <a:latin typeface="Trebuchet MS" panose="020B0603020202020204" pitchFamily="34" charset="0"/>
                        </a:rPr>
                        <a:t>Global Brand Campaign</a:t>
                      </a:r>
                      <a:endParaRPr lang="en-ZA" sz="12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lvl="1" indent="0" algn="just" defTabSz="457200" rtl="0" eaLnBrk="1" fontAlgn="auto" latinLnBrk="0" hangingPunct="1">
                        <a:lnSpc>
                          <a:spcPct val="115000"/>
                        </a:lnSpc>
                        <a:spcBef>
                          <a:spcPts val="120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The campaign</a:t>
                      </a:r>
                      <a:r>
                        <a:rPr lang="en-US" sz="1200" kern="1200" baseline="0" dirty="0">
                          <a:solidFill>
                            <a:schemeClr val="dk1"/>
                          </a:solidFill>
                          <a:effectLst/>
                          <a:latin typeface="Trebuchet MS" panose="020B0603020202020204" pitchFamily="34" charset="0"/>
                          <a:ea typeface="+mn-ea"/>
                          <a:cs typeface="+mn-cs"/>
                        </a:rPr>
                        <a:t> serves to </a:t>
                      </a:r>
                      <a:r>
                        <a:rPr lang="en-US" sz="1200" kern="1200" dirty="0">
                          <a:solidFill>
                            <a:schemeClr val="dk1"/>
                          </a:solidFill>
                          <a:effectLst/>
                          <a:latin typeface="Trebuchet MS" panose="020B0603020202020204" pitchFamily="34" charset="0"/>
                          <a:ea typeface="+mn-ea"/>
                          <a:cs typeface="+mn-cs"/>
                        </a:rPr>
                        <a:t>reposition South Africa as a tourism destination, domestically and internationally, in a “post-COVID” era (the new tourism normal) and drive tourism growth over the next 5 to 10 years. The campaign comprises leisure, business events, lifestyle and cultural tourism across domestic, regional and international markets. It leverages the current tourism offering while projecting the tourism proposition of the future. </a:t>
                      </a:r>
                      <a:r>
                        <a:rPr lang="en-ZA" sz="1200" dirty="0">
                          <a:effectLst/>
                          <a:latin typeface="Trebuchet MS" panose="020B0603020202020204" pitchFamily="34" charset="0"/>
                        </a:rPr>
                        <a:t>The Global Brand Campaign was launched on 26</a:t>
                      </a:r>
                      <a:r>
                        <a:rPr lang="en-ZA" sz="1200" baseline="30000" dirty="0">
                          <a:effectLst/>
                          <a:latin typeface="Trebuchet MS" panose="020B0603020202020204" pitchFamily="34" charset="0"/>
                        </a:rPr>
                        <a:t>th</a:t>
                      </a:r>
                      <a:r>
                        <a:rPr lang="en-ZA" sz="1200" dirty="0">
                          <a:effectLst/>
                          <a:latin typeface="Trebuchet MS" panose="020B0603020202020204" pitchFamily="34" charset="0"/>
                        </a:rPr>
                        <a:t> September 2021.</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961371682"/>
                  </a:ext>
                </a:extLst>
              </a:tr>
              <a:tr h="453542">
                <a:tc>
                  <a:txBody>
                    <a:bodyPr/>
                    <a:lstStyle/>
                    <a:p>
                      <a:pPr marL="228600" indent="-228600" algn="just">
                        <a:lnSpc>
                          <a:spcPct val="115000"/>
                        </a:lnSpc>
                        <a:spcAft>
                          <a:spcPts val="0"/>
                        </a:spcAft>
                      </a:pPr>
                      <a:r>
                        <a:rPr lang="en-GB" sz="1200" b="1" dirty="0">
                          <a:effectLst/>
                          <a:latin typeface="Trebuchet MS" panose="020B0603020202020204" pitchFamily="34" charset="0"/>
                        </a:rPr>
                        <a:t>Global Advocacy Programme</a:t>
                      </a:r>
                      <a:endParaRPr lang="en-ZA" sz="12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indent="0" algn="just" defTabSz="457200" rtl="0" eaLnBrk="1" fontAlgn="auto" latinLnBrk="0" hangingPunct="1">
                        <a:lnSpc>
                          <a:spcPct val="115000"/>
                        </a:lnSpc>
                        <a:spcBef>
                          <a:spcPts val="120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The project is focused on addressing real and/or perceived</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barriers to travel to South Africa and is a shared priority for SA Tourism, the Department of</a:t>
                      </a:r>
                      <a:r>
                        <a:rPr lang="en-US" sz="1200" kern="1200" baseline="0" dirty="0">
                          <a:solidFill>
                            <a:schemeClr val="dk1"/>
                          </a:solidFill>
                          <a:effectLst/>
                          <a:latin typeface="Trebuchet MS" panose="020B0603020202020204" pitchFamily="34" charset="0"/>
                          <a:ea typeface="+mn-ea"/>
                          <a:cs typeface="+mn-cs"/>
                        </a:rPr>
                        <a:t> </a:t>
                      </a:r>
                      <a:r>
                        <a:rPr lang="en-US" sz="1200" kern="1200" dirty="0">
                          <a:solidFill>
                            <a:schemeClr val="dk1"/>
                          </a:solidFill>
                          <a:effectLst/>
                          <a:latin typeface="Trebuchet MS" panose="020B0603020202020204" pitchFamily="34" charset="0"/>
                          <a:ea typeface="+mn-ea"/>
                          <a:cs typeface="+mn-cs"/>
                        </a:rPr>
                        <a:t>Tourism and Tourism Business Council of South Africa. </a:t>
                      </a:r>
                      <a:r>
                        <a:rPr lang="en-ZA" sz="1200" dirty="0">
                          <a:effectLst/>
                          <a:latin typeface="Trebuchet MS" panose="020B0603020202020204" pitchFamily="34" charset="0"/>
                        </a:rPr>
                        <a:t>The tender has been evaluated and awarded in Quarter 2.</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688839251"/>
                  </a:ext>
                </a:extLst>
              </a:tr>
              <a:tr h="453542">
                <a:tc>
                  <a:txBody>
                    <a:bodyPr/>
                    <a:lstStyle/>
                    <a:p>
                      <a:pPr marL="228600" indent="-228600" algn="just">
                        <a:lnSpc>
                          <a:spcPct val="115000"/>
                        </a:lnSpc>
                        <a:spcAft>
                          <a:spcPts val="0"/>
                        </a:spcAft>
                      </a:pPr>
                      <a:r>
                        <a:rPr lang="en-GB" sz="1200" b="1" dirty="0">
                          <a:effectLst/>
                          <a:latin typeface="Trebuchet MS" panose="020B0603020202020204" pitchFamily="34" charset="0"/>
                        </a:rPr>
                        <a:t>International Engagements</a:t>
                      </a:r>
                      <a:endParaRPr lang="en-ZA" sz="12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effectLst/>
                          <a:latin typeface="Trebuchet MS" panose="020B0603020202020204" pitchFamily="34" charset="0"/>
                          <a:ea typeface="Times New Roman" panose="02020603050405020304" pitchFamily="18" charset="0"/>
                          <a:cs typeface="Times New Roman" panose="02020603050405020304" pitchFamily="18" charset="0"/>
                        </a:rPr>
                        <a:t>A programme</a:t>
                      </a:r>
                      <a:r>
                        <a:rPr lang="en-US" sz="1200" baseline="0" dirty="0">
                          <a:effectLst/>
                          <a:latin typeface="Trebuchet MS" panose="020B0603020202020204" pitchFamily="34" charset="0"/>
                          <a:ea typeface="Times New Roman" panose="02020603050405020304" pitchFamily="18" charset="0"/>
                          <a:cs typeface="Times New Roman" panose="02020603050405020304" pitchFamily="18" charset="0"/>
                        </a:rPr>
                        <a:t> for international engagements has been developed that creates opportunities for the Minster to engage international media and trade as part of promoting destination SA and indicating that SA is open for business. Source markets prioritised include Africa, the Americas, Europe, China, and India. </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952404093"/>
                  </a:ext>
                </a:extLst>
              </a:tr>
            </a:tbl>
          </a:graphicData>
        </a:graphic>
      </p:graphicFrame>
      <p:sp>
        <p:nvSpPr>
          <p:cNvPr id="3" name="TextBox 2"/>
          <p:cNvSpPr txBox="1"/>
          <p:nvPr/>
        </p:nvSpPr>
        <p:spPr>
          <a:xfrm>
            <a:off x="6086076" y="1326374"/>
            <a:ext cx="2500170" cy="738664"/>
          </a:xfrm>
          <a:prstGeom prst="rect">
            <a:avLst/>
          </a:prstGeom>
          <a:solidFill>
            <a:srgbClr val="FFC000"/>
          </a:solidFill>
        </p:spPr>
        <p:txBody>
          <a:bodyPr wrap="square" rtlCol="0">
            <a:spAutoFit/>
          </a:bodyPr>
          <a:lstStyle/>
          <a:p>
            <a:pPr algn="ctr"/>
            <a:r>
              <a:rPr lang="en-ZA" sz="1400" dirty="0">
                <a:latin typeface="Trebuchet MS" panose="020B0603020202020204" pitchFamily="34" charset="0"/>
              </a:rPr>
              <a:t>Executing a global marketing programme to reignite international demand</a:t>
            </a:r>
          </a:p>
        </p:txBody>
      </p:sp>
    </p:spTree>
    <p:extLst>
      <p:ext uri="{BB962C8B-B14F-4D97-AF65-F5344CB8AC3E}">
        <p14:creationId xmlns:p14="http://schemas.microsoft.com/office/powerpoint/2010/main" val="37519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14737860"/>
              </p:ext>
            </p:extLst>
          </p:nvPr>
        </p:nvGraphicFramePr>
        <p:xfrm>
          <a:off x="81835" y="801577"/>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249918"/>
            <a:ext cx="337638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effectLst/>
                <a:uLnTx/>
                <a:uFillTx/>
                <a:latin typeface="Trebuchet MS" panose="020B0603020202020204" pitchFamily="34" charset="0"/>
                <a:ea typeface="+mn-ea"/>
                <a:cs typeface="Amsi Pro Ultra"/>
              </a:rPr>
              <a:t>CONTENTS</a:t>
            </a:r>
          </a:p>
        </p:txBody>
      </p:sp>
      <p:sp>
        <p:nvSpPr>
          <p:cNvPr id="2" name="TextBox 1"/>
          <p:cNvSpPr txBox="1"/>
          <p:nvPr/>
        </p:nvSpPr>
        <p:spPr>
          <a:xfrm>
            <a:off x="406400" y="5764281"/>
            <a:ext cx="3768436" cy="461665"/>
          </a:xfrm>
          <a:prstGeom prst="rect">
            <a:avLst/>
          </a:prstGeom>
          <a:noFill/>
        </p:spPr>
        <p:txBody>
          <a:bodyPr wrap="square" rtlCol="0">
            <a:spAutoFit/>
          </a:bodyPr>
          <a:lstStyle/>
          <a:p>
            <a:r>
              <a:rPr lang="en-US" dirty="0"/>
              <a:t>Quarter 1: April to June 2021</a:t>
            </a:r>
          </a:p>
          <a:p>
            <a:r>
              <a:rPr lang="en-US" dirty="0"/>
              <a:t>Quarter 2: July to September 2021</a:t>
            </a:r>
            <a:endParaRPr lang="en-ZA" dirty="0"/>
          </a:p>
        </p:txBody>
      </p:sp>
    </p:spTree>
    <p:extLst>
      <p:ext uri="{BB962C8B-B14F-4D97-AF65-F5344CB8AC3E}">
        <p14:creationId xmlns:p14="http://schemas.microsoft.com/office/powerpoint/2010/main" val="387354117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4243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6958" y="138224"/>
            <a:ext cx="9027042" cy="461665"/>
          </a:xfrm>
          <a:prstGeom prst="rect">
            <a:avLst/>
          </a:prstGeom>
          <a:noFill/>
        </p:spPr>
        <p:txBody>
          <a:bodyPr wrap="square" rtlCol="0">
            <a:spAutoFit/>
          </a:bodyPr>
          <a:lstStyle/>
          <a:p>
            <a:r>
              <a:rPr lang="en-US" sz="2400" b="1" dirty="0">
                <a:latin typeface="Trebuchet MS" panose="020B0603020202020204" pitchFamily="34" charset="0"/>
              </a:rPr>
              <a:t>QUARTERLY UPDATE ON BIDS SECURED FOR DESTINATION SA</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nvPr>
        </p:nvGraphicFramePr>
        <p:xfrm>
          <a:off x="182273" y="628883"/>
          <a:ext cx="8896412" cy="6072680"/>
        </p:xfrm>
        <a:graphic>
          <a:graphicData uri="http://schemas.openxmlformats.org/drawingml/2006/table">
            <a:tbl>
              <a:tblPr firstRow="1" bandRow="1">
                <a:tableStyleId>{073A0DAA-6AF3-43AB-8588-CEC1D06C72B9}</a:tableStyleId>
              </a:tblPr>
              <a:tblGrid>
                <a:gridCol w="3370825">
                  <a:extLst>
                    <a:ext uri="{9D8B030D-6E8A-4147-A177-3AD203B41FA5}">
                      <a16:colId xmlns:a16="http://schemas.microsoft.com/office/drawing/2014/main" val="2433812299"/>
                    </a:ext>
                  </a:extLst>
                </a:gridCol>
                <a:gridCol w="1267097">
                  <a:extLst>
                    <a:ext uri="{9D8B030D-6E8A-4147-A177-3AD203B41FA5}">
                      <a16:colId xmlns:a16="http://schemas.microsoft.com/office/drawing/2014/main" val="2437349248"/>
                    </a:ext>
                  </a:extLst>
                </a:gridCol>
                <a:gridCol w="1306286">
                  <a:extLst>
                    <a:ext uri="{9D8B030D-6E8A-4147-A177-3AD203B41FA5}">
                      <a16:colId xmlns:a16="http://schemas.microsoft.com/office/drawing/2014/main" val="3533927212"/>
                    </a:ext>
                  </a:extLst>
                </a:gridCol>
                <a:gridCol w="1058091">
                  <a:extLst>
                    <a:ext uri="{9D8B030D-6E8A-4147-A177-3AD203B41FA5}">
                      <a16:colId xmlns:a16="http://schemas.microsoft.com/office/drawing/2014/main" val="882724130"/>
                    </a:ext>
                  </a:extLst>
                </a:gridCol>
                <a:gridCol w="1894113">
                  <a:extLst>
                    <a:ext uri="{9D8B030D-6E8A-4147-A177-3AD203B41FA5}">
                      <a16:colId xmlns:a16="http://schemas.microsoft.com/office/drawing/2014/main" val="1426601488"/>
                    </a:ext>
                  </a:extLst>
                </a:gridCol>
              </a:tblGrid>
              <a:tr h="182880">
                <a:tc rowSpan="2">
                  <a:txBody>
                    <a:bodyPr/>
                    <a:lstStyle/>
                    <a:p>
                      <a:pPr algn="ctr"/>
                      <a:r>
                        <a:rPr lang="en-US" sz="1600" dirty="0"/>
                        <a:t>BID SECURED</a:t>
                      </a:r>
                      <a:endParaRPr lang="en-ZA" sz="1600" dirty="0"/>
                    </a:p>
                  </a:txBody>
                  <a:tcPr/>
                </a:tc>
                <a:tc rowSpan="2">
                  <a:txBody>
                    <a:bodyPr/>
                    <a:lstStyle/>
                    <a:p>
                      <a:pPr algn="ctr"/>
                      <a:r>
                        <a:rPr lang="en-US" sz="1600" dirty="0"/>
                        <a:t>YEAR</a:t>
                      </a:r>
                      <a:endParaRPr lang="en-ZA" sz="1600" dirty="0"/>
                    </a:p>
                  </a:txBody>
                  <a:tcPr/>
                </a:tc>
                <a:tc rowSpan="2">
                  <a:txBody>
                    <a:bodyPr/>
                    <a:lstStyle/>
                    <a:p>
                      <a:pPr algn="ctr"/>
                      <a:r>
                        <a:rPr lang="en-US" sz="1600" dirty="0"/>
                        <a:t>SIZE OF EVENT</a:t>
                      </a:r>
                      <a:endParaRPr lang="en-ZA" sz="1600" dirty="0"/>
                    </a:p>
                  </a:txBody>
                  <a:tcPr/>
                </a:tc>
                <a:tc gridSpan="2">
                  <a:txBody>
                    <a:bodyPr/>
                    <a:lstStyle/>
                    <a:p>
                      <a:pPr algn="ctr"/>
                      <a:r>
                        <a:rPr lang="en-US" sz="1600" dirty="0"/>
                        <a:t>GEOGRAPHIC LOCATION OF EVENT</a:t>
                      </a:r>
                      <a:endParaRPr lang="en-ZA" sz="1600" dirty="0"/>
                    </a:p>
                  </a:txBody>
                  <a:tcPr/>
                </a:tc>
                <a:tc hMerge="1">
                  <a:txBody>
                    <a:bodyPr/>
                    <a:lstStyle/>
                    <a:p>
                      <a:endParaRPr lang="en-ZA"/>
                    </a:p>
                  </a:txBody>
                  <a:tcPr/>
                </a:tc>
                <a:extLst>
                  <a:ext uri="{0D108BD9-81ED-4DB2-BD59-A6C34878D82A}">
                    <a16:rowId xmlns:a16="http://schemas.microsoft.com/office/drawing/2014/main" val="245541861"/>
                  </a:ext>
                </a:extLst>
              </a:tr>
              <a:tr h="1828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US" sz="1600" b="1" dirty="0"/>
                        <a:t>PROVINCE</a:t>
                      </a:r>
                      <a:endParaRPr lang="en-ZA" sz="1600" b="1" dirty="0"/>
                    </a:p>
                  </a:txBody>
                  <a:tcPr/>
                </a:tc>
                <a:tc>
                  <a:txBody>
                    <a:bodyPr/>
                    <a:lstStyle/>
                    <a:p>
                      <a:pPr algn="ctr"/>
                      <a:r>
                        <a:rPr lang="en-US" sz="1600" b="1" dirty="0"/>
                        <a:t>TOWN</a:t>
                      </a:r>
                      <a:endParaRPr lang="en-ZA" sz="1600" b="1" dirty="0"/>
                    </a:p>
                  </a:txBody>
                  <a:tcPr/>
                </a:tc>
                <a:extLst>
                  <a:ext uri="{0D108BD9-81ED-4DB2-BD59-A6C34878D82A}">
                    <a16:rowId xmlns:a16="http://schemas.microsoft.com/office/drawing/2014/main" val="3723454333"/>
                  </a:ext>
                </a:extLst>
              </a:tr>
              <a:tr h="359930">
                <a:tc gridSpan="5">
                  <a:txBody>
                    <a:bodyPr/>
                    <a:lstStyle/>
                    <a:p>
                      <a:pPr algn="ctr"/>
                      <a:r>
                        <a:rPr lang="en-US" sz="1600" b="1" dirty="0"/>
                        <a:t>QUARTER 1</a:t>
                      </a:r>
                      <a:endParaRPr lang="en-ZA" sz="1600" b="1"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4642498"/>
                  </a:ext>
                </a:extLst>
              </a:tr>
              <a:tr h="359930">
                <a:tc>
                  <a:txBody>
                    <a:bodyPr/>
                    <a:lstStyle/>
                    <a:p>
                      <a:r>
                        <a:rPr lang="en-US" sz="1600" dirty="0"/>
                        <a:t>Annual Meeting of the International Association of Judges</a:t>
                      </a:r>
                      <a:endParaRPr lang="en-ZA" sz="1600" dirty="0"/>
                    </a:p>
                  </a:txBody>
                  <a:tcPr/>
                </a:tc>
                <a:tc>
                  <a:txBody>
                    <a:bodyPr/>
                    <a:lstStyle/>
                    <a:p>
                      <a:r>
                        <a:rPr lang="en-ZA" sz="1600" dirty="0"/>
                        <a:t>2024</a:t>
                      </a:r>
                    </a:p>
                  </a:txBody>
                  <a:tcPr/>
                </a:tc>
                <a:tc>
                  <a:txBody>
                    <a:bodyPr/>
                    <a:lstStyle/>
                    <a:p>
                      <a:r>
                        <a:rPr lang="en-ZA" sz="1600" dirty="0"/>
                        <a:t>300</a:t>
                      </a:r>
                    </a:p>
                  </a:txBody>
                  <a:tcPr/>
                </a:tc>
                <a:tc>
                  <a:txBody>
                    <a:bodyPr/>
                    <a:lstStyle/>
                    <a:p>
                      <a:r>
                        <a:rPr lang="en-ZA" sz="1600" dirty="0"/>
                        <a:t>WC</a:t>
                      </a:r>
                    </a:p>
                  </a:txBody>
                  <a:tcPr/>
                </a:tc>
                <a:tc>
                  <a:txBody>
                    <a:bodyPr/>
                    <a:lstStyle/>
                    <a:p>
                      <a:r>
                        <a:rPr lang="en-ZA" sz="1600" dirty="0"/>
                        <a:t>Cape Town </a:t>
                      </a:r>
                    </a:p>
                  </a:txBody>
                  <a:tcPr/>
                </a:tc>
                <a:extLst>
                  <a:ext uri="{0D108BD9-81ED-4DB2-BD59-A6C34878D82A}">
                    <a16:rowId xmlns:a16="http://schemas.microsoft.com/office/drawing/2014/main" val="3300641709"/>
                  </a:ext>
                </a:extLst>
              </a:tr>
              <a:tr h="359930">
                <a:tc>
                  <a:txBody>
                    <a:bodyPr/>
                    <a:lstStyle/>
                    <a:p>
                      <a:r>
                        <a:rPr lang="en-ZA" sz="1600" dirty="0"/>
                        <a:t>The LGBT+ Travel Symposium</a:t>
                      </a:r>
                    </a:p>
                  </a:txBody>
                  <a:tcPr/>
                </a:tc>
                <a:tc>
                  <a:txBody>
                    <a:bodyPr/>
                    <a:lstStyle/>
                    <a:p>
                      <a:r>
                        <a:rPr lang="en-ZA" sz="1600" dirty="0"/>
                        <a:t>2022</a:t>
                      </a:r>
                    </a:p>
                  </a:txBody>
                  <a:tcPr/>
                </a:tc>
                <a:tc>
                  <a:txBody>
                    <a:bodyPr/>
                    <a:lstStyle/>
                    <a:p>
                      <a:r>
                        <a:rPr lang="en-ZA" sz="1600" dirty="0"/>
                        <a:t>250</a:t>
                      </a:r>
                    </a:p>
                  </a:txBody>
                  <a:tcPr/>
                </a:tc>
                <a:tc>
                  <a:txBody>
                    <a:bodyPr/>
                    <a:lstStyle/>
                    <a:p>
                      <a:r>
                        <a:rPr lang="en-ZA" sz="1600" dirty="0"/>
                        <a:t>GP</a:t>
                      </a:r>
                    </a:p>
                  </a:txBody>
                  <a:tcPr/>
                </a:tc>
                <a:tc>
                  <a:txBody>
                    <a:bodyPr/>
                    <a:lstStyle/>
                    <a:p>
                      <a:r>
                        <a:rPr lang="en-ZA" sz="1600" dirty="0"/>
                        <a:t>Krugersdorp</a:t>
                      </a:r>
                    </a:p>
                  </a:txBody>
                  <a:tcPr/>
                </a:tc>
                <a:extLst>
                  <a:ext uri="{0D108BD9-81ED-4DB2-BD59-A6C34878D82A}">
                    <a16:rowId xmlns:a16="http://schemas.microsoft.com/office/drawing/2014/main" val="3588233131"/>
                  </a:ext>
                </a:extLst>
              </a:tr>
              <a:tr h="359930">
                <a:tc>
                  <a:txBody>
                    <a:bodyPr/>
                    <a:lstStyle/>
                    <a:p>
                      <a:r>
                        <a:rPr lang="en-US" sz="1600" dirty="0"/>
                        <a:t>International Conference of the Human Resource Division</a:t>
                      </a:r>
                      <a:endParaRPr lang="en-ZA" sz="1600" dirty="0"/>
                    </a:p>
                  </a:txBody>
                  <a:tcPr/>
                </a:tc>
                <a:tc>
                  <a:txBody>
                    <a:bodyPr/>
                    <a:lstStyle/>
                    <a:p>
                      <a:r>
                        <a:rPr lang="en-ZA" sz="1600" dirty="0"/>
                        <a:t>2022</a:t>
                      </a:r>
                    </a:p>
                  </a:txBody>
                  <a:tcPr/>
                </a:tc>
                <a:tc>
                  <a:txBody>
                    <a:bodyPr/>
                    <a:lstStyle/>
                    <a:p>
                      <a:r>
                        <a:rPr lang="en-ZA" sz="1600" dirty="0"/>
                        <a:t>170</a:t>
                      </a:r>
                    </a:p>
                  </a:txBody>
                  <a:tcPr/>
                </a:tc>
                <a:tc>
                  <a:txBody>
                    <a:bodyPr/>
                    <a:lstStyle/>
                    <a:p>
                      <a:r>
                        <a:rPr lang="en-ZA" sz="1600" dirty="0"/>
                        <a:t>NW</a:t>
                      </a:r>
                    </a:p>
                  </a:txBody>
                  <a:tcPr/>
                </a:tc>
                <a:tc>
                  <a:txBody>
                    <a:bodyPr/>
                    <a:lstStyle/>
                    <a:p>
                      <a:r>
                        <a:rPr lang="en-ZA" sz="1600" dirty="0"/>
                        <a:t>Potchefstroom</a:t>
                      </a:r>
                    </a:p>
                  </a:txBody>
                  <a:tcPr/>
                </a:tc>
                <a:extLst>
                  <a:ext uri="{0D108BD9-81ED-4DB2-BD59-A6C34878D82A}">
                    <a16:rowId xmlns:a16="http://schemas.microsoft.com/office/drawing/2014/main" val="2148852916"/>
                  </a:ext>
                </a:extLst>
              </a:tr>
              <a:tr h="359930">
                <a:tc>
                  <a:txBody>
                    <a:bodyPr/>
                    <a:lstStyle/>
                    <a:p>
                      <a:r>
                        <a:rPr lang="en-US" sz="1600" dirty="0"/>
                        <a:t>Unisa Regional Meeting – World Federation of International Music Competitions</a:t>
                      </a:r>
                      <a:endParaRPr lang="en-ZA" sz="1600" dirty="0"/>
                    </a:p>
                  </a:txBody>
                  <a:tcPr/>
                </a:tc>
                <a:tc>
                  <a:txBody>
                    <a:bodyPr/>
                    <a:lstStyle/>
                    <a:p>
                      <a:r>
                        <a:rPr lang="en-ZA" sz="1600" dirty="0"/>
                        <a:t>2022</a:t>
                      </a:r>
                    </a:p>
                  </a:txBody>
                  <a:tcPr/>
                </a:tc>
                <a:tc>
                  <a:txBody>
                    <a:bodyPr/>
                    <a:lstStyle/>
                    <a:p>
                      <a:r>
                        <a:rPr lang="en-ZA" sz="1600" dirty="0"/>
                        <a:t>60</a:t>
                      </a:r>
                    </a:p>
                  </a:txBody>
                  <a:tcPr/>
                </a:tc>
                <a:tc>
                  <a:txBody>
                    <a:bodyPr/>
                    <a:lstStyle/>
                    <a:p>
                      <a:r>
                        <a:rPr lang="en-ZA" sz="1600" dirty="0"/>
                        <a:t>GP </a:t>
                      </a:r>
                    </a:p>
                  </a:txBody>
                  <a:tcPr/>
                </a:tc>
                <a:tc>
                  <a:txBody>
                    <a:bodyPr/>
                    <a:lstStyle/>
                    <a:p>
                      <a:r>
                        <a:rPr lang="en-ZA" sz="1600" dirty="0"/>
                        <a:t>Tshwane</a:t>
                      </a:r>
                    </a:p>
                  </a:txBody>
                  <a:tcPr/>
                </a:tc>
                <a:extLst>
                  <a:ext uri="{0D108BD9-81ED-4DB2-BD59-A6C34878D82A}">
                    <a16:rowId xmlns:a16="http://schemas.microsoft.com/office/drawing/2014/main" val="2691225863"/>
                  </a:ext>
                </a:extLst>
              </a:tr>
              <a:tr h="359930">
                <a:tc>
                  <a:txBody>
                    <a:bodyPr/>
                    <a:lstStyle/>
                    <a:p>
                      <a:r>
                        <a:rPr lang="en-US" sz="1600" dirty="0"/>
                        <a:t>International Conference of the African Marine Waste Network</a:t>
                      </a:r>
                      <a:endParaRPr lang="en-ZA" sz="1600" dirty="0"/>
                    </a:p>
                  </a:txBody>
                  <a:tcPr/>
                </a:tc>
                <a:tc>
                  <a:txBody>
                    <a:bodyPr/>
                    <a:lstStyle/>
                    <a:p>
                      <a:r>
                        <a:rPr lang="en-ZA" sz="1600" dirty="0"/>
                        <a:t>2022</a:t>
                      </a:r>
                    </a:p>
                  </a:txBody>
                  <a:tcPr/>
                </a:tc>
                <a:tc>
                  <a:txBody>
                    <a:bodyPr/>
                    <a:lstStyle/>
                    <a:p>
                      <a:r>
                        <a:rPr lang="en-ZA" sz="1600" dirty="0"/>
                        <a:t>500</a:t>
                      </a:r>
                    </a:p>
                  </a:txBody>
                  <a:tcPr/>
                </a:tc>
                <a:tc>
                  <a:txBody>
                    <a:bodyPr/>
                    <a:lstStyle/>
                    <a:p>
                      <a:r>
                        <a:rPr lang="en-ZA" sz="1600" dirty="0"/>
                        <a:t>EC</a:t>
                      </a:r>
                    </a:p>
                  </a:txBody>
                  <a:tcPr/>
                </a:tc>
                <a:tc>
                  <a:txBody>
                    <a:bodyPr/>
                    <a:lstStyle/>
                    <a:p>
                      <a:r>
                        <a:rPr lang="en-ZA" sz="1600" dirty="0"/>
                        <a:t>Gqeberha</a:t>
                      </a:r>
                    </a:p>
                  </a:txBody>
                  <a:tcPr/>
                </a:tc>
                <a:extLst>
                  <a:ext uri="{0D108BD9-81ED-4DB2-BD59-A6C34878D82A}">
                    <a16:rowId xmlns:a16="http://schemas.microsoft.com/office/drawing/2014/main" val="3743130445"/>
                  </a:ext>
                </a:extLst>
              </a:tr>
              <a:tr h="359930">
                <a:tc>
                  <a:txBody>
                    <a:bodyPr/>
                    <a:lstStyle/>
                    <a:p>
                      <a:r>
                        <a:rPr lang="en-US" sz="1600" dirty="0"/>
                        <a:t>Microsoft EMEA Club 2020 Winners</a:t>
                      </a:r>
                      <a:endParaRPr lang="en-ZA" sz="1600" dirty="0"/>
                    </a:p>
                  </a:txBody>
                  <a:tcPr/>
                </a:tc>
                <a:tc>
                  <a:txBody>
                    <a:bodyPr/>
                    <a:lstStyle/>
                    <a:p>
                      <a:r>
                        <a:rPr lang="en-ZA" sz="1600" dirty="0"/>
                        <a:t>2022</a:t>
                      </a:r>
                    </a:p>
                  </a:txBody>
                  <a:tcPr/>
                </a:tc>
                <a:tc>
                  <a:txBody>
                    <a:bodyPr/>
                    <a:lstStyle/>
                    <a:p>
                      <a:r>
                        <a:rPr lang="en-ZA" sz="1600" dirty="0"/>
                        <a:t>700</a:t>
                      </a:r>
                    </a:p>
                  </a:txBody>
                  <a:tcPr/>
                </a:tc>
                <a:tc>
                  <a:txBody>
                    <a:bodyPr/>
                    <a:lstStyle/>
                    <a:p>
                      <a:r>
                        <a:rPr lang="en-ZA" sz="1600" dirty="0"/>
                        <a:t>WC</a:t>
                      </a:r>
                    </a:p>
                  </a:txBody>
                  <a:tcPr/>
                </a:tc>
                <a:tc>
                  <a:txBody>
                    <a:bodyPr/>
                    <a:lstStyle/>
                    <a:p>
                      <a:r>
                        <a:rPr lang="en-ZA" sz="1600" dirty="0"/>
                        <a:t>Cape Town </a:t>
                      </a:r>
                    </a:p>
                  </a:txBody>
                  <a:tcPr/>
                </a:tc>
                <a:extLst>
                  <a:ext uri="{0D108BD9-81ED-4DB2-BD59-A6C34878D82A}">
                    <a16:rowId xmlns:a16="http://schemas.microsoft.com/office/drawing/2014/main" val="3225916968"/>
                  </a:ext>
                </a:extLst>
              </a:tr>
              <a:tr h="359930">
                <a:tc>
                  <a:txBody>
                    <a:bodyPr/>
                    <a:lstStyle/>
                    <a:p>
                      <a:r>
                        <a:rPr lang="en-US" sz="1600" dirty="0"/>
                        <a:t>Conference on Technology and Instrumentation in Particle Physics</a:t>
                      </a:r>
                      <a:endParaRPr lang="en-ZA" sz="1600" dirty="0"/>
                    </a:p>
                  </a:txBody>
                  <a:tcPr/>
                </a:tc>
                <a:tc>
                  <a:txBody>
                    <a:bodyPr/>
                    <a:lstStyle/>
                    <a:p>
                      <a:r>
                        <a:rPr lang="en-ZA" sz="1600" dirty="0"/>
                        <a:t>2023</a:t>
                      </a:r>
                    </a:p>
                  </a:txBody>
                  <a:tcPr/>
                </a:tc>
                <a:tc>
                  <a:txBody>
                    <a:bodyPr/>
                    <a:lstStyle/>
                    <a:p>
                      <a:r>
                        <a:rPr lang="en-ZA" sz="1600" dirty="0"/>
                        <a:t>300</a:t>
                      </a:r>
                    </a:p>
                  </a:txBody>
                  <a:tcPr/>
                </a:tc>
                <a:tc>
                  <a:txBody>
                    <a:bodyPr/>
                    <a:lstStyle/>
                    <a:p>
                      <a:r>
                        <a:rPr lang="en-ZA" sz="1600" dirty="0"/>
                        <a:t>WC</a:t>
                      </a:r>
                    </a:p>
                  </a:txBody>
                  <a:tcPr/>
                </a:tc>
                <a:tc>
                  <a:txBody>
                    <a:bodyPr/>
                    <a:lstStyle/>
                    <a:p>
                      <a:r>
                        <a:rPr lang="en-ZA" sz="1600" dirty="0"/>
                        <a:t>Cape Town </a:t>
                      </a:r>
                    </a:p>
                    <a:p>
                      <a:endParaRPr lang="en-ZA" sz="1600" dirty="0"/>
                    </a:p>
                  </a:txBody>
                  <a:tcPr/>
                </a:tc>
                <a:extLst>
                  <a:ext uri="{0D108BD9-81ED-4DB2-BD59-A6C34878D82A}">
                    <a16:rowId xmlns:a16="http://schemas.microsoft.com/office/drawing/2014/main" val="3793003768"/>
                  </a:ext>
                </a:extLst>
              </a:tr>
              <a:tr h="359930">
                <a:tc>
                  <a:txBody>
                    <a:bodyPr/>
                    <a:lstStyle/>
                    <a:p>
                      <a:r>
                        <a:rPr lang="en-US" sz="1600" dirty="0"/>
                        <a:t>International Congress of Biochemistry Molecular Biology</a:t>
                      </a:r>
                      <a:endParaRPr lang="en-ZA" sz="1600" dirty="0"/>
                    </a:p>
                  </a:txBody>
                  <a:tcPr/>
                </a:tc>
                <a:tc>
                  <a:txBody>
                    <a:bodyPr/>
                    <a:lstStyle/>
                    <a:p>
                      <a:r>
                        <a:rPr lang="en-ZA" sz="1600" dirty="0"/>
                        <a:t>2027</a:t>
                      </a:r>
                    </a:p>
                  </a:txBody>
                  <a:tcPr/>
                </a:tc>
                <a:tc>
                  <a:txBody>
                    <a:bodyPr/>
                    <a:lstStyle/>
                    <a:p>
                      <a:r>
                        <a:rPr lang="en-ZA" sz="1600" dirty="0"/>
                        <a:t>1500</a:t>
                      </a:r>
                    </a:p>
                  </a:txBody>
                  <a:tcPr/>
                </a:tc>
                <a:tc>
                  <a:txBody>
                    <a:bodyPr/>
                    <a:lstStyle/>
                    <a:p>
                      <a:r>
                        <a:rPr lang="en-ZA" sz="1600" dirty="0"/>
                        <a:t>WC</a:t>
                      </a:r>
                    </a:p>
                  </a:txBody>
                  <a:tcPr/>
                </a:tc>
                <a:tc>
                  <a:txBody>
                    <a:bodyPr/>
                    <a:lstStyle/>
                    <a:p>
                      <a:r>
                        <a:rPr lang="en-ZA" sz="1600" dirty="0"/>
                        <a:t>Cape Town </a:t>
                      </a:r>
                    </a:p>
                  </a:txBody>
                  <a:tcPr/>
                </a:tc>
                <a:extLst>
                  <a:ext uri="{0D108BD9-81ED-4DB2-BD59-A6C34878D82A}">
                    <a16:rowId xmlns:a16="http://schemas.microsoft.com/office/drawing/2014/main" val="3512745362"/>
                  </a:ext>
                </a:extLst>
              </a:tr>
              <a:tr h="359930">
                <a:tc>
                  <a:txBody>
                    <a:bodyPr/>
                    <a:lstStyle/>
                    <a:p>
                      <a:r>
                        <a:rPr lang="en-ZA" sz="1600" dirty="0"/>
                        <a:t>ESSENCE International Conference</a:t>
                      </a:r>
                    </a:p>
                  </a:txBody>
                  <a:tcPr/>
                </a:tc>
                <a:tc>
                  <a:txBody>
                    <a:bodyPr/>
                    <a:lstStyle/>
                    <a:p>
                      <a:r>
                        <a:rPr lang="en-ZA" sz="1600" dirty="0"/>
                        <a:t>2023</a:t>
                      </a:r>
                    </a:p>
                  </a:txBody>
                  <a:tcPr/>
                </a:tc>
                <a:tc>
                  <a:txBody>
                    <a:bodyPr/>
                    <a:lstStyle/>
                    <a:p>
                      <a:r>
                        <a:rPr lang="en-ZA" sz="1600" dirty="0"/>
                        <a:t>600</a:t>
                      </a:r>
                    </a:p>
                  </a:txBody>
                  <a:tcPr/>
                </a:tc>
                <a:tc>
                  <a:txBody>
                    <a:bodyPr/>
                    <a:lstStyle/>
                    <a:p>
                      <a:r>
                        <a:rPr lang="en-ZA" sz="1600" dirty="0"/>
                        <a:t>WC</a:t>
                      </a:r>
                    </a:p>
                  </a:txBody>
                  <a:tcPr/>
                </a:tc>
                <a:tc>
                  <a:txBody>
                    <a:bodyPr/>
                    <a:lstStyle/>
                    <a:p>
                      <a:r>
                        <a:rPr lang="en-ZA" sz="1600" dirty="0"/>
                        <a:t>Cape Town</a:t>
                      </a:r>
                    </a:p>
                  </a:txBody>
                  <a:tcPr/>
                </a:tc>
                <a:extLst>
                  <a:ext uri="{0D108BD9-81ED-4DB2-BD59-A6C34878D82A}">
                    <a16:rowId xmlns:a16="http://schemas.microsoft.com/office/drawing/2014/main" val="597102897"/>
                  </a:ext>
                </a:extLst>
              </a:tr>
            </a:tbl>
          </a:graphicData>
        </a:graphic>
      </p:graphicFrame>
    </p:spTree>
    <p:extLst>
      <p:ext uri="{BB962C8B-B14F-4D97-AF65-F5344CB8AC3E}">
        <p14:creationId xmlns:p14="http://schemas.microsoft.com/office/powerpoint/2010/main" val="2548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16958" y="138224"/>
            <a:ext cx="9027042" cy="461665"/>
          </a:xfrm>
          <a:prstGeom prst="rect">
            <a:avLst/>
          </a:prstGeom>
          <a:noFill/>
        </p:spPr>
        <p:txBody>
          <a:bodyPr wrap="square" rtlCol="0">
            <a:spAutoFit/>
          </a:bodyPr>
          <a:lstStyle/>
          <a:p>
            <a:r>
              <a:rPr lang="en-US" sz="2400" b="1" dirty="0">
                <a:latin typeface="Trebuchet MS" panose="020B0603020202020204" pitchFamily="34" charset="0"/>
              </a:rPr>
              <a:t>QUARTERLY UPDATE ON BIDS SECURED FOR DESTINATION SA</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59181418"/>
              </p:ext>
            </p:extLst>
          </p:nvPr>
        </p:nvGraphicFramePr>
        <p:xfrm>
          <a:off x="182273" y="628883"/>
          <a:ext cx="8896412" cy="5480570"/>
        </p:xfrm>
        <a:graphic>
          <a:graphicData uri="http://schemas.openxmlformats.org/drawingml/2006/table">
            <a:tbl>
              <a:tblPr firstRow="1" bandRow="1">
                <a:tableStyleId>{073A0DAA-6AF3-43AB-8588-CEC1D06C72B9}</a:tableStyleId>
              </a:tblPr>
              <a:tblGrid>
                <a:gridCol w="3370825">
                  <a:extLst>
                    <a:ext uri="{9D8B030D-6E8A-4147-A177-3AD203B41FA5}">
                      <a16:colId xmlns:a16="http://schemas.microsoft.com/office/drawing/2014/main" val="2433812299"/>
                    </a:ext>
                  </a:extLst>
                </a:gridCol>
                <a:gridCol w="1267097">
                  <a:extLst>
                    <a:ext uri="{9D8B030D-6E8A-4147-A177-3AD203B41FA5}">
                      <a16:colId xmlns:a16="http://schemas.microsoft.com/office/drawing/2014/main" val="2437349248"/>
                    </a:ext>
                  </a:extLst>
                </a:gridCol>
                <a:gridCol w="1306286">
                  <a:extLst>
                    <a:ext uri="{9D8B030D-6E8A-4147-A177-3AD203B41FA5}">
                      <a16:colId xmlns:a16="http://schemas.microsoft.com/office/drawing/2014/main" val="3533927212"/>
                    </a:ext>
                  </a:extLst>
                </a:gridCol>
                <a:gridCol w="1058091">
                  <a:extLst>
                    <a:ext uri="{9D8B030D-6E8A-4147-A177-3AD203B41FA5}">
                      <a16:colId xmlns:a16="http://schemas.microsoft.com/office/drawing/2014/main" val="882724130"/>
                    </a:ext>
                  </a:extLst>
                </a:gridCol>
                <a:gridCol w="1894113">
                  <a:extLst>
                    <a:ext uri="{9D8B030D-6E8A-4147-A177-3AD203B41FA5}">
                      <a16:colId xmlns:a16="http://schemas.microsoft.com/office/drawing/2014/main" val="1426601488"/>
                    </a:ext>
                  </a:extLst>
                </a:gridCol>
              </a:tblGrid>
              <a:tr h="182880">
                <a:tc rowSpan="2">
                  <a:txBody>
                    <a:bodyPr/>
                    <a:lstStyle/>
                    <a:p>
                      <a:pPr algn="ctr"/>
                      <a:r>
                        <a:rPr lang="en-US" sz="1600" dirty="0"/>
                        <a:t>BID SECURED</a:t>
                      </a:r>
                      <a:endParaRPr lang="en-ZA" sz="1600" dirty="0"/>
                    </a:p>
                  </a:txBody>
                  <a:tcPr/>
                </a:tc>
                <a:tc rowSpan="2">
                  <a:txBody>
                    <a:bodyPr/>
                    <a:lstStyle/>
                    <a:p>
                      <a:pPr algn="ctr"/>
                      <a:r>
                        <a:rPr lang="en-US" sz="1600" dirty="0"/>
                        <a:t>YEAR</a:t>
                      </a:r>
                      <a:endParaRPr lang="en-ZA" sz="1600" dirty="0"/>
                    </a:p>
                  </a:txBody>
                  <a:tcPr/>
                </a:tc>
                <a:tc rowSpan="2">
                  <a:txBody>
                    <a:bodyPr/>
                    <a:lstStyle/>
                    <a:p>
                      <a:pPr algn="ctr"/>
                      <a:r>
                        <a:rPr lang="en-US" sz="1600" dirty="0"/>
                        <a:t>SIZE OF EVENT</a:t>
                      </a:r>
                      <a:endParaRPr lang="en-ZA" sz="1600" dirty="0"/>
                    </a:p>
                  </a:txBody>
                  <a:tcPr/>
                </a:tc>
                <a:tc gridSpan="2">
                  <a:txBody>
                    <a:bodyPr/>
                    <a:lstStyle/>
                    <a:p>
                      <a:pPr algn="ctr"/>
                      <a:r>
                        <a:rPr lang="en-US" sz="1600" dirty="0"/>
                        <a:t>GEOGRAPHIC LOCATION OF EVENT</a:t>
                      </a:r>
                      <a:endParaRPr lang="en-ZA" sz="1600" dirty="0"/>
                    </a:p>
                  </a:txBody>
                  <a:tcPr/>
                </a:tc>
                <a:tc hMerge="1">
                  <a:txBody>
                    <a:bodyPr/>
                    <a:lstStyle/>
                    <a:p>
                      <a:endParaRPr lang="en-ZA"/>
                    </a:p>
                  </a:txBody>
                  <a:tcPr/>
                </a:tc>
                <a:extLst>
                  <a:ext uri="{0D108BD9-81ED-4DB2-BD59-A6C34878D82A}">
                    <a16:rowId xmlns:a16="http://schemas.microsoft.com/office/drawing/2014/main" val="245541861"/>
                  </a:ext>
                </a:extLst>
              </a:tr>
              <a:tr h="1828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US" sz="1600" b="1" dirty="0"/>
                        <a:t>PROVINCE</a:t>
                      </a:r>
                      <a:endParaRPr lang="en-ZA" sz="1600" b="1" dirty="0"/>
                    </a:p>
                  </a:txBody>
                  <a:tcPr/>
                </a:tc>
                <a:tc>
                  <a:txBody>
                    <a:bodyPr/>
                    <a:lstStyle/>
                    <a:p>
                      <a:pPr algn="ctr"/>
                      <a:r>
                        <a:rPr lang="en-US" sz="1600" b="1" dirty="0"/>
                        <a:t>TOWN</a:t>
                      </a:r>
                      <a:endParaRPr lang="en-ZA" sz="1600" b="1" dirty="0"/>
                    </a:p>
                  </a:txBody>
                  <a:tcPr/>
                </a:tc>
                <a:extLst>
                  <a:ext uri="{0D108BD9-81ED-4DB2-BD59-A6C34878D82A}">
                    <a16:rowId xmlns:a16="http://schemas.microsoft.com/office/drawing/2014/main" val="3723454333"/>
                  </a:ext>
                </a:extLst>
              </a:tr>
              <a:tr h="359930">
                <a:tc gridSpan="5">
                  <a:txBody>
                    <a:bodyPr/>
                    <a:lstStyle/>
                    <a:p>
                      <a:pPr algn="ctr"/>
                      <a:r>
                        <a:rPr lang="en-US" sz="1600" b="1" dirty="0"/>
                        <a:t>QUARTER 2</a:t>
                      </a:r>
                      <a:endParaRPr lang="en-ZA" sz="1600" b="1"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4642498"/>
                  </a:ext>
                </a:extLst>
              </a:tr>
              <a:tr h="359930">
                <a:tc>
                  <a:txBody>
                    <a:bodyPr/>
                    <a:lstStyle/>
                    <a:p>
                      <a:r>
                        <a:rPr lang="en-US" sz="1600" dirty="0"/>
                        <a:t>International Conference on Indigenous Astronomy</a:t>
                      </a:r>
                      <a:endParaRPr lang="en-ZA" sz="1600" dirty="0"/>
                    </a:p>
                  </a:txBody>
                  <a:tcPr/>
                </a:tc>
                <a:tc>
                  <a:txBody>
                    <a:bodyPr/>
                    <a:lstStyle/>
                    <a:p>
                      <a:r>
                        <a:rPr lang="en-ZA" sz="1600" dirty="0"/>
                        <a:t>2022</a:t>
                      </a:r>
                    </a:p>
                  </a:txBody>
                  <a:tcPr/>
                </a:tc>
                <a:tc>
                  <a:txBody>
                    <a:bodyPr/>
                    <a:lstStyle/>
                    <a:p>
                      <a:r>
                        <a:rPr lang="en-ZA" sz="1600" dirty="0"/>
                        <a:t>100</a:t>
                      </a:r>
                    </a:p>
                  </a:txBody>
                  <a:tcPr/>
                </a:tc>
                <a:tc>
                  <a:txBody>
                    <a:bodyPr/>
                    <a:lstStyle/>
                    <a:p>
                      <a:r>
                        <a:rPr lang="en-ZA" sz="1600" dirty="0"/>
                        <a:t>NW</a:t>
                      </a:r>
                    </a:p>
                  </a:txBody>
                  <a:tcPr/>
                </a:tc>
                <a:tc>
                  <a:txBody>
                    <a:bodyPr/>
                    <a:lstStyle/>
                    <a:p>
                      <a:r>
                        <a:rPr lang="en-ZA" sz="1600" dirty="0"/>
                        <a:t>Mahikeng</a:t>
                      </a:r>
                    </a:p>
                  </a:txBody>
                  <a:tcPr/>
                </a:tc>
                <a:extLst>
                  <a:ext uri="{0D108BD9-81ED-4DB2-BD59-A6C34878D82A}">
                    <a16:rowId xmlns:a16="http://schemas.microsoft.com/office/drawing/2014/main" val="3300641709"/>
                  </a:ext>
                </a:extLst>
              </a:tr>
              <a:tr h="359930">
                <a:tc>
                  <a:txBody>
                    <a:bodyPr/>
                    <a:lstStyle/>
                    <a:p>
                      <a:r>
                        <a:rPr lang="en-US" sz="1600" dirty="0"/>
                        <a:t>African Regional Students Conference of the Institute of Human Settlement Practitioners</a:t>
                      </a:r>
                      <a:endParaRPr lang="en-ZA" sz="1600" dirty="0"/>
                    </a:p>
                  </a:txBody>
                  <a:tcPr/>
                </a:tc>
                <a:tc>
                  <a:txBody>
                    <a:bodyPr/>
                    <a:lstStyle/>
                    <a:p>
                      <a:r>
                        <a:rPr lang="en-ZA" sz="1600" dirty="0"/>
                        <a:t>2021</a:t>
                      </a:r>
                    </a:p>
                  </a:txBody>
                  <a:tcPr/>
                </a:tc>
                <a:tc>
                  <a:txBody>
                    <a:bodyPr/>
                    <a:lstStyle/>
                    <a:p>
                      <a:r>
                        <a:rPr lang="en-ZA" sz="1600" dirty="0"/>
                        <a:t>250</a:t>
                      </a:r>
                    </a:p>
                  </a:txBody>
                  <a:tcPr/>
                </a:tc>
                <a:tc>
                  <a:txBody>
                    <a:bodyPr/>
                    <a:lstStyle/>
                    <a:p>
                      <a:r>
                        <a:rPr lang="en-ZA" sz="1600" dirty="0"/>
                        <a:t>EC</a:t>
                      </a:r>
                    </a:p>
                  </a:txBody>
                  <a:tcPr/>
                </a:tc>
                <a:tc>
                  <a:txBody>
                    <a:bodyPr/>
                    <a:lstStyle/>
                    <a:p>
                      <a:r>
                        <a:rPr lang="en-ZA" sz="1600" dirty="0"/>
                        <a:t>Alice</a:t>
                      </a:r>
                    </a:p>
                  </a:txBody>
                  <a:tcPr/>
                </a:tc>
                <a:extLst>
                  <a:ext uri="{0D108BD9-81ED-4DB2-BD59-A6C34878D82A}">
                    <a16:rowId xmlns:a16="http://schemas.microsoft.com/office/drawing/2014/main" val="3588233131"/>
                  </a:ext>
                </a:extLst>
              </a:tr>
              <a:tr h="359930">
                <a:tc>
                  <a:txBody>
                    <a:bodyPr/>
                    <a:lstStyle/>
                    <a:p>
                      <a:r>
                        <a:rPr lang="en-US" sz="1600" dirty="0"/>
                        <a:t>Hepatopancreaticobiliary Association of Southern Africa Regional Conference</a:t>
                      </a:r>
                      <a:endParaRPr lang="en-ZA" sz="1600" dirty="0"/>
                    </a:p>
                  </a:txBody>
                  <a:tcPr/>
                </a:tc>
                <a:tc>
                  <a:txBody>
                    <a:bodyPr/>
                    <a:lstStyle/>
                    <a:p>
                      <a:r>
                        <a:rPr lang="en-ZA" sz="1600" dirty="0"/>
                        <a:t>2021</a:t>
                      </a:r>
                    </a:p>
                  </a:txBody>
                  <a:tcPr/>
                </a:tc>
                <a:tc>
                  <a:txBody>
                    <a:bodyPr/>
                    <a:lstStyle/>
                    <a:p>
                      <a:r>
                        <a:rPr lang="en-ZA" sz="1600" dirty="0"/>
                        <a:t>120</a:t>
                      </a:r>
                    </a:p>
                  </a:txBody>
                  <a:tcPr/>
                </a:tc>
                <a:tc>
                  <a:txBody>
                    <a:bodyPr/>
                    <a:lstStyle/>
                    <a:p>
                      <a:r>
                        <a:rPr lang="en-ZA" sz="1600" dirty="0"/>
                        <a:t>WC</a:t>
                      </a:r>
                    </a:p>
                  </a:txBody>
                  <a:tcPr/>
                </a:tc>
                <a:tc>
                  <a:txBody>
                    <a:bodyPr/>
                    <a:lstStyle/>
                    <a:p>
                      <a:r>
                        <a:rPr lang="en-ZA" sz="1600" dirty="0"/>
                        <a:t>Franschhoek</a:t>
                      </a:r>
                    </a:p>
                  </a:txBody>
                  <a:tcPr/>
                </a:tc>
                <a:extLst>
                  <a:ext uri="{0D108BD9-81ED-4DB2-BD59-A6C34878D82A}">
                    <a16:rowId xmlns:a16="http://schemas.microsoft.com/office/drawing/2014/main" val="3471134392"/>
                  </a:ext>
                </a:extLst>
              </a:tr>
              <a:tr h="359930">
                <a:tc>
                  <a:txBody>
                    <a:bodyPr/>
                    <a:lstStyle/>
                    <a:p>
                      <a:r>
                        <a:rPr lang="en-US" sz="1600" dirty="0"/>
                        <a:t>Federation of Africa University Sports General Assembly and Strategic Dialogue</a:t>
                      </a:r>
                      <a:endParaRPr lang="en-ZA" sz="1600" dirty="0"/>
                    </a:p>
                  </a:txBody>
                  <a:tcPr/>
                </a:tc>
                <a:tc>
                  <a:txBody>
                    <a:bodyPr/>
                    <a:lstStyle/>
                    <a:p>
                      <a:r>
                        <a:rPr lang="en-ZA" sz="1600" dirty="0"/>
                        <a:t>2023</a:t>
                      </a:r>
                    </a:p>
                  </a:txBody>
                  <a:tcPr/>
                </a:tc>
                <a:tc>
                  <a:txBody>
                    <a:bodyPr/>
                    <a:lstStyle/>
                    <a:p>
                      <a:r>
                        <a:rPr lang="en-ZA" sz="1600" dirty="0"/>
                        <a:t>200</a:t>
                      </a:r>
                    </a:p>
                  </a:txBody>
                  <a:tcPr/>
                </a:tc>
                <a:tc>
                  <a:txBody>
                    <a:bodyPr/>
                    <a:lstStyle/>
                    <a:p>
                      <a:r>
                        <a:rPr lang="en-ZA" sz="1600" dirty="0"/>
                        <a:t>GP</a:t>
                      </a:r>
                    </a:p>
                  </a:txBody>
                  <a:tcPr/>
                </a:tc>
                <a:tc>
                  <a:txBody>
                    <a:bodyPr/>
                    <a:lstStyle/>
                    <a:p>
                      <a:r>
                        <a:rPr lang="en-ZA" sz="1600" dirty="0"/>
                        <a:t>Johannesburg</a:t>
                      </a:r>
                    </a:p>
                  </a:txBody>
                  <a:tcPr/>
                </a:tc>
                <a:extLst>
                  <a:ext uri="{0D108BD9-81ED-4DB2-BD59-A6C34878D82A}">
                    <a16:rowId xmlns:a16="http://schemas.microsoft.com/office/drawing/2014/main" val="2638720718"/>
                  </a:ext>
                </a:extLst>
              </a:tr>
              <a:tr h="359930">
                <a:tc>
                  <a:txBody>
                    <a:bodyPr/>
                    <a:lstStyle/>
                    <a:p>
                      <a:r>
                        <a:rPr lang="en-ZA" sz="1600" dirty="0"/>
                        <a:t>International Symposium on Morphological Sciences Conference</a:t>
                      </a:r>
                    </a:p>
                  </a:txBody>
                  <a:tcPr/>
                </a:tc>
                <a:tc>
                  <a:txBody>
                    <a:bodyPr/>
                    <a:lstStyle/>
                    <a:p>
                      <a:r>
                        <a:rPr lang="en-ZA" sz="1600" dirty="0"/>
                        <a:t>2023</a:t>
                      </a:r>
                    </a:p>
                  </a:txBody>
                  <a:tcPr/>
                </a:tc>
                <a:tc>
                  <a:txBody>
                    <a:bodyPr/>
                    <a:lstStyle/>
                    <a:p>
                      <a:r>
                        <a:rPr lang="en-ZA" sz="1600" dirty="0"/>
                        <a:t>400</a:t>
                      </a:r>
                    </a:p>
                  </a:txBody>
                  <a:tcPr/>
                </a:tc>
                <a:tc>
                  <a:txBody>
                    <a:bodyPr/>
                    <a:lstStyle/>
                    <a:p>
                      <a:r>
                        <a:rPr lang="en-ZA" sz="1600" dirty="0"/>
                        <a:t>WC</a:t>
                      </a:r>
                    </a:p>
                  </a:txBody>
                  <a:tcPr/>
                </a:tc>
                <a:tc>
                  <a:txBody>
                    <a:bodyPr/>
                    <a:lstStyle/>
                    <a:p>
                      <a:r>
                        <a:rPr lang="en-ZA" sz="1600" dirty="0"/>
                        <a:t>Cape Town</a:t>
                      </a:r>
                    </a:p>
                  </a:txBody>
                  <a:tcPr/>
                </a:tc>
                <a:extLst>
                  <a:ext uri="{0D108BD9-81ED-4DB2-BD59-A6C34878D82A}">
                    <a16:rowId xmlns:a16="http://schemas.microsoft.com/office/drawing/2014/main" val="194366402"/>
                  </a:ext>
                </a:extLst>
              </a:tr>
              <a:tr h="359930">
                <a:tc>
                  <a:txBody>
                    <a:bodyPr/>
                    <a:lstStyle/>
                    <a:p>
                      <a:r>
                        <a:rPr lang="en-ZA" sz="1600" dirty="0"/>
                        <a:t>International Conference on Information Fusion</a:t>
                      </a:r>
                    </a:p>
                  </a:txBody>
                  <a:tcPr/>
                </a:tc>
                <a:tc>
                  <a:txBody>
                    <a:bodyPr/>
                    <a:lstStyle/>
                    <a:p>
                      <a:r>
                        <a:rPr lang="en-ZA" sz="1600" dirty="0"/>
                        <a:t>2021</a:t>
                      </a:r>
                    </a:p>
                  </a:txBody>
                  <a:tcPr/>
                </a:tc>
                <a:tc>
                  <a:txBody>
                    <a:bodyPr/>
                    <a:lstStyle/>
                    <a:p>
                      <a:r>
                        <a:rPr lang="en-ZA" sz="1600" dirty="0"/>
                        <a:t>200</a:t>
                      </a:r>
                    </a:p>
                  </a:txBody>
                  <a:tcPr/>
                </a:tc>
                <a:tc>
                  <a:txBody>
                    <a:bodyPr/>
                    <a:lstStyle/>
                    <a:p>
                      <a:r>
                        <a:rPr lang="en-ZA" sz="1600" dirty="0"/>
                        <a:t>NW</a:t>
                      </a:r>
                    </a:p>
                  </a:txBody>
                  <a:tcPr/>
                </a:tc>
                <a:tc>
                  <a:txBody>
                    <a:bodyPr/>
                    <a:lstStyle/>
                    <a:p>
                      <a:r>
                        <a:rPr lang="en-ZA" sz="1600" dirty="0"/>
                        <a:t>Rustenburg</a:t>
                      </a:r>
                    </a:p>
                  </a:txBody>
                  <a:tcPr/>
                </a:tc>
                <a:extLst>
                  <a:ext uri="{0D108BD9-81ED-4DB2-BD59-A6C34878D82A}">
                    <a16:rowId xmlns:a16="http://schemas.microsoft.com/office/drawing/2014/main" val="2682915790"/>
                  </a:ext>
                </a:extLst>
              </a:tr>
            </a:tbl>
          </a:graphicData>
        </a:graphic>
      </p:graphicFrame>
    </p:spTree>
    <p:extLst>
      <p:ext uri="{BB962C8B-B14F-4D97-AF65-F5344CB8AC3E}">
        <p14:creationId xmlns:p14="http://schemas.microsoft.com/office/powerpoint/2010/main" val="208838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4243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6958" y="138224"/>
            <a:ext cx="8666824" cy="461665"/>
          </a:xfrm>
          <a:prstGeom prst="rect">
            <a:avLst/>
          </a:prstGeom>
          <a:noFill/>
        </p:spPr>
        <p:txBody>
          <a:bodyPr wrap="square" rtlCol="0">
            <a:spAutoFit/>
          </a:bodyPr>
          <a:lstStyle/>
          <a:p>
            <a:r>
              <a:rPr lang="en-US" sz="2400" b="1" dirty="0">
                <a:latin typeface="Trebuchet MS" panose="020B0603020202020204" pitchFamily="34" charset="0"/>
              </a:rPr>
              <a:t>QUARTERLY UPDATE ON GRADING INCENTIVE PROGRAMME</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43599243"/>
              </p:ext>
            </p:extLst>
          </p:nvPr>
        </p:nvGraphicFramePr>
        <p:xfrm>
          <a:off x="314037" y="713509"/>
          <a:ext cx="8081818" cy="5943600"/>
        </p:xfrm>
        <a:graphic>
          <a:graphicData uri="http://schemas.openxmlformats.org/drawingml/2006/table">
            <a:tbl>
              <a:tblPr firstRow="1" bandRow="1">
                <a:tableStyleId>{073A0DAA-6AF3-43AB-8588-CEC1D06C72B9}</a:tableStyleId>
              </a:tblPr>
              <a:tblGrid>
                <a:gridCol w="2020454">
                  <a:extLst>
                    <a:ext uri="{9D8B030D-6E8A-4147-A177-3AD203B41FA5}">
                      <a16:colId xmlns:a16="http://schemas.microsoft.com/office/drawing/2014/main" val="2433812299"/>
                    </a:ext>
                  </a:extLst>
                </a:gridCol>
                <a:gridCol w="1637145">
                  <a:extLst>
                    <a:ext uri="{9D8B030D-6E8A-4147-A177-3AD203B41FA5}">
                      <a16:colId xmlns:a16="http://schemas.microsoft.com/office/drawing/2014/main" val="4014076158"/>
                    </a:ext>
                  </a:extLst>
                </a:gridCol>
                <a:gridCol w="540114">
                  <a:extLst>
                    <a:ext uri="{9D8B030D-6E8A-4147-A177-3AD203B41FA5}">
                      <a16:colId xmlns:a16="http://schemas.microsoft.com/office/drawing/2014/main" val="1158717199"/>
                    </a:ext>
                  </a:extLst>
                </a:gridCol>
                <a:gridCol w="3884105">
                  <a:extLst>
                    <a:ext uri="{9D8B030D-6E8A-4147-A177-3AD203B41FA5}">
                      <a16:colId xmlns:a16="http://schemas.microsoft.com/office/drawing/2014/main" val="314053073"/>
                    </a:ext>
                  </a:extLst>
                </a:gridCol>
              </a:tblGrid>
              <a:tr h="320040">
                <a:tc rowSpan="2">
                  <a:txBody>
                    <a:bodyPr/>
                    <a:lstStyle/>
                    <a:p>
                      <a:pPr algn="ctr"/>
                      <a:r>
                        <a:rPr lang="en-US" dirty="0"/>
                        <a:t>NUMBER OF ENTERPRRISES ENROLLED IN PROGRAMME</a:t>
                      </a:r>
                      <a:endParaRPr lang="en-ZA" dirty="0"/>
                    </a:p>
                  </a:txBody>
                  <a:tcPr/>
                </a:tc>
                <a:tc gridSpan="3">
                  <a:txBody>
                    <a:bodyPr/>
                    <a:lstStyle/>
                    <a:p>
                      <a:pPr algn="ctr"/>
                      <a:r>
                        <a:rPr lang="en-US" dirty="0"/>
                        <a:t>GEOGRAPHIC LOCATION</a:t>
                      </a:r>
                      <a:endParaRPr lang="en-ZA" dirty="0"/>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541861"/>
                  </a:ext>
                </a:extLst>
              </a:tr>
              <a:tr h="320040">
                <a:tc vMerge="1">
                  <a:txBody>
                    <a:bodyPr/>
                    <a:lstStyle/>
                    <a:p>
                      <a:endParaRPr lang="en-ZA"/>
                    </a:p>
                  </a:txBody>
                  <a:tcPr/>
                </a:tc>
                <a:tc gridSpan="2">
                  <a:txBody>
                    <a:bodyPr/>
                    <a:lstStyle/>
                    <a:p>
                      <a:pPr algn="ctr"/>
                      <a:endParaRPr lang="en-US" b="1" dirty="0"/>
                    </a:p>
                    <a:p>
                      <a:pPr algn="ctr"/>
                      <a:r>
                        <a:rPr lang="en-US" b="1" dirty="0"/>
                        <a:t>PROVINCE</a:t>
                      </a:r>
                      <a:endParaRPr lang="en-ZA" b="1" dirty="0"/>
                    </a:p>
                  </a:txBody>
                  <a:tcPr/>
                </a:tc>
                <a:tc hMerge="1">
                  <a:txBody>
                    <a:bodyPr/>
                    <a:lstStyle/>
                    <a:p>
                      <a:endParaRPr lang="en-ZA"/>
                    </a:p>
                  </a:txBody>
                  <a:tcPr/>
                </a:tc>
                <a:tc>
                  <a:txBody>
                    <a:bodyPr/>
                    <a:lstStyle/>
                    <a:p>
                      <a:pPr algn="ctr"/>
                      <a:endParaRPr lang="en-US" b="1" dirty="0"/>
                    </a:p>
                    <a:p>
                      <a:pPr algn="ctr"/>
                      <a:r>
                        <a:rPr lang="en-US" b="1" dirty="0"/>
                        <a:t>TOWNS</a:t>
                      </a:r>
                      <a:endParaRPr lang="en-ZA" b="1" dirty="0"/>
                    </a:p>
                  </a:txBody>
                  <a:tcPr/>
                </a:tc>
                <a:extLst>
                  <a:ext uri="{0D108BD9-81ED-4DB2-BD59-A6C34878D82A}">
                    <a16:rowId xmlns:a16="http://schemas.microsoft.com/office/drawing/2014/main" val="390512187"/>
                  </a:ext>
                </a:extLst>
              </a:tr>
              <a:tr h="345968">
                <a:tc gridSpan="4">
                  <a:txBody>
                    <a:bodyPr/>
                    <a:lstStyle/>
                    <a:p>
                      <a:pPr algn="ctr"/>
                      <a:r>
                        <a:rPr lang="en-US" b="1" dirty="0"/>
                        <a:t>QUARTER 1</a:t>
                      </a:r>
                      <a:endParaRPr lang="en-ZA" b="1" dirty="0"/>
                    </a:p>
                  </a:txBody>
                  <a:tcPr/>
                </a:tc>
                <a:tc hMerge="1">
                  <a:txBody>
                    <a:bodyPr/>
                    <a:lstStyle/>
                    <a:p>
                      <a:endParaRPr lang="en-ZA" dirty="0"/>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4642498"/>
                  </a:ext>
                </a:extLst>
              </a:tr>
              <a:tr h="345968">
                <a:tc>
                  <a:txBody>
                    <a:bodyPr/>
                    <a:lstStyle/>
                    <a:p>
                      <a:pPr algn="ctr"/>
                      <a:r>
                        <a:rPr lang="en-US" sz="1400" dirty="0"/>
                        <a:t>105</a:t>
                      </a:r>
                      <a:endParaRPr lang="en-ZA" sz="1400" dirty="0"/>
                    </a:p>
                  </a:txBody>
                  <a:tcPr/>
                </a:tc>
                <a:tc>
                  <a:txBody>
                    <a:bodyPr/>
                    <a:lstStyle/>
                    <a:p>
                      <a:r>
                        <a:rPr lang="en-US" sz="1400" dirty="0"/>
                        <a:t>Eastern Cape</a:t>
                      </a:r>
                      <a:endParaRPr lang="en-ZA" sz="1400" dirty="0"/>
                    </a:p>
                  </a:txBody>
                  <a:tcPr/>
                </a:tc>
                <a:tc gridSpan="2">
                  <a:txBody>
                    <a:bodyPr/>
                    <a:lstStyle/>
                    <a:p>
                      <a:pPr algn="just"/>
                      <a:r>
                        <a:rPr lang="en-US" sz="1200" dirty="0"/>
                        <a:t>Addo, Aliwal North, Cala, Cape St Francis, Chintsa East, East London, Fort Beaufort, Graaff-Reinet, Grahamstown, Jeffreys Bay, Kenton on Sea, King William’s Town, Kirkwood, Loerie, Maclear, Matatiele, Middelburg, Mqanduli, Mthatha, Oyster Bay, Port Elizabeth, Port St Johns, Queenstown, Storms River, Sunland, Thornhil, Tsolo, Uitenhage and Willowmore</a:t>
                      </a:r>
                      <a:endParaRPr lang="en-ZA" sz="1200" dirty="0"/>
                    </a:p>
                  </a:txBody>
                  <a:tcPr/>
                </a:tc>
                <a:tc hMerge="1">
                  <a:txBody>
                    <a:bodyPr/>
                    <a:lstStyle/>
                    <a:p>
                      <a:pPr algn="just"/>
                      <a:endParaRPr lang="en-ZA" sz="1600" dirty="0"/>
                    </a:p>
                  </a:txBody>
                  <a:tcPr/>
                </a:tc>
                <a:extLst>
                  <a:ext uri="{0D108BD9-81ED-4DB2-BD59-A6C34878D82A}">
                    <a16:rowId xmlns:a16="http://schemas.microsoft.com/office/drawing/2014/main" val="3300641709"/>
                  </a:ext>
                </a:extLst>
              </a:tr>
              <a:tr h="345968">
                <a:tc>
                  <a:txBody>
                    <a:bodyPr/>
                    <a:lstStyle/>
                    <a:p>
                      <a:pPr algn="ctr"/>
                      <a:r>
                        <a:rPr lang="en-US" sz="1400" dirty="0"/>
                        <a:t>28</a:t>
                      </a:r>
                      <a:endParaRPr lang="en-ZA" sz="1400" dirty="0"/>
                    </a:p>
                  </a:txBody>
                  <a:tcPr/>
                </a:tc>
                <a:tc>
                  <a:txBody>
                    <a:bodyPr/>
                    <a:lstStyle/>
                    <a:p>
                      <a:r>
                        <a:rPr lang="en-US" sz="1400" dirty="0"/>
                        <a:t>Free State</a:t>
                      </a:r>
                      <a:endParaRPr lang="en-ZA" sz="1400" dirty="0"/>
                    </a:p>
                  </a:txBody>
                  <a:tcPr/>
                </a:tc>
                <a:tc gridSpan="2">
                  <a:txBody>
                    <a:bodyPr/>
                    <a:lstStyle/>
                    <a:p>
                      <a:pPr algn="just"/>
                      <a:r>
                        <a:rPr lang="en-ZA" sz="1200" dirty="0"/>
                        <a:t>Bloemfontein, Clarens, Ficksburg, Fouriesburg, Gariepdam, Kroonstad, Oranjeville, Phuthaditjhaba, Springfontein, Thaba Nchu, Welkom, and Windburg</a:t>
                      </a:r>
                    </a:p>
                  </a:txBody>
                  <a:tcPr/>
                </a:tc>
                <a:tc hMerge="1">
                  <a:txBody>
                    <a:bodyPr/>
                    <a:lstStyle/>
                    <a:p>
                      <a:pPr algn="just"/>
                      <a:endParaRPr lang="en-ZA" sz="1600" dirty="0"/>
                    </a:p>
                  </a:txBody>
                  <a:tcPr/>
                </a:tc>
                <a:extLst>
                  <a:ext uri="{0D108BD9-81ED-4DB2-BD59-A6C34878D82A}">
                    <a16:rowId xmlns:a16="http://schemas.microsoft.com/office/drawing/2014/main" val="2697056537"/>
                  </a:ext>
                </a:extLst>
              </a:tr>
              <a:tr h="345968">
                <a:tc>
                  <a:txBody>
                    <a:bodyPr/>
                    <a:lstStyle/>
                    <a:p>
                      <a:pPr algn="ctr"/>
                      <a:r>
                        <a:rPr lang="en-US" sz="1400" b="0" dirty="0"/>
                        <a:t>84</a:t>
                      </a:r>
                      <a:endParaRPr lang="en-ZA" sz="1400" b="0" dirty="0"/>
                    </a:p>
                  </a:txBody>
                  <a:tcPr/>
                </a:tc>
                <a:tc>
                  <a:txBody>
                    <a:bodyPr/>
                    <a:lstStyle/>
                    <a:p>
                      <a:r>
                        <a:rPr lang="en-US" sz="1400" dirty="0"/>
                        <a:t>Gauteng</a:t>
                      </a:r>
                      <a:endParaRPr lang="en-ZA" sz="1400" dirty="0"/>
                    </a:p>
                  </a:txBody>
                  <a:tcPr/>
                </a:tc>
                <a:tc gridSpan="2">
                  <a:txBody>
                    <a:bodyPr/>
                    <a:lstStyle/>
                    <a:p>
                      <a:pPr algn="just"/>
                      <a:r>
                        <a:rPr lang="en-ZA" sz="1200" dirty="0" err="1"/>
                        <a:t>Benoni</a:t>
                      </a:r>
                      <a:r>
                        <a:rPr lang="en-ZA" sz="1200" dirty="0"/>
                        <a:t>, Centurion, Fourways, Germiston, Johannesburg, Kempton Park, Krugersdorp, </a:t>
                      </a:r>
                      <a:r>
                        <a:rPr lang="en-ZA" sz="1200" dirty="0" err="1"/>
                        <a:t>Lanseria</a:t>
                      </a:r>
                      <a:r>
                        <a:rPr lang="en-ZA" sz="1200" dirty="0"/>
                        <a:t>, Melrose Estate, Midrand, </a:t>
                      </a:r>
                      <a:r>
                        <a:rPr lang="en-ZA" sz="1200" dirty="0" err="1"/>
                        <a:t>Mogale</a:t>
                      </a:r>
                      <a:r>
                        <a:rPr lang="en-ZA" sz="1200" dirty="0"/>
                        <a:t> City, Montana,Muldersdrift, </a:t>
                      </a:r>
                      <a:r>
                        <a:rPr lang="en-ZA" sz="1200" dirty="0" err="1"/>
                        <a:t>Parktown</a:t>
                      </a:r>
                      <a:r>
                        <a:rPr lang="en-ZA" sz="1200" dirty="0"/>
                        <a:t>, Pretoria, Pretoria Central, Pretoria North, </a:t>
                      </a:r>
                      <a:r>
                        <a:rPr lang="en-ZA" sz="1200" dirty="0" err="1"/>
                        <a:t>Randburg</a:t>
                      </a:r>
                      <a:r>
                        <a:rPr lang="en-ZA" sz="1200" dirty="0"/>
                        <a:t>,  Roodepoort, Sandton, Sedibeng, Soweto, Springs, Taung, Vanderbijl Park, Vereeniging and Westonaria</a:t>
                      </a:r>
                    </a:p>
                  </a:txBody>
                  <a:tcPr/>
                </a:tc>
                <a:tc hMerge="1">
                  <a:txBody>
                    <a:bodyPr/>
                    <a:lstStyle/>
                    <a:p>
                      <a:endParaRPr lang="en-ZA" dirty="0"/>
                    </a:p>
                  </a:txBody>
                  <a:tcPr/>
                </a:tc>
                <a:extLst>
                  <a:ext uri="{0D108BD9-81ED-4DB2-BD59-A6C34878D82A}">
                    <a16:rowId xmlns:a16="http://schemas.microsoft.com/office/drawing/2014/main" val="4266160138"/>
                  </a:ext>
                </a:extLst>
              </a:tr>
              <a:tr h="345968">
                <a:tc>
                  <a:txBody>
                    <a:bodyPr/>
                    <a:lstStyle/>
                    <a:p>
                      <a:pPr algn="ctr"/>
                      <a:r>
                        <a:rPr lang="en-US" sz="1400" dirty="0"/>
                        <a:t>106</a:t>
                      </a:r>
                      <a:endParaRPr lang="en-Z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KwaZulu-Natal</a:t>
                      </a:r>
                      <a:endParaRPr lang="en-ZA" sz="1400" dirty="0"/>
                    </a:p>
                  </a:txBody>
                  <a:tcPr/>
                </a:tc>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dirty="0" err="1"/>
                        <a:t>Amanzimtoti</a:t>
                      </a:r>
                      <a:r>
                        <a:rPr lang="en-ZA" sz="1200" dirty="0"/>
                        <a:t>, Ballito, Bayala, Bergville, Bluff, Durban, Cato Ridge, Durban, Eshowe, Hilton, Himeville, Hluhluwe, Kingsburgh, </a:t>
                      </a:r>
                      <a:r>
                        <a:rPr lang="en-ZA" sz="1200" dirty="0" err="1"/>
                        <a:t>Kokstad</a:t>
                      </a:r>
                      <a:r>
                        <a:rPr lang="en-ZA" sz="1200" dirty="0"/>
                        <a:t>, La Lucia, Ladysmith, Magudu, Mahlabathini, Margate, Mkuze, Mtubatuba, Mtunzini, Newcastle, Nongoma, Nottingham Road</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dirty="0"/>
                        <a:t>Nquthu, Pennington, Pietermaritzburg, Pongola, Ramsgate, Richards Bay, Rosetta, South Broom, St Lucia, Trafalgar, Umhlanga Rocks, Umkomaas, Umtentweni, Umzimkulu, Uvongo, Vryheid, Westville, Winterton and  Zimbali</a:t>
                      </a:r>
                    </a:p>
                  </a:txBody>
                  <a:tcPr/>
                </a:tc>
                <a:tc hMerge="1">
                  <a:txBody>
                    <a:bodyPr/>
                    <a:lstStyle/>
                    <a:p>
                      <a:endParaRPr lang="en-ZA"/>
                    </a:p>
                  </a:txBody>
                  <a:tcPr/>
                </a:tc>
                <a:extLst>
                  <a:ext uri="{0D108BD9-81ED-4DB2-BD59-A6C34878D82A}">
                    <a16:rowId xmlns:a16="http://schemas.microsoft.com/office/drawing/2014/main" val="1065404529"/>
                  </a:ext>
                </a:extLst>
              </a:tr>
            </a:tbl>
          </a:graphicData>
        </a:graphic>
      </p:graphicFrame>
    </p:spTree>
    <p:extLst>
      <p:ext uri="{BB962C8B-B14F-4D97-AF65-F5344CB8AC3E}">
        <p14:creationId xmlns:p14="http://schemas.microsoft.com/office/powerpoint/2010/main" val="43586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4243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6957" y="138224"/>
            <a:ext cx="8592933" cy="461665"/>
          </a:xfrm>
          <a:prstGeom prst="rect">
            <a:avLst/>
          </a:prstGeom>
          <a:noFill/>
        </p:spPr>
        <p:txBody>
          <a:bodyPr wrap="square" rtlCol="0">
            <a:spAutoFit/>
          </a:bodyPr>
          <a:lstStyle/>
          <a:p>
            <a:r>
              <a:rPr lang="en-US" sz="2400" b="1" dirty="0">
                <a:latin typeface="Trebuchet MS" panose="020B0603020202020204" pitchFamily="34" charset="0"/>
              </a:rPr>
              <a:t>QUARTERLY UPDATE ON GRADING INCENTIVE PROGRAMME</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5742557"/>
              </p:ext>
            </p:extLst>
          </p:nvPr>
        </p:nvGraphicFramePr>
        <p:xfrm>
          <a:off x="372515" y="713509"/>
          <a:ext cx="8081816" cy="6035040"/>
        </p:xfrm>
        <a:graphic>
          <a:graphicData uri="http://schemas.openxmlformats.org/drawingml/2006/table">
            <a:tbl>
              <a:tblPr firstRow="1" bandRow="1">
                <a:tableStyleId>{073A0DAA-6AF3-43AB-8588-CEC1D06C72B9}</a:tableStyleId>
              </a:tblPr>
              <a:tblGrid>
                <a:gridCol w="2020454">
                  <a:extLst>
                    <a:ext uri="{9D8B030D-6E8A-4147-A177-3AD203B41FA5}">
                      <a16:colId xmlns:a16="http://schemas.microsoft.com/office/drawing/2014/main" val="2433812299"/>
                    </a:ext>
                  </a:extLst>
                </a:gridCol>
                <a:gridCol w="1867770">
                  <a:extLst>
                    <a:ext uri="{9D8B030D-6E8A-4147-A177-3AD203B41FA5}">
                      <a16:colId xmlns:a16="http://schemas.microsoft.com/office/drawing/2014/main" val="4014076158"/>
                    </a:ext>
                  </a:extLst>
                </a:gridCol>
                <a:gridCol w="4193592">
                  <a:extLst>
                    <a:ext uri="{9D8B030D-6E8A-4147-A177-3AD203B41FA5}">
                      <a16:colId xmlns:a16="http://schemas.microsoft.com/office/drawing/2014/main" val="2578073396"/>
                    </a:ext>
                  </a:extLst>
                </a:gridCol>
              </a:tblGrid>
              <a:tr h="320040">
                <a:tc rowSpan="2">
                  <a:txBody>
                    <a:bodyPr/>
                    <a:lstStyle/>
                    <a:p>
                      <a:pPr algn="ctr"/>
                      <a:r>
                        <a:rPr lang="en-US" dirty="0"/>
                        <a:t>NUMBER OF ENTERPRRISES ENROLLED IN PROGRAMME</a:t>
                      </a:r>
                      <a:endParaRPr lang="en-ZA" dirty="0"/>
                    </a:p>
                  </a:txBody>
                  <a:tcPr/>
                </a:tc>
                <a:tc gridSpan="2">
                  <a:txBody>
                    <a:bodyPr/>
                    <a:lstStyle/>
                    <a:p>
                      <a:pPr algn="ctr"/>
                      <a:r>
                        <a:rPr lang="en-US" dirty="0"/>
                        <a:t>GEOGRAPHIC LOCATION</a:t>
                      </a:r>
                      <a:endParaRPr lang="en-ZA" dirty="0"/>
                    </a:p>
                  </a:txBody>
                  <a:tcPr/>
                </a:tc>
                <a:tc hMerge="1">
                  <a:txBody>
                    <a:bodyPr/>
                    <a:lstStyle/>
                    <a:p>
                      <a:endParaRPr lang="en-ZA"/>
                    </a:p>
                  </a:txBody>
                  <a:tcPr/>
                </a:tc>
                <a:extLst>
                  <a:ext uri="{0D108BD9-81ED-4DB2-BD59-A6C34878D82A}">
                    <a16:rowId xmlns:a16="http://schemas.microsoft.com/office/drawing/2014/main" val="245541861"/>
                  </a:ext>
                </a:extLst>
              </a:tr>
              <a:tr h="320040">
                <a:tc vMerge="1">
                  <a:txBody>
                    <a:bodyPr/>
                    <a:lstStyle/>
                    <a:p>
                      <a:endParaRPr lang="en-ZA"/>
                    </a:p>
                  </a:txBody>
                  <a:tcPr/>
                </a:tc>
                <a:tc>
                  <a:txBody>
                    <a:bodyPr/>
                    <a:lstStyle/>
                    <a:p>
                      <a:pPr algn="ctr"/>
                      <a:endParaRPr lang="en-US" b="1" dirty="0"/>
                    </a:p>
                    <a:p>
                      <a:pPr algn="ctr"/>
                      <a:r>
                        <a:rPr lang="en-US" b="1" dirty="0"/>
                        <a:t>PROVINCE</a:t>
                      </a:r>
                      <a:endParaRPr lang="en-ZA" b="1" dirty="0"/>
                    </a:p>
                  </a:txBody>
                  <a:tcPr/>
                </a:tc>
                <a:tc>
                  <a:txBody>
                    <a:bodyPr/>
                    <a:lstStyle/>
                    <a:p>
                      <a:pPr algn="ctr"/>
                      <a:endParaRPr lang="en-US" b="1" dirty="0"/>
                    </a:p>
                    <a:p>
                      <a:pPr algn="ctr"/>
                      <a:r>
                        <a:rPr lang="en-US" b="1" dirty="0"/>
                        <a:t>TOWNS</a:t>
                      </a:r>
                      <a:endParaRPr lang="en-ZA" b="1" dirty="0"/>
                    </a:p>
                  </a:txBody>
                  <a:tcPr/>
                </a:tc>
                <a:extLst>
                  <a:ext uri="{0D108BD9-81ED-4DB2-BD59-A6C34878D82A}">
                    <a16:rowId xmlns:a16="http://schemas.microsoft.com/office/drawing/2014/main" val="390512187"/>
                  </a:ext>
                </a:extLst>
              </a:tr>
              <a:tr h="345968">
                <a:tc gridSpan="3">
                  <a:txBody>
                    <a:bodyPr/>
                    <a:lstStyle/>
                    <a:p>
                      <a:pPr algn="ctr"/>
                      <a:r>
                        <a:rPr lang="en-US" b="1" dirty="0"/>
                        <a:t>QUARTER 1 </a:t>
                      </a:r>
                      <a:r>
                        <a:rPr lang="en-US" b="0" i="1" dirty="0"/>
                        <a:t>cntd</a:t>
                      </a:r>
                      <a:endParaRPr lang="en-ZA" b="0" i="1"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3604642498"/>
                  </a:ext>
                </a:extLst>
              </a:tr>
              <a:tr h="345968">
                <a:tc>
                  <a:txBody>
                    <a:bodyPr/>
                    <a:lstStyle/>
                    <a:p>
                      <a:pPr algn="ctr"/>
                      <a:r>
                        <a:rPr lang="en-US" sz="1400" dirty="0"/>
                        <a:t>35</a:t>
                      </a:r>
                      <a:endParaRPr lang="en-ZA" sz="1400" dirty="0"/>
                    </a:p>
                  </a:txBody>
                  <a:tcPr/>
                </a:tc>
                <a:tc>
                  <a:txBody>
                    <a:bodyPr/>
                    <a:lstStyle/>
                    <a:p>
                      <a:r>
                        <a:rPr lang="en-US" sz="1400" dirty="0"/>
                        <a:t>Limpopo</a:t>
                      </a:r>
                      <a:endParaRPr lang="en-ZA" sz="1400" dirty="0"/>
                    </a:p>
                  </a:txBody>
                  <a:tcPr/>
                </a:tc>
                <a:tc>
                  <a:txBody>
                    <a:bodyPr/>
                    <a:lstStyle/>
                    <a:p>
                      <a:pPr algn="just"/>
                      <a:r>
                        <a:rPr lang="en-ZA" sz="1100" dirty="0"/>
                        <a:t>Bela-Bela, Giyani, Hoedspruit, Jane Furse, Lephalale, Louis Trichardt, Mamaila, Mokopane, Northam, Nzhelele, Phalaborwa, Polokwane, Thabazimbi, Thohoyandou, Trichardtsdal, and</a:t>
                      </a:r>
                    </a:p>
                    <a:p>
                      <a:pPr algn="just"/>
                      <a:r>
                        <a:rPr lang="en-ZA" sz="1100" dirty="0"/>
                        <a:t>Tzaneen</a:t>
                      </a:r>
                    </a:p>
                  </a:txBody>
                  <a:tcPr/>
                </a:tc>
                <a:extLst>
                  <a:ext uri="{0D108BD9-81ED-4DB2-BD59-A6C34878D82A}">
                    <a16:rowId xmlns:a16="http://schemas.microsoft.com/office/drawing/2014/main" val="2806619783"/>
                  </a:ext>
                </a:extLst>
              </a:tr>
              <a:tr h="345968">
                <a:tc>
                  <a:txBody>
                    <a:bodyPr/>
                    <a:lstStyle/>
                    <a:p>
                      <a:pPr algn="ctr"/>
                      <a:r>
                        <a:rPr lang="en-US" sz="1400" dirty="0"/>
                        <a:t>54</a:t>
                      </a:r>
                      <a:endParaRPr lang="en-ZA" sz="1400" dirty="0"/>
                    </a:p>
                  </a:txBody>
                  <a:tcPr/>
                </a:tc>
                <a:tc>
                  <a:txBody>
                    <a:bodyPr/>
                    <a:lstStyle/>
                    <a:p>
                      <a:r>
                        <a:rPr lang="en-US" sz="1400" dirty="0"/>
                        <a:t>Mpumalanga</a:t>
                      </a:r>
                      <a:endParaRPr lang="en-ZA" sz="1400" dirty="0"/>
                    </a:p>
                  </a:txBody>
                  <a:tcPr/>
                </a:tc>
                <a:tc>
                  <a:txBody>
                    <a:bodyPr/>
                    <a:lstStyle/>
                    <a:p>
                      <a:pPr algn="just"/>
                      <a:r>
                        <a:rPr lang="en-ZA" sz="1100" dirty="0"/>
                        <a:t>Chrissiesmeer, Delmas, Dullstroom, Emalahleni, Ermelo, Hazyview, Hectorspruit, Komatipoort, Kruger National Park, Lydenburg, Machadodorp, </a:t>
                      </a:r>
                      <a:r>
                        <a:rPr lang="en-ZA" sz="1100" dirty="0" err="1"/>
                        <a:t>Malelane</a:t>
                      </a:r>
                      <a:r>
                        <a:rPr lang="en-ZA" sz="1100" dirty="0"/>
                        <a:t>, Marloth Park, Mbombela, Middelburg, Nelspruit, Sabie, Secunda, Skukuza, Standerton</a:t>
                      </a:r>
                    </a:p>
                    <a:p>
                      <a:pPr algn="just"/>
                      <a:r>
                        <a:rPr lang="en-ZA" sz="1100" dirty="0"/>
                        <a:t>White River,  and Witbank</a:t>
                      </a:r>
                    </a:p>
                  </a:txBody>
                  <a:tcPr/>
                </a:tc>
                <a:extLst>
                  <a:ext uri="{0D108BD9-81ED-4DB2-BD59-A6C34878D82A}">
                    <a16:rowId xmlns:a16="http://schemas.microsoft.com/office/drawing/2014/main" val="3511525134"/>
                  </a:ext>
                </a:extLst>
              </a:tr>
              <a:tr h="345968">
                <a:tc>
                  <a:txBody>
                    <a:bodyPr/>
                    <a:lstStyle/>
                    <a:p>
                      <a:pPr algn="ctr"/>
                      <a:r>
                        <a:rPr lang="en-US" sz="1400" dirty="0"/>
                        <a:t>37</a:t>
                      </a:r>
                      <a:endParaRPr lang="en-ZA" sz="1400" dirty="0"/>
                    </a:p>
                  </a:txBody>
                  <a:tcPr/>
                </a:tc>
                <a:tc>
                  <a:txBody>
                    <a:bodyPr/>
                    <a:lstStyle/>
                    <a:p>
                      <a:r>
                        <a:rPr lang="en-US" sz="1400" dirty="0"/>
                        <a:t>North West</a:t>
                      </a:r>
                      <a:endParaRPr lang="en-ZA" sz="1400" dirty="0"/>
                    </a:p>
                  </a:txBody>
                  <a:tcPr/>
                </a:tc>
                <a:tc>
                  <a:txBody>
                    <a:bodyPr/>
                    <a:lstStyle/>
                    <a:p>
                      <a:pPr algn="just"/>
                      <a:r>
                        <a:rPr lang="en-ZA" sz="1100" dirty="0"/>
                        <a:t>Brits, Hartbeespoort Dam, Klerksdorp, Koster, Lichtenburg, Mahikeng, Matlosana City, Mmakau, Moses Kotane, Orkney, Parys, Potchefstroom, Pudimoe, Rivesrdale, Ventersdorp, Vryburg and Zeerust</a:t>
                      </a:r>
                    </a:p>
                  </a:txBody>
                  <a:tcPr/>
                </a:tc>
                <a:extLst>
                  <a:ext uri="{0D108BD9-81ED-4DB2-BD59-A6C34878D82A}">
                    <a16:rowId xmlns:a16="http://schemas.microsoft.com/office/drawing/2014/main" val="647744608"/>
                  </a:ext>
                </a:extLst>
              </a:tr>
              <a:tr h="345968">
                <a:tc>
                  <a:txBody>
                    <a:bodyPr/>
                    <a:lstStyle/>
                    <a:p>
                      <a:pPr algn="ctr"/>
                      <a:r>
                        <a:rPr lang="en-US" sz="1400" dirty="0"/>
                        <a:t>18</a:t>
                      </a:r>
                      <a:endParaRPr lang="en-ZA" sz="1400" dirty="0"/>
                    </a:p>
                  </a:txBody>
                  <a:tcPr/>
                </a:tc>
                <a:tc>
                  <a:txBody>
                    <a:bodyPr/>
                    <a:lstStyle/>
                    <a:p>
                      <a:r>
                        <a:rPr lang="en-US" sz="1400" dirty="0"/>
                        <a:t>Northern Cape</a:t>
                      </a:r>
                      <a:endParaRPr lang="en-ZA" sz="1400" dirty="0"/>
                    </a:p>
                  </a:txBody>
                  <a:tcPr/>
                </a:tc>
                <a:tc>
                  <a:txBody>
                    <a:bodyPr/>
                    <a:lstStyle/>
                    <a:p>
                      <a:pPr algn="just"/>
                      <a:r>
                        <a:rPr lang="en-ZA" sz="1100" dirty="0"/>
                        <a:t>Douglas, Keimoes, Kimberley, Port Nolloth, Postmasburg, Springbok and Upington</a:t>
                      </a:r>
                    </a:p>
                  </a:txBody>
                  <a:tcPr/>
                </a:tc>
                <a:extLst>
                  <a:ext uri="{0D108BD9-81ED-4DB2-BD59-A6C34878D82A}">
                    <a16:rowId xmlns:a16="http://schemas.microsoft.com/office/drawing/2014/main" val="816587212"/>
                  </a:ext>
                </a:extLst>
              </a:tr>
              <a:tr h="345968">
                <a:tc>
                  <a:txBody>
                    <a:bodyPr/>
                    <a:lstStyle/>
                    <a:p>
                      <a:pPr algn="ctr"/>
                      <a:r>
                        <a:rPr lang="en-US" sz="1400" dirty="0"/>
                        <a:t>177</a:t>
                      </a:r>
                      <a:endParaRPr lang="en-ZA" sz="1400" dirty="0"/>
                    </a:p>
                  </a:txBody>
                  <a:tcPr/>
                </a:tc>
                <a:tc>
                  <a:txBody>
                    <a:bodyPr/>
                    <a:lstStyle/>
                    <a:p>
                      <a:r>
                        <a:rPr lang="en-US" sz="1400" dirty="0"/>
                        <a:t>Western Cape</a:t>
                      </a:r>
                      <a:endParaRPr lang="en-ZA" sz="1400" dirty="0"/>
                    </a:p>
                  </a:txBody>
                  <a:tcPr/>
                </a:tc>
                <a:tc>
                  <a:txBody>
                    <a:bodyPr/>
                    <a:lstStyle/>
                    <a:p>
                      <a:pPr algn="just"/>
                      <a:r>
                        <a:rPr lang="en-ZA" sz="1100" dirty="0"/>
                        <a:t>Beaufort West, Bellville, Blouberg, Caledon, Cape Town, Ceres, Citrusdal, Clanwilliam, Darling, Elgin, Fish Hoek, Franschhoek, Gansbaai, George, Gordons Bay, Groot Brakrivier, Hermanus, Hout Bay, Kleinmond, </a:t>
                      </a:r>
                      <a:r>
                        <a:rPr lang="en-ZA" sz="1100" dirty="0" err="1"/>
                        <a:t>Knysna</a:t>
                      </a:r>
                      <a:r>
                        <a:rPr lang="en-ZA" sz="1100" dirty="0"/>
                        <a:t>, Kuilsriver, Laingsburg, Montagu, </a:t>
                      </a:r>
                      <a:r>
                        <a:rPr lang="en-ZA" sz="1100" dirty="0" err="1"/>
                        <a:t>Mossel</a:t>
                      </a:r>
                      <a:r>
                        <a:rPr lang="en-ZA" sz="1100" dirty="0"/>
                        <a:t> Bay, Napier, Oudtshoorn, Paarl, Paternoster, Pinelands, Plattekloof, Plettenberg Bay, Port Owen, Veldrift, Prince Albert, </a:t>
                      </a:r>
                      <a:r>
                        <a:rPr lang="en-ZA" sz="1100" dirty="0" err="1"/>
                        <a:t>Rawsonville</a:t>
                      </a:r>
                      <a:r>
                        <a:rPr lang="en-ZA" sz="1100" dirty="0"/>
                        <a:t>, Robertson, Saldanha Bay, Sedgefield, Simon's Town, Simonstown, Somerset Hill, Somerset West, Stellenbosch, Struisbaai, Swellendam, Tulbagh, Vredendal, Wellington, Wilderness and Worcester</a:t>
                      </a:r>
                    </a:p>
                  </a:txBody>
                  <a:tcPr/>
                </a:tc>
                <a:extLst>
                  <a:ext uri="{0D108BD9-81ED-4DB2-BD59-A6C34878D82A}">
                    <a16:rowId xmlns:a16="http://schemas.microsoft.com/office/drawing/2014/main" val="1119298083"/>
                  </a:ext>
                </a:extLst>
              </a:tr>
            </a:tbl>
          </a:graphicData>
        </a:graphic>
      </p:graphicFrame>
      <p:sp>
        <p:nvSpPr>
          <p:cNvPr id="4" name="Rounded Rectangle 3"/>
          <p:cNvSpPr/>
          <p:nvPr/>
        </p:nvSpPr>
        <p:spPr>
          <a:xfrm>
            <a:off x="1154546" y="6176673"/>
            <a:ext cx="2447636" cy="498764"/>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GRAND TOTAL OF 644 FOR Q1</a:t>
            </a:r>
            <a:endParaRPr lang="en-ZA" dirty="0">
              <a:solidFill>
                <a:schemeClr val="tx1"/>
              </a:solidFill>
            </a:endParaRPr>
          </a:p>
        </p:txBody>
      </p:sp>
    </p:spTree>
    <p:extLst>
      <p:ext uri="{BB962C8B-B14F-4D97-AF65-F5344CB8AC3E}">
        <p14:creationId xmlns:p14="http://schemas.microsoft.com/office/powerpoint/2010/main" val="128205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4243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6957" y="138224"/>
            <a:ext cx="8398969" cy="461665"/>
          </a:xfrm>
          <a:prstGeom prst="rect">
            <a:avLst/>
          </a:prstGeom>
          <a:noFill/>
        </p:spPr>
        <p:txBody>
          <a:bodyPr wrap="square" rtlCol="0">
            <a:spAutoFit/>
          </a:bodyPr>
          <a:lstStyle/>
          <a:p>
            <a:r>
              <a:rPr lang="en-US" sz="2400" b="1" dirty="0">
                <a:latin typeface="Trebuchet MS" panose="020B0603020202020204" pitchFamily="34" charset="0"/>
              </a:rPr>
              <a:t>QUARTERLY UPDATE ON GRADING INCENTIVE PROGRAMME</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39229468"/>
              </p:ext>
            </p:extLst>
          </p:nvPr>
        </p:nvGraphicFramePr>
        <p:xfrm>
          <a:off x="434110" y="1184563"/>
          <a:ext cx="8081816" cy="4450080"/>
        </p:xfrm>
        <a:graphic>
          <a:graphicData uri="http://schemas.openxmlformats.org/drawingml/2006/table">
            <a:tbl>
              <a:tblPr firstRow="1" bandRow="1">
                <a:tableStyleId>{073A0DAA-6AF3-43AB-8588-CEC1D06C72B9}</a:tableStyleId>
              </a:tblPr>
              <a:tblGrid>
                <a:gridCol w="2020454">
                  <a:extLst>
                    <a:ext uri="{9D8B030D-6E8A-4147-A177-3AD203B41FA5}">
                      <a16:colId xmlns:a16="http://schemas.microsoft.com/office/drawing/2014/main" val="2433812299"/>
                    </a:ext>
                  </a:extLst>
                </a:gridCol>
                <a:gridCol w="3030681">
                  <a:extLst>
                    <a:ext uri="{9D8B030D-6E8A-4147-A177-3AD203B41FA5}">
                      <a16:colId xmlns:a16="http://schemas.microsoft.com/office/drawing/2014/main" val="4014076158"/>
                    </a:ext>
                  </a:extLst>
                </a:gridCol>
                <a:gridCol w="3030681">
                  <a:extLst>
                    <a:ext uri="{9D8B030D-6E8A-4147-A177-3AD203B41FA5}">
                      <a16:colId xmlns:a16="http://schemas.microsoft.com/office/drawing/2014/main" val="208984209"/>
                    </a:ext>
                  </a:extLst>
                </a:gridCol>
              </a:tblGrid>
              <a:tr h="320040">
                <a:tc rowSpan="2">
                  <a:txBody>
                    <a:bodyPr/>
                    <a:lstStyle/>
                    <a:p>
                      <a:pPr algn="ctr"/>
                      <a:r>
                        <a:rPr lang="en-US" dirty="0"/>
                        <a:t>NUMBER OF ENTERPRRISES ENROLLED IN PROGRAMME</a:t>
                      </a:r>
                      <a:endParaRPr lang="en-ZA" dirty="0"/>
                    </a:p>
                  </a:txBody>
                  <a:tcPr/>
                </a:tc>
                <a:tc gridSpan="2">
                  <a:txBody>
                    <a:bodyPr/>
                    <a:lstStyle/>
                    <a:p>
                      <a:pPr algn="ctr"/>
                      <a:r>
                        <a:rPr lang="en-US" dirty="0"/>
                        <a:t>GEOGRAPHIC LOCATION</a:t>
                      </a:r>
                      <a:endParaRPr lang="en-ZA" dirty="0"/>
                    </a:p>
                  </a:txBody>
                  <a:tcPr/>
                </a:tc>
                <a:tc hMerge="1">
                  <a:txBody>
                    <a:bodyPr/>
                    <a:lstStyle/>
                    <a:p>
                      <a:pPr algn="ctr"/>
                      <a:endParaRPr lang="en-ZA" dirty="0"/>
                    </a:p>
                  </a:txBody>
                  <a:tcPr/>
                </a:tc>
                <a:extLst>
                  <a:ext uri="{0D108BD9-81ED-4DB2-BD59-A6C34878D82A}">
                    <a16:rowId xmlns:a16="http://schemas.microsoft.com/office/drawing/2014/main" val="245541861"/>
                  </a:ext>
                </a:extLst>
              </a:tr>
              <a:tr h="320040">
                <a:tc vMerge="1">
                  <a:txBody>
                    <a:bodyPr/>
                    <a:lstStyle/>
                    <a:p>
                      <a:endParaRPr lang="en-ZA"/>
                    </a:p>
                  </a:txBody>
                  <a:tcPr/>
                </a:tc>
                <a:tc>
                  <a:txBody>
                    <a:bodyPr/>
                    <a:lstStyle/>
                    <a:p>
                      <a:pPr algn="ctr"/>
                      <a:endParaRPr lang="en-US" b="1" dirty="0"/>
                    </a:p>
                    <a:p>
                      <a:pPr algn="ctr"/>
                      <a:r>
                        <a:rPr lang="en-US" b="1" dirty="0"/>
                        <a:t>PROVINCE</a:t>
                      </a:r>
                      <a:endParaRPr lang="en-ZA" b="1" dirty="0"/>
                    </a:p>
                  </a:txBody>
                  <a:tcPr/>
                </a:tc>
                <a:tc>
                  <a:txBody>
                    <a:bodyPr/>
                    <a:lstStyle/>
                    <a:p>
                      <a:pPr algn="ctr"/>
                      <a:endParaRPr lang="en-US" b="1" dirty="0"/>
                    </a:p>
                    <a:p>
                      <a:pPr algn="ctr"/>
                      <a:r>
                        <a:rPr lang="en-US" b="1" dirty="0"/>
                        <a:t>TOWN</a:t>
                      </a:r>
                      <a:endParaRPr lang="en-ZA" b="1" dirty="0"/>
                    </a:p>
                  </a:txBody>
                  <a:tcPr/>
                </a:tc>
                <a:extLst>
                  <a:ext uri="{0D108BD9-81ED-4DB2-BD59-A6C34878D82A}">
                    <a16:rowId xmlns:a16="http://schemas.microsoft.com/office/drawing/2014/main" val="390512187"/>
                  </a:ext>
                </a:extLst>
              </a:tr>
              <a:tr h="345968">
                <a:tc gridSpan="3">
                  <a:txBody>
                    <a:bodyPr/>
                    <a:lstStyle/>
                    <a:p>
                      <a:pPr algn="ctr"/>
                      <a:r>
                        <a:rPr lang="en-US" b="1" dirty="0"/>
                        <a:t>QUARTER 2</a:t>
                      </a:r>
                      <a:endParaRPr lang="en-ZA" b="1"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3604642498"/>
                  </a:ext>
                </a:extLst>
              </a:tr>
              <a:tr h="345968">
                <a:tc>
                  <a:txBody>
                    <a:bodyPr/>
                    <a:lstStyle/>
                    <a:p>
                      <a:pPr algn="ctr"/>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300641709"/>
                  </a:ext>
                </a:extLst>
              </a:tr>
              <a:tr h="3459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199</a:t>
                      </a:r>
                      <a:endParaRPr lang="en-ZA" dirty="0"/>
                    </a:p>
                    <a:p>
                      <a:endParaRPr lang="en-ZA" dirty="0"/>
                    </a:p>
                  </a:txBody>
                  <a:tcPr/>
                </a:tc>
                <a:tc gridSpan="2">
                  <a:txBody>
                    <a:bodyPr/>
                    <a:lstStyle/>
                    <a:p>
                      <a:pPr algn="just"/>
                      <a:r>
                        <a:rPr lang="en-US" sz="1600" dirty="0"/>
                        <a:t>For the period under review, </a:t>
                      </a:r>
                      <a:r>
                        <a:rPr lang="en-ZA" sz="1600" dirty="0"/>
                        <a:t>SA Tourism migrated to the new Grading Management System (TQIT). Currently the data processing is being finalised to ensure a seamless migration to the new system. Completion of this process will enable the recording, monitoring and reporting of the number of enterprises which have benefitted from the Tourism Incentive Programme (TIP). The data verification process is at an advanced stages thus the number of enterprises enrolled in the programme is estimated at 199 (for the month of September, as there was no system functionality for July and August to process TIP applications). </a:t>
                      </a:r>
                    </a:p>
                  </a:txBody>
                  <a:tcPr/>
                </a:tc>
                <a:tc hMerge="1">
                  <a:txBody>
                    <a:bodyPr/>
                    <a:lstStyle/>
                    <a:p>
                      <a:endParaRPr lang="en-ZA" dirty="0"/>
                    </a:p>
                  </a:txBody>
                  <a:tcPr/>
                </a:tc>
                <a:extLst>
                  <a:ext uri="{0D108BD9-81ED-4DB2-BD59-A6C34878D82A}">
                    <a16:rowId xmlns:a16="http://schemas.microsoft.com/office/drawing/2014/main" val="3588233131"/>
                  </a:ext>
                </a:extLst>
              </a:tr>
            </a:tbl>
          </a:graphicData>
        </a:graphic>
      </p:graphicFrame>
    </p:spTree>
    <p:extLst>
      <p:ext uri="{BB962C8B-B14F-4D97-AF65-F5344CB8AC3E}">
        <p14:creationId xmlns:p14="http://schemas.microsoft.com/office/powerpoint/2010/main" val="51286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31805"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Diagram 2"/>
          <p:cNvGraphicFramePr/>
          <p:nvPr>
            <p:extLst>
              <p:ext uri="{D42A27DB-BD31-4B8C-83A1-F6EECF244321}">
                <p14:modId xmlns:p14="http://schemas.microsoft.com/office/powerpoint/2010/main" val="4069205337"/>
              </p:ext>
            </p:extLst>
          </p:nvPr>
        </p:nvGraphicFramePr>
        <p:xfrm>
          <a:off x="170121" y="1066305"/>
          <a:ext cx="8867553" cy="5547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175856"/>
            <a:ext cx="4381364" cy="1200329"/>
          </a:xfrm>
          <a:prstGeom prst="rect">
            <a:avLst/>
          </a:prstGeom>
          <a:noFill/>
        </p:spPr>
        <p:txBody>
          <a:bodyPr wrap="square" rtlCol="0">
            <a:spAutoFit/>
          </a:bodyPr>
          <a:lstStyle/>
          <a:p>
            <a:r>
              <a:rPr lang="en-US" sz="2400" b="1" dirty="0">
                <a:latin typeface="Trebuchet MS" panose="020B0603020202020204" pitchFamily="34" charset="0"/>
              </a:rPr>
              <a:t>INDUSTRY &amp; GOVERNMENT RELATIONS</a:t>
            </a:r>
          </a:p>
          <a:p>
            <a:r>
              <a:rPr lang="en-US" sz="2400" b="1" dirty="0">
                <a:latin typeface="Trebuchet MS" panose="020B0603020202020204" pitchFamily="34" charset="0"/>
              </a:rPr>
              <a:t>Q1</a:t>
            </a:r>
            <a:endParaRPr lang="en-ZA" sz="2400" b="1" dirty="0">
              <a:latin typeface="Trebuchet MS" panose="020B0603020202020204" pitchFamily="34" charset="0"/>
            </a:endParaRPr>
          </a:p>
        </p:txBody>
      </p:sp>
    </p:spTree>
    <p:extLst>
      <p:ext uri="{BB962C8B-B14F-4D97-AF65-F5344CB8AC3E}">
        <p14:creationId xmlns:p14="http://schemas.microsoft.com/office/powerpoint/2010/main" val="3122530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31805"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Diagram 2"/>
          <p:cNvGraphicFramePr/>
          <p:nvPr>
            <p:extLst>
              <p:ext uri="{D42A27DB-BD31-4B8C-83A1-F6EECF244321}">
                <p14:modId xmlns:p14="http://schemas.microsoft.com/office/powerpoint/2010/main" val="2715248307"/>
              </p:ext>
            </p:extLst>
          </p:nvPr>
        </p:nvGraphicFramePr>
        <p:xfrm>
          <a:off x="463352" y="1066305"/>
          <a:ext cx="822344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127730"/>
            <a:ext cx="4381364" cy="1200329"/>
          </a:xfrm>
          <a:prstGeom prst="rect">
            <a:avLst/>
          </a:prstGeom>
          <a:noFill/>
        </p:spPr>
        <p:txBody>
          <a:bodyPr wrap="square" rtlCol="0">
            <a:spAutoFit/>
          </a:bodyPr>
          <a:lstStyle/>
          <a:p>
            <a:r>
              <a:rPr lang="en-US" sz="2400" b="1" dirty="0">
                <a:latin typeface="Trebuchet MS" panose="020B0603020202020204" pitchFamily="34" charset="0"/>
              </a:rPr>
              <a:t>INDUSTRY &amp; GOVERNMENT RELATIONS</a:t>
            </a:r>
          </a:p>
          <a:p>
            <a:r>
              <a:rPr lang="en-US" sz="2400" b="1" dirty="0">
                <a:latin typeface="Trebuchet MS" panose="020B0603020202020204" pitchFamily="34" charset="0"/>
              </a:rPr>
              <a:t>Q2</a:t>
            </a:r>
            <a:endParaRPr lang="en-ZA" sz="2400" b="1" dirty="0">
              <a:latin typeface="Trebuchet MS" panose="020B0603020202020204" pitchFamily="34" charset="0"/>
            </a:endParaRPr>
          </a:p>
        </p:txBody>
      </p:sp>
    </p:spTree>
    <p:extLst>
      <p:ext uri="{BB962C8B-B14F-4D97-AF65-F5344CB8AC3E}">
        <p14:creationId xmlns:p14="http://schemas.microsoft.com/office/powerpoint/2010/main" val="1581522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4243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6958" y="138224"/>
            <a:ext cx="4649006" cy="461665"/>
          </a:xfrm>
          <a:prstGeom prst="rect">
            <a:avLst/>
          </a:prstGeom>
          <a:noFill/>
        </p:spPr>
        <p:txBody>
          <a:bodyPr wrap="square" rtlCol="0">
            <a:spAutoFit/>
          </a:bodyPr>
          <a:lstStyle/>
          <a:p>
            <a:r>
              <a:rPr lang="en-US" sz="2400" b="1" dirty="0">
                <a:latin typeface="Trebuchet MS" panose="020B0603020202020204" pitchFamily="34" charset="0"/>
              </a:rPr>
              <a:t>HUMAN CAPITAL MANAGEMENT</a:t>
            </a:r>
            <a:endParaRPr lang="en-ZA" sz="2400" b="1" dirty="0">
              <a:latin typeface="Trebuchet MS" panose="020B0603020202020204" pitchFamily="34" charset="0"/>
            </a:endParaRPr>
          </a:p>
        </p:txBody>
      </p:sp>
      <p:sp>
        <p:nvSpPr>
          <p:cNvPr id="4" name="Content Placeholder 3"/>
          <p:cNvSpPr txBox="1">
            <a:spLocks/>
          </p:cNvSpPr>
          <p:nvPr/>
        </p:nvSpPr>
        <p:spPr>
          <a:xfrm>
            <a:off x="408709" y="1102440"/>
            <a:ext cx="8382000" cy="5029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800" b="1" dirty="0">
                <a:solidFill>
                  <a:schemeClr val="tx2"/>
                </a:solidFill>
              </a:rPr>
              <a:t>Appointment of Key Staff as at 31</a:t>
            </a:r>
            <a:r>
              <a:rPr lang="en-US" sz="1800" b="1" baseline="30000" dirty="0">
                <a:solidFill>
                  <a:schemeClr val="tx2"/>
                </a:solidFill>
              </a:rPr>
              <a:t>st</a:t>
            </a:r>
            <a:r>
              <a:rPr lang="en-US" sz="1800" b="1" dirty="0">
                <a:solidFill>
                  <a:schemeClr val="tx2"/>
                </a:solidFill>
              </a:rPr>
              <a:t> December 2021</a:t>
            </a:r>
            <a:endParaRPr lang="en-ZA" sz="1800" dirty="0">
              <a:solidFill>
                <a:schemeClr val="tx2"/>
              </a:solidFill>
            </a:endParaRPr>
          </a:p>
          <a:p>
            <a:pPr lvl="1" fontAlgn="auto">
              <a:spcAft>
                <a:spcPts val="0"/>
              </a:spcAft>
              <a:buFont typeface="Wingdings" panose="05000000000000000000" pitchFamily="2" charset="2"/>
              <a:buChar char="v"/>
            </a:pPr>
            <a:r>
              <a:rPr lang="en-GB" sz="1400" dirty="0"/>
              <a:t>Head: Risk Management  commenced duty on 1 March 2021</a:t>
            </a:r>
          </a:p>
          <a:p>
            <a:pPr lvl="1" fontAlgn="auto">
              <a:spcAft>
                <a:spcPts val="0"/>
              </a:spcAft>
              <a:buFont typeface="Wingdings" panose="05000000000000000000" pitchFamily="2" charset="2"/>
              <a:buChar char="v"/>
            </a:pPr>
            <a:r>
              <a:rPr lang="en-GB" sz="1400" dirty="0"/>
              <a:t>Head: Supply Chain Management commenced duty on 1 July 2021</a:t>
            </a:r>
          </a:p>
          <a:p>
            <a:pPr lvl="1" fontAlgn="auto">
              <a:spcAft>
                <a:spcPts val="0"/>
              </a:spcAft>
              <a:buFont typeface="Wingdings" panose="05000000000000000000" pitchFamily="2" charset="2"/>
              <a:buChar char="v"/>
            </a:pPr>
            <a:r>
              <a:rPr lang="en-GB" sz="1400" dirty="0"/>
              <a:t>General Manager: ICT commenced duty on 6 December 2021</a:t>
            </a:r>
          </a:p>
          <a:p>
            <a:pPr lvl="1" fontAlgn="auto">
              <a:spcAft>
                <a:spcPts val="0"/>
              </a:spcAft>
            </a:pPr>
            <a:endParaRPr lang="en-GB" sz="1400" b="1" dirty="0">
              <a:solidFill>
                <a:schemeClr val="tx2"/>
              </a:solidFill>
            </a:endParaRPr>
          </a:p>
          <a:p>
            <a:pPr fontAlgn="auto">
              <a:spcAft>
                <a:spcPts val="0"/>
              </a:spcAft>
            </a:pPr>
            <a:r>
              <a:rPr lang="en-US" sz="1800" b="1" dirty="0">
                <a:solidFill>
                  <a:schemeClr val="tx2"/>
                </a:solidFill>
              </a:rPr>
              <a:t>Recruitment underway as at 31</a:t>
            </a:r>
            <a:r>
              <a:rPr lang="en-US" sz="1800" b="1" baseline="30000" dirty="0">
                <a:solidFill>
                  <a:schemeClr val="tx2"/>
                </a:solidFill>
              </a:rPr>
              <a:t>st</a:t>
            </a:r>
            <a:r>
              <a:rPr lang="en-US" sz="1800" b="1" dirty="0">
                <a:solidFill>
                  <a:schemeClr val="tx2"/>
                </a:solidFill>
              </a:rPr>
              <a:t> December 2021</a:t>
            </a:r>
          </a:p>
          <a:p>
            <a:pPr lvl="1" fontAlgn="auto">
              <a:spcAft>
                <a:spcPts val="0"/>
              </a:spcAft>
              <a:buFont typeface="Wingdings" panose="05000000000000000000" pitchFamily="2" charset="2"/>
              <a:buChar char="v"/>
            </a:pPr>
            <a:r>
              <a:rPr lang="en-US" sz="1400" dirty="0"/>
              <a:t>General Manager: Strategic events</a:t>
            </a:r>
          </a:p>
          <a:p>
            <a:pPr lvl="1" fontAlgn="auto">
              <a:spcAft>
                <a:spcPts val="0"/>
              </a:spcAft>
              <a:buFont typeface="Wingdings" panose="05000000000000000000" pitchFamily="2" charset="2"/>
              <a:buChar char="v"/>
            </a:pPr>
            <a:r>
              <a:rPr lang="en-US" sz="1400" dirty="0"/>
              <a:t>General Manager: Global PR &amp; Communications</a:t>
            </a:r>
          </a:p>
          <a:p>
            <a:pPr lvl="1" fontAlgn="auto">
              <a:spcAft>
                <a:spcPts val="0"/>
              </a:spcAft>
              <a:buFont typeface="Wingdings" panose="05000000000000000000" pitchFamily="2" charset="2"/>
              <a:buChar char="v"/>
            </a:pPr>
            <a:r>
              <a:rPr lang="en-US" sz="1400" dirty="0"/>
              <a:t>Trade Relations Manager West Coast – USA</a:t>
            </a:r>
          </a:p>
          <a:p>
            <a:pPr lvl="1" fontAlgn="auto">
              <a:spcAft>
                <a:spcPts val="0"/>
              </a:spcAft>
              <a:buFont typeface="Wingdings" panose="05000000000000000000" pitchFamily="2" charset="2"/>
              <a:buChar char="v"/>
            </a:pPr>
            <a:r>
              <a:rPr lang="en-US" sz="1400" dirty="0"/>
              <a:t>Trade Relations Manager East Coast – USA</a:t>
            </a:r>
          </a:p>
          <a:p>
            <a:pPr lvl="1" fontAlgn="auto">
              <a:spcAft>
                <a:spcPts val="0"/>
              </a:spcAft>
              <a:buFont typeface="Wingdings" panose="05000000000000000000" pitchFamily="2" charset="2"/>
              <a:buChar char="v"/>
            </a:pPr>
            <a:r>
              <a:rPr lang="en-US" sz="1400" dirty="0"/>
              <a:t>Hub Heads: Central Europe, South Europe, UK &amp; Ireland</a:t>
            </a:r>
          </a:p>
          <a:p>
            <a:pPr lvl="1" fontAlgn="auto">
              <a:spcAft>
                <a:spcPts val="0"/>
              </a:spcAft>
              <a:buFont typeface="Wingdings" panose="05000000000000000000" pitchFamily="2" charset="2"/>
              <a:buChar char="v"/>
            </a:pPr>
            <a:r>
              <a:rPr lang="en-US" sz="1400" dirty="0"/>
              <a:t>Administrative Coordinator: USA</a:t>
            </a:r>
          </a:p>
          <a:p>
            <a:pPr lvl="1" fontAlgn="auto">
              <a:spcAft>
                <a:spcPts val="0"/>
              </a:spcAft>
              <a:buFont typeface="Wingdings" panose="05000000000000000000" pitchFamily="2" charset="2"/>
              <a:buChar char="v"/>
            </a:pPr>
            <a:r>
              <a:rPr lang="en-US" sz="1400" dirty="0"/>
              <a:t>Finance &amp; Admin Manager: USA</a:t>
            </a:r>
          </a:p>
          <a:p>
            <a:pPr lvl="1" fontAlgn="auto">
              <a:spcAft>
                <a:spcPts val="0"/>
              </a:spcAft>
              <a:buFont typeface="Wingdings" panose="05000000000000000000" pitchFamily="2" charset="2"/>
              <a:buChar char="v"/>
            </a:pPr>
            <a:r>
              <a:rPr lang="en-US" sz="1400" dirty="0"/>
              <a:t>Manager: Office of the CEO</a:t>
            </a:r>
          </a:p>
          <a:p>
            <a:pPr lvl="1" fontAlgn="auto">
              <a:spcAft>
                <a:spcPts val="0"/>
              </a:spcAft>
              <a:buFont typeface="Wingdings" panose="05000000000000000000" pitchFamily="2" charset="2"/>
              <a:buChar char="v"/>
            </a:pPr>
            <a:r>
              <a:rPr lang="en-US" sz="1400" dirty="0"/>
              <a:t>Senior Corporate Legal Specialist</a:t>
            </a:r>
          </a:p>
          <a:p>
            <a:pPr lvl="1" fontAlgn="auto">
              <a:spcAft>
                <a:spcPts val="0"/>
              </a:spcAft>
            </a:pPr>
            <a:endParaRPr lang="en-ZA" sz="1400" dirty="0">
              <a:solidFill>
                <a:schemeClr val="tx2"/>
              </a:solidFill>
            </a:endParaRPr>
          </a:p>
          <a:p>
            <a:pPr marL="457200" lvl="1" indent="0" fontAlgn="auto">
              <a:spcAft>
                <a:spcPts val="0"/>
              </a:spcAft>
              <a:buNone/>
            </a:pPr>
            <a:endParaRPr lang="en-ZA" sz="1400" dirty="0"/>
          </a:p>
        </p:txBody>
      </p:sp>
    </p:spTree>
    <p:extLst>
      <p:ext uri="{BB962C8B-B14F-4D97-AF65-F5344CB8AC3E}">
        <p14:creationId xmlns:p14="http://schemas.microsoft.com/office/powerpoint/2010/main" val="274939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725479" y="647744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FCD214-BC9C-4726-8C5B-81D379FCB5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270134" y="524371"/>
            <a:ext cx="3901903" cy="830997"/>
          </a:xfrm>
          <a:prstGeom prst="rect">
            <a:avLst/>
          </a:prstGeom>
          <a:noFill/>
        </p:spPr>
        <p:txBody>
          <a:bodyPr wrap="square" rtlCol="0">
            <a:spAutoFit/>
          </a:bodyPr>
          <a:lstStyle/>
          <a:p>
            <a:r>
              <a:rPr lang="en-US" sz="2400" b="1" dirty="0">
                <a:latin typeface="Trebuchet MS" panose="020B0603020202020204" pitchFamily="34" charset="0"/>
              </a:rPr>
              <a:t>FY21/22 QUARTERS 1 &amp; 2 APP PERFORMANCE</a:t>
            </a:r>
            <a:endParaRPr lang="en-ZA" sz="2400" b="1" dirty="0">
              <a:latin typeface="Trebuchet MS" panose="020B0603020202020204" pitchFamily="34" charset="0"/>
            </a:endParaRPr>
          </a:p>
        </p:txBody>
      </p:sp>
      <p:sp>
        <p:nvSpPr>
          <p:cNvPr id="88" name="Rectangle 87"/>
          <p:cNvSpPr/>
          <p:nvPr/>
        </p:nvSpPr>
        <p:spPr>
          <a:xfrm>
            <a:off x="270134" y="4534672"/>
            <a:ext cx="3901903" cy="375487"/>
          </a:xfrm>
          <a:prstGeom prst="rect">
            <a:avLst/>
          </a:prstGeom>
        </p:spPr>
        <p:txBody>
          <a:bodyPr wrap="square">
            <a:spAutoFit/>
          </a:bodyPr>
          <a:lstStyle/>
          <a:p>
            <a:pPr algn="ctr">
              <a:lnSpc>
                <a:spcPct val="115000"/>
              </a:lnSpc>
              <a:spcAft>
                <a:spcPts val="800"/>
              </a:spcAft>
            </a:pPr>
            <a:r>
              <a:rPr lang="en-ZA" sz="1600" kern="1400" dirty="0">
                <a:latin typeface="Trebuchet MS" panose="020B0603020202020204" pitchFamily="34" charset="0"/>
                <a:ea typeface="Times New Roman" panose="02020603050405020304" pitchFamily="18" charset="0"/>
                <a:cs typeface="Times New Roman" panose="02020603050405020304" pitchFamily="18" charset="0"/>
              </a:rPr>
              <a:t>SA Tourism’s performance for Quarter 1:</a:t>
            </a:r>
            <a:endParaRPr lang="en-ZA" sz="1600" kern="1400" dirty="0">
              <a:ea typeface="Times New Roman" panose="02020603050405020304" pitchFamily="18" charset="0"/>
              <a:cs typeface="Times New Roman" panose="02020603050405020304" pitchFamily="18" charset="0"/>
            </a:endParaRPr>
          </a:p>
        </p:txBody>
      </p:sp>
      <p:sp>
        <p:nvSpPr>
          <p:cNvPr id="89" name="Flowchart: Connector 88"/>
          <p:cNvSpPr/>
          <p:nvPr/>
        </p:nvSpPr>
        <p:spPr>
          <a:xfrm>
            <a:off x="5147250" y="5468423"/>
            <a:ext cx="814588" cy="746125"/>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79% (19)</a:t>
            </a:r>
            <a:endParaRPr lang="en-ZA" dirty="0"/>
          </a:p>
        </p:txBody>
      </p:sp>
      <p:sp>
        <p:nvSpPr>
          <p:cNvPr id="90" name="Flowchart: Connector 89"/>
          <p:cNvSpPr/>
          <p:nvPr/>
        </p:nvSpPr>
        <p:spPr>
          <a:xfrm>
            <a:off x="6367915" y="5456146"/>
            <a:ext cx="814588" cy="746125"/>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a:t>
            </a:r>
          </a:p>
          <a:p>
            <a:pPr algn="ctr"/>
            <a:r>
              <a:rPr lang="en-US" dirty="0"/>
              <a:t>(1)</a:t>
            </a:r>
            <a:endParaRPr lang="en-ZA" dirty="0"/>
          </a:p>
        </p:txBody>
      </p:sp>
      <p:sp>
        <p:nvSpPr>
          <p:cNvPr id="91" name="Flowchart: Connector 90"/>
          <p:cNvSpPr/>
          <p:nvPr/>
        </p:nvSpPr>
        <p:spPr>
          <a:xfrm>
            <a:off x="7478428" y="5436751"/>
            <a:ext cx="814588" cy="7461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 (4)</a:t>
            </a:r>
            <a:endParaRPr lang="en-ZA" dirty="0"/>
          </a:p>
        </p:txBody>
      </p:sp>
      <p:sp>
        <p:nvSpPr>
          <p:cNvPr id="92" name="Rectangle 91"/>
          <p:cNvSpPr/>
          <p:nvPr/>
        </p:nvSpPr>
        <p:spPr>
          <a:xfrm>
            <a:off x="4529971" y="4534672"/>
            <a:ext cx="3892134" cy="375487"/>
          </a:xfrm>
          <a:prstGeom prst="rect">
            <a:avLst/>
          </a:prstGeom>
        </p:spPr>
        <p:txBody>
          <a:bodyPr wrap="square">
            <a:spAutoFit/>
          </a:bodyPr>
          <a:lstStyle/>
          <a:p>
            <a:pPr algn="ctr">
              <a:lnSpc>
                <a:spcPct val="115000"/>
              </a:lnSpc>
              <a:spcAft>
                <a:spcPts val="800"/>
              </a:spcAft>
            </a:pPr>
            <a:r>
              <a:rPr lang="en-ZA" sz="1600" kern="1400" dirty="0">
                <a:latin typeface="Trebuchet MS" panose="020B0603020202020204" pitchFamily="34" charset="0"/>
                <a:ea typeface="Times New Roman" panose="02020603050405020304" pitchFamily="18" charset="0"/>
                <a:cs typeface="Times New Roman" panose="02020603050405020304" pitchFamily="18" charset="0"/>
              </a:rPr>
              <a:t>SA Tourism’s performance for Quarter 2:</a:t>
            </a:r>
            <a:endParaRPr lang="en-ZA" sz="1600" kern="1400" dirty="0">
              <a:ea typeface="Times New Roman" panose="02020603050405020304" pitchFamily="18" charset="0"/>
              <a:cs typeface="Times New Roman" panose="02020603050405020304" pitchFamily="18" charset="0"/>
            </a:endParaRPr>
          </a:p>
        </p:txBody>
      </p:sp>
      <p:sp>
        <p:nvSpPr>
          <p:cNvPr id="93" name="Flowchart: Connector 92"/>
          <p:cNvSpPr/>
          <p:nvPr/>
        </p:nvSpPr>
        <p:spPr>
          <a:xfrm>
            <a:off x="499770" y="5430748"/>
            <a:ext cx="814588" cy="746125"/>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a:t>
            </a:r>
          </a:p>
          <a:p>
            <a:pPr algn="ctr"/>
            <a:r>
              <a:rPr lang="en-US" dirty="0"/>
              <a:t>(16)</a:t>
            </a:r>
            <a:endParaRPr lang="en-ZA" dirty="0"/>
          </a:p>
        </p:txBody>
      </p:sp>
      <p:sp>
        <p:nvSpPr>
          <p:cNvPr id="94" name="Flowchart: Connector 93"/>
          <p:cNvSpPr/>
          <p:nvPr/>
        </p:nvSpPr>
        <p:spPr>
          <a:xfrm>
            <a:off x="1720435" y="5430748"/>
            <a:ext cx="814588" cy="746125"/>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a:p>
            <a:pPr algn="ctr"/>
            <a:r>
              <a:rPr lang="en-US" dirty="0"/>
              <a:t>(1)</a:t>
            </a:r>
            <a:endParaRPr lang="en-ZA" dirty="0"/>
          </a:p>
        </p:txBody>
      </p:sp>
      <p:sp>
        <p:nvSpPr>
          <p:cNvPr id="95" name="Flowchart: Connector 94"/>
          <p:cNvSpPr/>
          <p:nvPr/>
        </p:nvSpPr>
        <p:spPr>
          <a:xfrm>
            <a:off x="2830948" y="5430747"/>
            <a:ext cx="814588" cy="7461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a:t>
            </a:r>
          </a:p>
          <a:p>
            <a:pPr algn="ctr"/>
            <a:r>
              <a:rPr lang="en-US" dirty="0"/>
              <a:t>(3)</a:t>
            </a:r>
            <a:endParaRPr lang="en-ZA" dirty="0"/>
          </a:p>
        </p:txBody>
      </p:sp>
      <p:pic>
        <p:nvPicPr>
          <p:cNvPr id="96" name="Picture 95"/>
          <p:cNvPicPr/>
          <p:nvPr/>
        </p:nvPicPr>
        <p:blipFill>
          <a:blip r:embed="rId2">
            <a:extLst>
              <a:ext uri="{28A0092B-C50C-407E-A947-70E740481C1C}">
                <a14:useLocalDpi xmlns:a14="http://schemas.microsoft.com/office/drawing/2010/main" val="0"/>
              </a:ext>
            </a:extLst>
          </a:blip>
          <a:srcRect/>
          <a:stretch>
            <a:fillRect/>
          </a:stretch>
        </p:blipFill>
        <p:spPr bwMode="auto">
          <a:xfrm>
            <a:off x="2205182" y="1332146"/>
            <a:ext cx="4855005" cy="3225748"/>
          </a:xfrm>
          <a:prstGeom prst="rect">
            <a:avLst/>
          </a:prstGeom>
          <a:noFill/>
        </p:spPr>
      </p:pic>
    </p:spTree>
    <p:extLst>
      <p:ext uri="{BB962C8B-B14F-4D97-AF65-F5344CB8AC3E}">
        <p14:creationId xmlns:p14="http://schemas.microsoft.com/office/powerpoint/2010/main" val="2568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a:xfrm>
            <a:off x="391884" y="326891"/>
            <a:ext cx="4833257" cy="1149212"/>
          </a:xfrm>
        </p:spPr>
        <p:txBody>
          <a:bodyPr>
            <a:normAutofit fontScale="90000"/>
          </a:bodyPr>
          <a:lstStyle/>
          <a:p>
            <a:r>
              <a:rPr lang="en-US" sz="2700" b="1" dirty="0" err="1">
                <a:latin typeface="Trebuchet MS" panose="020B0603020202020204" pitchFamily="34" charset="0"/>
                <a:ea typeface="+mn-ea"/>
                <a:cs typeface="Arial" pitchFamily="34" charset="0"/>
              </a:rPr>
              <a:t>ORGANISATIONAL</a:t>
            </a:r>
            <a:r>
              <a:rPr lang="en-US" sz="2700" b="1" dirty="0">
                <a:latin typeface="Trebuchet MS" panose="020B0603020202020204" pitchFamily="34" charset="0"/>
                <a:ea typeface="+mn-ea"/>
                <a:cs typeface="Arial" pitchFamily="34" charset="0"/>
              </a:rPr>
              <a:t> PERFORMANCE AGAINST APP: QUARTER 1</a:t>
            </a:r>
            <a:r>
              <a:rPr lang="en-US" dirty="0"/>
              <a:t/>
            </a:r>
            <a:br>
              <a:rPr lang="en-US" dirty="0"/>
            </a:br>
            <a:endParaRPr lang="en-ZA" dirty="0"/>
          </a:p>
        </p:txBody>
      </p:sp>
      <p:sp>
        <p:nvSpPr>
          <p:cNvPr id="2" name="Content Placeholder 1"/>
          <p:cNvSpPr>
            <a:spLocks noGrp="1"/>
          </p:cNvSpPr>
          <p:nvPr>
            <p:ph idx="1"/>
          </p:nvPr>
        </p:nvSpPr>
        <p:spPr>
          <a:xfrm>
            <a:off x="391884" y="1214847"/>
            <a:ext cx="8294916" cy="4911318"/>
          </a:xfrm>
        </p:spPr>
        <p:txBody>
          <a:bodyPr>
            <a:normAutofit fontScale="92500" lnSpcReduction="20000"/>
          </a:bodyPr>
          <a:lstStyle/>
          <a:p>
            <a:pPr marL="0" indent="0">
              <a:buNone/>
            </a:pPr>
            <a:r>
              <a:rPr lang="en-ZA" sz="1600" dirty="0">
                <a:latin typeface="Trebuchet MS" panose="020B0603020202020204" pitchFamily="34" charset="0"/>
              </a:rPr>
              <a:t>Achievements within core programmes include:</a:t>
            </a:r>
          </a:p>
          <a:p>
            <a:r>
              <a:rPr lang="en-ZA" sz="1600" dirty="0">
                <a:latin typeface="Trebuchet MS" panose="020B0603020202020204" pitchFamily="34" charset="0"/>
              </a:rPr>
              <a:t> </a:t>
            </a:r>
            <a:r>
              <a:rPr lang="en-GB" sz="1600" dirty="0">
                <a:solidFill>
                  <a:schemeClr val="tx2"/>
                </a:solidFill>
                <a:latin typeface="Trebuchet MS" panose="020B0603020202020204" pitchFamily="34" charset="0"/>
              </a:rPr>
              <a:t>Programme 2</a:t>
            </a:r>
            <a:endParaRPr lang="en-ZA" sz="1600" dirty="0">
              <a:solidFill>
                <a:schemeClr val="tx2"/>
              </a:solidFill>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Published the third volume of The Road to Recovery Report.</a:t>
            </a:r>
            <a:endParaRPr lang="en-ZA" sz="1600" dirty="0">
              <a:latin typeface="Trebuchet MS" panose="020B0603020202020204" pitchFamily="34" charset="0"/>
            </a:endParaRPr>
          </a:p>
          <a:p>
            <a:pPr lvl="0"/>
            <a:r>
              <a:rPr lang="en-GB" sz="1600" dirty="0">
                <a:solidFill>
                  <a:schemeClr val="tx2"/>
                </a:solidFill>
                <a:latin typeface="Trebuchet MS" panose="020B0603020202020204" pitchFamily="34" charset="0"/>
              </a:rPr>
              <a:t>Programme 3</a:t>
            </a:r>
            <a:endParaRPr lang="en-ZA" sz="1600" dirty="0">
              <a:solidFill>
                <a:schemeClr val="tx2"/>
              </a:solidFill>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Implemented the Easter domestic deal-driven campaign.</a:t>
            </a:r>
            <a:endParaRPr lang="en-ZA" sz="1600" dirty="0">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Developed and launched the new regional brand campaign, Come Journey with Us.</a:t>
            </a:r>
            <a:endParaRPr lang="en-ZA" sz="1600" dirty="0">
              <a:latin typeface="Trebuchet MS" panose="020B0603020202020204" pitchFamily="34" charset="0"/>
            </a:endParaRPr>
          </a:p>
          <a:p>
            <a:r>
              <a:rPr lang="en-GB" sz="1600" dirty="0">
                <a:solidFill>
                  <a:schemeClr val="tx2"/>
                </a:solidFill>
                <a:latin typeface="Trebuchet MS" panose="020B0603020202020204" pitchFamily="34" charset="0"/>
              </a:rPr>
              <a:t> Programme 4</a:t>
            </a:r>
            <a:endParaRPr lang="en-ZA" sz="1600" dirty="0">
              <a:solidFill>
                <a:schemeClr val="tx2"/>
              </a:solidFill>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Global business events campaign content brief has been developed and approved.</a:t>
            </a:r>
            <a:endParaRPr lang="en-ZA" sz="1600" b="1" dirty="0">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Domestic business events campaign content brief has been developed and approved.</a:t>
            </a:r>
            <a:endParaRPr lang="en-ZA" sz="1600" b="1" dirty="0">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25 bid submissions were achieved. </a:t>
            </a:r>
            <a:endParaRPr lang="en-ZA" sz="1600" b="1" dirty="0">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Infrastructure assessments and site inspections were conducted of VTSDs in all 9 provinces.</a:t>
            </a:r>
            <a:endParaRPr lang="en-ZA" sz="1600" b="1" dirty="0">
              <a:latin typeface="Trebuchet MS" panose="020B0603020202020204" pitchFamily="34" charset="0"/>
            </a:endParaRPr>
          </a:p>
          <a:p>
            <a:pPr lvl="1">
              <a:buFont typeface="Courier New" panose="02070309020205020404" pitchFamily="49" charset="0"/>
              <a:buChar char="o"/>
            </a:pPr>
            <a:r>
              <a:rPr lang="en-GB" sz="1600" dirty="0">
                <a:latin typeface="Trebuchet MS" panose="020B0603020202020204" pitchFamily="34" charset="0"/>
              </a:rPr>
              <a:t>A concept has been drafted to host a variation hybrid event for Lilizela. The proposed hybrid event will focus on success stories within the tourism industry in recognition of the industry.</a:t>
            </a:r>
            <a:endParaRPr lang="en-ZA" sz="1600" b="1" dirty="0">
              <a:latin typeface="Trebuchet MS" panose="020B0603020202020204" pitchFamily="34" charset="0"/>
            </a:endParaRPr>
          </a:p>
          <a:p>
            <a:pPr lvl="0"/>
            <a:r>
              <a:rPr lang="en-GB" sz="1600" dirty="0">
                <a:solidFill>
                  <a:schemeClr val="tx2"/>
                </a:solidFill>
                <a:latin typeface="Trebuchet MS" panose="020B0603020202020204" pitchFamily="34" charset="0"/>
              </a:rPr>
              <a:t>Programme 5</a:t>
            </a:r>
            <a:endParaRPr lang="en-ZA" sz="1600" dirty="0">
              <a:solidFill>
                <a:schemeClr val="tx2"/>
              </a:solidFill>
              <a:latin typeface="Trebuchet MS" panose="020B0603020202020204" pitchFamily="34" charset="0"/>
            </a:endParaRPr>
          </a:p>
          <a:p>
            <a:pPr lvl="1"/>
            <a:r>
              <a:rPr lang="en-GB" sz="1600" dirty="0">
                <a:latin typeface="Trebuchet MS" panose="020B0603020202020204" pitchFamily="34" charset="0"/>
              </a:rPr>
              <a:t>4 577 establishments were graded &amp; 105 428 rooms were graded.</a:t>
            </a:r>
            <a:endParaRPr lang="en-ZA" sz="1600" dirty="0">
              <a:latin typeface="Trebuchet MS" panose="020B0603020202020204" pitchFamily="34" charset="0"/>
            </a:endParaRPr>
          </a:p>
          <a:p>
            <a:pPr lvl="1"/>
            <a:r>
              <a:rPr lang="en-GB" sz="1600" dirty="0">
                <a:latin typeface="Trebuchet MS" panose="020B0603020202020204" pitchFamily="34" charset="0"/>
              </a:rPr>
              <a:t>E&amp;SD Programme launched.</a:t>
            </a:r>
            <a:endParaRPr lang="en-ZA" sz="1600" b="1" dirty="0">
              <a:latin typeface="Trebuchet MS" panose="020B0603020202020204" pitchFamily="34" charset="0"/>
            </a:endParaRPr>
          </a:p>
          <a:p>
            <a:pPr lvl="1"/>
            <a:r>
              <a:rPr lang="en-GB" sz="1600" dirty="0">
                <a:latin typeface="Trebuchet MS" panose="020B0603020202020204" pitchFamily="34" charset="0"/>
              </a:rPr>
              <a:t>The Arabian Travel Market was held from 24 to 26 May 2021. The total number of seats allocated to SA Tourism was 28 of which 11 were dedicated to SMMEs. The target is 25% of total seats (7 seats) with an achievement of 39%.</a:t>
            </a:r>
            <a:endParaRPr lang="en-ZA" sz="1600" b="1" dirty="0">
              <a:latin typeface="Trebuchet MS" panose="020B0603020202020204" pitchFamily="34" charset="0"/>
            </a:endParaRPr>
          </a:p>
          <a:p>
            <a:pPr lvl="1"/>
            <a:r>
              <a:rPr lang="en-GB" sz="1600" dirty="0">
                <a:latin typeface="Trebuchet MS" panose="020B0603020202020204" pitchFamily="34" charset="0"/>
              </a:rPr>
              <a:t>50 SMMEs were enrolled as part of the Basic Quality Verification Programme.</a:t>
            </a:r>
            <a:endParaRPr lang="en-ZA" sz="1600" b="1" dirty="0">
              <a:latin typeface="Trebuchet MS" panose="020B0603020202020204" pitchFamily="34" charset="0"/>
            </a:endParaRPr>
          </a:p>
          <a:p>
            <a:endParaRPr lang="en-ZA" dirty="0"/>
          </a:p>
        </p:txBody>
      </p:sp>
    </p:spTree>
    <p:extLst>
      <p:ext uri="{BB962C8B-B14F-4D97-AF65-F5344CB8AC3E}">
        <p14:creationId xmlns:p14="http://schemas.microsoft.com/office/powerpoint/2010/main" val="320065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59663285"/>
              </p:ext>
            </p:extLst>
          </p:nvPr>
        </p:nvGraphicFramePr>
        <p:xfrm>
          <a:off x="113732" y="769679"/>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0947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3" y="233377"/>
            <a:ext cx="4137892" cy="1066765"/>
          </a:xfrm>
        </p:spPr>
        <p:txBody>
          <a:bodyPr>
            <a:noAutofit/>
          </a:bodyPr>
          <a:lstStyle/>
          <a:p>
            <a:pPr algn="l"/>
            <a:r>
              <a:rPr lang="en-US" sz="2400" b="1" dirty="0">
                <a:latin typeface="Trebuchet MS" panose="020B0603020202020204" pitchFamily="34" charset="0"/>
              </a:rPr>
              <a:t>AREAS OF UNDER-PERFORMANCE: QUARTER 1</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55226737"/>
              </p:ext>
            </p:extLst>
          </p:nvPr>
        </p:nvGraphicFramePr>
        <p:xfrm>
          <a:off x="340400" y="1752725"/>
          <a:ext cx="8454245" cy="2950464"/>
        </p:xfrm>
        <a:graphic>
          <a:graphicData uri="http://schemas.openxmlformats.org/drawingml/2006/table">
            <a:tbl>
              <a:tblPr firstRow="1" bandRow="1">
                <a:tableStyleId>{073A0DAA-6AF3-43AB-8588-CEC1D06C72B9}</a:tableStyleId>
              </a:tblPr>
              <a:tblGrid>
                <a:gridCol w="1067793">
                  <a:extLst>
                    <a:ext uri="{9D8B030D-6E8A-4147-A177-3AD203B41FA5}">
                      <a16:colId xmlns:a16="http://schemas.microsoft.com/office/drawing/2014/main" val="2275328455"/>
                    </a:ext>
                  </a:extLst>
                </a:gridCol>
                <a:gridCol w="1377538">
                  <a:extLst>
                    <a:ext uri="{9D8B030D-6E8A-4147-A177-3AD203B41FA5}">
                      <a16:colId xmlns:a16="http://schemas.microsoft.com/office/drawing/2014/main" val="3663595028"/>
                    </a:ext>
                  </a:extLst>
                </a:gridCol>
                <a:gridCol w="2113808">
                  <a:extLst>
                    <a:ext uri="{9D8B030D-6E8A-4147-A177-3AD203B41FA5}">
                      <a16:colId xmlns:a16="http://schemas.microsoft.com/office/drawing/2014/main" val="2104864488"/>
                    </a:ext>
                  </a:extLst>
                </a:gridCol>
                <a:gridCol w="2204257">
                  <a:extLst>
                    <a:ext uri="{9D8B030D-6E8A-4147-A177-3AD203B41FA5}">
                      <a16:colId xmlns:a16="http://schemas.microsoft.com/office/drawing/2014/main" val="3954517018"/>
                    </a:ext>
                  </a:extLst>
                </a:gridCol>
                <a:gridCol w="1690849">
                  <a:extLst>
                    <a:ext uri="{9D8B030D-6E8A-4147-A177-3AD203B41FA5}">
                      <a16:colId xmlns:a16="http://schemas.microsoft.com/office/drawing/2014/main" val="3512420289"/>
                    </a:ext>
                  </a:extLst>
                </a:gridCol>
              </a:tblGrid>
              <a:tr h="362801">
                <a:tc>
                  <a:txBody>
                    <a:bodyPr/>
                    <a:lstStyle/>
                    <a:p>
                      <a:pPr algn="ctr"/>
                      <a:r>
                        <a:rPr lang="en-US" sz="1100" dirty="0">
                          <a:latin typeface="Trebuchet MS" panose="020B0603020202020204" pitchFamily="34" charset="0"/>
                        </a:rPr>
                        <a:t>PROGRAMME</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QUARTERLY</a:t>
                      </a:r>
                      <a:r>
                        <a:rPr lang="en-US" sz="1100" baseline="0" dirty="0">
                          <a:latin typeface="Trebuchet MS" panose="020B0603020202020204" pitchFamily="34" charset="0"/>
                        </a:rPr>
                        <a:t> TARGET</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PROGRESS AGAINST QUARTERLY TARGET</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REASONS FOR DEVIATION</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CORRECTIVE MEASURES</a:t>
                      </a:r>
                      <a:endParaRPr lang="en-ZA" sz="1100" dirty="0">
                        <a:latin typeface="Trebuchet MS" panose="020B0603020202020204" pitchFamily="34" charset="0"/>
                      </a:endParaRPr>
                    </a:p>
                  </a:txBody>
                  <a:tcPr/>
                </a:tc>
                <a:extLst>
                  <a:ext uri="{0D108BD9-81ED-4DB2-BD59-A6C34878D82A}">
                    <a16:rowId xmlns:a16="http://schemas.microsoft.com/office/drawing/2014/main" val="2217438847"/>
                  </a:ext>
                </a:extLst>
              </a:tr>
              <a:tr h="362801">
                <a:tc>
                  <a:txBody>
                    <a:bodyPr/>
                    <a:lstStyle/>
                    <a:p>
                      <a:pPr algn="ctr"/>
                      <a:r>
                        <a:rPr lang="en-US" sz="1200" dirty="0">
                          <a:solidFill>
                            <a:srgbClr val="FF0000"/>
                          </a:solidFill>
                          <a:latin typeface="Trebuchet MS" panose="020B0603020202020204" pitchFamily="34" charset="0"/>
                        </a:rPr>
                        <a:t>2</a:t>
                      </a:r>
                      <a:endParaRPr lang="en-ZA" sz="1200" dirty="0">
                        <a:solidFill>
                          <a:srgbClr val="FF0000"/>
                        </a:solidFill>
                        <a:latin typeface="Trebuchet MS" panose="020B0603020202020204" pitchFamily="34" charset="0"/>
                      </a:endParaRPr>
                    </a:p>
                  </a:txBody>
                  <a:tcPr/>
                </a:tc>
                <a:tc>
                  <a:txBody>
                    <a:bodyPr/>
                    <a:lstStyle/>
                    <a:p>
                      <a:pPr algn="l">
                        <a:lnSpc>
                          <a:spcPct val="115000"/>
                        </a:lnSpc>
                        <a:spcAft>
                          <a:spcPts val="0"/>
                        </a:spcAft>
                      </a:pPr>
                      <a:r>
                        <a:rPr lang="en-ZA" sz="1200" kern="1400" dirty="0">
                          <a:solidFill>
                            <a:srgbClr val="FF0000"/>
                          </a:solidFill>
                          <a:effectLst/>
                          <a:latin typeface="Trebuchet MS" panose="020B0603020202020204" pitchFamily="34" charset="0"/>
                        </a:rPr>
                        <a:t>B2B and B2C portal supported: User acceptance testing</a:t>
                      </a:r>
                      <a:endPar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1200" dirty="0">
                          <a:solidFill>
                            <a:srgbClr val="FF0000"/>
                          </a:solidFill>
                          <a:latin typeface="Trebuchet MS" panose="020B0603020202020204" pitchFamily="34" charset="0"/>
                        </a:rPr>
                        <a:t>None.</a:t>
                      </a:r>
                      <a:endParaRPr lang="en-ZA" sz="1200" dirty="0">
                        <a:solidFill>
                          <a:srgbClr val="FF0000"/>
                        </a:solidFill>
                        <a:latin typeface="Trebuchet MS" panose="020B0603020202020204" pitchFamily="34" charset="0"/>
                      </a:endParaRPr>
                    </a:p>
                  </a:txBody>
                  <a:tcPr/>
                </a:tc>
                <a:tc>
                  <a:txBody>
                    <a:bodyPr/>
                    <a:lstStyle/>
                    <a:p>
                      <a:pPr marL="228600" indent="-228600" algn="l">
                        <a:lnSpc>
                          <a:spcPct val="115000"/>
                        </a:lnSpc>
                        <a:spcAft>
                          <a:spcPts val="0"/>
                        </a:spcAft>
                      </a:pPr>
                      <a:r>
                        <a:rPr lang="en-GB" sz="1200" dirty="0">
                          <a:solidFill>
                            <a:srgbClr val="FF0000"/>
                          </a:solidFill>
                          <a:effectLst/>
                          <a:latin typeface="Trebuchet MS" panose="020B0603020202020204" pitchFamily="34" charset="0"/>
                        </a:rPr>
                        <a:t>No further</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progress</a:t>
                      </a:r>
                      <a:r>
                        <a:rPr lang="en-GB"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has been</a:t>
                      </a:r>
                      <a:endParaRPr lang="en-ZA" sz="1200" baseline="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made as the</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project has come</a:t>
                      </a:r>
                      <a:endParaRPr lang="en-ZA" sz="1200" baseline="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to a</a:t>
                      </a:r>
                      <a:r>
                        <a:rPr lang="en-GB" sz="1200" baseline="0" dirty="0">
                          <a:solidFill>
                            <a:srgbClr val="FF0000"/>
                          </a:solidFill>
                          <a:effectLst/>
                          <a:latin typeface="Trebuchet MS" panose="020B0603020202020204" pitchFamily="34" charset="0"/>
                        </a:rPr>
                        <a:t> h</a:t>
                      </a:r>
                      <a:r>
                        <a:rPr lang="en-GB" sz="1200" dirty="0">
                          <a:solidFill>
                            <a:srgbClr val="FF0000"/>
                          </a:solidFill>
                          <a:effectLst/>
                          <a:latin typeface="Trebuchet MS" panose="020B0603020202020204" pitchFamily="34" charset="0"/>
                        </a:rPr>
                        <a:t>alt</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pending the</a:t>
                      </a:r>
                      <a:endParaRPr lang="en-ZA" sz="1200" baseline="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outcome of a  forensic</a:t>
                      </a:r>
                      <a:endParaRPr lang="en-ZA" sz="1200" baseline="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Investigation related to the</a:t>
                      </a:r>
                      <a:endParaRPr lang="en-ZA" sz="1200" baseline="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supplier</a:t>
                      </a:r>
                      <a:r>
                        <a:rPr lang="en-GB" sz="1200" baseline="0" dirty="0">
                          <a:solidFill>
                            <a:srgbClr val="FF0000"/>
                          </a:solidFill>
                          <a:effectLst/>
                          <a:latin typeface="Trebuchet MS" panose="020B0603020202020204" pitchFamily="34" charset="0"/>
                        </a:rPr>
                        <a:t> w</a:t>
                      </a:r>
                      <a:r>
                        <a:rPr lang="en-GB" sz="1200" dirty="0">
                          <a:solidFill>
                            <a:srgbClr val="FF0000"/>
                          </a:solidFill>
                          <a:effectLst/>
                          <a:latin typeface="Trebuchet MS" panose="020B0603020202020204" pitchFamily="34" charset="0"/>
                        </a:rPr>
                        <a:t>ho</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built the B2B</a:t>
                      </a:r>
                      <a:endParaRPr lang="en-ZA" sz="1200" baseline="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and B2C portal.</a:t>
                      </a:r>
                      <a:endParaRPr lang="en-ZA" sz="1200" b="1"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indent="-228600" algn="l">
                        <a:lnSpc>
                          <a:spcPct val="115000"/>
                        </a:lnSpc>
                        <a:spcAft>
                          <a:spcPts val="0"/>
                        </a:spcAft>
                      </a:pPr>
                      <a:r>
                        <a:rPr lang="en-GB" sz="1200" dirty="0">
                          <a:solidFill>
                            <a:srgbClr val="FF0000"/>
                          </a:solidFill>
                          <a:effectLst/>
                          <a:latin typeface="Trebuchet MS" panose="020B0603020202020204" pitchFamily="34" charset="0"/>
                        </a:rPr>
                        <a:t>The investigation</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has</a:t>
                      </a:r>
                    </a:p>
                    <a:p>
                      <a:pPr marL="228600" indent="-228600" algn="l">
                        <a:lnSpc>
                          <a:spcPct val="115000"/>
                        </a:lnSpc>
                        <a:spcAft>
                          <a:spcPts val="0"/>
                        </a:spcAft>
                      </a:pPr>
                      <a:r>
                        <a:rPr lang="en-GB" sz="1200" dirty="0">
                          <a:solidFill>
                            <a:srgbClr val="FF0000"/>
                          </a:solidFill>
                          <a:effectLst/>
                          <a:latin typeface="Trebuchet MS" panose="020B0603020202020204" pitchFamily="34" charset="0"/>
                        </a:rPr>
                        <a:t>been finalised</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and the</a:t>
                      </a:r>
                    </a:p>
                    <a:p>
                      <a:pPr marL="228600" indent="-228600" algn="l">
                        <a:lnSpc>
                          <a:spcPct val="115000"/>
                        </a:lnSpc>
                        <a:spcAft>
                          <a:spcPts val="0"/>
                        </a:spcAft>
                      </a:pPr>
                      <a:r>
                        <a:rPr lang="en-GB" sz="1200" dirty="0">
                          <a:solidFill>
                            <a:srgbClr val="FF0000"/>
                          </a:solidFill>
                          <a:effectLst/>
                          <a:latin typeface="Trebuchet MS" panose="020B0603020202020204" pitchFamily="34" charset="0"/>
                        </a:rPr>
                        <a:t>Board will</a:t>
                      </a:r>
                      <a:r>
                        <a:rPr lang="en-ZA" sz="1200" baseline="0" dirty="0">
                          <a:solidFill>
                            <a:srgbClr val="FF0000"/>
                          </a:solidFill>
                          <a:effectLst/>
                          <a:latin typeface="Trebuchet MS" panose="020B0603020202020204" pitchFamily="34" charset="0"/>
                        </a:rPr>
                        <a:t> </a:t>
                      </a:r>
                      <a:r>
                        <a:rPr lang="en-GB" sz="1200" dirty="0">
                          <a:solidFill>
                            <a:srgbClr val="FF0000"/>
                          </a:solidFill>
                          <a:effectLst/>
                          <a:latin typeface="Trebuchet MS" panose="020B0603020202020204" pitchFamily="34" charset="0"/>
                        </a:rPr>
                        <a:t>advise on</a:t>
                      </a:r>
                      <a:endParaRPr lang="en-ZA" sz="1200" dirty="0">
                        <a:solidFill>
                          <a:srgbClr val="FF0000"/>
                        </a:solidFill>
                        <a:effectLst/>
                        <a:latin typeface="Trebuchet MS" panose="020B0603020202020204" pitchFamily="34" charset="0"/>
                      </a:endParaRPr>
                    </a:p>
                    <a:p>
                      <a:pPr marL="228600" indent="-228600" algn="l">
                        <a:lnSpc>
                          <a:spcPct val="115000"/>
                        </a:lnSpc>
                        <a:spcAft>
                          <a:spcPts val="0"/>
                        </a:spcAft>
                      </a:pPr>
                      <a:r>
                        <a:rPr lang="en-GB" sz="1200" dirty="0">
                          <a:solidFill>
                            <a:srgbClr val="FF0000"/>
                          </a:solidFill>
                          <a:effectLst/>
                          <a:latin typeface="Trebuchet MS" panose="020B0603020202020204" pitchFamily="34" charset="0"/>
                        </a:rPr>
                        <a:t>the way forward.</a:t>
                      </a:r>
                      <a:endParaRPr lang="en-ZA" sz="1200" b="1"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2340935"/>
                  </a:ext>
                </a:extLst>
              </a:tr>
              <a:tr h="362801">
                <a:tc>
                  <a:txBody>
                    <a:bodyPr/>
                    <a:lstStyle/>
                    <a:p>
                      <a:pPr algn="ctr"/>
                      <a:r>
                        <a:rPr lang="en-US" sz="1200" dirty="0">
                          <a:solidFill>
                            <a:srgbClr val="E6AF00"/>
                          </a:solidFill>
                          <a:latin typeface="Trebuchet MS" panose="020B0603020202020204" pitchFamily="34" charset="0"/>
                        </a:rPr>
                        <a:t>2</a:t>
                      </a:r>
                      <a:endParaRPr lang="en-ZA" sz="1200" dirty="0">
                        <a:solidFill>
                          <a:srgbClr val="E6AF00"/>
                        </a:solidFill>
                        <a:latin typeface="Trebuchet MS" panose="020B0603020202020204" pitchFamily="34" charset="0"/>
                      </a:endParaRPr>
                    </a:p>
                  </a:txBody>
                  <a:tcPr/>
                </a:tc>
                <a:tc>
                  <a:txBody>
                    <a:bodyPr/>
                    <a:lstStyle/>
                    <a:p>
                      <a:pPr algn="l">
                        <a:lnSpc>
                          <a:spcPct val="115000"/>
                        </a:lnSpc>
                        <a:spcAft>
                          <a:spcPts val="0"/>
                        </a:spcAft>
                      </a:pPr>
                      <a:r>
                        <a:rPr lang="en-US" sz="1200" kern="1400" dirty="0">
                          <a:solidFill>
                            <a:srgbClr val="E6AF00"/>
                          </a:solidFill>
                          <a:effectLst/>
                          <a:latin typeface="Trebuchet MS" panose="020B0603020202020204" pitchFamily="34" charset="0"/>
                        </a:rPr>
                        <a:t>Number of reports assessing performance of tourism sector produced </a:t>
                      </a:r>
                      <a:endParaRPr lang="en-ZA" sz="1200" b="1" kern="1400" dirty="0">
                        <a:solidFill>
                          <a:srgbClr val="E6AF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ZA" sz="1200" kern="1200" dirty="0">
                          <a:solidFill>
                            <a:srgbClr val="E6AF00"/>
                          </a:solidFill>
                          <a:effectLst/>
                          <a:latin typeface="Trebuchet MS" panose="020B0603020202020204" pitchFamily="34" charset="0"/>
                        </a:rPr>
                        <a:t>The quarterly report has been produced but has not been published.</a:t>
                      </a:r>
                      <a:endParaRPr lang="en-ZA" sz="1200" dirty="0">
                        <a:solidFill>
                          <a:srgbClr val="E6AF00"/>
                        </a:solidFill>
                        <a:latin typeface="Trebuchet MS" panose="020B0603020202020204" pitchFamily="34" charset="0"/>
                      </a:endParaRPr>
                    </a:p>
                  </a:txBody>
                  <a:tcPr/>
                </a:tc>
                <a:tc>
                  <a:txBody>
                    <a:bodyPr/>
                    <a:lstStyle/>
                    <a:p>
                      <a:pPr algn="l">
                        <a:lnSpc>
                          <a:spcPct val="110000"/>
                        </a:lnSpc>
                        <a:spcBef>
                          <a:spcPts val="400"/>
                        </a:spcBef>
                        <a:spcAft>
                          <a:spcPts val="400"/>
                        </a:spcAft>
                      </a:pPr>
                      <a:r>
                        <a:rPr lang="en-ZA" sz="1200" kern="1400" dirty="0">
                          <a:solidFill>
                            <a:srgbClr val="E6AF00"/>
                          </a:solidFill>
                          <a:effectLst/>
                          <a:latin typeface="Trebuchet MS" panose="020B0603020202020204" pitchFamily="34" charset="0"/>
                        </a:rPr>
                        <a:t>The report has been produced and is undergoing the internal approval process. </a:t>
                      </a:r>
                      <a:endParaRPr lang="en-ZA" sz="1200" kern="1400" dirty="0">
                        <a:solidFill>
                          <a:srgbClr val="E6AF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solidFill>
                            <a:srgbClr val="E6AF00"/>
                          </a:solidFill>
                          <a:effectLst/>
                          <a:latin typeface="Trebuchet MS" panose="020B0603020202020204" pitchFamily="34" charset="0"/>
                        </a:rPr>
                        <a:t>The report will be published in July 2021.</a:t>
                      </a:r>
                      <a:endParaRPr lang="en-ZA" sz="1200" kern="1400" dirty="0">
                        <a:solidFill>
                          <a:srgbClr val="E6AF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1494455"/>
                  </a:ext>
                </a:extLst>
              </a:tr>
            </a:tbl>
          </a:graphicData>
        </a:graphic>
      </p:graphicFrame>
      <p:sp>
        <p:nvSpPr>
          <p:cNvPr id="4" name="Slide Number Placeholder 3"/>
          <p:cNvSpPr>
            <a:spLocks noGrp="1"/>
          </p:cNvSpPr>
          <p:nvPr>
            <p:ph type="sldNum" sz="quarter" idx="12"/>
          </p:nvPr>
        </p:nvSpPr>
        <p:spPr>
          <a:xfrm>
            <a:off x="269965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3784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0" y="177959"/>
            <a:ext cx="8332406" cy="1066765"/>
          </a:xfrm>
        </p:spPr>
        <p:txBody>
          <a:bodyPr>
            <a:noAutofit/>
          </a:bodyPr>
          <a:lstStyle/>
          <a:p>
            <a:pPr algn="l"/>
            <a:r>
              <a:rPr lang="en-US" sz="2400" b="1" dirty="0">
                <a:latin typeface="Trebuchet MS" panose="020B0603020202020204" pitchFamily="34" charset="0"/>
              </a:rPr>
              <a:t>AREAS OF UNDER-PERFORMANCE: QUARTER 1</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96522042"/>
              </p:ext>
            </p:extLst>
          </p:nvPr>
        </p:nvGraphicFramePr>
        <p:xfrm>
          <a:off x="321928" y="1604943"/>
          <a:ext cx="8454245" cy="3581400"/>
        </p:xfrm>
        <a:graphic>
          <a:graphicData uri="http://schemas.openxmlformats.org/drawingml/2006/table">
            <a:tbl>
              <a:tblPr firstRow="1" bandRow="1">
                <a:tableStyleId>{073A0DAA-6AF3-43AB-8588-CEC1D06C72B9}</a:tableStyleId>
              </a:tblPr>
              <a:tblGrid>
                <a:gridCol w="1067793">
                  <a:extLst>
                    <a:ext uri="{9D8B030D-6E8A-4147-A177-3AD203B41FA5}">
                      <a16:colId xmlns:a16="http://schemas.microsoft.com/office/drawing/2014/main" val="2275328455"/>
                    </a:ext>
                  </a:extLst>
                </a:gridCol>
                <a:gridCol w="1377538">
                  <a:extLst>
                    <a:ext uri="{9D8B030D-6E8A-4147-A177-3AD203B41FA5}">
                      <a16:colId xmlns:a16="http://schemas.microsoft.com/office/drawing/2014/main" val="3663595028"/>
                    </a:ext>
                  </a:extLst>
                </a:gridCol>
                <a:gridCol w="2113808">
                  <a:extLst>
                    <a:ext uri="{9D8B030D-6E8A-4147-A177-3AD203B41FA5}">
                      <a16:colId xmlns:a16="http://schemas.microsoft.com/office/drawing/2014/main" val="2104864488"/>
                    </a:ext>
                  </a:extLst>
                </a:gridCol>
                <a:gridCol w="2204257">
                  <a:extLst>
                    <a:ext uri="{9D8B030D-6E8A-4147-A177-3AD203B41FA5}">
                      <a16:colId xmlns:a16="http://schemas.microsoft.com/office/drawing/2014/main" val="3954517018"/>
                    </a:ext>
                  </a:extLst>
                </a:gridCol>
                <a:gridCol w="1690849">
                  <a:extLst>
                    <a:ext uri="{9D8B030D-6E8A-4147-A177-3AD203B41FA5}">
                      <a16:colId xmlns:a16="http://schemas.microsoft.com/office/drawing/2014/main" val="3512420289"/>
                    </a:ext>
                  </a:extLst>
                </a:gridCol>
              </a:tblGrid>
              <a:tr h="362801">
                <a:tc>
                  <a:txBody>
                    <a:bodyPr/>
                    <a:lstStyle/>
                    <a:p>
                      <a:pPr algn="ctr"/>
                      <a:r>
                        <a:rPr lang="en-US" sz="1100" dirty="0">
                          <a:latin typeface="Trebuchet MS" panose="020B0603020202020204" pitchFamily="34" charset="0"/>
                        </a:rPr>
                        <a:t>PROGRAMME</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QUARTERLY</a:t>
                      </a:r>
                      <a:r>
                        <a:rPr lang="en-US" sz="1100" baseline="0" dirty="0">
                          <a:latin typeface="Trebuchet MS" panose="020B0603020202020204" pitchFamily="34" charset="0"/>
                        </a:rPr>
                        <a:t> TARGET</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PROGRESS AGAINST QUARTERLY TARGET</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REASONS FOR DEVIATION</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CORRECTIVE MEASURES</a:t>
                      </a:r>
                      <a:endParaRPr lang="en-ZA" sz="1100" dirty="0">
                        <a:latin typeface="Trebuchet MS" panose="020B0603020202020204" pitchFamily="34" charset="0"/>
                      </a:endParaRPr>
                    </a:p>
                  </a:txBody>
                  <a:tcPr/>
                </a:tc>
                <a:extLst>
                  <a:ext uri="{0D108BD9-81ED-4DB2-BD59-A6C34878D82A}">
                    <a16:rowId xmlns:a16="http://schemas.microsoft.com/office/drawing/2014/main" val="2217438847"/>
                  </a:ext>
                </a:extLst>
              </a:tr>
              <a:tr h="362801">
                <a:tc>
                  <a:txBody>
                    <a:bodyPr/>
                    <a:lstStyle/>
                    <a:p>
                      <a:pPr algn="ctr"/>
                      <a:r>
                        <a:rPr lang="en-US" sz="1200" dirty="0">
                          <a:solidFill>
                            <a:srgbClr val="FF0000"/>
                          </a:solidFill>
                          <a:latin typeface="Trebuchet MS" panose="020B0603020202020204" pitchFamily="34" charset="0"/>
                        </a:rPr>
                        <a:t>3</a:t>
                      </a:r>
                      <a:endParaRPr lang="en-ZA" sz="1200" dirty="0">
                        <a:solidFill>
                          <a:srgbClr val="FF0000"/>
                        </a:solidFill>
                        <a:latin typeface="Trebuchet MS" panose="020B0603020202020204" pitchFamily="34" charset="0"/>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kern="1400" dirty="0">
                          <a:solidFill>
                            <a:srgbClr val="FF0000"/>
                          </a:solidFill>
                          <a:effectLst/>
                          <a:latin typeface="Trebuchet MS" panose="020B0603020202020204" pitchFamily="34" charset="0"/>
                        </a:rPr>
                        <a:t>Global tourism brand campaign implemented</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FF0000"/>
                          </a:solidFill>
                          <a:effectLst/>
                          <a:latin typeface="Trebuchet MS" panose="020B0603020202020204" pitchFamily="34" charset="0"/>
                        </a:rPr>
                        <a:t>The annual global tourism brand campaign has been conceptualised but not launched. </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solidFill>
                            <a:srgbClr val="FF0000"/>
                          </a:solidFill>
                          <a:effectLst/>
                          <a:latin typeface="Trebuchet MS" panose="020B0603020202020204" pitchFamily="34" charset="0"/>
                        </a:rPr>
                        <a:t>Due to the third wave of the COVID-19 pandemic, the launch was not feasible.</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solidFill>
                            <a:srgbClr val="FF0000"/>
                          </a:solidFill>
                          <a:effectLst/>
                          <a:latin typeface="Trebuchet MS" panose="020B0603020202020204" pitchFamily="34" charset="0"/>
                        </a:rPr>
                        <a:t>A recommendation will be made to hold the launch in September 2021. </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5880329"/>
                  </a:ext>
                </a:extLst>
              </a:tr>
              <a:tr h="362801">
                <a:tc>
                  <a:txBody>
                    <a:bodyPr/>
                    <a:lstStyle/>
                    <a:p>
                      <a:pPr algn="ctr"/>
                      <a:r>
                        <a:rPr lang="en-US" sz="1200" dirty="0">
                          <a:solidFill>
                            <a:srgbClr val="FF0000"/>
                          </a:solidFill>
                          <a:latin typeface="Trebuchet MS" panose="020B0603020202020204" pitchFamily="34" charset="0"/>
                        </a:rPr>
                        <a:t>4</a:t>
                      </a:r>
                      <a:endParaRPr lang="en-ZA" sz="1200" dirty="0">
                        <a:solidFill>
                          <a:srgbClr val="FF0000"/>
                        </a:solidFill>
                        <a:latin typeface="Trebuchet MS" panose="020B0603020202020204" pitchFamily="34" charset="0"/>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kern="1400" dirty="0">
                          <a:solidFill>
                            <a:srgbClr val="FF0000"/>
                          </a:solidFill>
                          <a:effectLst/>
                          <a:latin typeface="Trebuchet MS" panose="020B0603020202020204" pitchFamily="34" charset="0"/>
                        </a:rPr>
                        <a:t>Indaba and Meetings Africa hosted</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FF0000"/>
                          </a:solidFill>
                          <a:effectLst/>
                          <a:latin typeface="Trebuchet MS" panose="020B0603020202020204" pitchFamily="34" charset="0"/>
                        </a:rPr>
                        <a:t>In Quarter 1, submission to have a hybrid Africa Travel and Tourism Conference was approved instead of the Indaba and Meetings Africa hybrid.  The proposed date for this hybrid event was moved from July 2021 to September 2021 given the projected impact of the third wave.</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400"/>
                        </a:spcAft>
                      </a:pPr>
                      <a:r>
                        <a:rPr lang="en-ZA" sz="1200" kern="1400" dirty="0">
                          <a:solidFill>
                            <a:srgbClr val="FF0000"/>
                          </a:solidFill>
                          <a:effectLst/>
                          <a:latin typeface="Trebuchet MS" panose="020B0603020202020204" pitchFamily="34" charset="0"/>
                        </a:rPr>
                        <a:t>Given the fluid environment created by the pandemic and three different waves that South Africa has experienced, hosting tradeshows is a challenge. </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400"/>
                        </a:spcAft>
                      </a:pPr>
                      <a:r>
                        <a:rPr lang="en-ZA" sz="1200" kern="1400" dirty="0">
                          <a:solidFill>
                            <a:srgbClr val="FF0000"/>
                          </a:solidFill>
                          <a:effectLst/>
                          <a:latin typeface="Trebuchet MS" panose="020B0603020202020204" pitchFamily="34" charset="0"/>
                        </a:rPr>
                        <a:t>SA Tourism thus introduced a different viable platform which will still create market access and fulfil the objectives of both Meetings Africa and Africa’s Travel Indaba. </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1094802"/>
                  </a:ext>
                </a:extLst>
              </a:tr>
            </a:tbl>
          </a:graphicData>
        </a:graphic>
      </p:graphicFrame>
      <p:sp>
        <p:nvSpPr>
          <p:cNvPr id="4" name="Slide Number Placeholder 3"/>
          <p:cNvSpPr>
            <a:spLocks noGrp="1"/>
          </p:cNvSpPr>
          <p:nvPr>
            <p:ph type="sldNum" sz="quarter" idx="12"/>
          </p:nvPr>
        </p:nvSpPr>
        <p:spPr>
          <a:xfrm>
            <a:off x="2778034" y="647981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712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49827"/>
            <a:ext cx="8382000" cy="5029200"/>
          </a:xfrm>
        </p:spPr>
        <p:txBody>
          <a:bodyPr>
            <a:normAutofit fontScale="92500" lnSpcReduction="20000"/>
          </a:bodyPr>
          <a:lstStyle/>
          <a:p>
            <a:pPr marL="0" indent="0">
              <a:buNone/>
            </a:pPr>
            <a:r>
              <a:rPr lang="en-ZA" sz="1300" dirty="0">
                <a:latin typeface="Trebuchet MS" panose="020B0603020202020204" pitchFamily="34" charset="0"/>
              </a:rPr>
              <a:t>Achievements within core programmes include:</a:t>
            </a:r>
          </a:p>
          <a:p>
            <a:pPr lvl="0"/>
            <a:r>
              <a:rPr lang="en-ZA" sz="1300" dirty="0">
                <a:latin typeface="Trebuchet MS" panose="020B0603020202020204" pitchFamily="34" charset="0"/>
              </a:rPr>
              <a:t> </a:t>
            </a:r>
            <a:r>
              <a:rPr lang="en-GB" sz="1300" b="1" dirty="0">
                <a:solidFill>
                  <a:schemeClr val="tx2"/>
                </a:solidFill>
                <a:latin typeface="Trebuchet MS" panose="020B0603020202020204" pitchFamily="34" charset="0"/>
              </a:rPr>
              <a:t>Programme 2</a:t>
            </a:r>
            <a:endParaRPr lang="en-ZA" sz="1300" dirty="0">
              <a:solidFill>
                <a:schemeClr val="tx2"/>
              </a:solidFill>
              <a:latin typeface="Trebuchet MS" panose="020B0603020202020204" pitchFamily="34" charset="0"/>
            </a:endParaRPr>
          </a:p>
          <a:p>
            <a:pPr lvl="1"/>
            <a:r>
              <a:rPr lang="en-GB" sz="1300" b="1" dirty="0">
                <a:latin typeface="Trebuchet MS" panose="020B0603020202020204" pitchFamily="34" charset="0"/>
              </a:rPr>
              <a:t> </a:t>
            </a:r>
            <a:r>
              <a:rPr lang="en-GB" sz="1300" dirty="0">
                <a:latin typeface="Trebuchet MS" panose="020B0603020202020204" pitchFamily="34" charset="0"/>
              </a:rPr>
              <a:t>45% implementation of MOUs with Provincial Tourism Authorities.</a:t>
            </a:r>
            <a:endParaRPr lang="en-ZA" sz="1300" dirty="0">
              <a:latin typeface="Trebuchet MS" panose="020B0603020202020204" pitchFamily="34" charset="0"/>
            </a:endParaRPr>
          </a:p>
          <a:p>
            <a:pPr lvl="1"/>
            <a:r>
              <a:rPr lang="en-GB" sz="1300" dirty="0">
                <a:latin typeface="Trebuchet MS" panose="020B0603020202020204" pitchFamily="34" charset="0"/>
              </a:rPr>
              <a:t>Conducted SA Tourism Reputation Index survey to establish new baseline.</a:t>
            </a:r>
            <a:endParaRPr lang="en-ZA" sz="1300" dirty="0">
              <a:latin typeface="Trebuchet MS" panose="020B0603020202020204" pitchFamily="34" charset="0"/>
            </a:endParaRPr>
          </a:p>
          <a:p>
            <a:pPr lvl="1"/>
            <a:r>
              <a:rPr lang="en-GB" sz="1300" dirty="0">
                <a:latin typeface="Trebuchet MS" panose="020B0603020202020204" pitchFamily="34" charset="0"/>
              </a:rPr>
              <a:t>Published the annual tourism sector performance report.</a:t>
            </a:r>
            <a:endParaRPr lang="en-ZA" sz="1300" dirty="0">
              <a:latin typeface="Trebuchet MS" panose="020B0603020202020204" pitchFamily="34" charset="0"/>
            </a:endParaRPr>
          </a:p>
          <a:p>
            <a:endParaRPr lang="en-ZA" sz="1300" dirty="0">
              <a:latin typeface="Trebuchet MS" panose="020B0603020202020204" pitchFamily="34" charset="0"/>
            </a:endParaRPr>
          </a:p>
          <a:p>
            <a:pPr lvl="0"/>
            <a:r>
              <a:rPr lang="en-GB" sz="1300" b="1" dirty="0">
                <a:solidFill>
                  <a:schemeClr val="tx2"/>
                </a:solidFill>
                <a:latin typeface="Trebuchet MS" panose="020B0603020202020204" pitchFamily="34" charset="0"/>
              </a:rPr>
              <a:t>Programme 3</a:t>
            </a:r>
            <a:endParaRPr lang="en-ZA" sz="1300" dirty="0">
              <a:solidFill>
                <a:schemeClr val="tx2"/>
              </a:solidFill>
              <a:latin typeface="Trebuchet MS" panose="020B0603020202020204" pitchFamily="34" charset="0"/>
            </a:endParaRPr>
          </a:p>
          <a:p>
            <a:pPr lvl="1"/>
            <a:r>
              <a:rPr lang="en-GB" sz="1300" b="1" dirty="0">
                <a:latin typeface="Trebuchet MS" panose="020B0603020202020204" pitchFamily="34" charset="0"/>
              </a:rPr>
              <a:t> </a:t>
            </a:r>
            <a:r>
              <a:rPr lang="en-GB" sz="1300" dirty="0">
                <a:latin typeface="Trebuchet MS" panose="020B0603020202020204" pitchFamily="34" charset="0"/>
              </a:rPr>
              <a:t>The Winter Deal Driven Campaign and Travel Week Campaign were implemented.</a:t>
            </a:r>
            <a:endParaRPr lang="en-ZA" sz="1300" dirty="0">
              <a:latin typeface="Trebuchet MS" panose="020B0603020202020204" pitchFamily="34" charset="0"/>
            </a:endParaRPr>
          </a:p>
          <a:p>
            <a:pPr lvl="1"/>
            <a:r>
              <a:rPr lang="en-GB" sz="1300" dirty="0">
                <a:latin typeface="Trebuchet MS" panose="020B0603020202020204" pitchFamily="34" charset="0"/>
              </a:rPr>
              <a:t>Phase 1 of the regional brand campaign was implemented.</a:t>
            </a:r>
            <a:endParaRPr lang="en-ZA" sz="1300" dirty="0">
              <a:latin typeface="Trebuchet MS" panose="020B0603020202020204" pitchFamily="34" charset="0"/>
            </a:endParaRPr>
          </a:p>
          <a:p>
            <a:pPr lvl="1"/>
            <a:r>
              <a:rPr lang="en-GB" sz="1300" dirty="0">
                <a:latin typeface="Trebuchet MS" panose="020B0603020202020204" pitchFamily="34" charset="0"/>
              </a:rPr>
              <a:t>The Global Brand Campaign was launched at MINMEC on 26</a:t>
            </a:r>
            <a:r>
              <a:rPr lang="en-GB" sz="1300" baseline="30000" dirty="0">
                <a:latin typeface="Trebuchet MS" panose="020B0603020202020204" pitchFamily="34" charset="0"/>
              </a:rPr>
              <a:t>th</a:t>
            </a:r>
            <a:r>
              <a:rPr lang="en-GB" sz="1300" dirty="0">
                <a:latin typeface="Trebuchet MS" panose="020B0603020202020204" pitchFamily="34" charset="0"/>
              </a:rPr>
              <a:t> September 2021.</a:t>
            </a:r>
            <a:endParaRPr lang="en-ZA" sz="1300" dirty="0">
              <a:latin typeface="Trebuchet MS" panose="020B0603020202020204" pitchFamily="34" charset="0"/>
            </a:endParaRPr>
          </a:p>
          <a:p>
            <a:pPr lvl="1"/>
            <a:r>
              <a:rPr lang="en-GB" sz="1300" dirty="0">
                <a:latin typeface="Trebuchet MS" panose="020B0603020202020204" pitchFamily="34" charset="0"/>
              </a:rPr>
              <a:t>The World Expo 2020 Dubai concept has been revised in line with feedback from stakeholders. The project team has completed a site inspection in Dubai. Preparation is on track for the tourism activation.</a:t>
            </a:r>
            <a:endParaRPr lang="en-ZA" sz="1300" b="1" dirty="0">
              <a:latin typeface="Trebuchet MS" panose="020B0603020202020204" pitchFamily="34" charset="0"/>
            </a:endParaRPr>
          </a:p>
          <a:p>
            <a:endParaRPr lang="en-ZA" sz="1300" dirty="0">
              <a:latin typeface="Trebuchet MS" panose="020B0603020202020204" pitchFamily="34" charset="0"/>
            </a:endParaRPr>
          </a:p>
          <a:p>
            <a:pPr lvl="0"/>
            <a:r>
              <a:rPr lang="en-GB" sz="1300" b="1" dirty="0">
                <a:solidFill>
                  <a:schemeClr val="tx2"/>
                </a:solidFill>
                <a:latin typeface="Trebuchet MS" panose="020B0603020202020204" pitchFamily="34" charset="0"/>
              </a:rPr>
              <a:t>Programme 4</a:t>
            </a:r>
            <a:endParaRPr lang="en-ZA" sz="1300" dirty="0">
              <a:solidFill>
                <a:schemeClr val="tx2"/>
              </a:solidFill>
              <a:latin typeface="Trebuchet MS" panose="020B0603020202020204" pitchFamily="34" charset="0"/>
            </a:endParaRPr>
          </a:p>
          <a:p>
            <a:r>
              <a:rPr lang="en-GB" sz="1300" dirty="0">
                <a:latin typeface="Trebuchet MS" panose="020B0603020202020204" pitchFamily="34" charset="0"/>
              </a:rPr>
              <a:t>The global and domestic business events campaigns was launched on SANCB Facebook social media platform and the SAACI social media platform including Facebook, Twitter, Instagram and LinkedIn.</a:t>
            </a:r>
            <a:endParaRPr lang="en-ZA" sz="1300" b="1" dirty="0">
              <a:latin typeface="Trebuchet MS" panose="020B0603020202020204" pitchFamily="34" charset="0"/>
            </a:endParaRPr>
          </a:p>
          <a:p>
            <a:pPr lvl="0"/>
            <a:r>
              <a:rPr lang="en-GB" sz="1300" dirty="0">
                <a:latin typeface="Trebuchet MS" panose="020B0603020202020204" pitchFamily="34" charset="0"/>
              </a:rPr>
              <a:t>25 bid submissions were achieved. </a:t>
            </a:r>
            <a:endParaRPr lang="en-ZA" sz="1300" b="1" dirty="0">
              <a:latin typeface="Trebuchet MS" panose="020B0603020202020204" pitchFamily="34" charset="0"/>
            </a:endParaRPr>
          </a:p>
          <a:p>
            <a:pPr lvl="0"/>
            <a:r>
              <a:rPr lang="en-GB" sz="1300" dirty="0">
                <a:latin typeface="Trebuchet MS" panose="020B0603020202020204" pitchFamily="34" charset="0"/>
              </a:rPr>
              <a:t>As the national business event piloted in VTSD, the Girls and Boys Friendly Society (GBFS) Annual Conference was hosted at the Gariep Dam, Free State, from 30</a:t>
            </a:r>
            <a:r>
              <a:rPr lang="en-GB" sz="1300" baseline="30000" dirty="0">
                <a:latin typeface="Trebuchet MS" panose="020B0603020202020204" pitchFamily="34" charset="0"/>
              </a:rPr>
              <a:t>th</a:t>
            </a:r>
            <a:r>
              <a:rPr lang="en-GB" sz="1300" dirty="0">
                <a:latin typeface="Trebuchet MS" panose="020B0603020202020204" pitchFamily="34" charset="0"/>
              </a:rPr>
              <a:t> September to 2</a:t>
            </a:r>
            <a:r>
              <a:rPr lang="en-GB" sz="1300" baseline="30000" dirty="0">
                <a:latin typeface="Trebuchet MS" panose="020B0603020202020204" pitchFamily="34" charset="0"/>
              </a:rPr>
              <a:t>nd</a:t>
            </a:r>
            <a:r>
              <a:rPr lang="en-GB" sz="1300" dirty="0">
                <a:latin typeface="Trebuchet MS" panose="020B0603020202020204" pitchFamily="34" charset="0"/>
              </a:rPr>
              <a:t> October 2021.</a:t>
            </a:r>
            <a:endParaRPr lang="en-ZA" sz="1300" b="1" dirty="0">
              <a:latin typeface="Trebuchet MS" panose="020B0603020202020204" pitchFamily="34" charset="0"/>
            </a:endParaRPr>
          </a:p>
          <a:p>
            <a:pPr lvl="0"/>
            <a:r>
              <a:rPr lang="en-GB" sz="1300" dirty="0">
                <a:latin typeface="Trebuchet MS" panose="020B0603020202020204" pitchFamily="34" charset="0"/>
              </a:rPr>
              <a:t>The Africa Travel and Tourism Summit was held as a hybrid event on 19</a:t>
            </a:r>
            <a:r>
              <a:rPr lang="en-GB" sz="1300" baseline="30000" dirty="0">
                <a:latin typeface="Trebuchet MS" panose="020B0603020202020204" pitchFamily="34" charset="0"/>
              </a:rPr>
              <a:t>th</a:t>
            </a:r>
            <a:r>
              <a:rPr lang="en-GB" sz="1300" dirty="0">
                <a:latin typeface="Trebuchet MS" panose="020B0603020202020204" pitchFamily="34" charset="0"/>
              </a:rPr>
              <a:t> to 21</a:t>
            </a:r>
            <a:r>
              <a:rPr lang="en-GB" sz="1300" baseline="30000" dirty="0">
                <a:latin typeface="Trebuchet MS" panose="020B0603020202020204" pitchFamily="34" charset="0"/>
              </a:rPr>
              <a:t>st</a:t>
            </a:r>
            <a:r>
              <a:rPr lang="en-GB" sz="1300" dirty="0">
                <a:latin typeface="Trebuchet MS" panose="020B0603020202020204" pitchFamily="34" charset="0"/>
              </a:rPr>
              <a:t> September 2021.  </a:t>
            </a:r>
            <a:endParaRPr lang="en-ZA" sz="1300" b="1" dirty="0">
              <a:latin typeface="Trebuchet MS" panose="020B0603020202020204" pitchFamily="34" charset="0"/>
            </a:endParaRPr>
          </a:p>
          <a:p>
            <a:pPr lvl="0"/>
            <a:r>
              <a:rPr lang="en-GB" sz="1300" dirty="0">
                <a:latin typeface="Trebuchet MS" panose="020B0603020202020204" pitchFamily="34" charset="0"/>
              </a:rPr>
              <a:t>The proposed hybrid event will focus on success stories within the tourism industry in recognition of the industry.</a:t>
            </a:r>
            <a:endParaRPr lang="en-ZA" sz="1300" b="1" dirty="0">
              <a:latin typeface="Trebuchet MS" panose="020B0603020202020204" pitchFamily="34" charset="0"/>
            </a:endParaRPr>
          </a:p>
          <a:p>
            <a:endParaRPr lang="en-ZA" sz="1300" b="1" dirty="0">
              <a:latin typeface="Trebuchet MS" panose="020B0603020202020204" pitchFamily="34" charset="0"/>
            </a:endParaRPr>
          </a:p>
          <a:p>
            <a:pPr lvl="0"/>
            <a:r>
              <a:rPr lang="en-GB" sz="1300" b="1" dirty="0">
                <a:solidFill>
                  <a:schemeClr val="tx2"/>
                </a:solidFill>
                <a:latin typeface="Trebuchet MS" panose="020B0603020202020204" pitchFamily="34" charset="0"/>
              </a:rPr>
              <a:t>Programme 5</a:t>
            </a:r>
            <a:endParaRPr lang="en-ZA" sz="1300" dirty="0">
              <a:solidFill>
                <a:schemeClr val="tx2"/>
              </a:solidFill>
              <a:latin typeface="Trebuchet MS" panose="020B0603020202020204" pitchFamily="34" charset="0"/>
            </a:endParaRPr>
          </a:p>
          <a:p>
            <a:pPr lvl="1"/>
            <a:r>
              <a:rPr lang="en-GB" sz="1300" dirty="0">
                <a:latin typeface="Trebuchet MS" panose="020B0603020202020204" pitchFamily="34" charset="0"/>
              </a:rPr>
              <a:t>The NPS improvement plan was developed and approved.</a:t>
            </a:r>
            <a:endParaRPr lang="en-ZA" sz="1300" b="1" dirty="0">
              <a:latin typeface="Trebuchet MS" panose="020B0603020202020204" pitchFamily="34" charset="0"/>
            </a:endParaRPr>
          </a:p>
          <a:p>
            <a:pPr lvl="1"/>
            <a:r>
              <a:rPr lang="en-GB" sz="1300" dirty="0">
                <a:latin typeface="Trebuchet MS" panose="020B0603020202020204" pitchFamily="34" charset="0"/>
              </a:rPr>
              <a:t>4735 establishments were graded. In addition, 101 322 rooms were graded.</a:t>
            </a:r>
            <a:endParaRPr lang="en-ZA" sz="1300" dirty="0">
              <a:latin typeface="Trebuchet MS" panose="020B0603020202020204" pitchFamily="34" charset="0"/>
            </a:endParaRPr>
          </a:p>
          <a:p>
            <a:pPr lvl="1"/>
            <a:r>
              <a:rPr lang="en-GB" sz="1300" dirty="0">
                <a:latin typeface="Trebuchet MS" panose="020B0603020202020204" pitchFamily="34" charset="0"/>
              </a:rPr>
              <a:t>SMMEs were onboarded for a number of E&amp;SD initiatives led by SA Tourism including BRICS India Trade Fair, Africa’s Travel and Tourism Summit and WTM London. </a:t>
            </a:r>
            <a:endParaRPr lang="en-ZA" sz="1300" b="1" dirty="0">
              <a:latin typeface="Trebuchet MS" panose="020B0603020202020204" pitchFamily="34" charset="0"/>
            </a:endParaRPr>
          </a:p>
          <a:p>
            <a:pPr lvl="1"/>
            <a:r>
              <a:rPr lang="en-GB" sz="1300" dirty="0">
                <a:latin typeface="Trebuchet MS" panose="020B0603020202020204" pitchFamily="34" charset="0"/>
              </a:rPr>
              <a:t>The Basic Quality Verification programme study to establish the baseline has been completed.</a:t>
            </a:r>
            <a:endParaRPr lang="en-ZA" sz="1300" b="1" dirty="0">
              <a:latin typeface="Trebuchet MS" panose="020B0603020202020204" pitchFamily="34" charset="0"/>
            </a:endParaRPr>
          </a:p>
          <a:p>
            <a:endParaRPr lang="en-ZA" dirty="0"/>
          </a:p>
        </p:txBody>
      </p:sp>
      <p:sp>
        <p:nvSpPr>
          <p:cNvPr id="5" name="Title 2">
            <a:extLst>
              <a:ext uri="{FF2B5EF4-FFF2-40B4-BE49-F238E27FC236}">
                <a16:creationId xmlns:a16="http://schemas.microsoft.com/office/drawing/2014/main" id="{DC900874-8A60-42F7-9EC2-8A5357E6E2B9}"/>
              </a:ext>
            </a:extLst>
          </p:cNvPr>
          <p:cNvSpPr txBox="1">
            <a:spLocks/>
          </p:cNvSpPr>
          <p:nvPr/>
        </p:nvSpPr>
        <p:spPr>
          <a:xfrm>
            <a:off x="169818" y="326891"/>
            <a:ext cx="5055324" cy="1149212"/>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700" b="1" dirty="0" err="1">
                <a:latin typeface="Trebuchet MS" panose="020B0603020202020204" pitchFamily="34" charset="0"/>
                <a:ea typeface="+mn-ea"/>
                <a:cs typeface="Arial" pitchFamily="34" charset="0"/>
              </a:rPr>
              <a:t>ORGANISATIONAL</a:t>
            </a:r>
            <a:r>
              <a:rPr lang="en-US" sz="2700" b="1" dirty="0">
                <a:latin typeface="Trebuchet MS" panose="020B0603020202020204" pitchFamily="34" charset="0"/>
                <a:ea typeface="+mn-ea"/>
                <a:cs typeface="Arial" pitchFamily="34" charset="0"/>
              </a:rPr>
              <a:t> PERFORMANCE AGAINST APP: QUARTER 2</a:t>
            </a:r>
            <a:r>
              <a:rPr lang="en-US" dirty="0"/>
              <a:t/>
            </a:r>
            <a:br>
              <a:rPr lang="en-US" dirty="0"/>
            </a:br>
            <a:endParaRPr lang="en-ZA" dirty="0"/>
          </a:p>
        </p:txBody>
      </p:sp>
    </p:spTree>
    <p:extLst>
      <p:ext uri="{BB962C8B-B14F-4D97-AF65-F5344CB8AC3E}">
        <p14:creationId xmlns:p14="http://schemas.microsoft.com/office/powerpoint/2010/main" val="104903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55089" y="635635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44292035"/>
              </p:ext>
            </p:extLst>
          </p:nvPr>
        </p:nvGraphicFramePr>
        <p:xfrm>
          <a:off x="240517" y="1562587"/>
          <a:ext cx="8454245" cy="3810000"/>
        </p:xfrm>
        <a:graphic>
          <a:graphicData uri="http://schemas.openxmlformats.org/drawingml/2006/table">
            <a:tbl>
              <a:tblPr firstRow="1" bandRow="1">
                <a:tableStyleId>{073A0DAA-6AF3-43AB-8588-CEC1D06C72B9}</a:tableStyleId>
              </a:tblPr>
              <a:tblGrid>
                <a:gridCol w="1067793">
                  <a:extLst>
                    <a:ext uri="{9D8B030D-6E8A-4147-A177-3AD203B41FA5}">
                      <a16:colId xmlns:a16="http://schemas.microsoft.com/office/drawing/2014/main" val="2275328455"/>
                    </a:ext>
                  </a:extLst>
                </a:gridCol>
                <a:gridCol w="1377538">
                  <a:extLst>
                    <a:ext uri="{9D8B030D-6E8A-4147-A177-3AD203B41FA5}">
                      <a16:colId xmlns:a16="http://schemas.microsoft.com/office/drawing/2014/main" val="3663595028"/>
                    </a:ext>
                  </a:extLst>
                </a:gridCol>
                <a:gridCol w="2113808">
                  <a:extLst>
                    <a:ext uri="{9D8B030D-6E8A-4147-A177-3AD203B41FA5}">
                      <a16:colId xmlns:a16="http://schemas.microsoft.com/office/drawing/2014/main" val="2104864488"/>
                    </a:ext>
                  </a:extLst>
                </a:gridCol>
                <a:gridCol w="2204257">
                  <a:extLst>
                    <a:ext uri="{9D8B030D-6E8A-4147-A177-3AD203B41FA5}">
                      <a16:colId xmlns:a16="http://schemas.microsoft.com/office/drawing/2014/main" val="3954517018"/>
                    </a:ext>
                  </a:extLst>
                </a:gridCol>
                <a:gridCol w="1690849">
                  <a:extLst>
                    <a:ext uri="{9D8B030D-6E8A-4147-A177-3AD203B41FA5}">
                      <a16:colId xmlns:a16="http://schemas.microsoft.com/office/drawing/2014/main" val="3512420289"/>
                    </a:ext>
                  </a:extLst>
                </a:gridCol>
              </a:tblGrid>
              <a:tr h="362801">
                <a:tc>
                  <a:txBody>
                    <a:bodyPr/>
                    <a:lstStyle/>
                    <a:p>
                      <a:pPr algn="ctr"/>
                      <a:r>
                        <a:rPr lang="en-US" sz="1100" dirty="0">
                          <a:latin typeface="Trebuchet MS" panose="020B0603020202020204" pitchFamily="34" charset="0"/>
                        </a:rPr>
                        <a:t>PROGRAMME</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QUARTERLY</a:t>
                      </a:r>
                      <a:r>
                        <a:rPr lang="en-US" sz="1100" baseline="0" dirty="0">
                          <a:latin typeface="Trebuchet MS" panose="020B0603020202020204" pitchFamily="34" charset="0"/>
                        </a:rPr>
                        <a:t> TARGET</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PROGRESS AGAINST QUARTERLY TARGET</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REASONS FOR DEVIATION</a:t>
                      </a:r>
                      <a:endParaRPr lang="en-ZA" sz="1100" dirty="0">
                        <a:latin typeface="Trebuchet MS" panose="020B0603020202020204" pitchFamily="34" charset="0"/>
                      </a:endParaRPr>
                    </a:p>
                  </a:txBody>
                  <a:tcPr/>
                </a:tc>
                <a:tc>
                  <a:txBody>
                    <a:bodyPr/>
                    <a:lstStyle/>
                    <a:p>
                      <a:pPr algn="ctr"/>
                      <a:r>
                        <a:rPr lang="en-US" sz="1100" dirty="0">
                          <a:latin typeface="Trebuchet MS" panose="020B0603020202020204" pitchFamily="34" charset="0"/>
                        </a:rPr>
                        <a:t>CORRECTIVE MEASURES</a:t>
                      </a:r>
                      <a:endParaRPr lang="en-ZA" sz="1100" dirty="0">
                        <a:latin typeface="Trebuchet MS" panose="020B0603020202020204" pitchFamily="34" charset="0"/>
                      </a:endParaRPr>
                    </a:p>
                  </a:txBody>
                  <a:tcPr/>
                </a:tc>
                <a:extLst>
                  <a:ext uri="{0D108BD9-81ED-4DB2-BD59-A6C34878D82A}">
                    <a16:rowId xmlns:a16="http://schemas.microsoft.com/office/drawing/2014/main" val="2217438847"/>
                  </a:ext>
                </a:extLst>
              </a:tr>
              <a:tr h="362801">
                <a:tc>
                  <a:txBody>
                    <a:bodyPr/>
                    <a:lstStyle/>
                    <a:p>
                      <a:pPr algn="ctr"/>
                      <a:r>
                        <a:rPr lang="en-ZA" sz="1200" dirty="0">
                          <a:solidFill>
                            <a:srgbClr val="FF0000"/>
                          </a:solidFill>
                          <a:latin typeface="Trebuchet MS" panose="020B0603020202020204" pitchFamily="34" charset="0"/>
                        </a:rPr>
                        <a:t>1</a:t>
                      </a:r>
                    </a:p>
                  </a:txBody>
                  <a:tcPr/>
                </a:tc>
                <a:tc>
                  <a:txBody>
                    <a:bodyPr/>
                    <a:lstStyle/>
                    <a:p>
                      <a:pPr algn="l">
                        <a:lnSpc>
                          <a:spcPct val="115000"/>
                        </a:lnSpc>
                        <a:spcAft>
                          <a:spcPts val="0"/>
                        </a:spcAft>
                      </a:pPr>
                      <a:r>
                        <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40% ICT, TE, TGCSA, NCB business processes automated</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rgbClr val="FF0000"/>
                          </a:solidFill>
                          <a:effectLst/>
                          <a:latin typeface="Trebuchet MS" panose="020B0603020202020204" pitchFamily="34" charset="0"/>
                          <a:ea typeface="+mn-ea"/>
                          <a:cs typeface="+mn-cs"/>
                        </a:rPr>
                        <a:t>TGCSA business processes are 100% automated as per the requirements provided for the new grading system to replace QiT. The new system was live and communicated to establishments on the 28</a:t>
                      </a:r>
                      <a:r>
                        <a:rPr lang="en-ZA" sz="1200" kern="1200" baseline="30000" dirty="0">
                          <a:solidFill>
                            <a:srgbClr val="FF0000"/>
                          </a:solidFill>
                          <a:effectLst/>
                          <a:latin typeface="Trebuchet MS" panose="020B0603020202020204" pitchFamily="34" charset="0"/>
                          <a:ea typeface="+mn-ea"/>
                          <a:cs typeface="+mn-cs"/>
                        </a:rPr>
                        <a:t>th</a:t>
                      </a:r>
                      <a:r>
                        <a:rPr lang="en-ZA" sz="1200" kern="1200" dirty="0">
                          <a:solidFill>
                            <a:srgbClr val="FF0000"/>
                          </a:solidFill>
                          <a:effectLst/>
                          <a:latin typeface="Trebuchet MS" panose="020B0603020202020204" pitchFamily="34" charset="0"/>
                          <a:ea typeface="+mn-ea"/>
                          <a:cs typeface="+mn-cs"/>
                        </a:rPr>
                        <a:t> September.</a:t>
                      </a:r>
                    </a:p>
                  </a:txBody>
                  <a:tcPr/>
                </a:tc>
                <a:tc>
                  <a:txBody>
                    <a:bodyPr/>
                    <a:lstStyle/>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The remainder of the</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business processes to be</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automated has a risk of not</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being met this fiscal. The</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scope of work needed to</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deliver on this target was</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understated and subsequently</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led to the incorrect scoping</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of work with the project</a:t>
                      </a:r>
                    </a:p>
                    <a:p>
                      <a:pPr marL="228600" indent="-228600"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team and service provider.</a:t>
                      </a:r>
                      <a:endParaRPr lang="en-ZA" sz="1200" b="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indent="-228600" algn="l">
                        <a:lnSpc>
                          <a:spcPct val="115000"/>
                        </a:lnSpc>
                        <a:spcAft>
                          <a:spcPts val="0"/>
                        </a:spcAft>
                      </a:pPr>
                      <a:r>
                        <a:rPr lang="en-ZA" sz="1200" b="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A project</a:t>
                      </a: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 team will be</a:t>
                      </a:r>
                    </a:p>
                    <a:p>
                      <a:pPr marL="228600" indent="-228600" algn="l">
                        <a:lnSpc>
                          <a:spcPct val="115000"/>
                        </a:lnSpc>
                        <a:spcAft>
                          <a:spcPts val="0"/>
                        </a:spcAft>
                      </a:pP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assembled to manage</a:t>
                      </a:r>
                    </a:p>
                    <a:p>
                      <a:pPr marL="228600" indent="-228600" algn="l">
                        <a:lnSpc>
                          <a:spcPct val="115000"/>
                        </a:lnSpc>
                        <a:spcAft>
                          <a:spcPts val="0"/>
                        </a:spcAft>
                      </a:pP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project delivery. The</a:t>
                      </a:r>
                    </a:p>
                    <a:p>
                      <a:pPr marL="228600" indent="-228600" algn="l">
                        <a:lnSpc>
                          <a:spcPct val="115000"/>
                        </a:lnSpc>
                        <a:spcAft>
                          <a:spcPts val="0"/>
                        </a:spcAft>
                      </a:pP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approach will then be</a:t>
                      </a:r>
                    </a:p>
                    <a:p>
                      <a:pPr marL="228600" indent="-228600" algn="l">
                        <a:lnSpc>
                          <a:spcPct val="115000"/>
                        </a:lnSpc>
                        <a:spcAft>
                          <a:spcPts val="0"/>
                        </a:spcAft>
                      </a:pP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presented to the</a:t>
                      </a:r>
                    </a:p>
                    <a:p>
                      <a:pPr marL="228600" indent="-228600" algn="l">
                        <a:lnSpc>
                          <a:spcPct val="115000"/>
                        </a:lnSpc>
                        <a:spcAft>
                          <a:spcPts val="0"/>
                        </a:spcAft>
                      </a:pP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project committee for</a:t>
                      </a:r>
                    </a:p>
                    <a:p>
                      <a:pPr marL="228600" indent="-228600" algn="l">
                        <a:lnSpc>
                          <a:spcPct val="115000"/>
                        </a:lnSpc>
                        <a:spcAft>
                          <a:spcPts val="0"/>
                        </a:spcAft>
                      </a:pPr>
                      <a:r>
                        <a:rPr lang="en-ZA" sz="1200" b="0" baseline="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adoption.</a:t>
                      </a:r>
                      <a:endParaRPr lang="en-ZA" sz="1200" b="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2340935"/>
                  </a:ext>
                </a:extLst>
              </a:tr>
              <a:tr h="362801">
                <a:tc>
                  <a:txBody>
                    <a:bodyPr/>
                    <a:lstStyle/>
                    <a:p>
                      <a:pPr algn="ctr"/>
                      <a:r>
                        <a:rPr lang="en-ZA" sz="1200" dirty="0">
                          <a:solidFill>
                            <a:srgbClr val="FF0000"/>
                          </a:solidFill>
                          <a:latin typeface="Trebuchet MS" panose="020B0603020202020204" pitchFamily="34" charset="0"/>
                        </a:rPr>
                        <a:t>2</a:t>
                      </a:r>
                    </a:p>
                  </a:txBody>
                  <a:tcPr/>
                </a:tc>
                <a:tc>
                  <a:txBody>
                    <a:bodyPr/>
                    <a:lstStyle/>
                    <a:p>
                      <a:pPr algn="l">
                        <a:lnSpc>
                          <a:spcPct val="115000"/>
                        </a:lnSpc>
                        <a:spcAft>
                          <a:spcPts val="0"/>
                        </a:spcAft>
                      </a:pPr>
                      <a:r>
                        <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Go-live and support (B2B and B2C portals)</a:t>
                      </a:r>
                    </a:p>
                  </a:txBody>
                  <a:tcPr marL="68580" marR="68580" marT="0" marB="0"/>
                </a:tc>
                <a:tc>
                  <a:txBody>
                    <a:bodyPr/>
                    <a:lstStyle/>
                    <a:p>
                      <a:pPr algn="l"/>
                      <a:r>
                        <a:rPr lang="en-ZA" sz="1200" b="0" kern="1200" dirty="0">
                          <a:solidFill>
                            <a:srgbClr val="FF0000"/>
                          </a:solidFill>
                          <a:effectLst/>
                          <a:latin typeface="Trebuchet MS" panose="020B0603020202020204" pitchFamily="34" charset="0"/>
                          <a:ea typeface="+mn-ea"/>
                          <a:cs typeface="+mn-cs"/>
                        </a:rPr>
                        <a:t>None.</a:t>
                      </a:r>
                      <a:endParaRPr lang="en-ZA" sz="1200" b="0" dirty="0">
                        <a:solidFill>
                          <a:srgbClr val="FF0000"/>
                        </a:solidFill>
                        <a:latin typeface="Trebuchet MS" panose="020B0603020202020204" pitchFamily="34" charset="0"/>
                      </a:endParaRPr>
                    </a:p>
                  </a:txBody>
                  <a:tcPr/>
                </a:tc>
                <a:tc>
                  <a:txBody>
                    <a:bodyPr/>
                    <a:lstStyle/>
                    <a:p>
                      <a:r>
                        <a:rPr lang="en-GB" sz="1200" b="0" kern="1200" dirty="0">
                          <a:solidFill>
                            <a:srgbClr val="FF0000"/>
                          </a:solidFill>
                          <a:effectLst/>
                          <a:latin typeface="Trebuchet MS" panose="020B0603020202020204" pitchFamily="34" charset="0"/>
                          <a:ea typeface="+mn-ea"/>
                          <a:cs typeface="+mn-cs"/>
                        </a:rPr>
                        <a:t>No further progress has been</a:t>
                      </a:r>
                      <a:endParaRPr lang="en-ZA" sz="1200" b="0" kern="1200" dirty="0">
                        <a:solidFill>
                          <a:srgbClr val="FF0000"/>
                        </a:solidFill>
                        <a:effectLst/>
                        <a:latin typeface="Trebuchet MS" panose="020B0603020202020204" pitchFamily="34" charset="0"/>
                        <a:ea typeface="+mn-ea"/>
                        <a:cs typeface="+mn-cs"/>
                      </a:endParaRPr>
                    </a:p>
                    <a:p>
                      <a:r>
                        <a:rPr lang="en-GB" sz="1200" b="0" kern="1200" dirty="0">
                          <a:solidFill>
                            <a:srgbClr val="FF0000"/>
                          </a:solidFill>
                          <a:effectLst/>
                          <a:latin typeface="Trebuchet MS" panose="020B0603020202020204" pitchFamily="34" charset="0"/>
                          <a:ea typeface="+mn-ea"/>
                          <a:cs typeface="+mn-cs"/>
                        </a:rPr>
                        <a:t>made as the project has come</a:t>
                      </a:r>
                      <a:endParaRPr lang="en-ZA" sz="1200" b="0" kern="1200" dirty="0">
                        <a:solidFill>
                          <a:srgbClr val="FF0000"/>
                        </a:solidFill>
                        <a:effectLst/>
                        <a:latin typeface="Trebuchet MS" panose="020B0603020202020204" pitchFamily="34" charset="0"/>
                        <a:ea typeface="+mn-ea"/>
                        <a:cs typeface="+mn-cs"/>
                      </a:endParaRPr>
                    </a:p>
                    <a:p>
                      <a:r>
                        <a:rPr lang="en-GB" sz="1200" b="0" kern="1200" dirty="0">
                          <a:solidFill>
                            <a:srgbClr val="FF0000"/>
                          </a:solidFill>
                          <a:effectLst/>
                          <a:latin typeface="Trebuchet MS" panose="020B0603020202020204" pitchFamily="34" charset="0"/>
                          <a:ea typeface="+mn-ea"/>
                          <a:cs typeface="+mn-cs"/>
                        </a:rPr>
                        <a:t>to a halt pending the</a:t>
                      </a:r>
                      <a:endParaRPr lang="en-ZA" sz="1200" b="0" kern="1200" dirty="0">
                        <a:solidFill>
                          <a:srgbClr val="FF0000"/>
                        </a:solidFill>
                        <a:effectLst/>
                        <a:latin typeface="Trebuchet MS" panose="020B0603020202020204" pitchFamily="34" charset="0"/>
                        <a:ea typeface="+mn-ea"/>
                        <a:cs typeface="+mn-cs"/>
                      </a:endParaRPr>
                    </a:p>
                    <a:p>
                      <a:r>
                        <a:rPr lang="en-GB" sz="1200" b="0" kern="1200" dirty="0">
                          <a:solidFill>
                            <a:srgbClr val="FF0000"/>
                          </a:solidFill>
                          <a:effectLst/>
                          <a:latin typeface="Trebuchet MS" panose="020B0603020202020204" pitchFamily="34" charset="0"/>
                          <a:ea typeface="+mn-ea"/>
                          <a:cs typeface="+mn-cs"/>
                        </a:rPr>
                        <a:t>outcome of a forensic</a:t>
                      </a:r>
                      <a:endParaRPr lang="en-ZA" sz="1200" b="0" kern="1200" dirty="0">
                        <a:solidFill>
                          <a:srgbClr val="FF0000"/>
                        </a:solidFill>
                        <a:effectLst/>
                        <a:latin typeface="Trebuchet MS" panose="020B0603020202020204" pitchFamily="34" charset="0"/>
                        <a:ea typeface="+mn-ea"/>
                        <a:cs typeface="+mn-cs"/>
                      </a:endParaRPr>
                    </a:p>
                    <a:p>
                      <a:r>
                        <a:rPr lang="en-GB" sz="1200" b="0" kern="1200" dirty="0">
                          <a:solidFill>
                            <a:srgbClr val="FF0000"/>
                          </a:solidFill>
                          <a:effectLst/>
                          <a:latin typeface="Trebuchet MS" panose="020B0603020202020204" pitchFamily="34" charset="0"/>
                          <a:ea typeface="+mn-ea"/>
                          <a:cs typeface="+mn-cs"/>
                        </a:rPr>
                        <a:t>Investigation related to the</a:t>
                      </a:r>
                      <a:endParaRPr lang="en-ZA" sz="1200" b="0" kern="1200" dirty="0">
                        <a:solidFill>
                          <a:srgbClr val="FF0000"/>
                        </a:solidFill>
                        <a:effectLst/>
                        <a:latin typeface="Trebuchet MS" panose="020B0603020202020204" pitchFamily="34" charset="0"/>
                        <a:ea typeface="+mn-ea"/>
                        <a:cs typeface="+mn-cs"/>
                      </a:endParaRPr>
                    </a:p>
                    <a:p>
                      <a:r>
                        <a:rPr lang="en-GB" sz="1200" b="0" kern="1200" dirty="0">
                          <a:solidFill>
                            <a:srgbClr val="FF0000"/>
                          </a:solidFill>
                          <a:effectLst/>
                          <a:latin typeface="Trebuchet MS" panose="020B0603020202020204" pitchFamily="34" charset="0"/>
                          <a:ea typeface="+mn-ea"/>
                          <a:cs typeface="+mn-cs"/>
                        </a:rPr>
                        <a:t>supplier who built the B2B</a:t>
                      </a:r>
                      <a:endParaRPr lang="en-ZA" sz="1200" b="0" kern="1200" dirty="0">
                        <a:solidFill>
                          <a:srgbClr val="FF0000"/>
                        </a:solidFill>
                        <a:effectLst/>
                        <a:latin typeface="Trebuchet MS" panose="020B0603020202020204" pitchFamily="34" charset="0"/>
                        <a:ea typeface="+mn-ea"/>
                        <a:cs typeface="+mn-cs"/>
                      </a:endParaRPr>
                    </a:p>
                    <a:p>
                      <a:r>
                        <a:rPr lang="en-ZA" sz="1200" b="0" kern="1200" dirty="0">
                          <a:solidFill>
                            <a:srgbClr val="FF0000"/>
                          </a:solidFill>
                          <a:effectLst/>
                          <a:latin typeface="Trebuchet MS" panose="020B0603020202020204" pitchFamily="34" charset="0"/>
                          <a:ea typeface="+mn-ea"/>
                          <a:cs typeface="+mn-cs"/>
                        </a:rPr>
                        <a:t>and B2C portal.</a:t>
                      </a:r>
                      <a:endPar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Forensic</a:t>
                      </a:r>
                      <a:r>
                        <a:rPr lang="en-ZA" sz="1200" b="0" kern="1400" baseline="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investigation concluded. The Board will advise on the way forward.</a:t>
                      </a:r>
                      <a:endPar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1494455"/>
                  </a:ext>
                </a:extLst>
              </a:tr>
            </a:tbl>
          </a:graphicData>
        </a:graphic>
      </p:graphicFrame>
      <p:sp>
        <p:nvSpPr>
          <p:cNvPr id="6" name="Title 1"/>
          <p:cNvSpPr txBox="1">
            <a:spLocks/>
          </p:cNvSpPr>
          <p:nvPr/>
        </p:nvSpPr>
        <p:spPr>
          <a:xfrm>
            <a:off x="-2" y="159487"/>
            <a:ext cx="8560905" cy="10667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latin typeface="Trebuchet MS" panose="020B0603020202020204" pitchFamily="34" charset="0"/>
              </a:rPr>
              <a:t>AREAS OF UNDER-PERFORMANCE: QUARTER 2</a:t>
            </a:r>
            <a:endParaRPr lang="en-ZA" sz="2400" b="1" dirty="0">
              <a:latin typeface="Trebuchet MS" panose="020B0603020202020204" pitchFamily="34" charset="0"/>
            </a:endParaRPr>
          </a:p>
        </p:txBody>
      </p:sp>
    </p:spTree>
    <p:extLst>
      <p:ext uri="{BB962C8B-B14F-4D97-AF65-F5344CB8AC3E}">
        <p14:creationId xmlns:p14="http://schemas.microsoft.com/office/powerpoint/2010/main" val="342599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55089" y="635635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936424162"/>
              </p:ext>
            </p:extLst>
          </p:nvPr>
        </p:nvGraphicFramePr>
        <p:xfrm>
          <a:off x="274824" y="943842"/>
          <a:ext cx="8454245" cy="5486400"/>
        </p:xfrm>
        <a:graphic>
          <a:graphicData uri="http://schemas.openxmlformats.org/drawingml/2006/table">
            <a:tbl>
              <a:tblPr firstRow="1" bandRow="1">
                <a:tableStyleId>{073A0DAA-6AF3-43AB-8588-CEC1D06C72B9}</a:tableStyleId>
              </a:tblPr>
              <a:tblGrid>
                <a:gridCol w="1067793">
                  <a:extLst>
                    <a:ext uri="{9D8B030D-6E8A-4147-A177-3AD203B41FA5}">
                      <a16:colId xmlns:a16="http://schemas.microsoft.com/office/drawing/2014/main" val="2275328455"/>
                    </a:ext>
                  </a:extLst>
                </a:gridCol>
                <a:gridCol w="1377538">
                  <a:extLst>
                    <a:ext uri="{9D8B030D-6E8A-4147-A177-3AD203B41FA5}">
                      <a16:colId xmlns:a16="http://schemas.microsoft.com/office/drawing/2014/main" val="3663595028"/>
                    </a:ext>
                  </a:extLst>
                </a:gridCol>
                <a:gridCol w="2113808">
                  <a:extLst>
                    <a:ext uri="{9D8B030D-6E8A-4147-A177-3AD203B41FA5}">
                      <a16:colId xmlns:a16="http://schemas.microsoft.com/office/drawing/2014/main" val="2104864488"/>
                    </a:ext>
                  </a:extLst>
                </a:gridCol>
                <a:gridCol w="2204257">
                  <a:extLst>
                    <a:ext uri="{9D8B030D-6E8A-4147-A177-3AD203B41FA5}">
                      <a16:colId xmlns:a16="http://schemas.microsoft.com/office/drawing/2014/main" val="3954517018"/>
                    </a:ext>
                  </a:extLst>
                </a:gridCol>
                <a:gridCol w="1690849">
                  <a:extLst>
                    <a:ext uri="{9D8B030D-6E8A-4147-A177-3AD203B41FA5}">
                      <a16:colId xmlns:a16="http://schemas.microsoft.com/office/drawing/2014/main" val="3512420289"/>
                    </a:ext>
                  </a:extLst>
                </a:gridCol>
              </a:tblGrid>
              <a:tr h="362801">
                <a:tc>
                  <a:txBody>
                    <a:bodyPr/>
                    <a:lstStyle/>
                    <a:p>
                      <a:pPr algn="ctr"/>
                      <a:r>
                        <a:rPr lang="en-US" sz="1200" dirty="0">
                          <a:latin typeface="Trebuchet MS" panose="020B0603020202020204" pitchFamily="34" charset="0"/>
                        </a:rPr>
                        <a:t>PROGRAMME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QUARTERLY</a:t>
                      </a:r>
                      <a:r>
                        <a:rPr lang="en-US" sz="1200" baseline="0" dirty="0">
                          <a:latin typeface="Trebuchet MS" panose="020B0603020202020204" pitchFamily="34" charset="0"/>
                        </a:rPr>
                        <a:t> TARGET</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PROGRESS AGAINST QUARTERLY TARGET</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REASONS FOR DEVIATION</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CORRECTIVE MEASURES</a:t>
                      </a:r>
                      <a:endParaRPr lang="en-ZA" sz="1200" dirty="0">
                        <a:latin typeface="Trebuchet MS" panose="020B0603020202020204" pitchFamily="34" charset="0"/>
                      </a:endParaRPr>
                    </a:p>
                  </a:txBody>
                  <a:tcPr/>
                </a:tc>
                <a:extLst>
                  <a:ext uri="{0D108BD9-81ED-4DB2-BD59-A6C34878D82A}">
                    <a16:rowId xmlns:a16="http://schemas.microsoft.com/office/drawing/2014/main" val="2217438847"/>
                  </a:ext>
                </a:extLst>
              </a:tr>
              <a:tr h="362801">
                <a:tc>
                  <a:txBody>
                    <a:bodyPr/>
                    <a:lstStyle/>
                    <a:p>
                      <a:pPr algn="ctr"/>
                      <a:r>
                        <a:rPr lang="en-ZA" sz="1200" dirty="0">
                          <a:solidFill>
                            <a:srgbClr val="FF0000"/>
                          </a:solidFill>
                          <a:latin typeface="Trebuchet MS" panose="020B0603020202020204" pitchFamily="34" charset="0"/>
                        </a:rPr>
                        <a:t>3</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kern="1400" dirty="0">
                          <a:solidFill>
                            <a:srgbClr val="FF0000"/>
                          </a:solidFill>
                          <a:effectLst/>
                          <a:latin typeface="Trebuchet MS" panose="020B0603020202020204" pitchFamily="34" charset="0"/>
                        </a:rPr>
                        <a:t>Implementation of annual</a:t>
                      </a:r>
                      <a:r>
                        <a:rPr lang="en-ZA" sz="1200" kern="1400" baseline="0" dirty="0">
                          <a:solidFill>
                            <a:srgbClr val="FF0000"/>
                          </a:solidFill>
                          <a:effectLst/>
                          <a:latin typeface="Trebuchet MS" panose="020B0603020202020204" pitchFamily="34" charset="0"/>
                        </a:rPr>
                        <a:t> campaign (global tourism brand campaign)</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kern="1200" dirty="0">
                          <a:solidFill>
                            <a:srgbClr val="FF0000"/>
                          </a:solidFill>
                          <a:effectLst/>
                          <a:latin typeface="Trebuchet MS" panose="020B0603020202020204" pitchFamily="34" charset="0"/>
                          <a:ea typeface="+mn-ea"/>
                          <a:cs typeface="+mn-cs"/>
                        </a:rPr>
                        <a:t>The Global Brand Campaign was launched at MINMEC on 26</a:t>
                      </a:r>
                      <a:r>
                        <a:rPr lang="en-ZA" sz="1200" kern="1200" baseline="30000" dirty="0">
                          <a:solidFill>
                            <a:srgbClr val="FF0000"/>
                          </a:solidFill>
                          <a:effectLst/>
                          <a:latin typeface="Trebuchet MS" panose="020B0603020202020204" pitchFamily="34" charset="0"/>
                          <a:ea typeface="+mn-ea"/>
                          <a:cs typeface="+mn-cs"/>
                        </a:rPr>
                        <a:t>th</a:t>
                      </a:r>
                      <a:r>
                        <a:rPr lang="en-ZA" sz="1200" kern="1200" dirty="0">
                          <a:solidFill>
                            <a:srgbClr val="FF0000"/>
                          </a:solidFill>
                          <a:effectLst/>
                          <a:latin typeface="Trebuchet MS" panose="020B0603020202020204" pitchFamily="34" charset="0"/>
                          <a:ea typeface="+mn-ea"/>
                          <a:cs typeface="+mn-cs"/>
                        </a:rPr>
                        <a:t> September 2021.</a:t>
                      </a:r>
                    </a:p>
                  </a:txBody>
                  <a:tcPr marL="68580" marR="68580" marT="0" marB="0"/>
                </a:tc>
                <a:tc>
                  <a:txBody>
                    <a:bodyPr/>
                    <a:lstStyle/>
                    <a:p>
                      <a:pPr algn="l">
                        <a:lnSpc>
                          <a:spcPct val="110000"/>
                        </a:lnSpc>
                        <a:spcBef>
                          <a:spcPts val="400"/>
                        </a:spcBef>
                        <a:spcAft>
                          <a:spcPts val="400"/>
                        </a:spcAft>
                      </a:pPr>
                      <a:r>
                        <a:rPr lang="en-ZA" sz="1200" kern="1200" dirty="0">
                          <a:solidFill>
                            <a:srgbClr val="FF0000"/>
                          </a:solidFill>
                          <a:effectLst/>
                          <a:latin typeface="Trebuchet MS" panose="020B0603020202020204" pitchFamily="34" charset="0"/>
                          <a:ea typeface="+mn-ea"/>
                          <a:cs typeface="+mn-cs"/>
                        </a:rPr>
                        <a:t>As the launch of the campaign was deferred from Quarter 1 to Quarter 2, the roll-out of the  campaign was moved from Quarter 2 to Quarter 3.</a:t>
                      </a:r>
                      <a:endPar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As the launch</a:t>
                      </a:r>
                      <a:r>
                        <a:rPr lang="en-ZA" sz="1200" b="0" kern="1400" baseline="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of the campaign was deferred from Quarter 1 to Quarter 2, the roll-out of the campaign was moved to Quarter 2 to Quarter 3 and continue in Quarter 4.</a:t>
                      </a:r>
                      <a:endPar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7542026"/>
                  </a:ext>
                </a:extLst>
              </a:tr>
              <a:tr h="362801">
                <a:tc>
                  <a:txBody>
                    <a:bodyPr/>
                    <a:lstStyle/>
                    <a:p>
                      <a:pPr algn="ctr"/>
                      <a:r>
                        <a:rPr lang="en-ZA" sz="1200" dirty="0">
                          <a:solidFill>
                            <a:srgbClr val="CC9900"/>
                          </a:solidFill>
                          <a:latin typeface="Trebuchet MS" panose="020B0603020202020204" pitchFamily="34" charset="0"/>
                        </a:rPr>
                        <a:t>4</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kern="14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1 national business event</a:t>
                      </a:r>
                      <a:r>
                        <a:rPr lang="en-ZA" sz="1200" kern="1400" baseline="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 piloted in VTSD</a:t>
                      </a:r>
                      <a:endParaRPr lang="en-ZA" sz="1200" kern="14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CC9900"/>
                          </a:solidFill>
                          <a:effectLst/>
                          <a:latin typeface="Trebuchet MS" panose="020B0603020202020204" pitchFamily="34" charset="0"/>
                          <a:ea typeface="+mn-ea"/>
                          <a:cs typeface="+mn-cs"/>
                        </a:rPr>
                        <a:t>The Girls and Boys Friendly Society (GBFS) Annual Conference was hosted at the Gariep Dam, Free State, from 30</a:t>
                      </a:r>
                      <a:r>
                        <a:rPr lang="en-ZA" sz="1200" kern="1200" baseline="30000" dirty="0">
                          <a:solidFill>
                            <a:srgbClr val="CC9900"/>
                          </a:solidFill>
                          <a:effectLst/>
                          <a:latin typeface="Trebuchet MS" panose="020B0603020202020204" pitchFamily="34" charset="0"/>
                          <a:ea typeface="+mn-ea"/>
                          <a:cs typeface="+mn-cs"/>
                        </a:rPr>
                        <a:t>th</a:t>
                      </a:r>
                      <a:r>
                        <a:rPr lang="en-ZA" sz="1200" kern="1200" dirty="0">
                          <a:solidFill>
                            <a:srgbClr val="CC9900"/>
                          </a:solidFill>
                          <a:effectLst/>
                          <a:latin typeface="Trebuchet MS" panose="020B0603020202020204" pitchFamily="34" charset="0"/>
                          <a:ea typeface="+mn-ea"/>
                          <a:cs typeface="+mn-cs"/>
                        </a:rPr>
                        <a:t> September to 2</a:t>
                      </a:r>
                      <a:r>
                        <a:rPr lang="en-ZA" sz="1200" kern="1200" baseline="30000" dirty="0">
                          <a:solidFill>
                            <a:srgbClr val="CC9900"/>
                          </a:solidFill>
                          <a:effectLst/>
                          <a:latin typeface="Trebuchet MS" panose="020B0603020202020204" pitchFamily="34" charset="0"/>
                          <a:ea typeface="+mn-ea"/>
                          <a:cs typeface="+mn-cs"/>
                        </a:rPr>
                        <a:t>nd</a:t>
                      </a:r>
                      <a:r>
                        <a:rPr lang="en-ZA" sz="1200" kern="1200" dirty="0">
                          <a:solidFill>
                            <a:srgbClr val="CC9900"/>
                          </a:solidFill>
                          <a:effectLst/>
                          <a:latin typeface="Trebuchet MS" panose="020B0603020202020204" pitchFamily="34" charset="0"/>
                          <a:ea typeface="+mn-ea"/>
                          <a:cs typeface="+mn-cs"/>
                        </a:rPr>
                        <a:t> October 2021.</a:t>
                      </a:r>
                      <a:endParaRPr lang="en-ZA" sz="1200" b="0" kern="14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0"/>
                        </a:spcAft>
                      </a:pPr>
                      <a:r>
                        <a:rPr lang="en-ZA" sz="1200" kern="0" dirty="0">
                          <a:solidFill>
                            <a:srgbClr val="CC9900"/>
                          </a:solidFill>
                          <a:effectLst/>
                          <a:latin typeface="Trebuchet MS" panose="020B0603020202020204" pitchFamily="34" charset="0"/>
                          <a:ea typeface="Times New Roman" panose="02020603050405020304" pitchFamily="18" charset="0"/>
                          <a:cs typeface="Arial" panose="020B0604020202020204" pitchFamily="34" charset="0"/>
                        </a:rPr>
                        <a:t>Collaboration with the Free State Provincial Tourism Authority and the Girls and Boys Friendly Society led to the successful planning and hosting of the event.</a:t>
                      </a:r>
                      <a:endParaRPr lang="en-ZA" sz="1200" kern="1400" dirty="0">
                        <a:solidFill>
                          <a:srgbClr val="CC99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0"/>
                        </a:spcAft>
                      </a:pPr>
                      <a:r>
                        <a:rPr lang="en-ZA" sz="1200" kern="14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The event commenced on 30</a:t>
                      </a:r>
                      <a:r>
                        <a:rPr lang="en-ZA" sz="1200" kern="1400" baseline="300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th</a:t>
                      </a:r>
                      <a:r>
                        <a:rPr lang="en-ZA" sz="1200" kern="14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 September and concluded on 2</a:t>
                      </a:r>
                      <a:r>
                        <a:rPr lang="en-ZA" sz="1200" kern="1400" baseline="300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nd</a:t>
                      </a:r>
                      <a:r>
                        <a:rPr lang="en-ZA" sz="1200" kern="1400" dirty="0">
                          <a:solidFill>
                            <a:srgbClr val="CC9900"/>
                          </a:solidFill>
                          <a:effectLst/>
                          <a:latin typeface="Trebuchet MS" panose="020B0603020202020204" pitchFamily="34" charset="0"/>
                          <a:ea typeface="Times New Roman" panose="02020603050405020304" pitchFamily="18" charset="0"/>
                          <a:cs typeface="Times New Roman" panose="02020603050405020304" pitchFamily="18" charset="0"/>
                        </a:rPr>
                        <a:t> October 2021 thus spanning two quarters. Events for Quarters 3 and 4 will be hosted prior to the end of each quarter.</a:t>
                      </a:r>
                      <a:endParaRPr lang="en-ZA" sz="1200" kern="1400" dirty="0">
                        <a:solidFill>
                          <a:srgbClr val="CC99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1094802"/>
                  </a:ext>
                </a:extLst>
              </a:tr>
              <a:tr h="362801">
                <a:tc>
                  <a:txBody>
                    <a:bodyPr/>
                    <a:lstStyle/>
                    <a:p>
                      <a:pPr algn="ctr"/>
                      <a:r>
                        <a:rPr lang="en-ZA" sz="1200" dirty="0">
                          <a:solidFill>
                            <a:srgbClr val="FF0000"/>
                          </a:solidFill>
                          <a:latin typeface="Trebuchet MS" panose="020B0603020202020204" pitchFamily="34" charset="0"/>
                        </a:rPr>
                        <a:t>5</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25% of total</a:t>
                      </a:r>
                      <a:r>
                        <a:rPr lang="en-ZA" sz="1200" kern="1400" baseline="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seats for SMME participants</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FF0000"/>
                          </a:solidFill>
                          <a:effectLst/>
                          <a:latin typeface="Trebuchet MS" panose="020B0603020202020204" pitchFamily="34" charset="0"/>
                          <a:ea typeface="+mn-ea"/>
                          <a:cs typeface="+mn-cs"/>
                        </a:rPr>
                        <a:t>No trade shows were held during Quarter 2. </a:t>
                      </a:r>
                      <a:endParaRPr lang="en-ZA" sz="1200" b="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0"/>
                        </a:spcAft>
                      </a:pPr>
                      <a:r>
                        <a:rPr lang="en-ZA" sz="1200" kern="0"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There were no trade shows held during Quarter 2, thus SA Tourism could not allocate seats to SMMEs. SA Tourism however had an SMME day at ATTS.</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0"/>
                        </a:spcAft>
                      </a:pPr>
                      <a:r>
                        <a:rPr lang="en-ZA" sz="1200" kern="0"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The allocation of seats to SMMEs will be prioritised during Quarter 3 with the country at risk-adjusted strategy level 1.</a:t>
                      </a:r>
                      <a:endParaRPr lang="en-ZA" sz="12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47472"/>
                  </a:ext>
                </a:extLst>
              </a:tr>
            </a:tbl>
          </a:graphicData>
        </a:graphic>
      </p:graphicFrame>
      <p:sp>
        <p:nvSpPr>
          <p:cNvPr id="6" name="Title 1"/>
          <p:cNvSpPr txBox="1">
            <a:spLocks/>
          </p:cNvSpPr>
          <p:nvPr/>
        </p:nvSpPr>
        <p:spPr>
          <a:xfrm>
            <a:off x="-2" y="0"/>
            <a:ext cx="7500731" cy="10667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latin typeface="Trebuchet MS" panose="020B0603020202020204" pitchFamily="34" charset="0"/>
              </a:rPr>
              <a:t>AREAS OF UNDER-PERFORMANCE: QUARTER 2</a:t>
            </a:r>
            <a:endParaRPr lang="en-ZA" sz="2400" b="1" dirty="0">
              <a:latin typeface="Trebuchet MS" panose="020B0603020202020204" pitchFamily="34" charset="0"/>
            </a:endParaRPr>
          </a:p>
        </p:txBody>
      </p:sp>
    </p:spTree>
    <p:extLst>
      <p:ext uri="{BB962C8B-B14F-4D97-AF65-F5344CB8AC3E}">
        <p14:creationId xmlns:p14="http://schemas.microsoft.com/office/powerpoint/2010/main" val="3277607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56875099"/>
              </p:ext>
            </p:extLst>
          </p:nvPr>
        </p:nvGraphicFramePr>
        <p:xfrm>
          <a:off x="92467" y="822842"/>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CEB8447A-52AE-4CE9-87B1-138054059CC9}" type="slidenum">
              <a:rPr lang="en-US" smtClean="0">
                <a:solidFill>
                  <a:prstClr val="black">
                    <a:tint val="75000"/>
                  </a:prstClr>
                </a:solidFill>
                <a:latin typeface="Calibri"/>
                <a:cs typeface="+mn-cs"/>
              </a:rPr>
              <a:t>35</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0408932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Financial Performance- Revenue</a:t>
            </a:r>
            <a:endParaRPr lang="en-ZA" dirty="0"/>
          </a:p>
        </p:txBody>
      </p:sp>
      <p:sp>
        <p:nvSpPr>
          <p:cNvPr id="4" name="TextBox 3"/>
          <p:cNvSpPr txBox="1"/>
          <p:nvPr/>
        </p:nvSpPr>
        <p:spPr bwMode="auto">
          <a:xfrm>
            <a:off x="240145" y="762000"/>
            <a:ext cx="8719127" cy="646331"/>
          </a:xfrm>
          <a:prstGeom prst="rect">
            <a:avLst/>
          </a:prstGeom>
          <a:noFill/>
          <a:ln w="9525">
            <a:noFill/>
            <a:miter lim="800000"/>
            <a:headEnd/>
            <a:tailEnd/>
          </a:ln>
          <a:effectLst/>
        </p:spPr>
        <p:txBody>
          <a:bodyPr wrap="square" rtlCol="0" anchor="b">
            <a:spAutoFit/>
          </a:bodyPr>
          <a:lstStyle/>
          <a:p>
            <a:r>
              <a:rPr lang="en-US" dirty="0">
                <a:latin typeface="+mj-lt"/>
              </a:rPr>
              <a:t>South African Tourism accrued R 521.6 million during quarter 1 of the financial year. The accrued amount represents </a:t>
            </a:r>
          </a:p>
          <a:p>
            <a:r>
              <a:rPr lang="en-US" dirty="0">
                <a:latin typeface="+mj-lt"/>
              </a:rPr>
              <a:t>37% of projected income for the 2021/22 financial year.</a:t>
            </a:r>
            <a:r>
              <a:rPr lang="en-US" b="1" dirty="0">
                <a:latin typeface="+mj-lt"/>
              </a:rPr>
              <a:t> </a:t>
            </a:r>
            <a:r>
              <a:rPr lang="en-US" dirty="0">
                <a:latin typeface="+mj-lt"/>
              </a:rPr>
              <a:t>A total of R 518.8 million was received from the National Department of Tourism.</a:t>
            </a:r>
            <a:endParaRPr lang="en-ZA" dirty="0">
              <a:latin typeface="+mj-lt"/>
            </a:endParaRPr>
          </a:p>
        </p:txBody>
      </p:sp>
      <p:sp>
        <p:nvSpPr>
          <p:cNvPr id="6"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28B2FE8E-5961-4596-AEF9-E166362C9197}" type="slidenum">
              <a:rPr lang="en-US" smtClean="0">
                <a:solidFill>
                  <a:prstClr val="black">
                    <a:tint val="75000"/>
                  </a:prstClr>
                </a:solidFill>
                <a:latin typeface="Calibri"/>
                <a:cs typeface="+mn-cs"/>
              </a:rPr>
              <a:t>36</a:t>
            </a:fld>
            <a:endParaRPr lang="en-US" dirty="0">
              <a:solidFill>
                <a:prstClr val="black">
                  <a:tint val="75000"/>
                </a:prstClr>
              </a:solidFill>
              <a:latin typeface="Calibri"/>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214886731"/>
              </p:ext>
            </p:extLst>
          </p:nvPr>
        </p:nvGraphicFramePr>
        <p:xfrm>
          <a:off x="240145" y="1382313"/>
          <a:ext cx="8522857" cy="5064640"/>
        </p:xfrm>
        <a:graphic>
          <a:graphicData uri="http://schemas.openxmlformats.org/drawingml/2006/table">
            <a:tbl>
              <a:tblPr/>
              <a:tblGrid>
                <a:gridCol w="34260">
                  <a:extLst>
                    <a:ext uri="{9D8B030D-6E8A-4147-A177-3AD203B41FA5}">
                      <a16:colId xmlns:a16="http://schemas.microsoft.com/office/drawing/2014/main" val="571870435"/>
                    </a:ext>
                  </a:extLst>
                </a:gridCol>
                <a:gridCol w="1646759">
                  <a:extLst>
                    <a:ext uri="{9D8B030D-6E8A-4147-A177-3AD203B41FA5}">
                      <a16:colId xmlns:a16="http://schemas.microsoft.com/office/drawing/2014/main" val="1830745246"/>
                    </a:ext>
                  </a:extLst>
                </a:gridCol>
                <a:gridCol w="942109">
                  <a:extLst>
                    <a:ext uri="{9D8B030D-6E8A-4147-A177-3AD203B41FA5}">
                      <a16:colId xmlns:a16="http://schemas.microsoft.com/office/drawing/2014/main" val="2455014711"/>
                    </a:ext>
                  </a:extLst>
                </a:gridCol>
                <a:gridCol w="881471">
                  <a:extLst>
                    <a:ext uri="{9D8B030D-6E8A-4147-A177-3AD203B41FA5}">
                      <a16:colId xmlns:a16="http://schemas.microsoft.com/office/drawing/2014/main" val="827498768"/>
                    </a:ext>
                  </a:extLst>
                </a:gridCol>
                <a:gridCol w="827285">
                  <a:extLst>
                    <a:ext uri="{9D8B030D-6E8A-4147-A177-3AD203B41FA5}">
                      <a16:colId xmlns:a16="http://schemas.microsoft.com/office/drawing/2014/main" val="91834613"/>
                    </a:ext>
                  </a:extLst>
                </a:gridCol>
                <a:gridCol w="727284">
                  <a:extLst>
                    <a:ext uri="{9D8B030D-6E8A-4147-A177-3AD203B41FA5}">
                      <a16:colId xmlns:a16="http://schemas.microsoft.com/office/drawing/2014/main" val="3734018763"/>
                    </a:ext>
                  </a:extLst>
                </a:gridCol>
                <a:gridCol w="763648">
                  <a:extLst>
                    <a:ext uri="{9D8B030D-6E8A-4147-A177-3AD203B41FA5}">
                      <a16:colId xmlns:a16="http://schemas.microsoft.com/office/drawing/2014/main" val="3114661709"/>
                    </a:ext>
                  </a:extLst>
                </a:gridCol>
                <a:gridCol w="2700041">
                  <a:extLst>
                    <a:ext uri="{9D8B030D-6E8A-4147-A177-3AD203B41FA5}">
                      <a16:colId xmlns:a16="http://schemas.microsoft.com/office/drawing/2014/main" val="3396626490"/>
                    </a:ext>
                  </a:extLst>
                </a:gridCol>
              </a:tblGrid>
              <a:tr h="478465">
                <a:tc gridSpan="2">
                  <a:txBody>
                    <a:bodyPr/>
                    <a:lstStyle/>
                    <a:p>
                      <a:pPr algn="ctr" fontAlgn="ctr"/>
                      <a:r>
                        <a:rPr lang="en-ZA" sz="1000" b="1" i="0" u="none" strike="noStrike">
                          <a:solidFill>
                            <a:srgbClr val="FFFFFF"/>
                          </a:solidFill>
                          <a:effectLst/>
                          <a:latin typeface="Trebuchet MS" panose="020B0603020202020204" pitchFamily="34" charset="0"/>
                        </a:rPr>
                        <a:t>PROGRAMME</a:t>
                      </a:r>
                    </a:p>
                  </a:txBody>
                  <a:tcPr marL="4430" marR="4430" marT="44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hMerge="1">
                  <a:txBody>
                    <a:bodyPr/>
                    <a:lstStyle/>
                    <a:p>
                      <a:endParaRPr lang="en-ZA"/>
                    </a:p>
                  </a:txBody>
                  <a:tcPr/>
                </a:tc>
                <a:tc>
                  <a:txBody>
                    <a:bodyPr/>
                    <a:lstStyle/>
                    <a:p>
                      <a:pPr algn="ctr" fontAlgn="ctr"/>
                      <a:r>
                        <a:rPr lang="en-ZA" sz="1000" b="1" i="0" u="none" strike="noStrike">
                          <a:solidFill>
                            <a:srgbClr val="FFFFFF"/>
                          </a:solidFill>
                          <a:effectLst/>
                          <a:latin typeface="Trebuchet MS" panose="020B0603020202020204" pitchFamily="34" charset="0"/>
                        </a:rPr>
                        <a:t>APP ANNUAL BUDGET R'000</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1" i="0" u="none" strike="noStrike">
                          <a:solidFill>
                            <a:srgbClr val="FFFFFF"/>
                          </a:solidFill>
                          <a:effectLst/>
                          <a:latin typeface="Trebuchet MS" panose="020B0603020202020204" pitchFamily="34" charset="0"/>
                        </a:rPr>
                        <a:t>INCOME FORECAST BY 30 JUNE 2021 R'000</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ZA" sz="1000" b="1" i="0" u="none" strike="noStrike">
                          <a:solidFill>
                            <a:srgbClr val="FFFFFF"/>
                          </a:solidFill>
                          <a:effectLst/>
                          <a:latin typeface="Trebuchet MS" panose="020B0603020202020204" pitchFamily="34" charset="0"/>
                        </a:rPr>
                        <a:t>REVENUE          R'000</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1" i="0" u="none" strike="noStrike">
                          <a:solidFill>
                            <a:srgbClr val="FFFFFF"/>
                          </a:solidFill>
                          <a:effectLst/>
                          <a:latin typeface="Trebuchet MS" panose="020B0603020202020204" pitchFamily="34" charset="0"/>
                        </a:rPr>
                        <a:t>% OF ACTUAL INCOME ON ANNUAL BUDGET</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1" i="0" u="none" strike="noStrike">
                          <a:solidFill>
                            <a:srgbClr val="FFFFFF"/>
                          </a:solidFill>
                          <a:effectLst/>
                          <a:latin typeface="Trebuchet MS" panose="020B0603020202020204" pitchFamily="34" charset="0"/>
                        </a:rPr>
                        <a:t>% OF ACTUAL INCOME ON FORECAST INCOME TO DATE</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ZA" sz="1000" b="1" i="0" u="none" strike="noStrike">
                          <a:solidFill>
                            <a:srgbClr val="FFFFFF"/>
                          </a:solidFill>
                          <a:effectLst/>
                          <a:latin typeface="Trebuchet MS" panose="020B0603020202020204" pitchFamily="34" charset="0"/>
                        </a:rPr>
                        <a:t>REASONS FOR VARIANCES</a:t>
                      </a:r>
                    </a:p>
                  </a:txBody>
                  <a:tcPr marL="4430"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2730464653"/>
                  </a:ext>
                </a:extLst>
              </a:tr>
              <a:tr h="124047">
                <a:tc>
                  <a:txBody>
                    <a:bodyPr/>
                    <a:lstStyle/>
                    <a:p>
                      <a:pPr algn="l" fontAlgn="b"/>
                      <a:r>
                        <a:rPr lang="en-ZA" sz="1000" b="0" i="0" u="none" strike="noStrike">
                          <a:solidFill>
                            <a:srgbClr val="000000"/>
                          </a:solidFill>
                          <a:effectLst/>
                          <a:latin typeface="Trebuchet MS" panose="020B0603020202020204" pitchFamily="34" charset="0"/>
                        </a:rPr>
                        <a:t> </a:t>
                      </a:r>
                    </a:p>
                  </a:txBody>
                  <a:tcPr marL="4430" marR="4430" marT="44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Trebuchet MS" panose="020B0603020202020204" pitchFamily="34" charset="0"/>
                        </a:rPr>
                        <a:t> </a:t>
                      </a:r>
                    </a:p>
                  </a:txBody>
                  <a:tcPr marL="4430" marR="4430" marT="44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99062"/>
                  </a:ext>
                </a:extLst>
              </a:tr>
              <a:tr h="363279">
                <a:tc>
                  <a:txBody>
                    <a:bodyPr/>
                    <a:lstStyle/>
                    <a:p>
                      <a:pPr algn="l" fontAlgn="t"/>
                      <a:r>
                        <a:rPr lang="en-ZA" sz="1000" b="1" i="0" u="none" strike="noStrike">
                          <a:solidFill>
                            <a:srgbClr val="000000"/>
                          </a:solidFill>
                          <a:effectLst/>
                          <a:latin typeface="Trebuchet MS" panose="020B0603020202020204" pitchFamily="34" charset="0"/>
                        </a:rPr>
                        <a:t> </a:t>
                      </a:r>
                    </a:p>
                  </a:txBody>
                  <a:tcPr marL="4430" marR="4430" marT="4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000" b="0" i="0" u="none" strike="noStrike">
                          <a:solidFill>
                            <a:srgbClr val="000000"/>
                          </a:solidFill>
                          <a:effectLst/>
                          <a:latin typeface="Trebuchet MS" panose="020B0603020202020204" pitchFamily="34" charset="0"/>
                        </a:rPr>
                        <a:t>Transfers from the Department of Tourism</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1 297 038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518 816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518 816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ZA" sz="1000" b="0" i="0" u="none" strike="noStrike">
                          <a:solidFill>
                            <a:srgbClr val="000000"/>
                          </a:solidFill>
                          <a:effectLst/>
                          <a:latin typeface="Trebuchet MS" panose="020B0603020202020204" pitchFamily="34" charset="0"/>
                        </a:rPr>
                        <a:t>40%</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ZA" sz="1000" b="0" i="0" u="none" strike="noStrike">
                          <a:solidFill>
                            <a:srgbClr val="000000"/>
                          </a:solidFill>
                          <a:effectLst/>
                          <a:latin typeface="Trebuchet MS" panose="020B0603020202020204" pitchFamily="34" charset="0"/>
                        </a:rPr>
                        <a:t>100%</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000" b="0" i="0" u="none" strike="noStrike" dirty="0">
                          <a:solidFill>
                            <a:srgbClr val="000000"/>
                          </a:solidFill>
                          <a:effectLst/>
                          <a:latin typeface="Trebuchet MS" panose="020B0603020202020204" pitchFamily="34" charset="0"/>
                        </a:rPr>
                        <a:t>South African Tourism received R 518.8 million from the  Department of Tourism to invest in marketing South Africa as a leisure and business tourism destination.</a:t>
                      </a:r>
                    </a:p>
                  </a:txBody>
                  <a:tcPr marL="66453"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38118959"/>
                  </a:ext>
                </a:extLst>
              </a:tr>
              <a:tr h="478465">
                <a:tc>
                  <a:txBody>
                    <a:bodyPr/>
                    <a:lstStyle/>
                    <a:p>
                      <a:pPr algn="l" fontAlgn="t"/>
                      <a:r>
                        <a:rPr lang="en-ZA" sz="1000" b="1" i="0" u="none" strike="noStrike">
                          <a:solidFill>
                            <a:srgbClr val="000000"/>
                          </a:solidFill>
                          <a:effectLst/>
                          <a:latin typeface="Trebuchet MS" panose="020B0603020202020204" pitchFamily="34" charset="0"/>
                        </a:rPr>
                        <a:t> </a:t>
                      </a:r>
                    </a:p>
                  </a:txBody>
                  <a:tcPr marL="4430" marR="4430" marT="4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Trebuchet MS" panose="020B0603020202020204" pitchFamily="34" charset="0"/>
                        </a:rPr>
                        <a:t>TOMSA Voluntary levies</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50 000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12 500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0" i="0" u="none" strike="noStrike" dirty="0">
                          <a:solidFill>
                            <a:srgbClr val="000000"/>
                          </a:solidFill>
                          <a:effectLst/>
                          <a:latin typeface="Trebuchet MS" panose="020B0603020202020204" pitchFamily="34" charset="0"/>
                        </a:rPr>
                        <a:t>-</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Trebuchet MS" panose="020B0603020202020204" pitchFamily="34" charset="0"/>
                        </a:rPr>
                        <a:t>-</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rebuchet MS" panose="020B0603020202020204" pitchFamily="34" charset="0"/>
                        </a:rPr>
                        <a:t>South African Tourism and Tourism Business Council advanced approval stage. Voluntary TOMSA transfers between South African Tourism and TBCSA will only take place once the agreement is duly signed.</a:t>
                      </a:r>
                    </a:p>
                  </a:txBody>
                  <a:tcPr marL="66453"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155343"/>
                  </a:ext>
                </a:extLst>
              </a:tr>
              <a:tr h="363279">
                <a:tc>
                  <a:txBody>
                    <a:bodyPr/>
                    <a:lstStyle/>
                    <a:p>
                      <a:pPr algn="l" fontAlgn="t"/>
                      <a:r>
                        <a:rPr lang="en-ZA" sz="1000" b="1" i="0" u="none" strike="noStrike">
                          <a:solidFill>
                            <a:srgbClr val="000000"/>
                          </a:solidFill>
                          <a:effectLst/>
                          <a:latin typeface="Trebuchet MS" panose="020B0603020202020204" pitchFamily="34" charset="0"/>
                        </a:rPr>
                        <a:t> </a:t>
                      </a:r>
                    </a:p>
                  </a:txBody>
                  <a:tcPr marL="4430" marR="4430" marT="4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a:solidFill>
                            <a:srgbClr val="000000"/>
                          </a:solidFill>
                          <a:effectLst/>
                          <a:latin typeface="Trebuchet MS" panose="020B0603020202020204" pitchFamily="34" charset="0"/>
                        </a:rPr>
                        <a:t>Grading Fees</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12 239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3 060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2 216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ZA" sz="1000" b="0" i="0" u="none" strike="noStrike">
                          <a:solidFill>
                            <a:srgbClr val="000000"/>
                          </a:solidFill>
                          <a:effectLst/>
                          <a:latin typeface="Trebuchet MS" panose="020B0603020202020204" pitchFamily="34" charset="0"/>
                        </a:rPr>
                        <a:t>18%</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ZA" sz="1000" b="0" i="0" u="none" strike="noStrike">
                          <a:solidFill>
                            <a:srgbClr val="000000"/>
                          </a:solidFill>
                          <a:effectLst/>
                          <a:latin typeface="Trebuchet MS" panose="020B0603020202020204" pitchFamily="34" charset="0"/>
                        </a:rPr>
                        <a:t>72%</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000" b="0" i="0" u="none" strike="noStrike">
                          <a:solidFill>
                            <a:srgbClr val="000000"/>
                          </a:solidFill>
                          <a:effectLst/>
                          <a:latin typeface="Trebuchet MS" panose="020B0603020202020204" pitchFamily="34" charset="0"/>
                        </a:rPr>
                        <a:t>Grading revenue is driven by the number of graded establishments. Revenue accrued during quarter 1 of the financial year was R 2.2 million.</a:t>
                      </a:r>
                    </a:p>
                  </a:txBody>
                  <a:tcPr marL="66453"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92244225"/>
                  </a:ext>
                </a:extLst>
              </a:tr>
              <a:tr h="956930">
                <a:tc>
                  <a:txBody>
                    <a:bodyPr/>
                    <a:lstStyle/>
                    <a:p>
                      <a:pPr algn="l" fontAlgn="t"/>
                      <a:r>
                        <a:rPr lang="en-ZA" sz="1000" b="1" i="0" u="none" strike="noStrike">
                          <a:solidFill>
                            <a:srgbClr val="000000"/>
                          </a:solidFill>
                          <a:effectLst/>
                          <a:latin typeface="Trebuchet MS" panose="020B0603020202020204" pitchFamily="34" charset="0"/>
                        </a:rPr>
                        <a:t> </a:t>
                      </a:r>
                    </a:p>
                  </a:txBody>
                  <a:tcPr marL="4430" marR="4430" marT="4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Trebuchet MS" panose="020B0603020202020204" pitchFamily="34" charset="0"/>
                        </a:rPr>
                        <a:t>Sundry revenue</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58 345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6 212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809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Trebuchet MS" panose="020B0603020202020204" pitchFamily="34" charset="0"/>
                        </a:rPr>
                        <a:t>1%</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Trebuchet MS" panose="020B0603020202020204" pitchFamily="34" charset="0"/>
                        </a:rPr>
                        <a:t>13%</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Trebuchet MS" panose="020B0603020202020204" pitchFamily="34" charset="0"/>
                        </a:rPr>
                        <a:t>South African Tourism receives exhibition income from exhibitors who participates in its Africa's Travel Indaba ( ATI) which takes place in the first quarter of a financial year. The impact of the pandemic and associated led to the cancellation of ATI in the current quarter. This strategic platform will be replaced by Africa's Travel and Trade Summit ( ATTS) in quarter 2. ATTS will be a hybrid event in order to ensure compliance with applicable COVID protocols.</a:t>
                      </a:r>
                    </a:p>
                  </a:txBody>
                  <a:tcPr marL="66453"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7097"/>
                  </a:ext>
                </a:extLst>
              </a:tr>
              <a:tr h="119616">
                <a:tc>
                  <a:txBody>
                    <a:bodyPr/>
                    <a:lstStyle/>
                    <a:p>
                      <a:pPr algn="l" fontAlgn="t"/>
                      <a:r>
                        <a:rPr lang="en-ZA" sz="1000" b="0" i="0" u="none" strike="noStrike">
                          <a:solidFill>
                            <a:srgbClr val="000000"/>
                          </a:solidFill>
                          <a:effectLst/>
                          <a:latin typeface="Trebuchet MS" panose="020B0603020202020204" pitchFamily="34" charset="0"/>
                        </a:rPr>
                        <a:t> </a:t>
                      </a:r>
                    </a:p>
                  </a:txBody>
                  <a:tcPr marL="4430" marR="4430" marT="4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1139"/>
                  </a:ext>
                </a:extLst>
              </a:tr>
              <a:tr h="124047">
                <a:tc>
                  <a:txBody>
                    <a:bodyPr/>
                    <a:lstStyle/>
                    <a:p>
                      <a:pPr algn="l" fontAlgn="b"/>
                      <a:r>
                        <a:rPr lang="en-ZA" sz="1000" b="1" i="0" u="none" strike="noStrike">
                          <a:solidFill>
                            <a:srgbClr val="000000"/>
                          </a:solidFill>
                          <a:effectLst/>
                          <a:latin typeface="Trebuchet MS" panose="020B0603020202020204" pitchFamily="34" charset="0"/>
                        </a:rPr>
                        <a:t> </a:t>
                      </a:r>
                    </a:p>
                  </a:txBody>
                  <a:tcPr marL="4430" marR="4430" marT="44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1" i="0" u="none" strike="noStrike">
                          <a:solidFill>
                            <a:srgbClr val="000000"/>
                          </a:solidFill>
                          <a:effectLst/>
                          <a:latin typeface="Trebuchet MS" panose="020B0603020202020204" pitchFamily="34" charset="0"/>
                        </a:rPr>
                        <a:t>Total</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1" i="0" u="none" strike="noStrike" dirty="0">
                          <a:solidFill>
                            <a:srgbClr val="000000"/>
                          </a:solidFill>
                          <a:effectLst/>
                          <a:latin typeface="Trebuchet MS" panose="020B0603020202020204" pitchFamily="34" charset="0"/>
                        </a:rPr>
                        <a:t> 1 417 622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1" i="0" u="none" strike="noStrike">
                          <a:solidFill>
                            <a:srgbClr val="000000"/>
                          </a:solidFill>
                          <a:effectLst/>
                          <a:latin typeface="Trebuchet MS" panose="020B0603020202020204" pitchFamily="34" charset="0"/>
                        </a:rPr>
                        <a:t>          540 588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1" i="0" u="none" strike="noStrike" dirty="0">
                          <a:solidFill>
                            <a:srgbClr val="000000"/>
                          </a:solidFill>
                          <a:effectLst/>
                          <a:latin typeface="Trebuchet MS" panose="020B0603020202020204" pitchFamily="34" charset="0"/>
                        </a:rPr>
                        <a:t>  521 840 </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00" b="0" i="0" u="none" strike="noStrike">
                          <a:solidFill>
                            <a:srgbClr val="000000"/>
                          </a:solidFill>
                          <a:effectLst/>
                          <a:latin typeface="Trebuchet MS" panose="020B0603020202020204" pitchFamily="34" charset="0"/>
                        </a:rPr>
                        <a:t>37%</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00" b="1" i="0" u="none" strike="noStrike">
                          <a:solidFill>
                            <a:srgbClr val="000000"/>
                          </a:solidFill>
                          <a:effectLst/>
                          <a:latin typeface="Trebuchet MS" panose="020B0603020202020204" pitchFamily="34" charset="0"/>
                        </a:rPr>
                        <a:t>97%</a:t>
                      </a:r>
                    </a:p>
                  </a:txBody>
                  <a:tcPr marL="4430" marR="4430" marT="4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00" b="0" i="0" u="none" strike="noStrike" dirty="0">
                          <a:solidFill>
                            <a:srgbClr val="000000"/>
                          </a:solidFill>
                          <a:effectLst/>
                          <a:latin typeface="Trebuchet MS" panose="020B0603020202020204" pitchFamily="34" charset="0"/>
                        </a:rPr>
                        <a:t> </a:t>
                      </a:r>
                    </a:p>
                  </a:txBody>
                  <a:tcPr marL="4430" marR="4430" marT="44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28999936"/>
                  </a:ext>
                </a:extLst>
              </a:tr>
            </a:tbl>
          </a:graphicData>
        </a:graphic>
      </p:graphicFrame>
    </p:spTree>
    <p:extLst>
      <p:ext uri="{BB962C8B-B14F-4D97-AF65-F5344CB8AC3E}">
        <p14:creationId xmlns:p14="http://schemas.microsoft.com/office/powerpoint/2010/main" val="4220070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327"/>
            <a:ext cx="8382000" cy="457200"/>
          </a:xfrm>
        </p:spPr>
        <p:txBody>
          <a:bodyPr/>
          <a:lstStyle/>
          <a:p>
            <a:r>
              <a:rPr lang="en-US" dirty="0"/>
              <a:t>Statement of Financial Performance- Revenue</a:t>
            </a:r>
            <a:endParaRPr lang="en-ZA" dirty="0"/>
          </a:p>
        </p:txBody>
      </p:sp>
      <p:sp>
        <p:nvSpPr>
          <p:cNvPr id="4" name="TextBox 3"/>
          <p:cNvSpPr txBox="1"/>
          <p:nvPr/>
        </p:nvSpPr>
        <p:spPr bwMode="auto">
          <a:xfrm>
            <a:off x="260326" y="1184609"/>
            <a:ext cx="8719127" cy="461665"/>
          </a:xfrm>
          <a:prstGeom prst="rect">
            <a:avLst/>
          </a:prstGeom>
          <a:noFill/>
          <a:ln w="9525">
            <a:noFill/>
            <a:miter lim="800000"/>
            <a:headEnd/>
            <a:tailEnd/>
          </a:ln>
          <a:effectLst/>
        </p:spPr>
        <p:txBody>
          <a:bodyPr wrap="square" rtlCol="0" anchor="b">
            <a:spAutoFit/>
          </a:bodyPr>
          <a:lstStyle/>
          <a:p>
            <a:r>
              <a:rPr lang="en-US" dirty="0">
                <a:latin typeface="+mn-lt"/>
              </a:rPr>
              <a:t>South African Tourism accrued R 611.2 million during quarter 2 of the financial year. The accrued amount represents 43% of projected income for the 2021/22 financial year.</a:t>
            </a:r>
            <a:r>
              <a:rPr lang="en-US" b="1" dirty="0">
                <a:latin typeface="+mn-lt"/>
              </a:rPr>
              <a:t> </a:t>
            </a:r>
            <a:r>
              <a:rPr lang="en-US" dirty="0">
                <a:latin typeface="+mn-lt"/>
              </a:rPr>
              <a:t>A total of R 605.3 million was received from the Department of Tourism.</a:t>
            </a:r>
            <a:endParaRPr lang="en-ZA" dirty="0">
              <a:latin typeface="+mn-lt"/>
            </a:endParaRPr>
          </a:p>
        </p:txBody>
      </p:sp>
      <p:sp>
        <p:nvSpPr>
          <p:cNvPr id="5"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81BE8FDC-9C44-43E4-AEF1-D849697495F5}" type="slidenum">
              <a:rPr lang="en-US" smtClean="0">
                <a:solidFill>
                  <a:prstClr val="black">
                    <a:tint val="75000"/>
                  </a:prstClr>
                </a:solidFill>
                <a:latin typeface="Calibri"/>
                <a:cs typeface="+mn-cs"/>
              </a:rPr>
              <a:t>37</a:t>
            </a:fld>
            <a:endParaRPr lang="en-US" dirty="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886718510"/>
              </p:ext>
            </p:extLst>
          </p:nvPr>
        </p:nvGraphicFramePr>
        <p:xfrm>
          <a:off x="260326" y="2068883"/>
          <a:ext cx="8381999" cy="3717924"/>
        </p:xfrm>
        <a:graphic>
          <a:graphicData uri="http://schemas.openxmlformats.org/drawingml/2006/table">
            <a:tbl>
              <a:tblPr/>
              <a:tblGrid>
                <a:gridCol w="146555">
                  <a:extLst>
                    <a:ext uri="{9D8B030D-6E8A-4147-A177-3AD203B41FA5}">
                      <a16:colId xmlns:a16="http://schemas.microsoft.com/office/drawing/2014/main" val="4112827199"/>
                    </a:ext>
                  </a:extLst>
                </a:gridCol>
                <a:gridCol w="1484460">
                  <a:extLst>
                    <a:ext uri="{9D8B030D-6E8A-4147-A177-3AD203B41FA5}">
                      <a16:colId xmlns:a16="http://schemas.microsoft.com/office/drawing/2014/main" val="1615479880"/>
                    </a:ext>
                  </a:extLst>
                </a:gridCol>
                <a:gridCol w="850964">
                  <a:extLst>
                    <a:ext uri="{9D8B030D-6E8A-4147-A177-3AD203B41FA5}">
                      <a16:colId xmlns:a16="http://schemas.microsoft.com/office/drawing/2014/main" val="219327993"/>
                    </a:ext>
                  </a:extLst>
                </a:gridCol>
                <a:gridCol w="765868">
                  <a:extLst>
                    <a:ext uri="{9D8B030D-6E8A-4147-A177-3AD203B41FA5}">
                      <a16:colId xmlns:a16="http://schemas.microsoft.com/office/drawing/2014/main" val="2052655348"/>
                    </a:ext>
                  </a:extLst>
                </a:gridCol>
                <a:gridCol w="888785">
                  <a:extLst>
                    <a:ext uri="{9D8B030D-6E8A-4147-A177-3AD203B41FA5}">
                      <a16:colId xmlns:a16="http://schemas.microsoft.com/office/drawing/2014/main" val="2094990684"/>
                    </a:ext>
                  </a:extLst>
                </a:gridCol>
                <a:gridCol w="709137">
                  <a:extLst>
                    <a:ext uri="{9D8B030D-6E8A-4147-A177-3AD203B41FA5}">
                      <a16:colId xmlns:a16="http://schemas.microsoft.com/office/drawing/2014/main" val="31228533"/>
                    </a:ext>
                  </a:extLst>
                </a:gridCol>
                <a:gridCol w="728047">
                  <a:extLst>
                    <a:ext uri="{9D8B030D-6E8A-4147-A177-3AD203B41FA5}">
                      <a16:colId xmlns:a16="http://schemas.microsoft.com/office/drawing/2014/main" val="1912469475"/>
                    </a:ext>
                  </a:extLst>
                </a:gridCol>
                <a:gridCol w="2808183">
                  <a:extLst>
                    <a:ext uri="{9D8B030D-6E8A-4147-A177-3AD203B41FA5}">
                      <a16:colId xmlns:a16="http://schemas.microsoft.com/office/drawing/2014/main" val="2574355504"/>
                    </a:ext>
                  </a:extLst>
                </a:gridCol>
              </a:tblGrid>
              <a:tr h="608749">
                <a:tc gridSpan="2">
                  <a:txBody>
                    <a:bodyPr/>
                    <a:lstStyle/>
                    <a:p>
                      <a:pPr algn="ctr" fontAlgn="ctr"/>
                      <a:r>
                        <a:rPr lang="en-ZA" sz="1050" b="1" i="0" u="none" strike="noStrike" dirty="0">
                          <a:solidFill>
                            <a:srgbClr val="000000"/>
                          </a:solidFill>
                          <a:effectLst/>
                          <a:latin typeface="+mn-lt"/>
                        </a:rPr>
                        <a:t>PROGRAMME</a:t>
                      </a:r>
                    </a:p>
                  </a:txBody>
                  <a:tcPr marL="4683" marR="4683" marT="46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en-ZA"/>
                    </a:p>
                  </a:txBody>
                  <a:tcPr/>
                </a:tc>
                <a:tc>
                  <a:txBody>
                    <a:bodyPr/>
                    <a:lstStyle/>
                    <a:p>
                      <a:pPr algn="ctr" fontAlgn="ctr"/>
                      <a:r>
                        <a:rPr lang="en-ZA" sz="1050" b="1" i="0" u="none" strike="noStrike">
                          <a:solidFill>
                            <a:srgbClr val="000000"/>
                          </a:solidFill>
                          <a:effectLst/>
                          <a:latin typeface="+mn-lt"/>
                        </a:rPr>
                        <a:t>APP ANNUAL BUDGET R'000</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50" b="1" i="0" u="none" strike="noStrike">
                          <a:solidFill>
                            <a:srgbClr val="000000"/>
                          </a:solidFill>
                          <a:effectLst/>
                          <a:latin typeface="+mn-lt"/>
                        </a:rPr>
                        <a:t>INCOME FORECAST BY 30 SEPTEMBER 2021 R'000</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ZA" sz="1050" b="1" i="0" u="none" strike="noStrike">
                          <a:solidFill>
                            <a:srgbClr val="000000"/>
                          </a:solidFill>
                          <a:effectLst/>
                          <a:latin typeface="+mn-lt"/>
                        </a:rPr>
                        <a:t>REVENUE              R'000</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50" b="1" i="0" u="none" strike="noStrike">
                          <a:solidFill>
                            <a:srgbClr val="000000"/>
                          </a:solidFill>
                          <a:effectLst/>
                          <a:latin typeface="+mn-lt"/>
                        </a:rPr>
                        <a:t>% OF ACTUAL INCOME ON ANNUAL BUDGET</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50" b="1" i="0" u="none" strike="noStrike">
                          <a:solidFill>
                            <a:srgbClr val="000000"/>
                          </a:solidFill>
                          <a:effectLst/>
                          <a:latin typeface="+mn-lt"/>
                        </a:rPr>
                        <a:t>% OF ACTUAL INCOME ON FORECAST INCOME TO DATE</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ZA" sz="1050" b="1" i="0" u="none" strike="noStrike" dirty="0">
                          <a:solidFill>
                            <a:srgbClr val="000000"/>
                          </a:solidFill>
                          <a:effectLst/>
                          <a:latin typeface="+mn-lt"/>
                        </a:rPr>
                        <a:t>REASONS FOR VARIANCES</a:t>
                      </a:r>
                    </a:p>
                  </a:txBody>
                  <a:tcPr marL="4683"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59165885"/>
                  </a:ext>
                </a:extLst>
              </a:tr>
              <a:tr h="121750">
                <a:tc>
                  <a:txBody>
                    <a:bodyPr/>
                    <a:lstStyle/>
                    <a:p>
                      <a:pPr algn="l" fontAlgn="b"/>
                      <a:r>
                        <a:rPr lang="en-ZA" sz="1050" b="0" i="0" u="none" strike="noStrike">
                          <a:solidFill>
                            <a:srgbClr val="000000"/>
                          </a:solidFill>
                          <a:effectLst/>
                          <a:latin typeface="+mn-lt"/>
                        </a:rPr>
                        <a:t> </a:t>
                      </a:r>
                    </a:p>
                  </a:txBody>
                  <a:tcPr marL="4683" marR="4683" marT="46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0" i="0" u="none" strike="noStrike">
                          <a:solidFill>
                            <a:srgbClr val="000000"/>
                          </a:solidFill>
                          <a:effectLst/>
                          <a:latin typeface="+mn-lt"/>
                        </a:rPr>
                        <a:t> </a:t>
                      </a:r>
                    </a:p>
                  </a:txBody>
                  <a:tcPr marL="4683" marR="4683" marT="46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291434"/>
                  </a:ext>
                </a:extLst>
              </a:tr>
              <a:tr h="238817">
                <a:tc>
                  <a:txBody>
                    <a:bodyPr/>
                    <a:lstStyle/>
                    <a:p>
                      <a:pPr algn="l" fontAlgn="t"/>
                      <a:r>
                        <a:rPr lang="en-ZA" sz="1050" b="1" i="0" u="none" strike="noStrike">
                          <a:solidFill>
                            <a:srgbClr val="000000"/>
                          </a:solidFill>
                          <a:effectLst/>
                          <a:latin typeface="+mn-lt"/>
                        </a:rPr>
                        <a:t> </a:t>
                      </a:r>
                    </a:p>
                  </a:txBody>
                  <a:tcPr marL="4683" marR="4683" marT="468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050" b="0" i="0" u="none" strike="noStrike" dirty="0">
                          <a:solidFill>
                            <a:srgbClr val="000000"/>
                          </a:solidFill>
                          <a:effectLst/>
                          <a:latin typeface="+mn-lt"/>
                        </a:rPr>
                        <a:t>Transfers From the Department of Tourism</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1 297 038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605 285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605 285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50" b="0" i="0" u="none" strike="noStrike">
                          <a:solidFill>
                            <a:srgbClr val="000000"/>
                          </a:solidFill>
                          <a:effectLst/>
                          <a:latin typeface="+mn-lt"/>
                        </a:rPr>
                        <a:t>47%</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50" b="0" i="0" u="none" strike="noStrike">
                          <a:solidFill>
                            <a:srgbClr val="000000"/>
                          </a:solidFill>
                          <a:effectLst/>
                          <a:latin typeface="+mn-lt"/>
                        </a:rPr>
                        <a:t>100%</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050" b="0" i="0" u="none" strike="noStrike">
                          <a:solidFill>
                            <a:srgbClr val="000000"/>
                          </a:solidFill>
                          <a:effectLst/>
                          <a:latin typeface="+mn-lt"/>
                        </a:rPr>
                        <a:t>South Afrrican Tourism received a cumulative transfer of R 605.3 million from the Department of Tourism.</a:t>
                      </a:r>
                    </a:p>
                  </a:txBody>
                  <a:tcPr marL="70240"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22301215"/>
                  </a:ext>
                </a:extLst>
              </a:tr>
              <a:tr h="351201">
                <a:tc>
                  <a:txBody>
                    <a:bodyPr/>
                    <a:lstStyle/>
                    <a:p>
                      <a:pPr algn="l" fontAlgn="t"/>
                      <a:r>
                        <a:rPr lang="en-ZA" sz="1050" b="1" i="0" u="none" strike="noStrike">
                          <a:solidFill>
                            <a:srgbClr val="000000"/>
                          </a:solidFill>
                          <a:effectLst/>
                          <a:latin typeface="+mn-lt"/>
                        </a:rPr>
                        <a:t> </a:t>
                      </a:r>
                    </a:p>
                  </a:txBody>
                  <a:tcPr marL="4683" marR="4683" marT="468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TOMSA Voluntary levies</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dirty="0">
                          <a:solidFill>
                            <a:srgbClr val="000000"/>
                          </a:solidFill>
                          <a:effectLst/>
                          <a:latin typeface="+mn-lt"/>
                        </a:rPr>
                        <a:t>      50 000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dirty="0">
                          <a:solidFill>
                            <a:srgbClr val="000000"/>
                          </a:solidFill>
                          <a:effectLst/>
                          <a:latin typeface="+mn-lt"/>
                        </a:rPr>
                        <a:t>      25 000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n-lt"/>
                        </a:rPr>
                        <a:t>-</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n-lt"/>
                        </a:rPr>
                        <a:t>-</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mn-lt"/>
                        </a:rPr>
                        <a:t>Voluntary TOMSA transfer is dependent on a signed agreement being in place between Tourism Business Council of South Africa and South African Tourism.</a:t>
                      </a:r>
                    </a:p>
                  </a:txBody>
                  <a:tcPr marL="70240"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940747"/>
                  </a:ext>
                </a:extLst>
              </a:tr>
              <a:tr h="355884">
                <a:tc>
                  <a:txBody>
                    <a:bodyPr/>
                    <a:lstStyle/>
                    <a:p>
                      <a:pPr algn="l" fontAlgn="t"/>
                      <a:r>
                        <a:rPr lang="en-ZA" sz="1050" b="1" i="0" u="none" strike="noStrike">
                          <a:solidFill>
                            <a:srgbClr val="000000"/>
                          </a:solidFill>
                          <a:effectLst/>
                          <a:latin typeface="+mn-lt"/>
                        </a:rPr>
                        <a:t> </a:t>
                      </a:r>
                    </a:p>
                  </a:txBody>
                  <a:tcPr marL="4683" marR="4683" marT="468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a:solidFill>
                            <a:srgbClr val="000000"/>
                          </a:solidFill>
                          <a:effectLst/>
                          <a:latin typeface="+mn-lt"/>
                        </a:rPr>
                        <a:t>Grading Fees</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12 239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6 120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4 609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50" b="0" i="0" u="none" strike="noStrike">
                          <a:solidFill>
                            <a:srgbClr val="000000"/>
                          </a:solidFill>
                          <a:effectLst/>
                          <a:latin typeface="+mn-lt"/>
                        </a:rPr>
                        <a:t>38%</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50" b="0" i="0" u="none" strike="noStrike">
                          <a:solidFill>
                            <a:srgbClr val="000000"/>
                          </a:solidFill>
                          <a:effectLst/>
                          <a:latin typeface="+mn-lt"/>
                        </a:rPr>
                        <a:t>75%</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en-US" sz="1050" b="0" i="0" u="none" strike="noStrike">
                          <a:solidFill>
                            <a:srgbClr val="000000"/>
                          </a:solidFill>
                          <a:effectLst/>
                          <a:latin typeface="+mn-lt"/>
                        </a:rPr>
                        <a:t>Grading fees is driven by the number of graded establishment and as a result a cumulative amount of R 4,6 million was generated during the period under review.</a:t>
                      </a:r>
                    </a:p>
                  </a:txBody>
                  <a:tcPr marL="70240"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69149817"/>
                  </a:ext>
                </a:extLst>
              </a:tr>
              <a:tr h="234134">
                <a:tc>
                  <a:txBody>
                    <a:bodyPr/>
                    <a:lstStyle/>
                    <a:p>
                      <a:pPr algn="l" fontAlgn="t"/>
                      <a:r>
                        <a:rPr lang="en-ZA" sz="1050" b="1" i="0" u="none" strike="noStrike">
                          <a:solidFill>
                            <a:srgbClr val="000000"/>
                          </a:solidFill>
                          <a:effectLst/>
                          <a:latin typeface="+mn-lt"/>
                        </a:rPr>
                        <a:t> </a:t>
                      </a:r>
                    </a:p>
                  </a:txBody>
                  <a:tcPr marL="4683" marR="4683" marT="468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Sundry revenue</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dirty="0">
                          <a:solidFill>
                            <a:srgbClr val="000000"/>
                          </a:solidFill>
                          <a:effectLst/>
                          <a:latin typeface="+mn-lt"/>
                        </a:rPr>
                        <a:t>       58 345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dirty="0">
                          <a:solidFill>
                            <a:srgbClr val="000000"/>
                          </a:solidFill>
                          <a:effectLst/>
                          <a:latin typeface="+mn-lt"/>
                        </a:rPr>
                        <a:t>       12 424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dirty="0">
                          <a:solidFill>
                            <a:srgbClr val="000000"/>
                          </a:solidFill>
                          <a:effectLst/>
                          <a:latin typeface="+mn-lt"/>
                        </a:rPr>
                        <a:t>        1 397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n-lt"/>
                        </a:rPr>
                        <a:t>2%</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n-lt"/>
                        </a:rPr>
                        <a:t>11%</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n-lt"/>
                        </a:rPr>
                        <a:t>The incremental increase from Quarter 1 is due to the participation in strategic platforms.</a:t>
                      </a:r>
                    </a:p>
                  </a:txBody>
                  <a:tcPr marL="70240"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104536"/>
                  </a:ext>
                </a:extLst>
              </a:tr>
              <a:tr h="117067">
                <a:tc>
                  <a:txBody>
                    <a:bodyPr/>
                    <a:lstStyle/>
                    <a:p>
                      <a:pPr algn="l" fontAlgn="t"/>
                      <a:r>
                        <a:rPr lang="en-ZA" sz="1050" b="0" i="0" u="none" strike="noStrike">
                          <a:solidFill>
                            <a:srgbClr val="000000"/>
                          </a:solidFill>
                          <a:effectLst/>
                          <a:latin typeface="+mn-lt"/>
                        </a:rPr>
                        <a:t> </a:t>
                      </a:r>
                    </a:p>
                  </a:txBody>
                  <a:tcPr marL="4683" marR="4683" marT="468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0" i="0" u="none" strike="noStrike">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241232"/>
                  </a:ext>
                </a:extLst>
              </a:tr>
              <a:tr h="126432">
                <a:tc>
                  <a:txBody>
                    <a:bodyPr/>
                    <a:lstStyle/>
                    <a:p>
                      <a:pPr algn="l" fontAlgn="b"/>
                      <a:r>
                        <a:rPr lang="en-ZA" sz="1050" b="1" i="0" u="none" strike="noStrike">
                          <a:solidFill>
                            <a:srgbClr val="000000"/>
                          </a:solidFill>
                          <a:effectLst/>
                          <a:latin typeface="+mn-lt"/>
                        </a:rPr>
                        <a:t> </a:t>
                      </a:r>
                    </a:p>
                  </a:txBody>
                  <a:tcPr marL="4683" marR="4683" marT="46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1" i="0" u="none" strike="noStrike">
                          <a:solidFill>
                            <a:srgbClr val="000000"/>
                          </a:solidFill>
                          <a:effectLst/>
                          <a:latin typeface="+mn-lt"/>
                        </a:rPr>
                        <a:t>Total</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1" i="0" u="none" strike="noStrike" dirty="0">
                          <a:solidFill>
                            <a:srgbClr val="000000"/>
                          </a:solidFill>
                          <a:effectLst/>
                          <a:latin typeface="+mn-lt"/>
                        </a:rPr>
                        <a:t>     1 417 622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1" i="0" u="none" strike="noStrike" dirty="0">
                          <a:solidFill>
                            <a:srgbClr val="000000"/>
                          </a:solidFill>
                          <a:effectLst/>
                          <a:latin typeface="+mn-lt"/>
                        </a:rPr>
                        <a:t>     648 829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1" i="0" u="none" strike="noStrike" dirty="0">
                          <a:solidFill>
                            <a:srgbClr val="000000"/>
                          </a:solidFill>
                          <a:effectLst/>
                          <a:latin typeface="+mn-lt"/>
                        </a:rPr>
                        <a:t>         611 291 </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50" b="0" i="0" u="none" strike="noStrike">
                          <a:solidFill>
                            <a:srgbClr val="000000"/>
                          </a:solidFill>
                          <a:effectLst/>
                          <a:latin typeface="+mn-lt"/>
                        </a:rPr>
                        <a:t>43%</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r" fontAlgn="ctr"/>
                      <a:r>
                        <a:rPr lang="en-ZA" sz="1050" b="1" i="0" u="none" strike="noStrike">
                          <a:solidFill>
                            <a:srgbClr val="000000"/>
                          </a:solidFill>
                          <a:effectLst/>
                          <a:latin typeface="+mn-lt"/>
                        </a:rPr>
                        <a:t>94%</a:t>
                      </a:r>
                    </a:p>
                  </a:txBody>
                  <a:tcPr marL="4683" marR="4683" marT="4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n-ZA" sz="1050" b="0" i="0" u="none" strike="noStrike" dirty="0">
                          <a:solidFill>
                            <a:srgbClr val="000000"/>
                          </a:solidFill>
                          <a:effectLst/>
                          <a:latin typeface="+mn-lt"/>
                        </a:rPr>
                        <a:t> </a:t>
                      </a:r>
                    </a:p>
                  </a:txBody>
                  <a:tcPr marL="4683" marR="4683" marT="46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90946913"/>
                  </a:ext>
                </a:extLst>
              </a:tr>
            </a:tbl>
          </a:graphicData>
        </a:graphic>
      </p:graphicFrame>
    </p:spTree>
    <p:extLst>
      <p:ext uri="{BB962C8B-B14F-4D97-AF65-F5344CB8AC3E}">
        <p14:creationId xmlns:p14="http://schemas.microsoft.com/office/powerpoint/2010/main" val="19024380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Statement of Financial Performance- Expenditure per programme</a:t>
            </a:r>
            <a:endParaRPr lang="en-ZA" dirty="0"/>
          </a:p>
        </p:txBody>
      </p:sp>
      <p:sp>
        <p:nvSpPr>
          <p:cNvPr id="4" name="TextBox 3"/>
          <p:cNvSpPr txBox="1"/>
          <p:nvPr/>
        </p:nvSpPr>
        <p:spPr bwMode="auto">
          <a:xfrm>
            <a:off x="307751" y="5544084"/>
            <a:ext cx="8750023" cy="646331"/>
          </a:xfrm>
          <a:prstGeom prst="rect">
            <a:avLst/>
          </a:prstGeom>
          <a:noFill/>
          <a:ln w="9525">
            <a:noFill/>
            <a:miter lim="800000"/>
            <a:headEnd/>
            <a:tailEnd/>
          </a:ln>
          <a:effectLst/>
        </p:spPr>
        <p:txBody>
          <a:bodyPr wrap="square" rtlCol="0" anchor="b">
            <a:spAutoFit/>
          </a:bodyPr>
          <a:lstStyle/>
          <a:p>
            <a:r>
              <a:rPr lang="en-US" dirty="0">
                <a:latin typeface="+mn-lt"/>
                <a:cs typeface="Arial" pitchFamily="34" charset="0"/>
              </a:rPr>
              <a:t>South African Tourism spent R 253,7 million during quarter 1 of the financial year on projects aimed marketing South Africa as a leisure and tourism destination. This amount accounted for 18% of the entity’s total annual budget for the 2021/22 financial year.</a:t>
            </a:r>
            <a:endParaRPr lang="en-ZA" dirty="0">
              <a:latin typeface="+mn-lt"/>
              <a:cs typeface="Arial" pitchFamily="34" charset="0"/>
            </a:endParaRPr>
          </a:p>
        </p:txBody>
      </p:sp>
      <p:sp>
        <p:nvSpPr>
          <p:cNvPr id="6"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542DED81-AD09-4136-B3EF-A053E1C87ADC}" type="slidenum">
              <a:rPr lang="en-US" smtClean="0">
                <a:solidFill>
                  <a:prstClr val="black">
                    <a:tint val="75000"/>
                  </a:prstClr>
                </a:solidFill>
                <a:latin typeface="Calibri"/>
                <a:cs typeface="+mn-cs"/>
              </a:rPr>
              <a:t>38</a:t>
            </a:fld>
            <a:endParaRPr lang="en-US" dirty="0">
              <a:solidFill>
                <a:prstClr val="black">
                  <a:tint val="75000"/>
                </a:prstClr>
              </a:solidFill>
              <a:latin typeface="Calibri"/>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52698799"/>
              </p:ext>
            </p:extLst>
          </p:nvPr>
        </p:nvGraphicFramePr>
        <p:xfrm>
          <a:off x="381600" y="1219200"/>
          <a:ext cx="8380800" cy="4190850"/>
        </p:xfrm>
        <a:graphic>
          <a:graphicData uri="http://schemas.openxmlformats.org/presentationml/2006/ole">
            <mc:AlternateContent xmlns:mc="http://schemas.openxmlformats.org/markup-compatibility/2006">
              <mc:Choice xmlns:v="urn:schemas-microsoft-com:vml" Requires="v">
                <p:oleObj spid="_x0000_s46087" name="Worksheet" r:id="rId3" imgW="11703076" imgH="4654712" progId="Excel.Sheet.12">
                  <p:embed/>
                </p:oleObj>
              </mc:Choice>
              <mc:Fallback>
                <p:oleObj name="Worksheet" r:id="rId3" imgW="11703076" imgH="4654712" progId="Excel.Sheet.12">
                  <p:embed/>
                  <p:pic>
                    <p:nvPicPr>
                      <p:cNvPr id="0" name=""/>
                      <p:cNvPicPr/>
                      <p:nvPr/>
                    </p:nvPicPr>
                    <p:blipFill>
                      <a:blip r:embed="rId4"/>
                      <a:stretch>
                        <a:fillRect/>
                      </a:stretch>
                    </p:blipFill>
                    <p:spPr>
                      <a:xfrm>
                        <a:off x="381600" y="1219200"/>
                        <a:ext cx="8380800" cy="4190850"/>
                      </a:xfrm>
                      <a:prstGeom prst="rect">
                        <a:avLst/>
                      </a:prstGeom>
                    </p:spPr>
                  </p:pic>
                </p:oleObj>
              </mc:Fallback>
            </mc:AlternateContent>
          </a:graphicData>
        </a:graphic>
      </p:graphicFrame>
    </p:spTree>
    <p:extLst>
      <p:ext uri="{BB962C8B-B14F-4D97-AF65-F5344CB8AC3E}">
        <p14:creationId xmlns:p14="http://schemas.microsoft.com/office/powerpoint/2010/main" val="31620768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Statement of Financial Performance- Expenditure per programme</a:t>
            </a:r>
            <a:endParaRPr lang="en-ZA" dirty="0"/>
          </a:p>
        </p:txBody>
      </p:sp>
      <p:sp>
        <p:nvSpPr>
          <p:cNvPr id="4" name="TextBox 3"/>
          <p:cNvSpPr txBox="1"/>
          <p:nvPr/>
        </p:nvSpPr>
        <p:spPr bwMode="auto">
          <a:xfrm>
            <a:off x="381000" y="5404443"/>
            <a:ext cx="8750023" cy="646331"/>
          </a:xfrm>
          <a:prstGeom prst="rect">
            <a:avLst/>
          </a:prstGeom>
          <a:noFill/>
          <a:ln w="9525">
            <a:noFill/>
            <a:miter lim="800000"/>
            <a:headEnd/>
            <a:tailEnd/>
          </a:ln>
          <a:effectLst/>
        </p:spPr>
        <p:txBody>
          <a:bodyPr wrap="square" rtlCol="0" anchor="b">
            <a:spAutoFit/>
          </a:bodyPr>
          <a:lstStyle/>
          <a:p>
            <a:r>
              <a:rPr lang="en-US" dirty="0">
                <a:latin typeface="+mj-lt"/>
              </a:rPr>
              <a:t>South African Tourism spent R 488,6 million during quarter 2 of the financial year on projects aimed marketing South Africa as a leisure and tourism destination. This amount accounted for 34% of the entity’s total annual budget for the 2021/22 financial year.</a:t>
            </a:r>
            <a:endParaRPr lang="en-ZA" dirty="0">
              <a:latin typeface="+mj-lt"/>
            </a:endParaRPr>
          </a:p>
        </p:txBody>
      </p:sp>
      <p:sp>
        <p:nvSpPr>
          <p:cNvPr id="5"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0C7CDA7D-A9F6-4287-A964-96036549ECFC}" type="slidenum">
              <a:rPr lang="en-US" smtClean="0">
                <a:solidFill>
                  <a:prstClr val="black">
                    <a:tint val="75000"/>
                  </a:prstClr>
                </a:solidFill>
                <a:latin typeface="Calibri"/>
                <a:cs typeface="+mn-cs"/>
              </a:rPr>
              <a:t>39</a:t>
            </a:fld>
            <a:endParaRPr lang="en-US" dirty="0">
              <a:solidFill>
                <a:prstClr val="black">
                  <a:tint val="75000"/>
                </a:prstClr>
              </a:solidFill>
              <a:latin typeface="Calibri"/>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56701665"/>
              </p:ext>
            </p:extLst>
          </p:nvPr>
        </p:nvGraphicFramePr>
        <p:xfrm>
          <a:off x="381600" y="1145309"/>
          <a:ext cx="8380800" cy="3875825"/>
        </p:xfrm>
        <a:graphic>
          <a:graphicData uri="http://schemas.openxmlformats.org/presentationml/2006/ole">
            <mc:AlternateContent xmlns:mc="http://schemas.openxmlformats.org/markup-compatibility/2006">
              <mc:Choice xmlns:v="urn:schemas-microsoft-com:vml" Requires="v">
                <p:oleObj spid="_x0000_s47110" name="Worksheet" r:id="rId3" imgW="11347269" imgH="4311812" progId="Excel.Sheet.12">
                  <p:embed/>
                </p:oleObj>
              </mc:Choice>
              <mc:Fallback>
                <p:oleObj name="Worksheet" r:id="rId3" imgW="11347269" imgH="4311812" progId="Excel.Sheet.12">
                  <p:embed/>
                  <p:pic>
                    <p:nvPicPr>
                      <p:cNvPr id="0" name=""/>
                      <p:cNvPicPr/>
                      <p:nvPr/>
                    </p:nvPicPr>
                    <p:blipFill>
                      <a:blip r:embed="rId4"/>
                      <a:stretch>
                        <a:fillRect/>
                      </a:stretch>
                    </p:blipFill>
                    <p:spPr>
                      <a:xfrm>
                        <a:off x="381600" y="1145309"/>
                        <a:ext cx="8380800" cy="3875825"/>
                      </a:xfrm>
                      <a:prstGeom prst="rect">
                        <a:avLst/>
                      </a:prstGeom>
                    </p:spPr>
                  </p:pic>
                </p:oleObj>
              </mc:Fallback>
            </mc:AlternateContent>
          </a:graphicData>
        </a:graphic>
      </p:graphicFrame>
    </p:spTree>
    <p:extLst>
      <p:ext uri="{BB962C8B-B14F-4D97-AF65-F5344CB8AC3E}">
        <p14:creationId xmlns:p14="http://schemas.microsoft.com/office/powerpoint/2010/main" val="29904549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Rectangle 1"/>
          <p:cNvSpPr/>
          <p:nvPr/>
        </p:nvSpPr>
        <p:spPr>
          <a:xfrm>
            <a:off x="360218" y="4971996"/>
            <a:ext cx="8628843" cy="1754326"/>
          </a:xfrm>
          <a:prstGeom prst="rect">
            <a:avLst/>
          </a:prstGeom>
        </p:spPr>
        <p:txBody>
          <a:bodyPr wrap="square">
            <a:spAutoFit/>
          </a:bodyPr>
          <a:lstStyle/>
          <a:p>
            <a:pPr>
              <a:lnSpc>
                <a:spcPct val="150000"/>
              </a:lnSpc>
            </a:pPr>
            <a:r>
              <a:rPr lang="en-US" dirty="0">
                <a:solidFill>
                  <a:schemeClr val="bg1"/>
                </a:solidFill>
                <a:latin typeface="Trebuchet MS" panose="020B0603020202020204" pitchFamily="34" charset="0"/>
              </a:rPr>
              <a:t>The devastating impact that the COVID-19 pandemic has had on travel &amp; tourism globally is outlined in the World Travel &amp; Tourism Council’s (WTTC) latest Travel &amp; Tourism Economic Impact Report.  Global travel &amp; tourism contribution to GDP contracted by a staggering 49%, equivalent to USD 4.5 billion, whereas global GDP contracted by a mere -3.7%. 61 million jobs loss in the tourism sector although previous survey based estimates cited 121 million potential job losses in travel &amp; tourism during 2020.  The industry’s contribution to Africa’s GDP in 2020 was also close to half of 2019 levels representing 3.7% of GDP in 2020 versus 6.9% in 2019. The leisure sector suffered slightly less (-49%) than business spending (-61%).</a:t>
            </a:r>
          </a:p>
        </p:txBody>
      </p:sp>
      <p:pic>
        <p:nvPicPr>
          <p:cNvPr id="3" name="Picture 2"/>
          <p:cNvPicPr>
            <a:picLocks noChangeAspect="1"/>
          </p:cNvPicPr>
          <p:nvPr/>
        </p:nvPicPr>
        <p:blipFill>
          <a:blip r:embed="rId2"/>
          <a:stretch>
            <a:fillRect/>
          </a:stretch>
        </p:blipFill>
        <p:spPr>
          <a:xfrm>
            <a:off x="1575063" y="119368"/>
            <a:ext cx="6864170" cy="4903427"/>
          </a:xfrm>
          <a:prstGeom prst="rect">
            <a:avLst/>
          </a:prstGeom>
        </p:spPr>
      </p:pic>
      <p:sp>
        <p:nvSpPr>
          <p:cNvPr id="4" name="TextBox 3"/>
          <p:cNvSpPr txBox="1"/>
          <p:nvPr/>
        </p:nvSpPr>
        <p:spPr>
          <a:xfrm rot="16200000">
            <a:off x="-1130245" y="1475481"/>
            <a:ext cx="3420111" cy="70788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tab pos="1166813" algn="l"/>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GLOBAL</a:t>
            </a:r>
            <a:r>
              <a:rPr kumimoji="0" lang="en-US" sz="20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a:t>
            </a:r>
          </a:p>
          <a:p>
            <a:pPr marL="0" marR="0" lvl="0" indent="0" algn="r" defTabSz="457200" rtl="0" eaLnBrk="1" fontAlgn="auto" latinLnBrk="0" hangingPunct="1">
              <a:lnSpc>
                <a:spcPct val="100000"/>
              </a:lnSpc>
              <a:spcBef>
                <a:spcPts val="0"/>
              </a:spcBef>
              <a:spcAft>
                <a:spcPts val="0"/>
              </a:spcAft>
              <a:buClrTx/>
              <a:buSzTx/>
              <a:buFontTx/>
              <a:buNone/>
              <a:tabLst>
                <a:tab pos="1166813" algn="l"/>
              </a:tabLst>
              <a:defRPr/>
            </a:pPr>
            <a:r>
              <a:rPr kumimoji="0" lang="en-US" sz="20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TOURISM PERFORMANCE</a:t>
            </a:r>
            <a:endPar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6" name="Slide Number Placeholder 5"/>
          <p:cNvSpPr>
            <a:spLocks noGrp="1"/>
          </p:cNvSpPr>
          <p:nvPr>
            <p:ph type="sldNum" sz="quarter" idx="12"/>
          </p:nvPr>
        </p:nvSpPr>
        <p:spPr>
          <a:xfrm>
            <a:off x="2794660" y="65437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1580602" y="4833257"/>
            <a:ext cx="3958046" cy="230832"/>
          </a:xfrm>
          <a:prstGeom prst="rect">
            <a:avLst/>
          </a:prstGeom>
          <a:noFill/>
        </p:spPr>
        <p:txBody>
          <a:bodyPr wrap="square" rtlCol="0">
            <a:spAutoFit/>
          </a:bodyPr>
          <a:lstStyle/>
          <a:p>
            <a:r>
              <a:rPr lang="en-ZA" sz="900" dirty="0">
                <a:latin typeface="Trebuchet MS" panose="020B0603020202020204" pitchFamily="34" charset="0"/>
              </a:rPr>
              <a:t>Source: </a:t>
            </a:r>
            <a:r>
              <a:rPr lang="en-ZA" sz="900" dirty="0" err="1">
                <a:latin typeface="Trebuchet MS" panose="020B0603020202020204" pitchFamily="34" charset="0"/>
              </a:rPr>
              <a:t>WTTC</a:t>
            </a:r>
            <a:r>
              <a:rPr lang="en-ZA" sz="900" dirty="0">
                <a:latin typeface="Trebuchet MS" panose="020B0603020202020204" pitchFamily="34" charset="0"/>
              </a:rPr>
              <a:t> Travel and Tourism Economic Impact Report, 2021</a:t>
            </a:r>
          </a:p>
        </p:txBody>
      </p:sp>
    </p:spTree>
    <p:extLst>
      <p:ext uri="{BB962C8B-B14F-4D97-AF65-F5344CB8AC3E}">
        <p14:creationId xmlns:p14="http://schemas.microsoft.com/office/powerpoint/2010/main" val="3952852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Statement of Financial Performance- Economic classification</a:t>
            </a:r>
            <a:endParaRPr lang="en-ZA" dirty="0"/>
          </a:p>
        </p:txBody>
      </p:sp>
      <p:sp>
        <p:nvSpPr>
          <p:cNvPr id="5"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273AB962-082A-4D49-8450-4A7FBD77B6DF}" type="slidenum">
              <a:rPr lang="en-US" smtClean="0">
                <a:solidFill>
                  <a:prstClr val="black">
                    <a:tint val="75000"/>
                  </a:prstClr>
                </a:solidFill>
                <a:latin typeface="Calibri"/>
                <a:cs typeface="+mn-cs"/>
              </a:rPr>
              <a:t>40</a:t>
            </a:fld>
            <a:endParaRPr lang="en-US" dirty="0">
              <a:solidFill>
                <a:prstClr val="black">
                  <a:tint val="75000"/>
                </a:prstClr>
              </a:solidFill>
              <a:latin typeface="Calibri"/>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22137525"/>
              </p:ext>
            </p:extLst>
          </p:nvPr>
        </p:nvGraphicFramePr>
        <p:xfrm>
          <a:off x="381600" y="997527"/>
          <a:ext cx="8380800" cy="4572000"/>
        </p:xfrm>
        <a:graphic>
          <a:graphicData uri="http://schemas.openxmlformats.org/presentationml/2006/ole">
            <mc:AlternateContent xmlns:mc="http://schemas.openxmlformats.org/markup-compatibility/2006">
              <mc:Choice xmlns:v="urn:schemas-microsoft-com:vml" Requires="v">
                <p:oleObj spid="_x0000_s48132" name="Worksheet" r:id="rId3" imgW="11347269" imgH="3086100" progId="Excel.Sheet.12">
                  <p:embed/>
                </p:oleObj>
              </mc:Choice>
              <mc:Fallback>
                <p:oleObj name="Worksheet" r:id="rId3" imgW="11347269" imgH="3086100" progId="Excel.Sheet.12">
                  <p:embed/>
                  <p:pic>
                    <p:nvPicPr>
                      <p:cNvPr id="0" name=""/>
                      <p:cNvPicPr/>
                      <p:nvPr/>
                    </p:nvPicPr>
                    <p:blipFill>
                      <a:blip r:embed="rId4"/>
                      <a:stretch>
                        <a:fillRect/>
                      </a:stretch>
                    </p:blipFill>
                    <p:spPr>
                      <a:xfrm>
                        <a:off x="381600" y="997527"/>
                        <a:ext cx="8380800" cy="4572000"/>
                      </a:xfrm>
                      <a:prstGeom prst="rect">
                        <a:avLst/>
                      </a:prstGeom>
                    </p:spPr>
                  </p:pic>
                </p:oleObj>
              </mc:Fallback>
            </mc:AlternateContent>
          </a:graphicData>
        </a:graphic>
      </p:graphicFrame>
    </p:spTree>
    <p:extLst>
      <p:ext uri="{BB962C8B-B14F-4D97-AF65-F5344CB8AC3E}">
        <p14:creationId xmlns:p14="http://schemas.microsoft.com/office/powerpoint/2010/main" val="16839562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Statement of Financial Position</a:t>
            </a:r>
            <a:endParaRPr lang="en-ZA" dirty="0"/>
          </a:p>
        </p:txBody>
      </p:sp>
      <p:sp>
        <p:nvSpPr>
          <p:cNvPr id="2" name="Content Placeholder 1"/>
          <p:cNvSpPr>
            <a:spLocks noGrp="1"/>
          </p:cNvSpPr>
          <p:nvPr>
            <p:ph idx="1"/>
          </p:nvPr>
        </p:nvSpPr>
        <p:spPr/>
        <p:txBody>
          <a:bodyPr/>
          <a:lstStyle/>
          <a:p>
            <a:pPr marL="0" indent="0">
              <a:buNone/>
            </a:pPr>
            <a:r>
              <a:rPr lang="en-US" dirty="0"/>
              <a:t>A review of South African Tourism Statement of Financial Position indicates that the entity is solvent as total assets of R 1.4 billion exceed total liabilities of R 171 million. </a:t>
            </a:r>
          </a:p>
          <a:p>
            <a:pPr marL="0" indent="0">
              <a:buNone/>
            </a:pPr>
            <a:endParaRPr lang="en-US" dirty="0"/>
          </a:p>
          <a:p>
            <a:pPr marL="0" indent="0">
              <a:buNone/>
            </a:pPr>
            <a:r>
              <a:rPr lang="en-US" dirty="0"/>
              <a:t>South African Tourism has a positive liquidity ratio as its current assets of R1.34 billion are greater than current liabilities of R 141 million. The entity is therefore able to meet all its short-term obligations as and when they become due.</a:t>
            </a:r>
            <a:endParaRPr lang="en-ZA" dirty="0"/>
          </a:p>
          <a:p>
            <a:pPr marL="0" indent="0">
              <a:buNone/>
            </a:pPr>
            <a:endParaRPr lang="en-ZA" dirty="0"/>
          </a:p>
        </p:txBody>
      </p:sp>
      <p:graphicFrame>
        <p:nvGraphicFramePr>
          <p:cNvPr id="4" name="Chart 3"/>
          <p:cNvGraphicFramePr>
            <a:graphicFrameLocks/>
          </p:cNvGraphicFramePr>
          <p:nvPr>
            <p:extLst/>
          </p:nvPr>
        </p:nvGraphicFramePr>
        <p:xfrm>
          <a:off x="2392679" y="310110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55FCEC4C-DEA5-4294-8658-FABC8EFDEE97}" type="slidenum">
              <a:rPr lang="en-US" smtClean="0">
                <a:solidFill>
                  <a:prstClr val="black">
                    <a:tint val="75000"/>
                  </a:prstClr>
                </a:solidFill>
                <a:latin typeface="Calibri"/>
                <a:cs typeface="+mn-cs"/>
              </a:rPr>
              <a:t>41</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0359218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19203993"/>
              </p:ext>
            </p:extLst>
          </p:nvPr>
        </p:nvGraphicFramePr>
        <p:xfrm>
          <a:off x="113732" y="631456"/>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7527492A-6BF1-44A4-9E83-DDE348E04F3E}" type="slidenum">
              <a:rPr lang="en-US" smtClean="0">
                <a:solidFill>
                  <a:prstClr val="black">
                    <a:tint val="75000"/>
                  </a:prstClr>
                </a:solidFill>
                <a:latin typeface="Calibri"/>
                <a:cs typeface="+mn-cs"/>
              </a:rPr>
              <a:t>42</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16338916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55089" y="63882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AD20A724-4B76-41D6-9DA3-2F9AB5727696}"/>
              </a:ext>
            </a:extLst>
          </p:cNvPr>
          <p:cNvSpPr txBox="1">
            <a:spLocks/>
          </p:cNvSpPr>
          <p:nvPr/>
        </p:nvSpPr>
        <p:spPr>
          <a:xfrm>
            <a:off x="338470" y="638730"/>
            <a:ext cx="8595359" cy="5752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auto">
              <a:spcAft>
                <a:spcPts val="0"/>
              </a:spcAft>
              <a:buNone/>
            </a:pPr>
            <a:r>
              <a:rPr lang="en-ZA" sz="2000" dirty="0"/>
              <a:t>South African Tourism strives to comply with laws and regulations to ensure that operational, financial efficiency and objectivity are at reasonable and acceptable levels. </a:t>
            </a:r>
          </a:p>
          <a:p>
            <a:pPr algn="just" fontAlgn="auto">
              <a:spcAft>
                <a:spcPts val="0"/>
              </a:spcAft>
            </a:pPr>
            <a:endParaRPr lang="en-ZA" sz="2000" dirty="0"/>
          </a:p>
          <a:p>
            <a:pPr marL="0" indent="0" algn="just" fontAlgn="auto">
              <a:spcAft>
                <a:spcPts val="0"/>
              </a:spcAft>
              <a:buNone/>
            </a:pPr>
            <a:r>
              <a:rPr lang="en-ZA" sz="2000" dirty="0"/>
              <a:t>Assurance on compliance with systems of internal control and their effectiveness is obtained through regular management reviews, self-control -assessment, internal audit reviews, compliance risk management and testing of certain aspects of the internal financial controls by external auditors during the course of their statutory examinations.</a:t>
            </a:r>
          </a:p>
          <a:p>
            <a:pPr algn="just" fontAlgn="auto">
              <a:spcAft>
                <a:spcPts val="0"/>
              </a:spcAft>
            </a:pPr>
            <a:endParaRPr lang="en-ZA" sz="2000" dirty="0"/>
          </a:p>
          <a:p>
            <a:pPr marL="0" indent="0" algn="just" fontAlgn="auto">
              <a:spcAft>
                <a:spcPts val="0"/>
              </a:spcAft>
              <a:buNone/>
            </a:pPr>
            <a:r>
              <a:rPr lang="en-ZA" sz="2000" dirty="0"/>
              <a:t>A policy universe is maintained, and compliance therewith is monitored on an ongoing basis. A policy review project is underway to ensure that all policies are relevant and in harmony with the legislative and regulatory prescripts. </a:t>
            </a:r>
          </a:p>
          <a:p>
            <a:pPr algn="just" fontAlgn="auto">
              <a:spcAft>
                <a:spcPts val="0"/>
              </a:spcAft>
            </a:pPr>
            <a:endParaRPr lang="en-ZA" sz="2000" dirty="0"/>
          </a:p>
          <a:p>
            <a:pPr marL="0" indent="0" algn="just" fontAlgn="auto">
              <a:spcAft>
                <a:spcPts val="0"/>
              </a:spcAft>
              <a:buNone/>
            </a:pPr>
            <a:r>
              <a:rPr lang="en-ZA" sz="2000" dirty="0"/>
              <a:t>SA Tourism was compliant in all matters relating to the PFMA for the quarter ending  30 September  2021. </a:t>
            </a:r>
          </a:p>
          <a:p>
            <a:pPr algn="just" fontAlgn="auto">
              <a:spcAft>
                <a:spcPts val="0"/>
              </a:spcAft>
            </a:pPr>
            <a:endParaRPr lang="en-ZA" dirty="0"/>
          </a:p>
        </p:txBody>
      </p:sp>
      <p:sp>
        <p:nvSpPr>
          <p:cNvPr id="4" name="TextBox 3"/>
          <p:cNvSpPr txBox="1"/>
          <p:nvPr/>
        </p:nvSpPr>
        <p:spPr>
          <a:xfrm>
            <a:off x="27040" y="177065"/>
            <a:ext cx="4359348" cy="461665"/>
          </a:xfrm>
          <a:prstGeom prst="rect">
            <a:avLst/>
          </a:prstGeom>
          <a:noFill/>
        </p:spPr>
        <p:txBody>
          <a:bodyPr wrap="square" rtlCol="0">
            <a:spAutoFit/>
          </a:bodyPr>
          <a:lstStyle/>
          <a:p>
            <a:pPr algn="ctr"/>
            <a:r>
              <a:rPr lang="en-US" sz="2400" b="1" dirty="0">
                <a:latin typeface="Trebuchet MS" panose="020B0603020202020204" pitchFamily="34" charset="0"/>
              </a:rPr>
              <a:t>GOVERNANCE &amp; COMPLIANCE</a:t>
            </a:r>
            <a:endParaRPr lang="en-ZA" sz="2400" b="1" dirty="0">
              <a:latin typeface="Trebuchet MS" panose="020B0603020202020204" pitchFamily="34" charset="0"/>
            </a:endParaRPr>
          </a:p>
        </p:txBody>
      </p:sp>
    </p:spTree>
    <p:extLst>
      <p:ext uri="{BB962C8B-B14F-4D97-AF65-F5344CB8AC3E}">
        <p14:creationId xmlns:p14="http://schemas.microsoft.com/office/powerpoint/2010/main" val="2599287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970028" y="63882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861237" y="153582"/>
            <a:ext cx="4359348" cy="461665"/>
          </a:xfrm>
          <a:prstGeom prst="rect">
            <a:avLst/>
          </a:prstGeom>
          <a:noFill/>
        </p:spPr>
        <p:txBody>
          <a:bodyPr wrap="square" rtlCol="0">
            <a:spAutoFit/>
          </a:bodyPr>
          <a:lstStyle/>
          <a:p>
            <a:pPr algn="ctr"/>
            <a:r>
              <a:rPr lang="en-US" sz="2400" b="1" dirty="0">
                <a:latin typeface="Trebuchet MS" panose="020B0603020202020204" pitchFamily="34" charset="0"/>
              </a:rPr>
              <a:t>BOARD MEETINGS</a:t>
            </a:r>
            <a:endParaRPr lang="en-ZA" sz="2400" b="1" dirty="0">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85372438"/>
              </p:ext>
            </p:extLst>
          </p:nvPr>
        </p:nvGraphicFramePr>
        <p:xfrm>
          <a:off x="133124" y="576058"/>
          <a:ext cx="8834412" cy="4213650"/>
        </p:xfrm>
        <a:graphic>
          <a:graphicData uri="http://schemas.openxmlformats.org/drawingml/2006/table">
            <a:tbl>
              <a:tblPr firstRow="1" bandRow="1">
                <a:tableStyleId>{073A0DAA-6AF3-43AB-8588-CEC1D06C72B9}</a:tableStyleId>
              </a:tblPr>
              <a:tblGrid>
                <a:gridCol w="887049">
                  <a:extLst>
                    <a:ext uri="{9D8B030D-6E8A-4147-A177-3AD203B41FA5}">
                      <a16:colId xmlns:a16="http://schemas.microsoft.com/office/drawing/2014/main" val="1295082688"/>
                    </a:ext>
                  </a:extLst>
                </a:gridCol>
                <a:gridCol w="904657">
                  <a:extLst>
                    <a:ext uri="{9D8B030D-6E8A-4147-A177-3AD203B41FA5}">
                      <a16:colId xmlns:a16="http://schemas.microsoft.com/office/drawing/2014/main" val="1540096706"/>
                    </a:ext>
                  </a:extLst>
                </a:gridCol>
                <a:gridCol w="1361850">
                  <a:extLst>
                    <a:ext uri="{9D8B030D-6E8A-4147-A177-3AD203B41FA5}">
                      <a16:colId xmlns:a16="http://schemas.microsoft.com/office/drawing/2014/main" val="582873695"/>
                    </a:ext>
                  </a:extLst>
                </a:gridCol>
                <a:gridCol w="1011660">
                  <a:extLst>
                    <a:ext uri="{9D8B030D-6E8A-4147-A177-3AD203B41FA5}">
                      <a16:colId xmlns:a16="http://schemas.microsoft.com/office/drawing/2014/main" val="1301845831"/>
                    </a:ext>
                  </a:extLst>
                </a:gridCol>
                <a:gridCol w="4669196">
                  <a:extLst>
                    <a:ext uri="{9D8B030D-6E8A-4147-A177-3AD203B41FA5}">
                      <a16:colId xmlns:a16="http://schemas.microsoft.com/office/drawing/2014/main" val="3905538189"/>
                    </a:ext>
                  </a:extLst>
                </a:gridCol>
              </a:tblGrid>
              <a:tr h="803563">
                <a:tc>
                  <a:txBody>
                    <a:bodyPr/>
                    <a:lstStyle/>
                    <a:p>
                      <a:pPr algn="ctr"/>
                      <a:r>
                        <a:rPr lang="en-US" sz="1200" dirty="0">
                          <a:latin typeface="Trebuchet MS" panose="020B0603020202020204" pitchFamily="34" charset="0"/>
                        </a:rPr>
                        <a:t>Name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Number of Meetings</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Date</a:t>
                      </a:r>
                      <a:r>
                        <a:rPr lang="en-US" sz="1200" baseline="0" dirty="0">
                          <a:latin typeface="Trebuchet MS" panose="020B0603020202020204" pitchFamily="34" charset="0"/>
                        </a:rPr>
                        <a:t> of Meeting</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Attendance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Key Agenda Items</a:t>
                      </a:r>
                      <a:endParaRPr lang="en-ZA" sz="1200" dirty="0">
                        <a:latin typeface="Trebuchet MS" panose="020B0603020202020204" pitchFamily="34" charset="0"/>
                      </a:endParaRPr>
                    </a:p>
                  </a:txBody>
                  <a:tcPr/>
                </a:tc>
                <a:extLst>
                  <a:ext uri="{0D108BD9-81ED-4DB2-BD59-A6C34878D82A}">
                    <a16:rowId xmlns:a16="http://schemas.microsoft.com/office/drawing/2014/main" val="3783357902"/>
                  </a:ext>
                </a:extLst>
              </a:tr>
              <a:tr h="409211">
                <a:tc gridSpan="5">
                  <a:txBody>
                    <a:bodyPr/>
                    <a:lstStyle/>
                    <a:p>
                      <a:pPr algn="ctr"/>
                      <a:r>
                        <a:rPr lang="en-US" sz="1200" b="1" dirty="0">
                          <a:solidFill>
                            <a:schemeClr val="tx1"/>
                          </a:solidFill>
                          <a:latin typeface="Trebuchet MS" panose="020B0603020202020204" pitchFamily="34" charset="0"/>
                        </a:rPr>
                        <a:t>QUARTER 1</a:t>
                      </a:r>
                      <a:endParaRPr lang="en-ZA" sz="12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98650234"/>
                  </a:ext>
                </a:extLst>
              </a:tr>
              <a:tr h="2318859">
                <a:tc rowSpan="2">
                  <a:txBody>
                    <a:bodyPr/>
                    <a:lstStyle/>
                    <a:p>
                      <a:r>
                        <a:rPr lang="en-US" sz="1200" dirty="0">
                          <a:latin typeface="Trebuchet MS" panose="020B0603020202020204" pitchFamily="34" charset="0"/>
                        </a:rPr>
                        <a:t>Board</a:t>
                      </a:r>
                      <a:endParaRPr lang="en-ZA" sz="1200" dirty="0">
                        <a:latin typeface="Trebuchet MS" panose="020B0603020202020204" pitchFamily="34" charset="0"/>
                      </a:endParaRPr>
                    </a:p>
                  </a:txBody>
                  <a:tcPr/>
                </a:tc>
                <a:tc rowSpan="2">
                  <a:txBody>
                    <a:bodyPr/>
                    <a:lstStyle/>
                    <a:p>
                      <a:r>
                        <a:rPr lang="en-US" sz="1200" dirty="0">
                          <a:latin typeface="Trebuchet MS" panose="020B0603020202020204" pitchFamily="34" charset="0"/>
                        </a:rPr>
                        <a:t>2</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29 April 2021</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11/12</a:t>
                      </a:r>
                      <a:endParaRPr lang="en-ZA" sz="1200" dirty="0">
                        <a:latin typeface="Trebuchet MS" panose="020B0603020202020204" pitchFamily="34" charset="0"/>
                      </a:endParaRPr>
                    </a:p>
                  </a:txBody>
                  <a:tcPr/>
                </a:tc>
                <a:tc>
                  <a:txBody>
                    <a:bodyPr/>
                    <a:lstStyle/>
                    <a:p>
                      <a:pPr marL="171450" indent="-171450">
                        <a:buFont typeface="Courier New" panose="02070309020205020404" pitchFamily="49" charset="0"/>
                        <a:buChar char="o"/>
                      </a:pPr>
                      <a:r>
                        <a:rPr lang="en-US" sz="1200" dirty="0">
                          <a:latin typeface="Trebuchet MS" panose="020B0603020202020204" pitchFamily="34" charset="0"/>
                        </a:rPr>
                        <a:t>2021/Quarter 4 Performance Report</a:t>
                      </a:r>
                    </a:p>
                    <a:p>
                      <a:pPr marL="171450" indent="-171450">
                        <a:buFont typeface="Courier New" panose="02070309020205020404" pitchFamily="49" charset="0"/>
                        <a:buChar char="o"/>
                      </a:pPr>
                      <a:r>
                        <a:rPr lang="en-US" sz="1200" dirty="0">
                          <a:latin typeface="Trebuchet MS" panose="020B0603020202020204" pitchFamily="34" charset="0"/>
                        </a:rPr>
                        <a:t>Revised Delegations of Authority</a:t>
                      </a:r>
                    </a:p>
                    <a:p>
                      <a:pPr marL="171450" indent="-171450">
                        <a:buFont typeface="Courier New" panose="02070309020205020404" pitchFamily="49" charset="0"/>
                        <a:buChar char="o"/>
                      </a:pPr>
                      <a:r>
                        <a:rPr lang="en-US" sz="1200" dirty="0">
                          <a:latin typeface="Trebuchet MS" panose="020B0603020202020204" pitchFamily="34" charset="0"/>
                        </a:rPr>
                        <a:t>Privacy</a:t>
                      </a:r>
                      <a:r>
                        <a:rPr lang="en-US" sz="1200" baseline="0" dirty="0">
                          <a:latin typeface="Trebuchet MS" panose="020B0603020202020204" pitchFamily="34" charset="0"/>
                        </a:rPr>
                        <a:t> Policies</a:t>
                      </a:r>
                    </a:p>
                    <a:p>
                      <a:pPr marL="171450" indent="-171450">
                        <a:buFont typeface="Courier New" panose="02070309020205020404" pitchFamily="49" charset="0"/>
                        <a:buChar char="o"/>
                      </a:pPr>
                      <a:r>
                        <a:rPr lang="en-US" sz="1200" baseline="0" dirty="0">
                          <a:latin typeface="Trebuchet MS" panose="020B0603020202020204" pitchFamily="34" charset="0"/>
                        </a:rPr>
                        <a:t>Internal Audit Coverage Plan FY21/22</a:t>
                      </a:r>
                    </a:p>
                    <a:p>
                      <a:pPr marL="171450" indent="-171450">
                        <a:buFont typeface="Courier New" panose="02070309020205020404" pitchFamily="49" charset="0"/>
                        <a:buChar char="o"/>
                      </a:pPr>
                      <a:r>
                        <a:rPr lang="en-US" sz="1200" baseline="0" dirty="0">
                          <a:latin typeface="Trebuchet MS" panose="020B0603020202020204" pitchFamily="34" charset="0"/>
                        </a:rPr>
                        <a:t>Risk Management Policy</a:t>
                      </a:r>
                    </a:p>
                    <a:p>
                      <a:pPr marL="171450" indent="-171450">
                        <a:buFont typeface="Courier New" panose="02070309020205020404" pitchFamily="49" charset="0"/>
                        <a:buChar char="o"/>
                      </a:pPr>
                      <a:r>
                        <a:rPr lang="en-US" sz="1200" baseline="0" dirty="0">
                          <a:latin typeface="Trebuchet MS" panose="020B0603020202020204" pitchFamily="34" charset="0"/>
                        </a:rPr>
                        <a:t>Termination of Country Office Leases</a:t>
                      </a:r>
                    </a:p>
                    <a:p>
                      <a:pPr marL="171450" indent="-171450">
                        <a:buFont typeface="Courier New" panose="02070309020205020404" pitchFamily="49" charset="0"/>
                        <a:buChar char="o"/>
                      </a:pPr>
                      <a:r>
                        <a:rPr lang="en-US" sz="1200" dirty="0">
                          <a:latin typeface="Trebuchet MS" panose="020B0603020202020204" pitchFamily="34" charset="0"/>
                        </a:rPr>
                        <a:t>Annual Procurement Plan</a:t>
                      </a:r>
                    </a:p>
                    <a:p>
                      <a:pPr marL="171450" indent="-171450">
                        <a:buFont typeface="Courier New" panose="02070309020205020404" pitchFamily="49" charset="0"/>
                        <a:buChar char="o"/>
                      </a:pPr>
                      <a:r>
                        <a:rPr lang="en-US" sz="1200" dirty="0">
                          <a:latin typeface="Trebuchet MS" panose="020B0603020202020204" pitchFamily="34" charset="0"/>
                        </a:rPr>
                        <a:t>North Europe Media Contracts</a:t>
                      </a:r>
                      <a:endParaRPr lang="en-ZA" sz="1200" dirty="0">
                        <a:latin typeface="Trebuchet MS" panose="020B0603020202020204" pitchFamily="34" charset="0"/>
                      </a:endParaRPr>
                    </a:p>
                  </a:txBody>
                  <a:tcPr/>
                </a:tc>
                <a:extLst>
                  <a:ext uri="{0D108BD9-81ED-4DB2-BD59-A6C34878D82A}">
                    <a16:rowId xmlns:a16="http://schemas.microsoft.com/office/drawing/2014/main" val="2948765131"/>
                  </a:ext>
                </a:extLst>
              </a:tr>
              <a:tr h="682017">
                <a:tc vMerge="1">
                  <a:txBody>
                    <a:bodyPr/>
                    <a:lstStyle/>
                    <a:p>
                      <a:endParaRPr lang="en-ZA" sz="1200" dirty="0">
                        <a:latin typeface="Trebuchet MS" panose="020B0603020202020204" pitchFamily="34" charset="0"/>
                      </a:endParaRPr>
                    </a:p>
                  </a:txBody>
                  <a:tcPr/>
                </a:tc>
                <a:tc vMerge="1">
                  <a:txBody>
                    <a:bodyPr/>
                    <a:lstStyle/>
                    <a:p>
                      <a:endParaRPr lang="en-ZA" dirty="0"/>
                    </a:p>
                  </a:txBody>
                  <a:tcPr/>
                </a:tc>
                <a:tc>
                  <a:txBody>
                    <a:bodyPr/>
                    <a:lstStyle/>
                    <a:p>
                      <a:r>
                        <a:rPr lang="en-US" sz="1200" dirty="0">
                          <a:latin typeface="Trebuchet MS" panose="020B0603020202020204" pitchFamily="34" charset="0"/>
                        </a:rPr>
                        <a:t>28 May</a:t>
                      </a:r>
                      <a:r>
                        <a:rPr lang="en-US" sz="1200" baseline="0" dirty="0">
                          <a:latin typeface="Trebuchet MS" panose="020B0603020202020204" pitchFamily="34" charset="0"/>
                        </a:rPr>
                        <a:t> 2021</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10/12</a:t>
                      </a:r>
                      <a:endParaRPr lang="en-ZA" sz="1200" dirty="0">
                        <a:latin typeface="Trebuchet MS" panose="020B0603020202020204" pitchFamily="34" charset="0"/>
                      </a:endParaRPr>
                    </a:p>
                  </a:txBody>
                  <a:tcPr/>
                </a:tc>
                <a:tc>
                  <a:txBody>
                    <a:bodyPr/>
                    <a:lstStyle/>
                    <a:p>
                      <a:pPr marL="171450" indent="-171450">
                        <a:buFont typeface="Courier New" panose="02070309020205020404" pitchFamily="49" charset="0"/>
                        <a:buChar char="o"/>
                      </a:pPr>
                      <a:r>
                        <a:rPr lang="en-US" sz="1200" dirty="0">
                          <a:latin typeface="Trebuchet MS" panose="020B0603020202020204" pitchFamily="34" charset="0"/>
                        </a:rPr>
                        <a:t>Draft Annual Financial Statements</a:t>
                      </a:r>
                    </a:p>
                    <a:p>
                      <a:pPr marL="171450" indent="-171450">
                        <a:buFont typeface="Courier New" panose="02070309020205020404" pitchFamily="49" charset="0"/>
                        <a:buChar char="o"/>
                      </a:pPr>
                      <a:r>
                        <a:rPr lang="en-US" sz="1200" dirty="0">
                          <a:latin typeface="Trebuchet MS" panose="020B0603020202020204" pitchFamily="34" charset="0"/>
                        </a:rPr>
                        <a:t>Draft Annual Performance</a:t>
                      </a:r>
                      <a:r>
                        <a:rPr lang="en-US" sz="1200" baseline="0" dirty="0">
                          <a:latin typeface="Trebuchet MS" panose="020B0603020202020204" pitchFamily="34" charset="0"/>
                        </a:rPr>
                        <a:t> Report</a:t>
                      </a:r>
                      <a:endParaRPr lang="en-ZA" sz="1200" dirty="0">
                        <a:latin typeface="Trebuchet MS" panose="020B0603020202020204" pitchFamily="34" charset="0"/>
                      </a:endParaRPr>
                    </a:p>
                  </a:txBody>
                  <a:tcPr/>
                </a:tc>
                <a:extLst>
                  <a:ext uri="{0D108BD9-81ED-4DB2-BD59-A6C34878D82A}">
                    <a16:rowId xmlns:a16="http://schemas.microsoft.com/office/drawing/2014/main" val="402981621"/>
                  </a:ext>
                </a:extLst>
              </a:tr>
            </a:tbl>
          </a:graphicData>
        </a:graphic>
      </p:graphicFrame>
    </p:spTree>
    <p:extLst>
      <p:ext uri="{BB962C8B-B14F-4D97-AF65-F5344CB8AC3E}">
        <p14:creationId xmlns:p14="http://schemas.microsoft.com/office/powerpoint/2010/main" val="780185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970028" y="63882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861237" y="153582"/>
            <a:ext cx="4359348" cy="461665"/>
          </a:xfrm>
          <a:prstGeom prst="rect">
            <a:avLst/>
          </a:prstGeom>
          <a:noFill/>
        </p:spPr>
        <p:txBody>
          <a:bodyPr wrap="square" rtlCol="0">
            <a:spAutoFit/>
          </a:bodyPr>
          <a:lstStyle/>
          <a:p>
            <a:pPr algn="ctr"/>
            <a:r>
              <a:rPr lang="en-US" sz="2400" b="1" dirty="0">
                <a:latin typeface="Trebuchet MS" panose="020B0603020202020204" pitchFamily="34" charset="0"/>
              </a:rPr>
              <a:t>BOARD MEETINGS</a:t>
            </a:r>
            <a:endParaRPr lang="en-ZA" sz="2400" b="1" dirty="0">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96062909"/>
              </p:ext>
            </p:extLst>
          </p:nvPr>
        </p:nvGraphicFramePr>
        <p:xfrm>
          <a:off x="133125" y="576058"/>
          <a:ext cx="8870222" cy="6126480"/>
        </p:xfrm>
        <a:graphic>
          <a:graphicData uri="http://schemas.openxmlformats.org/drawingml/2006/table">
            <a:tbl>
              <a:tblPr firstRow="1" bandRow="1">
                <a:tableStyleId>{073A0DAA-6AF3-43AB-8588-CEC1D06C72B9}</a:tableStyleId>
              </a:tblPr>
              <a:tblGrid>
                <a:gridCol w="890645">
                  <a:extLst>
                    <a:ext uri="{9D8B030D-6E8A-4147-A177-3AD203B41FA5}">
                      <a16:colId xmlns:a16="http://schemas.microsoft.com/office/drawing/2014/main" val="1295082688"/>
                    </a:ext>
                  </a:extLst>
                </a:gridCol>
                <a:gridCol w="908324">
                  <a:extLst>
                    <a:ext uri="{9D8B030D-6E8A-4147-A177-3AD203B41FA5}">
                      <a16:colId xmlns:a16="http://schemas.microsoft.com/office/drawing/2014/main" val="1540096706"/>
                    </a:ext>
                  </a:extLst>
                </a:gridCol>
                <a:gridCol w="1367370">
                  <a:extLst>
                    <a:ext uri="{9D8B030D-6E8A-4147-A177-3AD203B41FA5}">
                      <a16:colId xmlns:a16="http://schemas.microsoft.com/office/drawing/2014/main" val="582873695"/>
                    </a:ext>
                  </a:extLst>
                </a:gridCol>
                <a:gridCol w="1015760">
                  <a:extLst>
                    <a:ext uri="{9D8B030D-6E8A-4147-A177-3AD203B41FA5}">
                      <a16:colId xmlns:a16="http://schemas.microsoft.com/office/drawing/2014/main" val="1301845831"/>
                    </a:ext>
                  </a:extLst>
                </a:gridCol>
                <a:gridCol w="4688123">
                  <a:extLst>
                    <a:ext uri="{9D8B030D-6E8A-4147-A177-3AD203B41FA5}">
                      <a16:colId xmlns:a16="http://schemas.microsoft.com/office/drawing/2014/main" val="3905538189"/>
                    </a:ext>
                  </a:extLst>
                </a:gridCol>
              </a:tblGrid>
              <a:tr h="397054">
                <a:tc>
                  <a:txBody>
                    <a:bodyPr/>
                    <a:lstStyle/>
                    <a:p>
                      <a:pPr algn="ctr"/>
                      <a:r>
                        <a:rPr lang="en-US" sz="1200" dirty="0">
                          <a:latin typeface="Trebuchet MS" panose="020B0603020202020204" pitchFamily="34" charset="0"/>
                        </a:rPr>
                        <a:t>Name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Number of Meetings</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Date</a:t>
                      </a:r>
                      <a:r>
                        <a:rPr lang="en-US" sz="1200" baseline="0" dirty="0">
                          <a:latin typeface="Trebuchet MS" panose="020B0603020202020204" pitchFamily="34" charset="0"/>
                        </a:rPr>
                        <a:t> of Meeting</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Attendance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Key Agenda Items</a:t>
                      </a:r>
                      <a:endParaRPr lang="en-ZA" sz="1200" dirty="0">
                        <a:latin typeface="Trebuchet MS" panose="020B0603020202020204" pitchFamily="34" charset="0"/>
                      </a:endParaRPr>
                    </a:p>
                  </a:txBody>
                  <a:tcPr/>
                </a:tc>
                <a:extLst>
                  <a:ext uri="{0D108BD9-81ED-4DB2-BD59-A6C34878D82A}">
                    <a16:rowId xmlns:a16="http://schemas.microsoft.com/office/drawing/2014/main" val="3783357902"/>
                  </a:ext>
                </a:extLst>
              </a:tr>
              <a:tr h="211762">
                <a:tc gridSpan="5">
                  <a:txBody>
                    <a:bodyPr/>
                    <a:lstStyle/>
                    <a:p>
                      <a:pPr algn="ctr"/>
                      <a:r>
                        <a:rPr lang="en-US" sz="1200" b="1" dirty="0">
                          <a:latin typeface="Trebuchet MS" panose="020B0603020202020204" pitchFamily="34" charset="0"/>
                        </a:rPr>
                        <a:t>QUARTER 2</a:t>
                      </a:r>
                      <a:endParaRPr lang="en-ZA" sz="1200" b="1" dirty="0">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7448265"/>
                  </a:ext>
                </a:extLst>
              </a:tr>
              <a:tr h="1270572">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Board</a:t>
                      </a:r>
                      <a:endParaRPr lang="en-ZA" sz="1200" dirty="0">
                        <a:latin typeface="Trebuchet MS" panose="020B0603020202020204" pitchFamily="34" charset="0"/>
                      </a:endParaRPr>
                    </a:p>
                  </a:txBody>
                  <a:tcPr/>
                </a:tc>
                <a:tc rowSpan="5">
                  <a:txBody>
                    <a:bodyPr/>
                    <a:lstStyle/>
                    <a:p>
                      <a:r>
                        <a:rPr lang="en-US" sz="1200" dirty="0">
                          <a:latin typeface="Trebuchet MS" panose="020B0603020202020204" pitchFamily="34" charset="0"/>
                        </a:rPr>
                        <a:t>5</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29 July 2021</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11/12</a:t>
                      </a:r>
                      <a:endParaRPr lang="en-ZA" sz="1200" dirty="0">
                        <a:latin typeface="Trebuchet MS" panose="020B0603020202020204" pitchFamily="34" charset="0"/>
                      </a:endParaRPr>
                    </a:p>
                  </a:txBody>
                  <a:tcPr/>
                </a:tc>
                <a:tc>
                  <a:txBody>
                    <a:bodyPr/>
                    <a:lstStyle/>
                    <a:p>
                      <a:pPr marL="171450" indent="-171450">
                        <a:buFont typeface="Courier New" panose="02070309020205020404" pitchFamily="49" charset="0"/>
                        <a:buChar char="o"/>
                      </a:pPr>
                      <a:r>
                        <a:rPr lang="en-US" sz="1200" dirty="0">
                          <a:latin typeface="Trebuchet MS" panose="020B0603020202020204" pitchFamily="34" charset="0"/>
                        </a:rPr>
                        <a:t>2021/22 Quarter</a:t>
                      </a:r>
                      <a:r>
                        <a:rPr lang="en-US" sz="1200" baseline="0" dirty="0">
                          <a:latin typeface="Trebuchet MS" panose="020B0603020202020204" pitchFamily="34" charset="0"/>
                        </a:rPr>
                        <a:t> 1 Performance Report</a:t>
                      </a:r>
                    </a:p>
                    <a:p>
                      <a:pPr marL="171450" indent="-171450">
                        <a:buFont typeface="Courier New" panose="02070309020205020404" pitchFamily="49" charset="0"/>
                        <a:buChar char="o"/>
                      </a:pPr>
                      <a:r>
                        <a:rPr lang="en-US" sz="1200" baseline="0" dirty="0">
                          <a:latin typeface="Trebuchet MS" panose="020B0603020202020204" pitchFamily="34" charset="0"/>
                        </a:rPr>
                        <a:t>Amendments to the Annual Procurement Plan</a:t>
                      </a:r>
                    </a:p>
                    <a:p>
                      <a:pPr marL="171450" indent="-171450">
                        <a:buFont typeface="Courier New" panose="02070309020205020404" pitchFamily="49" charset="0"/>
                        <a:buChar char="o"/>
                      </a:pPr>
                      <a:r>
                        <a:rPr lang="en-US" sz="1200" baseline="0" dirty="0">
                          <a:latin typeface="Trebuchet MS" panose="020B0603020202020204" pitchFamily="34" charset="0"/>
                        </a:rPr>
                        <a:t>Tourism Execution Brand Development Strategy</a:t>
                      </a:r>
                    </a:p>
                    <a:p>
                      <a:pPr marL="171450" indent="-171450">
                        <a:buFont typeface="Courier New" panose="02070309020205020404" pitchFamily="49" charset="0"/>
                        <a:buChar char="o"/>
                      </a:pPr>
                      <a:r>
                        <a:rPr lang="en-US" sz="1200" baseline="0" dirty="0">
                          <a:latin typeface="Trebuchet MS" panose="020B0603020202020204" pitchFamily="34" charset="0"/>
                        </a:rPr>
                        <a:t>Tourism Execution Partnerships Agreements: UK, Germany &amp; Australia</a:t>
                      </a:r>
                    </a:p>
                    <a:p>
                      <a:pPr marL="171450" indent="-171450">
                        <a:buFont typeface="Courier New" panose="02070309020205020404" pitchFamily="49" charset="0"/>
                        <a:buChar char="o"/>
                      </a:pPr>
                      <a:r>
                        <a:rPr lang="en-US" sz="1200" baseline="0" dirty="0">
                          <a:latin typeface="Trebuchet MS" panose="020B0603020202020204" pitchFamily="34" charset="0"/>
                        </a:rPr>
                        <a:t>Cost of Living Adjustments</a:t>
                      </a:r>
                      <a:r>
                        <a:rPr lang="en-ZA" sz="1200" baseline="0" dirty="0">
                          <a:latin typeface="Trebuchet MS" panose="020B0603020202020204" pitchFamily="34" charset="0"/>
                        </a:rPr>
                        <a:t> &amp; Performance Incentives </a:t>
                      </a:r>
                    </a:p>
                    <a:p>
                      <a:pPr marL="171450" indent="-171450">
                        <a:buFont typeface="Courier New" panose="02070309020205020404" pitchFamily="49" charset="0"/>
                        <a:buChar char="o"/>
                      </a:pPr>
                      <a:r>
                        <a:rPr lang="en-US" sz="1200" baseline="0" dirty="0">
                          <a:latin typeface="Trebuchet MS" panose="020B0603020202020204" pitchFamily="34" charset="0"/>
                        </a:rPr>
                        <a:t>Board Charter</a:t>
                      </a:r>
                    </a:p>
                    <a:p>
                      <a:pPr marL="171450" indent="-171450">
                        <a:buFont typeface="Courier New" panose="02070309020205020404" pitchFamily="49" charset="0"/>
                        <a:buChar char="o"/>
                      </a:pPr>
                      <a:r>
                        <a:rPr lang="en-US" sz="1200" baseline="0" dirty="0">
                          <a:latin typeface="Trebuchet MS" panose="020B0603020202020204" pitchFamily="34" charset="0"/>
                        </a:rPr>
                        <a:t>Board Committee Re-composition</a:t>
                      </a:r>
                    </a:p>
                    <a:p>
                      <a:pPr marL="171450" indent="-171450">
                        <a:buFont typeface="Courier New" panose="02070309020205020404" pitchFamily="49" charset="0"/>
                        <a:buChar char="o"/>
                      </a:pPr>
                      <a:r>
                        <a:rPr lang="en-US" sz="1200" baseline="0" dirty="0">
                          <a:latin typeface="Trebuchet MS" panose="020B0603020202020204" pitchFamily="34" charset="0"/>
                        </a:rPr>
                        <a:t>Round robin resolution</a:t>
                      </a:r>
                    </a:p>
                    <a:p>
                      <a:pPr marL="171450" indent="-171450">
                        <a:buFont typeface="Courier New" panose="02070309020205020404" pitchFamily="49" charset="0"/>
                        <a:buChar char="o"/>
                      </a:pPr>
                      <a:r>
                        <a:rPr lang="en-US" sz="1200" baseline="0" dirty="0">
                          <a:latin typeface="Trebuchet MS" panose="020B0603020202020204" pitchFamily="34" charset="0"/>
                        </a:rPr>
                        <a:t>Impact of riots on tourism sector</a:t>
                      </a:r>
                    </a:p>
                  </a:txBody>
                  <a:tcPr/>
                </a:tc>
                <a:extLst>
                  <a:ext uri="{0D108BD9-81ED-4DB2-BD59-A6C34878D82A}">
                    <a16:rowId xmlns:a16="http://schemas.microsoft.com/office/drawing/2014/main" val="834142862"/>
                  </a:ext>
                </a:extLst>
              </a:tr>
              <a:tr h="1005869">
                <a:tc vMerge="1">
                  <a:txBody>
                    <a:bodyPr/>
                    <a:lstStyle/>
                    <a:p>
                      <a:endParaRPr lang="en-ZA" sz="1000" dirty="0">
                        <a:latin typeface="Trebuchet MS" panose="020B0603020202020204" pitchFamily="34" charset="0"/>
                      </a:endParaRPr>
                    </a:p>
                  </a:txBody>
                  <a:tcPr/>
                </a:tc>
                <a:tc vMerge="1">
                  <a:txBody>
                    <a:bodyPr/>
                    <a:lstStyle/>
                    <a:p>
                      <a:endParaRPr lang="en-ZA" sz="1000" dirty="0">
                        <a:latin typeface="Trebuchet MS" panose="020B0603020202020204" pitchFamily="34" charset="0"/>
                      </a:endParaRPr>
                    </a:p>
                  </a:txBody>
                  <a:tcPr/>
                </a:tc>
                <a:tc>
                  <a:txBody>
                    <a:bodyPr/>
                    <a:lstStyle/>
                    <a:p>
                      <a:r>
                        <a:rPr lang="en-US" sz="1200" dirty="0">
                          <a:latin typeface="Trebuchet MS" panose="020B0603020202020204" pitchFamily="34" charset="0"/>
                        </a:rPr>
                        <a:t>15 September 2021 – Special Board meeting</a:t>
                      </a:r>
                      <a:r>
                        <a:rPr lang="en-US" sz="1200" baseline="0" dirty="0">
                          <a:latin typeface="Trebuchet MS" panose="020B0603020202020204" pitchFamily="34" charset="0"/>
                        </a:rPr>
                        <a:t> with Minister</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10/12</a:t>
                      </a:r>
                      <a:endParaRPr lang="en-ZA" sz="1200" dirty="0">
                        <a:latin typeface="Trebuchet MS" panose="020B0603020202020204" pitchFamily="34" charset="0"/>
                      </a:endParaRPr>
                    </a:p>
                  </a:txBody>
                  <a:tcPr/>
                </a:tc>
                <a:tc>
                  <a:txBody>
                    <a:bodyPr/>
                    <a:lstStyle/>
                    <a:p>
                      <a:pPr marL="171450" indent="-171450">
                        <a:buFont typeface="Courier New" panose="02070309020205020404" pitchFamily="49" charset="0"/>
                        <a:buChar char="o"/>
                      </a:pPr>
                      <a:r>
                        <a:rPr lang="en-US" sz="1200" dirty="0">
                          <a:latin typeface="Trebuchet MS" panose="020B0603020202020204" pitchFamily="34" charset="0"/>
                        </a:rPr>
                        <a:t>Mandate &amp; Strategy</a:t>
                      </a:r>
                    </a:p>
                    <a:p>
                      <a:pPr marL="171450" indent="-171450">
                        <a:buFont typeface="Courier New" panose="02070309020205020404" pitchFamily="49" charset="0"/>
                        <a:buChar char="o"/>
                      </a:pPr>
                      <a:r>
                        <a:rPr lang="en-US" sz="1200" dirty="0">
                          <a:latin typeface="Trebuchet MS" panose="020B0603020202020204" pitchFamily="34" charset="0"/>
                        </a:rPr>
                        <a:t>Governance</a:t>
                      </a:r>
                      <a:r>
                        <a:rPr lang="en-US" sz="1200" baseline="0" dirty="0">
                          <a:latin typeface="Trebuchet MS" panose="020B0603020202020204" pitchFamily="34" charset="0"/>
                        </a:rPr>
                        <a:t> matters</a:t>
                      </a:r>
                    </a:p>
                    <a:p>
                      <a:pPr marL="171450" indent="-171450">
                        <a:buFont typeface="Courier New" panose="02070309020205020404" pitchFamily="49" charset="0"/>
                        <a:buChar char="o"/>
                      </a:pPr>
                      <a:r>
                        <a:rPr lang="en-US" sz="1200" baseline="0" dirty="0">
                          <a:latin typeface="Trebuchet MS" panose="020B0603020202020204" pitchFamily="34" charset="0"/>
                        </a:rPr>
                        <a:t>Key decisions for operational continuity</a:t>
                      </a:r>
                    </a:p>
                    <a:p>
                      <a:pPr marL="171450" indent="-171450">
                        <a:buFont typeface="Courier New" panose="02070309020205020404" pitchFamily="49" charset="0"/>
                        <a:buChar char="o"/>
                      </a:pPr>
                      <a:r>
                        <a:rPr lang="en-US" sz="1200" baseline="0" dirty="0">
                          <a:latin typeface="Trebuchet MS" panose="020B0603020202020204" pitchFamily="34" charset="0"/>
                        </a:rPr>
                        <a:t>Key priority projects</a:t>
                      </a:r>
                    </a:p>
                    <a:p>
                      <a:pPr marL="171450" indent="-171450">
                        <a:buFont typeface="Courier New" panose="02070309020205020404" pitchFamily="49" charset="0"/>
                        <a:buChar char="o"/>
                      </a:pPr>
                      <a:r>
                        <a:rPr lang="en-US" sz="1200" baseline="0" dirty="0">
                          <a:latin typeface="Trebuchet MS" panose="020B0603020202020204" pitchFamily="34" charset="0"/>
                        </a:rPr>
                        <a:t>Update eon 20/21 audit outcome</a:t>
                      </a:r>
                    </a:p>
                    <a:p>
                      <a:pPr marL="171450" indent="-171450">
                        <a:buFont typeface="Courier New" panose="02070309020205020404" pitchFamily="49" charset="0"/>
                        <a:buChar char="o"/>
                      </a:pPr>
                      <a:r>
                        <a:rPr lang="en-US" sz="1200" baseline="0" dirty="0">
                          <a:latin typeface="Trebuchet MS" panose="020B0603020202020204" pitchFamily="34" charset="0"/>
                        </a:rPr>
                        <a:t>Update on forensic investigation</a:t>
                      </a:r>
                    </a:p>
                    <a:p>
                      <a:pPr marL="171450" indent="-171450">
                        <a:buFont typeface="Courier New" panose="02070309020205020404" pitchFamily="49" charset="0"/>
                        <a:buChar char="o"/>
                      </a:pPr>
                      <a:r>
                        <a:rPr lang="en-US" sz="1200" baseline="0" dirty="0">
                          <a:latin typeface="Trebuchet MS" panose="020B0603020202020204" pitchFamily="34" charset="0"/>
                        </a:rPr>
                        <a:t>Proposed Minister’s meet and greet with SAT staff</a:t>
                      </a:r>
                      <a:endParaRPr lang="en-ZA" sz="1200" dirty="0">
                        <a:latin typeface="Trebuchet MS" panose="020B0603020202020204" pitchFamily="34" charset="0"/>
                      </a:endParaRPr>
                    </a:p>
                  </a:txBody>
                  <a:tcPr/>
                </a:tc>
                <a:extLst>
                  <a:ext uri="{0D108BD9-81ED-4DB2-BD59-A6C34878D82A}">
                    <a16:rowId xmlns:a16="http://schemas.microsoft.com/office/drawing/2014/main" val="3486796834"/>
                  </a:ext>
                </a:extLst>
              </a:tr>
              <a:tr h="232573">
                <a:tc vMerge="1">
                  <a:txBody>
                    <a:bodyPr/>
                    <a:lstStyle/>
                    <a:p>
                      <a:endParaRPr lang="en-ZA" sz="1000" dirty="0">
                        <a:latin typeface="Trebuchet MS" panose="020B0603020202020204" pitchFamily="34" charset="0"/>
                      </a:endParaRPr>
                    </a:p>
                  </a:txBody>
                  <a:tcPr/>
                </a:tc>
                <a:tc vMerge="1">
                  <a:txBody>
                    <a:bodyPr/>
                    <a:lstStyle/>
                    <a:p>
                      <a:endParaRPr lang="en-ZA" sz="1000" dirty="0">
                        <a:latin typeface="Trebuchet MS" panose="020B0603020202020204" pitchFamily="34" charset="0"/>
                      </a:endParaRPr>
                    </a:p>
                  </a:txBody>
                  <a:tcPr/>
                </a:tc>
                <a:tc>
                  <a:txBody>
                    <a:bodyPr/>
                    <a:lstStyle/>
                    <a:p>
                      <a:r>
                        <a:rPr lang="en-US" sz="1200" dirty="0">
                          <a:latin typeface="Trebuchet MS" panose="020B0603020202020204" pitchFamily="34" charset="0"/>
                        </a:rPr>
                        <a:t>19 August 2021</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10/11</a:t>
                      </a:r>
                      <a:endParaRPr lang="en-ZA" sz="1200" dirty="0">
                        <a:latin typeface="Trebuchet MS" panose="020B0603020202020204" pitchFamily="34" charset="0"/>
                      </a:endParaRPr>
                    </a:p>
                  </a:txBody>
                  <a:tcPr/>
                </a:tc>
                <a:tc>
                  <a:txBody>
                    <a:bodyPr/>
                    <a:lstStyle/>
                    <a:p>
                      <a:pPr marL="285750" indent="-285750">
                        <a:buFont typeface="Courier New" panose="02070309020205020404" pitchFamily="49" charset="0"/>
                        <a:buChar char="o"/>
                      </a:pPr>
                      <a:r>
                        <a:rPr lang="en-US" sz="1200" dirty="0">
                          <a:latin typeface="Trebuchet MS" panose="020B0603020202020204" pitchFamily="34" charset="0"/>
                        </a:rPr>
                        <a:t>Forensic investigation report</a:t>
                      </a:r>
                      <a:endParaRPr lang="en-ZA" sz="1200" dirty="0">
                        <a:latin typeface="Trebuchet MS" panose="020B0603020202020204" pitchFamily="34" charset="0"/>
                      </a:endParaRPr>
                    </a:p>
                  </a:txBody>
                  <a:tcPr/>
                </a:tc>
                <a:extLst>
                  <a:ext uri="{0D108BD9-81ED-4DB2-BD59-A6C34878D82A}">
                    <a16:rowId xmlns:a16="http://schemas.microsoft.com/office/drawing/2014/main" val="542465424"/>
                  </a:ext>
                </a:extLst>
              </a:tr>
              <a:tr h="232573">
                <a:tc vMerge="1">
                  <a:txBody>
                    <a:bodyPr/>
                    <a:lstStyle/>
                    <a:p>
                      <a:endParaRPr lang="en-ZA" sz="1000" dirty="0">
                        <a:latin typeface="Trebuchet MS" panose="020B0603020202020204" pitchFamily="34" charset="0"/>
                      </a:endParaRPr>
                    </a:p>
                  </a:txBody>
                  <a:tcPr/>
                </a:tc>
                <a:tc vMerge="1">
                  <a:txBody>
                    <a:bodyPr/>
                    <a:lstStyle/>
                    <a:p>
                      <a:endParaRPr lang="en-ZA" sz="1000" dirty="0">
                        <a:latin typeface="Trebuchet MS" panose="020B0603020202020204" pitchFamily="34" charset="0"/>
                      </a:endParaRPr>
                    </a:p>
                  </a:txBody>
                  <a:tcPr/>
                </a:tc>
                <a:tc>
                  <a:txBody>
                    <a:bodyPr/>
                    <a:lstStyle/>
                    <a:p>
                      <a:r>
                        <a:rPr lang="en-US" sz="1200" dirty="0">
                          <a:latin typeface="Trebuchet MS" panose="020B0603020202020204" pitchFamily="34" charset="0"/>
                        </a:rPr>
                        <a:t>3 September</a:t>
                      </a:r>
                      <a:r>
                        <a:rPr lang="en-US" sz="1200" baseline="0" dirty="0">
                          <a:latin typeface="Trebuchet MS" panose="020B0603020202020204" pitchFamily="34" charset="0"/>
                        </a:rPr>
                        <a:t> 2021</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6/12</a:t>
                      </a:r>
                      <a:endParaRPr lang="en-ZA" sz="1200" dirty="0">
                        <a:latin typeface="Trebuchet MS" panose="020B0603020202020204" pitchFamily="34" charset="0"/>
                      </a:endParaRPr>
                    </a:p>
                  </a:txBody>
                  <a:tcPr/>
                </a:tc>
                <a:tc>
                  <a:txBody>
                    <a:bodyPr/>
                    <a:lstStyle/>
                    <a:p>
                      <a:pPr marL="171450" indent="-171450">
                        <a:buFont typeface="Courier New" panose="02070309020205020404" pitchFamily="49" charset="0"/>
                        <a:buChar char="o"/>
                      </a:pPr>
                      <a:r>
                        <a:rPr lang="en-US" sz="1200" dirty="0">
                          <a:latin typeface="Trebuchet MS" panose="020B0603020202020204" pitchFamily="34" charset="0"/>
                        </a:rPr>
                        <a:t>Presentation</a:t>
                      </a:r>
                      <a:r>
                        <a:rPr lang="en-US" sz="1200" baseline="0" dirty="0">
                          <a:latin typeface="Trebuchet MS" panose="020B0603020202020204" pitchFamily="34" charset="0"/>
                        </a:rPr>
                        <a:t> of Board Evaluation Report</a:t>
                      </a:r>
                      <a:endParaRPr lang="en-ZA" sz="1200" dirty="0">
                        <a:latin typeface="Trebuchet MS" panose="020B0603020202020204" pitchFamily="34" charset="0"/>
                      </a:endParaRPr>
                    </a:p>
                  </a:txBody>
                  <a:tcPr/>
                </a:tc>
                <a:extLst>
                  <a:ext uri="{0D108BD9-81ED-4DB2-BD59-A6C34878D82A}">
                    <a16:rowId xmlns:a16="http://schemas.microsoft.com/office/drawing/2014/main" val="3962722841"/>
                  </a:ext>
                </a:extLst>
              </a:tr>
              <a:tr h="873518">
                <a:tc vMerge="1">
                  <a:txBody>
                    <a:bodyPr/>
                    <a:lstStyle/>
                    <a:p>
                      <a:endParaRPr lang="en-ZA" sz="1000" dirty="0">
                        <a:latin typeface="Trebuchet MS" panose="020B0603020202020204" pitchFamily="34" charset="0"/>
                      </a:endParaRPr>
                    </a:p>
                  </a:txBody>
                  <a:tcPr/>
                </a:tc>
                <a:tc vMerge="1">
                  <a:txBody>
                    <a:bodyPr/>
                    <a:lstStyle/>
                    <a:p>
                      <a:endParaRPr lang="en-ZA" sz="1000" dirty="0">
                        <a:latin typeface="Trebuchet MS" panose="020B0603020202020204" pitchFamily="34" charset="0"/>
                      </a:endParaRPr>
                    </a:p>
                  </a:txBody>
                  <a:tcPr/>
                </a:tc>
                <a:tc>
                  <a:txBody>
                    <a:bodyPr/>
                    <a:lstStyle/>
                    <a:p>
                      <a:r>
                        <a:rPr lang="en-US" sz="1200" dirty="0">
                          <a:latin typeface="Trebuchet MS" panose="020B0603020202020204" pitchFamily="34" charset="0"/>
                        </a:rPr>
                        <a:t>22 September</a:t>
                      </a:r>
                      <a:r>
                        <a:rPr lang="en-US" sz="1200" baseline="0" dirty="0">
                          <a:latin typeface="Trebuchet MS" panose="020B0603020202020204" pitchFamily="34" charset="0"/>
                        </a:rPr>
                        <a:t> 2021</a:t>
                      </a:r>
                      <a:endParaRPr lang="en-ZA" sz="1200" dirty="0">
                        <a:latin typeface="Trebuchet MS" panose="020B0603020202020204" pitchFamily="34" charset="0"/>
                      </a:endParaRPr>
                    </a:p>
                  </a:txBody>
                  <a:tcPr/>
                </a:tc>
                <a:tc>
                  <a:txBody>
                    <a:bodyPr/>
                    <a:lstStyle/>
                    <a:p>
                      <a:r>
                        <a:rPr lang="en-US" sz="1200" dirty="0">
                          <a:latin typeface="Trebuchet MS" panose="020B0603020202020204" pitchFamily="34" charset="0"/>
                        </a:rPr>
                        <a:t>9/12</a:t>
                      </a:r>
                      <a:endParaRPr lang="en-ZA" sz="1200" dirty="0">
                        <a:latin typeface="Trebuchet MS" panose="020B0603020202020204" pitchFamily="34" charset="0"/>
                      </a:endParaRPr>
                    </a:p>
                  </a:txBody>
                  <a:tcPr/>
                </a:tc>
                <a:tc>
                  <a:txBody>
                    <a:bodyPr/>
                    <a:lstStyle/>
                    <a:p>
                      <a:pPr marL="171450" indent="-171450">
                        <a:buFont typeface="Courier New" panose="02070309020205020404" pitchFamily="49" charset="0"/>
                        <a:buChar char="o"/>
                      </a:pPr>
                      <a:r>
                        <a:rPr lang="en-US" sz="1200" dirty="0">
                          <a:latin typeface="Trebuchet MS" panose="020B0603020202020204" pitchFamily="34" charset="0"/>
                        </a:rPr>
                        <a:t>Global</a:t>
                      </a:r>
                      <a:r>
                        <a:rPr lang="en-US" sz="1200" baseline="0" dirty="0">
                          <a:latin typeface="Trebuchet MS" panose="020B0603020202020204" pitchFamily="34" charset="0"/>
                        </a:rPr>
                        <a:t> Brand</a:t>
                      </a:r>
                      <a:r>
                        <a:rPr lang="en-ZA" sz="1200" baseline="0" dirty="0">
                          <a:latin typeface="Trebuchet MS" panose="020B0603020202020204" pitchFamily="34" charset="0"/>
                        </a:rPr>
                        <a:t> Campaign</a:t>
                      </a:r>
                    </a:p>
                    <a:p>
                      <a:pPr marL="171450" indent="-171450">
                        <a:buFont typeface="Courier New" panose="02070309020205020404" pitchFamily="49" charset="0"/>
                        <a:buChar char="o"/>
                      </a:pPr>
                      <a:r>
                        <a:rPr lang="en-ZA" sz="1200" baseline="0" dirty="0">
                          <a:latin typeface="Trebuchet MS" panose="020B0603020202020204" pitchFamily="34" charset="0"/>
                        </a:rPr>
                        <a:t>Netherlands contract</a:t>
                      </a:r>
                    </a:p>
                    <a:p>
                      <a:pPr marL="171450" indent="-171450">
                        <a:buFont typeface="Courier New" panose="02070309020205020404" pitchFamily="49" charset="0"/>
                        <a:buChar char="o"/>
                      </a:pPr>
                      <a:r>
                        <a:rPr lang="en-ZA" sz="1200" baseline="0" dirty="0">
                          <a:latin typeface="Trebuchet MS" panose="020B0603020202020204" pitchFamily="34" charset="0"/>
                        </a:rPr>
                        <a:t>Appointment of Global Advocacy Programme agency</a:t>
                      </a:r>
                    </a:p>
                    <a:p>
                      <a:pPr marL="171450" indent="-171450">
                        <a:buFont typeface="Courier New" panose="02070309020205020404" pitchFamily="49" charset="0"/>
                        <a:buChar char="o"/>
                      </a:pPr>
                      <a:r>
                        <a:rPr lang="en-ZA" sz="1200" baseline="0" dirty="0">
                          <a:latin typeface="Trebuchet MS" panose="020B0603020202020204" pitchFamily="34" charset="0"/>
                        </a:rPr>
                        <a:t>Amendments to Delegations of Authority</a:t>
                      </a:r>
                    </a:p>
                    <a:p>
                      <a:pPr marL="171450" indent="-171450">
                        <a:buFont typeface="Courier New" panose="02070309020205020404" pitchFamily="49" charset="0"/>
                        <a:buChar char="o"/>
                      </a:pPr>
                      <a:r>
                        <a:rPr lang="en-ZA" sz="1200" baseline="0" dirty="0">
                          <a:latin typeface="Trebuchet MS" panose="020B0603020202020204" pitchFamily="34" charset="0"/>
                        </a:rPr>
                        <a:t>Africa’s Travel and Tourism Summit update</a:t>
                      </a:r>
                    </a:p>
                    <a:p>
                      <a:pPr marL="171450" indent="-171450">
                        <a:buFont typeface="Courier New" panose="02070309020205020404" pitchFamily="49" charset="0"/>
                        <a:buChar char="o"/>
                      </a:pPr>
                      <a:r>
                        <a:rPr lang="en-ZA" sz="1200" baseline="0" dirty="0">
                          <a:latin typeface="Trebuchet MS" panose="020B0603020202020204" pitchFamily="34" charset="0"/>
                        </a:rPr>
                        <a:t>TBCSA MOU</a:t>
                      </a:r>
                      <a:endParaRPr lang="en-ZA" sz="1200" dirty="0">
                        <a:latin typeface="Trebuchet MS" panose="020B0603020202020204" pitchFamily="34" charset="0"/>
                      </a:endParaRPr>
                    </a:p>
                  </a:txBody>
                  <a:tcPr/>
                </a:tc>
                <a:extLst>
                  <a:ext uri="{0D108BD9-81ED-4DB2-BD59-A6C34878D82A}">
                    <a16:rowId xmlns:a16="http://schemas.microsoft.com/office/drawing/2014/main" val="3087468702"/>
                  </a:ext>
                </a:extLst>
              </a:tr>
            </a:tbl>
          </a:graphicData>
        </a:graphic>
      </p:graphicFrame>
    </p:spTree>
    <p:extLst>
      <p:ext uri="{BB962C8B-B14F-4D97-AF65-F5344CB8AC3E}">
        <p14:creationId xmlns:p14="http://schemas.microsoft.com/office/powerpoint/2010/main" val="1361465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84967" y="639888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33917" y="121684"/>
            <a:ext cx="4359348" cy="461665"/>
          </a:xfrm>
          <a:prstGeom prst="rect">
            <a:avLst/>
          </a:prstGeom>
          <a:noFill/>
        </p:spPr>
        <p:txBody>
          <a:bodyPr wrap="square" rtlCol="0">
            <a:spAutoFit/>
          </a:bodyPr>
          <a:lstStyle/>
          <a:p>
            <a:pPr algn="ctr"/>
            <a:r>
              <a:rPr lang="en-US" sz="2400" b="1" dirty="0"/>
              <a:t>COMMITTEE MEETINGS</a:t>
            </a:r>
            <a:endParaRPr lang="en-ZA" sz="2400" b="1" dirty="0"/>
          </a:p>
        </p:txBody>
      </p:sp>
      <p:graphicFrame>
        <p:nvGraphicFramePr>
          <p:cNvPr id="5" name="Table 4"/>
          <p:cNvGraphicFramePr>
            <a:graphicFrameLocks noGrp="1"/>
          </p:cNvGraphicFramePr>
          <p:nvPr>
            <p:extLst>
              <p:ext uri="{D42A27DB-BD31-4B8C-83A1-F6EECF244321}">
                <p14:modId xmlns:p14="http://schemas.microsoft.com/office/powerpoint/2010/main" val="2714776057"/>
              </p:ext>
            </p:extLst>
          </p:nvPr>
        </p:nvGraphicFramePr>
        <p:xfrm>
          <a:off x="397718" y="1680491"/>
          <a:ext cx="8264166" cy="3383280"/>
        </p:xfrm>
        <a:graphic>
          <a:graphicData uri="http://schemas.openxmlformats.org/drawingml/2006/table">
            <a:tbl>
              <a:tblPr firstRow="1" bandRow="1">
                <a:tableStyleId>{073A0DAA-6AF3-43AB-8588-CEC1D06C72B9}</a:tableStyleId>
              </a:tblPr>
              <a:tblGrid>
                <a:gridCol w="996973">
                  <a:extLst>
                    <a:ext uri="{9D8B030D-6E8A-4147-A177-3AD203B41FA5}">
                      <a16:colId xmlns:a16="http://schemas.microsoft.com/office/drawing/2014/main" val="1295082688"/>
                    </a:ext>
                  </a:extLst>
                </a:gridCol>
                <a:gridCol w="831273">
                  <a:extLst>
                    <a:ext uri="{9D8B030D-6E8A-4147-A177-3AD203B41FA5}">
                      <a16:colId xmlns:a16="http://schemas.microsoft.com/office/drawing/2014/main" val="3027900781"/>
                    </a:ext>
                  </a:extLst>
                </a:gridCol>
                <a:gridCol w="1283854">
                  <a:extLst>
                    <a:ext uri="{9D8B030D-6E8A-4147-A177-3AD203B41FA5}">
                      <a16:colId xmlns:a16="http://schemas.microsoft.com/office/drawing/2014/main" val="1117408087"/>
                    </a:ext>
                  </a:extLst>
                </a:gridCol>
                <a:gridCol w="1209964">
                  <a:extLst>
                    <a:ext uri="{9D8B030D-6E8A-4147-A177-3AD203B41FA5}">
                      <a16:colId xmlns:a16="http://schemas.microsoft.com/office/drawing/2014/main" val="148752002"/>
                    </a:ext>
                  </a:extLst>
                </a:gridCol>
                <a:gridCol w="3942102">
                  <a:extLst>
                    <a:ext uri="{9D8B030D-6E8A-4147-A177-3AD203B41FA5}">
                      <a16:colId xmlns:a16="http://schemas.microsoft.com/office/drawing/2014/main" val="1663348566"/>
                    </a:ext>
                  </a:extLst>
                </a:gridCol>
              </a:tblGrid>
              <a:tr h="397054">
                <a:tc>
                  <a:txBody>
                    <a:bodyPr/>
                    <a:lstStyle/>
                    <a:p>
                      <a:pPr algn="ctr"/>
                      <a:r>
                        <a:rPr lang="en-US" sz="1200" dirty="0">
                          <a:latin typeface="Trebuchet MS" panose="020B0603020202020204" pitchFamily="34" charset="0"/>
                        </a:rPr>
                        <a:t>Name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Number of Meetings</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Date</a:t>
                      </a:r>
                      <a:r>
                        <a:rPr lang="en-US" sz="1200" baseline="0" dirty="0">
                          <a:latin typeface="Trebuchet MS" panose="020B0603020202020204" pitchFamily="34" charset="0"/>
                        </a:rPr>
                        <a:t> of Meeting</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Attendance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Key Agenda Items</a:t>
                      </a:r>
                      <a:endParaRPr lang="en-ZA" sz="1200" dirty="0">
                        <a:latin typeface="Trebuchet MS" panose="020B0603020202020204" pitchFamily="34" charset="0"/>
                      </a:endParaRPr>
                    </a:p>
                  </a:txBody>
                  <a:tcPr/>
                </a:tc>
                <a:extLst>
                  <a:ext uri="{0D108BD9-81ED-4DB2-BD59-A6C34878D82A}">
                    <a16:rowId xmlns:a16="http://schemas.microsoft.com/office/drawing/2014/main" val="3783357902"/>
                  </a:ext>
                </a:extLst>
              </a:tr>
              <a:tr h="238232">
                <a:tc gridSpan="5">
                  <a:txBody>
                    <a:bodyPr/>
                    <a:lstStyle/>
                    <a:p>
                      <a:pPr algn="ctr"/>
                      <a:r>
                        <a:rPr lang="en-US" sz="1200" b="1" dirty="0">
                          <a:solidFill>
                            <a:schemeClr val="tx1"/>
                          </a:solidFill>
                          <a:latin typeface="Trebuchet MS" panose="020B0603020202020204" pitchFamily="34" charset="0"/>
                        </a:rPr>
                        <a:t>QUARTER 1</a:t>
                      </a:r>
                      <a:endParaRPr lang="en-ZA" sz="12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98650234"/>
                  </a:ext>
                </a:extLst>
              </a:tr>
              <a:tr h="589723">
                <a:tc rowSpan="2">
                  <a:txBody>
                    <a:bodyPr/>
                    <a:lstStyle/>
                    <a:p>
                      <a:r>
                        <a:rPr lang="en-ZA" sz="1200" dirty="0">
                          <a:latin typeface="Trebuchet MS" panose="020B0603020202020204" pitchFamily="34" charset="0"/>
                        </a:rPr>
                        <a:t>Human Capital</a:t>
                      </a:r>
                      <a:r>
                        <a:rPr lang="en-ZA" sz="1200" baseline="0" dirty="0">
                          <a:latin typeface="Trebuchet MS" panose="020B0603020202020204" pitchFamily="34" charset="0"/>
                        </a:rPr>
                        <a:t> &amp; Remuneration Committee</a:t>
                      </a:r>
                      <a:endParaRPr lang="en-ZA" sz="1200" dirty="0">
                        <a:latin typeface="Trebuchet MS" panose="020B0603020202020204" pitchFamily="34" charset="0"/>
                      </a:endParaRPr>
                    </a:p>
                  </a:txBody>
                  <a:tcPr/>
                </a:tc>
                <a:tc rowSpan="2">
                  <a:txBody>
                    <a:bodyPr/>
                    <a:lstStyle/>
                    <a:p>
                      <a:r>
                        <a:rPr lang="en-ZA" sz="1200" dirty="0">
                          <a:latin typeface="Trebuchet MS" panose="020B0603020202020204" pitchFamily="34" charset="0"/>
                        </a:rPr>
                        <a:t>2</a:t>
                      </a:r>
                    </a:p>
                  </a:txBody>
                  <a:tcPr/>
                </a:tc>
                <a:tc>
                  <a:txBody>
                    <a:bodyPr/>
                    <a:lstStyle/>
                    <a:p>
                      <a:r>
                        <a:rPr lang="en-ZA" sz="1200" dirty="0">
                          <a:latin typeface="Trebuchet MS" panose="020B0603020202020204" pitchFamily="34" charset="0"/>
                        </a:rPr>
                        <a:t>15 April 2021</a:t>
                      </a:r>
                    </a:p>
                  </a:txBody>
                  <a:tcPr/>
                </a:tc>
                <a:tc>
                  <a:txBody>
                    <a:bodyPr/>
                    <a:lstStyle/>
                    <a:p>
                      <a:r>
                        <a:rPr lang="en-ZA" sz="1200" dirty="0">
                          <a:latin typeface="Trebuchet MS" panose="020B0603020202020204" pitchFamily="34" charset="0"/>
                        </a:rPr>
                        <a:t>3/5</a:t>
                      </a:r>
                    </a:p>
                  </a:txBody>
                  <a:tcPr/>
                </a:tc>
                <a:tc>
                  <a:txBody>
                    <a:bodyPr/>
                    <a:lstStyle/>
                    <a:p>
                      <a:pPr marL="171450" indent="-171450">
                        <a:buFont typeface="Courier New" panose="02070309020205020404" pitchFamily="49" charset="0"/>
                        <a:buChar char="o"/>
                      </a:pPr>
                      <a:r>
                        <a:rPr lang="en-ZA" sz="1200" dirty="0">
                          <a:latin typeface="Trebuchet MS" panose="020B0603020202020204" pitchFamily="34" charset="0"/>
                        </a:rPr>
                        <a:t>Capacity and capability requirements</a:t>
                      </a:r>
                    </a:p>
                    <a:p>
                      <a:pPr marL="171450" indent="-171450">
                        <a:buFont typeface="Courier New" panose="02070309020205020404" pitchFamily="49" charset="0"/>
                        <a:buChar char="o"/>
                      </a:pPr>
                      <a:r>
                        <a:rPr lang="en-ZA" sz="1200" dirty="0">
                          <a:latin typeface="Trebuchet MS" panose="020B0603020202020204" pitchFamily="34" charset="0"/>
                        </a:rPr>
                        <a:t>Angola</a:t>
                      </a:r>
                      <a:r>
                        <a:rPr lang="en-ZA" sz="1200" baseline="0" dirty="0">
                          <a:latin typeface="Trebuchet MS" panose="020B0603020202020204" pitchFamily="34" charset="0"/>
                        </a:rPr>
                        <a:t> office closure</a:t>
                      </a:r>
                    </a:p>
                    <a:p>
                      <a:pPr marL="171450" indent="-171450">
                        <a:buFont typeface="Courier New" panose="02070309020205020404" pitchFamily="49" charset="0"/>
                        <a:buChar char="o"/>
                      </a:pPr>
                      <a:r>
                        <a:rPr lang="en-ZA" sz="1200" baseline="0" dirty="0">
                          <a:latin typeface="Trebuchet MS" panose="020B0603020202020204" pitchFamily="34" charset="0"/>
                        </a:rPr>
                        <a:t>Human Capital Update Report</a:t>
                      </a:r>
                      <a:endParaRPr lang="en-ZA" sz="1200" dirty="0">
                        <a:latin typeface="Trebuchet MS" panose="020B0603020202020204" pitchFamily="34" charset="0"/>
                      </a:endParaRPr>
                    </a:p>
                  </a:txBody>
                  <a:tcPr/>
                </a:tc>
                <a:extLst>
                  <a:ext uri="{0D108BD9-81ED-4DB2-BD59-A6C34878D82A}">
                    <a16:rowId xmlns:a16="http://schemas.microsoft.com/office/drawing/2014/main" val="2948765131"/>
                  </a:ext>
                </a:extLst>
              </a:tr>
              <a:tr h="318976">
                <a:tc vMerge="1">
                  <a:txBody>
                    <a:bodyPr/>
                    <a:lstStyle/>
                    <a:p>
                      <a:endParaRPr lang="en-ZA" sz="1000" dirty="0">
                        <a:latin typeface="Trebuchet MS" panose="020B0603020202020204" pitchFamily="34" charset="0"/>
                      </a:endParaRPr>
                    </a:p>
                  </a:txBody>
                  <a:tcPr/>
                </a:tc>
                <a:tc vMerge="1">
                  <a:txBody>
                    <a:bodyPr/>
                    <a:lstStyle/>
                    <a:p>
                      <a:endParaRPr lang="en-ZA"/>
                    </a:p>
                  </a:txBody>
                  <a:tcPr/>
                </a:tc>
                <a:tc>
                  <a:txBody>
                    <a:bodyPr/>
                    <a:lstStyle/>
                    <a:p>
                      <a:r>
                        <a:rPr lang="en-ZA" sz="1200" dirty="0">
                          <a:latin typeface="Trebuchet MS" panose="020B0603020202020204" pitchFamily="34" charset="0"/>
                        </a:rPr>
                        <a:t>29 June 2021</a:t>
                      </a:r>
                    </a:p>
                  </a:txBody>
                  <a:tcPr/>
                </a:tc>
                <a:tc>
                  <a:txBody>
                    <a:bodyPr/>
                    <a:lstStyle/>
                    <a:p>
                      <a:r>
                        <a:rPr lang="en-ZA" sz="1200" dirty="0">
                          <a:latin typeface="Trebuchet MS" panose="020B0603020202020204" pitchFamily="34" charset="0"/>
                        </a:rPr>
                        <a:t>4/5</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200" dirty="0">
                          <a:latin typeface="Trebuchet MS" panose="020B0603020202020204" pitchFamily="34" charset="0"/>
                        </a:rPr>
                        <a:t>Capacity and capability requirements</a:t>
                      </a:r>
                    </a:p>
                  </a:txBody>
                  <a:tcPr/>
                </a:tc>
                <a:extLst>
                  <a:ext uri="{0D108BD9-81ED-4DB2-BD59-A6C34878D82A}">
                    <a16:rowId xmlns:a16="http://schemas.microsoft.com/office/drawing/2014/main" val="829736686"/>
                  </a:ext>
                </a:extLst>
              </a:tr>
              <a:tr h="211762">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Trebuchet MS" panose="020B0603020202020204" pitchFamily="34" charset="0"/>
                        </a:rPr>
                        <a:t>QUARTER 2</a:t>
                      </a:r>
                      <a:endParaRPr lang="en-ZA" sz="12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7448265"/>
                  </a:ext>
                </a:extLst>
              </a:tr>
              <a:tr h="723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latin typeface="Trebuchet MS" panose="020B0603020202020204" pitchFamily="34" charset="0"/>
                        </a:rPr>
                        <a:t>Human Capital</a:t>
                      </a:r>
                      <a:r>
                        <a:rPr lang="en-ZA" sz="1200" baseline="0" dirty="0">
                          <a:latin typeface="Trebuchet MS" panose="020B0603020202020204" pitchFamily="34" charset="0"/>
                        </a:rPr>
                        <a:t> &amp; Remuneration Committee</a:t>
                      </a:r>
                      <a:endParaRPr lang="en-ZA" sz="1200" dirty="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latin typeface="Trebuchet MS" panose="020B0603020202020204" pitchFamily="34" charset="0"/>
                      </a:endParaRPr>
                    </a:p>
                  </a:txBody>
                  <a:tcPr/>
                </a:tc>
                <a:tc>
                  <a:txBody>
                    <a:bodyPr/>
                    <a:lstStyle/>
                    <a:p>
                      <a:r>
                        <a:rPr lang="en-ZA" sz="1200" dirty="0">
                          <a:latin typeface="Trebuchet MS" panose="020B0603020202020204" pitchFamily="34" charset="0"/>
                        </a:rPr>
                        <a:t>1</a:t>
                      </a:r>
                    </a:p>
                  </a:txBody>
                  <a:tcPr/>
                </a:tc>
                <a:tc>
                  <a:txBody>
                    <a:bodyPr/>
                    <a:lstStyle/>
                    <a:p>
                      <a:r>
                        <a:rPr lang="en-ZA" sz="1200" dirty="0">
                          <a:latin typeface="Trebuchet MS" panose="020B0603020202020204" pitchFamily="34" charset="0"/>
                        </a:rPr>
                        <a:t>6 July 2021</a:t>
                      </a:r>
                    </a:p>
                  </a:txBody>
                  <a:tcPr/>
                </a:tc>
                <a:tc>
                  <a:txBody>
                    <a:bodyPr/>
                    <a:lstStyle/>
                    <a:p>
                      <a:r>
                        <a:rPr lang="en-ZA" sz="1200" dirty="0">
                          <a:latin typeface="Trebuchet MS" panose="020B0603020202020204" pitchFamily="34" charset="0"/>
                        </a:rPr>
                        <a:t>5/5</a:t>
                      </a:r>
                    </a:p>
                  </a:txBody>
                  <a:tcPr/>
                </a:tc>
                <a:tc>
                  <a:txBody>
                    <a:bodyPr/>
                    <a:lstStyle/>
                    <a:p>
                      <a:pPr marL="171450" indent="-171450">
                        <a:buFont typeface="Courier New" panose="02070309020205020404" pitchFamily="49" charset="0"/>
                        <a:buChar char="o"/>
                      </a:pPr>
                      <a:r>
                        <a:rPr lang="en-US" sz="1200" baseline="0" dirty="0">
                          <a:latin typeface="Trebuchet MS" panose="020B0603020202020204" pitchFamily="34" charset="0"/>
                        </a:rPr>
                        <a:t>Cost of Living Adjustments</a:t>
                      </a:r>
                      <a:r>
                        <a:rPr lang="en-ZA" sz="1200" baseline="0" dirty="0">
                          <a:latin typeface="Trebuchet MS" panose="020B0603020202020204" pitchFamily="34" charset="0"/>
                        </a:rPr>
                        <a:t> &amp; Performance Incentives</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200" baseline="0" dirty="0">
                          <a:latin typeface="Trebuchet MS" panose="020B0603020202020204" pitchFamily="34" charset="0"/>
                        </a:rPr>
                        <a:t>Human Capital Update Report</a:t>
                      </a:r>
                      <a:endParaRPr lang="en-ZA" sz="1200" dirty="0">
                        <a:latin typeface="Trebuchet MS" panose="020B0603020202020204" pitchFamily="34" charset="0"/>
                      </a:endParaRPr>
                    </a:p>
                    <a:p>
                      <a:pPr marL="171450" indent="-171450">
                        <a:buFont typeface="Courier New" panose="02070309020205020404" pitchFamily="49" charset="0"/>
                        <a:buChar char="o"/>
                      </a:pPr>
                      <a:endParaRPr lang="en-US" sz="1200" baseline="0" dirty="0">
                        <a:latin typeface="Trebuchet MS" panose="020B0603020202020204" pitchFamily="34" charset="0"/>
                      </a:endParaRPr>
                    </a:p>
                  </a:txBody>
                  <a:tcPr/>
                </a:tc>
                <a:extLst>
                  <a:ext uri="{0D108BD9-81ED-4DB2-BD59-A6C34878D82A}">
                    <a16:rowId xmlns:a16="http://schemas.microsoft.com/office/drawing/2014/main" val="834142862"/>
                  </a:ext>
                </a:extLst>
              </a:tr>
            </a:tbl>
          </a:graphicData>
        </a:graphic>
      </p:graphicFrame>
    </p:spTree>
    <p:extLst>
      <p:ext uri="{BB962C8B-B14F-4D97-AF65-F5344CB8AC3E}">
        <p14:creationId xmlns:p14="http://schemas.microsoft.com/office/powerpoint/2010/main" val="1800260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84967" y="639888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33917" y="121684"/>
            <a:ext cx="4359348" cy="461665"/>
          </a:xfrm>
          <a:prstGeom prst="rect">
            <a:avLst/>
          </a:prstGeom>
          <a:noFill/>
        </p:spPr>
        <p:txBody>
          <a:bodyPr wrap="square" rtlCol="0">
            <a:spAutoFit/>
          </a:bodyPr>
          <a:lstStyle/>
          <a:p>
            <a:pPr algn="ctr"/>
            <a:r>
              <a:rPr lang="en-US" sz="2400" b="1" dirty="0"/>
              <a:t>COMMITTEE MEETINGS</a:t>
            </a:r>
            <a:endParaRPr lang="en-ZA" sz="2400" b="1" dirty="0"/>
          </a:p>
        </p:txBody>
      </p:sp>
      <p:graphicFrame>
        <p:nvGraphicFramePr>
          <p:cNvPr id="6" name="Table 5"/>
          <p:cNvGraphicFramePr>
            <a:graphicFrameLocks noGrp="1"/>
          </p:cNvGraphicFramePr>
          <p:nvPr>
            <p:extLst>
              <p:ext uri="{D42A27DB-BD31-4B8C-83A1-F6EECF244321}">
                <p14:modId xmlns:p14="http://schemas.microsoft.com/office/powerpoint/2010/main" val="658727395"/>
              </p:ext>
            </p:extLst>
          </p:nvPr>
        </p:nvGraphicFramePr>
        <p:xfrm>
          <a:off x="416511" y="1207628"/>
          <a:ext cx="8242900" cy="4899483"/>
        </p:xfrm>
        <a:graphic>
          <a:graphicData uri="http://schemas.openxmlformats.org/drawingml/2006/table">
            <a:tbl>
              <a:tblPr firstRow="1" bandRow="1">
                <a:tableStyleId>{073A0DAA-6AF3-43AB-8588-CEC1D06C72B9}</a:tableStyleId>
              </a:tblPr>
              <a:tblGrid>
                <a:gridCol w="1033598">
                  <a:extLst>
                    <a:ext uri="{9D8B030D-6E8A-4147-A177-3AD203B41FA5}">
                      <a16:colId xmlns:a16="http://schemas.microsoft.com/office/drawing/2014/main" val="1295082688"/>
                    </a:ext>
                  </a:extLst>
                </a:gridCol>
                <a:gridCol w="932872">
                  <a:extLst>
                    <a:ext uri="{9D8B030D-6E8A-4147-A177-3AD203B41FA5}">
                      <a16:colId xmlns:a16="http://schemas.microsoft.com/office/drawing/2014/main" val="2117475945"/>
                    </a:ext>
                  </a:extLst>
                </a:gridCol>
                <a:gridCol w="1311564">
                  <a:extLst>
                    <a:ext uri="{9D8B030D-6E8A-4147-A177-3AD203B41FA5}">
                      <a16:colId xmlns:a16="http://schemas.microsoft.com/office/drawing/2014/main" val="1433621138"/>
                    </a:ext>
                  </a:extLst>
                </a:gridCol>
                <a:gridCol w="1265382">
                  <a:extLst>
                    <a:ext uri="{9D8B030D-6E8A-4147-A177-3AD203B41FA5}">
                      <a16:colId xmlns:a16="http://schemas.microsoft.com/office/drawing/2014/main" val="402326690"/>
                    </a:ext>
                  </a:extLst>
                </a:gridCol>
                <a:gridCol w="3699484">
                  <a:extLst>
                    <a:ext uri="{9D8B030D-6E8A-4147-A177-3AD203B41FA5}">
                      <a16:colId xmlns:a16="http://schemas.microsoft.com/office/drawing/2014/main" val="1908847393"/>
                    </a:ext>
                  </a:extLst>
                </a:gridCol>
              </a:tblGrid>
              <a:tr h="397054">
                <a:tc>
                  <a:txBody>
                    <a:bodyPr/>
                    <a:lstStyle/>
                    <a:p>
                      <a:pPr algn="ctr"/>
                      <a:r>
                        <a:rPr lang="en-US" sz="1200" dirty="0">
                          <a:latin typeface="Trebuchet MS" panose="020B0603020202020204" pitchFamily="34" charset="0"/>
                        </a:rPr>
                        <a:t>Name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Number of Meetings</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Date</a:t>
                      </a:r>
                      <a:r>
                        <a:rPr lang="en-US" sz="1200" baseline="0" dirty="0">
                          <a:latin typeface="Trebuchet MS" panose="020B0603020202020204" pitchFamily="34" charset="0"/>
                        </a:rPr>
                        <a:t> of Meeting</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Attendance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Key Agenda Items</a:t>
                      </a:r>
                      <a:endParaRPr lang="en-ZA" sz="1200" dirty="0">
                        <a:latin typeface="Trebuchet MS" panose="020B0603020202020204" pitchFamily="34" charset="0"/>
                      </a:endParaRPr>
                    </a:p>
                  </a:txBody>
                  <a:tcPr/>
                </a:tc>
                <a:extLst>
                  <a:ext uri="{0D108BD9-81ED-4DB2-BD59-A6C34878D82A}">
                    <a16:rowId xmlns:a16="http://schemas.microsoft.com/office/drawing/2014/main" val="3783357902"/>
                  </a:ext>
                </a:extLst>
              </a:tr>
              <a:tr h="238232">
                <a:tc gridSpan="5">
                  <a:txBody>
                    <a:bodyPr/>
                    <a:lstStyle/>
                    <a:p>
                      <a:pPr algn="ctr"/>
                      <a:r>
                        <a:rPr lang="en-US" sz="1200" b="1" dirty="0">
                          <a:solidFill>
                            <a:schemeClr val="tx1"/>
                          </a:solidFill>
                          <a:latin typeface="Trebuchet MS" panose="020B0603020202020204" pitchFamily="34" charset="0"/>
                        </a:rPr>
                        <a:t>QUARTER 1</a:t>
                      </a:r>
                      <a:endParaRPr lang="en-ZA" sz="12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98650234"/>
                  </a:ext>
                </a:extLst>
              </a:tr>
              <a:tr h="589723">
                <a:tc rowSpan="2">
                  <a:txBody>
                    <a:bodyPr/>
                    <a:lstStyle/>
                    <a:p>
                      <a:r>
                        <a:rPr lang="en-ZA" sz="1000" dirty="0">
                          <a:latin typeface="Trebuchet MS" panose="020B0603020202020204" pitchFamily="34" charset="0"/>
                        </a:rPr>
                        <a:t>Marketing</a:t>
                      </a:r>
                      <a:r>
                        <a:rPr lang="en-ZA" sz="1000" baseline="0" dirty="0">
                          <a:latin typeface="Trebuchet MS" panose="020B0603020202020204" pitchFamily="34" charset="0"/>
                        </a:rPr>
                        <a:t> &amp; Commercial Committee</a:t>
                      </a:r>
                      <a:endParaRPr lang="en-ZA" sz="1000" dirty="0">
                        <a:latin typeface="Trebuchet MS" panose="020B0603020202020204" pitchFamily="34" charset="0"/>
                      </a:endParaRPr>
                    </a:p>
                  </a:txBody>
                  <a:tcPr/>
                </a:tc>
                <a:tc rowSpan="2">
                  <a:txBody>
                    <a:bodyPr/>
                    <a:lstStyle/>
                    <a:p>
                      <a:r>
                        <a:rPr lang="en-ZA" sz="1000" dirty="0">
                          <a:latin typeface="Trebuchet MS" panose="020B0603020202020204" pitchFamily="34" charset="0"/>
                        </a:rPr>
                        <a:t>2</a:t>
                      </a:r>
                    </a:p>
                  </a:txBody>
                  <a:tcPr/>
                </a:tc>
                <a:tc>
                  <a:txBody>
                    <a:bodyPr/>
                    <a:lstStyle/>
                    <a:p>
                      <a:r>
                        <a:rPr lang="en-ZA" sz="1000" dirty="0">
                          <a:latin typeface="Trebuchet MS" panose="020B0603020202020204" pitchFamily="34" charset="0"/>
                        </a:rPr>
                        <a:t>19 April 2021</a:t>
                      </a:r>
                    </a:p>
                  </a:txBody>
                  <a:tcPr/>
                </a:tc>
                <a:tc>
                  <a:txBody>
                    <a:bodyPr/>
                    <a:lstStyle/>
                    <a:p>
                      <a:r>
                        <a:rPr lang="en-ZA" sz="1000" dirty="0">
                          <a:latin typeface="Trebuchet MS" panose="020B0603020202020204" pitchFamily="34" charset="0"/>
                        </a:rPr>
                        <a:t>5/5</a:t>
                      </a:r>
                    </a:p>
                  </a:txBody>
                  <a:tcPr/>
                </a:tc>
                <a:tc>
                  <a:txBody>
                    <a:bodyPr/>
                    <a:lstStyle/>
                    <a:p>
                      <a:pPr marL="171450" indent="-171450">
                        <a:buFont typeface="Courier New" panose="02070309020205020404" pitchFamily="49" charset="0"/>
                        <a:buChar char="o"/>
                      </a:pPr>
                      <a:r>
                        <a:rPr lang="en-ZA" sz="1000" dirty="0">
                          <a:latin typeface="Trebuchet MS" panose="020B0603020202020204" pitchFamily="34" charset="0"/>
                        </a:rPr>
                        <a:t>Africa Tourism</a:t>
                      </a:r>
                      <a:r>
                        <a:rPr lang="en-ZA" sz="1000" baseline="0" dirty="0">
                          <a:latin typeface="Trebuchet MS" panose="020B0603020202020204" pitchFamily="34" charset="0"/>
                        </a:rPr>
                        <a:t> Conference 2021</a:t>
                      </a:r>
                    </a:p>
                    <a:p>
                      <a:pPr marL="171450" indent="-171450">
                        <a:buFont typeface="Courier New" panose="02070309020205020404" pitchFamily="49" charset="0"/>
                        <a:buChar char="o"/>
                      </a:pPr>
                      <a:r>
                        <a:rPr lang="en-ZA" sz="1000" baseline="0" dirty="0">
                          <a:latin typeface="Trebuchet MS" panose="020B0603020202020204" pitchFamily="34" charset="0"/>
                        </a:rPr>
                        <a:t>North Europe contract (Ogilvy Social Lab)</a:t>
                      </a:r>
                    </a:p>
                    <a:p>
                      <a:pPr marL="171450" indent="-171450">
                        <a:buFont typeface="Courier New" panose="02070309020205020404" pitchFamily="49" charset="0"/>
                        <a:buChar char="o"/>
                      </a:pPr>
                      <a:r>
                        <a:rPr lang="en-ZA" sz="1000" baseline="0" dirty="0">
                          <a:latin typeface="Trebuchet MS" panose="020B0603020202020204" pitchFamily="34" charset="0"/>
                        </a:rPr>
                        <a:t>Market prioritisation investment framework</a:t>
                      </a:r>
                    </a:p>
                    <a:p>
                      <a:pPr marL="171450" indent="-171450">
                        <a:buFont typeface="Courier New" panose="02070309020205020404" pitchFamily="49" charset="0"/>
                        <a:buChar char="o"/>
                      </a:pPr>
                      <a:r>
                        <a:rPr lang="en-ZA" sz="1000" baseline="0" dirty="0">
                          <a:latin typeface="Trebuchet MS" panose="020B0603020202020204" pitchFamily="34" charset="0"/>
                        </a:rPr>
                        <a:t>Netflix content collaboration</a:t>
                      </a:r>
                    </a:p>
                    <a:p>
                      <a:pPr marL="171450" indent="-171450">
                        <a:buFont typeface="Courier New" panose="02070309020205020404" pitchFamily="49" charset="0"/>
                        <a:buChar char="o"/>
                      </a:pPr>
                      <a:r>
                        <a:rPr lang="en-ZA" sz="1000" baseline="0" dirty="0">
                          <a:latin typeface="Trebuchet MS" panose="020B0603020202020204" pitchFamily="34" charset="0"/>
                        </a:rPr>
                        <a:t>Strategic Project 2021/22</a:t>
                      </a:r>
                      <a:endParaRPr lang="en-ZA" sz="1000" dirty="0">
                        <a:latin typeface="Trebuchet MS" panose="020B0603020202020204" pitchFamily="34" charset="0"/>
                      </a:endParaRPr>
                    </a:p>
                  </a:txBody>
                  <a:tcPr/>
                </a:tc>
                <a:extLst>
                  <a:ext uri="{0D108BD9-81ED-4DB2-BD59-A6C34878D82A}">
                    <a16:rowId xmlns:a16="http://schemas.microsoft.com/office/drawing/2014/main" val="2948765131"/>
                  </a:ext>
                </a:extLst>
              </a:tr>
              <a:tr h="318976">
                <a:tc vMerge="1">
                  <a:txBody>
                    <a:bodyPr/>
                    <a:lstStyle/>
                    <a:p>
                      <a:endParaRPr lang="en-ZA" sz="1000" dirty="0">
                        <a:latin typeface="Trebuchet MS" panose="020B0603020202020204" pitchFamily="34" charset="0"/>
                      </a:endParaRPr>
                    </a:p>
                  </a:txBody>
                  <a:tcPr/>
                </a:tc>
                <a:tc vMerge="1">
                  <a:txBody>
                    <a:bodyPr/>
                    <a:lstStyle/>
                    <a:p>
                      <a:endParaRPr lang="en-ZA"/>
                    </a:p>
                  </a:txBody>
                  <a:tcPr/>
                </a:tc>
                <a:tc>
                  <a:txBody>
                    <a:bodyPr/>
                    <a:lstStyle/>
                    <a:p>
                      <a:r>
                        <a:rPr lang="en-ZA" sz="1000" dirty="0">
                          <a:latin typeface="Trebuchet MS" panose="020B0603020202020204" pitchFamily="34" charset="0"/>
                        </a:rPr>
                        <a:t>7 May 2021</a:t>
                      </a:r>
                    </a:p>
                  </a:txBody>
                  <a:tcPr/>
                </a:tc>
                <a:tc>
                  <a:txBody>
                    <a:bodyPr/>
                    <a:lstStyle/>
                    <a:p>
                      <a:r>
                        <a:rPr lang="en-ZA" sz="1000" dirty="0">
                          <a:latin typeface="Trebuchet MS" panose="020B0603020202020204" pitchFamily="34" charset="0"/>
                        </a:rPr>
                        <a:t>3/5</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dirty="0">
                          <a:latin typeface="Trebuchet MS" panose="020B0603020202020204" pitchFamily="34" charset="0"/>
                        </a:rPr>
                        <a:t>Africa Tourism Conference 2021</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dirty="0">
                          <a:latin typeface="Trebuchet MS" panose="020B0603020202020204" pitchFamily="34" charset="0"/>
                        </a:rPr>
                        <a:t>Strategic partnerships</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dirty="0">
                          <a:latin typeface="Trebuchet MS" panose="020B0603020202020204" pitchFamily="34" charset="0"/>
                        </a:rPr>
                        <a:t>Dubai</a:t>
                      </a:r>
                      <a:r>
                        <a:rPr lang="en-ZA" sz="1000" baseline="0" dirty="0">
                          <a:latin typeface="Trebuchet MS" panose="020B0603020202020204" pitchFamily="34" charset="0"/>
                        </a:rPr>
                        <a:t> World Expo 2020</a:t>
                      </a:r>
                      <a:endParaRPr lang="en-ZA" sz="1000" dirty="0">
                        <a:latin typeface="Trebuchet MS" panose="020B0603020202020204" pitchFamily="34" charset="0"/>
                      </a:endParaRPr>
                    </a:p>
                  </a:txBody>
                  <a:tcPr/>
                </a:tc>
                <a:extLst>
                  <a:ext uri="{0D108BD9-81ED-4DB2-BD59-A6C34878D82A}">
                    <a16:rowId xmlns:a16="http://schemas.microsoft.com/office/drawing/2014/main" val="829736686"/>
                  </a:ext>
                </a:extLst>
              </a:tr>
              <a:tr h="211762">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Trebuchet MS" panose="020B0603020202020204" pitchFamily="34" charset="0"/>
                        </a:rPr>
                        <a:t>QUARTER 2</a:t>
                      </a:r>
                      <a:endParaRPr lang="en-ZA" sz="10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7448265"/>
                  </a:ext>
                </a:extLst>
              </a:tr>
              <a:tr h="72372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a:latin typeface="Trebuchet MS" panose="020B0603020202020204" pitchFamily="34" charset="0"/>
                        </a:rPr>
                        <a:t>Marketing</a:t>
                      </a:r>
                      <a:r>
                        <a:rPr lang="en-ZA" sz="1000" baseline="0" dirty="0">
                          <a:latin typeface="Trebuchet MS" panose="020B0603020202020204" pitchFamily="34" charset="0"/>
                        </a:rPr>
                        <a:t> &amp; Commercial Committee</a:t>
                      </a:r>
                      <a:endParaRPr lang="en-ZA" sz="1000" dirty="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a:latin typeface="Trebuchet MS" panose="020B0603020202020204" pitchFamily="34" charset="0"/>
                      </a:endParaRPr>
                    </a:p>
                  </a:txBody>
                  <a:tcPr/>
                </a:tc>
                <a:tc rowSpan="2">
                  <a:txBody>
                    <a:bodyPr/>
                    <a:lstStyle/>
                    <a:p>
                      <a:r>
                        <a:rPr lang="en-ZA" sz="1000" dirty="0">
                          <a:latin typeface="Trebuchet MS" panose="020B0603020202020204" pitchFamily="34" charset="0"/>
                        </a:rPr>
                        <a:t>2</a:t>
                      </a:r>
                    </a:p>
                  </a:txBody>
                  <a:tcPr/>
                </a:tc>
                <a:tc>
                  <a:txBody>
                    <a:bodyPr/>
                    <a:lstStyle/>
                    <a:p>
                      <a:r>
                        <a:rPr lang="en-ZA" sz="1000" dirty="0">
                          <a:latin typeface="Trebuchet MS" panose="020B0603020202020204" pitchFamily="34" charset="0"/>
                        </a:rPr>
                        <a:t>16 July 2021</a:t>
                      </a:r>
                    </a:p>
                  </a:txBody>
                  <a:tcPr/>
                </a:tc>
                <a:tc>
                  <a:txBody>
                    <a:bodyPr/>
                    <a:lstStyle/>
                    <a:p>
                      <a:r>
                        <a:rPr lang="en-ZA" sz="1000" dirty="0">
                          <a:latin typeface="Trebuchet MS" panose="020B0603020202020204" pitchFamily="34" charset="0"/>
                        </a:rPr>
                        <a:t>5/5</a:t>
                      </a:r>
                    </a:p>
                  </a:txBody>
                  <a:tcPr/>
                </a:tc>
                <a:tc>
                  <a:txBody>
                    <a:bodyPr/>
                    <a:lstStyle/>
                    <a:p>
                      <a:pPr marL="171450" indent="-171450">
                        <a:buFont typeface="Courier New" panose="02070309020205020404" pitchFamily="49" charset="0"/>
                        <a:buChar char="o"/>
                      </a:pPr>
                      <a:r>
                        <a:rPr lang="en-US" sz="1000" baseline="0" dirty="0">
                          <a:latin typeface="Trebuchet MS" panose="020B0603020202020204" pitchFamily="34" charset="0"/>
                        </a:rPr>
                        <a:t>Committee reflections on riots</a:t>
                      </a:r>
                    </a:p>
                    <a:p>
                      <a:pPr marL="171450" indent="-171450">
                        <a:buFont typeface="Courier New" panose="02070309020205020404" pitchFamily="49" charset="0"/>
                        <a:buChar char="o"/>
                      </a:pPr>
                      <a:r>
                        <a:rPr lang="en-US" sz="1000" baseline="0" dirty="0">
                          <a:latin typeface="Trebuchet MS" panose="020B0603020202020204" pitchFamily="34" charset="0"/>
                        </a:rPr>
                        <a:t>Tourism Execution Business Development Strategy</a:t>
                      </a:r>
                    </a:p>
                    <a:p>
                      <a:pPr marL="171450" indent="-171450">
                        <a:buFont typeface="Courier New" panose="02070309020205020404" pitchFamily="49" charset="0"/>
                        <a:buChar char="o"/>
                      </a:pPr>
                      <a:r>
                        <a:rPr lang="en-US" sz="1000" baseline="0" dirty="0">
                          <a:latin typeface="Trebuchet MS" panose="020B0603020202020204" pitchFamily="34" charset="0"/>
                        </a:rPr>
                        <a:t>Tourism Execution partnership agreements: UK, Germany and Australia</a:t>
                      </a:r>
                    </a:p>
                    <a:p>
                      <a:pPr marL="171450" indent="-171450">
                        <a:buFont typeface="Courier New" panose="02070309020205020404" pitchFamily="49" charset="0"/>
                        <a:buChar char="o"/>
                      </a:pPr>
                      <a:r>
                        <a:rPr lang="en-US" sz="1000" baseline="0" dirty="0">
                          <a:latin typeface="Trebuchet MS" panose="020B0603020202020204" pitchFamily="34" charset="0"/>
                        </a:rPr>
                        <a:t>Lilizela Tourism Awards 2021</a:t>
                      </a:r>
                    </a:p>
                    <a:p>
                      <a:pPr marL="171450" indent="-171450">
                        <a:buFont typeface="Courier New" panose="02070309020205020404" pitchFamily="49" charset="0"/>
                        <a:buChar char="o"/>
                      </a:pPr>
                      <a:r>
                        <a:rPr lang="en-US" sz="1000" baseline="0" dirty="0">
                          <a:latin typeface="Trebuchet MS" panose="020B0603020202020204" pitchFamily="34" charset="0"/>
                        </a:rPr>
                        <a:t>Dubai World Expo 2020 (2021)</a:t>
                      </a:r>
                    </a:p>
                    <a:p>
                      <a:pPr marL="171450" indent="-171450">
                        <a:buFont typeface="Courier New" panose="02070309020205020404" pitchFamily="49" charset="0"/>
                        <a:buChar char="o"/>
                      </a:pPr>
                      <a:r>
                        <a:rPr lang="en-US" sz="1000" baseline="0" dirty="0">
                          <a:latin typeface="Trebuchet MS" panose="020B0603020202020204" pitchFamily="34" charset="0"/>
                        </a:rPr>
                        <a:t>Global Advocacy Campaign</a:t>
                      </a:r>
                    </a:p>
                    <a:p>
                      <a:pPr marL="171450" indent="-171450">
                        <a:buFont typeface="Courier New" panose="02070309020205020404" pitchFamily="49" charset="0"/>
                        <a:buChar char="o"/>
                      </a:pPr>
                      <a:r>
                        <a:rPr lang="en-US" sz="1000" baseline="0" dirty="0">
                          <a:latin typeface="Trebuchet MS" panose="020B0603020202020204" pitchFamily="34" charset="0"/>
                        </a:rPr>
                        <a:t>Brand innovation projects</a:t>
                      </a:r>
                    </a:p>
                    <a:p>
                      <a:pPr marL="171450" indent="-171450">
                        <a:buFont typeface="Courier New" panose="02070309020205020404" pitchFamily="49" charset="0"/>
                        <a:buChar char="o"/>
                      </a:pPr>
                      <a:r>
                        <a:rPr lang="en-US" sz="1000" baseline="0" dirty="0">
                          <a:latin typeface="Trebuchet MS" panose="020B0603020202020204" pitchFamily="34" charset="0"/>
                        </a:rPr>
                        <a:t>Africa’s Travel and Tourism Conference 2021</a:t>
                      </a:r>
                    </a:p>
                    <a:p>
                      <a:pPr marL="171450" indent="-171450">
                        <a:buFont typeface="Courier New" panose="02070309020205020404" pitchFamily="49" charset="0"/>
                        <a:buChar char="o"/>
                      </a:pPr>
                      <a:r>
                        <a:rPr lang="en-US" sz="1000" baseline="0" dirty="0">
                          <a:latin typeface="Trebuchet MS" panose="020B0603020202020204" pitchFamily="34" charset="0"/>
                        </a:rPr>
                        <a:t>SANCB Update Report</a:t>
                      </a:r>
                    </a:p>
                  </a:txBody>
                  <a:tcPr/>
                </a:tc>
                <a:extLst>
                  <a:ext uri="{0D108BD9-81ED-4DB2-BD59-A6C34878D82A}">
                    <a16:rowId xmlns:a16="http://schemas.microsoft.com/office/drawing/2014/main" val="834142862"/>
                  </a:ext>
                </a:extLst>
              </a:tr>
              <a:tr h="72372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a:latin typeface="Trebuchet MS" panose="020B0603020202020204" pitchFamily="34" charset="0"/>
                      </a:endParaRPr>
                    </a:p>
                  </a:txBody>
                  <a:tcPr/>
                </a:tc>
                <a:tc vMerge="1">
                  <a:txBody>
                    <a:bodyPr/>
                    <a:lstStyle/>
                    <a:p>
                      <a:endParaRPr lang="en-ZA"/>
                    </a:p>
                  </a:txBody>
                  <a:tcPr/>
                </a:tc>
                <a:tc>
                  <a:txBody>
                    <a:bodyPr/>
                    <a:lstStyle/>
                    <a:p>
                      <a:r>
                        <a:rPr lang="en-ZA" sz="1000" dirty="0">
                          <a:latin typeface="Trebuchet MS" panose="020B0603020202020204" pitchFamily="34" charset="0"/>
                        </a:rPr>
                        <a:t>10 August 2021 – Extended</a:t>
                      </a:r>
                      <a:r>
                        <a:rPr lang="en-ZA" sz="1000" baseline="0" dirty="0">
                          <a:latin typeface="Trebuchet MS" panose="020B0603020202020204" pitchFamily="34" charset="0"/>
                        </a:rPr>
                        <a:t> special meeting</a:t>
                      </a:r>
                      <a:endParaRPr lang="en-ZA" sz="1000" dirty="0">
                        <a:latin typeface="Trebuchet MS" panose="020B0603020202020204" pitchFamily="34" charset="0"/>
                      </a:endParaRPr>
                    </a:p>
                  </a:txBody>
                  <a:tcPr/>
                </a:tc>
                <a:tc>
                  <a:txBody>
                    <a:bodyPr/>
                    <a:lstStyle/>
                    <a:p>
                      <a:r>
                        <a:rPr lang="en-ZA" sz="1000" dirty="0">
                          <a:latin typeface="Trebuchet MS" panose="020B0603020202020204" pitchFamily="34" charset="0"/>
                        </a:rPr>
                        <a:t>4/5</a:t>
                      </a:r>
                    </a:p>
                  </a:txBody>
                  <a:tcPr/>
                </a:tc>
                <a:tc>
                  <a:txBody>
                    <a:bodyPr/>
                    <a:lstStyle/>
                    <a:p>
                      <a:pPr marL="171450" indent="-171450">
                        <a:buFont typeface="Courier New" panose="02070309020205020404" pitchFamily="49" charset="0"/>
                        <a:buChar char="o"/>
                      </a:pPr>
                      <a:r>
                        <a:rPr lang="en-US" sz="1000" baseline="0" dirty="0">
                          <a:latin typeface="Trebuchet MS" panose="020B0603020202020204" pitchFamily="34" charset="0"/>
                        </a:rPr>
                        <a:t>Global Brand Campaign – The Big Idea</a:t>
                      </a:r>
                    </a:p>
                    <a:p>
                      <a:pPr marL="171450" indent="-171450">
                        <a:buFont typeface="Courier New" panose="02070309020205020404" pitchFamily="49" charset="0"/>
                        <a:buChar char="o"/>
                      </a:pPr>
                      <a:r>
                        <a:rPr lang="en-US" sz="1000" baseline="0" dirty="0">
                          <a:latin typeface="Trebuchet MS" panose="020B0603020202020204" pitchFamily="34" charset="0"/>
                        </a:rPr>
                        <a:t>Dubai Expo update</a:t>
                      </a:r>
                    </a:p>
                    <a:p>
                      <a:pPr marL="171450" indent="-171450">
                        <a:buFont typeface="Courier New" panose="02070309020205020404" pitchFamily="49" charset="0"/>
                        <a:buChar char="o"/>
                      </a:pPr>
                      <a:r>
                        <a:rPr lang="en-US" sz="1000" baseline="0" dirty="0">
                          <a:latin typeface="Trebuchet MS" panose="020B0603020202020204" pitchFamily="34" charset="0"/>
                        </a:rPr>
                        <a:t>Global Advocacy Programme update</a:t>
                      </a:r>
                    </a:p>
                  </a:txBody>
                  <a:tcPr/>
                </a:tc>
                <a:extLst>
                  <a:ext uri="{0D108BD9-81ED-4DB2-BD59-A6C34878D82A}">
                    <a16:rowId xmlns:a16="http://schemas.microsoft.com/office/drawing/2014/main" val="2329368422"/>
                  </a:ext>
                </a:extLst>
              </a:tr>
            </a:tbl>
          </a:graphicData>
        </a:graphic>
      </p:graphicFrame>
    </p:spTree>
    <p:extLst>
      <p:ext uri="{BB962C8B-B14F-4D97-AF65-F5344CB8AC3E}">
        <p14:creationId xmlns:p14="http://schemas.microsoft.com/office/powerpoint/2010/main" val="3971498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84967" y="639888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33917" y="121684"/>
            <a:ext cx="4359348" cy="461665"/>
          </a:xfrm>
          <a:prstGeom prst="rect">
            <a:avLst/>
          </a:prstGeom>
          <a:noFill/>
        </p:spPr>
        <p:txBody>
          <a:bodyPr wrap="square" rtlCol="0">
            <a:spAutoFit/>
          </a:bodyPr>
          <a:lstStyle/>
          <a:p>
            <a:pPr algn="ctr"/>
            <a:r>
              <a:rPr lang="en-US" sz="2400" b="1" dirty="0"/>
              <a:t>COMMITTEE MEETINGS</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val="2896683511"/>
              </p:ext>
            </p:extLst>
          </p:nvPr>
        </p:nvGraphicFramePr>
        <p:xfrm>
          <a:off x="383931" y="1017215"/>
          <a:ext cx="8366877" cy="5237297"/>
        </p:xfrm>
        <a:graphic>
          <a:graphicData uri="http://schemas.openxmlformats.org/drawingml/2006/table">
            <a:tbl>
              <a:tblPr firstRow="1" bandRow="1">
                <a:tableStyleId>{073A0DAA-6AF3-43AB-8588-CEC1D06C72B9}</a:tableStyleId>
              </a:tblPr>
              <a:tblGrid>
                <a:gridCol w="992287">
                  <a:extLst>
                    <a:ext uri="{9D8B030D-6E8A-4147-A177-3AD203B41FA5}">
                      <a16:colId xmlns:a16="http://schemas.microsoft.com/office/drawing/2014/main" val="1295082688"/>
                    </a:ext>
                  </a:extLst>
                </a:gridCol>
                <a:gridCol w="932873">
                  <a:extLst>
                    <a:ext uri="{9D8B030D-6E8A-4147-A177-3AD203B41FA5}">
                      <a16:colId xmlns:a16="http://schemas.microsoft.com/office/drawing/2014/main" val="436206913"/>
                    </a:ext>
                  </a:extLst>
                </a:gridCol>
                <a:gridCol w="1191491">
                  <a:extLst>
                    <a:ext uri="{9D8B030D-6E8A-4147-A177-3AD203B41FA5}">
                      <a16:colId xmlns:a16="http://schemas.microsoft.com/office/drawing/2014/main" val="3675987935"/>
                    </a:ext>
                  </a:extLst>
                </a:gridCol>
                <a:gridCol w="1228436">
                  <a:extLst>
                    <a:ext uri="{9D8B030D-6E8A-4147-A177-3AD203B41FA5}">
                      <a16:colId xmlns:a16="http://schemas.microsoft.com/office/drawing/2014/main" val="2577843269"/>
                    </a:ext>
                  </a:extLst>
                </a:gridCol>
                <a:gridCol w="4021790">
                  <a:extLst>
                    <a:ext uri="{9D8B030D-6E8A-4147-A177-3AD203B41FA5}">
                      <a16:colId xmlns:a16="http://schemas.microsoft.com/office/drawing/2014/main" val="4143996675"/>
                    </a:ext>
                  </a:extLst>
                </a:gridCol>
              </a:tblGrid>
              <a:tr h="420290">
                <a:tc>
                  <a:txBody>
                    <a:bodyPr/>
                    <a:lstStyle/>
                    <a:p>
                      <a:pPr algn="ctr"/>
                      <a:r>
                        <a:rPr lang="en-US" sz="1200" dirty="0">
                          <a:latin typeface="Trebuchet MS" panose="020B0603020202020204" pitchFamily="34" charset="0"/>
                        </a:rPr>
                        <a:t>Name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Number of Meetings</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Date</a:t>
                      </a:r>
                      <a:r>
                        <a:rPr lang="en-US" sz="1200" baseline="0" dirty="0">
                          <a:latin typeface="Trebuchet MS" panose="020B0603020202020204" pitchFamily="34" charset="0"/>
                        </a:rPr>
                        <a:t> of Meeting</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Attendance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Key Agenda Items</a:t>
                      </a:r>
                      <a:endParaRPr lang="en-ZA" sz="1200" dirty="0">
                        <a:latin typeface="Trebuchet MS" panose="020B0603020202020204" pitchFamily="34" charset="0"/>
                      </a:endParaRPr>
                    </a:p>
                  </a:txBody>
                  <a:tcPr/>
                </a:tc>
                <a:extLst>
                  <a:ext uri="{0D108BD9-81ED-4DB2-BD59-A6C34878D82A}">
                    <a16:rowId xmlns:a16="http://schemas.microsoft.com/office/drawing/2014/main" val="3783357902"/>
                  </a:ext>
                </a:extLst>
              </a:tr>
              <a:tr h="252174">
                <a:tc gridSpan="5">
                  <a:txBody>
                    <a:bodyPr/>
                    <a:lstStyle/>
                    <a:p>
                      <a:pPr algn="ctr"/>
                      <a:r>
                        <a:rPr lang="en-US" sz="1200" b="1" dirty="0">
                          <a:solidFill>
                            <a:schemeClr val="tx1"/>
                          </a:solidFill>
                          <a:latin typeface="Trebuchet MS" panose="020B0603020202020204" pitchFamily="34" charset="0"/>
                        </a:rPr>
                        <a:t>QUARTER 1</a:t>
                      </a:r>
                      <a:endParaRPr lang="en-ZA" sz="12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98650234"/>
                  </a:ext>
                </a:extLst>
              </a:tr>
              <a:tr h="1064735">
                <a:tc rowSpan="2">
                  <a:txBody>
                    <a:bodyPr/>
                    <a:lstStyle/>
                    <a:p>
                      <a:r>
                        <a:rPr lang="en-ZA" sz="1000" dirty="0">
                          <a:latin typeface="Trebuchet MS" panose="020B0603020202020204" pitchFamily="34" charset="0"/>
                        </a:rPr>
                        <a:t>Audit &amp; Risk </a:t>
                      </a:r>
                      <a:r>
                        <a:rPr lang="en-ZA" sz="1000" baseline="0" dirty="0">
                          <a:latin typeface="Trebuchet MS" panose="020B0603020202020204" pitchFamily="34" charset="0"/>
                        </a:rPr>
                        <a:t>Committee</a:t>
                      </a:r>
                      <a:endParaRPr lang="en-ZA" sz="1000" dirty="0">
                        <a:latin typeface="Trebuchet MS" panose="020B0603020202020204" pitchFamily="34" charset="0"/>
                      </a:endParaRPr>
                    </a:p>
                  </a:txBody>
                  <a:tcPr/>
                </a:tc>
                <a:tc rowSpan="2">
                  <a:txBody>
                    <a:bodyPr/>
                    <a:lstStyle/>
                    <a:p>
                      <a:r>
                        <a:rPr lang="en-ZA" sz="1000" dirty="0">
                          <a:latin typeface="Trebuchet MS" panose="020B0603020202020204" pitchFamily="34" charset="0"/>
                        </a:rPr>
                        <a:t>2</a:t>
                      </a:r>
                    </a:p>
                  </a:txBody>
                  <a:tcPr/>
                </a:tc>
                <a:tc>
                  <a:txBody>
                    <a:bodyPr/>
                    <a:lstStyle/>
                    <a:p>
                      <a:r>
                        <a:rPr lang="en-ZA" sz="1000" dirty="0">
                          <a:latin typeface="Trebuchet MS" panose="020B0603020202020204" pitchFamily="34" charset="0"/>
                        </a:rPr>
                        <a:t>20 April 2021</a:t>
                      </a:r>
                    </a:p>
                  </a:txBody>
                  <a:tcPr/>
                </a:tc>
                <a:tc>
                  <a:txBody>
                    <a:bodyPr/>
                    <a:lstStyle/>
                    <a:p>
                      <a:r>
                        <a:rPr lang="en-ZA" sz="1000" dirty="0">
                          <a:latin typeface="Trebuchet MS" panose="020B0603020202020204" pitchFamily="34" charset="0"/>
                        </a:rPr>
                        <a:t>4/5</a:t>
                      </a:r>
                    </a:p>
                  </a:txBody>
                  <a:tcPr/>
                </a:tc>
                <a:tc>
                  <a:txBody>
                    <a:bodyPr/>
                    <a:lstStyle/>
                    <a:p>
                      <a:pPr marL="171450" indent="-171450">
                        <a:buFont typeface="Courier New" panose="02070309020205020404" pitchFamily="49" charset="0"/>
                        <a:buChar char="o"/>
                      </a:pPr>
                      <a:r>
                        <a:rPr lang="en-ZA" sz="1000" dirty="0">
                          <a:latin typeface="Trebuchet MS" panose="020B0603020202020204" pitchFamily="34" charset="0"/>
                        </a:rPr>
                        <a:t>2021 Quarter 4 performance &amp; finance report</a:t>
                      </a:r>
                    </a:p>
                    <a:p>
                      <a:pPr marL="171450" indent="-171450">
                        <a:buFont typeface="Courier New" panose="02070309020205020404" pitchFamily="49" charset="0"/>
                        <a:buChar char="o"/>
                      </a:pPr>
                      <a:r>
                        <a:rPr lang="en-ZA" sz="1000" dirty="0">
                          <a:latin typeface="Trebuchet MS" panose="020B0603020202020204" pitchFamily="34" charset="0"/>
                        </a:rPr>
                        <a:t>Privacy policies</a:t>
                      </a:r>
                    </a:p>
                    <a:p>
                      <a:pPr marL="171450" indent="-171450">
                        <a:buFont typeface="Courier New" panose="02070309020205020404" pitchFamily="49" charset="0"/>
                        <a:buChar char="o"/>
                      </a:pPr>
                      <a:r>
                        <a:rPr lang="en-ZA" sz="1000" dirty="0">
                          <a:latin typeface="Trebuchet MS" panose="020B0603020202020204" pitchFamily="34" charset="0"/>
                        </a:rPr>
                        <a:t>Amendment to audit strategy</a:t>
                      </a:r>
                    </a:p>
                    <a:p>
                      <a:pPr marL="171450" indent="-171450">
                        <a:buFont typeface="Courier New" panose="02070309020205020404" pitchFamily="49" charset="0"/>
                        <a:buChar char="o"/>
                      </a:pPr>
                      <a:r>
                        <a:rPr lang="en-ZA" sz="1000" dirty="0">
                          <a:latin typeface="Trebuchet MS" panose="020B0603020202020204" pitchFamily="34" charset="0"/>
                        </a:rPr>
                        <a:t>Risk management policy</a:t>
                      </a:r>
                    </a:p>
                    <a:p>
                      <a:pPr marL="171450" indent="-171450">
                        <a:buFont typeface="Courier New" panose="02070309020205020404" pitchFamily="49" charset="0"/>
                        <a:buChar char="o"/>
                      </a:pPr>
                      <a:r>
                        <a:rPr lang="en-ZA" sz="1000" dirty="0">
                          <a:latin typeface="Trebuchet MS" panose="020B0603020202020204" pitchFamily="34" charset="0"/>
                        </a:rPr>
                        <a:t>EPMO update report</a:t>
                      </a:r>
                    </a:p>
                    <a:p>
                      <a:pPr marL="171450" indent="-171450">
                        <a:buFont typeface="Courier New" panose="02070309020205020404" pitchFamily="49" charset="0"/>
                        <a:buChar char="o"/>
                      </a:pPr>
                      <a:r>
                        <a:rPr lang="en-ZA" sz="1000" dirty="0">
                          <a:latin typeface="Trebuchet MS" panose="020B0603020202020204" pitchFamily="34" charset="0"/>
                        </a:rPr>
                        <a:t>Termination</a:t>
                      </a:r>
                      <a:r>
                        <a:rPr lang="en-ZA" sz="1000" baseline="0" dirty="0">
                          <a:latin typeface="Trebuchet MS" panose="020B0603020202020204" pitchFamily="34" charset="0"/>
                        </a:rPr>
                        <a:t> of country office lease</a:t>
                      </a:r>
                    </a:p>
                    <a:p>
                      <a:pPr marL="171450" indent="-171450">
                        <a:buFont typeface="Courier New" panose="02070309020205020404" pitchFamily="49" charset="0"/>
                        <a:buChar char="o"/>
                      </a:pPr>
                      <a:r>
                        <a:rPr lang="en-ZA" sz="1000" baseline="0" dirty="0">
                          <a:latin typeface="Trebuchet MS" panose="020B0603020202020204" pitchFamily="34" charset="0"/>
                        </a:rPr>
                        <a:t>Litigation report</a:t>
                      </a:r>
                      <a:endParaRPr lang="en-ZA" sz="1000" dirty="0">
                        <a:latin typeface="Trebuchet MS" panose="020B0603020202020204" pitchFamily="34" charset="0"/>
                      </a:endParaRPr>
                    </a:p>
                  </a:txBody>
                  <a:tcPr/>
                </a:tc>
                <a:extLst>
                  <a:ext uri="{0D108BD9-81ED-4DB2-BD59-A6C34878D82A}">
                    <a16:rowId xmlns:a16="http://schemas.microsoft.com/office/drawing/2014/main" val="2948765131"/>
                  </a:ext>
                </a:extLst>
              </a:tr>
              <a:tr h="504348">
                <a:tc vMerge="1">
                  <a:txBody>
                    <a:bodyPr/>
                    <a:lstStyle/>
                    <a:p>
                      <a:endParaRPr lang="en-ZA" sz="1000" dirty="0">
                        <a:latin typeface="Trebuchet MS" panose="020B0603020202020204" pitchFamily="34" charset="0"/>
                      </a:endParaRPr>
                    </a:p>
                  </a:txBody>
                  <a:tcPr/>
                </a:tc>
                <a:tc vMerge="1">
                  <a:txBody>
                    <a:bodyPr/>
                    <a:lstStyle/>
                    <a:p>
                      <a:endParaRPr lang="en-ZA"/>
                    </a:p>
                  </a:txBody>
                  <a:tcPr/>
                </a:tc>
                <a:tc>
                  <a:txBody>
                    <a:bodyPr/>
                    <a:lstStyle/>
                    <a:p>
                      <a:r>
                        <a:rPr lang="en-ZA" sz="1000" dirty="0">
                          <a:latin typeface="Trebuchet MS" panose="020B0603020202020204" pitchFamily="34" charset="0"/>
                        </a:rPr>
                        <a:t>21 May 2021</a:t>
                      </a:r>
                    </a:p>
                  </a:txBody>
                  <a:tcPr/>
                </a:tc>
                <a:tc>
                  <a:txBody>
                    <a:bodyPr/>
                    <a:lstStyle/>
                    <a:p>
                      <a:r>
                        <a:rPr lang="en-ZA" sz="1000" dirty="0">
                          <a:latin typeface="Trebuchet MS" panose="020B0603020202020204" pitchFamily="34" charset="0"/>
                        </a:rPr>
                        <a:t>3/5</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dirty="0">
                          <a:latin typeface="Trebuchet MS" panose="020B0603020202020204" pitchFamily="34" charset="0"/>
                        </a:rPr>
                        <a:t>2020/21</a:t>
                      </a:r>
                      <a:r>
                        <a:rPr lang="en-ZA" sz="1000" baseline="0" dirty="0">
                          <a:latin typeface="Trebuchet MS" panose="020B0603020202020204" pitchFamily="34" charset="0"/>
                        </a:rPr>
                        <a:t> draft financial statements</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baseline="0" dirty="0">
                          <a:latin typeface="Trebuchet MS" panose="020B0603020202020204" pitchFamily="34" charset="0"/>
                        </a:rPr>
                        <a:t>2020/21 draft annual report</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baseline="0" dirty="0">
                          <a:latin typeface="Trebuchet MS" panose="020B0603020202020204" pitchFamily="34" charset="0"/>
                        </a:rPr>
                        <a:t>Risk appetite and tolerance framework</a:t>
                      </a:r>
                      <a:endParaRPr lang="en-ZA" sz="1000" dirty="0">
                        <a:latin typeface="Trebuchet MS" panose="020B0603020202020204" pitchFamily="34" charset="0"/>
                      </a:endParaRPr>
                    </a:p>
                  </a:txBody>
                  <a:tcPr/>
                </a:tc>
                <a:extLst>
                  <a:ext uri="{0D108BD9-81ED-4DB2-BD59-A6C34878D82A}">
                    <a16:rowId xmlns:a16="http://schemas.microsoft.com/office/drawing/2014/main" val="829736686"/>
                  </a:ext>
                </a:extLst>
              </a:tr>
              <a:tr h="224155">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Trebuchet MS" panose="020B0603020202020204" pitchFamily="34" charset="0"/>
                        </a:rPr>
                        <a:t>QUARTER 2</a:t>
                      </a:r>
                      <a:endParaRPr lang="en-ZA" sz="10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7448265"/>
                  </a:ext>
                </a:extLst>
              </a:tr>
              <a:tr h="1204832">
                <a:tc rowSpan="3">
                  <a:txBody>
                    <a:bodyPr/>
                    <a:lstStyle/>
                    <a:p>
                      <a:r>
                        <a:rPr lang="en-ZA" sz="1000" dirty="0">
                          <a:latin typeface="Trebuchet MS" panose="020B0603020202020204" pitchFamily="34" charset="0"/>
                        </a:rPr>
                        <a:t>Audit &amp; Risk </a:t>
                      </a:r>
                      <a:r>
                        <a:rPr lang="en-ZA" sz="1000" baseline="0" dirty="0">
                          <a:latin typeface="Trebuchet MS" panose="020B0603020202020204" pitchFamily="34" charset="0"/>
                        </a:rPr>
                        <a:t>Committee</a:t>
                      </a:r>
                      <a:endParaRPr lang="en-ZA" sz="1000" dirty="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a:latin typeface="Trebuchet MS" panose="020B0603020202020204" pitchFamily="34" charset="0"/>
                      </a:endParaRPr>
                    </a:p>
                  </a:txBody>
                  <a:tcPr/>
                </a:tc>
                <a:tc rowSpan="3">
                  <a:txBody>
                    <a:bodyPr/>
                    <a:lstStyle/>
                    <a:p>
                      <a:r>
                        <a:rPr lang="en-ZA" sz="1000" dirty="0">
                          <a:latin typeface="Trebuchet MS" panose="020B0603020202020204" pitchFamily="34" charset="0"/>
                        </a:rPr>
                        <a:t>3</a:t>
                      </a:r>
                    </a:p>
                  </a:txBody>
                  <a:tcPr/>
                </a:tc>
                <a:tc>
                  <a:txBody>
                    <a:bodyPr/>
                    <a:lstStyle/>
                    <a:p>
                      <a:r>
                        <a:rPr lang="en-ZA" sz="1000" dirty="0">
                          <a:latin typeface="Trebuchet MS" panose="020B0603020202020204" pitchFamily="34" charset="0"/>
                        </a:rPr>
                        <a:t>20 July</a:t>
                      </a:r>
                      <a:r>
                        <a:rPr lang="en-ZA" sz="1000" baseline="0" dirty="0">
                          <a:latin typeface="Trebuchet MS" panose="020B0603020202020204" pitchFamily="34" charset="0"/>
                        </a:rPr>
                        <a:t> 2021</a:t>
                      </a:r>
                      <a:endParaRPr lang="en-ZA" sz="1000" dirty="0">
                        <a:latin typeface="Trebuchet MS" panose="020B0603020202020204" pitchFamily="34" charset="0"/>
                      </a:endParaRPr>
                    </a:p>
                  </a:txBody>
                  <a:tcPr/>
                </a:tc>
                <a:tc>
                  <a:txBody>
                    <a:bodyPr/>
                    <a:lstStyle/>
                    <a:p>
                      <a:r>
                        <a:rPr lang="en-ZA" sz="1000" dirty="0">
                          <a:latin typeface="Trebuchet MS" panose="020B0603020202020204" pitchFamily="34" charset="0"/>
                        </a:rPr>
                        <a:t>5/5</a:t>
                      </a:r>
                    </a:p>
                  </a:txBody>
                  <a:tcPr/>
                </a:tc>
                <a:tc>
                  <a:txBody>
                    <a:bodyPr/>
                    <a:lstStyle/>
                    <a:p>
                      <a:pPr marL="171450" indent="-171450">
                        <a:buFont typeface="Courier New" panose="02070309020205020404" pitchFamily="49" charset="0"/>
                        <a:buChar char="o"/>
                      </a:pPr>
                      <a:r>
                        <a:rPr lang="en-US" sz="1000" baseline="0" dirty="0">
                          <a:latin typeface="Trebuchet MS" panose="020B0603020202020204" pitchFamily="34" charset="0"/>
                        </a:rPr>
                        <a:t>2020/21 Quarter 1 </a:t>
                      </a:r>
                      <a:r>
                        <a:rPr lang="en-ZA" sz="1000" dirty="0">
                          <a:latin typeface="Trebuchet MS" panose="020B0603020202020204" pitchFamily="34" charset="0"/>
                        </a:rPr>
                        <a:t>performance &amp; finance report</a:t>
                      </a:r>
                    </a:p>
                    <a:p>
                      <a:pPr marL="171450" indent="-171450">
                        <a:buFont typeface="Courier New" panose="02070309020205020404" pitchFamily="49" charset="0"/>
                        <a:buChar char="o"/>
                      </a:pPr>
                      <a:r>
                        <a:rPr lang="en-ZA" sz="1000" baseline="0" dirty="0">
                          <a:latin typeface="Trebuchet MS" panose="020B0603020202020204" pitchFamily="34" charset="0"/>
                        </a:rPr>
                        <a:t>2020/21 annual report</a:t>
                      </a:r>
                    </a:p>
                    <a:p>
                      <a:pPr marL="171450" indent="-171450">
                        <a:buFont typeface="Courier New" panose="02070309020205020404" pitchFamily="49" charset="0"/>
                        <a:buChar char="o"/>
                      </a:pPr>
                      <a:r>
                        <a:rPr lang="en-ZA" sz="1000" baseline="0" dirty="0">
                          <a:latin typeface="Trebuchet MS" panose="020B0603020202020204" pitchFamily="34" charset="0"/>
                        </a:rPr>
                        <a:t>Amendment to the 2021/22 annual procurement plan</a:t>
                      </a:r>
                    </a:p>
                    <a:p>
                      <a:pPr marL="171450" indent="-171450">
                        <a:buFont typeface="Courier New" panose="02070309020205020404" pitchFamily="49" charset="0"/>
                        <a:buChar char="o"/>
                      </a:pPr>
                      <a:r>
                        <a:rPr lang="en-ZA" sz="1000" baseline="0" dirty="0">
                          <a:latin typeface="Trebuchet MS" panose="020B0603020202020204" pitchFamily="34" charset="0"/>
                        </a:rPr>
                        <a:t>DigiTech report</a:t>
                      </a:r>
                    </a:p>
                    <a:p>
                      <a:pPr marL="171450" indent="-171450">
                        <a:buFont typeface="Courier New" panose="02070309020205020404" pitchFamily="49" charset="0"/>
                        <a:buChar char="o"/>
                      </a:pPr>
                      <a:r>
                        <a:rPr lang="en-ZA" sz="1000" baseline="0" dirty="0">
                          <a:latin typeface="Trebuchet MS" panose="020B0603020202020204" pitchFamily="34" charset="0"/>
                        </a:rPr>
                        <a:t>Internal Audit</a:t>
                      </a:r>
                    </a:p>
                    <a:p>
                      <a:pPr marL="171450" indent="-171450">
                        <a:buFont typeface="Courier New" panose="02070309020205020404" pitchFamily="49" charset="0"/>
                        <a:buChar char="o"/>
                      </a:pPr>
                      <a:r>
                        <a:rPr lang="en-ZA" sz="1000" baseline="0" dirty="0">
                          <a:latin typeface="Trebuchet MS" panose="020B0603020202020204" pitchFamily="34" charset="0"/>
                        </a:rPr>
                        <a:t>Risk management</a:t>
                      </a:r>
                    </a:p>
                    <a:p>
                      <a:pPr marL="171450" indent="-171450">
                        <a:buFont typeface="Courier New" panose="02070309020205020404" pitchFamily="49" charset="0"/>
                        <a:buChar char="o"/>
                      </a:pPr>
                      <a:r>
                        <a:rPr lang="en-ZA" sz="1000" baseline="0" dirty="0">
                          <a:latin typeface="Trebuchet MS" panose="020B0603020202020204" pitchFamily="34" charset="0"/>
                        </a:rPr>
                        <a:t>Litigation report</a:t>
                      </a:r>
                    </a:p>
                    <a:p>
                      <a:pPr marL="171450" indent="-171450">
                        <a:buFont typeface="Courier New" panose="02070309020205020404" pitchFamily="49" charset="0"/>
                        <a:buChar char="o"/>
                      </a:pPr>
                      <a:r>
                        <a:rPr lang="en-ZA" sz="1000" baseline="0" dirty="0">
                          <a:latin typeface="Trebuchet MS" panose="020B0603020202020204" pitchFamily="34" charset="0"/>
                        </a:rPr>
                        <a:t>Finance and supply chain management report </a:t>
                      </a:r>
                    </a:p>
                  </a:txBody>
                  <a:tcPr/>
                </a:tc>
                <a:extLst>
                  <a:ext uri="{0D108BD9-81ED-4DB2-BD59-A6C34878D82A}">
                    <a16:rowId xmlns:a16="http://schemas.microsoft.com/office/drawing/2014/main" val="834142862"/>
                  </a:ext>
                </a:extLst>
              </a:tr>
              <a:tr h="2729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a:latin typeface="Trebuchet MS" panose="020B0603020202020204" pitchFamily="34" charset="0"/>
                      </a:endParaRPr>
                    </a:p>
                  </a:txBody>
                  <a:tcPr/>
                </a:tc>
                <a:tc vMerge="1">
                  <a:txBody>
                    <a:bodyPr/>
                    <a:lstStyle/>
                    <a:p>
                      <a:endParaRPr lang="en-ZA"/>
                    </a:p>
                  </a:txBody>
                  <a:tcPr/>
                </a:tc>
                <a:tc>
                  <a:txBody>
                    <a:bodyPr/>
                    <a:lstStyle/>
                    <a:p>
                      <a:r>
                        <a:rPr lang="en-ZA" sz="1000" dirty="0">
                          <a:latin typeface="Trebuchet MS" panose="020B0603020202020204" pitchFamily="34" charset="0"/>
                        </a:rPr>
                        <a:t>27 July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5/5</a:t>
                      </a:r>
                    </a:p>
                  </a:txBody>
                  <a:tcPr/>
                </a:tc>
                <a:tc>
                  <a:txBody>
                    <a:bodyPr/>
                    <a:lstStyle/>
                    <a:p>
                      <a:pPr marL="171450" indent="-171450">
                        <a:buFont typeface="Courier New" panose="02070309020205020404" pitchFamily="49" charset="0"/>
                        <a:buChar char="o"/>
                      </a:pPr>
                      <a:r>
                        <a:rPr lang="en-US" sz="1000" baseline="0" dirty="0">
                          <a:latin typeface="Trebuchet MS" panose="020B0603020202020204" pitchFamily="34" charset="0"/>
                        </a:rPr>
                        <a:t>AGSA report on annual financial statements and management report</a:t>
                      </a:r>
                    </a:p>
                  </a:txBody>
                  <a:tcPr/>
                </a:tc>
                <a:extLst>
                  <a:ext uri="{0D108BD9-81ED-4DB2-BD59-A6C34878D82A}">
                    <a16:rowId xmlns:a16="http://schemas.microsoft.com/office/drawing/2014/main" val="2329368422"/>
                  </a:ext>
                </a:extLst>
              </a:tr>
              <a:tr h="6652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a:latin typeface="Trebuchet MS" panose="020B0603020202020204" pitchFamily="34" charset="0"/>
                      </a:endParaRPr>
                    </a:p>
                  </a:txBody>
                  <a:tcPr/>
                </a:tc>
                <a:tc vMerge="1">
                  <a:txBody>
                    <a:bodyPr/>
                    <a:lstStyle/>
                    <a:p>
                      <a:endParaRPr lang="en-ZA"/>
                    </a:p>
                  </a:txBody>
                  <a:tcPr/>
                </a:tc>
                <a:tc>
                  <a:txBody>
                    <a:bodyPr/>
                    <a:lstStyle/>
                    <a:p>
                      <a:r>
                        <a:rPr lang="en-ZA" sz="1000" dirty="0">
                          <a:latin typeface="Trebuchet MS" panose="020B0603020202020204" pitchFamily="34" charset="0"/>
                        </a:rPr>
                        <a:t>30 August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5/5</a:t>
                      </a:r>
                    </a:p>
                  </a:txBody>
                  <a:tcPr/>
                </a:tc>
                <a:tc>
                  <a:txBody>
                    <a:bodyPr/>
                    <a:lstStyle/>
                    <a:p>
                      <a:pPr marL="171450" indent="-171450">
                        <a:buFont typeface="Courier New" panose="02070309020205020404" pitchFamily="49" charset="0"/>
                        <a:buChar char="o"/>
                      </a:pPr>
                      <a:r>
                        <a:rPr lang="en-US" sz="1000" baseline="0" dirty="0">
                          <a:latin typeface="Trebuchet MS" panose="020B0603020202020204" pitchFamily="34" charset="0"/>
                        </a:rPr>
                        <a:t>2020/21 management report</a:t>
                      </a:r>
                    </a:p>
                  </a:txBody>
                  <a:tcPr/>
                </a:tc>
                <a:extLst>
                  <a:ext uri="{0D108BD9-81ED-4DB2-BD59-A6C34878D82A}">
                    <a16:rowId xmlns:a16="http://schemas.microsoft.com/office/drawing/2014/main" val="3402725573"/>
                  </a:ext>
                </a:extLst>
              </a:tr>
            </a:tbl>
          </a:graphicData>
        </a:graphic>
      </p:graphicFrame>
    </p:spTree>
    <p:extLst>
      <p:ext uri="{BB962C8B-B14F-4D97-AF65-F5344CB8AC3E}">
        <p14:creationId xmlns:p14="http://schemas.microsoft.com/office/powerpoint/2010/main" val="3644957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84967" y="639888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33917" y="121684"/>
            <a:ext cx="4359348" cy="461665"/>
          </a:xfrm>
          <a:prstGeom prst="rect">
            <a:avLst/>
          </a:prstGeom>
          <a:noFill/>
        </p:spPr>
        <p:txBody>
          <a:bodyPr wrap="square" rtlCol="0">
            <a:spAutoFit/>
          </a:bodyPr>
          <a:lstStyle/>
          <a:p>
            <a:pPr algn="ctr"/>
            <a:r>
              <a:rPr lang="en-US" sz="2400" b="1" dirty="0"/>
              <a:t>COMMITTEE MEETINGS</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val="2825715315"/>
              </p:ext>
            </p:extLst>
          </p:nvPr>
        </p:nvGraphicFramePr>
        <p:xfrm>
          <a:off x="295043" y="1302327"/>
          <a:ext cx="8540613" cy="4143215"/>
        </p:xfrm>
        <a:graphic>
          <a:graphicData uri="http://schemas.openxmlformats.org/drawingml/2006/table">
            <a:tbl>
              <a:tblPr firstRow="1" bandRow="1">
                <a:tableStyleId>{073A0DAA-6AF3-43AB-8588-CEC1D06C72B9}</a:tableStyleId>
              </a:tblPr>
              <a:tblGrid>
                <a:gridCol w="1099648">
                  <a:extLst>
                    <a:ext uri="{9D8B030D-6E8A-4147-A177-3AD203B41FA5}">
                      <a16:colId xmlns:a16="http://schemas.microsoft.com/office/drawing/2014/main" val="1295082688"/>
                    </a:ext>
                  </a:extLst>
                </a:gridCol>
                <a:gridCol w="932873">
                  <a:extLst>
                    <a:ext uri="{9D8B030D-6E8A-4147-A177-3AD203B41FA5}">
                      <a16:colId xmlns:a16="http://schemas.microsoft.com/office/drawing/2014/main" val="2748334782"/>
                    </a:ext>
                  </a:extLst>
                </a:gridCol>
                <a:gridCol w="1237672">
                  <a:extLst>
                    <a:ext uri="{9D8B030D-6E8A-4147-A177-3AD203B41FA5}">
                      <a16:colId xmlns:a16="http://schemas.microsoft.com/office/drawing/2014/main" val="4113022573"/>
                    </a:ext>
                  </a:extLst>
                </a:gridCol>
                <a:gridCol w="1200728">
                  <a:extLst>
                    <a:ext uri="{9D8B030D-6E8A-4147-A177-3AD203B41FA5}">
                      <a16:colId xmlns:a16="http://schemas.microsoft.com/office/drawing/2014/main" val="1620779501"/>
                    </a:ext>
                  </a:extLst>
                </a:gridCol>
                <a:gridCol w="4069692">
                  <a:extLst>
                    <a:ext uri="{9D8B030D-6E8A-4147-A177-3AD203B41FA5}">
                      <a16:colId xmlns:a16="http://schemas.microsoft.com/office/drawing/2014/main" val="2647920325"/>
                    </a:ext>
                  </a:extLst>
                </a:gridCol>
              </a:tblGrid>
              <a:tr h="364181">
                <a:tc>
                  <a:txBody>
                    <a:bodyPr/>
                    <a:lstStyle/>
                    <a:p>
                      <a:pPr algn="ctr"/>
                      <a:r>
                        <a:rPr lang="en-US" sz="1200" dirty="0">
                          <a:latin typeface="Trebuchet MS" panose="020B0603020202020204" pitchFamily="34" charset="0"/>
                        </a:rPr>
                        <a:t>Name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Number of Meetings</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Date</a:t>
                      </a:r>
                      <a:r>
                        <a:rPr lang="en-US" sz="1200" baseline="0" dirty="0">
                          <a:latin typeface="Trebuchet MS" panose="020B0603020202020204" pitchFamily="34" charset="0"/>
                        </a:rPr>
                        <a:t> of Meeting</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Attendance</a:t>
                      </a:r>
                      <a:endParaRPr lang="en-ZA" sz="1200" dirty="0">
                        <a:latin typeface="Trebuchet MS" panose="020B0603020202020204" pitchFamily="34" charset="0"/>
                      </a:endParaRPr>
                    </a:p>
                  </a:txBody>
                  <a:tcPr/>
                </a:tc>
                <a:tc>
                  <a:txBody>
                    <a:bodyPr/>
                    <a:lstStyle/>
                    <a:p>
                      <a:pPr algn="ctr"/>
                      <a:r>
                        <a:rPr lang="en-US" sz="1200" dirty="0">
                          <a:latin typeface="Trebuchet MS" panose="020B0603020202020204" pitchFamily="34" charset="0"/>
                        </a:rPr>
                        <a:t>Key Agenda Items</a:t>
                      </a:r>
                      <a:endParaRPr lang="en-ZA" sz="1200" dirty="0">
                        <a:latin typeface="Trebuchet MS" panose="020B0603020202020204" pitchFamily="34" charset="0"/>
                      </a:endParaRPr>
                    </a:p>
                  </a:txBody>
                  <a:tcPr/>
                </a:tc>
                <a:extLst>
                  <a:ext uri="{0D108BD9-81ED-4DB2-BD59-A6C34878D82A}">
                    <a16:rowId xmlns:a16="http://schemas.microsoft.com/office/drawing/2014/main" val="3783357902"/>
                  </a:ext>
                </a:extLst>
              </a:tr>
              <a:tr h="252174">
                <a:tc gridSpan="5">
                  <a:txBody>
                    <a:bodyPr/>
                    <a:lstStyle/>
                    <a:p>
                      <a:pPr algn="ctr"/>
                      <a:r>
                        <a:rPr lang="en-US" sz="1200" b="1" dirty="0">
                          <a:solidFill>
                            <a:schemeClr val="tx1"/>
                          </a:solidFill>
                          <a:latin typeface="Trebuchet MS" panose="020B0603020202020204" pitchFamily="34" charset="0"/>
                        </a:rPr>
                        <a:t>QUARTER 1</a:t>
                      </a:r>
                      <a:endParaRPr lang="en-ZA" sz="12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98650234"/>
                  </a:ext>
                </a:extLst>
              </a:tr>
              <a:tr h="1064735">
                <a:tc>
                  <a:txBody>
                    <a:bodyPr/>
                    <a:lstStyle/>
                    <a:p>
                      <a:r>
                        <a:rPr lang="en-ZA" sz="1000" dirty="0">
                          <a:latin typeface="Trebuchet MS" panose="020B0603020202020204" pitchFamily="34" charset="0"/>
                        </a:rPr>
                        <a:t>TGCSA Awards </a:t>
                      </a:r>
                      <a:r>
                        <a:rPr lang="en-ZA" sz="1000" baseline="0" dirty="0">
                          <a:latin typeface="Trebuchet MS" panose="020B0603020202020204" pitchFamily="34" charset="0"/>
                        </a:rPr>
                        <a:t>Committee</a:t>
                      </a:r>
                      <a:endParaRPr lang="en-ZA" sz="1000" dirty="0">
                        <a:latin typeface="Trebuchet MS" panose="020B0603020202020204" pitchFamily="34" charset="0"/>
                      </a:endParaRPr>
                    </a:p>
                  </a:txBody>
                  <a:tcPr/>
                </a:tc>
                <a:tc>
                  <a:txBody>
                    <a:bodyPr/>
                    <a:lstStyle/>
                    <a:p>
                      <a:r>
                        <a:rPr lang="en-ZA" sz="1000" dirty="0">
                          <a:latin typeface="Trebuchet MS" panose="020B0603020202020204" pitchFamily="34" charset="0"/>
                        </a:rPr>
                        <a:t>1</a:t>
                      </a:r>
                    </a:p>
                  </a:txBody>
                  <a:tcPr/>
                </a:tc>
                <a:tc>
                  <a:txBody>
                    <a:bodyPr/>
                    <a:lstStyle/>
                    <a:p>
                      <a:r>
                        <a:rPr lang="en-ZA" sz="1000" dirty="0">
                          <a:latin typeface="Trebuchet MS" panose="020B0603020202020204" pitchFamily="34" charset="0"/>
                        </a:rPr>
                        <a:t>19 April</a:t>
                      </a:r>
                      <a:r>
                        <a:rPr lang="en-ZA" sz="1000" baseline="0" dirty="0">
                          <a:latin typeface="Trebuchet MS" panose="020B0603020202020204" pitchFamily="34" charset="0"/>
                        </a:rPr>
                        <a:t> 2021</a:t>
                      </a:r>
                      <a:endParaRPr lang="en-ZA" sz="1000" dirty="0">
                        <a:latin typeface="Trebuchet MS" panose="020B0603020202020204" pitchFamily="34" charset="0"/>
                      </a:endParaRPr>
                    </a:p>
                  </a:txBody>
                  <a:tcPr/>
                </a:tc>
                <a:tc>
                  <a:txBody>
                    <a:bodyPr/>
                    <a:lstStyle/>
                    <a:p>
                      <a:r>
                        <a:rPr lang="en-ZA" sz="1000" dirty="0">
                          <a:latin typeface="Trebuchet MS" panose="020B0603020202020204" pitchFamily="34" charset="0"/>
                        </a:rPr>
                        <a:t>3/5</a:t>
                      </a:r>
                    </a:p>
                  </a:txBody>
                  <a:tcPr/>
                </a:tc>
                <a:tc>
                  <a:txBody>
                    <a:bodyPr/>
                    <a:lstStyle/>
                    <a:p>
                      <a:pPr marL="171450" indent="-171450">
                        <a:buFont typeface="Courier New" panose="02070309020205020404" pitchFamily="49" charset="0"/>
                        <a:buChar char="o"/>
                      </a:pPr>
                      <a:r>
                        <a:rPr lang="en-ZA" sz="1000" dirty="0">
                          <a:latin typeface="Trebuchet MS" panose="020B0603020202020204" pitchFamily="34" charset="0"/>
                        </a:rPr>
                        <a:t>Divisional Operational Plan 2021/22</a:t>
                      </a:r>
                    </a:p>
                    <a:p>
                      <a:pPr marL="171450" indent="-171450">
                        <a:buFont typeface="Courier New" panose="02070309020205020404" pitchFamily="49" charset="0"/>
                        <a:buChar char="o"/>
                      </a:pPr>
                      <a:r>
                        <a:rPr lang="en-ZA" sz="1000" dirty="0">
                          <a:latin typeface="Trebuchet MS" panose="020B0603020202020204" pitchFamily="34" charset="0"/>
                        </a:rPr>
                        <a:t>Contractual</a:t>
                      </a:r>
                      <a:r>
                        <a:rPr lang="en-ZA" sz="1000" baseline="0" dirty="0">
                          <a:latin typeface="Trebuchet MS" panose="020B0603020202020204" pitchFamily="34" charset="0"/>
                        </a:rPr>
                        <a:t> dispute with grading assessors</a:t>
                      </a:r>
                    </a:p>
                    <a:p>
                      <a:pPr marL="171450" indent="-171450">
                        <a:buFont typeface="Courier New" panose="02070309020205020404" pitchFamily="49" charset="0"/>
                        <a:buChar char="o"/>
                      </a:pPr>
                      <a:r>
                        <a:rPr lang="en-ZA" sz="1000" baseline="0" dirty="0">
                          <a:latin typeface="Trebuchet MS" panose="020B0603020202020204" pitchFamily="34" charset="0"/>
                        </a:rPr>
                        <a:t>Draft policy on quality assurance framework</a:t>
                      </a:r>
                    </a:p>
                    <a:p>
                      <a:pPr marL="171450" indent="-171450">
                        <a:buFont typeface="Courier New" panose="02070309020205020404" pitchFamily="49" charset="0"/>
                        <a:buChar char="o"/>
                      </a:pPr>
                      <a:r>
                        <a:rPr lang="en-ZA" sz="1000" baseline="0" dirty="0">
                          <a:latin typeface="Trebuchet MS" panose="020B0603020202020204" pitchFamily="34" charset="0"/>
                        </a:rPr>
                        <a:t>Basic quality verification project</a:t>
                      </a:r>
                    </a:p>
                    <a:p>
                      <a:pPr marL="171450" indent="-171450">
                        <a:buFont typeface="Courier New" panose="02070309020205020404" pitchFamily="49" charset="0"/>
                        <a:buChar char="o"/>
                      </a:pPr>
                      <a:r>
                        <a:rPr lang="en-ZA" sz="1000" baseline="0" dirty="0">
                          <a:latin typeface="Trebuchet MS" panose="020B0603020202020204" pitchFamily="34" charset="0"/>
                        </a:rPr>
                        <a:t>Quality protection</a:t>
                      </a:r>
                    </a:p>
                    <a:p>
                      <a:pPr marL="171450" indent="-171450">
                        <a:buFont typeface="Courier New" panose="02070309020205020404" pitchFamily="49" charset="0"/>
                        <a:buChar char="o"/>
                      </a:pPr>
                      <a:r>
                        <a:rPr lang="en-ZA" sz="1000" baseline="0" dirty="0">
                          <a:latin typeface="Trebuchet MS" panose="020B0603020202020204" pitchFamily="34" charset="0"/>
                        </a:rPr>
                        <a:t>Quality assurance and development</a:t>
                      </a:r>
                      <a:endParaRPr lang="en-ZA" sz="1000" dirty="0">
                        <a:latin typeface="Trebuchet MS" panose="020B0603020202020204" pitchFamily="34" charset="0"/>
                      </a:endParaRPr>
                    </a:p>
                  </a:txBody>
                  <a:tcPr/>
                </a:tc>
                <a:extLst>
                  <a:ext uri="{0D108BD9-81ED-4DB2-BD59-A6C34878D82A}">
                    <a16:rowId xmlns:a16="http://schemas.microsoft.com/office/drawing/2014/main" val="2948765131"/>
                  </a:ext>
                </a:extLst>
              </a:tr>
              <a:tr h="224155">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Trebuchet MS" panose="020B0603020202020204" pitchFamily="34" charset="0"/>
                        </a:rPr>
                        <a:t>QUARTER 2</a:t>
                      </a:r>
                      <a:endParaRPr lang="en-ZA" sz="1000" b="1" dirty="0">
                        <a:solidFill>
                          <a:schemeClr val="tx1"/>
                        </a:solidFill>
                        <a:latin typeface="Trebuchet MS" panose="020B0603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7448265"/>
                  </a:ext>
                </a:extLst>
              </a:tr>
              <a:tr h="1204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a:latin typeface="Trebuchet MS" panose="020B0603020202020204" pitchFamily="34" charset="0"/>
                        </a:rPr>
                        <a:t>TGCSA Awards </a:t>
                      </a:r>
                      <a:r>
                        <a:rPr lang="en-ZA" sz="1000" baseline="0" dirty="0">
                          <a:latin typeface="Trebuchet MS" panose="020B0603020202020204" pitchFamily="34" charset="0"/>
                        </a:rPr>
                        <a:t>Committee</a:t>
                      </a:r>
                      <a:endParaRPr lang="en-ZA" sz="1000" dirty="0">
                        <a:latin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a:latin typeface="Trebuchet MS" panose="020B0603020202020204" pitchFamily="34" charset="0"/>
                      </a:endParaRPr>
                    </a:p>
                  </a:txBody>
                  <a:tcPr/>
                </a:tc>
                <a:tc>
                  <a:txBody>
                    <a:bodyPr/>
                    <a:lstStyle/>
                    <a:p>
                      <a:r>
                        <a:rPr lang="en-ZA" sz="1000" dirty="0">
                          <a:latin typeface="Trebuchet MS" panose="020B0603020202020204" pitchFamily="34" charset="0"/>
                        </a:rPr>
                        <a:t>1</a:t>
                      </a:r>
                    </a:p>
                  </a:txBody>
                  <a:tcPr/>
                </a:tc>
                <a:tc>
                  <a:txBody>
                    <a:bodyPr/>
                    <a:lstStyle/>
                    <a:p>
                      <a:r>
                        <a:rPr lang="en-ZA" sz="1000" dirty="0">
                          <a:latin typeface="Trebuchet MS" panose="020B0603020202020204" pitchFamily="34" charset="0"/>
                        </a:rPr>
                        <a:t>5 July 2021</a:t>
                      </a:r>
                    </a:p>
                  </a:txBody>
                  <a:tcPr/>
                </a:tc>
                <a:tc>
                  <a:txBody>
                    <a:bodyPr/>
                    <a:lstStyle/>
                    <a:p>
                      <a:r>
                        <a:rPr lang="en-ZA" sz="1000" dirty="0">
                          <a:latin typeface="Trebuchet MS" panose="020B0603020202020204" pitchFamily="34" charset="0"/>
                        </a:rPr>
                        <a:t>3/5</a:t>
                      </a:r>
                    </a:p>
                  </a:txBody>
                  <a:tcPr/>
                </a:tc>
                <a:tc>
                  <a:txBody>
                    <a:bodyPr/>
                    <a:lstStyle/>
                    <a:p>
                      <a:pPr marL="171450" indent="-171450">
                        <a:buFont typeface="Courier New" panose="02070309020205020404" pitchFamily="49" charset="0"/>
                        <a:buChar char="o"/>
                      </a:pPr>
                      <a:r>
                        <a:rPr lang="en-ZA" sz="1000" baseline="0" dirty="0">
                          <a:latin typeface="Trebuchet MS" panose="020B0603020202020204" pitchFamily="34" charset="0"/>
                        </a:rPr>
                        <a:t>New grading system</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000" dirty="0">
                          <a:latin typeface="Trebuchet MS" panose="020B0603020202020204" pitchFamily="34" charset="0"/>
                        </a:rPr>
                        <a:t>Contractual</a:t>
                      </a:r>
                      <a:r>
                        <a:rPr lang="en-ZA" sz="1000" baseline="0" dirty="0">
                          <a:latin typeface="Trebuchet MS" panose="020B0603020202020204" pitchFamily="34" charset="0"/>
                        </a:rPr>
                        <a:t> dispute with grading assessors</a:t>
                      </a:r>
                    </a:p>
                    <a:p>
                      <a:pPr marL="171450" indent="-171450">
                        <a:buFont typeface="Courier New" panose="02070309020205020404" pitchFamily="49" charset="0"/>
                        <a:buChar char="o"/>
                      </a:pPr>
                      <a:r>
                        <a:rPr lang="en-ZA" sz="1000" baseline="0" dirty="0">
                          <a:latin typeface="Trebuchet MS" panose="020B0603020202020204" pitchFamily="34" charset="0"/>
                        </a:rPr>
                        <a:t>Quality assessment and assessor report</a:t>
                      </a:r>
                    </a:p>
                    <a:p>
                      <a:pPr marL="171450" indent="-171450">
                        <a:buFont typeface="Courier New" panose="02070309020205020404" pitchFamily="49" charset="0"/>
                        <a:buChar char="o"/>
                      </a:pPr>
                      <a:r>
                        <a:rPr lang="en-ZA" sz="1000" baseline="0" dirty="0">
                          <a:latin typeface="Trebuchet MS" panose="020B0603020202020204" pitchFamily="34" charset="0"/>
                        </a:rPr>
                        <a:t>Tourism value chain audit</a:t>
                      </a:r>
                    </a:p>
                    <a:p>
                      <a:pPr marL="171450" indent="-171450">
                        <a:buFont typeface="Courier New" panose="02070309020205020404" pitchFamily="49" charset="0"/>
                        <a:buChar char="o"/>
                      </a:pPr>
                      <a:r>
                        <a:rPr lang="en-ZA" sz="1000" baseline="0" dirty="0">
                          <a:latin typeface="Trebuchet MS" panose="020B0603020202020204" pitchFamily="34" charset="0"/>
                        </a:rPr>
                        <a:t>Dispensation report</a:t>
                      </a:r>
                    </a:p>
                    <a:p>
                      <a:pPr marL="171450" indent="-171450">
                        <a:buFont typeface="Courier New" panose="02070309020205020404" pitchFamily="49" charset="0"/>
                        <a:buChar char="o"/>
                      </a:pPr>
                      <a:r>
                        <a:rPr lang="en-ZA" sz="1000" baseline="0" dirty="0">
                          <a:latin typeface="Trebuchet MS" panose="020B0603020202020204" pitchFamily="34" charset="0"/>
                        </a:rPr>
                        <a:t>Universal accessibility</a:t>
                      </a:r>
                    </a:p>
                    <a:p>
                      <a:pPr marL="171450" indent="-171450">
                        <a:buFont typeface="Courier New" panose="02070309020205020404" pitchFamily="49" charset="0"/>
                        <a:buChar char="o"/>
                      </a:pPr>
                      <a:r>
                        <a:rPr lang="en-ZA" sz="1000" baseline="0" dirty="0">
                          <a:latin typeface="Trebuchet MS" panose="020B0603020202020204" pitchFamily="34" charset="0"/>
                        </a:rPr>
                        <a:t>Tourism incentive programme</a:t>
                      </a:r>
                    </a:p>
                    <a:p>
                      <a:pPr marL="171450" indent="-171450">
                        <a:buFont typeface="Courier New" panose="02070309020205020404" pitchFamily="49" charset="0"/>
                        <a:buChar char="o"/>
                      </a:pPr>
                      <a:r>
                        <a:rPr lang="en-ZA" sz="1000" baseline="0" dirty="0">
                          <a:latin typeface="Trebuchet MS" panose="020B0603020202020204" pitchFamily="34" charset="0"/>
                        </a:rPr>
                        <a:t>Market access facilitation – speed marketing</a:t>
                      </a:r>
                    </a:p>
                    <a:p>
                      <a:pPr marL="171450" indent="-171450">
                        <a:buFont typeface="Courier New" panose="02070309020205020404" pitchFamily="49" charset="0"/>
                        <a:buChar char="o"/>
                      </a:pPr>
                      <a:r>
                        <a:rPr lang="en-ZA" sz="1000" baseline="0" dirty="0">
                          <a:latin typeface="Trebuchet MS" panose="020B0603020202020204" pitchFamily="34" charset="0"/>
                        </a:rPr>
                        <a:t>Quality assurance, training and development projects</a:t>
                      </a:r>
                    </a:p>
                    <a:p>
                      <a:pPr marL="171450" indent="-171450">
                        <a:buFont typeface="Courier New" panose="02070309020205020404" pitchFamily="49" charset="0"/>
                        <a:buChar char="o"/>
                      </a:pPr>
                      <a:r>
                        <a:rPr lang="en-ZA" sz="1000" baseline="0" dirty="0">
                          <a:latin typeface="Trebuchet MS" panose="020B0603020202020204" pitchFamily="34" charset="0"/>
                        </a:rPr>
                        <a:t>Accrediting TGCSA as a training provider</a:t>
                      </a:r>
                    </a:p>
                    <a:p>
                      <a:pPr marL="171450" indent="-171450">
                        <a:buFont typeface="Courier New" panose="02070309020205020404" pitchFamily="49" charset="0"/>
                        <a:buChar char="o"/>
                      </a:pPr>
                      <a:r>
                        <a:rPr lang="en-ZA" sz="1000" baseline="0" dirty="0">
                          <a:latin typeface="Trebuchet MS" panose="020B0603020202020204" pitchFamily="34" charset="0"/>
                        </a:rPr>
                        <a:t>Brand and marketing </a:t>
                      </a:r>
                    </a:p>
                    <a:p>
                      <a:pPr marL="171450" indent="-171450">
                        <a:buFont typeface="Courier New" panose="02070309020205020404" pitchFamily="49" charset="0"/>
                        <a:buChar char="o"/>
                      </a:pPr>
                      <a:r>
                        <a:rPr lang="en-ZA" sz="1000" baseline="0" dirty="0">
                          <a:latin typeface="Trebuchet MS" panose="020B0603020202020204" pitchFamily="34" charset="0"/>
                        </a:rPr>
                        <a:t>Quality protection report</a:t>
                      </a:r>
                    </a:p>
                  </a:txBody>
                  <a:tcPr/>
                </a:tc>
                <a:extLst>
                  <a:ext uri="{0D108BD9-81ED-4DB2-BD59-A6C34878D82A}">
                    <a16:rowId xmlns:a16="http://schemas.microsoft.com/office/drawing/2014/main" val="834142862"/>
                  </a:ext>
                </a:extLst>
              </a:tr>
            </a:tbl>
          </a:graphicData>
        </a:graphic>
      </p:graphicFrame>
    </p:spTree>
    <p:extLst>
      <p:ext uri="{BB962C8B-B14F-4D97-AF65-F5344CB8AC3E}">
        <p14:creationId xmlns:p14="http://schemas.microsoft.com/office/powerpoint/2010/main" val="24654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236" y="878774"/>
            <a:ext cx="7778746" cy="5388716"/>
          </a:xfrm>
          <a:prstGeom prst="rect">
            <a:avLst/>
          </a:prstGeom>
        </p:spPr>
      </p:pic>
      <p:sp>
        <p:nvSpPr>
          <p:cNvPr id="3" name="TextBox 2"/>
          <p:cNvSpPr txBox="1"/>
          <p:nvPr/>
        </p:nvSpPr>
        <p:spPr>
          <a:xfrm>
            <a:off x="0" y="191724"/>
            <a:ext cx="775215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GLOBAL</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TOURISM PERFORMANCE</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4" name="Slide Number Placeholder 3"/>
          <p:cNvSpPr>
            <a:spLocks noGrp="1"/>
          </p:cNvSpPr>
          <p:nvPr>
            <p:ph type="sldNum" sz="quarter" idx="12"/>
          </p:nvPr>
        </p:nvSpPr>
        <p:spPr>
          <a:xfrm>
            <a:off x="3000396"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631563" y="6264767"/>
            <a:ext cx="3958046" cy="230832"/>
          </a:xfrm>
          <a:prstGeom prst="rect">
            <a:avLst/>
          </a:prstGeom>
          <a:noFill/>
        </p:spPr>
        <p:txBody>
          <a:bodyPr wrap="square" rtlCol="0">
            <a:spAutoFit/>
          </a:bodyPr>
          <a:lstStyle/>
          <a:p>
            <a:r>
              <a:rPr lang="en-ZA" sz="900" dirty="0">
                <a:solidFill>
                  <a:schemeClr val="bg1"/>
                </a:solidFill>
                <a:latin typeface="Trebuchet MS" panose="020B0603020202020204" pitchFamily="34" charset="0"/>
              </a:rPr>
              <a:t>Source: </a:t>
            </a:r>
            <a:r>
              <a:rPr lang="en-ZA" sz="900" dirty="0" err="1">
                <a:solidFill>
                  <a:schemeClr val="bg1"/>
                </a:solidFill>
                <a:latin typeface="Trebuchet MS" panose="020B0603020202020204" pitchFamily="34" charset="0"/>
              </a:rPr>
              <a:t>WTTC</a:t>
            </a:r>
            <a:r>
              <a:rPr lang="en-ZA" sz="900" dirty="0">
                <a:solidFill>
                  <a:schemeClr val="bg1"/>
                </a:solidFill>
                <a:latin typeface="Trebuchet MS" panose="020B0603020202020204" pitchFamily="34" charset="0"/>
              </a:rPr>
              <a:t> Travel and Tourism Economic Impact Report, 2021</a:t>
            </a:r>
          </a:p>
        </p:txBody>
      </p:sp>
    </p:spTree>
    <p:extLst>
      <p:ext uri="{BB962C8B-B14F-4D97-AF65-F5344CB8AC3E}">
        <p14:creationId xmlns:p14="http://schemas.microsoft.com/office/powerpoint/2010/main" val="2713569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49690900"/>
              </p:ext>
            </p:extLst>
          </p:nvPr>
        </p:nvGraphicFramePr>
        <p:xfrm>
          <a:off x="124365" y="727149"/>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1"/>
          <p:cNvSpPr txBox="1">
            <a:spLocks/>
          </p:cNvSpPr>
          <p:nvPr/>
        </p:nvSpPr>
        <p:spPr>
          <a:xfrm>
            <a:off x="3055089" y="6356351"/>
            <a:ext cx="2133600" cy="36512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r" defTabSz="457200" fontAlgn="auto">
              <a:spcBef>
                <a:spcPts val="0"/>
              </a:spcBef>
              <a:spcAft>
                <a:spcPts val="0"/>
              </a:spcAft>
              <a:defRPr/>
            </a:pPr>
            <a:fld id="{3CACD7E9-C1B5-4919-A813-981FB7C58A1C}" type="slidenum">
              <a:rPr lang="en-US" smtClean="0">
                <a:solidFill>
                  <a:prstClr val="black">
                    <a:tint val="75000"/>
                  </a:prstClr>
                </a:solidFill>
                <a:latin typeface="Calibri"/>
                <a:cs typeface="+mn-cs"/>
              </a:rPr>
              <a:t>50</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760103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42437"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6958" y="138224"/>
            <a:ext cx="3902149" cy="830997"/>
          </a:xfrm>
          <a:prstGeom prst="rect">
            <a:avLst/>
          </a:prstGeom>
          <a:noFill/>
        </p:spPr>
        <p:txBody>
          <a:bodyPr wrap="square" rtlCol="0">
            <a:spAutoFit/>
          </a:bodyPr>
          <a:lstStyle/>
          <a:p>
            <a:r>
              <a:rPr lang="en-US" sz="2400" b="1" dirty="0">
                <a:latin typeface="Trebuchet MS" panose="020B0603020202020204" pitchFamily="34" charset="0"/>
              </a:rPr>
              <a:t>OVERVIEW OF QUARTER 3 APP TARGETS</a:t>
            </a:r>
            <a:endParaRPr lang="en-ZA" sz="2400" b="1" dirty="0">
              <a:latin typeface="Trebuchet MS" panose="020B0603020202020204" pitchFamily="34" charset="0"/>
            </a:endParaRPr>
          </a:p>
        </p:txBody>
      </p:sp>
      <p:sp>
        <p:nvSpPr>
          <p:cNvPr id="4" name="Content Placeholder 3"/>
          <p:cNvSpPr txBox="1">
            <a:spLocks/>
          </p:cNvSpPr>
          <p:nvPr/>
        </p:nvSpPr>
        <p:spPr>
          <a:xfrm>
            <a:off x="381000" y="779167"/>
            <a:ext cx="8382000" cy="5029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GB" sz="1400" b="1" dirty="0">
                <a:solidFill>
                  <a:schemeClr val="tx2"/>
                </a:solidFill>
              </a:rPr>
              <a:t>Programme 2: Business Enablement</a:t>
            </a:r>
            <a:endParaRPr lang="en-ZA" sz="1400" dirty="0">
              <a:solidFill>
                <a:schemeClr val="tx2"/>
              </a:solidFill>
            </a:endParaRPr>
          </a:p>
          <a:p>
            <a:pPr lvl="1" fontAlgn="auto">
              <a:spcAft>
                <a:spcPts val="0"/>
              </a:spcAft>
            </a:pPr>
            <a:r>
              <a:rPr lang="en-GB" sz="1400" dirty="0"/>
              <a:t>65% implementation of MOUs with Provincial Tourism Authorities</a:t>
            </a:r>
            <a:endParaRPr lang="en-ZA" sz="1400" dirty="0"/>
          </a:p>
          <a:p>
            <a:pPr lvl="1" fontAlgn="auto">
              <a:spcAft>
                <a:spcPts val="0"/>
              </a:spcAft>
            </a:pPr>
            <a:r>
              <a:rPr lang="en-GB" sz="1400" dirty="0"/>
              <a:t>1 tourism sector performance report</a:t>
            </a:r>
            <a:endParaRPr lang="en-ZA" sz="1400" dirty="0"/>
          </a:p>
          <a:p>
            <a:pPr lvl="1" fontAlgn="auto">
              <a:spcAft>
                <a:spcPts val="0"/>
              </a:spcAft>
            </a:pPr>
            <a:r>
              <a:rPr lang="en-GB" sz="1400" dirty="0"/>
              <a:t>Sector engagement</a:t>
            </a:r>
            <a:endParaRPr lang="en-ZA" sz="1400" dirty="0"/>
          </a:p>
          <a:p>
            <a:pPr fontAlgn="auto">
              <a:spcAft>
                <a:spcPts val="0"/>
              </a:spcAft>
            </a:pPr>
            <a:r>
              <a:rPr lang="en-GB" sz="1400" b="1" dirty="0">
                <a:solidFill>
                  <a:schemeClr val="tx2"/>
                </a:solidFill>
              </a:rPr>
              <a:t>Programme 3: Leisure Tourism</a:t>
            </a:r>
            <a:endParaRPr lang="en-ZA" sz="1400" dirty="0">
              <a:solidFill>
                <a:schemeClr val="tx2"/>
              </a:solidFill>
            </a:endParaRPr>
          </a:p>
          <a:p>
            <a:pPr lvl="1" fontAlgn="auto">
              <a:spcAft>
                <a:spcPts val="0"/>
              </a:spcAft>
            </a:pPr>
            <a:r>
              <a:rPr lang="en-GB" sz="1400" dirty="0"/>
              <a:t>1 domestic deal-driven campaign</a:t>
            </a:r>
            <a:endParaRPr lang="en-ZA" sz="1400" dirty="0"/>
          </a:p>
          <a:p>
            <a:pPr lvl="1" fontAlgn="auto">
              <a:spcAft>
                <a:spcPts val="0"/>
              </a:spcAft>
            </a:pPr>
            <a:r>
              <a:rPr lang="en-GB" sz="1400" dirty="0"/>
              <a:t>Implementation of regional campaign</a:t>
            </a:r>
            <a:endParaRPr lang="en-ZA" sz="1400" dirty="0"/>
          </a:p>
          <a:p>
            <a:pPr lvl="1" fontAlgn="auto">
              <a:spcAft>
                <a:spcPts val="0"/>
              </a:spcAft>
            </a:pPr>
            <a:r>
              <a:rPr lang="en-GB" sz="1400" dirty="0"/>
              <a:t>Implementation of global brand campaign</a:t>
            </a:r>
            <a:endParaRPr lang="en-ZA" sz="1400" dirty="0"/>
          </a:p>
          <a:p>
            <a:pPr lvl="1" fontAlgn="auto">
              <a:spcAft>
                <a:spcPts val="0"/>
              </a:spcAft>
            </a:pPr>
            <a:r>
              <a:rPr lang="en-GB" sz="1400" dirty="0"/>
              <a:t>Tourism activation at the World Expo 2020 Dubai</a:t>
            </a:r>
            <a:endParaRPr lang="en-ZA" sz="1400" dirty="0"/>
          </a:p>
          <a:p>
            <a:pPr fontAlgn="auto">
              <a:spcAft>
                <a:spcPts val="0"/>
              </a:spcAft>
            </a:pPr>
            <a:r>
              <a:rPr lang="en-GB" sz="1400" b="1" dirty="0">
                <a:solidFill>
                  <a:schemeClr val="tx2"/>
                </a:solidFill>
              </a:rPr>
              <a:t>Programme 4: Business Events</a:t>
            </a:r>
            <a:endParaRPr lang="en-ZA" sz="1400" dirty="0">
              <a:solidFill>
                <a:schemeClr val="tx2"/>
              </a:solidFill>
            </a:endParaRPr>
          </a:p>
          <a:p>
            <a:pPr lvl="1" fontAlgn="auto">
              <a:spcAft>
                <a:spcPts val="0"/>
              </a:spcAft>
            </a:pPr>
            <a:r>
              <a:rPr lang="en-GB" sz="1400" dirty="0"/>
              <a:t>Defining targets on basis of baseline arising from Business Events Brand Strength Index</a:t>
            </a:r>
            <a:endParaRPr lang="en-ZA" sz="1400" dirty="0"/>
          </a:p>
          <a:p>
            <a:pPr lvl="1" fontAlgn="auto">
              <a:spcAft>
                <a:spcPts val="0"/>
              </a:spcAft>
            </a:pPr>
            <a:r>
              <a:rPr lang="en-GB" sz="1400" dirty="0"/>
              <a:t>Global business events campaign implemented </a:t>
            </a:r>
            <a:endParaRPr lang="en-ZA" sz="1400" dirty="0"/>
          </a:p>
          <a:p>
            <a:pPr lvl="1" fontAlgn="auto">
              <a:spcAft>
                <a:spcPts val="0"/>
              </a:spcAft>
            </a:pPr>
            <a:r>
              <a:rPr lang="en-GB" sz="1400" dirty="0"/>
              <a:t>Domestic business events campaign implemented</a:t>
            </a:r>
            <a:endParaRPr lang="en-ZA" sz="1400" dirty="0"/>
          </a:p>
          <a:p>
            <a:pPr lvl="1" fontAlgn="auto">
              <a:spcAft>
                <a:spcPts val="0"/>
              </a:spcAft>
            </a:pPr>
            <a:r>
              <a:rPr lang="en-GB" sz="1400" dirty="0"/>
              <a:t>13 bid submissions</a:t>
            </a:r>
            <a:endParaRPr lang="en-ZA" sz="1400" dirty="0"/>
          </a:p>
          <a:p>
            <a:pPr lvl="1" fontAlgn="auto">
              <a:spcAft>
                <a:spcPts val="0"/>
              </a:spcAft>
            </a:pPr>
            <a:r>
              <a:rPr lang="en-GB" sz="1400" dirty="0"/>
              <a:t>1 national business event piloted in VTSD</a:t>
            </a:r>
            <a:endParaRPr lang="en-ZA" sz="1400" dirty="0"/>
          </a:p>
          <a:p>
            <a:pPr lvl="1" fontAlgn="auto">
              <a:spcAft>
                <a:spcPts val="0"/>
              </a:spcAft>
            </a:pPr>
            <a:r>
              <a:rPr lang="en-GB" sz="1400" dirty="0"/>
              <a:t>National Lilizela Awards hosted</a:t>
            </a:r>
            <a:endParaRPr lang="en-ZA" sz="1400" dirty="0"/>
          </a:p>
          <a:p>
            <a:pPr fontAlgn="auto">
              <a:spcAft>
                <a:spcPts val="0"/>
              </a:spcAft>
            </a:pPr>
            <a:r>
              <a:rPr lang="en-GB" sz="1400" b="1" dirty="0">
                <a:solidFill>
                  <a:schemeClr val="tx2"/>
                </a:solidFill>
              </a:rPr>
              <a:t>Programme5: Tourist Experience</a:t>
            </a:r>
            <a:endParaRPr lang="en-ZA" sz="1400" dirty="0">
              <a:solidFill>
                <a:schemeClr val="tx2"/>
              </a:solidFill>
            </a:endParaRPr>
          </a:p>
          <a:p>
            <a:pPr lvl="1" fontAlgn="auto">
              <a:spcAft>
                <a:spcPts val="0"/>
              </a:spcAft>
            </a:pPr>
            <a:r>
              <a:rPr lang="en-GB" sz="1400" dirty="0"/>
              <a:t>NPS improvement plan implemented</a:t>
            </a:r>
            <a:endParaRPr lang="en-ZA" sz="1400" dirty="0"/>
          </a:p>
          <a:p>
            <a:pPr lvl="1" fontAlgn="auto">
              <a:spcAft>
                <a:spcPts val="0"/>
              </a:spcAft>
            </a:pPr>
            <a:r>
              <a:rPr lang="en-GB" sz="1400" dirty="0"/>
              <a:t>4 345 graded establishments</a:t>
            </a:r>
            <a:endParaRPr lang="en-ZA" sz="1400" dirty="0"/>
          </a:p>
          <a:p>
            <a:pPr lvl="1" fontAlgn="auto">
              <a:spcAft>
                <a:spcPts val="0"/>
              </a:spcAft>
            </a:pPr>
            <a:r>
              <a:rPr lang="en-GB" sz="1400" dirty="0"/>
              <a:t>E&amp;SD Programme implemented</a:t>
            </a:r>
            <a:endParaRPr lang="en-ZA" sz="1400" dirty="0"/>
          </a:p>
          <a:p>
            <a:pPr lvl="1" fontAlgn="auto">
              <a:spcAft>
                <a:spcPts val="0"/>
              </a:spcAft>
            </a:pPr>
            <a:r>
              <a:rPr lang="en-GB" sz="1400" dirty="0"/>
              <a:t>25% of total seats for SMME participants</a:t>
            </a:r>
            <a:endParaRPr lang="en-ZA" sz="1400" dirty="0"/>
          </a:p>
          <a:p>
            <a:pPr lvl="1" fontAlgn="auto">
              <a:spcAft>
                <a:spcPts val="0"/>
              </a:spcAft>
            </a:pPr>
            <a:r>
              <a:rPr lang="en-ZA" sz="1400" dirty="0"/>
              <a:t>Study to establish baseline for BQV Programme</a:t>
            </a:r>
          </a:p>
        </p:txBody>
      </p:sp>
    </p:spTree>
    <p:extLst>
      <p:ext uri="{BB962C8B-B14F-4D97-AF65-F5344CB8AC3E}">
        <p14:creationId xmlns:p14="http://schemas.microsoft.com/office/powerpoint/2010/main" val="1025407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58834" cy="813816"/>
          </a:xfrm>
        </p:spPr>
        <p:txBody>
          <a:bodyPr>
            <a:noAutofit/>
          </a:bodyPr>
          <a:lstStyle/>
          <a:p>
            <a:pPr algn="l"/>
            <a:r>
              <a:rPr lang="en-US" sz="2400" b="1" dirty="0">
                <a:latin typeface="Trebuchet MS" panose="020B0603020202020204" pitchFamily="34" charset="0"/>
              </a:rPr>
              <a:t>INTERNATIONAL STAKEHOLDER ENGAGEMENT</a:t>
            </a:r>
            <a:endParaRPr lang="en-ZA" sz="2400" b="1" dirty="0">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5560382"/>
              </p:ext>
            </p:extLst>
          </p:nvPr>
        </p:nvGraphicFramePr>
        <p:xfrm>
          <a:off x="376891" y="1294295"/>
          <a:ext cx="8599468" cy="4998720"/>
        </p:xfrm>
        <a:graphic>
          <a:graphicData uri="http://schemas.openxmlformats.org/drawingml/2006/table">
            <a:tbl>
              <a:tblPr firstRow="1" bandRow="1">
                <a:tableStyleId>{93296810-A885-4BE3-A3E7-6D5BEEA58F35}</a:tableStyleId>
              </a:tblPr>
              <a:tblGrid>
                <a:gridCol w="1631139">
                  <a:extLst>
                    <a:ext uri="{9D8B030D-6E8A-4147-A177-3AD203B41FA5}">
                      <a16:colId xmlns:a16="http://schemas.microsoft.com/office/drawing/2014/main" val="3493066323"/>
                    </a:ext>
                  </a:extLst>
                </a:gridCol>
                <a:gridCol w="3249641">
                  <a:extLst>
                    <a:ext uri="{9D8B030D-6E8A-4147-A177-3AD203B41FA5}">
                      <a16:colId xmlns:a16="http://schemas.microsoft.com/office/drawing/2014/main" val="160141539"/>
                    </a:ext>
                  </a:extLst>
                </a:gridCol>
                <a:gridCol w="3718688">
                  <a:extLst>
                    <a:ext uri="{9D8B030D-6E8A-4147-A177-3AD203B41FA5}">
                      <a16:colId xmlns:a16="http://schemas.microsoft.com/office/drawing/2014/main" val="3036750688"/>
                    </a:ext>
                  </a:extLst>
                </a:gridCol>
              </a:tblGrid>
              <a:tr h="292639">
                <a:tc>
                  <a:txBody>
                    <a:bodyPr/>
                    <a:lstStyle/>
                    <a:p>
                      <a:pPr algn="ctr">
                        <a:spcAft>
                          <a:spcPts val="0"/>
                        </a:spcAft>
                      </a:pPr>
                      <a:endParaRPr lang="en-US" sz="1600" dirty="0">
                        <a:solidFill>
                          <a:schemeClr val="tx1"/>
                        </a:solidFill>
                        <a:effectLst/>
                        <a:latin typeface="Trebuchet MS" panose="020B0603020202020204" pitchFamily="34" charset="0"/>
                      </a:endParaRPr>
                    </a:p>
                    <a:p>
                      <a:pPr algn="ctr">
                        <a:spcAft>
                          <a:spcPts val="0"/>
                        </a:spcAft>
                      </a:pPr>
                      <a:r>
                        <a:rPr lang="en-US" sz="1600" dirty="0">
                          <a:solidFill>
                            <a:schemeClr val="tx1"/>
                          </a:solidFill>
                          <a:effectLst/>
                          <a:latin typeface="Trebuchet MS" panose="020B0603020202020204" pitchFamily="34" charset="0"/>
                        </a:rPr>
                        <a:t>REGION</a:t>
                      </a:r>
                    </a:p>
                    <a:p>
                      <a:pPr algn="ctr">
                        <a:spcAft>
                          <a:spcPts val="0"/>
                        </a:spcAft>
                      </a:pPr>
                      <a:endParaRPr lang="en-ZA" sz="1600" dirty="0">
                        <a:solidFill>
                          <a:schemeClr val="tx1"/>
                        </a:solidFill>
                        <a:effectLst/>
                        <a:latin typeface="Trebuchet MS" panose="020B0603020202020204" pitchFamily="34" charset="0"/>
                        <a:ea typeface="Times New Roman" panose="02020603050405020304" pitchFamily="18" charset="0"/>
                      </a:endParaRPr>
                    </a:p>
                  </a:txBody>
                  <a:tcPr marL="68580" marR="68580" marT="0" marB="0">
                    <a:solidFill>
                      <a:srgbClr val="FFC000"/>
                    </a:solidFill>
                  </a:tcPr>
                </a:tc>
                <a:tc>
                  <a:txBody>
                    <a:bodyPr/>
                    <a:lstStyle/>
                    <a:p>
                      <a:pPr algn="ctr">
                        <a:spcAft>
                          <a:spcPts val="0"/>
                        </a:spcAft>
                      </a:pPr>
                      <a:endParaRPr lang="en-US" sz="1600" dirty="0">
                        <a:solidFill>
                          <a:schemeClr val="tx1"/>
                        </a:solidFill>
                        <a:effectLst/>
                        <a:latin typeface="Trebuchet MS" panose="020B0603020202020204" pitchFamily="34" charset="0"/>
                      </a:endParaRPr>
                    </a:p>
                    <a:p>
                      <a:pPr algn="ctr">
                        <a:spcAft>
                          <a:spcPts val="0"/>
                        </a:spcAft>
                      </a:pPr>
                      <a:r>
                        <a:rPr lang="en-US" sz="1600" dirty="0">
                          <a:solidFill>
                            <a:schemeClr val="tx1"/>
                          </a:solidFill>
                          <a:effectLst/>
                          <a:latin typeface="Trebuchet MS" panose="020B0603020202020204" pitchFamily="34" charset="0"/>
                        </a:rPr>
                        <a:t>ENGAGEMENT</a:t>
                      </a:r>
                      <a:endParaRPr lang="en-ZA" sz="1600" dirty="0">
                        <a:solidFill>
                          <a:schemeClr val="tx1"/>
                        </a:solidFill>
                        <a:effectLst/>
                        <a:latin typeface="Trebuchet MS" panose="020B0603020202020204" pitchFamily="34" charset="0"/>
                        <a:ea typeface="Times New Roman" panose="02020603050405020304" pitchFamily="18" charset="0"/>
                      </a:endParaRPr>
                    </a:p>
                  </a:txBody>
                  <a:tcPr marL="68580" marR="68580" marT="0" marB="0">
                    <a:solidFill>
                      <a:srgbClr val="FFC000"/>
                    </a:solidFill>
                  </a:tcPr>
                </a:tc>
                <a:tc>
                  <a:txBody>
                    <a:bodyPr/>
                    <a:lstStyle/>
                    <a:p>
                      <a:pPr algn="ctr">
                        <a:spcAft>
                          <a:spcPts val="0"/>
                        </a:spcAft>
                      </a:pPr>
                      <a:endParaRPr lang="en-US" sz="1600" dirty="0">
                        <a:solidFill>
                          <a:schemeClr val="tx1"/>
                        </a:solidFill>
                        <a:effectLst/>
                        <a:latin typeface="Trebuchet MS" panose="020B0603020202020204" pitchFamily="34" charset="0"/>
                      </a:endParaRPr>
                    </a:p>
                    <a:p>
                      <a:pPr algn="ctr">
                        <a:spcAft>
                          <a:spcPts val="0"/>
                        </a:spcAft>
                      </a:pPr>
                      <a:r>
                        <a:rPr lang="en-US" sz="1600" dirty="0">
                          <a:solidFill>
                            <a:schemeClr val="tx1"/>
                          </a:solidFill>
                          <a:effectLst/>
                          <a:latin typeface="Trebuchet MS" panose="020B0603020202020204" pitchFamily="34" charset="0"/>
                        </a:rPr>
                        <a:t>OBJECTIVE</a:t>
                      </a:r>
                      <a:endParaRPr lang="en-ZA" sz="1600" dirty="0">
                        <a:solidFill>
                          <a:schemeClr val="tx1"/>
                        </a:solidFill>
                        <a:effectLst/>
                        <a:latin typeface="Trebuchet MS" panose="020B0603020202020204" pitchFamily="34" charset="0"/>
                        <a:ea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245511999"/>
                  </a:ext>
                </a:extLst>
              </a:tr>
              <a:tr h="936584">
                <a:tc>
                  <a:txBody>
                    <a:bodyPr/>
                    <a:lstStyle/>
                    <a:p>
                      <a:pPr>
                        <a:spcAft>
                          <a:spcPts val="0"/>
                        </a:spcAft>
                      </a:pPr>
                      <a:r>
                        <a:rPr lang="en-US" sz="1600" dirty="0">
                          <a:effectLst/>
                          <a:latin typeface="Trebuchet MS" panose="020B0603020202020204" pitchFamily="34" charset="0"/>
                        </a:rPr>
                        <a:t>Americas </a:t>
                      </a:r>
                      <a:endParaRPr lang="en-ZA" sz="1600" dirty="0">
                        <a:effectLst/>
                        <a:latin typeface="Trebuchet MS" panose="020B0603020202020204" pitchFamily="34" charset="0"/>
                      </a:endParaRPr>
                    </a:p>
                    <a:p>
                      <a:pPr>
                        <a:spcAft>
                          <a:spcPts val="0"/>
                        </a:spcAft>
                      </a:pPr>
                      <a:r>
                        <a:rPr lang="en-US" sz="1600" dirty="0">
                          <a:effectLst/>
                          <a:latin typeface="Trebuchet MS" panose="020B0603020202020204" pitchFamily="34" charset="0"/>
                        </a:rPr>
                        <a:t> </a:t>
                      </a:r>
                      <a:endParaRPr lang="en-ZA" sz="1600" dirty="0">
                        <a:effectLst/>
                        <a:latin typeface="Trebuchet MS" panose="020B0603020202020204" pitchFamily="34" charset="0"/>
                        <a:ea typeface="Times New Roman" panose="02020603050405020304" pitchFamily="18" charset="0"/>
                      </a:endParaRPr>
                    </a:p>
                  </a:txBody>
                  <a:tcPr marL="68580" marR="68580" marT="0" marB="0">
                    <a:solidFill>
                      <a:srgbClr val="FFCC66"/>
                    </a:solidFill>
                  </a:tcPr>
                </a:tc>
                <a:tc>
                  <a:txBody>
                    <a:bodyPr/>
                    <a:lstStyle/>
                    <a:p>
                      <a:pPr>
                        <a:spcAft>
                          <a:spcPts val="0"/>
                        </a:spcAft>
                      </a:pPr>
                      <a:r>
                        <a:rPr lang="en-US" sz="1600" dirty="0">
                          <a:effectLst/>
                          <a:latin typeface="Trebuchet MS" panose="020B0603020202020204" pitchFamily="34" charset="0"/>
                        </a:rPr>
                        <a:t>Stakeholder lobbying roadshows in the US and Canada in October 2021. </a:t>
                      </a:r>
                    </a:p>
                    <a:p>
                      <a:pPr>
                        <a:spcAft>
                          <a:spcPts val="0"/>
                        </a:spcAft>
                      </a:pPr>
                      <a:endParaRPr lang="en-ZA" sz="1600" dirty="0">
                        <a:effectLst/>
                        <a:latin typeface="Trebuchet MS" panose="020B0603020202020204" pitchFamily="34" charset="0"/>
                      </a:endParaRPr>
                    </a:p>
                    <a:p>
                      <a:pPr>
                        <a:spcAft>
                          <a:spcPts val="0"/>
                        </a:spcAft>
                      </a:pPr>
                      <a:r>
                        <a:rPr lang="en-US" sz="1600" dirty="0">
                          <a:effectLst/>
                          <a:latin typeface="Trebuchet MS" panose="020B0603020202020204" pitchFamily="34" charset="0"/>
                        </a:rPr>
                        <a:t> IMEX America 8 – 10 November 2021 (MICE)</a:t>
                      </a:r>
                      <a:endParaRPr lang="en-ZA" sz="1600" dirty="0">
                        <a:effectLst/>
                        <a:latin typeface="Trebuchet MS" panose="020B0603020202020204" pitchFamily="34" charset="0"/>
                        <a:ea typeface="Times New Roman" panose="02020603050405020304" pitchFamily="18" charset="0"/>
                      </a:endParaRPr>
                    </a:p>
                  </a:txBody>
                  <a:tcPr marL="68580" marR="68580" marT="0" marB="0">
                    <a:solidFill>
                      <a:srgbClr val="FFCC66"/>
                    </a:solidFill>
                  </a:tcPr>
                </a:tc>
                <a:tc>
                  <a:txBody>
                    <a:bodyPr/>
                    <a:lstStyle/>
                    <a:p>
                      <a:pPr>
                        <a:spcAft>
                          <a:spcPts val="0"/>
                        </a:spcAft>
                      </a:pPr>
                      <a:r>
                        <a:rPr lang="en-US" sz="1600" dirty="0">
                          <a:effectLst/>
                          <a:latin typeface="Trebuchet MS" panose="020B0603020202020204" pitchFamily="34" charset="0"/>
                        </a:rPr>
                        <a:t>Interactions to reignite the market and deliver confidence messaging in relation to SA’s vaccine rollout. </a:t>
                      </a:r>
                      <a:r>
                        <a:rPr lang="en-ZA" sz="1600" baseline="0" dirty="0">
                          <a:effectLst/>
                          <a:latin typeface="Trebuchet MS" panose="020B0603020202020204" pitchFamily="34" charset="0"/>
                        </a:rPr>
                        <a:t> </a:t>
                      </a:r>
                      <a:r>
                        <a:rPr lang="en-US" sz="1600" dirty="0">
                          <a:effectLst/>
                          <a:latin typeface="Trebuchet MS" panose="020B0603020202020204" pitchFamily="34" charset="0"/>
                        </a:rPr>
                        <a:t>Interactions with international associations and decision makers to consider South Africa as a Business Events Destination.</a:t>
                      </a:r>
                      <a:endParaRPr lang="en-ZA" sz="1600" dirty="0">
                        <a:effectLst/>
                        <a:latin typeface="Trebuchet MS" panose="020B0603020202020204" pitchFamily="34" charset="0"/>
                        <a:ea typeface="Times New Roman" panose="02020603050405020304" pitchFamily="18" charset="0"/>
                      </a:endParaRPr>
                    </a:p>
                  </a:txBody>
                  <a:tcPr marL="68580" marR="68580" marT="0" marB="0">
                    <a:solidFill>
                      <a:srgbClr val="FFCC66"/>
                    </a:solidFill>
                  </a:tcPr>
                </a:tc>
                <a:extLst>
                  <a:ext uri="{0D108BD9-81ED-4DB2-BD59-A6C34878D82A}">
                    <a16:rowId xmlns:a16="http://schemas.microsoft.com/office/drawing/2014/main" val="2956994753"/>
                  </a:ext>
                </a:extLst>
              </a:tr>
              <a:tr h="1404876">
                <a:tc>
                  <a:txBody>
                    <a:bodyPr/>
                    <a:lstStyle/>
                    <a:p>
                      <a:pPr>
                        <a:spcAft>
                          <a:spcPts val="0"/>
                        </a:spcAft>
                      </a:pPr>
                      <a:r>
                        <a:rPr lang="en-US" sz="1600" dirty="0">
                          <a:effectLst/>
                          <a:latin typeface="Trebuchet MS" panose="020B0603020202020204" pitchFamily="34" charset="0"/>
                        </a:rPr>
                        <a:t>Europe </a:t>
                      </a:r>
                      <a:endParaRPr lang="en-ZA" sz="1600" dirty="0">
                        <a:effectLst/>
                        <a:latin typeface="Trebuchet MS" panose="020B0603020202020204" pitchFamily="34" charset="0"/>
                      </a:endParaRPr>
                    </a:p>
                    <a:p>
                      <a:pPr>
                        <a:spcAft>
                          <a:spcPts val="0"/>
                        </a:spcAft>
                      </a:pPr>
                      <a:r>
                        <a:rPr lang="en-US" sz="1600" dirty="0">
                          <a:effectLst/>
                          <a:latin typeface="Trebuchet MS" panose="020B0603020202020204" pitchFamily="34" charset="0"/>
                        </a:rPr>
                        <a:t> </a:t>
                      </a:r>
                      <a:endParaRPr lang="en-ZA" sz="1600" dirty="0">
                        <a:effectLst/>
                        <a:latin typeface="Trebuchet MS" panose="020B0603020202020204" pitchFamily="34" charset="0"/>
                        <a:ea typeface="Times New Roman" panose="02020603050405020304" pitchFamily="18" charset="0"/>
                      </a:endParaRPr>
                    </a:p>
                  </a:txBody>
                  <a:tcPr marL="68580" marR="68580" marT="0" marB="0">
                    <a:solidFill>
                      <a:srgbClr val="FFCC66"/>
                    </a:solidFill>
                  </a:tcPr>
                </a:tc>
                <a:tc>
                  <a:txBody>
                    <a:bodyPr/>
                    <a:lstStyle/>
                    <a:p>
                      <a:pPr>
                        <a:lnSpc>
                          <a:spcPct val="150000"/>
                        </a:lnSpc>
                        <a:spcAft>
                          <a:spcPts val="0"/>
                        </a:spcAft>
                      </a:pPr>
                      <a:r>
                        <a:rPr lang="en-US" sz="1600" dirty="0">
                          <a:effectLst/>
                          <a:latin typeface="Trebuchet MS" panose="020B0603020202020204" pitchFamily="34" charset="0"/>
                        </a:rPr>
                        <a:t>Global Trade Platforms</a:t>
                      </a:r>
                      <a:r>
                        <a:rPr lang="en-US" sz="1600" baseline="0" dirty="0">
                          <a:effectLst/>
                          <a:latin typeface="Trebuchet MS" panose="020B0603020202020204" pitchFamily="34" charset="0"/>
                        </a:rPr>
                        <a:t> including:</a:t>
                      </a:r>
                      <a:endParaRPr lang="en-ZA" sz="1600" dirty="0">
                        <a:effectLst/>
                        <a:latin typeface="Trebuchet MS" panose="020B0603020202020204" pitchFamily="34" charset="0"/>
                      </a:endParaRPr>
                    </a:p>
                    <a:p>
                      <a:pPr>
                        <a:lnSpc>
                          <a:spcPct val="150000"/>
                        </a:lnSpc>
                        <a:spcAft>
                          <a:spcPts val="0"/>
                        </a:spcAft>
                      </a:pPr>
                      <a:r>
                        <a:rPr lang="en-US" sz="1600" dirty="0">
                          <a:effectLst/>
                          <a:latin typeface="Trebuchet MS" panose="020B0603020202020204" pitchFamily="34" charset="0"/>
                        </a:rPr>
                        <a:t>WTM London: 1</a:t>
                      </a:r>
                      <a:r>
                        <a:rPr lang="en-US" sz="1600" baseline="0" dirty="0">
                          <a:effectLst/>
                          <a:latin typeface="Trebuchet MS" panose="020B0603020202020204" pitchFamily="34" charset="0"/>
                        </a:rPr>
                        <a:t> - </a:t>
                      </a:r>
                      <a:r>
                        <a:rPr lang="en-US" sz="1600" dirty="0">
                          <a:effectLst/>
                          <a:latin typeface="Trebuchet MS" panose="020B0603020202020204" pitchFamily="34" charset="0"/>
                        </a:rPr>
                        <a:t>3 November 2021 </a:t>
                      </a:r>
                    </a:p>
                    <a:p>
                      <a:pPr>
                        <a:lnSpc>
                          <a:spcPct val="150000"/>
                        </a:lnSpc>
                        <a:spcAft>
                          <a:spcPts val="0"/>
                        </a:spcAft>
                      </a:pPr>
                      <a:r>
                        <a:rPr lang="en-US" sz="1600" dirty="0">
                          <a:effectLst/>
                          <a:latin typeface="Trebuchet MS" panose="020B0603020202020204" pitchFamily="34" charset="0"/>
                        </a:rPr>
                        <a:t>IBTM World Spain: 30 November - 2 December 2021</a:t>
                      </a:r>
                      <a:endParaRPr lang="en-ZA" sz="1600" dirty="0">
                        <a:effectLst/>
                        <a:latin typeface="Trebuchet MS" panose="020B0603020202020204" pitchFamily="34" charset="0"/>
                      </a:endParaRPr>
                    </a:p>
                    <a:p>
                      <a:pPr>
                        <a:lnSpc>
                          <a:spcPct val="150000"/>
                        </a:lnSpc>
                        <a:spcAft>
                          <a:spcPts val="0"/>
                        </a:spcAft>
                      </a:pPr>
                      <a:r>
                        <a:rPr lang="en-US" sz="1600" dirty="0">
                          <a:effectLst/>
                          <a:latin typeface="Trebuchet MS" panose="020B0603020202020204" pitchFamily="34" charset="0"/>
                        </a:rPr>
                        <a:t>Fitur Spain: 19</a:t>
                      </a:r>
                      <a:r>
                        <a:rPr lang="en-US" sz="1600" baseline="0" dirty="0">
                          <a:effectLst/>
                          <a:latin typeface="Trebuchet MS" panose="020B0603020202020204" pitchFamily="34" charset="0"/>
                        </a:rPr>
                        <a:t> - </a:t>
                      </a:r>
                      <a:r>
                        <a:rPr lang="en-US" sz="1600" dirty="0">
                          <a:effectLst/>
                          <a:latin typeface="Trebuchet MS" panose="020B0603020202020204" pitchFamily="34" charset="0"/>
                        </a:rPr>
                        <a:t>23 January 2022 </a:t>
                      </a:r>
                      <a:endParaRPr lang="en-ZA" sz="1600" dirty="0">
                        <a:effectLst/>
                        <a:latin typeface="Trebuchet MS" panose="020B0603020202020204" pitchFamily="34" charset="0"/>
                      </a:endParaRPr>
                    </a:p>
                    <a:p>
                      <a:pPr>
                        <a:lnSpc>
                          <a:spcPct val="150000"/>
                        </a:lnSpc>
                        <a:spcAft>
                          <a:spcPts val="0"/>
                        </a:spcAft>
                      </a:pPr>
                      <a:r>
                        <a:rPr lang="en-US" sz="1600" dirty="0">
                          <a:effectLst/>
                          <a:latin typeface="Trebuchet MS" panose="020B0603020202020204" pitchFamily="34" charset="0"/>
                        </a:rPr>
                        <a:t>ITB Berlin: 09</a:t>
                      </a:r>
                      <a:r>
                        <a:rPr lang="en-US" sz="1600" baseline="0" dirty="0">
                          <a:effectLst/>
                          <a:latin typeface="Trebuchet MS" panose="020B0603020202020204" pitchFamily="34" charset="0"/>
                        </a:rPr>
                        <a:t> - </a:t>
                      </a:r>
                      <a:r>
                        <a:rPr lang="en-US" sz="1600" dirty="0">
                          <a:effectLst/>
                          <a:latin typeface="Trebuchet MS" panose="020B0603020202020204" pitchFamily="34" charset="0"/>
                        </a:rPr>
                        <a:t>13 March 2022 </a:t>
                      </a:r>
                      <a:endParaRPr lang="en-ZA" sz="1600" dirty="0">
                        <a:effectLst/>
                        <a:latin typeface="Trebuchet MS" panose="020B0603020202020204" pitchFamily="34" charset="0"/>
                        <a:ea typeface="Times New Roman" panose="02020603050405020304" pitchFamily="18" charset="0"/>
                      </a:endParaRPr>
                    </a:p>
                  </a:txBody>
                  <a:tcPr marL="68580" marR="68580" marT="0" marB="0">
                    <a:solidFill>
                      <a:srgbClr val="FFCC66"/>
                    </a:solidFill>
                  </a:tcPr>
                </a:tc>
                <a:tc>
                  <a:txBody>
                    <a:bodyPr/>
                    <a:lstStyle/>
                    <a:p>
                      <a:pPr algn="just">
                        <a:spcAft>
                          <a:spcPts val="0"/>
                        </a:spcAft>
                      </a:pPr>
                      <a:r>
                        <a:rPr lang="en-US" sz="1600" dirty="0">
                          <a:effectLst/>
                          <a:latin typeface="Trebuchet MS" panose="020B0603020202020204" pitchFamily="34" charset="0"/>
                        </a:rPr>
                        <a:t>Stakeholder lobbying on Europe and red listing of SA and to address other key barrier issues. </a:t>
                      </a:r>
                      <a:endParaRPr lang="en-ZA" sz="1600" dirty="0">
                        <a:effectLst/>
                        <a:latin typeface="Trebuchet MS" panose="020B0603020202020204" pitchFamily="34" charset="0"/>
                      </a:endParaRPr>
                    </a:p>
                    <a:p>
                      <a:pPr>
                        <a:spcAft>
                          <a:spcPts val="0"/>
                        </a:spcAft>
                      </a:pPr>
                      <a:r>
                        <a:rPr lang="en-US" sz="1600" dirty="0">
                          <a:effectLst/>
                          <a:latin typeface="Trebuchet MS" panose="020B0603020202020204" pitchFamily="34" charset="0"/>
                        </a:rPr>
                        <a:t> </a:t>
                      </a:r>
                      <a:endParaRPr lang="en-ZA" sz="1600" dirty="0">
                        <a:effectLst/>
                        <a:latin typeface="Trebuchet MS" panose="020B0603020202020204" pitchFamily="34" charset="0"/>
                        <a:ea typeface="Times New Roman" panose="02020603050405020304" pitchFamily="18" charset="0"/>
                      </a:endParaRPr>
                    </a:p>
                  </a:txBody>
                  <a:tcPr marL="68580" marR="68580" marT="0" marB="0">
                    <a:solidFill>
                      <a:srgbClr val="FFCC66"/>
                    </a:solidFill>
                  </a:tcPr>
                </a:tc>
                <a:extLst>
                  <a:ext uri="{0D108BD9-81ED-4DB2-BD59-A6C34878D82A}">
                    <a16:rowId xmlns:a16="http://schemas.microsoft.com/office/drawing/2014/main" val="1536441381"/>
                  </a:ext>
                </a:extLst>
              </a:tr>
            </a:tbl>
          </a:graphicData>
        </a:graphic>
      </p:graphicFrame>
      <p:sp>
        <p:nvSpPr>
          <p:cNvPr id="4" name="Slide Number Placeholder 1"/>
          <p:cNvSpPr>
            <a:spLocks noGrp="1"/>
          </p:cNvSpPr>
          <p:nvPr>
            <p:ph type="sldNum" sz="quarter" idx="12"/>
          </p:nvPr>
        </p:nvSpPr>
        <p:spPr>
          <a:xfrm>
            <a:off x="3023190" y="636360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873111-1E12-40CD-B9CF-E9C387AC6B8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8772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23191" y="6432368"/>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2362087" y="1333393"/>
            <a:ext cx="4419827" cy="4191215"/>
          </a:xfrm>
          <a:prstGeom prst="rect">
            <a:avLst/>
          </a:prstGeom>
        </p:spPr>
      </p:pic>
      <p:sp>
        <p:nvSpPr>
          <p:cNvPr id="4" name="Rectangle 3"/>
          <p:cNvSpPr/>
          <p:nvPr/>
        </p:nvSpPr>
        <p:spPr>
          <a:xfrm>
            <a:off x="2795442" y="2286339"/>
            <a:ext cx="2889445" cy="692497"/>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050" b="1" dirty="0">
                <a:ln/>
                <a:solidFill>
                  <a:srgbClr val="FFC000"/>
                </a:solidFill>
              </a:rPr>
              <a:t>Thank You.</a:t>
            </a:r>
          </a:p>
        </p:txBody>
      </p:sp>
    </p:spTree>
    <p:extLst>
      <p:ext uri="{BB962C8B-B14F-4D97-AF65-F5344CB8AC3E}">
        <p14:creationId xmlns:p14="http://schemas.microsoft.com/office/powerpoint/2010/main" val="3297311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2845816"/>
              </p:ext>
            </p:extLst>
          </p:nvPr>
        </p:nvGraphicFramePr>
        <p:xfrm>
          <a:off x="113732" y="684618"/>
          <a:ext cx="8883892" cy="496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549142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b="1" dirty="0"/>
              <a:t>FY</a:t>
            </a:r>
            <a:r>
              <a:rPr lang="en-TT" altLang="en-US" sz="2400" dirty="0"/>
              <a:t>2021/22</a:t>
            </a:r>
            <a:r>
              <a:rPr lang="en-TT" altLang="en-US" sz="2400" b="1" dirty="0"/>
              <a:t> </a:t>
            </a:r>
            <a:r>
              <a:rPr lang="en-US" altLang="en-US" sz="2400" b="1"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578516178"/>
              </p:ext>
            </p:extLst>
          </p:nvPr>
        </p:nvGraphicFramePr>
        <p:xfrm>
          <a:off x="326571" y="963386"/>
          <a:ext cx="8588829" cy="5412229"/>
        </p:xfrm>
        <a:graphic>
          <a:graphicData uri="http://schemas.openxmlformats.org/drawingml/2006/table">
            <a:tbl>
              <a:tblPr firstRow="1" firstCol="1" bandRow="1"/>
              <a:tblGrid>
                <a:gridCol w="1094015">
                  <a:extLst>
                    <a:ext uri="{9D8B030D-6E8A-4147-A177-3AD203B41FA5}">
                      <a16:colId xmlns:a16="http://schemas.microsoft.com/office/drawing/2014/main" val="2257716357"/>
                    </a:ext>
                  </a:extLst>
                </a:gridCol>
                <a:gridCol w="1355271">
                  <a:extLst>
                    <a:ext uri="{9D8B030D-6E8A-4147-A177-3AD203B41FA5}">
                      <a16:colId xmlns:a16="http://schemas.microsoft.com/office/drawing/2014/main" val="1404460092"/>
                    </a:ext>
                  </a:extLst>
                </a:gridCol>
                <a:gridCol w="1143000">
                  <a:extLst>
                    <a:ext uri="{9D8B030D-6E8A-4147-A177-3AD203B41FA5}">
                      <a16:colId xmlns:a16="http://schemas.microsoft.com/office/drawing/2014/main" val="2220806806"/>
                    </a:ext>
                  </a:extLst>
                </a:gridCol>
                <a:gridCol w="1122375">
                  <a:extLst>
                    <a:ext uri="{9D8B030D-6E8A-4147-A177-3AD203B41FA5}">
                      <a16:colId xmlns:a16="http://schemas.microsoft.com/office/drawing/2014/main" val="870873768"/>
                    </a:ext>
                  </a:extLst>
                </a:gridCol>
                <a:gridCol w="914400">
                  <a:extLst>
                    <a:ext uri="{9D8B030D-6E8A-4147-A177-3AD203B41FA5}">
                      <a16:colId xmlns:a16="http://schemas.microsoft.com/office/drawing/2014/main" val="3244692688"/>
                    </a:ext>
                  </a:extLst>
                </a:gridCol>
                <a:gridCol w="733926">
                  <a:extLst>
                    <a:ext uri="{9D8B030D-6E8A-4147-A177-3AD203B41FA5}">
                      <a16:colId xmlns:a16="http://schemas.microsoft.com/office/drawing/2014/main" val="202847370"/>
                    </a:ext>
                  </a:extLst>
                </a:gridCol>
                <a:gridCol w="1320114">
                  <a:extLst>
                    <a:ext uri="{9D8B030D-6E8A-4147-A177-3AD203B41FA5}">
                      <a16:colId xmlns:a16="http://schemas.microsoft.com/office/drawing/2014/main" val="3144946689"/>
                    </a:ext>
                  </a:extLst>
                </a:gridCol>
                <a:gridCol w="905728">
                  <a:extLst>
                    <a:ext uri="{9D8B030D-6E8A-4147-A177-3AD203B41FA5}">
                      <a16:colId xmlns:a16="http://schemas.microsoft.com/office/drawing/2014/main" val="492194385"/>
                    </a:ext>
                  </a:extLst>
                </a:gridCol>
              </a:tblGrid>
              <a:tr h="277582">
                <a:tc gridSpan="2">
                  <a:txBody>
                    <a:bodyPr/>
                    <a:lstStyle/>
                    <a:p>
                      <a:pPr algn="ctr">
                        <a:lnSpc>
                          <a:spcPct val="110000"/>
                        </a:lnSpc>
                        <a:spcBef>
                          <a:spcPts val="400"/>
                        </a:spcBef>
                        <a:spcAft>
                          <a:spcPts val="400"/>
                        </a:spcAft>
                      </a:pPr>
                      <a:r>
                        <a:rPr lang="en-US"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US" sz="1000" kern="1400" baseline="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 1: </a:t>
                      </a:r>
                      <a:endPar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Corporate Support</a:t>
                      </a: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02885210"/>
                  </a:ext>
                </a:extLst>
              </a:tr>
              <a:tr h="277582">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6688773"/>
                  </a:ext>
                </a:extLst>
              </a:tr>
              <a:tr h="865421">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00999041"/>
                  </a:ext>
                </a:extLst>
              </a:tr>
              <a:tr h="167881">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2.1. Internal control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Percentage implementation of valid internal and external audit recommendations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 implementation of valid audit recommendations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627486"/>
                  </a:ext>
                </a:extLst>
              </a:tr>
              <a:tr h="1678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9700336"/>
                  </a:ext>
                </a:extLst>
              </a:tr>
              <a:tr h="1678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25193004"/>
                  </a:ext>
                </a:extLst>
              </a:tr>
              <a:tr h="6857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 implementation of valid audit recommendations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5335817"/>
                  </a:ext>
                </a:extLst>
              </a:tr>
              <a:tr h="1046747">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2.2. Financial management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Payment of compliant invoices within 30 days from date of receipt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Payments processed timeously to obtain a payables payment period calculated to be 11 days.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637465"/>
                  </a:ext>
                </a:extLst>
              </a:tr>
              <a:tr h="14197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Payments processed timeously to obtain a payables payment period calculated at 22 days. Internal controls are in place to track the timeous payment of invoices.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7135652"/>
                  </a:ext>
                </a:extLst>
              </a:tr>
              <a:tr h="1678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35168807"/>
                  </a:ext>
                </a:extLst>
              </a:tr>
              <a:tr h="1678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6316401"/>
                  </a:ext>
                </a:extLst>
              </a:tr>
            </a:tbl>
          </a:graphicData>
        </a:graphic>
      </p:graphicFrame>
    </p:spTree>
    <p:extLst>
      <p:ext uri="{BB962C8B-B14F-4D97-AF65-F5344CB8AC3E}">
        <p14:creationId xmlns:p14="http://schemas.microsoft.com/office/powerpoint/2010/main" val="1575588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3951503891"/>
              </p:ext>
            </p:extLst>
          </p:nvPr>
        </p:nvGraphicFramePr>
        <p:xfrm>
          <a:off x="87509" y="934219"/>
          <a:ext cx="8936174" cy="5877407"/>
        </p:xfrm>
        <a:graphic>
          <a:graphicData uri="http://schemas.openxmlformats.org/drawingml/2006/table">
            <a:tbl>
              <a:tblPr firstRow="1" firstCol="1" bandRow="1"/>
              <a:tblGrid>
                <a:gridCol w="1138259">
                  <a:extLst>
                    <a:ext uri="{9D8B030D-6E8A-4147-A177-3AD203B41FA5}">
                      <a16:colId xmlns:a16="http://schemas.microsoft.com/office/drawing/2014/main" val="2257716357"/>
                    </a:ext>
                  </a:extLst>
                </a:gridCol>
                <a:gridCol w="832457">
                  <a:extLst>
                    <a:ext uri="{9D8B030D-6E8A-4147-A177-3AD203B41FA5}">
                      <a16:colId xmlns:a16="http://schemas.microsoft.com/office/drawing/2014/main" val="1404460092"/>
                    </a:ext>
                  </a:extLst>
                </a:gridCol>
                <a:gridCol w="863700">
                  <a:extLst>
                    <a:ext uri="{9D8B030D-6E8A-4147-A177-3AD203B41FA5}">
                      <a16:colId xmlns:a16="http://schemas.microsoft.com/office/drawing/2014/main" val="2220806806"/>
                    </a:ext>
                  </a:extLst>
                </a:gridCol>
                <a:gridCol w="1242274">
                  <a:extLst>
                    <a:ext uri="{9D8B030D-6E8A-4147-A177-3AD203B41FA5}">
                      <a16:colId xmlns:a16="http://schemas.microsoft.com/office/drawing/2014/main" val="870873768"/>
                    </a:ext>
                  </a:extLst>
                </a:gridCol>
                <a:gridCol w="1498036">
                  <a:extLst>
                    <a:ext uri="{9D8B030D-6E8A-4147-A177-3AD203B41FA5}">
                      <a16:colId xmlns:a16="http://schemas.microsoft.com/office/drawing/2014/main" val="3244692688"/>
                    </a:ext>
                  </a:extLst>
                </a:gridCol>
                <a:gridCol w="755108">
                  <a:extLst>
                    <a:ext uri="{9D8B030D-6E8A-4147-A177-3AD203B41FA5}">
                      <a16:colId xmlns:a16="http://schemas.microsoft.com/office/drawing/2014/main" val="202847370"/>
                    </a:ext>
                  </a:extLst>
                </a:gridCol>
                <a:gridCol w="1534574">
                  <a:extLst>
                    <a:ext uri="{9D8B030D-6E8A-4147-A177-3AD203B41FA5}">
                      <a16:colId xmlns:a16="http://schemas.microsoft.com/office/drawing/2014/main" val="3144946689"/>
                    </a:ext>
                  </a:extLst>
                </a:gridCol>
                <a:gridCol w="1071766">
                  <a:extLst>
                    <a:ext uri="{9D8B030D-6E8A-4147-A177-3AD203B41FA5}">
                      <a16:colId xmlns:a16="http://schemas.microsoft.com/office/drawing/2014/main" val="492194385"/>
                    </a:ext>
                  </a:extLst>
                </a:gridCol>
              </a:tblGrid>
              <a:tr h="264576">
                <a:tc gridSpan="2">
                  <a:txBody>
                    <a:bodyPr/>
                    <a:lstStyle/>
                    <a:p>
                      <a:pPr algn="ctr">
                        <a:lnSpc>
                          <a:spcPct val="110000"/>
                        </a:lnSpc>
                        <a:spcBef>
                          <a:spcPts val="400"/>
                        </a:spcBef>
                        <a:spcAft>
                          <a:spcPts val="400"/>
                        </a:spcAft>
                      </a:pPr>
                      <a:r>
                        <a:rPr lang="en-US" sz="9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US" sz="900" kern="1400" baseline="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 1: </a:t>
                      </a:r>
                      <a:endParaRPr lang="en-ZA" sz="9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Corporate Support</a:t>
                      </a: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02885210"/>
                  </a:ext>
                </a:extLst>
              </a:tr>
              <a:tr h="264576">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6688773"/>
                  </a:ext>
                </a:extLst>
              </a:tr>
              <a:tr h="949380">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00999041"/>
                  </a:ext>
                </a:extLst>
              </a:tr>
              <a:tr h="1454546">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2.3. Business process automation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Identified business processes automated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ICT, TE, CMO, TGCSA, NCB business processes automated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Testing processes concluded in Q4 20/21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defTabSz="914400" rtl="0" eaLnBrk="1" latinLnBrk="0" hangingPunct="1">
                        <a:lnSpc>
                          <a:spcPct val="110000"/>
                        </a:lnSpc>
                        <a:spcBef>
                          <a:spcPts val="400"/>
                        </a:spcBef>
                        <a:spcAft>
                          <a:spcPts val="400"/>
                        </a:spcAft>
                      </a:pPr>
                      <a:r>
                        <a:rPr lang="en-ZA" sz="900"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All supply chain management processes that were concluded in FY20/21 Q4 have been tested in FY21/22 Q1, namely budget control; tender management, contract management, supplier management and procurement. </a:t>
                      </a: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A project plan has been developed and approved which guides the day to day activities of this project. In addition, project management methodology is applied to this project to ensure delivery as planned.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29890"/>
                  </a:ext>
                </a:extLst>
              </a:tr>
              <a:tr h="15945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40% ICT, TE, CMO, TGCSA, NCB business processes automated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TGCSA business processes are 100% automated as per the requirements provided for the new grading system to replace QiT. The new system was live and communicated to establishments on the 28th September.</a:t>
                      </a: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-80%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remainder of the business processes to be automated has a risk of not being met this fiscal. The scope of work needed to deliver on this target was understated and subsequently led to the incorrect scoping of work with the project team and service provider.</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A project team will be assembled to manage project delivery. The approach will then be presented to the project committee for adoption.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226849"/>
                  </a:ext>
                </a:extLst>
              </a:tr>
              <a:tr h="5798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80% ICT, TE, CMO, TGCSA, NCB business processes automated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120370"/>
                  </a:ext>
                </a:extLst>
              </a:tr>
              <a:tr h="62697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100% ICT, TE, CMO, TGCSA, NCB business processes automated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800610"/>
                  </a:ext>
                </a:extLst>
              </a:tr>
            </a:tbl>
          </a:graphicData>
        </a:graphic>
      </p:graphicFrame>
    </p:spTree>
    <p:extLst>
      <p:ext uri="{BB962C8B-B14F-4D97-AF65-F5344CB8AC3E}">
        <p14:creationId xmlns:p14="http://schemas.microsoft.com/office/powerpoint/2010/main" val="1831159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2965523247"/>
              </p:ext>
            </p:extLst>
          </p:nvPr>
        </p:nvGraphicFramePr>
        <p:xfrm>
          <a:off x="87509" y="966669"/>
          <a:ext cx="8827891" cy="5609450"/>
        </p:xfrm>
        <a:graphic>
          <a:graphicData uri="http://schemas.openxmlformats.org/drawingml/2006/table">
            <a:tbl>
              <a:tblPr firstRow="1" firstCol="1" bandRow="1"/>
              <a:tblGrid>
                <a:gridCol w="1124466">
                  <a:extLst>
                    <a:ext uri="{9D8B030D-6E8A-4147-A177-3AD203B41FA5}">
                      <a16:colId xmlns:a16="http://schemas.microsoft.com/office/drawing/2014/main" val="2257716357"/>
                    </a:ext>
                  </a:extLst>
                </a:gridCol>
                <a:gridCol w="822370">
                  <a:extLst>
                    <a:ext uri="{9D8B030D-6E8A-4147-A177-3AD203B41FA5}">
                      <a16:colId xmlns:a16="http://schemas.microsoft.com/office/drawing/2014/main" val="1404460092"/>
                    </a:ext>
                  </a:extLst>
                </a:gridCol>
                <a:gridCol w="1006983">
                  <a:extLst>
                    <a:ext uri="{9D8B030D-6E8A-4147-A177-3AD203B41FA5}">
                      <a16:colId xmlns:a16="http://schemas.microsoft.com/office/drawing/2014/main" val="2220806806"/>
                    </a:ext>
                  </a:extLst>
                </a:gridCol>
                <a:gridCol w="1258730">
                  <a:extLst>
                    <a:ext uri="{9D8B030D-6E8A-4147-A177-3AD203B41FA5}">
                      <a16:colId xmlns:a16="http://schemas.microsoft.com/office/drawing/2014/main" val="870873768"/>
                    </a:ext>
                  </a:extLst>
                </a:gridCol>
                <a:gridCol w="1460127">
                  <a:extLst>
                    <a:ext uri="{9D8B030D-6E8A-4147-A177-3AD203B41FA5}">
                      <a16:colId xmlns:a16="http://schemas.microsoft.com/office/drawing/2014/main" val="3244692688"/>
                    </a:ext>
                  </a:extLst>
                </a:gridCol>
                <a:gridCol w="1107681">
                  <a:extLst>
                    <a:ext uri="{9D8B030D-6E8A-4147-A177-3AD203B41FA5}">
                      <a16:colId xmlns:a16="http://schemas.microsoft.com/office/drawing/2014/main" val="202847370"/>
                    </a:ext>
                  </a:extLst>
                </a:gridCol>
                <a:gridCol w="1116596">
                  <a:extLst>
                    <a:ext uri="{9D8B030D-6E8A-4147-A177-3AD203B41FA5}">
                      <a16:colId xmlns:a16="http://schemas.microsoft.com/office/drawing/2014/main" val="3144946689"/>
                    </a:ext>
                  </a:extLst>
                </a:gridCol>
                <a:gridCol w="930938">
                  <a:extLst>
                    <a:ext uri="{9D8B030D-6E8A-4147-A177-3AD203B41FA5}">
                      <a16:colId xmlns:a16="http://schemas.microsoft.com/office/drawing/2014/main" val="492194385"/>
                    </a:ext>
                  </a:extLst>
                </a:gridCol>
              </a:tblGrid>
              <a:tr h="277463">
                <a:tc gridSpan="2">
                  <a:txBody>
                    <a:bodyPr/>
                    <a:lstStyle/>
                    <a:p>
                      <a:pPr algn="ctr">
                        <a:lnSpc>
                          <a:spcPct val="110000"/>
                        </a:lnSpc>
                        <a:spcBef>
                          <a:spcPts val="400"/>
                        </a:spcBef>
                        <a:spcAft>
                          <a:spcPts val="400"/>
                        </a:spcAft>
                      </a:pPr>
                      <a:r>
                        <a:rPr lang="en-US"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US" sz="1000" kern="1400" baseline="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 1: </a:t>
                      </a:r>
                      <a:endPar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Corporate Support</a:t>
                      </a: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02885210"/>
                  </a:ext>
                </a:extLst>
              </a:tr>
              <a:tr h="277463">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6688773"/>
                  </a:ext>
                </a:extLst>
              </a:tr>
              <a:tr h="699091">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00999041"/>
                  </a:ext>
                </a:extLst>
              </a:tr>
              <a:tr h="28575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2.4. Human resources management and development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Staff engagement score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3.4 Staff engagement score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may be reported as follows: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r>
                        <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rPr>
                        <a:t>Considering that the organisation has increased engagement year on year, the organisation continues to learn from previous engagement approaches. These learnings serve to further increase engagement in the new fiscal.</a:t>
                      </a: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64851523"/>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1000" kern="1400" dirty="0">
                          <a:effectLst/>
                          <a:latin typeface="Trebuchet MS" panose="020B0603020202020204" pitchFamily="34" charset="0"/>
                          <a:ea typeface="Times New Roman" panose="02020603050405020304" pitchFamily="18" charset="0"/>
                          <a:cs typeface="Times New Roman" panose="02020603050405020304" pitchFamily="18" charset="0"/>
                        </a:rPr>
                        <a:t>High level engagement survey results have been discussed with several business units.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18617468"/>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63004429"/>
                  </a:ext>
                </a:extLst>
              </a:tr>
              <a:tr h="65956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3.4 Staff engagement score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2075739"/>
                  </a:ext>
                </a:extLst>
              </a:tr>
            </a:tbl>
          </a:graphicData>
        </a:graphic>
      </p:graphicFrame>
    </p:spTree>
    <p:extLst>
      <p:ext uri="{BB962C8B-B14F-4D97-AF65-F5344CB8AC3E}">
        <p14:creationId xmlns:p14="http://schemas.microsoft.com/office/powerpoint/2010/main" val="2889248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2078421927"/>
              </p:ext>
            </p:extLst>
          </p:nvPr>
        </p:nvGraphicFramePr>
        <p:xfrm>
          <a:off x="87509" y="966669"/>
          <a:ext cx="8827891" cy="5733383"/>
        </p:xfrm>
        <a:graphic>
          <a:graphicData uri="http://schemas.openxmlformats.org/drawingml/2006/table">
            <a:tbl>
              <a:tblPr firstRow="1" firstCol="1" bandRow="1"/>
              <a:tblGrid>
                <a:gridCol w="1124466">
                  <a:extLst>
                    <a:ext uri="{9D8B030D-6E8A-4147-A177-3AD203B41FA5}">
                      <a16:colId xmlns:a16="http://schemas.microsoft.com/office/drawing/2014/main" val="2257716357"/>
                    </a:ext>
                  </a:extLst>
                </a:gridCol>
                <a:gridCol w="943396">
                  <a:extLst>
                    <a:ext uri="{9D8B030D-6E8A-4147-A177-3AD203B41FA5}">
                      <a16:colId xmlns:a16="http://schemas.microsoft.com/office/drawing/2014/main" val="1404460092"/>
                    </a:ext>
                  </a:extLst>
                </a:gridCol>
                <a:gridCol w="885957">
                  <a:extLst>
                    <a:ext uri="{9D8B030D-6E8A-4147-A177-3AD203B41FA5}">
                      <a16:colId xmlns:a16="http://schemas.microsoft.com/office/drawing/2014/main" val="2220806806"/>
                    </a:ext>
                  </a:extLst>
                </a:gridCol>
                <a:gridCol w="942843">
                  <a:extLst>
                    <a:ext uri="{9D8B030D-6E8A-4147-A177-3AD203B41FA5}">
                      <a16:colId xmlns:a16="http://schemas.microsoft.com/office/drawing/2014/main" val="870873768"/>
                    </a:ext>
                  </a:extLst>
                </a:gridCol>
                <a:gridCol w="979715">
                  <a:extLst>
                    <a:ext uri="{9D8B030D-6E8A-4147-A177-3AD203B41FA5}">
                      <a16:colId xmlns:a16="http://schemas.microsoft.com/office/drawing/2014/main" val="3244692688"/>
                    </a:ext>
                  </a:extLst>
                </a:gridCol>
                <a:gridCol w="800100">
                  <a:extLst>
                    <a:ext uri="{9D8B030D-6E8A-4147-A177-3AD203B41FA5}">
                      <a16:colId xmlns:a16="http://schemas.microsoft.com/office/drawing/2014/main" val="202847370"/>
                    </a:ext>
                  </a:extLst>
                </a:gridCol>
                <a:gridCol w="2309203">
                  <a:extLst>
                    <a:ext uri="{9D8B030D-6E8A-4147-A177-3AD203B41FA5}">
                      <a16:colId xmlns:a16="http://schemas.microsoft.com/office/drawing/2014/main" val="3144946689"/>
                    </a:ext>
                  </a:extLst>
                </a:gridCol>
                <a:gridCol w="842211">
                  <a:extLst>
                    <a:ext uri="{9D8B030D-6E8A-4147-A177-3AD203B41FA5}">
                      <a16:colId xmlns:a16="http://schemas.microsoft.com/office/drawing/2014/main" val="492194385"/>
                    </a:ext>
                  </a:extLst>
                </a:gridCol>
              </a:tblGrid>
              <a:tr h="277463">
                <a:tc gridSpan="2">
                  <a:txBody>
                    <a:bodyPr/>
                    <a:lstStyle/>
                    <a:p>
                      <a:pPr algn="ctr">
                        <a:lnSpc>
                          <a:spcPct val="110000"/>
                        </a:lnSpc>
                        <a:spcBef>
                          <a:spcPts val="400"/>
                        </a:spcBef>
                        <a:spcAft>
                          <a:spcPts val="400"/>
                        </a:spcAft>
                      </a:pPr>
                      <a:r>
                        <a:rPr lang="en-US"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US" sz="1000" kern="1400" baseline="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 1: </a:t>
                      </a:r>
                      <a:endPar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Corporate Support</a:t>
                      </a: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02885210"/>
                  </a:ext>
                </a:extLst>
              </a:tr>
              <a:tr h="277463">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6688773"/>
                  </a:ext>
                </a:extLst>
              </a:tr>
              <a:tr h="699091">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00999041"/>
                  </a:ext>
                </a:extLst>
              </a:tr>
              <a:tr h="1141394">
                <a:tc rowSpan="8">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2.4. Human resources management and development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Implementation of Employment Equity Plan: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lvl="0" indent="-342900" algn="l">
                        <a:lnSpc>
                          <a:spcPct val="110000"/>
                        </a:lnSpc>
                        <a:spcBef>
                          <a:spcPts val="400"/>
                        </a:spcBef>
                        <a:spcAft>
                          <a:spcPts val="400"/>
                        </a:spcAft>
                        <a:buFont typeface="Wingdings" panose="05000000000000000000" pitchFamily="2" charset="2"/>
                        <a:buChar char=""/>
                      </a:pPr>
                      <a:r>
                        <a:rPr lang="en-ZA" sz="1000" dirty="0">
                          <a:effectLst/>
                          <a:latin typeface="Trebuchet MS" panose="020B0603020202020204" pitchFamily="34" charset="0"/>
                          <a:ea typeface="Times New Roman" panose="02020603050405020304" pitchFamily="18" charset="0"/>
                          <a:cs typeface="Arial" panose="020B0604020202020204" pitchFamily="34" charset="0"/>
                        </a:rPr>
                        <a:t>Percentage of women in South African Tourism</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66%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10%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Where recruitment has been approved by the Board, given that there is a moratorium on recruitment, there has been a targeted recruitment drive that focuses on ensuring equity targets are maintained.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787137"/>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64%</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7%</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Targeted recruitment on all vacancies in line with Employment Equity Plan has assisted with the performance against this target.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4523435"/>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6902287"/>
                  </a:ext>
                </a:extLst>
              </a:tr>
              <a:tr h="21955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9373886"/>
                  </a:ext>
                </a:extLst>
              </a:tr>
              <a:tr h="1031275">
                <a:tc vMerge="1">
                  <a:txBody>
                    <a:bodyPr/>
                    <a:lstStyle/>
                    <a:p>
                      <a:pPr marL="72000" algn="l">
                        <a:lnSpc>
                          <a:spcPct val="110000"/>
                        </a:lnSpc>
                        <a:spcBef>
                          <a:spcPts val="400"/>
                        </a:spcBef>
                        <a:spcAft>
                          <a:spcPts val="400"/>
                        </a:spcAft>
                      </a:pP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71450" lvl="0" indent="-171450" algn="l">
                        <a:lnSpc>
                          <a:spcPct val="110000"/>
                        </a:lnSpc>
                        <a:spcBef>
                          <a:spcPts val="400"/>
                        </a:spcBef>
                        <a:spcAft>
                          <a:spcPts val="400"/>
                        </a:spcAft>
                        <a:buFont typeface="Arial" panose="020B0604020202020204" pitchFamily="34" charset="0"/>
                        <a:buChar char="•"/>
                      </a:pPr>
                      <a:r>
                        <a:rPr lang="en-ZA" sz="1000" dirty="0">
                          <a:effectLst/>
                          <a:latin typeface="Trebuchet MS" panose="020B0603020202020204" pitchFamily="34" charset="0"/>
                          <a:ea typeface="Times New Roman" panose="02020603050405020304" pitchFamily="18" charset="0"/>
                          <a:cs typeface="Arial" panose="020B0604020202020204" pitchFamily="34" charset="0"/>
                        </a:rPr>
                        <a:t>Percentage of women in senior and top management positions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50%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50%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61%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22%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Where recruitment has been approved by the Board, given that there is a moratorium on recruitment, there has been a targeted recruitment drive that focuses on ensuring equity targets are maintained.</a:t>
                      </a: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077512"/>
                  </a:ext>
                </a:extLst>
              </a:tr>
              <a:tr h="21955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50%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73%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46%</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Targeted recruitment on all vacancies in line with Employment Equity Plan has assisted with the performance against this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3500517"/>
                  </a:ext>
                </a:extLst>
              </a:tr>
              <a:tr h="21955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50%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41547463"/>
                  </a:ext>
                </a:extLst>
              </a:tr>
              <a:tr h="21955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50%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2425666"/>
                  </a:ext>
                </a:extLst>
              </a:tr>
            </a:tbl>
          </a:graphicData>
        </a:graphic>
      </p:graphicFrame>
    </p:spTree>
    <p:extLst>
      <p:ext uri="{BB962C8B-B14F-4D97-AF65-F5344CB8AC3E}">
        <p14:creationId xmlns:p14="http://schemas.microsoft.com/office/powerpoint/2010/main" val="4132625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2094367285"/>
              </p:ext>
            </p:extLst>
          </p:nvPr>
        </p:nvGraphicFramePr>
        <p:xfrm>
          <a:off x="87509" y="966669"/>
          <a:ext cx="8827891" cy="5736696"/>
        </p:xfrm>
        <a:graphic>
          <a:graphicData uri="http://schemas.openxmlformats.org/drawingml/2006/table">
            <a:tbl>
              <a:tblPr firstRow="1" firstCol="1" bandRow="1"/>
              <a:tblGrid>
                <a:gridCol w="1039162">
                  <a:extLst>
                    <a:ext uri="{9D8B030D-6E8A-4147-A177-3AD203B41FA5}">
                      <a16:colId xmlns:a16="http://schemas.microsoft.com/office/drawing/2014/main" val="2257716357"/>
                    </a:ext>
                  </a:extLst>
                </a:gridCol>
                <a:gridCol w="907674">
                  <a:extLst>
                    <a:ext uri="{9D8B030D-6E8A-4147-A177-3AD203B41FA5}">
                      <a16:colId xmlns:a16="http://schemas.microsoft.com/office/drawing/2014/main" val="1404460092"/>
                    </a:ext>
                  </a:extLst>
                </a:gridCol>
                <a:gridCol w="1006983">
                  <a:extLst>
                    <a:ext uri="{9D8B030D-6E8A-4147-A177-3AD203B41FA5}">
                      <a16:colId xmlns:a16="http://schemas.microsoft.com/office/drawing/2014/main" val="2220806806"/>
                    </a:ext>
                  </a:extLst>
                </a:gridCol>
                <a:gridCol w="1258730">
                  <a:extLst>
                    <a:ext uri="{9D8B030D-6E8A-4147-A177-3AD203B41FA5}">
                      <a16:colId xmlns:a16="http://schemas.microsoft.com/office/drawing/2014/main" val="870873768"/>
                    </a:ext>
                  </a:extLst>
                </a:gridCol>
                <a:gridCol w="827113">
                  <a:extLst>
                    <a:ext uri="{9D8B030D-6E8A-4147-A177-3AD203B41FA5}">
                      <a16:colId xmlns:a16="http://schemas.microsoft.com/office/drawing/2014/main" val="3244692688"/>
                    </a:ext>
                  </a:extLst>
                </a:gridCol>
                <a:gridCol w="849086">
                  <a:extLst>
                    <a:ext uri="{9D8B030D-6E8A-4147-A177-3AD203B41FA5}">
                      <a16:colId xmlns:a16="http://schemas.microsoft.com/office/drawing/2014/main" val="202847370"/>
                    </a:ext>
                  </a:extLst>
                </a:gridCol>
                <a:gridCol w="2008205">
                  <a:extLst>
                    <a:ext uri="{9D8B030D-6E8A-4147-A177-3AD203B41FA5}">
                      <a16:colId xmlns:a16="http://schemas.microsoft.com/office/drawing/2014/main" val="3144946689"/>
                    </a:ext>
                  </a:extLst>
                </a:gridCol>
                <a:gridCol w="930938">
                  <a:extLst>
                    <a:ext uri="{9D8B030D-6E8A-4147-A177-3AD203B41FA5}">
                      <a16:colId xmlns:a16="http://schemas.microsoft.com/office/drawing/2014/main" val="492194385"/>
                    </a:ext>
                  </a:extLst>
                </a:gridCol>
              </a:tblGrid>
              <a:tr h="277463">
                <a:tc gridSpan="2">
                  <a:txBody>
                    <a:bodyPr/>
                    <a:lstStyle/>
                    <a:p>
                      <a:pPr algn="ctr">
                        <a:lnSpc>
                          <a:spcPct val="110000"/>
                        </a:lnSpc>
                        <a:spcBef>
                          <a:spcPts val="400"/>
                        </a:spcBef>
                        <a:spcAft>
                          <a:spcPts val="400"/>
                        </a:spcAft>
                      </a:pPr>
                      <a:r>
                        <a:rPr lang="en-US"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US" sz="1000" kern="1400" baseline="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 1: </a:t>
                      </a:r>
                      <a:endPar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Corporate Support</a:t>
                      </a: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02885210"/>
                  </a:ext>
                </a:extLst>
              </a:tr>
              <a:tr h="277463">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6688773"/>
                  </a:ext>
                </a:extLst>
              </a:tr>
              <a:tr h="699091">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00999041"/>
                  </a:ext>
                </a:extLst>
              </a:tr>
              <a:tr h="1257301">
                <a:tc rowSpan="8">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2.4. Human resources management and development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lvl="0" indent="-171450" algn="l" defTabSz="914400" rtl="0" eaLnBrk="1" latinLnBrk="0" hangingPunct="1">
                        <a:lnSpc>
                          <a:spcPct val="110000"/>
                        </a:lnSpc>
                        <a:spcBef>
                          <a:spcPts val="400"/>
                        </a:spcBef>
                        <a:spcAft>
                          <a:spcPts val="400"/>
                        </a:spcAft>
                        <a:buFont typeface="Arial" panose="020B0604020202020204" pitchFamily="34" charset="0"/>
                        <a:buChar char="•"/>
                      </a:pPr>
                      <a:r>
                        <a:rPr lang="en-ZA" sz="1000" kern="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Percentage of people with disabilities employed</a:t>
                      </a: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2%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Where recruitment has been approved by the Board, given that there is a moratorium on recruitment, there has been a targeted recruitment drive that focuses on ensuring equity targets are maintained.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97962"/>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The interns with disability recruitment drive has assisted in maintaining the current level of performance.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476947"/>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94655633"/>
                  </a:ext>
                </a:extLst>
              </a:tr>
              <a:tr h="23588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4078650"/>
                  </a:ext>
                </a:extLst>
              </a:tr>
              <a:tr h="1120637">
                <a:tc vMerge="1">
                  <a:txBody>
                    <a:bodyPr/>
                    <a:lstStyle/>
                    <a:p>
                      <a:endParaRPr lang="en-ZA"/>
                    </a:p>
                  </a:txBody>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Maintain at least 60% Black people (Africans, Coloureds and Indians) across all occupational levels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75%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25%</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Where recruitment has been approved by the Board, given that there is a moratorium on recruitment, there has been a targeted recruitment drive that focuses on ensuring equity targets are maintained.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33443"/>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76%</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27%</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The targeted recruitment approach ensures that equity targets are maintained.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0011042"/>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4721351"/>
                  </a:ext>
                </a:extLst>
              </a:tr>
              <a:tr h="1678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4474" marR="14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26999762"/>
                  </a:ext>
                </a:extLst>
              </a:tr>
            </a:tbl>
          </a:graphicData>
        </a:graphic>
      </p:graphicFrame>
    </p:spTree>
    <p:extLst>
      <p:ext uri="{BB962C8B-B14F-4D97-AF65-F5344CB8AC3E}">
        <p14:creationId xmlns:p14="http://schemas.microsoft.com/office/powerpoint/2010/main" val="326992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0" y="215277"/>
            <a:ext cx="775215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GLOBAL</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TOURISM PERFORMANCE</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pic>
        <p:nvPicPr>
          <p:cNvPr id="3" name="Picture 2"/>
          <p:cNvPicPr>
            <a:picLocks noChangeAspect="1"/>
          </p:cNvPicPr>
          <p:nvPr/>
        </p:nvPicPr>
        <p:blipFill>
          <a:blip r:embed="rId2"/>
          <a:stretch>
            <a:fillRect/>
          </a:stretch>
        </p:blipFill>
        <p:spPr>
          <a:xfrm>
            <a:off x="644006" y="1724083"/>
            <a:ext cx="4325158" cy="4408862"/>
          </a:xfrm>
          <a:prstGeom prst="rect">
            <a:avLst/>
          </a:prstGeom>
        </p:spPr>
      </p:pic>
      <p:pic>
        <p:nvPicPr>
          <p:cNvPr id="4" name="Picture 3"/>
          <p:cNvPicPr>
            <a:picLocks noChangeAspect="1"/>
          </p:cNvPicPr>
          <p:nvPr/>
        </p:nvPicPr>
        <p:blipFill>
          <a:blip r:embed="rId3"/>
          <a:stretch>
            <a:fillRect/>
          </a:stretch>
        </p:blipFill>
        <p:spPr>
          <a:xfrm>
            <a:off x="320733" y="1076910"/>
            <a:ext cx="2119570" cy="430807"/>
          </a:xfrm>
          <a:prstGeom prst="rect">
            <a:avLst/>
          </a:prstGeom>
        </p:spPr>
      </p:pic>
      <p:sp>
        <p:nvSpPr>
          <p:cNvPr id="5" name="TextBox 4"/>
          <p:cNvSpPr txBox="1"/>
          <p:nvPr/>
        </p:nvSpPr>
        <p:spPr>
          <a:xfrm>
            <a:off x="2661493" y="1036872"/>
            <a:ext cx="1930400" cy="584775"/>
          </a:xfrm>
          <a:prstGeom prst="rect">
            <a:avLst/>
          </a:prstGeom>
          <a:noFill/>
        </p:spPr>
        <p:txBody>
          <a:bodyPr wrap="square" rtlCol="0">
            <a:spAutoFit/>
          </a:bodyPr>
          <a:lstStyle/>
          <a:p>
            <a:pPr algn="ctr"/>
            <a:r>
              <a:rPr lang="en-US" sz="1600" b="1" dirty="0">
                <a:solidFill>
                  <a:srgbClr val="FFC000"/>
                </a:solidFill>
              </a:rPr>
              <a:t>International Tourist Arrivals</a:t>
            </a:r>
            <a:endParaRPr lang="en-ZA" sz="1600" b="1" dirty="0">
              <a:solidFill>
                <a:srgbClr val="FFC000"/>
              </a:solidFill>
            </a:endParaRPr>
          </a:p>
        </p:txBody>
      </p:sp>
      <p:sp>
        <p:nvSpPr>
          <p:cNvPr id="6" name="Rectangle 5"/>
          <p:cNvSpPr/>
          <p:nvPr/>
        </p:nvSpPr>
        <p:spPr>
          <a:xfrm>
            <a:off x="5525108" y="1085369"/>
            <a:ext cx="3147838" cy="3058790"/>
          </a:xfrm>
          <a:prstGeom prst="rect">
            <a:avLst/>
          </a:prstGeom>
        </p:spPr>
        <p:txBody>
          <a:bodyPr/>
          <a:lstStyle/>
          <a:p>
            <a:pPr algn="just" defTabSz="584310">
              <a:lnSpc>
                <a:spcPct val="150000"/>
              </a:lnSpc>
              <a:spcBef>
                <a:spcPct val="20000"/>
              </a:spcBef>
              <a:buSzPct val="125000"/>
            </a:pPr>
            <a:r>
              <a:rPr lang="en-GB" sz="1400" dirty="0">
                <a:solidFill>
                  <a:schemeClr val="bg1"/>
                </a:solidFill>
                <a:latin typeface="Trebuchet MS" panose="020B0603020202020204" pitchFamily="34" charset="0"/>
              </a:rPr>
              <a:t>Global travel is still </a:t>
            </a:r>
            <a:r>
              <a:rPr lang="en-GB" sz="1400" b="1" dirty="0">
                <a:solidFill>
                  <a:schemeClr val="bg1"/>
                </a:solidFill>
                <a:latin typeface="Trebuchet MS" panose="020B0603020202020204" pitchFamily="34" charset="0"/>
              </a:rPr>
              <a:t>80%</a:t>
            </a:r>
            <a:r>
              <a:rPr lang="en-GB" sz="1400" dirty="0">
                <a:solidFill>
                  <a:schemeClr val="bg1"/>
                </a:solidFill>
                <a:latin typeface="Trebuchet MS" panose="020B0603020202020204" pitchFamily="34" charset="0"/>
              </a:rPr>
              <a:t> below what it was in the first seven months of 2019.</a:t>
            </a:r>
          </a:p>
          <a:p>
            <a:pPr algn="just" defTabSz="584310">
              <a:lnSpc>
                <a:spcPct val="150000"/>
              </a:lnSpc>
              <a:spcBef>
                <a:spcPct val="20000"/>
              </a:spcBef>
              <a:buSzPct val="125000"/>
            </a:pPr>
            <a:endParaRPr lang="en-GB" sz="1400" b="1" dirty="0">
              <a:solidFill>
                <a:schemeClr val="bg1"/>
              </a:solidFill>
              <a:latin typeface="Trebuchet MS" panose="020B0603020202020204" pitchFamily="34" charset="0"/>
            </a:endParaRPr>
          </a:p>
          <a:p>
            <a:pPr algn="just" defTabSz="584310">
              <a:lnSpc>
                <a:spcPct val="150000"/>
              </a:lnSpc>
              <a:spcBef>
                <a:spcPct val="20000"/>
              </a:spcBef>
              <a:buSzPct val="125000"/>
            </a:pPr>
            <a:r>
              <a:rPr lang="en-GB" sz="1400" b="1" dirty="0">
                <a:solidFill>
                  <a:schemeClr val="bg1"/>
                </a:solidFill>
                <a:latin typeface="Trebuchet MS" panose="020B0603020202020204" pitchFamily="34" charset="0"/>
              </a:rPr>
              <a:t>America</a:t>
            </a:r>
            <a:r>
              <a:rPr lang="en-GB" sz="1400" dirty="0">
                <a:solidFill>
                  <a:schemeClr val="bg1"/>
                </a:solidFill>
                <a:latin typeface="Trebuchet MS" panose="020B0603020202020204" pitchFamily="34" charset="0"/>
              </a:rPr>
              <a:t> is recovering the fastest than any other region. It is now </a:t>
            </a:r>
            <a:r>
              <a:rPr lang="en-GB" sz="1400" b="1" dirty="0">
                <a:solidFill>
                  <a:schemeClr val="bg1"/>
                </a:solidFill>
                <a:latin typeface="Trebuchet MS" panose="020B0603020202020204" pitchFamily="34" charset="0"/>
              </a:rPr>
              <a:t>68%</a:t>
            </a:r>
            <a:r>
              <a:rPr lang="en-GB" sz="1400" dirty="0">
                <a:solidFill>
                  <a:schemeClr val="bg1"/>
                </a:solidFill>
                <a:latin typeface="Trebuchet MS" panose="020B0603020202020204" pitchFamily="34" charset="0"/>
              </a:rPr>
              <a:t> lower than usual. South America within the region is struggling.</a:t>
            </a:r>
          </a:p>
          <a:p>
            <a:pPr algn="just" defTabSz="584310">
              <a:lnSpc>
                <a:spcPct val="150000"/>
              </a:lnSpc>
              <a:spcBef>
                <a:spcPct val="20000"/>
              </a:spcBef>
              <a:buSzPct val="125000"/>
            </a:pPr>
            <a:endParaRPr lang="en-GB" sz="1400" b="1" dirty="0">
              <a:solidFill>
                <a:schemeClr val="bg1"/>
              </a:solidFill>
              <a:latin typeface="Trebuchet MS" panose="020B0603020202020204" pitchFamily="34" charset="0"/>
            </a:endParaRPr>
          </a:p>
          <a:p>
            <a:pPr algn="just" defTabSz="584310">
              <a:lnSpc>
                <a:spcPct val="150000"/>
              </a:lnSpc>
              <a:spcBef>
                <a:spcPct val="20000"/>
              </a:spcBef>
              <a:buSzPct val="125000"/>
            </a:pPr>
            <a:r>
              <a:rPr lang="en-GB" sz="1400" b="1" dirty="0">
                <a:solidFill>
                  <a:schemeClr val="bg1"/>
                </a:solidFill>
                <a:latin typeface="Trebuchet MS" panose="020B0603020202020204" pitchFamily="34" charset="0"/>
              </a:rPr>
              <a:t>Europe</a:t>
            </a:r>
            <a:r>
              <a:rPr lang="en-GB" sz="1400" dirty="0">
                <a:solidFill>
                  <a:schemeClr val="bg1"/>
                </a:solidFill>
                <a:latin typeface="Trebuchet MS" panose="020B0603020202020204" pitchFamily="34" charset="0"/>
              </a:rPr>
              <a:t> and Africa are 2</a:t>
            </a:r>
            <a:r>
              <a:rPr lang="en-GB" sz="1400" baseline="30000" dirty="0">
                <a:solidFill>
                  <a:schemeClr val="bg1"/>
                </a:solidFill>
                <a:latin typeface="Trebuchet MS" panose="020B0603020202020204" pitchFamily="34" charset="0"/>
              </a:rPr>
              <a:t>nd</a:t>
            </a:r>
            <a:r>
              <a:rPr lang="en-GB" sz="1400" dirty="0">
                <a:solidFill>
                  <a:schemeClr val="bg1"/>
                </a:solidFill>
                <a:latin typeface="Trebuchet MS" panose="020B0603020202020204" pitchFamily="34" charset="0"/>
              </a:rPr>
              <a:t> with their recovery at 77%. North Europe uptake is relatively slow.</a:t>
            </a:r>
          </a:p>
          <a:p>
            <a:pPr algn="just" defTabSz="584310">
              <a:lnSpc>
                <a:spcPct val="150000"/>
              </a:lnSpc>
              <a:spcBef>
                <a:spcPct val="20000"/>
              </a:spcBef>
              <a:buSzPct val="125000"/>
            </a:pPr>
            <a:endParaRPr lang="en-GB" sz="1400" dirty="0">
              <a:solidFill>
                <a:schemeClr val="bg1"/>
              </a:solidFill>
              <a:latin typeface="Trebuchet MS" panose="020B0603020202020204" pitchFamily="34" charset="0"/>
            </a:endParaRPr>
          </a:p>
          <a:p>
            <a:pPr algn="just" defTabSz="584310">
              <a:lnSpc>
                <a:spcPct val="150000"/>
              </a:lnSpc>
              <a:spcBef>
                <a:spcPct val="20000"/>
              </a:spcBef>
              <a:buSzPct val="125000"/>
            </a:pPr>
            <a:r>
              <a:rPr lang="en-GB" sz="1400" dirty="0">
                <a:solidFill>
                  <a:schemeClr val="bg1"/>
                </a:solidFill>
                <a:latin typeface="Trebuchet MS" panose="020B0603020202020204" pitchFamily="34" charset="0"/>
              </a:rPr>
              <a:t>Asia and the Pacific is the lowest recovering market. </a:t>
            </a:r>
          </a:p>
        </p:txBody>
      </p:sp>
      <p:sp>
        <p:nvSpPr>
          <p:cNvPr id="7" name="Slide Number Placeholder 6"/>
          <p:cNvSpPr>
            <a:spLocks noGrp="1"/>
          </p:cNvSpPr>
          <p:nvPr>
            <p:ph type="sldNum" sz="quarter" idx="12"/>
          </p:nvPr>
        </p:nvSpPr>
        <p:spPr>
          <a:xfrm>
            <a:off x="3000396"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p:cNvSpPr txBox="1"/>
          <p:nvPr/>
        </p:nvSpPr>
        <p:spPr>
          <a:xfrm>
            <a:off x="109150" y="6262043"/>
            <a:ext cx="3958046" cy="230832"/>
          </a:xfrm>
          <a:prstGeom prst="rect">
            <a:avLst/>
          </a:prstGeom>
          <a:noFill/>
        </p:spPr>
        <p:txBody>
          <a:bodyPr wrap="square" rtlCol="0">
            <a:spAutoFit/>
          </a:bodyPr>
          <a:lstStyle/>
          <a:p>
            <a:r>
              <a:rPr lang="en-ZA" sz="900" dirty="0">
                <a:solidFill>
                  <a:schemeClr val="bg1"/>
                </a:solidFill>
                <a:latin typeface="Trebuchet MS" panose="020B0603020202020204" pitchFamily="34" charset="0"/>
              </a:rPr>
              <a:t>Source: </a:t>
            </a:r>
            <a:r>
              <a:rPr lang="en-ZA" sz="900" dirty="0" err="1">
                <a:solidFill>
                  <a:schemeClr val="bg1"/>
                </a:solidFill>
                <a:latin typeface="Trebuchet MS" panose="020B0603020202020204" pitchFamily="34" charset="0"/>
              </a:rPr>
              <a:t>UNWTO</a:t>
            </a:r>
            <a:r>
              <a:rPr lang="en-ZA" sz="900" dirty="0">
                <a:solidFill>
                  <a:schemeClr val="bg1"/>
                </a:solidFill>
                <a:latin typeface="Trebuchet MS" panose="020B0603020202020204" pitchFamily="34" charset="0"/>
              </a:rPr>
              <a:t> Tourism Recovery Tracker, 2021</a:t>
            </a:r>
          </a:p>
        </p:txBody>
      </p:sp>
    </p:spTree>
    <p:extLst>
      <p:ext uri="{BB962C8B-B14F-4D97-AF65-F5344CB8AC3E}">
        <p14:creationId xmlns:p14="http://schemas.microsoft.com/office/powerpoint/2010/main" val="2386216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4204931558"/>
              </p:ext>
            </p:extLst>
          </p:nvPr>
        </p:nvGraphicFramePr>
        <p:xfrm>
          <a:off x="87509" y="1031037"/>
          <a:ext cx="8912113" cy="5765136"/>
        </p:xfrm>
        <a:graphic>
          <a:graphicData uri="http://schemas.openxmlformats.org/drawingml/2006/table">
            <a:tbl>
              <a:tblPr firstRow="1" firstCol="1" bandRow="1"/>
              <a:tblGrid>
                <a:gridCol w="911112">
                  <a:extLst>
                    <a:ext uri="{9D8B030D-6E8A-4147-A177-3AD203B41FA5}">
                      <a16:colId xmlns:a16="http://schemas.microsoft.com/office/drawing/2014/main" val="1870573725"/>
                    </a:ext>
                  </a:extLst>
                </a:gridCol>
                <a:gridCol w="998621">
                  <a:extLst>
                    <a:ext uri="{9D8B030D-6E8A-4147-A177-3AD203B41FA5}">
                      <a16:colId xmlns:a16="http://schemas.microsoft.com/office/drawing/2014/main" val="903637867"/>
                    </a:ext>
                  </a:extLst>
                </a:gridCol>
                <a:gridCol w="950495">
                  <a:extLst>
                    <a:ext uri="{9D8B030D-6E8A-4147-A177-3AD203B41FA5}">
                      <a16:colId xmlns:a16="http://schemas.microsoft.com/office/drawing/2014/main" val="1303435398"/>
                    </a:ext>
                  </a:extLst>
                </a:gridCol>
                <a:gridCol w="1203158">
                  <a:extLst>
                    <a:ext uri="{9D8B030D-6E8A-4147-A177-3AD203B41FA5}">
                      <a16:colId xmlns:a16="http://schemas.microsoft.com/office/drawing/2014/main" val="3048864010"/>
                    </a:ext>
                  </a:extLst>
                </a:gridCol>
                <a:gridCol w="1672389">
                  <a:extLst>
                    <a:ext uri="{9D8B030D-6E8A-4147-A177-3AD203B41FA5}">
                      <a16:colId xmlns:a16="http://schemas.microsoft.com/office/drawing/2014/main" val="2466158985"/>
                    </a:ext>
                  </a:extLst>
                </a:gridCol>
                <a:gridCol w="613611">
                  <a:extLst>
                    <a:ext uri="{9D8B030D-6E8A-4147-A177-3AD203B41FA5}">
                      <a16:colId xmlns:a16="http://schemas.microsoft.com/office/drawing/2014/main" val="4066280042"/>
                    </a:ext>
                  </a:extLst>
                </a:gridCol>
                <a:gridCol w="1552073">
                  <a:extLst>
                    <a:ext uri="{9D8B030D-6E8A-4147-A177-3AD203B41FA5}">
                      <a16:colId xmlns:a16="http://schemas.microsoft.com/office/drawing/2014/main" val="233977266"/>
                    </a:ext>
                  </a:extLst>
                </a:gridCol>
                <a:gridCol w="1010654">
                  <a:extLst>
                    <a:ext uri="{9D8B030D-6E8A-4147-A177-3AD203B41FA5}">
                      <a16:colId xmlns:a16="http://schemas.microsoft.com/office/drawing/2014/main" val="1256057554"/>
                    </a:ext>
                  </a:extLst>
                </a:gridCol>
              </a:tblGrid>
              <a:tr h="266876">
                <a:tc gridSpan="2">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2</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Enablement</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45747788"/>
                  </a:ext>
                </a:extLst>
              </a:tr>
              <a:tr h="266876">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47640647"/>
                  </a:ext>
                </a:extLst>
              </a:tr>
              <a:tr h="532848">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461988598"/>
                  </a:ext>
                </a:extLst>
              </a:tr>
              <a:tr h="146658">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2.5. Stakeholder relations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Percentage of approved MOUs with provinces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100% approved MOUs with provinces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4658485"/>
                  </a:ext>
                </a:extLst>
              </a:tr>
              <a:tr h="8703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30% approved MOUs with provinces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MOUs with Provincial Tourism Authorities have been concluded.  The activity plan includes 38 action items of which 45% (17) were implemented in Quarter 2.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50%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Working in partnership with Provincial Tourism Authorities on strategic initiatives has assisted with the implementation of the MOUs.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0" indent="0" algn="l" defTabSz="914400" rtl="0" eaLnBrk="1" fontAlgn="auto" latinLnBrk="0" hangingPunct="1">
                        <a:lnSpc>
                          <a:spcPct val="110000"/>
                        </a:lnSpc>
                        <a:spcBef>
                          <a:spcPts val="400"/>
                        </a:spcBef>
                        <a:spcAft>
                          <a:spcPts val="400"/>
                        </a:spcAft>
                        <a:buClrTx/>
                        <a:buSzTx/>
                        <a:buFontTx/>
                        <a:buNone/>
                        <a:tabLst/>
                        <a:defRPr/>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545163"/>
                  </a:ext>
                </a:extLst>
              </a:tr>
              <a:tr h="43516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65% approved MOUs with provinces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85362168"/>
                  </a:ext>
                </a:extLst>
              </a:tr>
              <a:tr h="43516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100% approved MOUs with provinces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94805495"/>
                  </a:ext>
                </a:extLst>
              </a:tr>
              <a:tr h="1017013">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2.6. Industry engagement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B2B and B2C portal supported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Go-Live and support B2B and B2C portals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User Acceptance Testing</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10000"/>
                        </a:lnSpc>
                        <a:spcBef>
                          <a:spcPts val="400"/>
                        </a:spcBef>
                        <a:spcAft>
                          <a:spcPts val="400"/>
                        </a:spcAft>
                      </a:pP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No further progress has been made as the project has come to a halt pending the outcome of a</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forensic Investigation related to</a:t>
                      </a:r>
                      <a:r>
                        <a:rPr lang="en-GB"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the</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supplier who</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built the B2B and B2C portal.</a:t>
                      </a: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0" algn="l" defTabSz="914400" rtl="0" eaLnBrk="1" latinLnBrk="0" hangingPunct="1">
                        <a:lnSpc>
                          <a:spcPct val="110000"/>
                        </a:lnSpc>
                        <a:spcBef>
                          <a:spcPts val="400"/>
                        </a:spcBef>
                        <a:spcAft>
                          <a:spcPts val="400"/>
                        </a:spcAft>
                      </a:pP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The investigation</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has been finalised</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and the Board</a:t>
                      </a:r>
                      <a:r>
                        <a:rPr lang="en-GB"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will advise on the way forward.</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055954"/>
                  </a:ext>
                </a:extLst>
              </a:tr>
              <a:tr h="101539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Go-Live and Support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None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No further progress has been made as the project has come to a halt pending the outcome of a forensic Investigation related to the supplier who built the B2B and B2C portal.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indent="0" algn="l" defTabSz="914400" rtl="0" eaLnBrk="1" latinLnBrk="0" hangingPunct="1">
                        <a:lnSpc>
                          <a:spcPct val="110000"/>
                        </a:lnSpc>
                        <a:spcBef>
                          <a:spcPts val="400"/>
                        </a:spcBef>
                        <a:spcAft>
                          <a:spcPts val="400"/>
                        </a:spcAft>
                      </a:pP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The investigation</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has been finalised</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and the Board</a:t>
                      </a:r>
                      <a:r>
                        <a:rPr lang="en-GB"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GB"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will advise on the way forward.</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360583"/>
                  </a:ext>
                </a:extLst>
              </a:tr>
              <a:tr h="2933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Support B2B and B2C portals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3997056"/>
                  </a:ext>
                </a:extLst>
              </a:tr>
              <a:tr h="2933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Support B2B and B2C portals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9665955"/>
                  </a:ext>
                </a:extLst>
              </a:tr>
            </a:tbl>
          </a:graphicData>
        </a:graphic>
      </p:graphicFrame>
    </p:spTree>
    <p:extLst>
      <p:ext uri="{BB962C8B-B14F-4D97-AF65-F5344CB8AC3E}">
        <p14:creationId xmlns:p14="http://schemas.microsoft.com/office/powerpoint/2010/main" val="954935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2859117205"/>
              </p:ext>
            </p:extLst>
          </p:nvPr>
        </p:nvGraphicFramePr>
        <p:xfrm>
          <a:off x="261257" y="947059"/>
          <a:ext cx="8654143" cy="5718435"/>
        </p:xfrm>
        <a:graphic>
          <a:graphicData uri="http://schemas.openxmlformats.org/drawingml/2006/table">
            <a:tbl>
              <a:tblPr firstRow="1" firstCol="1" bandRow="1"/>
              <a:tblGrid>
                <a:gridCol w="980028">
                  <a:extLst>
                    <a:ext uri="{9D8B030D-6E8A-4147-A177-3AD203B41FA5}">
                      <a16:colId xmlns:a16="http://schemas.microsoft.com/office/drawing/2014/main" val="1870573725"/>
                    </a:ext>
                  </a:extLst>
                </a:gridCol>
                <a:gridCol w="1245798">
                  <a:extLst>
                    <a:ext uri="{9D8B030D-6E8A-4147-A177-3AD203B41FA5}">
                      <a16:colId xmlns:a16="http://schemas.microsoft.com/office/drawing/2014/main" val="903637867"/>
                    </a:ext>
                  </a:extLst>
                </a:gridCol>
                <a:gridCol w="1046470">
                  <a:extLst>
                    <a:ext uri="{9D8B030D-6E8A-4147-A177-3AD203B41FA5}">
                      <a16:colId xmlns:a16="http://schemas.microsoft.com/office/drawing/2014/main" val="1303435398"/>
                    </a:ext>
                  </a:extLst>
                </a:gridCol>
                <a:gridCol w="1262408">
                  <a:extLst>
                    <a:ext uri="{9D8B030D-6E8A-4147-A177-3AD203B41FA5}">
                      <a16:colId xmlns:a16="http://schemas.microsoft.com/office/drawing/2014/main" val="3048864010"/>
                    </a:ext>
                  </a:extLst>
                </a:gridCol>
                <a:gridCol w="1400302">
                  <a:extLst>
                    <a:ext uri="{9D8B030D-6E8A-4147-A177-3AD203B41FA5}">
                      <a16:colId xmlns:a16="http://schemas.microsoft.com/office/drawing/2014/main" val="2466158985"/>
                    </a:ext>
                  </a:extLst>
                </a:gridCol>
                <a:gridCol w="649705">
                  <a:extLst>
                    <a:ext uri="{9D8B030D-6E8A-4147-A177-3AD203B41FA5}">
                      <a16:colId xmlns:a16="http://schemas.microsoft.com/office/drawing/2014/main" val="4066280042"/>
                    </a:ext>
                  </a:extLst>
                </a:gridCol>
                <a:gridCol w="1130969">
                  <a:extLst>
                    <a:ext uri="{9D8B030D-6E8A-4147-A177-3AD203B41FA5}">
                      <a16:colId xmlns:a16="http://schemas.microsoft.com/office/drawing/2014/main" val="233977266"/>
                    </a:ext>
                  </a:extLst>
                </a:gridCol>
                <a:gridCol w="938463">
                  <a:extLst>
                    <a:ext uri="{9D8B030D-6E8A-4147-A177-3AD203B41FA5}">
                      <a16:colId xmlns:a16="http://schemas.microsoft.com/office/drawing/2014/main" val="1256057554"/>
                    </a:ext>
                  </a:extLst>
                </a:gridCol>
              </a:tblGrid>
              <a:tr h="282725">
                <a:tc gridSpan="2">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2</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Enablement</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45747788"/>
                  </a:ext>
                </a:extLst>
              </a:tr>
              <a:tr h="282725">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47640647"/>
                  </a:ext>
                </a:extLst>
              </a:tr>
              <a:tr h="621470">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461988598"/>
                  </a:ext>
                </a:extLst>
              </a:tr>
              <a:tr h="176819">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2.6. Industry engagement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SA Tourism Reputation Index</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Conduct survey to establish new baseline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457114"/>
                  </a:ext>
                </a:extLst>
              </a:tr>
              <a:tr h="106610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Conduct survey to establish new baseline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survey to establish the baseline has been conducted. The report with results of the survey has been approved.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Advance planning led to the achievement of the target.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048334"/>
                  </a:ext>
                </a:extLst>
              </a:tr>
              <a:tr h="2560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50575"/>
                  </a:ext>
                </a:extLst>
              </a:tr>
              <a:tr h="2587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200098"/>
                  </a:ext>
                </a:extLst>
              </a:tr>
              <a:tr h="955845">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2.7. Thought leadership/ Analytics and Insights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Number of reports assessing performance of tourism sector produced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4 tourism sector performance reports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b="1" kern="1400"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tourism sector performance report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The quarterly report has been produced but has not been published.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The report has been produced and is undergoing the internal approval process. </a:t>
                      </a: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The report will be published in July 2021.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523572"/>
                  </a:ext>
                </a:extLst>
              </a:tr>
              <a:tr h="111515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tourism sector performance report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annual tourism sector performance report has been produced and published on 17th September 2021.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Availability of internal capability to analyse available travel data.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3151359"/>
                  </a:ext>
                </a:extLst>
              </a:tr>
              <a:tr h="39214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tourism sector performance report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6372235"/>
                  </a:ext>
                </a:extLst>
              </a:tr>
              <a:tr h="31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tourism sector performance report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49322013"/>
                  </a:ext>
                </a:extLst>
              </a:tr>
            </a:tbl>
          </a:graphicData>
        </a:graphic>
      </p:graphicFrame>
    </p:spTree>
    <p:extLst>
      <p:ext uri="{BB962C8B-B14F-4D97-AF65-F5344CB8AC3E}">
        <p14:creationId xmlns:p14="http://schemas.microsoft.com/office/powerpoint/2010/main" val="2398203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2567564076"/>
              </p:ext>
            </p:extLst>
          </p:nvPr>
        </p:nvGraphicFramePr>
        <p:xfrm>
          <a:off x="261257" y="1298041"/>
          <a:ext cx="8654143" cy="4852162"/>
        </p:xfrm>
        <a:graphic>
          <a:graphicData uri="http://schemas.openxmlformats.org/drawingml/2006/table">
            <a:tbl>
              <a:tblPr firstRow="1" firstCol="1" bandRow="1"/>
              <a:tblGrid>
                <a:gridCol w="980028">
                  <a:extLst>
                    <a:ext uri="{9D8B030D-6E8A-4147-A177-3AD203B41FA5}">
                      <a16:colId xmlns:a16="http://schemas.microsoft.com/office/drawing/2014/main" val="1870573725"/>
                    </a:ext>
                  </a:extLst>
                </a:gridCol>
                <a:gridCol w="1245798">
                  <a:extLst>
                    <a:ext uri="{9D8B030D-6E8A-4147-A177-3AD203B41FA5}">
                      <a16:colId xmlns:a16="http://schemas.microsoft.com/office/drawing/2014/main" val="903637867"/>
                    </a:ext>
                  </a:extLst>
                </a:gridCol>
                <a:gridCol w="1046470">
                  <a:extLst>
                    <a:ext uri="{9D8B030D-6E8A-4147-A177-3AD203B41FA5}">
                      <a16:colId xmlns:a16="http://schemas.microsoft.com/office/drawing/2014/main" val="1303435398"/>
                    </a:ext>
                  </a:extLst>
                </a:gridCol>
                <a:gridCol w="1262408">
                  <a:extLst>
                    <a:ext uri="{9D8B030D-6E8A-4147-A177-3AD203B41FA5}">
                      <a16:colId xmlns:a16="http://schemas.microsoft.com/office/drawing/2014/main" val="3048864010"/>
                    </a:ext>
                  </a:extLst>
                </a:gridCol>
                <a:gridCol w="1400302">
                  <a:extLst>
                    <a:ext uri="{9D8B030D-6E8A-4147-A177-3AD203B41FA5}">
                      <a16:colId xmlns:a16="http://schemas.microsoft.com/office/drawing/2014/main" val="2466158985"/>
                    </a:ext>
                  </a:extLst>
                </a:gridCol>
                <a:gridCol w="649705">
                  <a:extLst>
                    <a:ext uri="{9D8B030D-6E8A-4147-A177-3AD203B41FA5}">
                      <a16:colId xmlns:a16="http://schemas.microsoft.com/office/drawing/2014/main" val="4066280042"/>
                    </a:ext>
                  </a:extLst>
                </a:gridCol>
                <a:gridCol w="1130969">
                  <a:extLst>
                    <a:ext uri="{9D8B030D-6E8A-4147-A177-3AD203B41FA5}">
                      <a16:colId xmlns:a16="http://schemas.microsoft.com/office/drawing/2014/main" val="233977266"/>
                    </a:ext>
                  </a:extLst>
                </a:gridCol>
                <a:gridCol w="938463">
                  <a:extLst>
                    <a:ext uri="{9D8B030D-6E8A-4147-A177-3AD203B41FA5}">
                      <a16:colId xmlns:a16="http://schemas.microsoft.com/office/drawing/2014/main" val="1256057554"/>
                    </a:ext>
                  </a:extLst>
                </a:gridCol>
              </a:tblGrid>
              <a:tr h="294871">
                <a:tc gridSpan="2">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2</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Enablement</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45747788"/>
                  </a:ext>
                </a:extLst>
              </a:tr>
              <a:tr h="294871">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Achieve good corporate and cooperative governance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47640647"/>
                  </a:ext>
                </a:extLst>
              </a:tr>
              <a:tr h="648168">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461988598"/>
                  </a:ext>
                </a:extLst>
              </a:tr>
              <a:tr h="1074510">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2.7. Thought leadership/ Analytics and Insights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Number of sector engagements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4 sector engagements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sector engagement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 sector engagement conducted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Prioritisation of stakeholder engagement in support of the Tourism Sector Recovery Plan.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926867"/>
                  </a:ext>
                </a:extLst>
              </a:tr>
              <a:tr h="175078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 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sector engagement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1 sector engagement conducted </a:t>
                      </a: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Collaborative approach undertaken across the organisation led to the hosting of stakeholder engagement activities in support of the Tourism Sector Recovery Plan.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496644"/>
                  </a:ext>
                </a:extLst>
              </a:tr>
              <a:tr h="46487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 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sector engagement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9803026"/>
                  </a:ext>
                </a:extLst>
              </a:tr>
              <a:tr h="3240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sector engagement</a:t>
                      </a: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01309636"/>
                  </a:ext>
                </a:extLst>
              </a:tr>
            </a:tbl>
          </a:graphicData>
        </a:graphic>
      </p:graphicFrame>
    </p:spTree>
    <p:extLst>
      <p:ext uri="{BB962C8B-B14F-4D97-AF65-F5344CB8AC3E}">
        <p14:creationId xmlns:p14="http://schemas.microsoft.com/office/powerpoint/2010/main" val="2756762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2082489494"/>
              </p:ext>
            </p:extLst>
          </p:nvPr>
        </p:nvGraphicFramePr>
        <p:xfrm>
          <a:off x="244928" y="1012368"/>
          <a:ext cx="8588829" cy="5551722"/>
        </p:xfrm>
        <a:graphic>
          <a:graphicData uri="http://schemas.openxmlformats.org/drawingml/2006/table">
            <a:tbl>
              <a:tblPr firstRow="1" firstCol="1" bandRow="1"/>
              <a:tblGrid>
                <a:gridCol w="1285687">
                  <a:extLst>
                    <a:ext uri="{9D8B030D-6E8A-4147-A177-3AD203B41FA5}">
                      <a16:colId xmlns:a16="http://schemas.microsoft.com/office/drawing/2014/main" val="1959545510"/>
                    </a:ext>
                  </a:extLst>
                </a:gridCol>
                <a:gridCol w="1285687">
                  <a:extLst>
                    <a:ext uri="{9D8B030D-6E8A-4147-A177-3AD203B41FA5}">
                      <a16:colId xmlns:a16="http://schemas.microsoft.com/office/drawing/2014/main" val="2001644557"/>
                    </a:ext>
                  </a:extLst>
                </a:gridCol>
                <a:gridCol w="1206785">
                  <a:extLst>
                    <a:ext uri="{9D8B030D-6E8A-4147-A177-3AD203B41FA5}">
                      <a16:colId xmlns:a16="http://schemas.microsoft.com/office/drawing/2014/main" val="1695586135"/>
                    </a:ext>
                  </a:extLst>
                </a:gridCol>
                <a:gridCol w="962134">
                  <a:extLst>
                    <a:ext uri="{9D8B030D-6E8A-4147-A177-3AD203B41FA5}">
                      <a16:colId xmlns:a16="http://schemas.microsoft.com/office/drawing/2014/main" val="3916076134"/>
                    </a:ext>
                  </a:extLst>
                </a:gridCol>
                <a:gridCol w="962134">
                  <a:extLst>
                    <a:ext uri="{9D8B030D-6E8A-4147-A177-3AD203B41FA5}">
                      <a16:colId xmlns:a16="http://schemas.microsoft.com/office/drawing/2014/main" val="3200856000"/>
                    </a:ext>
                  </a:extLst>
                </a:gridCol>
                <a:gridCol w="962134">
                  <a:extLst>
                    <a:ext uri="{9D8B030D-6E8A-4147-A177-3AD203B41FA5}">
                      <a16:colId xmlns:a16="http://schemas.microsoft.com/office/drawing/2014/main" val="2606965934"/>
                    </a:ext>
                  </a:extLst>
                </a:gridCol>
                <a:gridCol w="962134">
                  <a:extLst>
                    <a:ext uri="{9D8B030D-6E8A-4147-A177-3AD203B41FA5}">
                      <a16:colId xmlns:a16="http://schemas.microsoft.com/office/drawing/2014/main" val="384715984"/>
                    </a:ext>
                  </a:extLst>
                </a:gridCol>
                <a:gridCol w="962134">
                  <a:extLst>
                    <a:ext uri="{9D8B030D-6E8A-4147-A177-3AD203B41FA5}">
                      <a16:colId xmlns:a16="http://schemas.microsoft.com/office/drawing/2014/main" val="2005650662"/>
                    </a:ext>
                  </a:extLst>
                </a:gridCol>
              </a:tblGrid>
              <a:tr h="261261">
                <a:tc gridSpan="2">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3</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Leisure Tourism Marketing</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54200788"/>
                  </a:ext>
                </a:extLst>
              </a:tr>
              <a:tr h="261261">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1074792"/>
                  </a:ext>
                </a:extLst>
              </a:tr>
              <a:tr h="266659">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R="2159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012655"/>
                  </a:ext>
                </a:extLst>
              </a:tr>
              <a:tr h="360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1.1. International tourist arrivals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international tourist arrivals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2.6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92436978"/>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2724009"/>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502932"/>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2.6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36775916"/>
                  </a:ext>
                </a:extLst>
              </a:tr>
              <a:tr h="360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1.2. Regional tourist arrivals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regional tourist arrivals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2.0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5474061"/>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7403292"/>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9889011"/>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2.0 million</a:t>
                      </a:r>
                      <a:r>
                        <a:rPr lang="en-ZA" sz="1000" kern="1400" baseline="300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35444870"/>
                  </a:ext>
                </a:extLst>
              </a:tr>
              <a:tr h="360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1.3. Domestic holiday trips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domestic holiday trips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3.1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12240750"/>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06005867"/>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38403674"/>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3.1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1654624"/>
                  </a:ext>
                </a:extLst>
              </a:tr>
              <a:tr h="360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1.4. Domestic holiday spend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Rand value of domestic holiday direct spend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R10.1 bn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2282159"/>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9729133"/>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01922289"/>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R10.1bn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49401334"/>
                  </a:ext>
                </a:extLst>
              </a:tr>
              <a:tr h="360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1.5. Domestic day trips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day trips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116.1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7555942"/>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5287279"/>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5110605"/>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116.1 million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05560356"/>
                  </a:ext>
                </a:extLst>
              </a:tr>
              <a:tr h="36000">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1.6. Destination brand strength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Brand strength index (leisure)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39.9</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77573242"/>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56145949"/>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5138441"/>
                  </a:ext>
                </a:extLst>
              </a:tr>
              <a:tr h="36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39.9</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5752609"/>
                  </a:ext>
                </a:extLst>
              </a:tr>
            </a:tbl>
          </a:graphicData>
        </a:graphic>
      </p:graphicFrame>
    </p:spTree>
    <p:extLst>
      <p:ext uri="{BB962C8B-B14F-4D97-AF65-F5344CB8AC3E}">
        <p14:creationId xmlns:p14="http://schemas.microsoft.com/office/powerpoint/2010/main" val="1140874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1139427670"/>
              </p:ext>
            </p:extLst>
          </p:nvPr>
        </p:nvGraphicFramePr>
        <p:xfrm>
          <a:off x="171297" y="1029897"/>
          <a:ext cx="8860553" cy="5606838"/>
        </p:xfrm>
        <a:graphic>
          <a:graphicData uri="http://schemas.openxmlformats.org/drawingml/2006/table">
            <a:tbl>
              <a:tblPr firstRow="1" firstCol="1" bandRow="1"/>
              <a:tblGrid>
                <a:gridCol w="1099242">
                  <a:extLst>
                    <a:ext uri="{9D8B030D-6E8A-4147-A177-3AD203B41FA5}">
                      <a16:colId xmlns:a16="http://schemas.microsoft.com/office/drawing/2014/main" val="1959545510"/>
                    </a:ext>
                  </a:extLst>
                </a:gridCol>
                <a:gridCol w="886977">
                  <a:extLst>
                    <a:ext uri="{9D8B030D-6E8A-4147-A177-3AD203B41FA5}">
                      <a16:colId xmlns:a16="http://schemas.microsoft.com/office/drawing/2014/main" val="2001644557"/>
                    </a:ext>
                  </a:extLst>
                </a:gridCol>
                <a:gridCol w="1028368">
                  <a:extLst>
                    <a:ext uri="{9D8B030D-6E8A-4147-A177-3AD203B41FA5}">
                      <a16:colId xmlns:a16="http://schemas.microsoft.com/office/drawing/2014/main" val="1695586135"/>
                    </a:ext>
                  </a:extLst>
                </a:gridCol>
                <a:gridCol w="1299103">
                  <a:extLst>
                    <a:ext uri="{9D8B030D-6E8A-4147-A177-3AD203B41FA5}">
                      <a16:colId xmlns:a16="http://schemas.microsoft.com/office/drawing/2014/main" val="3916076134"/>
                    </a:ext>
                  </a:extLst>
                </a:gridCol>
                <a:gridCol w="1166843">
                  <a:extLst>
                    <a:ext uri="{9D8B030D-6E8A-4147-A177-3AD203B41FA5}">
                      <a16:colId xmlns:a16="http://schemas.microsoft.com/office/drawing/2014/main" val="3200856000"/>
                    </a:ext>
                  </a:extLst>
                </a:gridCol>
                <a:gridCol w="751114">
                  <a:extLst>
                    <a:ext uri="{9D8B030D-6E8A-4147-A177-3AD203B41FA5}">
                      <a16:colId xmlns:a16="http://schemas.microsoft.com/office/drawing/2014/main" val="2606965934"/>
                    </a:ext>
                  </a:extLst>
                </a:gridCol>
                <a:gridCol w="1746182">
                  <a:extLst>
                    <a:ext uri="{9D8B030D-6E8A-4147-A177-3AD203B41FA5}">
                      <a16:colId xmlns:a16="http://schemas.microsoft.com/office/drawing/2014/main" val="384715984"/>
                    </a:ext>
                  </a:extLst>
                </a:gridCol>
                <a:gridCol w="882724">
                  <a:extLst>
                    <a:ext uri="{9D8B030D-6E8A-4147-A177-3AD203B41FA5}">
                      <a16:colId xmlns:a16="http://schemas.microsoft.com/office/drawing/2014/main" val="2005650662"/>
                    </a:ext>
                  </a:extLst>
                </a:gridCol>
              </a:tblGrid>
              <a:tr h="251910">
                <a:tc gridSpan="2">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3</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Leisure Tourism Marketing</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47229269"/>
                  </a:ext>
                </a:extLst>
              </a:tr>
              <a:tr h="181250">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1074792"/>
                  </a:ext>
                </a:extLst>
              </a:tr>
              <a:tr h="641845">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R="2159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012655"/>
                  </a:ext>
                </a:extLst>
              </a:tr>
              <a:tr h="957532">
                <a:tc rowSpan="4">
                  <a:txBody>
                    <a:bodyPr/>
                    <a:lstStyle/>
                    <a:p>
                      <a:pPr marL="72000" algn="l">
                        <a:lnSpc>
                          <a:spcPct val="107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1.7. Domestic marketing campaigns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domestic deal-driven campaigns implemented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4 domestic deal-driven campaigns implemented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 domestic deal-driven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Easter domestic deal driven campaign implemented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SA Tourism maintained an Always On approach after the Easter campaign on social media, which yielded a reach of 978</a:t>
                      </a:r>
                      <a:r>
                        <a:rPr lang="en-ZA" sz="1000" kern="0" baseline="0" dirty="0">
                          <a:effectLst/>
                          <a:latin typeface="Trebuchet MS" panose="020B0603020202020204" pitchFamily="34" charset="0"/>
                          <a:ea typeface="Times New Roman" panose="02020603050405020304" pitchFamily="18" charset="0"/>
                          <a:cs typeface="Arial" panose="020B0604020202020204" pitchFamily="34" charset="0"/>
                        </a:rPr>
                        <a:t> </a:t>
                      </a: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851.</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866232"/>
                  </a:ext>
                </a:extLst>
              </a:tr>
              <a:tr h="25673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1 domestic deal-driven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The Winter Deal Driven Campaign and Travel Week Campaign were implemented.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Thorough pre-planning for the campaigns that included extensive engagements with trade as well as the utilisation of mailers led to the performance reported. SA Tourism entered into a new distribution channel partnership with Waze Navigation which led to the execution of new and innovative initiatives for the campaigns, making this platform relevant in increasing awareness of tourism products.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6879589"/>
                  </a:ext>
                </a:extLst>
              </a:tr>
              <a:tr h="39073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1 domestic deal-driven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9926193"/>
                  </a:ext>
                </a:extLst>
              </a:tr>
              <a:tr h="47261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 domestic deal-driven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8407111"/>
                  </a:ext>
                </a:extLst>
              </a:tr>
            </a:tbl>
          </a:graphicData>
        </a:graphic>
      </p:graphicFrame>
    </p:spTree>
    <p:extLst>
      <p:ext uri="{BB962C8B-B14F-4D97-AF65-F5344CB8AC3E}">
        <p14:creationId xmlns:p14="http://schemas.microsoft.com/office/powerpoint/2010/main" val="15506874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1409235971"/>
              </p:ext>
            </p:extLst>
          </p:nvPr>
        </p:nvGraphicFramePr>
        <p:xfrm>
          <a:off x="152824" y="1593316"/>
          <a:ext cx="8860553" cy="3361258"/>
        </p:xfrm>
        <a:graphic>
          <a:graphicData uri="http://schemas.openxmlformats.org/drawingml/2006/table">
            <a:tbl>
              <a:tblPr firstRow="1" firstCol="1" bandRow="1"/>
              <a:tblGrid>
                <a:gridCol w="1099242">
                  <a:extLst>
                    <a:ext uri="{9D8B030D-6E8A-4147-A177-3AD203B41FA5}">
                      <a16:colId xmlns:a16="http://schemas.microsoft.com/office/drawing/2014/main" val="1959545510"/>
                    </a:ext>
                  </a:extLst>
                </a:gridCol>
                <a:gridCol w="886977">
                  <a:extLst>
                    <a:ext uri="{9D8B030D-6E8A-4147-A177-3AD203B41FA5}">
                      <a16:colId xmlns:a16="http://schemas.microsoft.com/office/drawing/2014/main" val="2001644557"/>
                    </a:ext>
                  </a:extLst>
                </a:gridCol>
                <a:gridCol w="1028368">
                  <a:extLst>
                    <a:ext uri="{9D8B030D-6E8A-4147-A177-3AD203B41FA5}">
                      <a16:colId xmlns:a16="http://schemas.microsoft.com/office/drawing/2014/main" val="1695586135"/>
                    </a:ext>
                  </a:extLst>
                </a:gridCol>
                <a:gridCol w="1299103">
                  <a:extLst>
                    <a:ext uri="{9D8B030D-6E8A-4147-A177-3AD203B41FA5}">
                      <a16:colId xmlns:a16="http://schemas.microsoft.com/office/drawing/2014/main" val="3916076134"/>
                    </a:ext>
                  </a:extLst>
                </a:gridCol>
                <a:gridCol w="1166843">
                  <a:extLst>
                    <a:ext uri="{9D8B030D-6E8A-4147-A177-3AD203B41FA5}">
                      <a16:colId xmlns:a16="http://schemas.microsoft.com/office/drawing/2014/main" val="3200856000"/>
                    </a:ext>
                  </a:extLst>
                </a:gridCol>
                <a:gridCol w="751114">
                  <a:extLst>
                    <a:ext uri="{9D8B030D-6E8A-4147-A177-3AD203B41FA5}">
                      <a16:colId xmlns:a16="http://schemas.microsoft.com/office/drawing/2014/main" val="2606965934"/>
                    </a:ext>
                  </a:extLst>
                </a:gridCol>
                <a:gridCol w="1746182">
                  <a:extLst>
                    <a:ext uri="{9D8B030D-6E8A-4147-A177-3AD203B41FA5}">
                      <a16:colId xmlns:a16="http://schemas.microsoft.com/office/drawing/2014/main" val="384715984"/>
                    </a:ext>
                  </a:extLst>
                </a:gridCol>
                <a:gridCol w="882724">
                  <a:extLst>
                    <a:ext uri="{9D8B030D-6E8A-4147-A177-3AD203B41FA5}">
                      <a16:colId xmlns:a16="http://schemas.microsoft.com/office/drawing/2014/main" val="2005650662"/>
                    </a:ext>
                  </a:extLst>
                </a:gridCol>
              </a:tblGrid>
              <a:tr h="263180">
                <a:tc gridSpan="2">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3</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Leisure Tourism Marketing</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47229269"/>
                  </a:ext>
                </a:extLst>
              </a:tr>
              <a:tr h="189359">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1074792"/>
                  </a:ext>
                </a:extLst>
              </a:tr>
              <a:tr h="497445">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R="2159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012655"/>
                  </a:ext>
                </a:extLst>
              </a:tr>
              <a:tr h="1735239">
                <a:tc rowSpan="4">
                  <a:txBody>
                    <a:bodyPr/>
                    <a:lstStyle/>
                    <a:p>
                      <a:pPr marL="72000" algn="l">
                        <a:lnSpc>
                          <a:spcPct val="107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1.7. Domestic marketing campaigns</a:t>
                      </a:r>
                      <a:endParaRPr lang="en-ZA"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digital engagements - domestic</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481 720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towards the annual target is 142 875.</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SA Tourism maintained an Always On approach after the Easter campaign on social media, which yielded 14 767 digital engagements.  The Easter DDC and related activations were initiatives identified to drive digital engagements.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8847408"/>
                  </a:ext>
                </a:extLst>
              </a:tr>
              <a:tr h="1560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55032208"/>
                  </a:ext>
                </a:extLst>
              </a:tr>
              <a:tr h="1560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332137"/>
                  </a:ext>
                </a:extLst>
              </a:tr>
              <a:tr h="1560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481 720</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6625599"/>
                  </a:ext>
                </a:extLst>
              </a:tr>
            </a:tbl>
          </a:graphicData>
        </a:graphic>
      </p:graphicFrame>
    </p:spTree>
    <p:extLst>
      <p:ext uri="{BB962C8B-B14F-4D97-AF65-F5344CB8AC3E}">
        <p14:creationId xmlns:p14="http://schemas.microsoft.com/office/powerpoint/2010/main" val="399150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4110915741"/>
              </p:ext>
            </p:extLst>
          </p:nvPr>
        </p:nvGraphicFramePr>
        <p:xfrm>
          <a:off x="152824" y="1050515"/>
          <a:ext cx="8860553" cy="5643743"/>
        </p:xfrm>
        <a:graphic>
          <a:graphicData uri="http://schemas.openxmlformats.org/drawingml/2006/table">
            <a:tbl>
              <a:tblPr firstRow="1" firstCol="1" bandRow="1"/>
              <a:tblGrid>
                <a:gridCol w="1099242">
                  <a:extLst>
                    <a:ext uri="{9D8B030D-6E8A-4147-A177-3AD203B41FA5}">
                      <a16:colId xmlns:a16="http://schemas.microsoft.com/office/drawing/2014/main" val="1959545510"/>
                    </a:ext>
                  </a:extLst>
                </a:gridCol>
                <a:gridCol w="935963">
                  <a:extLst>
                    <a:ext uri="{9D8B030D-6E8A-4147-A177-3AD203B41FA5}">
                      <a16:colId xmlns:a16="http://schemas.microsoft.com/office/drawing/2014/main" val="2001644557"/>
                    </a:ext>
                  </a:extLst>
                </a:gridCol>
                <a:gridCol w="979382">
                  <a:extLst>
                    <a:ext uri="{9D8B030D-6E8A-4147-A177-3AD203B41FA5}">
                      <a16:colId xmlns:a16="http://schemas.microsoft.com/office/drawing/2014/main" val="1695586135"/>
                    </a:ext>
                  </a:extLst>
                </a:gridCol>
                <a:gridCol w="1299103">
                  <a:extLst>
                    <a:ext uri="{9D8B030D-6E8A-4147-A177-3AD203B41FA5}">
                      <a16:colId xmlns:a16="http://schemas.microsoft.com/office/drawing/2014/main" val="3916076134"/>
                    </a:ext>
                  </a:extLst>
                </a:gridCol>
                <a:gridCol w="1200360">
                  <a:extLst>
                    <a:ext uri="{9D8B030D-6E8A-4147-A177-3AD203B41FA5}">
                      <a16:colId xmlns:a16="http://schemas.microsoft.com/office/drawing/2014/main" val="3200856000"/>
                    </a:ext>
                  </a:extLst>
                </a:gridCol>
                <a:gridCol w="721894">
                  <a:extLst>
                    <a:ext uri="{9D8B030D-6E8A-4147-A177-3AD203B41FA5}">
                      <a16:colId xmlns:a16="http://schemas.microsoft.com/office/drawing/2014/main" val="2606965934"/>
                    </a:ext>
                  </a:extLst>
                </a:gridCol>
                <a:gridCol w="1741885">
                  <a:extLst>
                    <a:ext uri="{9D8B030D-6E8A-4147-A177-3AD203B41FA5}">
                      <a16:colId xmlns:a16="http://schemas.microsoft.com/office/drawing/2014/main" val="384715984"/>
                    </a:ext>
                  </a:extLst>
                </a:gridCol>
                <a:gridCol w="882724">
                  <a:extLst>
                    <a:ext uri="{9D8B030D-6E8A-4147-A177-3AD203B41FA5}">
                      <a16:colId xmlns:a16="http://schemas.microsoft.com/office/drawing/2014/main" val="2005650662"/>
                    </a:ext>
                  </a:extLst>
                </a:gridCol>
              </a:tblGrid>
              <a:tr h="240564">
                <a:tc gridSpan="2">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3</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Leisure Tourism Marketing</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47229269"/>
                  </a:ext>
                </a:extLst>
              </a:tr>
              <a:tr h="173087">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1074792"/>
                  </a:ext>
                </a:extLst>
              </a:tr>
              <a:tr h="560957">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R="2159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012655"/>
                  </a:ext>
                </a:extLst>
              </a:tr>
              <a:tr h="914407">
                <a:tc rowSpan="8">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1.8. Regional marketing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New regional brand campaign implemented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 regional brand campaign implemented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10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regional campaign launched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new regional brand campaign developed and launched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The Easter Deals Driven Campaign was leveraged to activate the Come Journey with Us brand campaign in-market.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019570"/>
                  </a:ext>
                </a:extLst>
              </a:tr>
              <a:tr h="62355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Implementation of regional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1000" kern="1400" dirty="0">
                          <a:effectLst/>
                          <a:latin typeface="Trebuchet MS" panose="020B0603020202020204" pitchFamily="34" charset="0"/>
                          <a:ea typeface="Times New Roman" panose="02020603050405020304" pitchFamily="18" charset="0"/>
                          <a:cs typeface="Times New Roman" panose="02020603050405020304" pitchFamily="18" charset="0"/>
                        </a:rPr>
                        <a:t>Phase 1 of the regional brand campaign was implemented.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Successful implementation was due to the collaboration with various partners and stakeholders.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30152"/>
                  </a:ext>
                </a:extLst>
              </a:tr>
              <a:tr h="46464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Implementation of regional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66893494"/>
                  </a:ext>
                </a:extLst>
              </a:tr>
              <a:tr h="46464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Implementation of regional campaign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5450021"/>
                  </a:ext>
                </a:extLst>
              </a:tr>
              <a:tr h="1531845">
                <a:tc vMerge="1">
                  <a:txBody>
                    <a:bodyPr/>
                    <a:lstStyle/>
                    <a:p>
                      <a:endParaRPr lang="en-ZA"/>
                    </a:p>
                  </a:txBody>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Number of digital engagements - regional</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85.7m</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solidFill>
                            <a:srgbClr val="00B05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towards the annual target is 136,3m.</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The target was based on the 2019 baseline. However, given the impact of the restrictions in relation to the pandemic, there has been a significant shift by consumers towards digital and social media platforms.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79968154"/>
                  </a:ext>
                </a:extLst>
              </a:tr>
              <a:tr h="1532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95572669"/>
                  </a:ext>
                </a:extLst>
              </a:tr>
              <a:tr h="1532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33077685"/>
                  </a:ext>
                </a:extLst>
              </a:tr>
              <a:tr h="1532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85.7m</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5609066"/>
                  </a:ext>
                </a:extLst>
              </a:tr>
            </a:tbl>
          </a:graphicData>
        </a:graphic>
      </p:graphicFrame>
    </p:spTree>
    <p:extLst>
      <p:ext uri="{BB962C8B-B14F-4D97-AF65-F5344CB8AC3E}">
        <p14:creationId xmlns:p14="http://schemas.microsoft.com/office/powerpoint/2010/main" val="3331834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895245911"/>
              </p:ext>
            </p:extLst>
          </p:nvPr>
        </p:nvGraphicFramePr>
        <p:xfrm>
          <a:off x="162060" y="1579782"/>
          <a:ext cx="8860553" cy="4427257"/>
        </p:xfrm>
        <a:graphic>
          <a:graphicData uri="http://schemas.openxmlformats.org/drawingml/2006/table">
            <a:tbl>
              <a:tblPr firstRow="1" firstCol="1" bandRow="1"/>
              <a:tblGrid>
                <a:gridCol w="859547">
                  <a:extLst>
                    <a:ext uri="{9D8B030D-6E8A-4147-A177-3AD203B41FA5}">
                      <a16:colId xmlns:a16="http://schemas.microsoft.com/office/drawing/2014/main" val="1959545510"/>
                    </a:ext>
                  </a:extLst>
                </a:gridCol>
                <a:gridCol w="1045029">
                  <a:extLst>
                    <a:ext uri="{9D8B030D-6E8A-4147-A177-3AD203B41FA5}">
                      <a16:colId xmlns:a16="http://schemas.microsoft.com/office/drawing/2014/main" val="2001644557"/>
                    </a:ext>
                  </a:extLst>
                </a:gridCol>
                <a:gridCol w="986589">
                  <a:extLst>
                    <a:ext uri="{9D8B030D-6E8A-4147-A177-3AD203B41FA5}">
                      <a16:colId xmlns:a16="http://schemas.microsoft.com/office/drawing/2014/main" val="1695586135"/>
                    </a:ext>
                  </a:extLst>
                </a:gridCol>
                <a:gridCol w="1443790">
                  <a:extLst>
                    <a:ext uri="{9D8B030D-6E8A-4147-A177-3AD203B41FA5}">
                      <a16:colId xmlns:a16="http://schemas.microsoft.com/office/drawing/2014/main" val="3916076134"/>
                    </a:ext>
                  </a:extLst>
                </a:gridCol>
                <a:gridCol w="1443789">
                  <a:extLst>
                    <a:ext uri="{9D8B030D-6E8A-4147-A177-3AD203B41FA5}">
                      <a16:colId xmlns:a16="http://schemas.microsoft.com/office/drawing/2014/main" val="3200856000"/>
                    </a:ext>
                  </a:extLst>
                </a:gridCol>
                <a:gridCol w="661737">
                  <a:extLst>
                    <a:ext uri="{9D8B030D-6E8A-4147-A177-3AD203B41FA5}">
                      <a16:colId xmlns:a16="http://schemas.microsoft.com/office/drawing/2014/main" val="2606965934"/>
                    </a:ext>
                  </a:extLst>
                </a:gridCol>
                <a:gridCol w="1440352">
                  <a:extLst>
                    <a:ext uri="{9D8B030D-6E8A-4147-A177-3AD203B41FA5}">
                      <a16:colId xmlns:a16="http://schemas.microsoft.com/office/drawing/2014/main" val="384715984"/>
                    </a:ext>
                  </a:extLst>
                </a:gridCol>
                <a:gridCol w="979720">
                  <a:extLst>
                    <a:ext uri="{9D8B030D-6E8A-4147-A177-3AD203B41FA5}">
                      <a16:colId xmlns:a16="http://schemas.microsoft.com/office/drawing/2014/main" val="2005650662"/>
                    </a:ext>
                  </a:extLst>
                </a:gridCol>
              </a:tblGrid>
              <a:tr h="261722">
                <a:tc gridSpan="2">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3</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Leisure Tourism Marketing</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47229269"/>
                  </a:ext>
                </a:extLst>
              </a:tr>
              <a:tr h="188310">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1074792"/>
                  </a:ext>
                </a:extLst>
              </a:tr>
              <a:tr h="600162">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R="2159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012655"/>
                  </a:ext>
                </a:extLst>
              </a:tr>
              <a:tr h="1308932">
                <a:tc rowSpan="4">
                  <a:txBody>
                    <a:bodyPr/>
                    <a:lstStyle/>
                    <a:p>
                      <a:pPr marL="72000" algn="l">
                        <a:lnSpc>
                          <a:spcPct val="107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1.9. Global tourism brand campaign </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Global tourism brand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Annual campaign launched and global roll-out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solidFill>
                            <a:srgbClr val="0070C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Annual campaign launched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The annual global tourism brand campaign has been conceptualised but not launched. </a:t>
                      </a: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-60%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Due to the third wave of the COVID-19 pandemic, the launch was not feasible.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 recommendation will be made to hold the launch in September 2021.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379751"/>
                  </a:ext>
                </a:extLst>
              </a:tr>
              <a:tr h="130263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Implementation of annual campaign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The Global Brand Campaign was launched at MINMEC on 26th September 2021.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As the launch of the campaign was</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deferred from</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Quarter 1 to</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Quarter 2, the</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roll-out of the </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campaign was</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moved from</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Quarter 2 to</a:t>
                      </a:r>
                      <a:r>
                        <a:rPr lang="en-US" sz="9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Quarter 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The roll-out of the campaign will commence in Quarter 3 and continue in Quarter 4.</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0893639"/>
                  </a:ext>
                </a:extLst>
              </a:tr>
              <a:tr h="4424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Implementation of annual campaign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2664976"/>
                  </a:ext>
                </a:extLst>
              </a:tr>
              <a:tr h="32308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Implementation of annual campaign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7762381"/>
                  </a:ext>
                </a:extLst>
              </a:tr>
            </a:tbl>
          </a:graphicData>
        </a:graphic>
      </p:graphicFrame>
    </p:spTree>
    <p:extLst>
      <p:ext uri="{BB962C8B-B14F-4D97-AF65-F5344CB8AC3E}">
        <p14:creationId xmlns:p14="http://schemas.microsoft.com/office/powerpoint/2010/main" val="2074596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860119025"/>
              </p:ext>
            </p:extLst>
          </p:nvPr>
        </p:nvGraphicFramePr>
        <p:xfrm>
          <a:off x="162061" y="1336841"/>
          <a:ext cx="8860553" cy="4556593"/>
        </p:xfrm>
        <a:graphic>
          <a:graphicData uri="http://schemas.openxmlformats.org/drawingml/2006/table">
            <a:tbl>
              <a:tblPr firstRow="1" firstCol="1" bandRow="1"/>
              <a:tblGrid>
                <a:gridCol w="859547">
                  <a:extLst>
                    <a:ext uri="{9D8B030D-6E8A-4147-A177-3AD203B41FA5}">
                      <a16:colId xmlns:a16="http://schemas.microsoft.com/office/drawing/2014/main" val="1959545510"/>
                    </a:ext>
                  </a:extLst>
                </a:gridCol>
                <a:gridCol w="1045029">
                  <a:extLst>
                    <a:ext uri="{9D8B030D-6E8A-4147-A177-3AD203B41FA5}">
                      <a16:colId xmlns:a16="http://schemas.microsoft.com/office/drawing/2014/main" val="2001644557"/>
                    </a:ext>
                  </a:extLst>
                </a:gridCol>
                <a:gridCol w="986589">
                  <a:extLst>
                    <a:ext uri="{9D8B030D-6E8A-4147-A177-3AD203B41FA5}">
                      <a16:colId xmlns:a16="http://schemas.microsoft.com/office/drawing/2014/main" val="1695586135"/>
                    </a:ext>
                  </a:extLst>
                </a:gridCol>
                <a:gridCol w="1443790">
                  <a:extLst>
                    <a:ext uri="{9D8B030D-6E8A-4147-A177-3AD203B41FA5}">
                      <a16:colId xmlns:a16="http://schemas.microsoft.com/office/drawing/2014/main" val="3916076134"/>
                    </a:ext>
                  </a:extLst>
                </a:gridCol>
                <a:gridCol w="1443789">
                  <a:extLst>
                    <a:ext uri="{9D8B030D-6E8A-4147-A177-3AD203B41FA5}">
                      <a16:colId xmlns:a16="http://schemas.microsoft.com/office/drawing/2014/main" val="3200856000"/>
                    </a:ext>
                  </a:extLst>
                </a:gridCol>
                <a:gridCol w="661737">
                  <a:extLst>
                    <a:ext uri="{9D8B030D-6E8A-4147-A177-3AD203B41FA5}">
                      <a16:colId xmlns:a16="http://schemas.microsoft.com/office/drawing/2014/main" val="2606965934"/>
                    </a:ext>
                  </a:extLst>
                </a:gridCol>
                <a:gridCol w="1440352">
                  <a:extLst>
                    <a:ext uri="{9D8B030D-6E8A-4147-A177-3AD203B41FA5}">
                      <a16:colId xmlns:a16="http://schemas.microsoft.com/office/drawing/2014/main" val="384715984"/>
                    </a:ext>
                  </a:extLst>
                </a:gridCol>
                <a:gridCol w="979720">
                  <a:extLst>
                    <a:ext uri="{9D8B030D-6E8A-4147-A177-3AD203B41FA5}">
                      <a16:colId xmlns:a16="http://schemas.microsoft.com/office/drawing/2014/main" val="2005650662"/>
                    </a:ext>
                  </a:extLst>
                </a:gridCol>
              </a:tblGrid>
              <a:tr h="256239">
                <a:tc gridSpan="2">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3</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Leisure Tourism Marketing</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47229269"/>
                  </a:ext>
                </a:extLst>
              </a:tr>
              <a:tr h="184365">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1074792"/>
                  </a:ext>
                </a:extLst>
              </a:tr>
              <a:tr h="587588">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R="2159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4012655"/>
                  </a:ext>
                </a:extLst>
              </a:tr>
              <a:tr h="998623">
                <a:tc rowSpan="4">
                  <a:txBody>
                    <a:bodyPr/>
                    <a:lstStyle/>
                    <a:p>
                      <a:pPr marL="72000" algn="l">
                        <a:lnSpc>
                          <a:spcPct val="107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1.9. Global tourism brand campaign </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Tourism activation at the World Expo 2020 in Dubai</a:t>
                      </a: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Tourism activation at the World Expo 2020 in Dubai implemented</a:t>
                      </a: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towards the Quarter 2 target is as follows: </a:t>
                      </a: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Concept has been developed and presented to stakeholders.</a:t>
                      </a: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2903043"/>
                  </a:ext>
                </a:extLst>
              </a:tr>
              <a:tr h="46753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 Preparations for tourism activation at the World Expo 2020 in Dubai</a:t>
                      </a: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concept has been revised in line with feedback from stakeholders. The project team has completed a site inspection in Dubai. Preparation is on track for the tourism activation. </a:t>
                      </a: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Timeous planning and stakeholder consultation on the proposed tourism activation as well as a collaborative effort between national and provincial government.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901212"/>
                  </a:ext>
                </a:extLst>
              </a:tr>
              <a:tr h="46923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 Tourism activation at the World Expo 2020 in Dubai implemented</a:t>
                      </a: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8900588"/>
                  </a:ext>
                </a:extLst>
              </a:tr>
              <a:tr h="64515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Tourism activation at the World Expo 2020 in Dubai implemented</a:t>
                      </a: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5896" marR="1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7004246"/>
                  </a:ext>
                </a:extLst>
              </a:tr>
            </a:tbl>
          </a:graphicData>
        </a:graphic>
      </p:graphicFrame>
    </p:spTree>
    <p:extLst>
      <p:ext uri="{BB962C8B-B14F-4D97-AF65-F5344CB8AC3E}">
        <p14:creationId xmlns:p14="http://schemas.microsoft.com/office/powerpoint/2010/main" val="3346638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858841563"/>
              </p:ext>
            </p:extLst>
          </p:nvPr>
        </p:nvGraphicFramePr>
        <p:xfrm>
          <a:off x="267260" y="1029689"/>
          <a:ext cx="8572500" cy="5771240"/>
        </p:xfrm>
        <a:graphic>
          <a:graphicData uri="http://schemas.openxmlformats.org/drawingml/2006/table">
            <a:tbl>
              <a:tblPr firstRow="1" firstCol="1" bandRow="1"/>
              <a:tblGrid>
                <a:gridCol w="1281970">
                  <a:extLst>
                    <a:ext uri="{9D8B030D-6E8A-4147-A177-3AD203B41FA5}">
                      <a16:colId xmlns:a16="http://schemas.microsoft.com/office/drawing/2014/main" val="74938006"/>
                    </a:ext>
                  </a:extLst>
                </a:gridCol>
                <a:gridCol w="978252">
                  <a:extLst>
                    <a:ext uri="{9D8B030D-6E8A-4147-A177-3AD203B41FA5}">
                      <a16:colId xmlns:a16="http://schemas.microsoft.com/office/drawing/2014/main" val="2563204210"/>
                    </a:ext>
                  </a:extLst>
                </a:gridCol>
                <a:gridCol w="902368">
                  <a:extLst>
                    <a:ext uri="{9D8B030D-6E8A-4147-A177-3AD203B41FA5}">
                      <a16:colId xmlns:a16="http://schemas.microsoft.com/office/drawing/2014/main" val="2349910948"/>
                    </a:ext>
                  </a:extLst>
                </a:gridCol>
                <a:gridCol w="962527">
                  <a:extLst>
                    <a:ext uri="{9D8B030D-6E8A-4147-A177-3AD203B41FA5}">
                      <a16:colId xmlns:a16="http://schemas.microsoft.com/office/drawing/2014/main" val="1116774232"/>
                    </a:ext>
                  </a:extLst>
                </a:gridCol>
                <a:gridCol w="1769498">
                  <a:extLst>
                    <a:ext uri="{9D8B030D-6E8A-4147-A177-3AD203B41FA5}">
                      <a16:colId xmlns:a16="http://schemas.microsoft.com/office/drawing/2014/main" val="3099750866"/>
                    </a:ext>
                  </a:extLst>
                </a:gridCol>
                <a:gridCol w="755779">
                  <a:extLst>
                    <a:ext uri="{9D8B030D-6E8A-4147-A177-3AD203B41FA5}">
                      <a16:colId xmlns:a16="http://schemas.microsoft.com/office/drawing/2014/main" val="116908650"/>
                    </a:ext>
                  </a:extLst>
                </a:gridCol>
                <a:gridCol w="961053">
                  <a:extLst>
                    <a:ext uri="{9D8B030D-6E8A-4147-A177-3AD203B41FA5}">
                      <a16:colId xmlns:a16="http://schemas.microsoft.com/office/drawing/2014/main" val="2755828511"/>
                    </a:ext>
                  </a:extLst>
                </a:gridCol>
                <a:gridCol w="961053">
                  <a:extLst>
                    <a:ext uri="{9D8B030D-6E8A-4147-A177-3AD203B41FA5}">
                      <a16:colId xmlns:a16="http://schemas.microsoft.com/office/drawing/2014/main" val="169904980"/>
                    </a:ext>
                  </a:extLst>
                </a:gridCol>
              </a:tblGrid>
              <a:tr h="263596">
                <a:tc gridSpan="2">
                  <a:txBody>
                    <a:bodyPr/>
                    <a:lstStyle/>
                    <a:p>
                      <a:pPr marL="7200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266318">
                <a:tc gridSpan="2">
                  <a:txBody>
                    <a:bodyPr/>
                    <a:lstStyle/>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685666">
                <a:tc>
                  <a:txBody>
                    <a:bodyPr/>
                    <a:lstStyle/>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1426605">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1.10. Business Events Destination brand strength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Business Events brand strength index</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Baseline determined in 2021/22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b="1" kern="1400" dirty="0">
                          <a:effectLst/>
                          <a:highlight>
                            <a:srgbClr val="00FF00"/>
                          </a:highligh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may be reported as follows: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Business Events brand strength index</a:t>
                      </a: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brief has been finalised. Procurement of a service provider is underway.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8075221"/>
                  </a:ext>
                </a:extLst>
              </a:tr>
              <a:tr h="12901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may be reported as follows: The Business Events Brand Equity Study tender was issued and closed on 23 September 2021. Evaluation is currently underway.</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4574982"/>
                  </a:ext>
                </a:extLst>
              </a:tr>
              <a:tr h="64506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Study conducted and baseline determined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561547"/>
                  </a:ext>
                </a:extLst>
              </a:tr>
              <a:tr h="111737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Targets to be defined once baseline determined – for inclusion in 2022/23 APP</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0940999"/>
                  </a:ext>
                </a:extLst>
              </a:tr>
            </a:tbl>
          </a:graphicData>
        </a:graphic>
      </p:graphicFrame>
    </p:spTree>
    <p:extLst>
      <p:ext uri="{BB962C8B-B14F-4D97-AF65-F5344CB8AC3E}">
        <p14:creationId xmlns:p14="http://schemas.microsoft.com/office/powerpoint/2010/main" val="228259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6" name="Rectangle 5"/>
          <p:cNvSpPr/>
          <p:nvPr/>
        </p:nvSpPr>
        <p:spPr>
          <a:xfrm rot="16200000">
            <a:off x="3907494" y="824363"/>
            <a:ext cx="1512248" cy="3918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 name="Rectangle 6"/>
          <p:cNvSpPr/>
          <p:nvPr/>
        </p:nvSpPr>
        <p:spPr>
          <a:xfrm rot="16200000">
            <a:off x="4424327" y="745912"/>
            <a:ext cx="1512249" cy="5487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8" name="TextBox 7"/>
          <p:cNvSpPr txBox="1"/>
          <p:nvPr/>
        </p:nvSpPr>
        <p:spPr>
          <a:xfrm rot="16200000">
            <a:off x="3707448" y="789309"/>
            <a:ext cx="18732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43C7F"/>
                </a:solidFill>
                <a:effectLst/>
                <a:uLnTx/>
                <a:uFillTx/>
                <a:latin typeface="Trebuchet MS" panose="020B0603020202020204" pitchFamily="34" charset="0"/>
                <a:ea typeface="+mn-ea"/>
                <a:cs typeface="Amsi Pro Light"/>
              </a:rPr>
              <a:t>JAN - JULY</a:t>
            </a:r>
          </a:p>
        </p:txBody>
      </p:sp>
      <p:sp>
        <p:nvSpPr>
          <p:cNvPr id="9" name="TextBox 8"/>
          <p:cNvSpPr txBox="1"/>
          <p:nvPr/>
        </p:nvSpPr>
        <p:spPr>
          <a:xfrm rot="16200000">
            <a:off x="4333387" y="630470"/>
            <a:ext cx="166093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43C7F"/>
                </a:solidFill>
                <a:effectLst/>
                <a:uLnTx/>
                <a:uFillTx/>
                <a:latin typeface="Trebuchet MS" panose="020B0603020202020204" pitchFamily="34" charset="0"/>
                <a:ea typeface="+mn-ea"/>
                <a:cs typeface="Amsi Pro Ultra"/>
              </a:rPr>
              <a:t>2021</a:t>
            </a:r>
          </a:p>
        </p:txBody>
      </p:sp>
      <p:sp>
        <p:nvSpPr>
          <p:cNvPr id="13" name="Rectangle 12"/>
          <p:cNvSpPr/>
          <p:nvPr/>
        </p:nvSpPr>
        <p:spPr>
          <a:xfrm>
            <a:off x="2239818" y="1947297"/>
            <a:ext cx="3267672" cy="431071"/>
          </a:xfrm>
          <a:prstGeom prst="rect">
            <a:avLst/>
          </a:prstGeom>
          <a:solidFill>
            <a:srgbClr val="F6C5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4" name="Rectangle 13"/>
          <p:cNvSpPr/>
          <p:nvPr/>
        </p:nvSpPr>
        <p:spPr>
          <a:xfrm>
            <a:off x="2239818" y="2478388"/>
            <a:ext cx="3256127" cy="327162"/>
          </a:xfrm>
          <a:prstGeom prst="rect">
            <a:avLst/>
          </a:prstGeom>
          <a:solidFill>
            <a:srgbClr val="F6C5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5" name="TextBox 14"/>
          <p:cNvSpPr txBox="1"/>
          <p:nvPr/>
        </p:nvSpPr>
        <p:spPr>
          <a:xfrm>
            <a:off x="2239824" y="1882067"/>
            <a:ext cx="3290756" cy="5386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143C7F"/>
                </a:solidFill>
                <a:effectLst/>
                <a:uLnTx/>
                <a:uFillTx/>
                <a:latin typeface="Trebuchet MS" panose="020B0603020202020204" pitchFamily="34" charset="0"/>
                <a:ea typeface="+mn-ea"/>
                <a:cs typeface="Amsi Pro Ultra"/>
              </a:rPr>
              <a:t>INTERNATIONAL</a:t>
            </a:r>
          </a:p>
        </p:txBody>
      </p:sp>
      <p:sp>
        <p:nvSpPr>
          <p:cNvPr id="16" name="TextBox 15"/>
          <p:cNvSpPr txBox="1"/>
          <p:nvPr/>
        </p:nvSpPr>
        <p:spPr>
          <a:xfrm>
            <a:off x="2200455" y="2435770"/>
            <a:ext cx="339466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43C7F"/>
                </a:solidFill>
                <a:effectLst/>
                <a:uLnTx/>
                <a:uFillTx/>
                <a:latin typeface="Trebuchet MS" panose="020B0603020202020204" pitchFamily="34" charset="0"/>
                <a:ea typeface="+mn-ea"/>
                <a:cs typeface="Amsi Pro Ultra"/>
              </a:rPr>
              <a:t>TOURIST ARRIVALS (Mn)</a:t>
            </a:r>
          </a:p>
        </p:txBody>
      </p:sp>
      <p:pic>
        <p:nvPicPr>
          <p:cNvPr id="17" name="Picture 16" descr="Elements for presentation-02.png"/>
          <p:cNvPicPr>
            <a:picLocks noChangeAspect="1"/>
          </p:cNvPicPr>
          <p:nvPr/>
        </p:nvPicPr>
        <p:blipFill rotWithShape="1">
          <a:blip r:embed="rId3" cstate="print">
            <a:extLst>
              <a:ext uri="{28A0092B-C50C-407E-A947-70E740481C1C}">
                <a14:useLocalDpi xmlns:a14="http://schemas.microsoft.com/office/drawing/2010/main" val="0"/>
              </a:ext>
            </a:extLst>
          </a:blip>
          <a:srcRect l="23990" t="23129" r="21970" b="16326"/>
          <a:stretch/>
        </p:blipFill>
        <p:spPr>
          <a:xfrm>
            <a:off x="456443" y="1948596"/>
            <a:ext cx="1466272" cy="1161369"/>
          </a:xfrm>
          <a:prstGeom prst="rect">
            <a:avLst/>
          </a:prstGeom>
        </p:spPr>
      </p:pic>
      <p:cxnSp>
        <p:nvCxnSpPr>
          <p:cNvPr id="19" name="Straight Connector 18"/>
          <p:cNvCxnSpPr/>
          <p:nvPr/>
        </p:nvCxnSpPr>
        <p:spPr>
          <a:xfrm>
            <a:off x="369455" y="3209640"/>
            <a:ext cx="1553260" cy="0"/>
          </a:xfrm>
          <a:prstGeom prst="line">
            <a:avLst/>
          </a:prstGeom>
          <a:ln w="57150" cmpd="sng">
            <a:solidFill>
              <a:srgbClr val="F6C537"/>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7038" y="3247505"/>
            <a:ext cx="1735678" cy="73866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cs typeface="Amsi Pro Regular"/>
              </a:rPr>
              <a:t>International tourist </a:t>
            </a:r>
            <a:r>
              <a:rPr lang="en-US" sz="1400" dirty="0">
                <a:solidFill>
                  <a:srgbClr val="FFFFFF"/>
                </a:solidFill>
                <a:latin typeface="Trebuchet MS" panose="020B0603020202020204" pitchFamily="34" charset="0"/>
                <a:cs typeface="Amsi Pro Regular"/>
              </a:rPr>
              <a:t>arrivals</a:t>
            </a: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cs typeface="Amsi Pro Regular"/>
              </a:rPr>
              <a:t> declined by</a:t>
            </a:r>
          </a:p>
        </p:txBody>
      </p:sp>
      <p:sp>
        <p:nvSpPr>
          <p:cNvPr id="21" name="TextBox 20"/>
          <p:cNvSpPr txBox="1"/>
          <p:nvPr/>
        </p:nvSpPr>
        <p:spPr>
          <a:xfrm>
            <a:off x="360553" y="3935336"/>
            <a:ext cx="1553261" cy="68326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-55.6%</a:t>
            </a:r>
          </a:p>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endParaRPr>
          </a:p>
        </p:txBody>
      </p:sp>
      <p:sp>
        <p:nvSpPr>
          <p:cNvPr id="23" name="TextBox 22"/>
          <p:cNvSpPr txBox="1"/>
          <p:nvPr/>
        </p:nvSpPr>
        <p:spPr>
          <a:xfrm>
            <a:off x="201984" y="4310801"/>
            <a:ext cx="1717679" cy="216059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in the period January to July </a:t>
            </a:r>
            <a:r>
              <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2021</a:t>
            </a: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 compared to the previous  period in </a:t>
            </a:r>
            <a:r>
              <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2019.</a:t>
            </a:r>
          </a:p>
          <a:p>
            <a:pPr marL="0" marR="0" lvl="0" indent="0" defTabSz="457200" rtl="0" eaLnBrk="1" fontAlgn="auto" latinLnBrk="0" hangingPunct="1">
              <a:lnSpc>
                <a:spcPct val="6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The required growth rate to reach the annual target is</a:t>
            </a:r>
          </a:p>
        </p:txBody>
      </p:sp>
      <p:sp>
        <p:nvSpPr>
          <p:cNvPr id="24" name="TextBox 23"/>
          <p:cNvSpPr txBox="1"/>
          <p:nvPr/>
        </p:nvSpPr>
        <p:spPr>
          <a:xfrm>
            <a:off x="1054877" y="6205240"/>
            <a:ext cx="13687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Ultra"/>
              </a:rPr>
              <a:t>6.9%</a:t>
            </a:r>
          </a:p>
        </p:txBody>
      </p:sp>
      <p:sp>
        <p:nvSpPr>
          <p:cNvPr id="32" name="Isosceles Triangle 31"/>
          <p:cNvSpPr/>
          <p:nvPr/>
        </p:nvSpPr>
        <p:spPr>
          <a:xfrm rot="5400000">
            <a:off x="281178" y="4562813"/>
            <a:ext cx="3715902" cy="201377"/>
          </a:xfrm>
          <a:prstGeom prst="triangle">
            <a:avLst/>
          </a:prstGeom>
          <a:solidFill>
            <a:srgbClr val="F6C5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7" name="Rectangle 36"/>
          <p:cNvSpPr/>
          <p:nvPr/>
        </p:nvSpPr>
        <p:spPr>
          <a:xfrm>
            <a:off x="5975253" y="353871"/>
            <a:ext cx="3030202" cy="385038"/>
          </a:xfrm>
          <a:prstGeom prst="rect">
            <a:avLst/>
          </a:prstGeom>
          <a:solidFill>
            <a:srgbClr val="F6C5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5" name="TextBox 34"/>
          <p:cNvSpPr txBox="1"/>
          <p:nvPr/>
        </p:nvSpPr>
        <p:spPr>
          <a:xfrm>
            <a:off x="5814486" y="329375"/>
            <a:ext cx="344054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43C7F"/>
                </a:solidFill>
                <a:effectLst/>
                <a:uLnTx/>
                <a:uFillTx/>
                <a:latin typeface="Trebuchet MS" panose="020B0603020202020204" pitchFamily="34" charset="0"/>
                <a:ea typeface="+mn-ea"/>
                <a:cs typeface="Amsi Pro Ultra"/>
              </a:rPr>
              <a:t>REST OF THE WORLD</a:t>
            </a:r>
          </a:p>
        </p:txBody>
      </p:sp>
      <p:sp>
        <p:nvSpPr>
          <p:cNvPr id="39" name="TextBox 38"/>
          <p:cNvSpPr txBox="1"/>
          <p:nvPr/>
        </p:nvSpPr>
        <p:spPr>
          <a:xfrm>
            <a:off x="2295227" y="2905508"/>
            <a:ext cx="13687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msi Pro Ultra"/>
              </a:rPr>
              <a:t>10.9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Trebuchet MS" panose="020B0603020202020204" pitchFamily="34" charset="0"/>
                <a:ea typeface="+mn-ea"/>
                <a:cs typeface="Amsi Pro Thin"/>
              </a:rPr>
              <a:t>ANNUAL TARGET</a:t>
            </a:r>
          </a:p>
        </p:txBody>
      </p:sp>
      <p:grpSp>
        <p:nvGrpSpPr>
          <p:cNvPr id="42" name="Group 41"/>
          <p:cNvGrpSpPr/>
          <p:nvPr/>
        </p:nvGrpSpPr>
        <p:grpSpPr>
          <a:xfrm>
            <a:off x="3342405" y="2932641"/>
            <a:ext cx="225099" cy="484814"/>
            <a:chOff x="3273134" y="2921097"/>
            <a:chExt cx="219367" cy="472467"/>
          </a:xfrm>
        </p:grpSpPr>
        <p:pic>
          <p:nvPicPr>
            <p:cNvPr id="40" name="Picture 39"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2921097"/>
              <a:ext cx="219367" cy="221634"/>
            </a:xfrm>
            <a:prstGeom prst="rect">
              <a:avLst/>
            </a:prstGeom>
          </p:spPr>
        </p:pic>
        <p:pic>
          <p:nvPicPr>
            <p:cNvPr id="41" name="Picture 40"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3171930"/>
              <a:ext cx="219367" cy="221634"/>
            </a:xfrm>
            <a:prstGeom prst="rect">
              <a:avLst/>
            </a:prstGeom>
          </p:spPr>
        </p:pic>
      </p:grpSp>
      <p:grpSp>
        <p:nvGrpSpPr>
          <p:cNvPr id="43" name="Group 42"/>
          <p:cNvGrpSpPr/>
          <p:nvPr/>
        </p:nvGrpSpPr>
        <p:grpSpPr>
          <a:xfrm>
            <a:off x="3608939" y="2932641"/>
            <a:ext cx="225099" cy="484814"/>
            <a:chOff x="3273134" y="2921097"/>
            <a:chExt cx="219367" cy="472467"/>
          </a:xfrm>
        </p:grpSpPr>
        <p:pic>
          <p:nvPicPr>
            <p:cNvPr id="44" name="Picture 43"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2921097"/>
              <a:ext cx="219367" cy="221634"/>
            </a:xfrm>
            <a:prstGeom prst="rect">
              <a:avLst/>
            </a:prstGeom>
          </p:spPr>
        </p:pic>
        <p:pic>
          <p:nvPicPr>
            <p:cNvPr id="45" name="Picture 44"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3171930"/>
              <a:ext cx="219367" cy="221634"/>
            </a:xfrm>
            <a:prstGeom prst="rect">
              <a:avLst/>
            </a:prstGeom>
          </p:spPr>
        </p:pic>
      </p:grpSp>
      <p:grpSp>
        <p:nvGrpSpPr>
          <p:cNvPr id="58" name="Group 57"/>
          <p:cNvGrpSpPr/>
          <p:nvPr/>
        </p:nvGrpSpPr>
        <p:grpSpPr>
          <a:xfrm>
            <a:off x="3857128" y="2932641"/>
            <a:ext cx="225099" cy="484814"/>
            <a:chOff x="3273134" y="2921097"/>
            <a:chExt cx="219367" cy="472467"/>
          </a:xfrm>
        </p:grpSpPr>
        <p:pic>
          <p:nvPicPr>
            <p:cNvPr id="59" name="Picture 58"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2921097"/>
              <a:ext cx="219367" cy="221634"/>
            </a:xfrm>
            <a:prstGeom prst="rect">
              <a:avLst/>
            </a:prstGeom>
          </p:spPr>
        </p:pic>
        <p:pic>
          <p:nvPicPr>
            <p:cNvPr id="60" name="Picture 59"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3171930"/>
              <a:ext cx="219367" cy="221634"/>
            </a:xfrm>
            <a:prstGeom prst="rect">
              <a:avLst/>
            </a:prstGeom>
          </p:spPr>
        </p:pic>
      </p:grpSp>
      <p:grpSp>
        <p:nvGrpSpPr>
          <p:cNvPr id="61" name="Group 60"/>
          <p:cNvGrpSpPr/>
          <p:nvPr/>
        </p:nvGrpSpPr>
        <p:grpSpPr>
          <a:xfrm>
            <a:off x="4108257" y="2932641"/>
            <a:ext cx="225099" cy="484814"/>
            <a:chOff x="3273134" y="2921097"/>
            <a:chExt cx="219367" cy="472467"/>
          </a:xfrm>
        </p:grpSpPr>
        <p:pic>
          <p:nvPicPr>
            <p:cNvPr id="62" name="Picture 61"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2921097"/>
              <a:ext cx="219367" cy="221634"/>
            </a:xfrm>
            <a:prstGeom prst="rect">
              <a:avLst/>
            </a:prstGeom>
          </p:spPr>
        </p:pic>
        <p:pic>
          <p:nvPicPr>
            <p:cNvPr id="63" name="Picture 62"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3171930"/>
              <a:ext cx="219367" cy="221634"/>
            </a:xfrm>
            <a:prstGeom prst="rect">
              <a:avLst/>
            </a:prstGeom>
          </p:spPr>
        </p:pic>
      </p:grpSp>
      <p:grpSp>
        <p:nvGrpSpPr>
          <p:cNvPr id="64" name="Group 63"/>
          <p:cNvGrpSpPr/>
          <p:nvPr/>
        </p:nvGrpSpPr>
        <p:grpSpPr>
          <a:xfrm>
            <a:off x="4366711" y="2932641"/>
            <a:ext cx="225099" cy="484814"/>
            <a:chOff x="3273134" y="2921097"/>
            <a:chExt cx="219367" cy="472467"/>
          </a:xfrm>
        </p:grpSpPr>
        <p:pic>
          <p:nvPicPr>
            <p:cNvPr id="65" name="Picture 64"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2921097"/>
              <a:ext cx="219367" cy="221634"/>
            </a:xfrm>
            <a:prstGeom prst="rect">
              <a:avLst/>
            </a:prstGeom>
          </p:spPr>
        </p:pic>
        <p:pic>
          <p:nvPicPr>
            <p:cNvPr id="66" name="Picture 65"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3273134" y="3171930"/>
              <a:ext cx="219367" cy="221634"/>
            </a:xfrm>
            <a:prstGeom prst="rect">
              <a:avLst/>
            </a:prstGeom>
          </p:spPr>
        </p:pic>
      </p:grpSp>
      <p:pic>
        <p:nvPicPr>
          <p:cNvPr id="68" name="Picture 67" descr="Elements for presentation-05.png"/>
          <p:cNvPicPr>
            <a:picLocks noChangeAspect="1"/>
          </p:cNvPicPr>
          <p:nvPr/>
        </p:nvPicPr>
        <p:blipFill rotWithShape="1">
          <a:blip r:embed="rId4" cstate="print">
            <a:extLst>
              <a:ext uri="{28A0092B-C50C-407E-A947-70E740481C1C}">
                <a14:useLocalDpi xmlns:a14="http://schemas.microsoft.com/office/drawing/2010/main" val="0"/>
              </a:ext>
            </a:extLst>
          </a:blip>
          <a:srcRect l="30682" t="12591" r="20454" b="17576"/>
          <a:stretch/>
        </p:blipFill>
        <p:spPr>
          <a:xfrm>
            <a:off x="4613908" y="2932641"/>
            <a:ext cx="225099" cy="227426"/>
          </a:xfrm>
          <a:prstGeom prst="rect">
            <a:avLst/>
          </a:prstGeom>
        </p:spPr>
      </p:pic>
      <p:sp>
        <p:nvSpPr>
          <p:cNvPr id="70" name="TextBox 69"/>
          <p:cNvSpPr txBox="1"/>
          <p:nvPr/>
        </p:nvSpPr>
        <p:spPr>
          <a:xfrm>
            <a:off x="2329133" y="3636379"/>
            <a:ext cx="14294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msi Pro Ultra"/>
              </a:rPr>
              <a:t>1.1</a:t>
            </a:r>
            <a:endPar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msi Pro Ultr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Trebuchet MS" panose="020B0603020202020204" pitchFamily="34" charset="0"/>
                <a:ea typeface="+mn-ea"/>
                <a:cs typeface="Amsi Pro Thin"/>
              </a:rPr>
              <a:t>Actual : Jan - July</a:t>
            </a:r>
          </a:p>
        </p:txBody>
      </p:sp>
      <p:pic>
        <p:nvPicPr>
          <p:cNvPr id="71" name="Picture 70" descr="Elements for presentation-05.png"/>
          <p:cNvPicPr>
            <a:picLocks noChangeAspect="1"/>
          </p:cNvPicPr>
          <p:nvPr/>
        </p:nvPicPr>
        <p:blipFill rotWithShape="1">
          <a:blip r:embed="rId5" cstate="print">
            <a:extLst>
              <a:ext uri="{28A0092B-C50C-407E-A947-70E740481C1C}">
                <a14:useLocalDpi xmlns:a14="http://schemas.microsoft.com/office/drawing/2010/main" val="0"/>
              </a:ext>
            </a:extLst>
          </a:blip>
          <a:srcRect l="30682" t="12591" r="20454" b="17576"/>
          <a:stretch/>
        </p:blipFill>
        <p:spPr>
          <a:xfrm>
            <a:off x="3362596" y="3663558"/>
            <a:ext cx="246343" cy="331168"/>
          </a:xfrm>
          <a:prstGeom prst="rect">
            <a:avLst/>
          </a:prstGeom>
        </p:spPr>
      </p:pic>
      <p:sp>
        <p:nvSpPr>
          <p:cNvPr id="83" name="Left Brace 82"/>
          <p:cNvSpPr/>
          <p:nvPr/>
        </p:nvSpPr>
        <p:spPr>
          <a:xfrm>
            <a:off x="5629759" y="1336549"/>
            <a:ext cx="345494" cy="2998661"/>
          </a:xfrm>
          <a:prstGeom prst="leftBrace">
            <a:avLst>
              <a:gd name="adj1" fmla="val 109058"/>
              <a:gd name="adj2" fmla="val 48595"/>
            </a:avLst>
          </a:prstGeom>
          <a:ln w="127000" cmpd="sng">
            <a:solidFill>
              <a:srgbClr val="F6C53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84" name="Left Brace 83"/>
          <p:cNvSpPr/>
          <p:nvPr/>
        </p:nvSpPr>
        <p:spPr>
          <a:xfrm rot="5400000">
            <a:off x="3755499" y="2959496"/>
            <a:ext cx="304641" cy="2851096"/>
          </a:xfrm>
          <a:prstGeom prst="leftBrace">
            <a:avLst>
              <a:gd name="adj1" fmla="val 109058"/>
              <a:gd name="adj2" fmla="val 48595"/>
            </a:avLst>
          </a:prstGeom>
          <a:ln w="127000" cmpd="sng">
            <a:solidFill>
              <a:srgbClr val="F6C53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85" name="Rectangle 84"/>
          <p:cNvSpPr/>
          <p:nvPr/>
        </p:nvSpPr>
        <p:spPr>
          <a:xfrm>
            <a:off x="2373941" y="4661792"/>
            <a:ext cx="1731377" cy="455575"/>
          </a:xfrm>
          <a:prstGeom prst="rect">
            <a:avLst/>
          </a:prstGeom>
          <a:solidFill>
            <a:srgbClr val="F6C5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86" name="TextBox 85"/>
          <p:cNvSpPr txBox="1"/>
          <p:nvPr/>
        </p:nvSpPr>
        <p:spPr>
          <a:xfrm>
            <a:off x="2270035" y="4600313"/>
            <a:ext cx="1897877" cy="584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43C7F"/>
                </a:solidFill>
                <a:effectLst/>
                <a:uLnTx/>
                <a:uFillTx/>
                <a:latin typeface="Trebuchet MS" panose="020B0603020202020204" pitchFamily="34" charset="0"/>
                <a:ea typeface="+mn-ea"/>
                <a:cs typeface="Amsi Pro Ultra"/>
              </a:rPr>
              <a:t>AFRICA</a:t>
            </a:r>
          </a:p>
        </p:txBody>
      </p:sp>
      <p:sp>
        <p:nvSpPr>
          <p:cNvPr id="87" name="TextBox 86"/>
          <p:cNvSpPr txBox="1"/>
          <p:nvPr/>
        </p:nvSpPr>
        <p:spPr>
          <a:xfrm>
            <a:off x="3021715" y="5241794"/>
            <a:ext cx="1368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-78.9%</a:t>
            </a:r>
          </a:p>
        </p:txBody>
      </p:sp>
      <p:sp>
        <p:nvSpPr>
          <p:cNvPr id="90" name="TextBox 89"/>
          <p:cNvSpPr txBox="1"/>
          <p:nvPr/>
        </p:nvSpPr>
        <p:spPr>
          <a:xfrm>
            <a:off x="2252900" y="5669768"/>
            <a:ext cx="37794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All markets  recorded declined  in July 2021.</a:t>
            </a:r>
          </a:p>
        </p:txBody>
      </p:sp>
      <p:sp>
        <p:nvSpPr>
          <p:cNvPr id="92" name="TextBox 91"/>
          <p:cNvSpPr txBox="1"/>
          <p:nvPr/>
        </p:nvSpPr>
        <p:spPr>
          <a:xfrm>
            <a:off x="6155513" y="1408736"/>
            <a:ext cx="303020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Tourist arrivals from the rest of the world  decreased by -81.8% in June 2021 compared to the same period in 2019. </a:t>
            </a:r>
            <a:r>
              <a:rPr kumimoji="0" lang="en-ZA"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All markets recorded a decline from January</a:t>
            </a:r>
            <a:r>
              <a:rPr kumimoji="0" lang="en-ZA" sz="1400" b="0" i="0" u="none" strike="noStrike" kern="1200" cap="none" spc="0" normalizeH="0" noProof="0" dirty="0">
                <a:ln>
                  <a:noFill/>
                </a:ln>
                <a:solidFill>
                  <a:srgbClr val="FFFFFF"/>
                </a:solidFill>
                <a:effectLst/>
                <a:uLnTx/>
                <a:uFillTx/>
                <a:latin typeface="Trebuchet MS" panose="020B0603020202020204" pitchFamily="34" charset="0"/>
                <a:ea typeface="+mn-ea"/>
                <a:cs typeface="Amsi Pro Regular"/>
              </a:rPr>
              <a:t> to </a:t>
            </a:r>
            <a:r>
              <a:rPr kumimoji="0" lang="en-ZA"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rPr>
              <a:t>April 2021 due to the impact of COVID-19 pandemic.</a:t>
            </a:r>
            <a:endParaRPr kumimoji="0" lang="en-US" sz="1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Regular"/>
            </a:endParaRPr>
          </a:p>
        </p:txBody>
      </p:sp>
      <p:pic>
        <p:nvPicPr>
          <p:cNvPr id="93" name="Picture 92" descr="Elements for presentation-06.png"/>
          <p:cNvPicPr>
            <a:picLocks noChangeAspect="1"/>
          </p:cNvPicPr>
          <p:nvPr/>
        </p:nvPicPr>
        <p:blipFill rotWithShape="1">
          <a:blip r:embed="rId6" cstate="print">
            <a:extLst>
              <a:ext uri="{28A0092B-C50C-407E-A947-70E740481C1C}">
                <a14:useLocalDpi xmlns:a14="http://schemas.microsoft.com/office/drawing/2010/main" val="0"/>
              </a:ext>
            </a:extLst>
          </a:blip>
          <a:srcRect l="19203" t="6697" r="25884" b="16642"/>
          <a:stretch/>
        </p:blipFill>
        <p:spPr>
          <a:xfrm>
            <a:off x="5980935" y="784758"/>
            <a:ext cx="708364" cy="699105"/>
          </a:xfrm>
          <a:prstGeom prst="rect">
            <a:avLst/>
          </a:prstGeom>
        </p:spPr>
      </p:pic>
      <p:sp>
        <p:nvSpPr>
          <p:cNvPr id="94" name="TextBox 93"/>
          <p:cNvSpPr txBox="1"/>
          <p:nvPr/>
        </p:nvSpPr>
        <p:spPr>
          <a:xfrm>
            <a:off x="7344295" y="1030832"/>
            <a:ext cx="16327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-55.6%</a:t>
            </a:r>
          </a:p>
        </p:txBody>
      </p:sp>
      <p:pic>
        <p:nvPicPr>
          <p:cNvPr id="96" name="Picture 95" descr="Elements for presentation-03.png"/>
          <p:cNvPicPr>
            <a:picLocks noChangeAspect="1"/>
          </p:cNvPicPr>
          <p:nvPr/>
        </p:nvPicPr>
        <p:blipFill rotWithShape="1">
          <a:blip r:embed="rId7" cstate="print">
            <a:extLst>
              <a:ext uri="{28A0092B-C50C-407E-A947-70E740481C1C}">
                <a14:useLocalDpi xmlns:a14="http://schemas.microsoft.com/office/drawing/2010/main" val="0"/>
              </a:ext>
            </a:extLst>
          </a:blip>
          <a:srcRect l="25972" t="19875" r="32747" b="18070"/>
          <a:stretch/>
        </p:blipFill>
        <p:spPr>
          <a:xfrm>
            <a:off x="4217153" y="4661792"/>
            <a:ext cx="883383" cy="938795"/>
          </a:xfrm>
          <a:prstGeom prst="rect">
            <a:avLst/>
          </a:prstGeom>
        </p:spPr>
      </p:pic>
      <p:pic>
        <p:nvPicPr>
          <p:cNvPr id="97" name="Picture 96" descr="Elements for presentation-10.png"/>
          <p:cNvPicPr>
            <a:picLocks noChangeAspect="1"/>
          </p:cNvPicPr>
          <p:nvPr/>
        </p:nvPicPr>
        <p:blipFill rotWithShape="1">
          <a:blip r:embed="rId8" cstate="print">
            <a:extLst>
              <a:ext uri="{28A0092B-C50C-407E-A947-70E740481C1C}">
                <a14:useLocalDpi xmlns:a14="http://schemas.microsoft.com/office/drawing/2010/main" val="0"/>
              </a:ext>
            </a:extLst>
          </a:blip>
          <a:srcRect l="32229" t="17729" r="32747" b="16310"/>
          <a:stretch/>
        </p:blipFill>
        <p:spPr>
          <a:xfrm>
            <a:off x="6053733" y="2938532"/>
            <a:ext cx="504085" cy="671152"/>
          </a:xfrm>
          <a:prstGeom prst="rect">
            <a:avLst/>
          </a:prstGeom>
        </p:spPr>
      </p:pic>
      <p:pic>
        <p:nvPicPr>
          <p:cNvPr id="98" name="Picture 97" descr="Elements for presentation-07.png"/>
          <p:cNvPicPr>
            <a:picLocks noChangeAspect="1"/>
          </p:cNvPicPr>
          <p:nvPr/>
        </p:nvPicPr>
        <p:blipFill rotWithShape="1">
          <a:blip r:embed="rId9" cstate="print">
            <a:extLst>
              <a:ext uri="{28A0092B-C50C-407E-A947-70E740481C1C}">
                <a14:useLocalDpi xmlns:a14="http://schemas.microsoft.com/office/drawing/2010/main" val="0"/>
              </a:ext>
            </a:extLst>
          </a:blip>
          <a:srcRect l="27147" t="12379" r="30808" b="13929"/>
          <a:stretch/>
        </p:blipFill>
        <p:spPr>
          <a:xfrm>
            <a:off x="7503779" y="3501296"/>
            <a:ext cx="635831" cy="787829"/>
          </a:xfrm>
          <a:prstGeom prst="rect">
            <a:avLst/>
          </a:prstGeom>
        </p:spPr>
      </p:pic>
      <p:pic>
        <p:nvPicPr>
          <p:cNvPr id="99" name="Picture 98" descr="Elements for presentation-09.png"/>
          <p:cNvPicPr>
            <a:picLocks noChangeAspect="1"/>
          </p:cNvPicPr>
          <p:nvPr/>
        </p:nvPicPr>
        <p:blipFill rotWithShape="1">
          <a:blip r:embed="rId10" cstate="print">
            <a:extLst>
              <a:ext uri="{28A0092B-C50C-407E-A947-70E740481C1C}">
                <a14:useLocalDpi xmlns:a14="http://schemas.microsoft.com/office/drawing/2010/main" val="0"/>
              </a:ext>
            </a:extLst>
          </a:blip>
          <a:srcRect l="55178" t="57682" r="26276" b="13929"/>
          <a:stretch/>
        </p:blipFill>
        <p:spPr>
          <a:xfrm>
            <a:off x="6219256" y="5890877"/>
            <a:ext cx="621425" cy="672450"/>
          </a:xfrm>
          <a:prstGeom prst="rect">
            <a:avLst/>
          </a:prstGeom>
        </p:spPr>
      </p:pic>
      <p:pic>
        <p:nvPicPr>
          <p:cNvPr id="100" name="Picture 99" descr="Elements for presentation-08.png"/>
          <p:cNvPicPr>
            <a:picLocks noChangeAspect="1"/>
          </p:cNvPicPr>
          <p:nvPr/>
        </p:nvPicPr>
        <p:blipFill rotWithShape="1">
          <a:blip r:embed="rId11" cstate="print">
            <a:extLst>
              <a:ext uri="{28A0092B-C50C-407E-A947-70E740481C1C}">
                <a14:useLocalDpi xmlns:a14="http://schemas.microsoft.com/office/drawing/2010/main" val="0"/>
              </a:ext>
            </a:extLst>
          </a:blip>
          <a:srcRect l="25973" t="21595" r="34566" b="13930"/>
          <a:stretch/>
        </p:blipFill>
        <p:spPr>
          <a:xfrm>
            <a:off x="6051543" y="4255979"/>
            <a:ext cx="732656" cy="846280"/>
          </a:xfrm>
          <a:prstGeom prst="rect">
            <a:avLst/>
          </a:prstGeom>
        </p:spPr>
      </p:pic>
      <p:sp>
        <p:nvSpPr>
          <p:cNvPr id="101" name="TextBox 100"/>
          <p:cNvSpPr txBox="1"/>
          <p:nvPr/>
        </p:nvSpPr>
        <p:spPr>
          <a:xfrm>
            <a:off x="7080995" y="3223399"/>
            <a:ext cx="8509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-85.9%</a:t>
            </a:r>
          </a:p>
        </p:txBody>
      </p:sp>
      <p:sp>
        <p:nvSpPr>
          <p:cNvPr id="102" name="TextBox 101"/>
          <p:cNvSpPr txBox="1"/>
          <p:nvPr/>
        </p:nvSpPr>
        <p:spPr>
          <a:xfrm>
            <a:off x="8234245" y="4123080"/>
            <a:ext cx="102407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-92.6%</a:t>
            </a:r>
          </a:p>
        </p:txBody>
      </p:sp>
      <p:sp>
        <p:nvSpPr>
          <p:cNvPr id="103" name="TextBox 102"/>
          <p:cNvSpPr txBox="1"/>
          <p:nvPr/>
        </p:nvSpPr>
        <p:spPr>
          <a:xfrm>
            <a:off x="7300198" y="4662503"/>
            <a:ext cx="10997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-94.3%</a:t>
            </a:r>
          </a:p>
        </p:txBody>
      </p:sp>
      <p:sp>
        <p:nvSpPr>
          <p:cNvPr id="104" name="TextBox 103"/>
          <p:cNvSpPr txBox="1"/>
          <p:nvPr/>
        </p:nvSpPr>
        <p:spPr>
          <a:xfrm>
            <a:off x="7670614" y="6475349"/>
            <a:ext cx="92849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Amsi Pro Ultra"/>
              </a:rPr>
              <a:t>-97.4%</a:t>
            </a:r>
          </a:p>
        </p:txBody>
      </p:sp>
      <p:sp>
        <p:nvSpPr>
          <p:cNvPr id="110" name="TextBox 109"/>
          <p:cNvSpPr txBox="1"/>
          <p:nvPr/>
        </p:nvSpPr>
        <p:spPr>
          <a:xfrm>
            <a:off x="6921214" y="3994949"/>
            <a:ext cx="928870" cy="4442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rPr>
              <a:t>Europe</a:t>
            </a:r>
            <a:endParaRPr kumimoji="0" lang="en-US" sz="105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endParaRPr>
          </a:p>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endParaRPr>
          </a:p>
        </p:txBody>
      </p:sp>
      <p:sp>
        <p:nvSpPr>
          <p:cNvPr id="109" name="TextBox 108"/>
          <p:cNvSpPr txBox="1"/>
          <p:nvPr/>
        </p:nvSpPr>
        <p:spPr>
          <a:xfrm>
            <a:off x="6053733" y="3579605"/>
            <a:ext cx="1553261" cy="4442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rPr>
              <a:t>North America</a:t>
            </a:r>
            <a:endParaRPr kumimoji="0" lang="en-US" sz="105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endParaRPr>
          </a:p>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endParaRPr>
          </a:p>
        </p:txBody>
      </p:sp>
      <p:sp>
        <p:nvSpPr>
          <p:cNvPr id="111" name="TextBox 110"/>
          <p:cNvSpPr txBox="1"/>
          <p:nvPr/>
        </p:nvSpPr>
        <p:spPr>
          <a:xfrm>
            <a:off x="6122689" y="5087901"/>
            <a:ext cx="2547947" cy="271869"/>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rPr>
              <a:t>Central &amp; South America</a:t>
            </a:r>
          </a:p>
        </p:txBody>
      </p:sp>
      <p:sp>
        <p:nvSpPr>
          <p:cNvPr id="112" name="TextBox 111"/>
          <p:cNvSpPr txBox="1"/>
          <p:nvPr/>
        </p:nvSpPr>
        <p:spPr>
          <a:xfrm>
            <a:off x="6122689" y="6514749"/>
            <a:ext cx="1553261" cy="271869"/>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rPr>
              <a:t>Australasia</a:t>
            </a:r>
          </a:p>
        </p:txBody>
      </p:sp>
      <p:pic>
        <p:nvPicPr>
          <p:cNvPr id="77" name="Picture 76" descr="Elements for presentation-09.png">
            <a:extLst>
              <a:ext uri="{FF2B5EF4-FFF2-40B4-BE49-F238E27FC236}">
                <a16:creationId xmlns:a16="http://schemas.microsoft.com/office/drawing/2014/main" id="{4DEBE134-2DCA-4746-B184-B54F2B4C9B7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7147" t="19874" r="31830" b="34000"/>
          <a:stretch/>
        </p:blipFill>
        <p:spPr>
          <a:xfrm>
            <a:off x="7713912" y="5395177"/>
            <a:ext cx="625689" cy="497341"/>
          </a:xfrm>
          <a:prstGeom prst="rect">
            <a:avLst/>
          </a:prstGeom>
        </p:spPr>
      </p:pic>
      <p:sp>
        <p:nvSpPr>
          <p:cNvPr id="79" name="TextBox 78">
            <a:extLst>
              <a:ext uri="{FF2B5EF4-FFF2-40B4-BE49-F238E27FC236}">
                <a16:creationId xmlns:a16="http://schemas.microsoft.com/office/drawing/2014/main" id="{5635FAB4-86D4-4EA4-82D4-A8FC984C328B}"/>
              </a:ext>
            </a:extLst>
          </p:cNvPr>
          <p:cNvSpPr txBox="1"/>
          <p:nvPr/>
        </p:nvSpPr>
        <p:spPr>
          <a:xfrm>
            <a:off x="8266924" y="6082385"/>
            <a:ext cx="102407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Ultra"/>
              </a:rPr>
              <a:t>-88.4%</a:t>
            </a:r>
          </a:p>
        </p:txBody>
      </p:sp>
      <p:sp>
        <p:nvSpPr>
          <p:cNvPr id="81" name="TextBox 80">
            <a:extLst>
              <a:ext uri="{FF2B5EF4-FFF2-40B4-BE49-F238E27FC236}">
                <a16:creationId xmlns:a16="http://schemas.microsoft.com/office/drawing/2014/main" id="{EA744F7E-D48C-4B0E-8835-09F53EEAD4C5}"/>
              </a:ext>
            </a:extLst>
          </p:cNvPr>
          <p:cNvSpPr txBox="1"/>
          <p:nvPr/>
        </p:nvSpPr>
        <p:spPr>
          <a:xfrm>
            <a:off x="7713912" y="5927925"/>
            <a:ext cx="703857" cy="264688"/>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6C537"/>
                </a:solidFill>
                <a:effectLst/>
                <a:uLnTx/>
                <a:uFillTx/>
                <a:latin typeface="Trebuchet MS" panose="020B0603020202020204" pitchFamily="34" charset="0"/>
                <a:ea typeface="+mn-ea"/>
                <a:cs typeface="Amsi Pro Thin"/>
              </a:rPr>
              <a:t>Asia</a:t>
            </a:r>
          </a:p>
        </p:txBody>
      </p:sp>
      <p:sp>
        <p:nvSpPr>
          <p:cNvPr id="11" name="Down Arrow 10"/>
          <p:cNvSpPr/>
          <p:nvPr/>
        </p:nvSpPr>
        <p:spPr>
          <a:xfrm>
            <a:off x="8207705" y="5741348"/>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Down Arrow 74"/>
          <p:cNvSpPr/>
          <p:nvPr/>
        </p:nvSpPr>
        <p:spPr>
          <a:xfrm>
            <a:off x="7952067" y="986891"/>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6" name="Down Arrow 75"/>
          <p:cNvSpPr/>
          <p:nvPr/>
        </p:nvSpPr>
        <p:spPr>
          <a:xfrm>
            <a:off x="6709413" y="3173128"/>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Down Arrow 77"/>
          <p:cNvSpPr/>
          <p:nvPr/>
        </p:nvSpPr>
        <p:spPr>
          <a:xfrm>
            <a:off x="8157338" y="3785211"/>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Down Arrow 79"/>
          <p:cNvSpPr/>
          <p:nvPr/>
        </p:nvSpPr>
        <p:spPr>
          <a:xfrm>
            <a:off x="6868464" y="4583385"/>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Down Arrow 81"/>
          <p:cNvSpPr/>
          <p:nvPr/>
        </p:nvSpPr>
        <p:spPr>
          <a:xfrm>
            <a:off x="7352496" y="6445301"/>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Down Arrow 87"/>
          <p:cNvSpPr/>
          <p:nvPr/>
        </p:nvSpPr>
        <p:spPr>
          <a:xfrm>
            <a:off x="2660552" y="5236244"/>
            <a:ext cx="364525" cy="346185"/>
          </a:xfrm>
          <a:prstGeom prst="downArrow">
            <a:avLst>
              <a:gd name="adj1" fmla="val 44368"/>
              <a:gd name="adj2" fmla="val 5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TextBox 71"/>
          <p:cNvSpPr txBox="1"/>
          <p:nvPr/>
        </p:nvSpPr>
        <p:spPr>
          <a:xfrm>
            <a:off x="131772" y="416423"/>
            <a:ext cx="3376383"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GLOBAL</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TOURISM PERFORMANCE</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2" name="Slide Number Placeholder 1"/>
          <p:cNvSpPr>
            <a:spLocks noGrp="1"/>
          </p:cNvSpPr>
          <p:nvPr>
            <p:ph type="sldNum" sz="quarter" idx="12"/>
          </p:nvPr>
        </p:nvSpPr>
        <p:spPr>
          <a:xfrm>
            <a:off x="3030253" y="655042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6468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145297266"/>
              </p:ext>
            </p:extLst>
          </p:nvPr>
        </p:nvGraphicFramePr>
        <p:xfrm>
          <a:off x="160551" y="1526167"/>
          <a:ext cx="8857498" cy="4719802"/>
        </p:xfrm>
        <a:graphic>
          <a:graphicData uri="http://schemas.openxmlformats.org/drawingml/2006/table">
            <a:tbl>
              <a:tblPr firstRow="1" firstCol="1" bandRow="1"/>
              <a:tblGrid>
                <a:gridCol w="1031427">
                  <a:extLst>
                    <a:ext uri="{9D8B030D-6E8A-4147-A177-3AD203B41FA5}">
                      <a16:colId xmlns:a16="http://schemas.microsoft.com/office/drawing/2014/main" val="74938006"/>
                    </a:ext>
                  </a:extLst>
                </a:gridCol>
                <a:gridCol w="866273">
                  <a:extLst>
                    <a:ext uri="{9D8B030D-6E8A-4147-A177-3AD203B41FA5}">
                      <a16:colId xmlns:a16="http://schemas.microsoft.com/office/drawing/2014/main" val="2563204210"/>
                    </a:ext>
                  </a:extLst>
                </a:gridCol>
                <a:gridCol w="914400">
                  <a:extLst>
                    <a:ext uri="{9D8B030D-6E8A-4147-A177-3AD203B41FA5}">
                      <a16:colId xmlns:a16="http://schemas.microsoft.com/office/drawing/2014/main" val="2349910948"/>
                    </a:ext>
                  </a:extLst>
                </a:gridCol>
                <a:gridCol w="1467853">
                  <a:extLst>
                    <a:ext uri="{9D8B030D-6E8A-4147-A177-3AD203B41FA5}">
                      <a16:colId xmlns:a16="http://schemas.microsoft.com/office/drawing/2014/main" val="1116774232"/>
                    </a:ext>
                  </a:extLst>
                </a:gridCol>
                <a:gridCol w="1528010">
                  <a:extLst>
                    <a:ext uri="{9D8B030D-6E8A-4147-A177-3AD203B41FA5}">
                      <a16:colId xmlns:a16="http://schemas.microsoft.com/office/drawing/2014/main" val="3099750866"/>
                    </a:ext>
                  </a:extLst>
                </a:gridCol>
                <a:gridCol w="671579">
                  <a:extLst>
                    <a:ext uri="{9D8B030D-6E8A-4147-A177-3AD203B41FA5}">
                      <a16:colId xmlns:a16="http://schemas.microsoft.com/office/drawing/2014/main" val="116908650"/>
                    </a:ext>
                  </a:extLst>
                </a:gridCol>
                <a:gridCol w="1612231">
                  <a:extLst>
                    <a:ext uri="{9D8B030D-6E8A-4147-A177-3AD203B41FA5}">
                      <a16:colId xmlns:a16="http://schemas.microsoft.com/office/drawing/2014/main" val="2755828511"/>
                    </a:ext>
                  </a:extLst>
                </a:gridCol>
                <a:gridCol w="765725">
                  <a:extLst>
                    <a:ext uri="{9D8B030D-6E8A-4147-A177-3AD203B41FA5}">
                      <a16:colId xmlns:a16="http://schemas.microsoft.com/office/drawing/2014/main" val="169904980"/>
                    </a:ext>
                  </a:extLst>
                </a:gridCol>
              </a:tblGrid>
              <a:tr h="285196">
                <a:tc gridSpan="2">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281880">
                <a:tc gridSpan="2">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859731">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642976">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1.11. Positioning South Africa as a business events destination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Global business events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global business events campaign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b="1"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Development of content brief and first review and revert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Content brief has been developed and approved.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Collaboration between business units.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14909"/>
                  </a:ext>
                </a:extLst>
              </a:tr>
              <a:tr h="15653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global business events campaign launched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global business events campaign was launched on SANCB Facebook social media platform and the SAACI social media platform including Facebook, Twitter, Instagram and LinkedIn.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Collaboration between business units to ensure organisation-wide approach aligned with the strategic focus on destination marketing and branding.</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724642"/>
                  </a:ext>
                </a:extLst>
              </a:tr>
              <a:tr h="61360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global business events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4216796"/>
                  </a:ext>
                </a:extLst>
              </a:tr>
              <a:tr h="4710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global business events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0300580"/>
                  </a:ext>
                </a:extLst>
              </a:tr>
            </a:tbl>
          </a:graphicData>
        </a:graphic>
      </p:graphicFrame>
    </p:spTree>
    <p:extLst>
      <p:ext uri="{BB962C8B-B14F-4D97-AF65-F5344CB8AC3E}">
        <p14:creationId xmlns:p14="http://schemas.microsoft.com/office/powerpoint/2010/main" val="817296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2566474603"/>
              </p:ext>
            </p:extLst>
          </p:nvPr>
        </p:nvGraphicFramePr>
        <p:xfrm>
          <a:off x="197496" y="1326612"/>
          <a:ext cx="8857498" cy="4642457"/>
        </p:xfrm>
        <a:graphic>
          <a:graphicData uri="http://schemas.openxmlformats.org/drawingml/2006/table">
            <a:tbl>
              <a:tblPr firstRow="1" firstCol="1" bandRow="1"/>
              <a:tblGrid>
                <a:gridCol w="1031427">
                  <a:extLst>
                    <a:ext uri="{9D8B030D-6E8A-4147-A177-3AD203B41FA5}">
                      <a16:colId xmlns:a16="http://schemas.microsoft.com/office/drawing/2014/main" val="74938006"/>
                    </a:ext>
                  </a:extLst>
                </a:gridCol>
                <a:gridCol w="866273">
                  <a:extLst>
                    <a:ext uri="{9D8B030D-6E8A-4147-A177-3AD203B41FA5}">
                      <a16:colId xmlns:a16="http://schemas.microsoft.com/office/drawing/2014/main" val="2563204210"/>
                    </a:ext>
                  </a:extLst>
                </a:gridCol>
                <a:gridCol w="914400">
                  <a:extLst>
                    <a:ext uri="{9D8B030D-6E8A-4147-A177-3AD203B41FA5}">
                      <a16:colId xmlns:a16="http://schemas.microsoft.com/office/drawing/2014/main" val="2349910948"/>
                    </a:ext>
                  </a:extLst>
                </a:gridCol>
                <a:gridCol w="1467853">
                  <a:extLst>
                    <a:ext uri="{9D8B030D-6E8A-4147-A177-3AD203B41FA5}">
                      <a16:colId xmlns:a16="http://schemas.microsoft.com/office/drawing/2014/main" val="1116774232"/>
                    </a:ext>
                  </a:extLst>
                </a:gridCol>
                <a:gridCol w="1528010">
                  <a:extLst>
                    <a:ext uri="{9D8B030D-6E8A-4147-A177-3AD203B41FA5}">
                      <a16:colId xmlns:a16="http://schemas.microsoft.com/office/drawing/2014/main" val="3099750866"/>
                    </a:ext>
                  </a:extLst>
                </a:gridCol>
                <a:gridCol w="671579">
                  <a:extLst>
                    <a:ext uri="{9D8B030D-6E8A-4147-A177-3AD203B41FA5}">
                      <a16:colId xmlns:a16="http://schemas.microsoft.com/office/drawing/2014/main" val="116908650"/>
                    </a:ext>
                  </a:extLst>
                </a:gridCol>
                <a:gridCol w="1494106">
                  <a:extLst>
                    <a:ext uri="{9D8B030D-6E8A-4147-A177-3AD203B41FA5}">
                      <a16:colId xmlns:a16="http://schemas.microsoft.com/office/drawing/2014/main" val="2755828511"/>
                    </a:ext>
                  </a:extLst>
                </a:gridCol>
                <a:gridCol w="883850">
                  <a:extLst>
                    <a:ext uri="{9D8B030D-6E8A-4147-A177-3AD203B41FA5}">
                      <a16:colId xmlns:a16="http://schemas.microsoft.com/office/drawing/2014/main" val="169904980"/>
                    </a:ext>
                  </a:extLst>
                </a:gridCol>
              </a:tblGrid>
              <a:tr h="274015">
                <a:tc gridSpan="2">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270829">
                <a:tc gridSpan="2">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826024">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617767">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1.11. Positioning South Africa as a business events destination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Domestic business events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domestic business events campaign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b="1"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Development of content brief and first review and revert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Content brief has been developed and approved.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Collaboration between business units.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671520"/>
                  </a:ext>
                </a:extLst>
              </a:tr>
              <a:tr h="15761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Q2: 1 domestic business events campaign launched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The domestic business events campaign was launched on SANCB Facebook social media platform and the SAACI social media platforms including Facebook, Twitter, Instagram and LinkedIn.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Arial" panose="020B0604020202020204" pitchFamily="34" charset="0"/>
                        </a:rPr>
                        <a:t>Collaboration between business units to ensure organisation-wide approach aligned with the strategic focus on destination marketing and branding.</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0" indent="0" algn="l" defTabSz="914400" rtl="0" eaLnBrk="1" fontAlgn="auto" latinLnBrk="0" hangingPunct="1">
                        <a:lnSpc>
                          <a:spcPct val="110000"/>
                        </a:lnSpc>
                        <a:spcBef>
                          <a:spcPts val="400"/>
                        </a:spcBef>
                        <a:spcAft>
                          <a:spcPts val="400"/>
                        </a:spcAft>
                        <a:buClrTx/>
                        <a:buSzTx/>
                        <a:buFontTx/>
                        <a:buNone/>
                        <a:tabLst/>
                        <a:defRPr/>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2784689"/>
                  </a:ext>
                </a:extLst>
              </a:tr>
              <a:tr h="5225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domestic business events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5714053"/>
                  </a:ext>
                </a:extLst>
              </a:tr>
              <a:tr h="55517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domestic business events campaign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5159458"/>
                  </a:ext>
                </a:extLst>
              </a:tr>
            </a:tbl>
          </a:graphicData>
        </a:graphic>
      </p:graphicFrame>
    </p:spTree>
    <p:extLst>
      <p:ext uri="{BB962C8B-B14F-4D97-AF65-F5344CB8AC3E}">
        <p14:creationId xmlns:p14="http://schemas.microsoft.com/office/powerpoint/2010/main" val="3467540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2957354153"/>
              </p:ext>
            </p:extLst>
          </p:nvPr>
        </p:nvGraphicFramePr>
        <p:xfrm>
          <a:off x="252680" y="1563113"/>
          <a:ext cx="8673050" cy="4274634"/>
        </p:xfrm>
        <a:graphic>
          <a:graphicData uri="http://schemas.openxmlformats.org/drawingml/2006/table">
            <a:tbl>
              <a:tblPr firstRow="1" firstCol="1" bandRow="1"/>
              <a:tblGrid>
                <a:gridCol w="1156407">
                  <a:extLst>
                    <a:ext uri="{9D8B030D-6E8A-4147-A177-3AD203B41FA5}">
                      <a16:colId xmlns:a16="http://schemas.microsoft.com/office/drawing/2014/main" val="74938006"/>
                    </a:ext>
                  </a:extLst>
                </a:gridCol>
                <a:gridCol w="1007726">
                  <a:extLst>
                    <a:ext uri="{9D8B030D-6E8A-4147-A177-3AD203B41FA5}">
                      <a16:colId xmlns:a16="http://schemas.microsoft.com/office/drawing/2014/main" val="2563204210"/>
                    </a:ext>
                  </a:extLst>
                </a:gridCol>
                <a:gridCol w="817980">
                  <a:extLst>
                    <a:ext uri="{9D8B030D-6E8A-4147-A177-3AD203B41FA5}">
                      <a16:colId xmlns:a16="http://schemas.microsoft.com/office/drawing/2014/main" val="2349910948"/>
                    </a:ext>
                  </a:extLst>
                </a:gridCol>
                <a:gridCol w="1311442">
                  <a:extLst>
                    <a:ext uri="{9D8B030D-6E8A-4147-A177-3AD203B41FA5}">
                      <a16:colId xmlns:a16="http://schemas.microsoft.com/office/drawing/2014/main" val="1116774232"/>
                    </a:ext>
                  </a:extLst>
                </a:gridCol>
                <a:gridCol w="1251285">
                  <a:extLst>
                    <a:ext uri="{9D8B030D-6E8A-4147-A177-3AD203B41FA5}">
                      <a16:colId xmlns:a16="http://schemas.microsoft.com/office/drawing/2014/main" val="3099750866"/>
                    </a:ext>
                  </a:extLst>
                </a:gridCol>
                <a:gridCol w="685800">
                  <a:extLst>
                    <a:ext uri="{9D8B030D-6E8A-4147-A177-3AD203B41FA5}">
                      <a16:colId xmlns:a16="http://schemas.microsoft.com/office/drawing/2014/main" val="116908650"/>
                    </a:ext>
                  </a:extLst>
                </a:gridCol>
                <a:gridCol w="1696452">
                  <a:extLst>
                    <a:ext uri="{9D8B030D-6E8A-4147-A177-3AD203B41FA5}">
                      <a16:colId xmlns:a16="http://schemas.microsoft.com/office/drawing/2014/main" val="2755828511"/>
                    </a:ext>
                  </a:extLst>
                </a:gridCol>
                <a:gridCol w="745958">
                  <a:extLst>
                    <a:ext uri="{9D8B030D-6E8A-4147-A177-3AD203B41FA5}">
                      <a16:colId xmlns:a16="http://schemas.microsoft.com/office/drawing/2014/main" val="169904980"/>
                    </a:ext>
                  </a:extLst>
                </a:gridCol>
              </a:tblGrid>
              <a:tr h="284356">
                <a:tc gridSpan="2">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445699">
                <a:tc gridSpan="2">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857196">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638742">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1.12. Bid support for international business events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Number of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77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solidFill>
                            <a:srgbClr val="0070C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25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25 bid submissions achieved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Leads generated were successfully converted into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594766"/>
                  </a:ext>
                </a:extLst>
              </a:tr>
              <a:tr h="128601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25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25 bid submissions achieved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Closer collaboration between the business</a:t>
                      </a:r>
                      <a:r>
                        <a:rPr lang="en-US" sz="900" kern="0" baseline="0" dirty="0">
                          <a:effectLst/>
                          <a:latin typeface="Trebuchet MS" panose="020B0603020202020204" pitchFamily="34" charset="0"/>
                          <a:ea typeface="Times New Roman" panose="02020603050405020304" pitchFamily="18" charset="0"/>
                          <a:cs typeface="Arial" panose="020B0604020202020204" pitchFamily="34" charset="0"/>
                        </a:rPr>
                        <a:t> </a:t>
                      </a: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development and sales teams to ensure that leads are successfully generated into bid opportunities.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51667600"/>
                  </a:ext>
                </a:extLst>
              </a:tr>
              <a:tr h="4494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13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0039824"/>
                  </a:ext>
                </a:extLst>
              </a:tr>
              <a:tr h="31313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Q4: 14 bid submissions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1971596"/>
                  </a:ext>
                </a:extLst>
              </a:tr>
            </a:tbl>
          </a:graphicData>
        </a:graphic>
      </p:graphicFrame>
    </p:spTree>
    <p:extLst>
      <p:ext uri="{BB962C8B-B14F-4D97-AF65-F5344CB8AC3E}">
        <p14:creationId xmlns:p14="http://schemas.microsoft.com/office/powerpoint/2010/main" val="2582934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2094487048"/>
              </p:ext>
            </p:extLst>
          </p:nvPr>
        </p:nvGraphicFramePr>
        <p:xfrm>
          <a:off x="326571" y="1092058"/>
          <a:ext cx="8673050" cy="5341090"/>
        </p:xfrm>
        <a:graphic>
          <a:graphicData uri="http://schemas.openxmlformats.org/drawingml/2006/table">
            <a:tbl>
              <a:tblPr firstRow="1" firstCol="1" bandRow="1"/>
              <a:tblGrid>
                <a:gridCol w="1156407">
                  <a:extLst>
                    <a:ext uri="{9D8B030D-6E8A-4147-A177-3AD203B41FA5}">
                      <a16:colId xmlns:a16="http://schemas.microsoft.com/office/drawing/2014/main" val="74938006"/>
                    </a:ext>
                  </a:extLst>
                </a:gridCol>
                <a:gridCol w="1007726">
                  <a:extLst>
                    <a:ext uri="{9D8B030D-6E8A-4147-A177-3AD203B41FA5}">
                      <a16:colId xmlns:a16="http://schemas.microsoft.com/office/drawing/2014/main" val="2563204210"/>
                    </a:ext>
                  </a:extLst>
                </a:gridCol>
                <a:gridCol w="817980">
                  <a:extLst>
                    <a:ext uri="{9D8B030D-6E8A-4147-A177-3AD203B41FA5}">
                      <a16:colId xmlns:a16="http://schemas.microsoft.com/office/drawing/2014/main" val="2349910948"/>
                    </a:ext>
                  </a:extLst>
                </a:gridCol>
                <a:gridCol w="1082842">
                  <a:extLst>
                    <a:ext uri="{9D8B030D-6E8A-4147-A177-3AD203B41FA5}">
                      <a16:colId xmlns:a16="http://schemas.microsoft.com/office/drawing/2014/main" val="1116774232"/>
                    </a:ext>
                  </a:extLst>
                </a:gridCol>
                <a:gridCol w="1239253">
                  <a:extLst>
                    <a:ext uri="{9D8B030D-6E8A-4147-A177-3AD203B41FA5}">
                      <a16:colId xmlns:a16="http://schemas.microsoft.com/office/drawing/2014/main" val="3099750866"/>
                    </a:ext>
                  </a:extLst>
                </a:gridCol>
                <a:gridCol w="733926">
                  <a:extLst>
                    <a:ext uri="{9D8B030D-6E8A-4147-A177-3AD203B41FA5}">
                      <a16:colId xmlns:a16="http://schemas.microsoft.com/office/drawing/2014/main" val="116908650"/>
                    </a:ext>
                  </a:extLst>
                </a:gridCol>
                <a:gridCol w="1479884">
                  <a:extLst>
                    <a:ext uri="{9D8B030D-6E8A-4147-A177-3AD203B41FA5}">
                      <a16:colId xmlns:a16="http://schemas.microsoft.com/office/drawing/2014/main" val="2755828511"/>
                    </a:ext>
                  </a:extLst>
                </a:gridCol>
                <a:gridCol w="1155032">
                  <a:extLst>
                    <a:ext uri="{9D8B030D-6E8A-4147-A177-3AD203B41FA5}">
                      <a16:colId xmlns:a16="http://schemas.microsoft.com/office/drawing/2014/main" val="169904980"/>
                    </a:ext>
                  </a:extLst>
                </a:gridCol>
              </a:tblGrid>
              <a:tr h="274015">
                <a:tc gridSpan="2">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429491">
                <a:tc gridSpan="2">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826024">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1246668">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1.13. National business events hosted in VTSDs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Number of national business events hosted in VTSDs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3 national business events to be piloted in VTSD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Infrastructure and supplier assessment conducted in VTSD in preparation for the event hosting pilot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Infrastructure assessments and site inspections conducted of VTSDs in all 9 provinces. Assessment reports drafted for the VTSDs.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Coordinated efforts between the Provincial Convention Bureaus, Provincial Tourism Authorities and the Local Tourism Authorities.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218814"/>
                  </a:ext>
                </a:extLst>
              </a:tr>
              <a:tr h="33154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national business event piloted in VTSD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The Girls and Boys Friendly Society (GBFS) Annual Conference was hosted at the Gariep Dam, Free State, from 30th September to 2nd October 2021.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-66%</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Collaboration with the Free State Provincial Tourism Authority and the Girls and Boys Friendly Society led to the successful planning and hosting of the event.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event commenced on 30th September and concluded on 2nd October 2021 thus spanning two quarters. Events for Quarters 3 and 4 will be hosted prior to the end of each quarter.</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5436549"/>
                  </a:ext>
                </a:extLst>
              </a:tr>
              <a:tr h="3379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1 national business event piloted in VTSD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9680395"/>
                  </a:ext>
                </a:extLst>
              </a:tr>
              <a:tr h="32657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 national business event piloted in VTSD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7809200"/>
                  </a:ext>
                </a:extLst>
              </a:tr>
            </a:tbl>
          </a:graphicData>
        </a:graphic>
      </p:graphicFrame>
    </p:spTree>
    <p:extLst>
      <p:ext uri="{BB962C8B-B14F-4D97-AF65-F5344CB8AC3E}">
        <p14:creationId xmlns:p14="http://schemas.microsoft.com/office/powerpoint/2010/main" val="20530121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862339894"/>
              </p:ext>
            </p:extLst>
          </p:nvPr>
        </p:nvGraphicFramePr>
        <p:xfrm>
          <a:off x="280387" y="1193659"/>
          <a:ext cx="8703130" cy="5223828"/>
        </p:xfrm>
        <a:graphic>
          <a:graphicData uri="http://schemas.openxmlformats.org/drawingml/2006/table">
            <a:tbl>
              <a:tblPr firstRow="1" firstCol="1" bandRow="1"/>
              <a:tblGrid>
                <a:gridCol w="1160417">
                  <a:extLst>
                    <a:ext uri="{9D8B030D-6E8A-4147-A177-3AD203B41FA5}">
                      <a16:colId xmlns:a16="http://schemas.microsoft.com/office/drawing/2014/main" val="74938006"/>
                    </a:ext>
                  </a:extLst>
                </a:gridCol>
                <a:gridCol w="1011221">
                  <a:extLst>
                    <a:ext uri="{9D8B030D-6E8A-4147-A177-3AD203B41FA5}">
                      <a16:colId xmlns:a16="http://schemas.microsoft.com/office/drawing/2014/main" val="2563204210"/>
                    </a:ext>
                  </a:extLst>
                </a:gridCol>
                <a:gridCol w="978066">
                  <a:extLst>
                    <a:ext uri="{9D8B030D-6E8A-4147-A177-3AD203B41FA5}">
                      <a16:colId xmlns:a16="http://schemas.microsoft.com/office/drawing/2014/main" val="2349910948"/>
                    </a:ext>
                  </a:extLst>
                </a:gridCol>
                <a:gridCol w="1259881">
                  <a:extLst>
                    <a:ext uri="{9D8B030D-6E8A-4147-A177-3AD203B41FA5}">
                      <a16:colId xmlns:a16="http://schemas.microsoft.com/office/drawing/2014/main" val="1116774232"/>
                    </a:ext>
                  </a:extLst>
                </a:gridCol>
                <a:gridCol w="1574853">
                  <a:extLst>
                    <a:ext uri="{9D8B030D-6E8A-4147-A177-3AD203B41FA5}">
                      <a16:colId xmlns:a16="http://schemas.microsoft.com/office/drawing/2014/main" val="3099750866"/>
                    </a:ext>
                  </a:extLst>
                </a:gridCol>
                <a:gridCol w="663096">
                  <a:extLst>
                    <a:ext uri="{9D8B030D-6E8A-4147-A177-3AD203B41FA5}">
                      <a16:colId xmlns:a16="http://schemas.microsoft.com/office/drawing/2014/main" val="116908650"/>
                    </a:ext>
                  </a:extLst>
                </a:gridCol>
                <a:gridCol w="1108540">
                  <a:extLst>
                    <a:ext uri="{9D8B030D-6E8A-4147-A177-3AD203B41FA5}">
                      <a16:colId xmlns:a16="http://schemas.microsoft.com/office/drawing/2014/main" val="2755828511"/>
                    </a:ext>
                  </a:extLst>
                </a:gridCol>
                <a:gridCol w="947056">
                  <a:extLst>
                    <a:ext uri="{9D8B030D-6E8A-4147-A177-3AD203B41FA5}">
                      <a16:colId xmlns:a16="http://schemas.microsoft.com/office/drawing/2014/main" val="169904980"/>
                    </a:ext>
                  </a:extLst>
                </a:gridCol>
              </a:tblGrid>
              <a:tr h="274015">
                <a:tc gridSpan="2">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429491">
                <a:tc gridSpan="2">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826024">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2629944">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1.14. Business events hosted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Indaba and Meetings Africa hosted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07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Hosting of Indaba and Meetings Africa in a hybrid format</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07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07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Hosting of Indaba and Meetings Africa in a hybrid format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In Quarter 1, submission to have a hybrid Africa Travel and Tourism Conference was approved instead of the Indaba and Meetings Africa hybrid.  The proposed date for this hybrid event was moved from July 2021 to September 2021 given the projected impact of the third wave.</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algn="l" defTabSz="914400" rtl="0" eaLnBrk="1" latinLnBrk="0" hangingPunct="1">
                        <a:lnSpc>
                          <a:spcPct val="110000"/>
                        </a:lnSpc>
                        <a:spcBef>
                          <a:spcPts val="400"/>
                        </a:spcBef>
                        <a:spcAft>
                          <a:spcPts val="400"/>
                        </a:spcAft>
                      </a:pPr>
                      <a:r>
                        <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Given the fluid environment created by the pandemic and three different waves that South Africa has experienced, hosting tradeshows is a challenge. </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defTabSz="914400" rtl="0" eaLnBrk="1" latinLnBrk="0" hangingPunct="1">
                        <a:lnSpc>
                          <a:spcPct val="110000"/>
                        </a:lnSpc>
                        <a:spcBef>
                          <a:spcPts val="400"/>
                        </a:spcBef>
                        <a:spcAft>
                          <a:spcPts val="400"/>
                        </a:spcAft>
                      </a:pPr>
                      <a:r>
                        <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SA Tourism thus</a:t>
                      </a:r>
                      <a:r>
                        <a:rPr lang="en-ZA" sz="9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introduced a different viable platform which will still create market access and fulfil the objectives of both Meetings Africa and Africa’s Travel Indaba. </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527651"/>
                  </a:ext>
                </a:extLst>
              </a:tr>
              <a:tr h="1549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Africa Travel and Tourism Summit was held as a hybrid event on 19th to 21st September 2021. </a:t>
                      </a: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Collaboration across all business units within SA Tourism led to a successful event.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0130922"/>
                  </a:ext>
                </a:extLst>
              </a:tr>
              <a:tr h="1549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66297060"/>
                  </a:ext>
                </a:extLst>
              </a:tr>
              <a:tr h="1549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2132435"/>
                  </a:ext>
                </a:extLst>
              </a:tr>
            </a:tbl>
          </a:graphicData>
        </a:graphic>
      </p:graphicFrame>
    </p:spTree>
    <p:extLst>
      <p:ext uri="{BB962C8B-B14F-4D97-AF65-F5344CB8AC3E}">
        <p14:creationId xmlns:p14="http://schemas.microsoft.com/office/powerpoint/2010/main" val="3758811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318801077"/>
              </p:ext>
            </p:extLst>
          </p:nvPr>
        </p:nvGraphicFramePr>
        <p:xfrm>
          <a:off x="206499" y="1119768"/>
          <a:ext cx="8686800" cy="5543121"/>
        </p:xfrm>
        <a:graphic>
          <a:graphicData uri="http://schemas.openxmlformats.org/drawingml/2006/table">
            <a:tbl>
              <a:tblPr firstRow="1" firstCol="1" bandRow="1"/>
              <a:tblGrid>
                <a:gridCol w="1158240">
                  <a:extLst>
                    <a:ext uri="{9D8B030D-6E8A-4147-A177-3AD203B41FA5}">
                      <a16:colId xmlns:a16="http://schemas.microsoft.com/office/drawing/2014/main" val="74938006"/>
                    </a:ext>
                  </a:extLst>
                </a:gridCol>
                <a:gridCol w="1009324">
                  <a:extLst>
                    <a:ext uri="{9D8B030D-6E8A-4147-A177-3AD203B41FA5}">
                      <a16:colId xmlns:a16="http://schemas.microsoft.com/office/drawing/2014/main" val="2563204210"/>
                    </a:ext>
                  </a:extLst>
                </a:gridCol>
                <a:gridCol w="976231">
                  <a:extLst>
                    <a:ext uri="{9D8B030D-6E8A-4147-A177-3AD203B41FA5}">
                      <a16:colId xmlns:a16="http://schemas.microsoft.com/office/drawing/2014/main" val="2349910948"/>
                    </a:ext>
                  </a:extLst>
                </a:gridCol>
                <a:gridCol w="1078818">
                  <a:extLst>
                    <a:ext uri="{9D8B030D-6E8A-4147-A177-3AD203B41FA5}">
                      <a16:colId xmlns:a16="http://schemas.microsoft.com/office/drawing/2014/main" val="1116774232"/>
                    </a:ext>
                  </a:extLst>
                </a:gridCol>
                <a:gridCol w="1456073">
                  <a:extLst>
                    <a:ext uri="{9D8B030D-6E8A-4147-A177-3AD203B41FA5}">
                      <a16:colId xmlns:a16="http://schemas.microsoft.com/office/drawing/2014/main" val="3099750866"/>
                    </a:ext>
                  </a:extLst>
                </a:gridCol>
                <a:gridCol w="860407">
                  <a:extLst>
                    <a:ext uri="{9D8B030D-6E8A-4147-A177-3AD203B41FA5}">
                      <a16:colId xmlns:a16="http://schemas.microsoft.com/office/drawing/2014/main" val="116908650"/>
                    </a:ext>
                  </a:extLst>
                </a:gridCol>
                <a:gridCol w="1303847">
                  <a:extLst>
                    <a:ext uri="{9D8B030D-6E8A-4147-A177-3AD203B41FA5}">
                      <a16:colId xmlns:a16="http://schemas.microsoft.com/office/drawing/2014/main" val="2755828511"/>
                    </a:ext>
                  </a:extLst>
                </a:gridCol>
                <a:gridCol w="843860">
                  <a:extLst>
                    <a:ext uri="{9D8B030D-6E8A-4147-A177-3AD203B41FA5}">
                      <a16:colId xmlns:a16="http://schemas.microsoft.com/office/drawing/2014/main" val="169904980"/>
                    </a:ext>
                  </a:extLst>
                </a:gridCol>
              </a:tblGrid>
              <a:tr h="294595">
                <a:tc gridSpan="2">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4</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defTabSz="914400" rtl="0" eaLnBrk="1" latinLnBrk="0" hangingPunct="1">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Business Events</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65005054"/>
                  </a:ext>
                </a:extLst>
              </a:tr>
              <a:tr h="516038">
                <a:tc gridSpan="2">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850282"/>
                  </a:ext>
                </a:extLst>
              </a:tr>
              <a:tr h="888064">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72000"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49633588"/>
                  </a:ext>
                </a:extLst>
              </a:tr>
              <a:tr h="1848861">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1.15. Strategic platforms hosted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Lilizela Awards hosted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07000"/>
                        </a:lnSpc>
                        <a:spcBef>
                          <a:spcPts val="400"/>
                        </a:spcBef>
                        <a:spcAft>
                          <a:spcPts val="400"/>
                        </a:spcAft>
                      </a:pPr>
                      <a:r>
                        <a:rPr lang="en-ZA" sz="900" dirty="0">
                          <a:effectLst/>
                          <a:latin typeface="Trebuchet MS" panose="020B0603020202020204" pitchFamily="34" charset="0"/>
                          <a:ea typeface="Times New Roman" panose="02020603050405020304" pitchFamily="18" charset="0"/>
                          <a:cs typeface="Arial" panose="020B0604020202020204" pitchFamily="34" charset="0"/>
                        </a:rPr>
                        <a:t>Hosting of Lilizela Awards in a hybrid format</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07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defTabSz="914400" rtl="0" eaLnBrk="1" latinLnBrk="0" hangingPunct="1">
                        <a:lnSpc>
                          <a:spcPct val="107000"/>
                        </a:lnSpc>
                        <a:spcBef>
                          <a:spcPts val="400"/>
                        </a:spcBef>
                        <a:spcAft>
                          <a:spcPts val="400"/>
                        </a:spcAft>
                      </a:pPr>
                      <a:r>
                        <a:rPr lang="en-ZA" sz="900" kern="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may be reported as follows: a concept has been drafted to host a variation hybrid event for Lilizela. The proposed hybrid event will focus on success stories within the tourism industry in recognition of the industry. </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2000" algn="l" defTabSz="914400" rtl="0" eaLnBrk="1" latinLnBrk="0" hangingPunct="1">
                        <a:lnSpc>
                          <a:spcPct val="107000"/>
                        </a:lnSpc>
                        <a:spcBef>
                          <a:spcPts val="400"/>
                        </a:spcBef>
                        <a:spcAft>
                          <a:spcPts val="400"/>
                        </a:spcAft>
                      </a:pPr>
                      <a:r>
                        <a:rPr lang="en-ZA" sz="900" kern="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The normal annual Lilizela Awards may not be hosted. It is proposed that a variation of the event be held.  </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2000" algn="l" defTabSz="914400" rtl="0" eaLnBrk="1" latinLnBrk="0" hangingPunct="1">
                        <a:lnSpc>
                          <a:spcPct val="107000"/>
                        </a:lnSpc>
                        <a:spcBef>
                          <a:spcPts val="400"/>
                        </a:spcBef>
                        <a:spcAft>
                          <a:spcPts val="400"/>
                        </a:spcAft>
                      </a:pPr>
                      <a:r>
                        <a:rPr lang="en-ZA" sz="900" kern="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The rationale for variation in the concept is that Lilizela is an awards ceremony and given the impact of the pandemic on the sector, this traditional approach may not be feasible.</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2000" algn="l">
                        <a:lnSpc>
                          <a:spcPct val="110000"/>
                        </a:lnSpc>
                        <a:spcBef>
                          <a:spcPts val="400"/>
                        </a:spcBef>
                        <a:spcAft>
                          <a:spcPts val="400"/>
                        </a:spcAft>
                      </a:pPr>
                      <a:r>
                        <a:rPr lang="en-ZA" sz="900" kern="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SA Tourism is considering hosting a variation of the Lilizela Tourism Awards</a:t>
                      </a:r>
                      <a:r>
                        <a:rPr lang="en-ZA" sz="900" kern="1200" baseline="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a:t>
                      </a:r>
                      <a:r>
                        <a:rPr lang="en-ZA" sz="900" kern="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Programme in Quarter 3. </a:t>
                      </a: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7394739"/>
                  </a:ext>
                </a:extLst>
              </a:tr>
              <a:tr h="33354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Not due this quarter, however, progress may be reported as follows: Project planning on track for hosting the event in November 2021.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833980"/>
                  </a:ext>
                </a:extLst>
              </a:tr>
              <a:tr h="56779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National Lilizela Awards hosted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7761182"/>
                  </a:ext>
                </a:extLst>
              </a:tr>
              <a:tr h="5225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7337" marR="17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48044946"/>
                  </a:ext>
                </a:extLst>
              </a:tr>
            </a:tbl>
          </a:graphicData>
        </a:graphic>
      </p:graphicFrame>
    </p:spTree>
    <p:extLst>
      <p:ext uri="{BB962C8B-B14F-4D97-AF65-F5344CB8AC3E}">
        <p14:creationId xmlns:p14="http://schemas.microsoft.com/office/powerpoint/2010/main" val="379866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726707648"/>
              </p:ext>
            </p:extLst>
          </p:nvPr>
        </p:nvGraphicFramePr>
        <p:xfrm>
          <a:off x="209009" y="1507763"/>
          <a:ext cx="8686798" cy="4417925"/>
        </p:xfrm>
        <a:graphic>
          <a:graphicData uri="http://schemas.openxmlformats.org/drawingml/2006/table">
            <a:tbl>
              <a:tblPr firstRow="1" firstCol="1" bandRow="1"/>
              <a:tblGrid>
                <a:gridCol w="1289141">
                  <a:extLst>
                    <a:ext uri="{9D8B030D-6E8A-4147-A177-3AD203B41FA5}">
                      <a16:colId xmlns:a16="http://schemas.microsoft.com/office/drawing/2014/main" val="2757889287"/>
                    </a:ext>
                  </a:extLst>
                </a:gridCol>
                <a:gridCol w="1289141">
                  <a:extLst>
                    <a:ext uri="{9D8B030D-6E8A-4147-A177-3AD203B41FA5}">
                      <a16:colId xmlns:a16="http://schemas.microsoft.com/office/drawing/2014/main" val="2203016693"/>
                    </a:ext>
                  </a:extLst>
                </a:gridCol>
                <a:gridCol w="906404">
                  <a:extLst>
                    <a:ext uri="{9D8B030D-6E8A-4147-A177-3AD203B41FA5}">
                      <a16:colId xmlns:a16="http://schemas.microsoft.com/office/drawing/2014/main" val="2949333740"/>
                    </a:ext>
                  </a:extLst>
                </a:gridCol>
                <a:gridCol w="1118937">
                  <a:extLst>
                    <a:ext uri="{9D8B030D-6E8A-4147-A177-3AD203B41FA5}">
                      <a16:colId xmlns:a16="http://schemas.microsoft.com/office/drawing/2014/main" val="3115157427"/>
                    </a:ext>
                  </a:extLst>
                </a:gridCol>
                <a:gridCol w="1392225">
                  <a:extLst>
                    <a:ext uri="{9D8B030D-6E8A-4147-A177-3AD203B41FA5}">
                      <a16:colId xmlns:a16="http://schemas.microsoft.com/office/drawing/2014/main" val="3779170671"/>
                    </a:ext>
                  </a:extLst>
                </a:gridCol>
                <a:gridCol w="763200">
                  <a:extLst>
                    <a:ext uri="{9D8B030D-6E8A-4147-A177-3AD203B41FA5}">
                      <a16:colId xmlns:a16="http://schemas.microsoft.com/office/drawing/2014/main" val="3896762031"/>
                    </a:ext>
                  </a:extLst>
                </a:gridCol>
                <a:gridCol w="963875">
                  <a:extLst>
                    <a:ext uri="{9D8B030D-6E8A-4147-A177-3AD203B41FA5}">
                      <a16:colId xmlns:a16="http://schemas.microsoft.com/office/drawing/2014/main" val="4265219447"/>
                    </a:ext>
                  </a:extLst>
                </a:gridCol>
                <a:gridCol w="963875">
                  <a:extLst>
                    <a:ext uri="{9D8B030D-6E8A-4147-A177-3AD203B41FA5}">
                      <a16:colId xmlns:a16="http://schemas.microsoft.com/office/drawing/2014/main" val="1775909428"/>
                    </a:ext>
                  </a:extLst>
                </a:gridCol>
              </a:tblGrid>
              <a:tr h="200934">
                <a:tc gridSpan="2">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5</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Tourist Experience</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04062913"/>
                  </a:ext>
                </a:extLst>
              </a:tr>
              <a:tr h="218748">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5399404"/>
                  </a:ext>
                </a:extLst>
              </a:tr>
              <a:tr h="618860">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85410357"/>
                  </a:ext>
                </a:extLst>
              </a:tr>
              <a:tr h="1364687">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1.16. Quality assured visitor services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Net Promoter Score improvement plan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NPS improvement plan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may be reported as follows: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the project scoping has been finalised and procurement of a service provider is underway.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31261312"/>
                  </a:ext>
                </a:extLst>
              </a:tr>
              <a:tr h="103471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NPS improvement plan developed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The NPS improvement plan was developed and approved.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Advance planning to develop and approve the NPS improvement plan.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3518020"/>
                  </a:ext>
                </a:extLst>
              </a:tr>
              <a:tr h="52735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NPS improvement plan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5996537"/>
                  </a:ext>
                </a:extLst>
              </a:tr>
              <a:tr h="2350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NPS improvement plan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70623444"/>
                  </a:ext>
                </a:extLst>
              </a:tr>
            </a:tbl>
          </a:graphicData>
        </a:graphic>
      </p:graphicFrame>
    </p:spTree>
    <p:extLst>
      <p:ext uri="{BB962C8B-B14F-4D97-AF65-F5344CB8AC3E}">
        <p14:creationId xmlns:p14="http://schemas.microsoft.com/office/powerpoint/2010/main" val="1832383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140804294"/>
              </p:ext>
            </p:extLst>
          </p:nvPr>
        </p:nvGraphicFramePr>
        <p:xfrm>
          <a:off x="209009" y="1313800"/>
          <a:ext cx="8686798" cy="4901243"/>
        </p:xfrm>
        <a:graphic>
          <a:graphicData uri="http://schemas.openxmlformats.org/drawingml/2006/table">
            <a:tbl>
              <a:tblPr firstRow="1" firstCol="1" bandRow="1"/>
              <a:tblGrid>
                <a:gridCol w="1289141">
                  <a:extLst>
                    <a:ext uri="{9D8B030D-6E8A-4147-A177-3AD203B41FA5}">
                      <a16:colId xmlns:a16="http://schemas.microsoft.com/office/drawing/2014/main" val="2757889287"/>
                    </a:ext>
                  </a:extLst>
                </a:gridCol>
                <a:gridCol w="1289141">
                  <a:extLst>
                    <a:ext uri="{9D8B030D-6E8A-4147-A177-3AD203B41FA5}">
                      <a16:colId xmlns:a16="http://schemas.microsoft.com/office/drawing/2014/main" val="2203016693"/>
                    </a:ext>
                  </a:extLst>
                </a:gridCol>
                <a:gridCol w="906404">
                  <a:extLst>
                    <a:ext uri="{9D8B030D-6E8A-4147-A177-3AD203B41FA5}">
                      <a16:colId xmlns:a16="http://schemas.microsoft.com/office/drawing/2014/main" val="2949333740"/>
                    </a:ext>
                  </a:extLst>
                </a:gridCol>
                <a:gridCol w="1118937">
                  <a:extLst>
                    <a:ext uri="{9D8B030D-6E8A-4147-A177-3AD203B41FA5}">
                      <a16:colId xmlns:a16="http://schemas.microsoft.com/office/drawing/2014/main" val="3115157427"/>
                    </a:ext>
                  </a:extLst>
                </a:gridCol>
                <a:gridCol w="1392225">
                  <a:extLst>
                    <a:ext uri="{9D8B030D-6E8A-4147-A177-3AD203B41FA5}">
                      <a16:colId xmlns:a16="http://schemas.microsoft.com/office/drawing/2014/main" val="3779170671"/>
                    </a:ext>
                  </a:extLst>
                </a:gridCol>
                <a:gridCol w="653143">
                  <a:extLst>
                    <a:ext uri="{9D8B030D-6E8A-4147-A177-3AD203B41FA5}">
                      <a16:colId xmlns:a16="http://schemas.microsoft.com/office/drawing/2014/main" val="3896762031"/>
                    </a:ext>
                  </a:extLst>
                </a:gridCol>
                <a:gridCol w="1073932">
                  <a:extLst>
                    <a:ext uri="{9D8B030D-6E8A-4147-A177-3AD203B41FA5}">
                      <a16:colId xmlns:a16="http://schemas.microsoft.com/office/drawing/2014/main" val="4265219447"/>
                    </a:ext>
                  </a:extLst>
                </a:gridCol>
                <a:gridCol w="963875">
                  <a:extLst>
                    <a:ext uri="{9D8B030D-6E8A-4147-A177-3AD203B41FA5}">
                      <a16:colId xmlns:a16="http://schemas.microsoft.com/office/drawing/2014/main" val="1775909428"/>
                    </a:ext>
                  </a:extLst>
                </a:gridCol>
              </a:tblGrid>
              <a:tr h="200934">
                <a:tc gridSpan="2">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5</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Tourist Experience</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04062913"/>
                  </a:ext>
                </a:extLst>
              </a:tr>
              <a:tr h="218748">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5399404"/>
                  </a:ext>
                </a:extLst>
              </a:tr>
              <a:tr h="618860">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85410357"/>
                  </a:ext>
                </a:extLst>
              </a:tr>
              <a:tr h="1083005">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1.17. Accommodation establishments graded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Number of graded establishments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4 707</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3 621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rPr>
                        <a:t>4 577 establishments were graded. In addition, 105 428 rooms were graded.</a:t>
                      </a: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26%</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The extension of the grading period impacts the number of graded establishments and rooms.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593759"/>
                  </a:ext>
                </a:extLst>
              </a:tr>
              <a:tr h="2573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3 983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4735 establishments were graded. In addition, 101 322 rooms were graded.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19%</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Implementation of the TGCSA Database research to ascertain an accurate landscape of grading establishments and rooms (operational members) assisted with the performance against the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4974713"/>
                  </a:ext>
                </a:extLst>
              </a:tr>
              <a:tr h="2573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4 345</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38662457"/>
                  </a:ext>
                </a:extLst>
              </a:tr>
              <a:tr h="25921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4 707</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5273394"/>
                  </a:ext>
                </a:extLst>
              </a:tr>
            </a:tbl>
          </a:graphicData>
        </a:graphic>
      </p:graphicFrame>
    </p:spTree>
    <p:extLst>
      <p:ext uri="{BB962C8B-B14F-4D97-AF65-F5344CB8AC3E}">
        <p14:creationId xmlns:p14="http://schemas.microsoft.com/office/powerpoint/2010/main" val="788524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2559719816"/>
              </p:ext>
            </p:extLst>
          </p:nvPr>
        </p:nvGraphicFramePr>
        <p:xfrm>
          <a:off x="181300" y="1492545"/>
          <a:ext cx="8804363" cy="4060425"/>
        </p:xfrm>
        <a:graphic>
          <a:graphicData uri="http://schemas.openxmlformats.org/drawingml/2006/table">
            <a:tbl>
              <a:tblPr firstRow="1" firstCol="1" bandRow="1"/>
              <a:tblGrid>
                <a:gridCol w="1306588">
                  <a:extLst>
                    <a:ext uri="{9D8B030D-6E8A-4147-A177-3AD203B41FA5}">
                      <a16:colId xmlns:a16="http://schemas.microsoft.com/office/drawing/2014/main" val="2757889287"/>
                    </a:ext>
                  </a:extLst>
                </a:gridCol>
                <a:gridCol w="1089785">
                  <a:extLst>
                    <a:ext uri="{9D8B030D-6E8A-4147-A177-3AD203B41FA5}">
                      <a16:colId xmlns:a16="http://schemas.microsoft.com/office/drawing/2014/main" val="2203016693"/>
                    </a:ext>
                  </a:extLst>
                </a:gridCol>
                <a:gridCol w="1165088">
                  <a:extLst>
                    <a:ext uri="{9D8B030D-6E8A-4147-A177-3AD203B41FA5}">
                      <a16:colId xmlns:a16="http://schemas.microsoft.com/office/drawing/2014/main" val="2949333740"/>
                    </a:ext>
                  </a:extLst>
                </a:gridCol>
                <a:gridCol w="1059172">
                  <a:extLst>
                    <a:ext uri="{9D8B030D-6E8A-4147-A177-3AD203B41FA5}">
                      <a16:colId xmlns:a16="http://schemas.microsoft.com/office/drawing/2014/main" val="3115157427"/>
                    </a:ext>
                  </a:extLst>
                </a:gridCol>
                <a:gridCol w="1575518">
                  <a:extLst>
                    <a:ext uri="{9D8B030D-6E8A-4147-A177-3AD203B41FA5}">
                      <a16:colId xmlns:a16="http://schemas.microsoft.com/office/drawing/2014/main" val="3779170671"/>
                    </a:ext>
                  </a:extLst>
                </a:gridCol>
                <a:gridCol w="654372">
                  <a:extLst>
                    <a:ext uri="{9D8B030D-6E8A-4147-A177-3AD203B41FA5}">
                      <a16:colId xmlns:a16="http://schemas.microsoft.com/office/drawing/2014/main" val="3896762031"/>
                    </a:ext>
                  </a:extLst>
                </a:gridCol>
                <a:gridCol w="976920">
                  <a:extLst>
                    <a:ext uri="{9D8B030D-6E8A-4147-A177-3AD203B41FA5}">
                      <a16:colId xmlns:a16="http://schemas.microsoft.com/office/drawing/2014/main" val="4265219447"/>
                    </a:ext>
                  </a:extLst>
                </a:gridCol>
                <a:gridCol w="976920">
                  <a:extLst>
                    <a:ext uri="{9D8B030D-6E8A-4147-A177-3AD203B41FA5}">
                      <a16:colId xmlns:a16="http://schemas.microsoft.com/office/drawing/2014/main" val="1775909428"/>
                    </a:ext>
                  </a:extLst>
                </a:gridCol>
              </a:tblGrid>
              <a:tr h="195497">
                <a:tc gridSpan="2">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5</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Tourist Experience</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04062913"/>
                  </a:ext>
                </a:extLst>
              </a:tr>
              <a:tr h="212829">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5399404"/>
                  </a:ext>
                </a:extLst>
              </a:tr>
              <a:tr h="595206">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85410357"/>
                  </a:ext>
                </a:extLst>
              </a:tr>
              <a:tr h="819866">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1.18. Enterprise and supplier development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E&amp;SD programme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E&amp;SD programme developed and thereafter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E&amp;SD programme launched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E&amp;SD Programme launched as part of the Quarter 1 stakeholder engagement session.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625889"/>
                  </a:ext>
                </a:extLst>
              </a:tr>
              <a:tr h="132347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Onboarding of SMMEs onto E&amp;SD programme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SMMEs were onboarded for a number of E&amp;SD initiatives led by SA Tourism including BRICS India Trade Fair, Africa’s Travel and Tourism Summit and WTM London.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Prioritisation of SMMEs in various initiatives led to the achievement of this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608940"/>
                  </a:ext>
                </a:extLst>
              </a:tr>
              <a:tr h="4515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E&amp;SD programme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66214"/>
                  </a:ext>
                </a:extLst>
              </a:tr>
              <a:tr h="4515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E&amp;SD programme implemented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4989296"/>
                  </a:ext>
                </a:extLst>
              </a:tr>
            </a:tbl>
          </a:graphicData>
        </a:graphic>
      </p:graphicFrame>
    </p:spTree>
    <p:extLst>
      <p:ext uri="{BB962C8B-B14F-4D97-AF65-F5344CB8AC3E}">
        <p14:creationId xmlns:p14="http://schemas.microsoft.com/office/powerpoint/2010/main" val="30562793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08542280"/>
              </p:ext>
            </p:extLst>
          </p:nvPr>
        </p:nvGraphicFramePr>
        <p:xfrm>
          <a:off x="209009" y="947599"/>
          <a:ext cx="8804363" cy="5221232"/>
        </p:xfrm>
        <a:graphic>
          <a:graphicData uri="http://schemas.openxmlformats.org/drawingml/2006/table">
            <a:tbl>
              <a:tblPr firstRow="1" firstCol="1" bandRow="1"/>
              <a:tblGrid>
                <a:gridCol w="1306588">
                  <a:extLst>
                    <a:ext uri="{9D8B030D-6E8A-4147-A177-3AD203B41FA5}">
                      <a16:colId xmlns:a16="http://schemas.microsoft.com/office/drawing/2014/main" val="2757889287"/>
                    </a:ext>
                  </a:extLst>
                </a:gridCol>
                <a:gridCol w="1089785">
                  <a:extLst>
                    <a:ext uri="{9D8B030D-6E8A-4147-A177-3AD203B41FA5}">
                      <a16:colId xmlns:a16="http://schemas.microsoft.com/office/drawing/2014/main" val="2203016693"/>
                    </a:ext>
                  </a:extLst>
                </a:gridCol>
                <a:gridCol w="1165088">
                  <a:extLst>
                    <a:ext uri="{9D8B030D-6E8A-4147-A177-3AD203B41FA5}">
                      <a16:colId xmlns:a16="http://schemas.microsoft.com/office/drawing/2014/main" val="2949333740"/>
                    </a:ext>
                  </a:extLst>
                </a:gridCol>
                <a:gridCol w="1059172">
                  <a:extLst>
                    <a:ext uri="{9D8B030D-6E8A-4147-A177-3AD203B41FA5}">
                      <a16:colId xmlns:a16="http://schemas.microsoft.com/office/drawing/2014/main" val="3115157427"/>
                    </a:ext>
                  </a:extLst>
                </a:gridCol>
                <a:gridCol w="1575518">
                  <a:extLst>
                    <a:ext uri="{9D8B030D-6E8A-4147-A177-3AD203B41FA5}">
                      <a16:colId xmlns:a16="http://schemas.microsoft.com/office/drawing/2014/main" val="3779170671"/>
                    </a:ext>
                  </a:extLst>
                </a:gridCol>
                <a:gridCol w="654372">
                  <a:extLst>
                    <a:ext uri="{9D8B030D-6E8A-4147-A177-3AD203B41FA5}">
                      <a16:colId xmlns:a16="http://schemas.microsoft.com/office/drawing/2014/main" val="3896762031"/>
                    </a:ext>
                  </a:extLst>
                </a:gridCol>
                <a:gridCol w="976920">
                  <a:extLst>
                    <a:ext uri="{9D8B030D-6E8A-4147-A177-3AD203B41FA5}">
                      <a16:colId xmlns:a16="http://schemas.microsoft.com/office/drawing/2014/main" val="4265219447"/>
                    </a:ext>
                  </a:extLst>
                </a:gridCol>
                <a:gridCol w="976920">
                  <a:extLst>
                    <a:ext uri="{9D8B030D-6E8A-4147-A177-3AD203B41FA5}">
                      <a16:colId xmlns:a16="http://schemas.microsoft.com/office/drawing/2014/main" val="1775909428"/>
                    </a:ext>
                  </a:extLst>
                </a:gridCol>
              </a:tblGrid>
              <a:tr h="195497">
                <a:tc gridSpan="2">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5</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Tourist Experience</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04062913"/>
                  </a:ext>
                </a:extLst>
              </a:tr>
              <a:tr h="212829">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5399404"/>
                  </a:ext>
                </a:extLst>
              </a:tr>
              <a:tr h="595206">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85410357"/>
                  </a:ext>
                </a:extLst>
              </a:tr>
              <a:tr h="1493634">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1.18. Enterprise and supplier development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Percentage of total seats at SA Tourism tradeshow platforms dedicated for SMME participants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25% of total seats at SA Tourism tradeshow platforms dedicated for SMME participants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25% of total seats for SMME participants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The Arabian Travel Market was held from 24 to 26 May 2021. The total number of seats allocated to SA Tourism was 28 of which 11 were dedicated to SMMEs. The target is 25% of total seats (7 seats) with an achievement of 39%.</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56%</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The additional seats was due to additional seats allocated to SA Tourism.</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759865"/>
                  </a:ext>
                </a:extLst>
              </a:tr>
              <a:tr h="4515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25% of total seats for SMME participants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900" kern="1400" dirty="0">
                          <a:effectLst/>
                          <a:latin typeface="Trebuchet MS" panose="020B0603020202020204" pitchFamily="34" charset="0"/>
                          <a:ea typeface="Times New Roman" panose="02020603050405020304" pitchFamily="18" charset="0"/>
                          <a:cs typeface="Times New Roman" panose="02020603050405020304" pitchFamily="18" charset="0"/>
                        </a:rPr>
                        <a:t>No trade shows were held during Quarter 2.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There were no trade shows held during Quarter 2, thus SA Tourism could not allocate seats to SMMEs. SA Tourism however had an SMME day at ATTS.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US" sz="900" kern="0" dirty="0">
                          <a:effectLst/>
                          <a:latin typeface="Trebuchet MS" panose="020B0603020202020204" pitchFamily="34" charset="0"/>
                          <a:ea typeface="Times New Roman" panose="02020603050405020304" pitchFamily="18" charset="0"/>
                          <a:cs typeface="Arial" panose="020B0604020202020204" pitchFamily="34" charset="0"/>
                        </a:rPr>
                        <a:t>The allocation of seats to SMMEs will be prioritised during Quarter 3 with the country at risk-adjusted strategy level 1.</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152849"/>
                  </a:ext>
                </a:extLst>
              </a:tr>
              <a:tr h="4515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 25% of total seats for SMME participants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807903"/>
                  </a:ext>
                </a:extLst>
              </a:tr>
              <a:tr h="4515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25% of total seats for SMME participants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50651701"/>
                  </a:ext>
                </a:extLst>
              </a:tr>
            </a:tbl>
          </a:graphicData>
        </a:graphic>
      </p:graphicFrame>
    </p:spTree>
    <p:extLst>
      <p:ext uri="{BB962C8B-B14F-4D97-AF65-F5344CB8AC3E}">
        <p14:creationId xmlns:p14="http://schemas.microsoft.com/office/powerpoint/2010/main" val="41390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66370" y="445141"/>
            <a:ext cx="3376383"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DOMESTIC TOURISM</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PERFORMANCE</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3" name="TextBox 2">
            <a:extLst>
              <a:ext uri="{FF2B5EF4-FFF2-40B4-BE49-F238E27FC236}">
                <a16:creationId xmlns:a16="http://schemas.microsoft.com/office/drawing/2014/main" id="{C076323E-B985-4CAB-A171-C701593303F3}"/>
              </a:ext>
            </a:extLst>
          </p:cNvPr>
          <p:cNvSpPr txBox="1"/>
          <p:nvPr/>
        </p:nvSpPr>
        <p:spPr bwMode="auto">
          <a:xfrm>
            <a:off x="3325089" y="574537"/>
            <a:ext cx="5715923" cy="2031325"/>
          </a:xfrm>
          <a:prstGeom prst="rect">
            <a:avLst/>
          </a:prstGeom>
          <a:noFill/>
          <a:ln w="9525">
            <a:noFill/>
            <a:miter lim="800000"/>
            <a:headEnd/>
            <a:tailEnd/>
          </a:ln>
          <a:effectLst/>
        </p:spPr>
        <p:txBody>
          <a:bodyPr wrap="square" rtlCol="0" anchor="b">
            <a:spAutoFit/>
          </a:bodyPr>
          <a:lstStyle/>
          <a:p>
            <a:pPr algn="ctr">
              <a:lnSpc>
                <a:spcPct val="150000"/>
              </a:lnSpc>
            </a:pPr>
            <a:r>
              <a:rPr lang="en-US" sz="1400" dirty="0">
                <a:solidFill>
                  <a:schemeClr val="bg1"/>
                </a:solidFill>
                <a:latin typeface="Trebuchet MS" panose="020B0603020202020204" pitchFamily="34" charset="0"/>
              </a:rPr>
              <a:t>The rise of the pandemic’s third wave and subsequent travel restrictions predictably resulted in a drop in domestic day trips, air travel, road travel and accommodation occupancy rates. Indications are, however, that these activities started recovering in August, and will likely continue to improve as restrictions are lowered and infections remain low. </a:t>
            </a:r>
            <a:endParaRPr lang="en-ZA" sz="1400" dirty="0">
              <a:solidFill>
                <a:schemeClr val="bg1"/>
              </a:solidFill>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2343150" y="2738538"/>
            <a:ext cx="6286500" cy="2910840"/>
          </a:xfrm>
          <a:prstGeom prst="rect">
            <a:avLst/>
          </a:prstGeom>
        </p:spPr>
      </p:pic>
      <p:pic>
        <p:nvPicPr>
          <p:cNvPr id="5" name="Picture 4"/>
          <p:cNvPicPr>
            <a:picLocks noChangeAspect="1"/>
          </p:cNvPicPr>
          <p:nvPr/>
        </p:nvPicPr>
        <p:blipFill>
          <a:blip r:embed="rId3"/>
          <a:stretch>
            <a:fillRect/>
          </a:stretch>
        </p:blipFill>
        <p:spPr>
          <a:xfrm>
            <a:off x="242353" y="1904260"/>
            <a:ext cx="3200400" cy="739140"/>
          </a:xfrm>
          <a:prstGeom prst="rect">
            <a:avLst/>
          </a:prstGeom>
        </p:spPr>
      </p:pic>
      <p:sp>
        <p:nvSpPr>
          <p:cNvPr id="6" name="Rectangle 5"/>
          <p:cNvSpPr/>
          <p:nvPr/>
        </p:nvSpPr>
        <p:spPr>
          <a:xfrm>
            <a:off x="420831" y="5568200"/>
            <a:ext cx="8208819" cy="1384995"/>
          </a:xfrm>
          <a:prstGeom prst="rect">
            <a:avLst/>
          </a:prstGeom>
        </p:spPr>
        <p:txBody>
          <a:bodyPr wrap="square">
            <a:spAutoFit/>
          </a:bodyPr>
          <a:lstStyle/>
          <a:p>
            <a:pPr lvl="0" algn="ctr" defTabSz="718444" fontAlgn="auto">
              <a:lnSpc>
                <a:spcPct val="150000"/>
              </a:lnSpc>
              <a:spcBef>
                <a:spcPts val="0"/>
              </a:spcBef>
              <a:spcAft>
                <a:spcPts val="0"/>
              </a:spcAft>
              <a:defRPr/>
            </a:pPr>
            <a:r>
              <a:rPr lang="en-US" sz="1400" dirty="0">
                <a:solidFill>
                  <a:schemeClr val="bg1"/>
                </a:solidFill>
                <a:latin typeface="Trebuchet MS" panose="020B0603020202020204" pitchFamily="34" charset="0"/>
              </a:rPr>
              <a:t>A total of 7.8 million overnight domestic tourism trips were taken in South Africa. This was an increase of 3.3% compared to 2020.  Although the first two months were below those of 2020 levels, there is was an increase in the number of trips, in 2021, the  least number of trips were taken in July. </a:t>
            </a:r>
          </a:p>
        </p:txBody>
      </p:sp>
      <p:sp>
        <p:nvSpPr>
          <p:cNvPr id="7" name="Slide Number Placeholder 6"/>
          <p:cNvSpPr>
            <a:spLocks noGrp="1"/>
          </p:cNvSpPr>
          <p:nvPr>
            <p:ph type="sldNum" sz="quarter" idx="12"/>
          </p:nvPr>
        </p:nvSpPr>
        <p:spPr>
          <a:xfrm>
            <a:off x="3434540" y="658807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8766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682674512"/>
              </p:ext>
            </p:extLst>
          </p:nvPr>
        </p:nvGraphicFramePr>
        <p:xfrm>
          <a:off x="209009" y="953583"/>
          <a:ext cx="8686798" cy="5635603"/>
        </p:xfrm>
        <a:graphic>
          <a:graphicData uri="http://schemas.openxmlformats.org/drawingml/2006/table">
            <a:tbl>
              <a:tblPr firstRow="1" firstCol="1" bandRow="1"/>
              <a:tblGrid>
                <a:gridCol w="1289141">
                  <a:extLst>
                    <a:ext uri="{9D8B030D-6E8A-4147-A177-3AD203B41FA5}">
                      <a16:colId xmlns:a16="http://schemas.microsoft.com/office/drawing/2014/main" val="2757889287"/>
                    </a:ext>
                  </a:extLst>
                </a:gridCol>
                <a:gridCol w="1075233">
                  <a:extLst>
                    <a:ext uri="{9D8B030D-6E8A-4147-A177-3AD203B41FA5}">
                      <a16:colId xmlns:a16="http://schemas.microsoft.com/office/drawing/2014/main" val="2203016693"/>
                    </a:ext>
                  </a:extLst>
                </a:gridCol>
                <a:gridCol w="1280160">
                  <a:extLst>
                    <a:ext uri="{9D8B030D-6E8A-4147-A177-3AD203B41FA5}">
                      <a16:colId xmlns:a16="http://schemas.microsoft.com/office/drawing/2014/main" val="2949333740"/>
                    </a:ext>
                  </a:extLst>
                </a:gridCol>
                <a:gridCol w="1045028">
                  <a:extLst>
                    <a:ext uri="{9D8B030D-6E8A-4147-A177-3AD203B41FA5}">
                      <a16:colId xmlns:a16="http://schemas.microsoft.com/office/drawing/2014/main" val="3115157427"/>
                    </a:ext>
                  </a:extLst>
                </a:gridCol>
                <a:gridCol w="1423852">
                  <a:extLst>
                    <a:ext uri="{9D8B030D-6E8A-4147-A177-3AD203B41FA5}">
                      <a16:colId xmlns:a16="http://schemas.microsoft.com/office/drawing/2014/main" val="3779170671"/>
                    </a:ext>
                  </a:extLst>
                </a:gridCol>
                <a:gridCol w="645634">
                  <a:extLst>
                    <a:ext uri="{9D8B030D-6E8A-4147-A177-3AD203B41FA5}">
                      <a16:colId xmlns:a16="http://schemas.microsoft.com/office/drawing/2014/main" val="3896762031"/>
                    </a:ext>
                  </a:extLst>
                </a:gridCol>
                <a:gridCol w="963875">
                  <a:extLst>
                    <a:ext uri="{9D8B030D-6E8A-4147-A177-3AD203B41FA5}">
                      <a16:colId xmlns:a16="http://schemas.microsoft.com/office/drawing/2014/main" val="4265219447"/>
                    </a:ext>
                  </a:extLst>
                </a:gridCol>
                <a:gridCol w="963875">
                  <a:extLst>
                    <a:ext uri="{9D8B030D-6E8A-4147-A177-3AD203B41FA5}">
                      <a16:colId xmlns:a16="http://schemas.microsoft.com/office/drawing/2014/main" val="1775909428"/>
                    </a:ext>
                  </a:extLst>
                </a:gridCol>
              </a:tblGrid>
              <a:tr h="195948">
                <a:tc gridSpan="2">
                  <a:txBody>
                    <a:bodyPr/>
                    <a:lstStyle/>
                    <a:p>
                      <a:pPr algn="ctr">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5</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US"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Tourist Experience</a:t>
                      </a:r>
                      <a:endPar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04062913"/>
                  </a:ext>
                </a:extLst>
              </a:tr>
              <a:tr h="213320">
                <a:tc gridSpan="2">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5399404"/>
                  </a:ext>
                </a:extLst>
              </a:tr>
              <a:tr h="227851">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0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10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85410357"/>
                  </a:ext>
                </a:extLst>
              </a:tr>
              <a:tr h="1101375">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1.18. Enterprise and supplier development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Basic Quality Verification programme to support new accommodation entrants implemented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Baseline established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Targets for 2022/23-2024/25 defined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Not due this quarter, however, progress may be reported as follows: </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50 SMMEs were enrolled as part of the programme.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21458012"/>
                  </a:ext>
                </a:extLst>
              </a:tr>
              <a:tr h="1822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Q2:</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Study conducted to establish baseline</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US" sz="1000" kern="1400" dirty="0">
                          <a:effectLst/>
                          <a:latin typeface="Trebuchet MS" panose="020B0603020202020204" pitchFamily="34" charset="0"/>
                          <a:ea typeface="Times New Roman" panose="02020603050405020304" pitchFamily="18" charset="0"/>
                          <a:cs typeface="Times New Roman" panose="02020603050405020304" pitchFamily="18" charset="0"/>
                        </a:rPr>
                        <a:t>The study to establish the baseline has been completed.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2000" algn="l">
                        <a:lnSpc>
                          <a:spcPct val="110000"/>
                        </a:lnSpc>
                        <a:spcBef>
                          <a:spcPts val="400"/>
                        </a:spcBef>
                        <a:spcAft>
                          <a:spcPts val="400"/>
                        </a:spcAft>
                      </a:pPr>
                      <a:r>
                        <a:rPr lang="en-US" sz="1000" kern="0" dirty="0">
                          <a:effectLst/>
                          <a:latin typeface="Trebuchet MS" panose="020B0603020202020204" pitchFamily="34" charset="0"/>
                          <a:ea typeface="Times New Roman" panose="02020603050405020304" pitchFamily="18" charset="0"/>
                          <a:cs typeface="Arial" panose="020B0604020202020204" pitchFamily="34" charset="0"/>
                        </a:rPr>
                        <a:t>The successful implementation of the Basic Quality Verification pilot programme has contributed to the completion of the baseline study.</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None required.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716899"/>
                  </a:ext>
                </a:extLst>
              </a:tr>
              <a:tr h="3654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Q3:</a:t>
                      </a: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 Baseline established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2000" algn="l">
                        <a:lnSpc>
                          <a:spcPct val="110000"/>
                        </a:lnSpc>
                        <a:spcBef>
                          <a:spcPts val="400"/>
                        </a:spcBef>
                        <a:spcAft>
                          <a:spcPts val="400"/>
                        </a:spcAft>
                      </a:pPr>
                      <a:r>
                        <a:rPr lang="en-ZA" sz="1000" kern="1400" dirty="0">
                          <a:effectLst/>
                          <a:latin typeface="Trebuchet MS" panose="020B0603020202020204" pitchFamily="34" charset="0"/>
                          <a:ea typeface="Times New Roman" panose="02020603050405020304" pitchFamily="18" charset="0"/>
                          <a:cs typeface="Arial" panose="020B0604020202020204" pitchFamily="34" charset="0"/>
                        </a:rPr>
                        <a:t>Targets for 2022/23-2024/25 defined</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6999039"/>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Q4: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10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8366886"/>
                  </a:ext>
                </a:extLst>
              </a:tr>
            </a:tbl>
          </a:graphicData>
        </a:graphic>
      </p:graphicFrame>
    </p:spTree>
    <p:extLst>
      <p:ext uri="{BB962C8B-B14F-4D97-AF65-F5344CB8AC3E}">
        <p14:creationId xmlns:p14="http://schemas.microsoft.com/office/powerpoint/2010/main" val="2114173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87509" y="255670"/>
            <a:ext cx="8583612" cy="573087"/>
          </a:xfrm>
        </p:spPr>
        <p:txBody>
          <a:bodyPr/>
          <a:lstStyle/>
          <a:p>
            <a:r>
              <a:rPr lang="en-TT" altLang="en-US" sz="2400" dirty="0"/>
              <a:t>FY2021/22 </a:t>
            </a:r>
            <a:r>
              <a:rPr lang="en-US" altLang="en-US" sz="2400" dirty="0"/>
              <a:t>QUARTER 1 &amp; 2: PERFORMANCE RESULTS</a:t>
            </a:r>
            <a:endParaRPr lang="en-ZA"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2110246688"/>
              </p:ext>
            </p:extLst>
          </p:nvPr>
        </p:nvGraphicFramePr>
        <p:xfrm>
          <a:off x="209009" y="1304565"/>
          <a:ext cx="8686798" cy="4935548"/>
        </p:xfrm>
        <a:graphic>
          <a:graphicData uri="http://schemas.openxmlformats.org/drawingml/2006/table">
            <a:tbl>
              <a:tblPr firstRow="1" firstCol="1" bandRow="1"/>
              <a:tblGrid>
                <a:gridCol w="1289141">
                  <a:extLst>
                    <a:ext uri="{9D8B030D-6E8A-4147-A177-3AD203B41FA5}">
                      <a16:colId xmlns:a16="http://schemas.microsoft.com/office/drawing/2014/main" val="2757889287"/>
                    </a:ext>
                  </a:extLst>
                </a:gridCol>
                <a:gridCol w="1075233">
                  <a:extLst>
                    <a:ext uri="{9D8B030D-6E8A-4147-A177-3AD203B41FA5}">
                      <a16:colId xmlns:a16="http://schemas.microsoft.com/office/drawing/2014/main" val="2203016693"/>
                    </a:ext>
                  </a:extLst>
                </a:gridCol>
                <a:gridCol w="1280160">
                  <a:extLst>
                    <a:ext uri="{9D8B030D-6E8A-4147-A177-3AD203B41FA5}">
                      <a16:colId xmlns:a16="http://schemas.microsoft.com/office/drawing/2014/main" val="2949333740"/>
                    </a:ext>
                  </a:extLst>
                </a:gridCol>
                <a:gridCol w="1045028">
                  <a:extLst>
                    <a:ext uri="{9D8B030D-6E8A-4147-A177-3AD203B41FA5}">
                      <a16:colId xmlns:a16="http://schemas.microsoft.com/office/drawing/2014/main" val="3115157427"/>
                    </a:ext>
                  </a:extLst>
                </a:gridCol>
                <a:gridCol w="1423852">
                  <a:extLst>
                    <a:ext uri="{9D8B030D-6E8A-4147-A177-3AD203B41FA5}">
                      <a16:colId xmlns:a16="http://schemas.microsoft.com/office/drawing/2014/main" val="3779170671"/>
                    </a:ext>
                  </a:extLst>
                </a:gridCol>
                <a:gridCol w="645634">
                  <a:extLst>
                    <a:ext uri="{9D8B030D-6E8A-4147-A177-3AD203B41FA5}">
                      <a16:colId xmlns:a16="http://schemas.microsoft.com/office/drawing/2014/main" val="3896762031"/>
                    </a:ext>
                  </a:extLst>
                </a:gridCol>
                <a:gridCol w="963875">
                  <a:extLst>
                    <a:ext uri="{9D8B030D-6E8A-4147-A177-3AD203B41FA5}">
                      <a16:colId xmlns:a16="http://schemas.microsoft.com/office/drawing/2014/main" val="4265219447"/>
                    </a:ext>
                  </a:extLst>
                </a:gridCol>
                <a:gridCol w="963875">
                  <a:extLst>
                    <a:ext uri="{9D8B030D-6E8A-4147-A177-3AD203B41FA5}">
                      <a16:colId xmlns:a16="http://schemas.microsoft.com/office/drawing/2014/main" val="1775909428"/>
                    </a:ext>
                  </a:extLst>
                </a:gridCol>
              </a:tblGrid>
              <a:tr h="195948">
                <a:tc gridSpan="2">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PROGRAMME 5</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US"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Tourist Experience</a:t>
                      </a:r>
                      <a:endPar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04062913"/>
                  </a:ext>
                </a:extLst>
              </a:tr>
              <a:tr h="213320">
                <a:tc gridSpan="2">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OUTCOME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gridSpan="6">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Increase the tourism sectors contribution to inclusive economic growth</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5399404"/>
                  </a:ext>
                </a:extLst>
              </a:tr>
              <a:tr h="227851">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OUTPUT INDICATORS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2021/22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900" b="1" kern="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QUARTERLY TARGETS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PROGRESS AGAINST QUARTERLY OR ANNUAL TARGET</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VARIANCE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ATTRIBUTES TO SUCCESS / REASONS FOR DEVIATION</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10000"/>
                        </a:lnSpc>
                        <a:spcAft>
                          <a:spcPts val="0"/>
                        </a:spcAft>
                      </a:pPr>
                      <a:r>
                        <a:rPr lang="en-ZA" sz="900" b="1" kern="1400" dirty="0">
                          <a:solidFill>
                            <a:srgbClr val="F2F2F2"/>
                          </a:solidFill>
                          <a:effectLst/>
                          <a:latin typeface="Trebuchet MS" panose="020B0603020202020204" pitchFamily="34" charset="0"/>
                          <a:ea typeface="Times New Roman" panose="02020603050405020304" pitchFamily="18" charset="0"/>
                          <a:cs typeface="Calibri Light" panose="020F0302020204030204" pitchFamily="34" charset="0"/>
                        </a:rPr>
                        <a:t>CORRECTIVE MEASURES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85410357"/>
                  </a:ext>
                </a:extLst>
              </a:tr>
              <a:tr h="50508">
                <a:tc rowSpan="20">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1.18. Enterprise and supplier development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Percentage of qualifying expenditure achieved on procurement from B-BBEE contributor status levels 1-5</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100% procurement from B-BBEE contributor status levels 1-5</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2418921"/>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8151172"/>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93422358"/>
                  </a:ext>
                </a:extLst>
              </a:tr>
              <a:tr h="27342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100% procurement from B-BBEE contributor status levels 1-5</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1317782"/>
                  </a:ext>
                </a:extLst>
              </a:tr>
              <a:tr h="50508">
                <a:tc vMerge="1">
                  <a:txBody>
                    <a:bodyPr/>
                    <a:lstStyle/>
                    <a:p>
                      <a:endParaRPr lang="en-ZA"/>
                    </a:p>
                  </a:txBody>
                  <a:tcPr/>
                </a:tc>
                <a:tc rowSpan="16">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Minimum percentage expenditure achieved on procurement of goods and services from targeted groups</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30% SMME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5530121"/>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7699186"/>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2000"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4220837"/>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30% SMME</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61174395"/>
                  </a:ext>
                </a:extLst>
              </a:tr>
              <a:tr h="50508">
                <a:tc vMerge="1">
                  <a:txBody>
                    <a:bodyPr/>
                    <a:lstStyle/>
                    <a:p>
                      <a:endParaRPr lang="en-ZA"/>
                    </a:p>
                  </a:txBody>
                  <a:tcPr/>
                </a:tc>
                <a:tc vMerge="1">
                  <a:txBody>
                    <a:bodyPr/>
                    <a:lstStyle/>
                    <a:p>
                      <a:endParaRPr lang="en-ZA"/>
                    </a:p>
                  </a:txBody>
                  <a:tcPr/>
                </a:tc>
                <a:tc rowSpan="4">
                  <a:txBody>
                    <a:bodyPr/>
                    <a:lstStyle/>
                    <a:p>
                      <a:pPr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40% Women-owned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2895643"/>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33879994"/>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5844907"/>
                  </a:ext>
                </a:extLst>
              </a:tr>
              <a:tr h="911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40% Women-owned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72636136"/>
                  </a:ext>
                </a:extLst>
              </a:tr>
              <a:tr h="50508">
                <a:tc vMerge="1">
                  <a:txBody>
                    <a:bodyPr/>
                    <a:lstStyle/>
                    <a:p>
                      <a:endParaRPr lang="en-ZA"/>
                    </a:p>
                  </a:txBody>
                  <a:tcPr/>
                </a:tc>
                <a:tc vMerge="1">
                  <a:txBody>
                    <a:bodyPr/>
                    <a:lstStyle/>
                    <a:p>
                      <a:endParaRPr lang="en-ZA"/>
                    </a:p>
                  </a:txBody>
                  <a:tcPr/>
                </a:tc>
                <a:tc rowSpan="4">
                  <a:txBody>
                    <a:bodyPr/>
                    <a:lstStyle/>
                    <a:p>
                      <a:pPr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30% Youth-owned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5736641"/>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66074675"/>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0640521"/>
                  </a:ext>
                </a:extLst>
              </a:tr>
              <a:tr h="911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30% Youth-owned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08824332"/>
                  </a:ext>
                </a:extLst>
              </a:tr>
              <a:tr h="50508">
                <a:tc vMerge="1">
                  <a:txBody>
                    <a:bodyPr/>
                    <a:lstStyle/>
                    <a:p>
                      <a:endParaRPr lang="en-ZA"/>
                    </a:p>
                  </a:txBody>
                  <a:tcPr/>
                </a:tc>
                <a:tc vMerge="1">
                  <a:txBody>
                    <a:bodyPr/>
                    <a:lstStyle/>
                    <a:p>
                      <a:endParaRPr lang="en-ZA"/>
                    </a:p>
                  </a:txBody>
                  <a:tcPr/>
                </a:tc>
                <a:tc rowSpan="4">
                  <a:txBody>
                    <a:bodyPr/>
                    <a:lstStyle/>
                    <a:p>
                      <a:pPr algn="l">
                        <a:lnSpc>
                          <a:spcPct val="110000"/>
                        </a:lnSpc>
                        <a:spcBef>
                          <a:spcPts val="400"/>
                        </a:spcBef>
                        <a:spcAft>
                          <a:spcPts val="400"/>
                        </a:spcAft>
                      </a:pP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7% PWD-owned</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Q1: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9403625"/>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Q2:-</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5370447"/>
                  </a:ext>
                </a:extLst>
              </a:tr>
              <a:tr h="505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Q3:-</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77388315"/>
                  </a:ext>
                </a:extLst>
              </a:tr>
              <a:tr h="911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Q4: </a:t>
                      </a:r>
                      <a:r>
                        <a:rPr lang="en-ZA" sz="900" kern="1400" dirty="0">
                          <a:effectLst/>
                          <a:latin typeface="Trebuchet MS" panose="020B0603020202020204" pitchFamily="34" charset="0"/>
                          <a:ea typeface="Times New Roman" panose="02020603050405020304" pitchFamily="18" charset="0"/>
                          <a:cs typeface="Arial" panose="020B0604020202020204" pitchFamily="34" charset="0"/>
                        </a:rPr>
                        <a:t>7% PWD-owned</a:t>
                      </a:r>
                      <a:r>
                        <a:rPr lang="en-ZA" sz="900" kern="1400" baseline="300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900" kern="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9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19650" marR="19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46938669"/>
                  </a:ext>
                </a:extLst>
              </a:tr>
            </a:tbl>
          </a:graphicData>
        </a:graphic>
      </p:graphicFrame>
    </p:spTree>
    <p:extLst>
      <p:ext uri="{BB962C8B-B14F-4D97-AF65-F5344CB8AC3E}">
        <p14:creationId xmlns:p14="http://schemas.microsoft.com/office/powerpoint/2010/main" val="2582736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5308" cy="335098"/>
          </a:xfrm>
        </p:spPr>
        <p:txBody>
          <a:bodyPr/>
          <a:lstStyle/>
          <a:p>
            <a:r>
              <a:rPr lang="en-US" sz="2400" dirty="0">
                <a:solidFill>
                  <a:schemeClr val="tx1"/>
                </a:solidFill>
              </a:rPr>
              <a:t/>
            </a:r>
            <a:br>
              <a:rPr lang="en-US" sz="2400" dirty="0">
                <a:solidFill>
                  <a:schemeClr val="tx1"/>
                </a:solidFill>
              </a:rPr>
            </a:br>
            <a:r>
              <a:rPr lang="en-US" sz="2400" dirty="0">
                <a:solidFill>
                  <a:schemeClr val="tx1"/>
                </a:solidFill>
              </a:rPr>
              <a:t>ABBREVIATIONS &amp; ACRONYMS</a:t>
            </a:r>
            <a:endParaRPr lang="en-ZA" sz="2400" dirty="0">
              <a:solidFill>
                <a:schemeClr val="tx1"/>
              </a:solidFill>
            </a:endParaRPr>
          </a:p>
        </p:txBody>
      </p:sp>
      <p:pic>
        <p:nvPicPr>
          <p:cNvPr id="7" name="Picture 6"/>
          <p:cNvPicPr>
            <a:picLocks noChangeAspect="1"/>
          </p:cNvPicPr>
          <p:nvPr/>
        </p:nvPicPr>
        <p:blipFill>
          <a:blip r:embed="rId2"/>
          <a:stretch>
            <a:fillRect/>
          </a:stretch>
        </p:blipFill>
        <p:spPr>
          <a:xfrm>
            <a:off x="1887793" y="1662022"/>
            <a:ext cx="5831444" cy="4558025"/>
          </a:xfrm>
          <a:prstGeom prst="rect">
            <a:avLst/>
          </a:prstGeom>
        </p:spPr>
      </p:pic>
    </p:spTree>
    <p:extLst>
      <p:ext uri="{BB962C8B-B14F-4D97-AF65-F5344CB8AC3E}">
        <p14:creationId xmlns:p14="http://schemas.microsoft.com/office/powerpoint/2010/main" val="22369463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5308" cy="335098"/>
          </a:xfrm>
        </p:spPr>
        <p:txBody>
          <a:bodyPr/>
          <a:lstStyle/>
          <a:p>
            <a:r>
              <a:rPr lang="en-US" dirty="0">
                <a:solidFill>
                  <a:schemeClr val="tx1"/>
                </a:solidFill>
              </a:rPr>
              <a:t/>
            </a:r>
            <a:br>
              <a:rPr lang="en-US" dirty="0">
                <a:solidFill>
                  <a:schemeClr val="tx1"/>
                </a:solidFill>
              </a:rPr>
            </a:br>
            <a:r>
              <a:rPr lang="en-US" sz="2400" dirty="0">
                <a:solidFill>
                  <a:schemeClr val="tx1"/>
                </a:solidFill>
              </a:rPr>
              <a:t>ABBREVIATIONS &amp; ACRONYMS</a:t>
            </a:r>
            <a:endParaRPr lang="en-ZA" sz="2400" dirty="0">
              <a:solidFill>
                <a:schemeClr val="tx1"/>
              </a:solidFill>
            </a:endParaRPr>
          </a:p>
        </p:txBody>
      </p:sp>
      <p:pic>
        <p:nvPicPr>
          <p:cNvPr id="3" name="Picture 2"/>
          <p:cNvPicPr>
            <a:picLocks noChangeAspect="1"/>
          </p:cNvPicPr>
          <p:nvPr/>
        </p:nvPicPr>
        <p:blipFill>
          <a:blip r:embed="rId2"/>
          <a:stretch>
            <a:fillRect/>
          </a:stretch>
        </p:blipFill>
        <p:spPr>
          <a:xfrm>
            <a:off x="2153264" y="1749528"/>
            <a:ext cx="4520381" cy="3406877"/>
          </a:xfrm>
          <a:prstGeom prst="rect">
            <a:avLst/>
          </a:prstGeom>
        </p:spPr>
      </p:pic>
    </p:spTree>
    <p:extLst>
      <p:ext uri="{BB962C8B-B14F-4D97-AF65-F5344CB8AC3E}">
        <p14:creationId xmlns:p14="http://schemas.microsoft.com/office/powerpoint/2010/main" val="3486270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5308" cy="335098"/>
          </a:xfrm>
        </p:spPr>
        <p:txBody>
          <a:bodyPr/>
          <a:lstStyle/>
          <a:p>
            <a:r>
              <a:rPr lang="en-US" dirty="0">
                <a:solidFill>
                  <a:schemeClr val="tx1"/>
                </a:solidFill>
              </a:rPr>
              <a:t/>
            </a:r>
            <a:br>
              <a:rPr lang="en-US" dirty="0">
                <a:solidFill>
                  <a:schemeClr val="tx1"/>
                </a:solidFill>
              </a:rPr>
            </a:br>
            <a:r>
              <a:rPr lang="en-US" sz="2400" dirty="0">
                <a:solidFill>
                  <a:schemeClr val="tx1"/>
                </a:solidFill>
              </a:rPr>
              <a:t>ABBREVIATIONS &amp; ACRONYMS</a:t>
            </a:r>
            <a:endParaRPr lang="en-ZA" sz="2400" dirty="0">
              <a:solidFill>
                <a:schemeClr val="tx1"/>
              </a:solidFill>
            </a:endParaRPr>
          </a:p>
        </p:txBody>
      </p:sp>
      <p:pic>
        <p:nvPicPr>
          <p:cNvPr id="3" name="Picture 2"/>
          <p:cNvPicPr>
            <a:picLocks noChangeAspect="1"/>
          </p:cNvPicPr>
          <p:nvPr/>
        </p:nvPicPr>
        <p:blipFill>
          <a:blip r:embed="rId2"/>
          <a:stretch>
            <a:fillRect/>
          </a:stretch>
        </p:blipFill>
        <p:spPr>
          <a:xfrm>
            <a:off x="2286001" y="1135626"/>
            <a:ext cx="6179573" cy="4315747"/>
          </a:xfrm>
          <a:prstGeom prst="rect">
            <a:avLst/>
          </a:prstGeom>
        </p:spPr>
      </p:pic>
    </p:spTree>
    <p:extLst>
      <p:ext uri="{BB962C8B-B14F-4D97-AF65-F5344CB8AC3E}">
        <p14:creationId xmlns:p14="http://schemas.microsoft.com/office/powerpoint/2010/main" val="8787032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5308" cy="335098"/>
          </a:xfrm>
        </p:spPr>
        <p:txBody>
          <a:bodyPr/>
          <a:lstStyle/>
          <a:p>
            <a:r>
              <a:rPr lang="en-US" dirty="0">
                <a:solidFill>
                  <a:schemeClr val="tx1"/>
                </a:solidFill>
              </a:rPr>
              <a:t/>
            </a:r>
            <a:br>
              <a:rPr lang="en-US" dirty="0">
                <a:solidFill>
                  <a:schemeClr val="tx1"/>
                </a:solidFill>
              </a:rPr>
            </a:br>
            <a:r>
              <a:rPr lang="en-US" sz="2400" dirty="0">
                <a:solidFill>
                  <a:schemeClr val="tx1"/>
                </a:solidFill>
              </a:rPr>
              <a:t>ABBREVIATIONS &amp; ACRONYMS</a:t>
            </a:r>
            <a:endParaRPr lang="en-ZA" sz="2400" dirty="0">
              <a:solidFill>
                <a:schemeClr val="tx1"/>
              </a:solidFill>
            </a:endParaRPr>
          </a:p>
        </p:txBody>
      </p:sp>
      <p:pic>
        <p:nvPicPr>
          <p:cNvPr id="3" name="Picture 2"/>
          <p:cNvPicPr>
            <a:picLocks noChangeAspect="1"/>
          </p:cNvPicPr>
          <p:nvPr/>
        </p:nvPicPr>
        <p:blipFill>
          <a:blip r:embed="rId2"/>
          <a:stretch>
            <a:fillRect/>
          </a:stretch>
        </p:blipFill>
        <p:spPr>
          <a:xfrm>
            <a:off x="1968909" y="1771651"/>
            <a:ext cx="6747387" cy="4363678"/>
          </a:xfrm>
          <a:prstGeom prst="rect">
            <a:avLst/>
          </a:prstGeom>
        </p:spPr>
      </p:pic>
    </p:spTree>
    <p:extLst>
      <p:ext uri="{BB962C8B-B14F-4D97-AF65-F5344CB8AC3E}">
        <p14:creationId xmlns:p14="http://schemas.microsoft.com/office/powerpoint/2010/main" val="20335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2" name="TextBox 1"/>
          <p:cNvSpPr txBox="1"/>
          <p:nvPr/>
        </p:nvSpPr>
        <p:spPr>
          <a:xfrm>
            <a:off x="113838" y="400372"/>
            <a:ext cx="3376383"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tab pos="1166813" algn="l"/>
              </a:tabLst>
              <a:defRPr/>
            </a:pPr>
            <a:r>
              <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rPr>
              <a:t>DOMESTIC TOURISM</a:t>
            </a:r>
            <a:r>
              <a:rPr kumimoji="0" lang="en-US" sz="2400" b="1" i="0" u="none" strike="noStrike" kern="1200" cap="none" spc="0" normalizeH="0" noProof="0" dirty="0">
                <a:ln>
                  <a:noFill/>
                </a:ln>
                <a:solidFill>
                  <a:srgbClr val="FFFFFF"/>
                </a:solidFill>
                <a:effectLst/>
                <a:uLnTx/>
                <a:uFillTx/>
                <a:latin typeface="Trebuchet MS" panose="020B0603020202020204" pitchFamily="34" charset="0"/>
                <a:ea typeface="+mn-ea"/>
                <a:cs typeface="Amsi Pro Ultra"/>
              </a:rPr>
              <a:t> PERFORMANCE</a:t>
            </a:r>
            <a:endParaRPr kumimoji="0" lang="en-US" sz="24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msi Pro Ultra"/>
            </a:endParaRPr>
          </a:p>
        </p:txBody>
      </p:sp>
      <p:sp>
        <p:nvSpPr>
          <p:cNvPr id="3" name="TextBox 2">
            <a:extLst>
              <a:ext uri="{FF2B5EF4-FFF2-40B4-BE49-F238E27FC236}">
                <a16:creationId xmlns:a16="http://schemas.microsoft.com/office/drawing/2014/main" id="{C076323E-B985-4CAB-A171-C701593303F3}"/>
              </a:ext>
            </a:extLst>
          </p:cNvPr>
          <p:cNvSpPr txBox="1"/>
          <p:nvPr/>
        </p:nvSpPr>
        <p:spPr bwMode="auto">
          <a:xfrm>
            <a:off x="3331442" y="1118692"/>
            <a:ext cx="5831076" cy="1384995"/>
          </a:xfrm>
          <a:prstGeom prst="rect">
            <a:avLst/>
          </a:prstGeom>
          <a:noFill/>
          <a:ln w="9525">
            <a:noFill/>
            <a:miter lim="800000"/>
            <a:headEnd/>
            <a:tailEnd/>
          </a:ln>
          <a:effectLst/>
        </p:spPr>
        <p:txBody>
          <a:bodyPr wrap="square" rtlCol="0" anchor="b">
            <a:spAutoFit/>
          </a:bodyPr>
          <a:lstStyle/>
          <a:p>
            <a:pPr lvl="0" algn="ctr" defTabSz="718444" fontAlgn="auto">
              <a:lnSpc>
                <a:spcPct val="150000"/>
              </a:lnSpc>
              <a:spcBef>
                <a:spcPts val="0"/>
              </a:spcBef>
              <a:spcAft>
                <a:spcPts val="0"/>
              </a:spcAft>
              <a:defRPr/>
            </a:pPr>
            <a:r>
              <a:rPr lang="en-US" sz="1400" dirty="0">
                <a:solidFill>
                  <a:schemeClr val="bg1"/>
                </a:solidFill>
                <a:latin typeface="Trebuchet MS" panose="020B0603020202020204" pitchFamily="34" charset="0"/>
              </a:rPr>
              <a:t>A total of close to 1.3 million domestic holiday trips were recorded. This was 27.5% lower compared to 2020. Trips taken in February spiked, went down again in March and April and went up again during June, July recorded the least amount of holiday trips in 2021.</a:t>
            </a:r>
          </a:p>
        </p:txBody>
      </p:sp>
      <p:pic>
        <p:nvPicPr>
          <p:cNvPr id="4" name="Picture 3"/>
          <p:cNvPicPr>
            <a:picLocks noChangeAspect="1"/>
          </p:cNvPicPr>
          <p:nvPr/>
        </p:nvPicPr>
        <p:blipFill>
          <a:blip r:embed="rId2"/>
          <a:stretch>
            <a:fillRect/>
          </a:stretch>
        </p:blipFill>
        <p:spPr>
          <a:xfrm>
            <a:off x="113838" y="2608540"/>
            <a:ext cx="3680460" cy="731520"/>
          </a:xfrm>
          <a:prstGeom prst="rect">
            <a:avLst/>
          </a:prstGeom>
        </p:spPr>
      </p:pic>
      <p:pic>
        <p:nvPicPr>
          <p:cNvPr id="5" name="Picture 4"/>
          <p:cNvPicPr>
            <a:picLocks noChangeAspect="1"/>
          </p:cNvPicPr>
          <p:nvPr/>
        </p:nvPicPr>
        <p:blipFill>
          <a:blip r:embed="rId3"/>
          <a:stretch>
            <a:fillRect/>
          </a:stretch>
        </p:blipFill>
        <p:spPr>
          <a:xfrm>
            <a:off x="2675704" y="3642881"/>
            <a:ext cx="6286500" cy="2931931"/>
          </a:xfrm>
          <a:prstGeom prst="rect">
            <a:avLst/>
          </a:prstGeom>
        </p:spPr>
      </p:pic>
      <p:sp>
        <p:nvSpPr>
          <p:cNvPr id="6" name="Slide Number Placeholder 5"/>
          <p:cNvSpPr>
            <a:spLocks noGrp="1"/>
          </p:cNvSpPr>
          <p:nvPr>
            <p:ph type="sldNum" sz="quarter" idx="12"/>
          </p:nvPr>
        </p:nvSpPr>
        <p:spPr>
          <a:xfrm>
            <a:off x="3685354" y="6512508"/>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7BC6B-08AB-D047-BAAA-A6F37CF2931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0465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1.00000000000000000000E+00&quot;&gt;&lt;m_msothmcolidx val=&quot;0&quot;/&gt;&lt;m_rgb r=&quot;C6&quot; g=&quot;12&quot; b=&quot;00&quot;/&gt;&lt;m_nBrightness val=&quot;0&quot;/&gt;&lt;/elem&gt;&lt;elem m_fUsage=&quot;9.00000000000000022204E-01&quot;&gt;&lt;m_msothmcolidx val=&quot;0&quot;/&gt;&lt;m_rgb r=&quot;FF&quot; g=&quot;C0&quot; b=&quot;00&quot;/&gt;&lt;m_nBrightness val=&quot;0&quot;/&gt;&lt;/elem&gt;&lt;elem m_fUsage=&quot;8.10000000000000053291E-01&quot;&gt;&lt;m_msothmcolidx val=&quot;0&quot;/&gt;&lt;m_rgb r=&quot;00&quot; g=&quot;99&quot; b=&quot;0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BfQ.K198Gp3yavTL.HsL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13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14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7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8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9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10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11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12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71576</TotalTime>
  <Words>11086</Words>
  <Application>Microsoft Office PowerPoint</Application>
  <PresentationFormat>On-screen Show (4:3)</PresentationFormat>
  <Paragraphs>2406</Paragraphs>
  <Slides>85</Slides>
  <Notes>22</Notes>
  <HiddenSlides>0</HiddenSlides>
  <MMClips>0</MMClips>
  <ScaleCrop>false</ScaleCrop>
  <HeadingPairs>
    <vt:vector size="8" baseType="variant">
      <vt:variant>
        <vt:lpstr>Fonts Used</vt:lpstr>
      </vt:variant>
      <vt:variant>
        <vt:i4>17</vt:i4>
      </vt:variant>
      <vt:variant>
        <vt:lpstr>Theme</vt:lpstr>
      </vt:variant>
      <vt:variant>
        <vt:i4>12</vt:i4>
      </vt:variant>
      <vt:variant>
        <vt:lpstr>Embedded OLE Servers</vt:lpstr>
      </vt:variant>
      <vt:variant>
        <vt:i4>2</vt:i4>
      </vt:variant>
      <vt:variant>
        <vt:lpstr>Slide Titles</vt:lpstr>
      </vt:variant>
      <vt:variant>
        <vt:i4>85</vt:i4>
      </vt:variant>
    </vt:vector>
  </HeadingPairs>
  <TitlesOfParts>
    <vt:vector size="116" baseType="lpstr">
      <vt:lpstr>ＭＳ Ｐゴシック</vt:lpstr>
      <vt:lpstr>ＭＳ Ｐゴシック</vt:lpstr>
      <vt:lpstr>Amsi Pro Light</vt:lpstr>
      <vt:lpstr>Amsi Pro Regular</vt:lpstr>
      <vt:lpstr>Amsi Pro Thin</vt:lpstr>
      <vt:lpstr>Amsi Pro Ultra</vt:lpstr>
      <vt:lpstr>Arial</vt:lpstr>
      <vt:lpstr>Calibri</vt:lpstr>
      <vt:lpstr>Calibri Light</vt:lpstr>
      <vt:lpstr>Courier New</vt:lpstr>
      <vt:lpstr>Osaka</vt:lpstr>
      <vt:lpstr>Times</vt:lpstr>
      <vt:lpstr>Times New Roman</vt:lpstr>
      <vt:lpstr>Trebuchet MS</vt:lpstr>
      <vt:lpstr>Verdana</vt:lpstr>
      <vt:lpstr>Wingdings</vt:lpstr>
      <vt:lpstr>ヒラギノ角ゴ Pro W3</vt:lpstr>
      <vt:lpstr>5_blank</vt:lpstr>
      <vt:lpstr>6_Blends</vt:lpstr>
      <vt:lpstr>6_blank</vt:lpstr>
      <vt:lpstr>7_blank</vt:lpstr>
      <vt:lpstr>8_blank</vt:lpstr>
      <vt:lpstr>9_blank</vt:lpstr>
      <vt:lpstr>10_blank</vt:lpstr>
      <vt:lpstr>11_blank</vt:lpstr>
      <vt:lpstr>12_blank</vt:lpstr>
      <vt:lpstr>13_blank</vt:lpstr>
      <vt:lpstr>14_blank</vt:lpstr>
      <vt:lpstr>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ORGANISATIONAL PERFORMANCE AGAINST APP: QUARTER 1 </vt:lpstr>
      <vt:lpstr>AREAS OF UNDER-PERFORMANCE: QUARTER 1</vt:lpstr>
      <vt:lpstr>AREAS OF UNDER-PERFORMANCE: QUARTER 1</vt:lpstr>
      <vt:lpstr>PowerPoint Presentation</vt:lpstr>
      <vt:lpstr>PowerPoint Presentation</vt:lpstr>
      <vt:lpstr>PowerPoint Presentation</vt:lpstr>
      <vt:lpstr>PowerPoint Presentation</vt:lpstr>
      <vt:lpstr>Statement of Financial Performance- Revenue</vt:lpstr>
      <vt:lpstr>Statement of Financial Performance- Revenue</vt:lpstr>
      <vt:lpstr>Statement of Financial Performance- Expenditure per programme</vt:lpstr>
      <vt:lpstr>Statement of Financial Performance- Expenditure per programme</vt:lpstr>
      <vt:lpstr>Statement of Financial Performance- Economic classification</vt:lpstr>
      <vt:lpstr>Statement of Financial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STAKEHOLDER ENGAGEMENT</vt:lpstr>
      <vt:lpstr>PowerPoint Presentation</vt:lpstr>
      <vt:lpstr>PowerPoint Presentation</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FY2021/22 QUARTER 1 &amp; 2: PERFORMANCE RESULTS</vt:lpstr>
      <vt:lpstr> ABBREVIATIONS &amp; ACRONYMS</vt:lpstr>
      <vt:lpstr> ABBREVIATIONS &amp; ACRONYMS</vt:lpstr>
      <vt:lpstr> ABBREVIATIONS &amp; ACRONYMS</vt:lpstr>
      <vt:lpstr> ABBREVIATIONS &amp; ACRONYMS</vt:lpstr>
    </vt:vector>
  </TitlesOfParts>
  <Company>Monitor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South African Tourism</dc:creator>
  <cp:lastModifiedBy>Jerry Monwebisi Boltina</cp:lastModifiedBy>
  <cp:revision>3811</cp:revision>
  <cp:lastPrinted>2021-10-13T11:37:42Z</cp:lastPrinted>
  <dcterms:created xsi:type="dcterms:W3CDTF">2007-04-29T19:42:45Z</dcterms:created>
  <dcterms:modified xsi:type="dcterms:W3CDTF">2022-02-04T18:33:53Z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