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authors.xml" ContentType="application/vnd.ms-powerpoint.author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8"/>
  </p:notesMasterIdLst>
  <p:sldIdLst>
    <p:sldId id="463" r:id="rId2"/>
    <p:sldId id="464" r:id="rId3"/>
    <p:sldId id="462" r:id="rId4"/>
    <p:sldId id="461" r:id="rId5"/>
    <p:sldId id="459" r:id="rId6"/>
    <p:sldId id="46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62BB49-7297-24E2-F5A2-91B80078E072}" name="Estie Honiball" initials="EH" userId="S::Estie.Honiball@Treasury.gov.za::c9519803-6627-4751-b366-cbbe983b93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Laura Mseme" initials="LM" lastIdx="15" clrIdx="0">
    <p:extLst>
      <p:ext uri="{19B8F6BF-5375-455C-9EA6-DF929625EA0E}">
        <p15:presenceInfo xmlns:p15="http://schemas.microsoft.com/office/powerpoint/2012/main" xmlns="" userId="S-1-5-21-1875354701-1785178695-996302570-35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4"/>
    <p:restoredTop sz="94650"/>
  </p:normalViewPr>
  <p:slideViewPr>
    <p:cSldViewPr snapToGrid="0" snapToObjects="1">
      <p:cViewPr varScale="1">
        <p:scale>
          <a:sx n="73" d="100"/>
          <a:sy n="73" d="100"/>
        </p:scale>
        <p:origin x="-492" y="-102"/>
      </p:cViewPr>
      <p:guideLst>
        <p:guide orient="horz" pos="1049"/>
        <p:guide orient="horz" pos="777"/>
        <p:guide orient="horz" pos="157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D2095-F1D3-4C61-99EE-23E80599AAC4}"/>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xmlns="" id="{CF6AA9F5-F160-49B6-BF97-7BF0C494A0CF}"/>
              </a:ext>
            </a:extLst>
          </p:cNvPr>
          <p:cNvSpPr>
            <a:spLocks noGrp="1"/>
          </p:cNvSpPr>
          <p:nvPr>
            <p:ph type="subTitle" idx="1"/>
          </p:nvPr>
        </p:nvSpPr>
        <p:spPr/>
        <p:txBody>
          <a:bodyPr/>
          <a:lstStyle/>
          <a:p>
            <a:endParaRPr lang="en-ZA"/>
          </a:p>
        </p:txBody>
      </p:sp>
      <p:pic>
        <p:nvPicPr>
          <p:cNvPr id="4" name="Picture 3">
            <a:extLst>
              <a:ext uri="{FF2B5EF4-FFF2-40B4-BE49-F238E27FC236}">
                <a16:creationId xmlns:a16="http://schemas.microsoft.com/office/drawing/2014/main" xmlns="" id="{EEE65D01-ECDB-4D4B-AD8A-F09B5F942F44}"/>
              </a:ext>
            </a:extLst>
          </p:cNvPr>
          <p:cNvPicPr>
            <a:picLocks noChangeAspect="1"/>
          </p:cNvPicPr>
          <p:nvPr/>
        </p:nvPicPr>
        <p:blipFill>
          <a:blip r:embed="rId3"/>
          <a:srcRect/>
          <a:stretch/>
        </p:blipFill>
        <p:spPr>
          <a:xfrm>
            <a:off x="9263" y="0"/>
            <a:ext cx="9125474" cy="6858000"/>
          </a:xfrm>
          <a:prstGeom prst="rect">
            <a:avLst/>
          </a:prstGeom>
        </p:spPr>
      </p:pic>
      <p:sp>
        <p:nvSpPr>
          <p:cNvPr id="5" name="Title 1">
            <a:extLst>
              <a:ext uri="{FF2B5EF4-FFF2-40B4-BE49-F238E27FC236}">
                <a16:creationId xmlns:a16="http://schemas.microsoft.com/office/drawing/2014/main" xmlns="" id="{B7178626-8891-4830-A99C-66A0F5CA110B}"/>
              </a:ext>
            </a:extLst>
          </p:cNvPr>
          <p:cNvSpPr txBox="1">
            <a:spLocks/>
          </p:cNvSpPr>
          <p:nvPr/>
        </p:nvSpPr>
        <p:spPr>
          <a:xfrm>
            <a:off x="800892" y="1141629"/>
            <a:ext cx="4960460" cy="1483508"/>
          </a:xfrm>
          <a:prstGeom prst="rect">
            <a:avLst/>
          </a:prstGeom>
        </p:spPr>
        <p:txBody>
          <a:bodyPr vert="horz" lIns="0" tIns="0" rIns="91440" bIns="45720" rtlCol="0" anchor="b">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ts val="3600"/>
              </a:lnSpc>
            </a:pPr>
            <a:r>
              <a:rPr lang="en-GB" sz="4000" b="1" cap="all" dirty="0">
                <a:solidFill>
                  <a:schemeClr val="bg1"/>
                </a:solidFill>
                <a:latin typeface="Arial" panose="020B0604020202020204" pitchFamily="34" charset="0"/>
                <a:cs typeface="Arial" panose="020B0604020202020204" pitchFamily="34" charset="0"/>
              </a:rPr>
              <a:t>BRIEFING TO THE STANDING COMMITTEE ON FINANCE ON PUBLIC ENTITIES</a:t>
            </a:r>
            <a:endParaRPr lang="en-US" sz="3800" b="1" cap="all" dirty="0">
              <a:solidFill>
                <a:schemeClr val="bg1"/>
              </a:solidFill>
              <a:latin typeface="+mn-lt"/>
            </a:endParaRPr>
          </a:p>
        </p:txBody>
      </p:sp>
      <p:sp>
        <p:nvSpPr>
          <p:cNvPr id="6" name="TextBox 5">
            <a:extLst>
              <a:ext uri="{FF2B5EF4-FFF2-40B4-BE49-F238E27FC236}">
                <a16:creationId xmlns:a16="http://schemas.microsoft.com/office/drawing/2014/main" xmlns="" id="{4AF729A2-7C76-4DE0-8487-2CCEFA1A6034}"/>
              </a:ext>
            </a:extLst>
          </p:cNvPr>
          <p:cNvSpPr txBox="1"/>
          <p:nvPr/>
        </p:nvSpPr>
        <p:spPr>
          <a:xfrm>
            <a:off x="6569901" y="1135366"/>
            <a:ext cx="1935272" cy="521233"/>
          </a:xfrm>
          <a:prstGeom prst="rect">
            <a:avLst/>
          </a:prstGeom>
          <a:noFill/>
        </p:spPr>
        <p:txBody>
          <a:bodyPr wrap="square" rtlCol="0">
            <a:spAutoFit/>
          </a:bodyPr>
          <a:lstStyle/>
          <a:p>
            <a:pPr>
              <a:lnSpc>
                <a:spcPts val="1720"/>
              </a:lnSpc>
            </a:pPr>
            <a:endParaRPr lang="en-GB" sz="1400" b="1" dirty="0">
              <a:solidFill>
                <a:schemeClr val="bg1"/>
              </a:solidFill>
            </a:endParaRPr>
          </a:p>
          <a:p>
            <a:pPr>
              <a:lnSpc>
                <a:spcPts val="1720"/>
              </a:lnSpc>
            </a:pPr>
            <a:r>
              <a:rPr lang="en-GB" sz="1400" b="1" dirty="0">
                <a:solidFill>
                  <a:schemeClr val="bg1"/>
                </a:solidFill>
              </a:rPr>
              <a:t>8 FEBRUARY 2022</a:t>
            </a:r>
          </a:p>
        </p:txBody>
      </p:sp>
    </p:spTree>
    <p:extLst>
      <p:ext uri="{BB962C8B-B14F-4D97-AF65-F5344CB8AC3E}">
        <p14:creationId xmlns:p14="http://schemas.microsoft.com/office/powerpoint/2010/main" xmlns="" val="407021016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52C44-9761-45B9-94AE-0FBCBCA222AE}"/>
              </a:ext>
            </a:extLst>
          </p:cNvPr>
          <p:cNvSpPr>
            <a:spLocks noGrp="1"/>
          </p:cNvSpPr>
          <p:nvPr>
            <p:ph type="title"/>
          </p:nvPr>
        </p:nvSpPr>
        <p:spPr/>
        <p:txBody>
          <a:bodyPr/>
          <a:lstStyle/>
          <a:p>
            <a:r>
              <a:rPr lang="en-ZA" dirty="0"/>
              <a:t>PUBLIC ENTITIES AUDIT ACTION PLANS</a:t>
            </a:r>
          </a:p>
        </p:txBody>
      </p:sp>
      <p:sp>
        <p:nvSpPr>
          <p:cNvPr id="3" name="Content Placeholder 2">
            <a:extLst>
              <a:ext uri="{FF2B5EF4-FFF2-40B4-BE49-F238E27FC236}">
                <a16:creationId xmlns:a16="http://schemas.microsoft.com/office/drawing/2014/main" xmlns="" id="{9526DF56-9F9A-4B1F-9520-8AC7D52A354A}"/>
              </a:ext>
            </a:extLst>
          </p:cNvPr>
          <p:cNvSpPr>
            <a:spLocks noGrp="1"/>
          </p:cNvSpPr>
          <p:nvPr>
            <p:ph idx="1"/>
          </p:nvPr>
        </p:nvSpPr>
        <p:spPr/>
        <p:txBody>
          <a:bodyPr>
            <a:normAutofit/>
          </a:bodyPr>
          <a:lstStyle/>
          <a:p>
            <a:r>
              <a:rPr lang="en-ZA" dirty="0">
                <a:latin typeface="Arial Narrow" panose="020B0606020202030204" pitchFamily="34" charset="0"/>
              </a:rPr>
              <a:t>The presentation is on PEs’ Audit Action Plans and progress thereof after the Auditor-General South Africa (AGSA’s) report on 2019/20 audit outcomes.</a:t>
            </a:r>
          </a:p>
          <a:p>
            <a:pPr marL="0" indent="0">
              <a:buNone/>
            </a:pPr>
            <a:endParaRPr lang="en-ZA" dirty="0">
              <a:latin typeface="Arial Narrow" panose="020B0606020202030204" pitchFamily="34" charset="0"/>
            </a:endParaRPr>
          </a:p>
          <a:p>
            <a:r>
              <a:rPr lang="en-ZA" dirty="0">
                <a:latin typeface="Arial Narrow" panose="020B0606020202030204" pitchFamily="34" charset="0"/>
              </a:rPr>
              <a:t>The focus is on entities identified by the AGSA to have weak internal controls that resulted in unsatisfactory audit outcomes.</a:t>
            </a:r>
          </a:p>
          <a:p>
            <a:endParaRPr lang="en-ZA" dirty="0">
              <a:latin typeface="Arial Narrow" panose="020B0606020202030204" pitchFamily="34" charset="0"/>
            </a:endParaRPr>
          </a:p>
          <a:p>
            <a:r>
              <a:rPr lang="en-ZA" dirty="0">
                <a:latin typeface="Arial Narrow" panose="020B0606020202030204" pitchFamily="34" charset="0"/>
              </a:rPr>
              <a:t>The effectiveness of the implementation of the Audit Action plans is informed by the audit outcome of PEs’ audit opinion in respect of the 2020/21 financial year.  </a:t>
            </a:r>
          </a:p>
          <a:p>
            <a:pPr marL="0" indent="0">
              <a:buNone/>
            </a:pPr>
            <a:endParaRPr lang="en-ZA" dirty="0">
              <a:latin typeface="Arial Narrow" panose="020B0606020202030204" pitchFamily="34" charset="0"/>
            </a:endParaRPr>
          </a:p>
          <a:p>
            <a:r>
              <a:rPr lang="en-ZA" dirty="0">
                <a:latin typeface="Arial Narrow" panose="020B0606020202030204" pitchFamily="34" charset="0"/>
              </a:rPr>
              <a:t>Progress on filling of key positions in the entities across the finance   portfolio to bring stability. </a:t>
            </a:r>
          </a:p>
          <a:p>
            <a:pPr marL="0" indent="0">
              <a:buNone/>
            </a:pPr>
            <a:r>
              <a:rPr lang="en-ZA" dirty="0"/>
              <a:t> </a:t>
            </a:r>
          </a:p>
        </p:txBody>
      </p:sp>
    </p:spTree>
    <p:extLst>
      <p:ext uri="{BB962C8B-B14F-4D97-AF65-F5344CB8AC3E}">
        <p14:creationId xmlns:p14="http://schemas.microsoft.com/office/powerpoint/2010/main" xmlns="" val="88465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8099" y="620039"/>
            <a:ext cx="8536487" cy="773756"/>
          </a:xfrm>
        </p:spPr>
        <p:txBody>
          <a:bodyPr>
            <a:noAutofit/>
          </a:bodyPr>
          <a:lstStyle/>
          <a:p>
            <a:r>
              <a:rPr lang="en-GB" sz="2400" dirty="0">
                <a:latin typeface="Arial Narrow" panose="020B0606020202030204" pitchFamily="34" charset="0"/>
              </a:rPr>
              <a:t>Minister of Finance Oversight Role as per various Public Entities incorporation legislation: </a:t>
            </a:r>
            <a:br>
              <a:rPr lang="en-GB" sz="2400" dirty="0">
                <a:latin typeface="Arial Narrow" panose="020B0606020202030204" pitchFamily="34" charset="0"/>
              </a:rPr>
            </a:br>
            <a:endParaRPr lang="en-GB" sz="2400" dirty="0">
              <a:latin typeface="Arial Narrow" panose="020B0606020202030204" pitchFamily="34" charset="0"/>
            </a:endParaRPr>
          </a:p>
        </p:txBody>
      </p:sp>
      <p:sp>
        <p:nvSpPr>
          <p:cNvPr id="4" name="Content Placeholder 3"/>
          <p:cNvSpPr>
            <a:spLocks noGrp="1"/>
          </p:cNvSpPr>
          <p:nvPr>
            <p:ph sz="half" idx="4294967295"/>
          </p:nvPr>
        </p:nvSpPr>
        <p:spPr>
          <a:xfrm>
            <a:off x="288098" y="1633491"/>
            <a:ext cx="3580639" cy="4556172"/>
          </a:xfrm>
        </p:spPr>
        <p:txBody>
          <a:bodyPr>
            <a:normAutofit/>
          </a:bodyPr>
          <a:lstStyle/>
          <a:p>
            <a:pPr>
              <a:buFont typeface="Symbol" panose="05050102010706020507" pitchFamily="18" charset="2"/>
              <a:buChar char="-"/>
            </a:pPr>
            <a:r>
              <a:rPr lang="en-GB" sz="1600" dirty="0">
                <a:latin typeface="Arial Narrow" panose="020B0606020202030204" pitchFamily="34" charset="0"/>
              </a:rPr>
              <a:t>Ensure the achievement of PEs mandates and government policy objectives in a financially sustainable manner.</a:t>
            </a:r>
          </a:p>
          <a:p>
            <a:pPr>
              <a:buFont typeface="Symbol" panose="05050102010706020507" pitchFamily="18" charset="2"/>
              <a:buChar char="-"/>
            </a:pPr>
            <a:r>
              <a:rPr lang="en-GB" sz="1600" dirty="0">
                <a:latin typeface="Arial Narrow" panose="020B0606020202030204" pitchFamily="34" charset="0"/>
              </a:rPr>
              <a:t>Monitor PEs compliance with the legislative (PFMA, SARS Act, Proclamations, etc.) Corporate Governance codes).</a:t>
            </a:r>
          </a:p>
          <a:p>
            <a:pPr>
              <a:buFont typeface="Symbol" panose="05050102010706020507" pitchFamily="18" charset="2"/>
              <a:buChar char="-"/>
            </a:pPr>
            <a:r>
              <a:rPr lang="en-GB" sz="1600" dirty="0">
                <a:latin typeface="Arial Narrow" panose="020B0606020202030204" pitchFamily="34" charset="0"/>
              </a:rPr>
              <a:t>Public Entities Oversight Unit, ALM, TFSP, provides technical support to the Minister of Finance in discharging oversight</a:t>
            </a:r>
          </a:p>
          <a:p>
            <a:pPr>
              <a:buFont typeface="Symbol" panose="05050102010706020507" pitchFamily="18" charset="2"/>
              <a:buChar char="-"/>
            </a:pPr>
            <a:r>
              <a:rPr lang="en-GB" sz="1600" dirty="0">
                <a:latin typeface="Arial Narrow" panose="020B0606020202030204" pitchFamily="34" charset="0"/>
              </a:rPr>
              <a:t>Ensure that PEs implement effective, efficient and transparent financial management and internal control systems.</a:t>
            </a:r>
          </a:p>
          <a:p>
            <a:pPr>
              <a:buFont typeface="Symbol" panose="05050102010706020507" pitchFamily="18" charset="2"/>
              <a:buChar char="-"/>
            </a:pPr>
            <a:r>
              <a:rPr lang="en-GB" sz="1600" dirty="0">
                <a:latin typeface="Arial Narrow" panose="020B0606020202030204" pitchFamily="34" charset="0"/>
              </a:rPr>
              <a:t>Enhance compliance with the prescripts by quarterly reviews of PEs performance and instruction to close identified gaps within agreed timelines.</a:t>
            </a:r>
          </a:p>
          <a:p>
            <a:endParaRPr lang="en-GB" dirty="0"/>
          </a:p>
        </p:txBody>
      </p:sp>
      <p:pic>
        <p:nvPicPr>
          <p:cNvPr id="9" name="Content Placeholder 8">
            <a:extLst>
              <a:ext uri="{FF2B5EF4-FFF2-40B4-BE49-F238E27FC236}">
                <a16:creationId xmlns:a16="http://schemas.microsoft.com/office/drawing/2014/main" xmlns="" id="{B4A2D720-E20E-4461-BCE9-002F30483964}"/>
              </a:ext>
            </a:extLst>
          </p:cNvPr>
          <p:cNvPicPr>
            <a:picLocks noGrp="1" noChangeAspect="1"/>
          </p:cNvPicPr>
          <p:nvPr>
            <p:ph idx="1"/>
          </p:nvPr>
        </p:nvPicPr>
        <p:blipFill>
          <a:blip r:embed="rId2"/>
          <a:stretch>
            <a:fillRect/>
          </a:stretch>
        </p:blipFill>
        <p:spPr>
          <a:xfrm>
            <a:off x="4030644" y="1780673"/>
            <a:ext cx="4793942" cy="3838892"/>
          </a:xfrm>
          <a:prstGeom prst="rect">
            <a:avLst/>
          </a:prstGeom>
        </p:spPr>
      </p:pic>
    </p:spTree>
    <p:extLst>
      <p:ext uri="{BB962C8B-B14F-4D97-AF65-F5344CB8AC3E}">
        <p14:creationId xmlns:p14="http://schemas.microsoft.com/office/powerpoint/2010/main" xmlns="" val="132072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dirty="0">
                <a:latin typeface="Arial Narrow" panose="020B0606020202030204" pitchFamily="34" charset="0"/>
              </a:rPr>
              <a:t>KEY OBSERVATIONS FROM 2020/21 PUBLIC ENTITIES’ ANNUAL REPORTS</a:t>
            </a:r>
          </a:p>
        </p:txBody>
      </p:sp>
      <p:pic>
        <p:nvPicPr>
          <p:cNvPr id="8" name="Content Placeholder 7"/>
          <p:cNvPicPr>
            <a:picLocks noGrp="1" noChangeAspect="1"/>
          </p:cNvPicPr>
          <p:nvPr>
            <p:ph idx="1"/>
          </p:nvPr>
        </p:nvPicPr>
        <p:blipFill>
          <a:blip r:embed="rId2"/>
          <a:stretch>
            <a:fillRect/>
          </a:stretch>
        </p:blipFill>
        <p:spPr>
          <a:xfrm>
            <a:off x="4696287" y="1825623"/>
            <a:ext cx="4128626" cy="4548543"/>
          </a:xfrm>
          <a:prstGeom prst="rect">
            <a:avLst/>
          </a:prstGeom>
        </p:spPr>
      </p:pic>
      <p:sp>
        <p:nvSpPr>
          <p:cNvPr id="6" name="Text Placeholder 5"/>
          <p:cNvSpPr>
            <a:spLocks noGrp="1"/>
          </p:cNvSpPr>
          <p:nvPr>
            <p:ph type="body" sz="half" idx="4294967295"/>
          </p:nvPr>
        </p:nvSpPr>
        <p:spPr>
          <a:xfrm>
            <a:off x="288098" y="1825624"/>
            <a:ext cx="3973183" cy="4965701"/>
          </a:xfrm>
        </p:spPr>
        <p:txBody>
          <a:bodyPr>
            <a:normAutofit fontScale="85000" lnSpcReduction="10000"/>
          </a:bodyPr>
          <a:lstStyle/>
          <a:p>
            <a:pPr>
              <a:buFont typeface="Symbol" panose="05050102010706020507" pitchFamily="18" charset="2"/>
              <a:buChar char="-"/>
            </a:pPr>
            <a:r>
              <a:rPr lang="en-GB" dirty="0"/>
              <a:t> </a:t>
            </a:r>
            <a:r>
              <a:rPr lang="en-GB" sz="1900" dirty="0">
                <a:latin typeface="Arial Narrow" panose="020B0606020202030204" pitchFamily="34" charset="0"/>
              </a:rPr>
              <a:t>All the PEs are required to include achievement of a clean audit as a Key Performance Indicator. </a:t>
            </a:r>
          </a:p>
          <a:p>
            <a:pPr>
              <a:buFont typeface="Symbol" panose="05050102010706020507" pitchFamily="18" charset="2"/>
              <a:buChar char="-"/>
            </a:pPr>
            <a:r>
              <a:rPr lang="en-GB" sz="1900" dirty="0">
                <a:latin typeface="Arial Narrow" panose="020B0606020202030204" pitchFamily="34" charset="0"/>
              </a:rPr>
              <a:t>In an event that Auditor-General South Africa has identified major areas for findings such as weak internal controls, non-compliance with regulations, and failure by management to implement corrective actions in an event of violations of prescripts, the Minister has promptly instructed the Accounting Officers/Authorities to implement remedial actions to prevent recurrence. </a:t>
            </a:r>
          </a:p>
          <a:p>
            <a:pPr>
              <a:buFont typeface="Symbol" panose="05050102010706020507" pitchFamily="18" charset="2"/>
              <a:buChar char="-"/>
            </a:pPr>
            <a:r>
              <a:rPr lang="en-GB" sz="1900" dirty="0">
                <a:latin typeface="Arial Narrow" panose="020B0606020202030204" pitchFamily="34" charset="0"/>
              </a:rPr>
              <a:t>The aggregate total identified fruitless &amp; wasteful, irregular and unauthorised expenditure has decreased by 52% from R204.726 million in 2020 to R99.204 million in 2021 million. This was achieved as a result of PEs implementing mitigation actions to prevent the recurrence of fruitless &amp; wasteful and irregular expenditure . </a:t>
            </a:r>
          </a:p>
          <a:p>
            <a:pPr>
              <a:buFont typeface="Symbol" panose="05050102010706020507" pitchFamily="18" charset="2"/>
              <a:buChar char="-"/>
            </a:pPr>
            <a:r>
              <a:rPr lang="en-GB" sz="1900" dirty="0">
                <a:latin typeface="Arial Narrow" panose="020B0606020202030204" pitchFamily="34" charset="0"/>
              </a:rPr>
              <a:t>PEs achieved an average of 63% measured KPIs, 20% were partially met and 17% were not met. All PEs recorded corrective measures to be taken where KPIs were not met</a:t>
            </a:r>
          </a:p>
          <a:p>
            <a:endParaRPr lang="en-GB" dirty="0"/>
          </a:p>
        </p:txBody>
      </p:sp>
    </p:spTree>
    <p:extLst>
      <p:ext uri="{BB962C8B-B14F-4D97-AF65-F5344CB8AC3E}">
        <p14:creationId xmlns:p14="http://schemas.microsoft.com/office/powerpoint/2010/main" xmlns="" val="3432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Narrow" panose="020B0606020202030204" pitchFamily="34" charset="0"/>
                <a:cs typeface="Arial" panose="020B0604020202020204" pitchFamily="34" charset="0"/>
              </a:rPr>
              <a:t>LAND BANK</a:t>
            </a:r>
          </a:p>
        </p:txBody>
      </p:sp>
      <p:sp>
        <p:nvSpPr>
          <p:cNvPr id="3" name="Content Placeholder 2"/>
          <p:cNvSpPr>
            <a:spLocks noGrp="1"/>
          </p:cNvSpPr>
          <p:nvPr>
            <p:ph idx="1"/>
          </p:nvPr>
        </p:nvSpPr>
        <p:spPr>
          <a:xfrm>
            <a:off x="417250" y="1466701"/>
            <a:ext cx="8219329" cy="5391299"/>
          </a:xfrm>
        </p:spPr>
        <p:txBody>
          <a:bodyPr>
            <a:normAutofit/>
          </a:bodyPr>
          <a:lstStyle/>
          <a:p>
            <a:pPr algn="just">
              <a:spcAft>
                <a:spcPts val="600"/>
              </a:spcAft>
            </a:pPr>
            <a:r>
              <a:rPr lang="en-GB" sz="1800" dirty="0">
                <a:latin typeface="Arial Narrow" panose="020B0606020202030204" pitchFamily="34" charset="0"/>
                <a:cs typeface="Arial" panose="020B0604020202020204" pitchFamily="34" charset="0"/>
              </a:rPr>
              <a:t>The Landbank implemented a remedial plan post FY2020 year to improve a disclaimed audit outcome from AGSA.</a:t>
            </a:r>
          </a:p>
          <a:p>
            <a:pPr algn="just">
              <a:spcAft>
                <a:spcPts val="600"/>
              </a:spcAft>
            </a:pPr>
            <a:r>
              <a:rPr lang="en-GB" sz="1800" dirty="0">
                <a:solidFill>
                  <a:srgbClr val="000000"/>
                </a:solidFill>
                <a:latin typeface="Arial Narrow" panose="020B0606020202030204" pitchFamily="34" charset="0"/>
              </a:rPr>
              <a:t>All audit findings raised during the FY2020 audit and led to the disclaimed audit opinion were successfully addressed by Land Bank through the remedial process undertaken by the Bank. </a:t>
            </a:r>
          </a:p>
          <a:p>
            <a:pPr lvl="0"/>
            <a:r>
              <a:rPr lang="en-GB" sz="1800" dirty="0">
                <a:solidFill>
                  <a:srgbClr val="000000"/>
                </a:solidFill>
                <a:latin typeface="Arial Narrow" panose="020B0606020202030204" pitchFamily="34" charset="0"/>
              </a:rPr>
              <a:t>Land Bank received a qualified audit outcome from the AGSA for the year ended 31 March 2021, a significant improvement from the disclaimed audit outcome.  </a:t>
            </a:r>
            <a:endParaRPr lang="en-GB" sz="1800" dirty="0">
              <a:latin typeface="Arial Narrow" panose="020B0606020202030204" pitchFamily="34" charset="0"/>
              <a:cs typeface="Arial" panose="020B0604020202020204" pitchFamily="34" charset="0"/>
            </a:endParaRPr>
          </a:p>
          <a:p>
            <a:pPr algn="just">
              <a:spcAft>
                <a:spcPts val="600"/>
              </a:spcAft>
            </a:pPr>
            <a:r>
              <a:rPr lang="en-GB" sz="1800" dirty="0">
                <a:latin typeface="Arial Narrow" panose="020B0606020202030204" pitchFamily="34" charset="0"/>
                <a:cs typeface="Arial" panose="020B0604020202020204" pitchFamily="34" charset="0"/>
              </a:rPr>
              <a:t>The reason for the qualification was as a result of Unigro, an intermediary partner refusing to provide information required to verify disbursements and repayments on the loan book. The loan book previously managed by Unigro was insourced effective 1 October 2021. </a:t>
            </a:r>
            <a:endParaRPr lang="en-ZA" sz="1800" dirty="0">
              <a:solidFill>
                <a:srgbClr val="000000"/>
              </a:solidFill>
              <a:latin typeface="Arial Narrow" panose="020B0606020202030204" pitchFamily="34" charset="0"/>
            </a:endParaRPr>
          </a:p>
          <a:p>
            <a:r>
              <a:rPr lang="en-GB" sz="1800" dirty="0">
                <a:solidFill>
                  <a:srgbClr val="000000"/>
                </a:solidFill>
                <a:latin typeface="Arial Narrow" panose="020B0606020202030204" pitchFamily="34" charset="0"/>
              </a:rPr>
              <a:t>The AGSA in the audit report also raised a material uncertainty  on the ability of the Bank to continue as a going concern. </a:t>
            </a:r>
            <a:endParaRPr lang="en-ZA" sz="1800" dirty="0">
              <a:solidFill>
                <a:srgbClr val="000000"/>
              </a:solidFill>
              <a:latin typeface="Arial Narrow" panose="020B0606020202030204" pitchFamily="34" charset="0"/>
            </a:endParaRPr>
          </a:p>
          <a:p>
            <a:r>
              <a:rPr lang="en-GB" sz="1800" dirty="0">
                <a:solidFill>
                  <a:srgbClr val="000000"/>
                </a:solidFill>
                <a:latin typeface="Arial Narrow" panose="020B0606020202030204" pitchFamily="34" charset="0"/>
              </a:rPr>
              <a:t>The remediation plan is aimed at resolving the going concern risk, enhancement of internal controls and focused management of the loan book. The implementation was completed within the time period for the 2020/21 audit. </a:t>
            </a:r>
            <a:endParaRPr lang="en-ZA" sz="1050" dirty="0">
              <a:solidFill>
                <a:srgbClr val="000000"/>
              </a:solidFill>
              <a:latin typeface="Gill Sans MT" panose="020B0502020104020203" pitchFamily="34" charset="0"/>
            </a:endParaRPr>
          </a:p>
          <a:p>
            <a:r>
              <a:rPr lang="en-GB" sz="1800" dirty="0">
                <a:solidFill>
                  <a:srgbClr val="000000"/>
                </a:solidFill>
                <a:latin typeface="Arial Narrow" panose="020B0606020202030204" pitchFamily="34" charset="0"/>
              </a:rPr>
              <a:t>The Bank is committed to addressing the challenges experienced regarding the internal control deficiencies and also committed to finding a solution to cure the event of default.</a:t>
            </a:r>
          </a:p>
          <a:p>
            <a:endParaRPr lang="en-GB" sz="1800" dirty="0">
              <a:solidFill>
                <a:srgbClr val="000000"/>
              </a:solidFill>
              <a:latin typeface="Arial Narrow" panose="020B0606020202030204" pitchFamily="34" charset="0"/>
            </a:endParaRPr>
          </a:p>
          <a:p>
            <a:endParaRPr lang="en-GB" sz="2400" dirty="0">
              <a:solidFill>
                <a:srgbClr val="000000"/>
              </a:solidFill>
              <a:latin typeface="Gill Sans MT" panose="020B0502020104020203" pitchFamily="34" charset="0"/>
            </a:endParaRPr>
          </a:p>
          <a:p>
            <a:endParaRPr lang="en-GB" dirty="0">
              <a:latin typeface="Arial" panose="020B0604020202020204" pitchFamily="34" charset="0"/>
              <a:cs typeface="Arial" panose="020B0604020202020204" pitchFamily="34" charset="0"/>
            </a:endParaRPr>
          </a:p>
          <a:p>
            <a:pPr marL="177800" indent="-177800" algn="just">
              <a:spcAft>
                <a:spcPts val="600"/>
              </a:spcAft>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endParaRPr>
          </a:p>
          <a:p>
            <a:pPr marL="177800" indent="-177800" algn="just">
              <a:spcAft>
                <a:spcPts val="600"/>
              </a:spcAft>
              <a:buFont typeface="Arial" panose="020B0604020202020204" pitchFamily="34" charset="0"/>
              <a:buChar char="•"/>
            </a:pPr>
            <a:endParaRPr lang="en-ZA" sz="1800" dirty="0">
              <a:latin typeface="Arial" panose="020B0604020202020204" pitchFamily="34" charset="0"/>
            </a:endParaRPr>
          </a:p>
          <a:p>
            <a:pPr marL="177800" indent="-177800" algn="just">
              <a:spcAft>
                <a:spcPts val="600"/>
              </a:spcAft>
              <a:buFont typeface="Arial" panose="020B0604020202020204" pitchFamily="34" charset="0"/>
              <a:buChar char="•"/>
            </a:pPr>
            <a:endParaRPr lang="en-GB" sz="2400" dirty="0">
              <a:latin typeface="Arial"/>
            </a:endParaRPr>
          </a:p>
        </p:txBody>
      </p:sp>
    </p:spTree>
    <p:extLst>
      <p:ext uri="{BB962C8B-B14F-4D97-AF65-F5344CB8AC3E}">
        <p14:creationId xmlns:p14="http://schemas.microsoft.com/office/powerpoint/2010/main" xmlns="" val="361766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6C905-234B-49CE-8234-4D2C317BA307}"/>
              </a:ext>
            </a:extLst>
          </p:cNvPr>
          <p:cNvSpPr>
            <a:spLocks noGrp="1"/>
          </p:cNvSpPr>
          <p:nvPr>
            <p:ph type="title"/>
          </p:nvPr>
        </p:nvSpPr>
        <p:spPr/>
        <p:txBody>
          <a:bodyPr>
            <a:normAutofit/>
          </a:bodyPr>
          <a:lstStyle/>
          <a:p>
            <a:r>
              <a:rPr lang="en-ZA" sz="2400" dirty="0">
                <a:latin typeface="Arial Narrow" panose="020B0606020202030204" pitchFamily="34" charset="0"/>
              </a:rPr>
              <a:t>PUBLIC INVESTMENT CORPORATION</a:t>
            </a:r>
          </a:p>
        </p:txBody>
      </p:sp>
      <p:sp>
        <p:nvSpPr>
          <p:cNvPr id="3" name="Content Placeholder 2">
            <a:extLst>
              <a:ext uri="{FF2B5EF4-FFF2-40B4-BE49-F238E27FC236}">
                <a16:creationId xmlns:a16="http://schemas.microsoft.com/office/drawing/2014/main" xmlns="" id="{F0B18953-13AE-47BC-AF7C-192DC96ACB84}"/>
              </a:ext>
            </a:extLst>
          </p:cNvPr>
          <p:cNvSpPr>
            <a:spLocks noGrp="1"/>
          </p:cNvSpPr>
          <p:nvPr>
            <p:ph idx="1"/>
          </p:nvPr>
        </p:nvSpPr>
        <p:spPr/>
        <p:txBody>
          <a:bodyPr>
            <a:normAutofit fontScale="92500" lnSpcReduction="10000"/>
          </a:bodyPr>
          <a:lstStyle/>
          <a:p>
            <a:r>
              <a:rPr lang="en-US" sz="1800" dirty="0">
                <a:latin typeface="Arial Narrow" panose="020B0606020202030204" pitchFamily="34" charset="0"/>
                <a:cs typeface="Arial" pitchFamily="34" charset="0"/>
              </a:rPr>
              <a:t>The PIC received an unqualified audit opinion with findings for the financial year ended 31 March 2021. </a:t>
            </a:r>
          </a:p>
          <a:p>
            <a:pPr marL="0" indent="0">
              <a:buNone/>
            </a:pPr>
            <a:endParaRPr lang="en-US" sz="1800" dirty="0">
              <a:latin typeface="Arial Narrow" panose="020B0606020202030204" pitchFamily="34" charset="0"/>
              <a:cs typeface="Arial" pitchFamily="34" charset="0"/>
            </a:endParaRPr>
          </a:p>
          <a:p>
            <a:r>
              <a:rPr lang="en-US" sz="1800" dirty="0">
                <a:latin typeface="Arial Narrow" panose="020B0606020202030204" pitchFamily="34" charset="0"/>
                <a:cs typeface="Arial" pitchFamily="34" charset="0"/>
              </a:rPr>
              <a:t>The AGSA identified findings related to internal control deficiencies in financial systems, weak enforcement of Politically Exposed Person (PEP) policy and effective steps were not taken to prevent irregular expenditure as per the Public Finance Management Act.</a:t>
            </a:r>
          </a:p>
          <a:p>
            <a:pPr marL="0" indent="0">
              <a:buNone/>
            </a:pPr>
            <a:endParaRPr lang="en-US" sz="1800" dirty="0">
              <a:latin typeface="Arial Narrow" panose="020B0606020202030204" pitchFamily="34" charset="0"/>
              <a:cs typeface="Arial" pitchFamily="34" charset="0"/>
            </a:endParaRPr>
          </a:p>
          <a:p>
            <a:r>
              <a:rPr lang="en-ZA" sz="1800" dirty="0">
                <a:latin typeface="Arial Narrow" panose="020B0606020202030204" pitchFamily="34" charset="0"/>
                <a:cs typeface="Arial" pitchFamily="34" charset="0"/>
              </a:rPr>
              <a:t>The PIC has resolved to implement preventative controls to prevent irregular expenditure from occurring, update the PEP policy to address the shortfalls and performed and implemented the assessment impact of the new accounting standard on the PIC annual financial statements.</a:t>
            </a:r>
          </a:p>
          <a:p>
            <a:endParaRPr lang="en-ZA" sz="1800" dirty="0">
              <a:latin typeface="Arial Narrow" panose="020B0606020202030204" pitchFamily="34" charset="0"/>
              <a:cs typeface="Arial" pitchFamily="34" charset="0"/>
            </a:endParaRPr>
          </a:p>
          <a:p>
            <a:r>
              <a:rPr lang="en-US" sz="1800" dirty="0">
                <a:latin typeface="Arial Narrow" panose="020B0606020202030204" pitchFamily="34" charset="0"/>
                <a:cs typeface="Arial" pitchFamily="34" charset="0"/>
              </a:rPr>
              <a:t>The implemented controls are expected to ensure that all the deficiencies are mitigated and do not reoccur when the audit commences for the year ending 31 March 2022.</a:t>
            </a:r>
          </a:p>
          <a:p>
            <a:pPr marL="0" indent="0">
              <a:buNone/>
            </a:pPr>
            <a:endParaRPr lang="en-US" sz="1800" dirty="0">
              <a:latin typeface="Arial Narrow" panose="020B0606020202030204" pitchFamily="34" charset="0"/>
              <a:cs typeface="Arial" pitchFamily="34" charset="0"/>
            </a:endParaRPr>
          </a:p>
          <a:p>
            <a:endParaRPr lang="en-US" sz="1800" dirty="0">
              <a:latin typeface="Arial Narrow" panose="020B0606020202030204" pitchFamily="34" charset="0"/>
              <a:cs typeface="Arial" pitchFamily="34" charset="0"/>
            </a:endParaRPr>
          </a:p>
          <a:p>
            <a:pPr marL="0" indent="0">
              <a:buNone/>
            </a:pPr>
            <a:endParaRPr lang="en-US" sz="1800" dirty="0">
              <a:latin typeface="Arial Narrow" panose="020B0606020202030204" pitchFamily="34" charset="0"/>
              <a:cs typeface="Arial" pitchFamily="34" charset="0"/>
            </a:endParaRPr>
          </a:p>
          <a:p>
            <a:pPr marL="0" indent="0">
              <a:buNone/>
            </a:pPr>
            <a:r>
              <a:rPr lang="en-US" sz="1800" dirty="0">
                <a:latin typeface="Arial Narrow" panose="020B0606020202030204" pitchFamily="34" charset="0"/>
                <a:cs typeface="Arial" pitchFamily="34" charset="0"/>
              </a:rPr>
              <a:t>   </a:t>
            </a:r>
            <a:endParaRPr lang="en-ZA" sz="1800" dirty="0">
              <a:latin typeface="Arial Narrow" panose="020B0606020202030204" pitchFamily="34" charset="0"/>
            </a:endParaRPr>
          </a:p>
        </p:txBody>
      </p:sp>
    </p:spTree>
    <p:extLst>
      <p:ext uri="{BB962C8B-B14F-4D97-AF65-F5344CB8AC3E}">
        <p14:creationId xmlns:p14="http://schemas.microsoft.com/office/powerpoint/2010/main" xmlns="" val="1485604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3267</TotalTime>
  <Words>590</Words>
  <Application>Microsoft Office PowerPoint</Application>
  <PresentationFormat>On-screen Show (4:3)</PresentationFormat>
  <Paragraphs>47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PUBLIC ENTITIES AUDIT ACTION PLANS</vt:lpstr>
      <vt:lpstr>Minister of Finance Oversight Role as per various Public Entities incorporation legislation:  </vt:lpstr>
      <vt:lpstr>KEY OBSERVATIONS FROM 2020/21 PUBLIC ENTITIES’ ANNUAL REPORTS</vt:lpstr>
      <vt:lpstr>LAND BANK</vt:lpstr>
      <vt:lpstr>PUBLIC INVESTMENT CORPORATION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99</cp:revision>
  <dcterms:created xsi:type="dcterms:W3CDTF">2017-06-12T08:43:34Z</dcterms:created>
  <dcterms:modified xsi:type="dcterms:W3CDTF">2022-02-08T07:55:25Z</dcterms:modified>
</cp:coreProperties>
</file>