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73" r:id="rId5"/>
  </p:sldMasterIdLst>
  <p:notesMasterIdLst>
    <p:notesMasterId r:id="rId11"/>
  </p:notesMasterIdLst>
  <p:sldIdLst>
    <p:sldId id="2018" r:id="rId6"/>
    <p:sldId id="2022" r:id="rId7"/>
    <p:sldId id="290" r:id="rId8"/>
    <p:sldId id="2019" r:id="rId9"/>
    <p:sldId id="2020" r:id="rId10"/>
  </p:sldIdLst>
  <p:sldSz cx="9144000" cy="6858000" type="screen4x3"/>
  <p:notesSz cx="6797675" cy="9926638"/>
  <p:defaultTextStyle>
    <a:defPPr>
      <a:defRPr lang="en-ZW"/>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4343"/>
    <a:srgbClr val="444444"/>
    <a:srgbClr val="363636"/>
    <a:srgbClr val="496068"/>
    <a:srgbClr val="3D3D3D"/>
    <a:srgbClr val="333333"/>
    <a:srgbClr val="3F3F3F"/>
    <a:srgbClr val="E128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E65D9A-5E22-46C5-A804-C26959992CA0}" v="100" dt="2022-02-06T12:58:59.9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89" autoAdjust="0"/>
  </p:normalViewPr>
  <p:slideViewPr>
    <p:cSldViewPr snapToGrid="0">
      <p:cViewPr varScale="1">
        <p:scale>
          <a:sx n="73" d="100"/>
          <a:sy n="73" d="100"/>
        </p:scale>
        <p:origin x="-4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324" tIns="46662" rIns="93324" bIns="46662" rtlCol="0"/>
          <a:lstStyle>
            <a:lvl1pPr algn="l" fontAlgn="auto">
              <a:spcBef>
                <a:spcPts val="0"/>
              </a:spcBef>
              <a:spcAft>
                <a:spcPts val="0"/>
              </a:spcAft>
              <a:defRPr sz="1200">
                <a:latin typeface="+mn-lt"/>
                <a:cs typeface="+mn-cs"/>
              </a:defRPr>
            </a:lvl1pPr>
          </a:lstStyle>
          <a:p>
            <a:pPr>
              <a:defRPr/>
            </a:pPr>
            <a:endParaRPr lang="en-ZW" dirty="0"/>
          </a:p>
        </p:txBody>
      </p:sp>
      <p:sp>
        <p:nvSpPr>
          <p:cNvPr id="3" name="Date Placeholder 2"/>
          <p:cNvSpPr>
            <a:spLocks noGrp="1"/>
          </p:cNvSpPr>
          <p:nvPr>
            <p:ph type="dt" idx="1"/>
          </p:nvPr>
        </p:nvSpPr>
        <p:spPr>
          <a:xfrm>
            <a:off x="3850444" y="0"/>
            <a:ext cx="2945659" cy="496332"/>
          </a:xfrm>
          <a:prstGeom prst="rect">
            <a:avLst/>
          </a:prstGeom>
        </p:spPr>
        <p:txBody>
          <a:bodyPr vert="horz" lIns="93324" tIns="46662" rIns="93324" bIns="46662" rtlCol="0"/>
          <a:lstStyle>
            <a:lvl1pPr algn="r" fontAlgn="auto">
              <a:spcBef>
                <a:spcPts val="0"/>
              </a:spcBef>
              <a:spcAft>
                <a:spcPts val="0"/>
              </a:spcAft>
              <a:defRPr sz="1200">
                <a:latin typeface="+mn-lt"/>
                <a:cs typeface="+mn-cs"/>
              </a:defRPr>
            </a:lvl1pPr>
          </a:lstStyle>
          <a:p>
            <a:pPr>
              <a:defRPr/>
            </a:pPr>
            <a:fld id="{39D0639F-2A32-4401-9D68-635127E1DD3F}" type="datetimeFigureOut">
              <a:rPr lang="en-US"/>
              <a:pPr>
                <a:defRPr/>
              </a:pPr>
              <a:t>2/8/2022</a:t>
            </a:fld>
            <a:endParaRPr lang="en-ZW"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324" tIns="46662" rIns="93324" bIns="46662" rtlCol="0" anchor="ctr"/>
          <a:lstStyle/>
          <a:p>
            <a:pPr lvl="0"/>
            <a:endParaRPr lang="en-ZW" noProof="0"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wrap="square" lIns="93324" tIns="46662" rIns="93324" bIns="46662" numCol="1" anchor="t" anchorCtr="0" compatLnSpc="1">
            <a:prstTxWarp prst="textNoShape">
              <a:avLst/>
            </a:prstTxWarp>
            <a:normAutofit/>
          </a:bodyPr>
          <a:lstStyle/>
          <a:p>
            <a:pPr lvl="0"/>
            <a:r>
              <a:rPr lang="en-ZW" noProof="0"/>
              <a:t>Click to edit Master text styles</a:t>
            </a:r>
          </a:p>
          <a:p>
            <a:pPr lvl="1"/>
            <a:r>
              <a:rPr lang="en-ZW" noProof="0"/>
              <a:t>Second level</a:t>
            </a:r>
          </a:p>
          <a:p>
            <a:pPr lvl="2"/>
            <a:r>
              <a:rPr lang="en-ZW" noProof="0"/>
              <a:t>Third level</a:t>
            </a:r>
          </a:p>
          <a:p>
            <a:pPr lvl="3"/>
            <a:r>
              <a:rPr lang="en-ZW" noProof="0"/>
              <a:t>Fourth level</a:t>
            </a:r>
          </a:p>
          <a:p>
            <a:pPr lvl="4"/>
            <a:r>
              <a:rPr lang="en-ZW" noProof="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3324" tIns="46662" rIns="93324" bIns="46662" rtlCol="0" anchor="b"/>
          <a:lstStyle>
            <a:lvl1pPr algn="l" fontAlgn="auto">
              <a:spcBef>
                <a:spcPts val="0"/>
              </a:spcBef>
              <a:spcAft>
                <a:spcPts val="0"/>
              </a:spcAft>
              <a:defRPr sz="1200">
                <a:latin typeface="+mn-lt"/>
                <a:cs typeface="+mn-cs"/>
              </a:defRPr>
            </a:lvl1pPr>
          </a:lstStyle>
          <a:p>
            <a:pPr>
              <a:defRPr/>
            </a:pPr>
            <a:endParaRPr lang="en-ZW"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3324" tIns="46662" rIns="93324" bIns="46662" rtlCol="0" anchor="b"/>
          <a:lstStyle>
            <a:lvl1pPr algn="r" fontAlgn="auto">
              <a:spcBef>
                <a:spcPts val="0"/>
              </a:spcBef>
              <a:spcAft>
                <a:spcPts val="0"/>
              </a:spcAft>
              <a:defRPr sz="1200">
                <a:latin typeface="+mn-lt"/>
                <a:cs typeface="+mn-cs"/>
              </a:defRPr>
            </a:lvl1pPr>
          </a:lstStyle>
          <a:p>
            <a:pPr>
              <a:defRPr/>
            </a:pPr>
            <a:fld id="{9F68509F-17FC-4730-A413-4B18C57AE084}" type="slidenum">
              <a:rPr lang="en-ZW"/>
              <a:pPr>
                <a:defRPr/>
              </a:pPr>
              <a:t>‹#›</a:t>
            </a:fld>
            <a:endParaRPr lang="en-ZW" dirty="0"/>
          </a:p>
        </p:txBody>
      </p:sp>
    </p:spTree>
    <p:extLst>
      <p:ext uri="{BB962C8B-B14F-4D97-AF65-F5344CB8AC3E}">
        <p14:creationId xmlns:p14="http://schemas.microsoft.com/office/powerpoint/2010/main" xmlns="" val="20524016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0278" y="3269493"/>
            <a:ext cx="3439754" cy="658704"/>
          </a:xfrm>
          <a:prstGeom prst="rect">
            <a:avLst/>
          </a:prstGeom>
        </p:spPr>
        <p:txBody>
          <a:bodyPr lIns="0" tIns="0" rIns="0" bIns="0" anchor="t">
            <a:noAutofit/>
          </a:bodyPr>
          <a:lstStyle>
            <a:lvl1pPr algn="l">
              <a:defRPr sz="2000" b="0" i="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10275" y="3955650"/>
            <a:ext cx="3427057" cy="671047"/>
          </a:xfrm>
          <a:prstGeom prst="rect">
            <a:avLst/>
          </a:prstGeom>
        </p:spPr>
        <p:txBody>
          <a:bodyPr lIns="0" tIns="0" rIns="0" bIns="0">
            <a:normAutofit/>
          </a:bodyPr>
          <a:lstStyle>
            <a:lvl1pPr marL="0" indent="0" algn="l">
              <a:buNone/>
              <a:defRPr sz="1200" b="0" i="0">
                <a:solidFill>
                  <a:srgbClr val="49606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Contents slide with Body Tex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95977" y="1666595"/>
            <a:ext cx="8434259" cy="646331"/>
          </a:xfrm>
          <a:prstGeom prst="rect">
            <a:avLst/>
          </a:prstGeom>
        </p:spPr>
        <p:txBody>
          <a:bodyPr lIns="0" tIns="0" rIns="0" bIns="0" rtlCol="0">
            <a:spAutoFit/>
          </a:bodyPr>
          <a:lstStyle>
            <a:lvl1pPr marL="228600" indent="-220663" algn="l" defTabSz="914400" rtl="0" eaLnBrk="1" latinLnBrk="0" hangingPunct="1">
              <a:lnSpc>
                <a:spcPct val="150000"/>
              </a:lnSpc>
              <a:spcBef>
                <a:spcPts val="0"/>
              </a:spcBef>
              <a:buClr>
                <a:srgbClr val="5F5F5F"/>
              </a:buClr>
              <a:buSzPct val="100000"/>
              <a:buFont typeface="Wingdings" pitchFamily="2" charset="2"/>
              <a:buChar char="Ø"/>
              <a:defRPr lang="en-US" sz="1400" b="0" i="0" kern="1200" dirty="0" smtClean="0">
                <a:solidFill>
                  <a:schemeClr val="tx1">
                    <a:lumMod val="75000"/>
                  </a:schemeClr>
                </a:solidFill>
                <a:latin typeface="Arial" pitchFamily="34" charset="0"/>
                <a:ea typeface="+mn-ea"/>
                <a:cs typeface="Arial" pitchFamily="34" charset="0"/>
              </a:defRPr>
            </a:lvl1pPr>
            <a:lvl2pPr marL="117475" indent="-109538" algn="l" defTabSz="914400" rtl="0" eaLnBrk="1" latinLnBrk="0" hangingPunct="1">
              <a:spcBef>
                <a:spcPct val="20000"/>
              </a:spcBef>
              <a:buClr>
                <a:srgbClr val="5F5F5F"/>
              </a:buClr>
              <a:buFont typeface="Wingdings" pitchFamily="2" charset="2"/>
              <a:buChar char="§"/>
              <a:defRPr lang="en-US" sz="1200" b="0" i="0" kern="1200" dirty="0" smtClean="0">
                <a:solidFill>
                  <a:srgbClr val="444444"/>
                </a:solidFill>
                <a:latin typeface="Arial" pitchFamily="34" charset="0"/>
                <a:ea typeface="+mn-ea"/>
                <a:cs typeface="Arial" pitchFamily="34" charset="0"/>
              </a:defRPr>
            </a:lvl2pPr>
            <a:lvl3pPr marL="441325" indent="-166688">
              <a:lnSpc>
                <a:spcPct val="150000"/>
              </a:lnSpc>
              <a:spcBef>
                <a:spcPts val="0"/>
              </a:spcBef>
              <a:buFont typeface="Wingdings" pitchFamily="2" charset="2"/>
              <a:buChar char="§"/>
              <a:defRPr sz="1400">
                <a:solidFill>
                  <a:schemeClr val="tx1">
                    <a:lumMod val="75000"/>
                  </a:schemeClr>
                </a:solidFill>
              </a:defRPr>
            </a:lvl3pPr>
          </a:lstStyle>
          <a:p>
            <a:pPr lvl="0"/>
            <a:r>
              <a:rPr lang="en-US"/>
              <a:t>Click to edit Master text styles</a:t>
            </a:r>
          </a:p>
          <a:p>
            <a:pPr lvl="1"/>
            <a:r>
              <a:rPr lang="en-US"/>
              <a:t>Second level</a:t>
            </a:r>
          </a:p>
        </p:txBody>
      </p:sp>
      <p:sp>
        <p:nvSpPr>
          <p:cNvPr id="10" name="Text Placeholder 9"/>
          <p:cNvSpPr>
            <a:spLocks noGrp="1"/>
          </p:cNvSpPr>
          <p:nvPr>
            <p:ph type="body" sz="quarter" idx="11"/>
          </p:nvPr>
        </p:nvSpPr>
        <p:spPr>
          <a:xfrm>
            <a:off x="395977" y="1107770"/>
            <a:ext cx="8416330" cy="415498"/>
          </a:xfrm>
          <a:prstGeom prst="rect">
            <a:avLst/>
          </a:prstGeom>
        </p:spPr>
        <p:txBody>
          <a:bodyPr lIns="0" tIns="0" rIns="0" bIns="0">
            <a:spAutoFit/>
          </a:bodyPr>
          <a:lstStyle>
            <a:lvl1pPr marL="0" indent="0">
              <a:lnSpc>
                <a:spcPct val="150000"/>
              </a:lnSpc>
              <a:spcBef>
                <a:spcPts val="0"/>
              </a:spcBef>
              <a:spcAft>
                <a:spcPts val="600"/>
              </a:spcAft>
              <a:buFontTx/>
              <a:buNone/>
              <a:defRPr sz="1800" b="0" i="0">
                <a:solidFill>
                  <a:srgbClr val="434343"/>
                </a:solidFill>
              </a:defRPr>
            </a:lvl1pPr>
          </a:lstStyle>
          <a:p>
            <a:pPr lvl="0"/>
            <a:r>
              <a:rPr lang="en-US"/>
              <a:t>Click to edit Master text styles</a:t>
            </a:r>
          </a:p>
        </p:txBody>
      </p:sp>
      <p:sp>
        <p:nvSpPr>
          <p:cNvPr id="11" name="Text Placeholder 9"/>
          <p:cNvSpPr>
            <a:spLocks noGrp="1"/>
          </p:cNvSpPr>
          <p:nvPr>
            <p:ph type="body" sz="quarter" idx="12"/>
          </p:nvPr>
        </p:nvSpPr>
        <p:spPr>
          <a:xfrm>
            <a:off x="395977" y="6099357"/>
            <a:ext cx="8425227" cy="228949"/>
          </a:xfrm>
          <a:prstGeom prst="rect">
            <a:avLst/>
          </a:prstGeom>
        </p:spPr>
        <p:txBody>
          <a:bodyPr lIns="0">
            <a:normAutofit/>
          </a:bodyPr>
          <a:lstStyle>
            <a:lvl1pPr marL="0" indent="0">
              <a:spcBef>
                <a:spcPts val="0"/>
              </a:spcBef>
              <a:buFontTx/>
              <a:buNone/>
              <a:defRPr sz="800" b="0" i="0">
                <a:solidFill>
                  <a:srgbClr val="444444"/>
                </a:solidFill>
              </a:defRPr>
            </a:lvl1pPr>
          </a:lstStyle>
          <a:p>
            <a:pPr lvl="0"/>
            <a:r>
              <a:rPr lang="en-US"/>
              <a:t>Click to edit Master text styles</a:t>
            </a:r>
          </a:p>
        </p:txBody>
      </p:sp>
      <p:sp>
        <p:nvSpPr>
          <p:cNvPr id="17" name="Title 1"/>
          <p:cNvSpPr>
            <a:spLocks noGrp="1"/>
          </p:cNvSpPr>
          <p:nvPr>
            <p:ph type="title"/>
          </p:nvPr>
        </p:nvSpPr>
        <p:spPr>
          <a:xfrm>
            <a:off x="1577788" y="248849"/>
            <a:ext cx="7234519" cy="461665"/>
          </a:xfrm>
          <a:prstGeom prst="rect">
            <a:avLst/>
          </a:prstGeom>
        </p:spPr>
        <p:txBody>
          <a:bodyPr wrap="square" lIns="0">
            <a:spAutoFit/>
          </a:bodyPr>
          <a:lstStyle>
            <a:lvl1pPr algn="ctr">
              <a:defRPr sz="2400" b="0" i="0">
                <a:solidFill>
                  <a:schemeClr val="accent1"/>
                </a:solidFill>
              </a:defRPr>
            </a:lvl1pPr>
          </a:lstStyle>
          <a:p>
            <a:r>
              <a:rPr lang="en-US"/>
              <a:t>Click to edit Master title style</a:t>
            </a:r>
            <a:endParaRPr lang="en-ZW" dirty="0"/>
          </a:p>
        </p:txBody>
      </p:sp>
    </p:spTree>
    <p:extLst>
      <p:ext uri="{BB962C8B-B14F-4D97-AF65-F5344CB8AC3E}">
        <p14:creationId xmlns:p14="http://schemas.microsoft.com/office/powerpoint/2010/main" xmlns="" val="358567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2_Agenda/Section Break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3054" y="3029840"/>
            <a:ext cx="4940300" cy="461665"/>
          </a:xfrm>
          <a:prstGeom prst="rect">
            <a:avLst/>
          </a:prstGeom>
        </p:spPr>
        <p:txBody>
          <a:bodyPr/>
          <a:lstStyle>
            <a:lvl1pPr>
              <a:defRPr b="0"/>
            </a:lvl1pPr>
          </a:lstStyle>
          <a:p>
            <a:r>
              <a:rPr lang="en-US"/>
              <a:t>Click to edit Master title style</a:t>
            </a:r>
            <a:endParaRPr lang="en-ZW" dirty="0"/>
          </a:p>
        </p:txBody>
      </p:sp>
    </p:spTree>
    <p:extLst>
      <p:ext uri="{BB962C8B-B14F-4D97-AF65-F5344CB8AC3E}">
        <p14:creationId xmlns:p14="http://schemas.microsoft.com/office/powerpoint/2010/main" xmlns="" val="254860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slide with Body Tex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95977" y="1666595"/>
            <a:ext cx="8434259" cy="646331"/>
          </a:xfrm>
          <a:prstGeom prst="rect">
            <a:avLst/>
          </a:prstGeom>
        </p:spPr>
        <p:txBody>
          <a:bodyPr lIns="0" tIns="0" rIns="0" bIns="0" rtlCol="0">
            <a:spAutoFit/>
          </a:bodyPr>
          <a:lstStyle>
            <a:lvl1pPr marL="228600" indent="-220663" algn="l" defTabSz="914400" rtl="0" eaLnBrk="1" latinLnBrk="0" hangingPunct="1">
              <a:lnSpc>
                <a:spcPct val="150000"/>
              </a:lnSpc>
              <a:spcBef>
                <a:spcPts val="0"/>
              </a:spcBef>
              <a:buClr>
                <a:srgbClr val="5F5F5F"/>
              </a:buClr>
              <a:buSzPct val="100000"/>
              <a:buFont typeface="Wingdings" pitchFamily="2" charset="2"/>
              <a:buChar char="Ø"/>
              <a:defRPr lang="en-US" sz="1400" b="0" i="0" kern="1200" dirty="0" smtClean="0">
                <a:solidFill>
                  <a:schemeClr val="tx1">
                    <a:lumMod val="75000"/>
                  </a:schemeClr>
                </a:solidFill>
                <a:latin typeface="Arial" pitchFamily="34" charset="0"/>
                <a:ea typeface="+mn-ea"/>
                <a:cs typeface="Arial" pitchFamily="34" charset="0"/>
              </a:defRPr>
            </a:lvl1pPr>
            <a:lvl2pPr marL="117475" indent="-109538" algn="l" defTabSz="914400" rtl="0" eaLnBrk="1" latinLnBrk="0" hangingPunct="1">
              <a:spcBef>
                <a:spcPct val="20000"/>
              </a:spcBef>
              <a:buClr>
                <a:srgbClr val="5F5F5F"/>
              </a:buClr>
              <a:buFont typeface="Wingdings" pitchFamily="2" charset="2"/>
              <a:buChar char="§"/>
              <a:defRPr lang="en-US" sz="1200" b="0" i="0" kern="1200" dirty="0" smtClean="0">
                <a:solidFill>
                  <a:srgbClr val="444444"/>
                </a:solidFill>
                <a:latin typeface="Arial" pitchFamily="34" charset="0"/>
                <a:ea typeface="+mn-ea"/>
                <a:cs typeface="Arial" pitchFamily="34" charset="0"/>
              </a:defRPr>
            </a:lvl2pPr>
            <a:lvl3pPr marL="441325" indent="-166688">
              <a:lnSpc>
                <a:spcPct val="150000"/>
              </a:lnSpc>
              <a:spcBef>
                <a:spcPts val="0"/>
              </a:spcBef>
              <a:buFont typeface="Wingdings" pitchFamily="2" charset="2"/>
              <a:buChar char="§"/>
              <a:defRPr sz="1400">
                <a:solidFill>
                  <a:schemeClr val="tx1">
                    <a:lumMod val="75000"/>
                  </a:schemeClr>
                </a:solidFill>
              </a:defRPr>
            </a:lvl3pPr>
          </a:lstStyle>
          <a:p>
            <a:pPr lvl="0"/>
            <a:r>
              <a:rPr lang="en-US"/>
              <a:t>Click to edit Master text styles</a:t>
            </a:r>
          </a:p>
          <a:p>
            <a:pPr lvl="1"/>
            <a:r>
              <a:rPr lang="en-US"/>
              <a:t>Second level</a:t>
            </a:r>
          </a:p>
        </p:txBody>
      </p:sp>
      <p:sp>
        <p:nvSpPr>
          <p:cNvPr id="10" name="Text Placeholder 9"/>
          <p:cNvSpPr>
            <a:spLocks noGrp="1"/>
          </p:cNvSpPr>
          <p:nvPr>
            <p:ph type="body" sz="quarter" idx="11"/>
          </p:nvPr>
        </p:nvSpPr>
        <p:spPr>
          <a:xfrm>
            <a:off x="395977" y="1107770"/>
            <a:ext cx="8416330" cy="415498"/>
          </a:xfrm>
          <a:prstGeom prst="rect">
            <a:avLst/>
          </a:prstGeom>
        </p:spPr>
        <p:txBody>
          <a:bodyPr lIns="0" tIns="0" rIns="0" bIns="0">
            <a:spAutoFit/>
          </a:bodyPr>
          <a:lstStyle>
            <a:lvl1pPr marL="0" indent="0">
              <a:lnSpc>
                <a:spcPct val="150000"/>
              </a:lnSpc>
              <a:spcBef>
                <a:spcPts val="0"/>
              </a:spcBef>
              <a:spcAft>
                <a:spcPts val="600"/>
              </a:spcAft>
              <a:buFontTx/>
              <a:buNone/>
              <a:defRPr sz="1800" b="0" i="0">
                <a:solidFill>
                  <a:srgbClr val="434343"/>
                </a:solidFill>
              </a:defRPr>
            </a:lvl1pPr>
          </a:lstStyle>
          <a:p>
            <a:pPr lvl="0"/>
            <a:r>
              <a:rPr lang="en-US"/>
              <a:t>Click to edit Master text styles</a:t>
            </a:r>
          </a:p>
        </p:txBody>
      </p:sp>
      <p:sp>
        <p:nvSpPr>
          <p:cNvPr id="11" name="Text Placeholder 9"/>
          <p:cNvSpPr>
            <a:spLocks noGrp="1"/>
          </p:cNvSpPr>
          <p:nvPr>
            <p:ph type="body" sz="quarter" idx="12"/>
          </p:nvPr>
        </p:nvSpPr>
        <p:spPr>
          <a:xfrm>
            <a:off x="395977" y="6099357"/>
            <a:ext cx="8425227" cy="228949"/>
          </a:xfrm>
          <a:prstGeom prst="rect">
            <a:avLst/>
          </a:prstGeom>
        </p:spPr>
        <p:txBody>
          <a:bodyPr lIns="0">
            <a:normAutofit/>
          </a:bodyPr>
          <a:lstStyle>
            <a:lvl1pPr marL="0" indent="0">
              <a:spcBef>
                <a:spcPts val="0"/>
              </a:spcBef>
              <a:buFontTx/>
              <a:buNone/>
              <a:defRPr sz="800" b="0" i="0">
                <a:solidFill>
                  <a:srgbClr val="444444"/>
                </a:solidFill>
              </a:defRPr>
            </a:lvl1pPr>
          </a:lstStyle>
          <a:p>
            <a:pPr lvl="0"/>
            <a:r>
              <a:rPr lang="en-US"/>
              <a:t>Click to edit Master text styles</a:t>
            </a:r>
          </a:p>
        </p:txBody>
      </p:sp>
      <p:sp>
        <p:nvSpPr>
          <p:cNvPr id="17" name="Title 1"/>
          <p:cNvSpPr>
            <a:spLocks noGrp="1"/>
          </p:cNvSpPr>
          <p:nvPr>
            <p:ph type="title"/>
          </p:nvPr>
        </p:nvSpPr>
        <p:spPr>
          <a:xfrm>
            <a:off x="1577788" y="248849"/>
            <a:ext cx="7234519" cy="461665"/>
          </a:xfrm>
          <a:prstGeom prst="rect">
            <a:avLst/>
          </a:prstGeom>
        </p:spPr>
        <p:txBody>
          <a:bodyPr wrap="square" lIns="0">
            <a:spAutoFit/>
          </a:bodyPr>
          <a:lstStyle>
            <a:lvl1pPr algn="ctr">
              <a:defRPr sz="2400" b="0" i="0">
                <a:solidFill>
                  <a:schemeClr val="accent1"/>
                </a:solidFill>
              </a:defRPr>
            </a:lvl1pPr>
          </a:lstStyle>
          <a:p>
            <a:r>
              <a:rPr lang="en-US"/>
              <a:t>Click to edit Master title style</a:t>
            </a:r>
            <a:endParaRPr lang="en-Z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Section Break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3054" y="3029840"/>
            <a:ext cx="4940300" cy="461665"/>
          </a:xfrm>
          <a:prstGeom prst="rect">
            <a:avLst/>
          </a:prstGeom>
        </p:spPr>
        <p:txBody>
          <a:bodyPr/>
          <a:lstStyle>
            <a:lvl1pPr>
              <a:defRPr b="0"/>
            </a:lvl1pPr>
          </a:lstStyle>
          <a:p>
            <a:r>
              <a:rPr lang="en-US"/>
              <a:t>Click to edit Master title style</a:t>
            </a:r>
            <a:endParaRPr lang="en-Z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with Main Heading">
    <p:spTree>
      <p:nvGrpSpPr>
        <p:cNvPr id="1" name=""/>
        <p:cNvGrpSpPr/>
        <p:nvPr/>
      </p:nvGrpSpPr>
      <p:grpSpPr>
        <a:xfrm>
          <a:off x="0" y="0"/>
          <a:ext cx="0" cy="0"/>
          <a:chOff x="0" y="0"/>
          <a:chExt cx="0" cy="0"/>
        </a:xfrm>
      </p:grpSpPr>
      <p:sp>
        <p:nvSpPr>
          <p:cNvPr id="2" name="Title 1"/>
          <p:cNvSpPr>
            <a:spLocks noGrp="1"/>
          </p:cNvSpPr>
          <p:nvPr>
            <p:ph type="title"/>
          </p:nvPr>
        </p:nvSpPr>
        <p:spPr>
          <a:xfrm>
            <a:off x="1874520" y="304239"/>
            <a:ext cx="6675120" cy="461665"/>
          </a:xfrm>
        </p:spPr>
        <p:txBody>
          <a:bodyPr/>
          <a:lstStyle/>
          <a:p>
            <a:r>
              <a:rPr lang="en-US"/>
              <a:t>Click to edit Master title style</a:t>
            </a:r>
            <a:endParaRPr lang="en-Z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0278" y="3269493"/>
            <a:ext cx="3439754" cy="658704"/>
          </a:xfrm>
          <a:prstGeom prst="rect">
            <a:avLst/>
          </a:prstGeom>
        </p:spPr>
        <p:txBody>
          <a:bodyPr lIns="0" tIns="0" rIns="0" bIns="0" anchor="t">
            <a:noAutofit/>
          </a:bodyPr>
          <a:lstStyle>
            <a:lvl1pPr algn="l">
              <a:defRPr sz="2000" b="0" i="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10275" y="3955650"/>
            <a:ext cx="3427057" cy="671047"/>
          </a:xfrm>
          <a:prstGeom prst="rect">
            <a:avLst/>
          </a:prstGeom>
        </p:spPr>
        <p:txBody>
          <a:bodyPr lIns="0" tIns="0" rIns="0" bIns="0">
            <a:normAutofit/>
          </a:bodyPr>
          <a:lstStyle>
            <a:lvl1pPr marL="0" indent="0" algn="l">
              <a:buNone/>
              <a:defRPr sz="1200" b="0" i="0">
                <a:solidFill>
                  <a:srgbClr val="49606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xmlns="" val="327476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slide with Body Tex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95977" y="1666595"/>
            <a:ext cx="8434259" cy="646331"/>
          </a:xfrm>
          <a:prstGeom prst="rect">
            <a:avLst/>
          </a:prstGeom>
        </p:spPr>
        <p:txBody>
          <a:bodyPr lIns="0" tIns="0" rIns="0" bIns="0" rtlCol="0">
            <a:spAutoFit/>
          </a:bodyPr>
          <a:lstStyle>
            <a:lvl1pPr marL="228600" indent="-220663" algn="l" defTabSz="914400" rtl="0" eaLnBrk="1" latinLnBrk="0" hangingPunct="1">
              <a:lnSpc>
                <a:spcPct val="150000"/>
              </a:lnSpc>
              <a:spcBef>
                <a:spcPts val="0"/>
              </a:spcBef>
              <a:buClr>
                <a:srgbClr val="5F5F5F"/>
              </a:buClr>
              <a:buSzPct val="100000"/>
              <a:buFont typeface="Wingdings" pitchFamily="2" charset="2"/>
              <a:buChar char="Ø"/>
              <a:defRPr lang="en-US" sz="1400" b="0" i="0" kern="1200" dirty="0" smtClean="0">
                <a:solidFill>
                  <a:schemeClr val="tx1">
                    <a:lumMod val="75000"/>
                  </a:schemeClr>
                </a:solidFill>
                <a:latin typeface="Arial" pitchFamily="34" charset="0"/>
                <a:ea typeface="+mn-ea"/>
                <a:cs typeface="Arial" pitchFamily="34" charset="0"/>
              </a:defRPr>
            </a:lvl1pPr>
            <a:lvl2pPr marL="117475" indent="-109538" algn="l" defTabSz="914400" rtl="0" eaLnBrk="1" latinLnBrk="0" hangingPunct="1">
              <a:spcBef>
                <a:spcPct val="20000"/>
              </a:spcBef>
              <a:buClr>
                <a:srgbClr val="5F5F5F"/>
              </a:buClr>
              <a:buFont typeface="Wingdings" pitchFamily="2" charset="2"/>
              <a:buChar char="§"/>
              <a:defRPr lang="en-US" sz="1200" b="0" i="0" kern="1200" dirty="0" smtClean="0">
                <a:solidFill>
                  <a:srgbClr val="444444"/>
                </a:solidFill>
                <a:latin typeface="Arial" pitchFamily="34" charset="0"/>
                <a:ea typeface="+mn-ea"/>
                <a:cs typeface="Arial" pitchFamily="34" charset="0"/>
              </a:defRPr>
            </a:lvl2pPr>
            <a:lvl3pPr marL="441325" indent="-166688">
              <a:lnSpc>
                <a:spcPct val="150000"/>
              </a:lnSpc>
              <a:spcBef>
                <a:spcPts val="0"/>
              </a:spcBef>
              <a:buFont typeface="Wingdings" pitchFamily="2" charset="2"/>
              <a:buChar char="§"/>
              <a:defRPr sz="1400">
                <a:solidFill>
                  <a:schemeClr val="tx1">
                    <a:lumMod val="75000"/>
                  </a:schemeClr>
                </a:solidFill>
              </a:defRPr>
            </a:lvl3pPr>
          </a:lstStyle>
          <a:p>
            <a:pPr lvl="0"/>
            <a:r>
              <a:rPr lang="en-US"/>
              <a:t>Click to edit Master text styles</a:t>
            </a:r>
          </a:p>
          <a:p>
            <a:pPr lvl="1"/>
            <a:r>
              <a:rPr lang="en-US"/>
              <a:t>Second level</a:t>
            </a:r>
          </a:p>
        </p:txBody>
      </p:sp>
      <p:sp>
        <p:nvSpPr>
          <p:cNvPr id="10" name="Text Placeholder 9"/>
          <p:cNvSpPr>
            <a:spLocks noGrp="1"/>
          </p:cNvSpPr>
          <p:nvPr>
            <p:ph type="body" sz="quarter" idx="11"/>
          </p:nvPr>
        </p:nvSpPr>
        <p:spPr>
          <a:xfrm>
            <a:off x="395977" y="1107770"/>
            <a:ext cx="8416330" cy="415498"/>
          </a:xfrm>
          <a:prstGeom prst="rect">
            <a:avLst/>
          </a:prstGeom>
        </p:spPr>
        <p:txBody>
          <a:bodyPr lIns="0" tIns="0" rIns="0" bIns="0">
            <a:spAutoFit/>
          </a:bodyPr>
          <a:lstStyle>
            <a:lvl1pPr marL="0" indent="0">
              <a:lnSpc>
                <a:spcPct val="150000"/>
              </a:lnSpc>
              <a:spcBef>
                <a:spcPts val="0"/>
              </a:spcBef>
              <a:spcAft>
                <a:spcPts val="600"/>
              </a:spcAft>
              <a:buFontTx/>
              <a:buNone/>
              <a:defRPr sz="1800" b="0" i="0">
                <a:solidFill>
                  <a:srgbClr val="434343"/>
                </a:solidFill>
              </a:defRPr>
            </a:lvl1pPr>
          </a:lstStyle>
          <a:p>
            <a:pPr lvl="0"/>
            <a:r>
              <a:rPr lang="en-US"/>
              <a:t>Click to edit Master text styles</a:t>
            </a:r>
          </a:p>
        </p:txBody>
      </p:sp>
      <p:sp>
        <p:nvSpPr>
          <p:cNvPr id="11" name="Text Placeholder 9"/>
          <p:cNvSpPr>
            <a:spLocks noGrp="1"/>
          </p:cNvSpPr>
          <p:nvPr>
            <p:ph type="body" sz="quarter" idx="12"/>
          </p:nvPr>
        </p:nvSpPr>
        <p:spPr>
          <a:xfrm>
            <a:off x="395977" y="6099357"/>
            <a:ext cx="8425227" cy="228949"/>
          </a:xfrm>
          <a:prstGeom prst="rect">
            <a:avLst/>
          </a:prstGeom>
        </p:spPr>
        <p:txBody>
          <a:bodyPr lIns="0">
            <a:normAutofit/>
          </a:bodyPr>
          <a:lstStyle>
            <a:lvl1pPr marL="0" indent="0">
              <a:spcBef>
                <a:spcPts val="0"/>
              </a:spcBef>
              <a:buFontTx/>
              <a:buNone/>
              <a:defRPr sz="800" b="0" i="0">
                <a:solidFill>
                  <a:srgbClr val="444444"/>
                </a:solidFill>
              </a:defRPr>
            </a:lvl1pPr>
          </a:lstStyle>
          <a:p>
            <a:pPr lvl="0"/>
            <a:r>
              <a:rPr lang="en-US"/>
              <a:t>Click to edit Master text styles</a:t>
            </a:r>
          </a:p>
        </p:txBody>
      </p:sp>
      <p:sp>
        <p:nvSpPr>
          <p:cNvPr id="17" name="Title 1"/>
          <p:cNvSpPr>
            <a:spLocks noGrp="1"/>
          </p:cNvSpPr>
          <p:nvPr>
            <p:ph type="title"/>
          </p:nvPr>
        </p:nvSpPr>
        <p:spPr>
          <a:xfrm>
            <a:off x="1577788" y="248849"/>
            <a:ext cx="7234519" cy="461665"/>
          </a:xfrm>
          <a:prstGeom prst="rect">
            <a:avLst/>
          </a:prstGeom>
        </p:spPr>
        <p:txBody>
          <a:bodyPr wrap="square" lIns="0">
            <a:spAutoFit/>
          </a:bodyPr>
          <a:lstStyle>
            <a:lvl1pPr algn="ctr">
              <a:defRPr sz="2400" b="0" i="0">
                <a:solidFill>
                  <a:schemeClr val="accent1"/>
                </a:solidFill>
              </a:defRPr>
            </a:lvl1pPr>
          </a:lstStyle>
          <a:p>
            <a:r>
              <a:rPr lang="en-US"/>
              <a:t>Click to edit Master title style</a:t>
            </a:r>
            <a:endParaRPr lang="en-ZW" dirty="0"/>
          </a:p>
        </p:txBody>
      </p:sp>
    </p:spTree>
    <p:extLst>
      <p:ext uri="{BB962C8B-B14F-4D97-AF65-F5344CB8AC3E}">
        <p14:creationId xmlns:p14="http://schemas.microsoft.com/office/powerpoint/2010/main" xmlns="" val="205368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Section Break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3054" y="3029840"/>
            <a:ext cx="4940300" cy="461665"/>
          </a:xfrm>
          <a:prstGeom prst="rect">
            <a:avLst/>
          </a:prstGeom>
        </p:spPr>
        <p:txBody>
          <a:bodyPr/>
          <a:lstStyle>
            <a:lvl1pPr>
              <a:defRPr b="0"/>
            </a:lvl1pPr>
          </a:lstStyle>
          <a:p>
            <a:r>
              <a:rPr lang="en-US"/>
              <a:t>Click to edit Master title style</a:t>
            </a:r>
            <a:endParaRPr lang="en-ZW" dirty="0"/>
          </a:p>
        </p:txBody>
      </p:sp>
    </p:spTree>
    <p:extLst>
      <p:ext uri="{BB962C8B-B14F-4D97-AF65-F5344CB8AC3E}">
        <p14:creationId xmlns:p14="http://schemas.microsoft.com/office/powerpoint/2010/main" xmlns="" val="244475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with Main Heading">
    <p:spTree>
      <p:nvGrpSpPr>
        <p:cNvPr id="1" name=""/>
        <p:cNvGrpSpPr/>
        <p:nvPr/>
      </p:nvGrpSpPr>
      <p:grpSpPr>
        <a:xfrm>
          <a:off x="0" y="0"/>
          <a:ext cx="0" cy="0"/>
          <a:chOff x="0" y="0"/>
          <a:chExt cx="0" cy="0"/>
        </a:xfrm>
      </p:grpSpPr>
      <p:sp>
        <p:nvSpPr>
          <p:cNvPr id="2" name="Title 1"/>
          <p:cNvSpPr>
            <a:spLocks noGrp="1"/>
          </p:cNvSpPr>
          <p:nvPr>
            <p:ph type="title"/>
          </p:nvPr>
        </p:nvSpPr>
        <p:spPr>
          <a:xfrm>
            <a:off x="1874520" y="304239"/>
            <a:ext cx="6675120" cy="461665"/>
          </a:xfrm>
        </p:spPr>
        <p:txBody>
          <a:bodyPr/>
          <a:lstStyle/>
          <a:p>
            <a:r>
              <a:rPr lang="en-US"/>
              <a:t>Click to edit Master title style</a:t>
            </a:r>
            <a:endParaRPr lang="en-ZW"/>
          </a:p>
        </p:txBody>
      </p:sp>
    </p:spTree>
    <p:extLst>
      <p:ext uri="{BB962C8B-B14F-4D97-AF65-F5344CB8AC3E}">
        <p14:creationId xmlns:p14="http://schemas.microsoft.com/office/powerpoint/2010/main" xmlns="" val="340996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Agenda/Section Break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3054" y="3029840"/>
            <a:ext cx="4940300" cy="461665"/>
          </a:xfrm>
          <a:prstGeom prst="rect">
            <a:avLst/>
          </a:prstGeom>
        </p:spPr>
        <p:txBody>
          <a:bodyPr/>
          <a:lstStyle>
            <a:lvl1pPr>
              <a:defRPr b="0"/>
            </a:lvl1pPr>
          </a:lstStyle>
          <a:p>
            <a:r>
              <a:rPr lang="en-US"/>
              <a:t>Click to edit Master title style</a:t>
            </a:r>
            <a:endParaRPr lang="en-ZW" dirty="0"/>
          </a:p>
        </p:txBody>
      </p:sp>
    </p:spTree>
    <p:extLst>
      <p:ext uri="{BB962C8B-B14F-4D97-AF65-F5344CB8AC3E}">
        <p14:creationId xmlns:p14="http://schemas.microsoft.com/office/powerpoint/2010/main" xmlns="" val="28264027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lum/>
          </a:blip>
          <a:srcRect/>
          <a:stretch>
            <a:fillRect/>
          </a:stretch>
        </a:blipFill>
        <a:effectLst/>
      </p:bgPr>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1874520" y="324772"/>
            <a:ext cx="6675120" cy="461665"/>
          </a:xfrm>
          <a:prstGeom prst="rect">
            <a:avLst/>
          </a:prstGeom>
        </p:spPr>
        <p:txBody>
          <a:bodyPr vert="horz" wrap="square" lIns="0" tIns="45720" rIns="91440" bIns="45720" rtlCol="0" anchor="ctr">
            <a:spAutoFit/>
          </a:bodyPr>
          <a:lstStyle/>
          <a:p>
            <a:r>
              <a:rPr lang="en-US"/>
              <a:t>Click to edit Master title style</a:t>
            </a:r>
            <a:endParaRPr lang="en-ZW" dirty="0"/>
          </a:p>
        </p:txBody>
      </p:sp>
      <p:sp>
        <p:nvSpPr>
          <p:cNvPr id="6" name="TextBox 5"/>
          <p:cNvSpPr txBox="1"/>
          <p:nvPr userDrawn="1"/>
        </p:nvSpPr>
        <p:spPr>
          <a:xfrm>
            <a:off x="4103688" y="6569737"/>
            <a:ext cx="938212" cy="230832"/>
          </a:xfrm>
          <a:prstGeom prst="rect">
            <a:avLst/>
          </a:prstGeom>
          <a:noFill/>
        </p:spPr>
        <p:txBody>
          <a:bodyPr>
            <a:spAutoFit/>
          </a:bodyPr>
          <a:lstStyle/>
          <a:p>
            <a:pPr algn="ctr">
              <a:defRPr/>
            </a:pPr>
            <a:fld id="{DDCE3290-F4A4-4E74-A392-172A23883967}" type="slidenum">
              <a:rPr lang="en-ZW" sz="900">
                <a:solidFill>
                  <a:srgbClr val="496068"/>
                </a:solidFill>
                <a:latin typeface="Arial" pitchFamily="34" charset="0"/>
                <a:cs typeface="Arial" pitchFamily="34" charset="0"/>
              </a:rPr>
              <a:pPr algn="ctr">
                <a:defRPr/>
              </a:pPr>
              <a:t>‹#›</a:t>
            </a:fld>
            <a:endParaRPr lang="en-ZW" sz="900" dirty="0">
              <a:solidFill>
                <a:srgbClr val="496068"/>
              </a:solidFill>
              <a:latin typeface="Arial" pitchFamily="34" charset="0"/>
              <a:cs typeface="Arial" pitchFamily="34" charset="0"/>
            </a:endParaRPr>
          </a:p>
        </p:txBody>
      </p:sp>
      <p:sp>
        <p:nvSpPr>
          <p:cNvPr id="2" name="MSIPCMContentMarking" descr="{&quot;HashCode&quot;:-613268687,&quot;Placement&quot;:&quot;Footer&quot;,&quot;Top&quot;:522.862549,&quot;Left&quot;:638.4771,&quot;SlideWidth&quot;:720,&quot;SlideHeight&quot;:540}">
            <a:extLst>
              <a:ext uri="{FF2B5EF4-FFF2-40B4-BE49-F238E27FC236}">
                <a16:creationId xmlns:a16="http://schemas.microsoft.com/office/drawing/2014/main" xmlns="" id="{97196D26-EDA1-4013-9ABF-11E444899FB3}"/>
              </a:ext>
            </a:extLst>
          </p:cNvPr>
          <p:cNvSpPr txBox="1"/>
          <p:nvPr userDrawn="1"/>
        </p:nvSpPr>
        <p:spPr>
          <a:xfrm>
            <a:off x="8108659" y="6640354"/>
            <a:ext cx="1035341" cy="217646"/>
          </a:xfrm>
          <a:prstGeom prst="rect">
            <a:avLst/>
          </a:prstGeom>
          <a:noFill/>
        </p:spPr>
        <p:txBody>
          <a:bodyPr vert="horz" wrap="square" lIns="0" tIns="0" rIns="0" bIns="0" rtlCol="0" anchor="ctr" anchorCtr="1">
            <a:spAutoFit/>
          </a:bodyPr>
          <a:lstStyle/>
          <a:p>
            <a:pPr algn="r">
              <a:spcBef>
                <a:spcPct val="0"/>
              </a:spcBef>
              <a:spcAft>
                <a:spcPct val="0"/>
              </a:spcAft>
            </a:pPr>
            <a:r>
              <a:rPr lang="en-US" sz="800">
                <a:solidFill>
                  <a:srgbClr val="000000"/>
                </a:solidFill>
                <a:latin typeface="Arial" panose="020B0604020202020204" pitchFamily="34" charset="0"/>
              </a:rPr>
              <a:t>Internal Use Only </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Lst>
  <p:hf sldNum="0" hdr="0" ftr="0" dt="0"/>
  <p:txStyles>
    <p:titleStyle>
      <a:lvl1pPr algn="ctr" rtl="0" eaLnBrk="1" fontAlgn="base" hangingPunct="1">
        <a:spcBef>
          <a:spcPct val="0"/>
        </a:spcBef>
        <a:spcAft>
          <a:spcPct val="0"/>
        </a:spcAft>
        <a:defRPr lang="en-ZW" sz="2400" b="0" i="0" kern="1200" dirty="0" smtClean="0">
          <a:solidFill>
            <a:schemeClr val="accent1"/>
          </a:solidFill>
          <a:latin typeface="Arial" pitchFamily="34" charset="0"/>
          <a:ea typeface="+mj-ea"/>
          <a:cs typeface="Arial" pitchFamily="34" charset="0"/>
        </a:defRPr>
      </a:lvl1pPr>
      <a:lvl2pPr algn="l" rtl="0" eaLnBrk="1" fontAlgn="base" hangingPunct="1">
        <a:spcBef>
          <a:spcPct val="0"/>
        </a:spcBef>
        <a:spcAft>
          <a:spcPct val="0"/>
        </a:spcAft>
        <a:defRPr sz="2000">
          <a:solidFill>
            <a:srgbClr val="496068"/>
          </a:solidFill>
          <a:latin typeface="Arial" charset="0"/>
          <a:cs typeface="Arial" charset="0"/>
        </a:defRPr>
      </a:lvl2pPr>
      <a:lvl3pPr algn="l" rtl="0" eaLnBrk="1" fontAlgn="base" hangingPunct="1">
        <a:spcBef>
          <a:spcPct val="0"/>
        </a:spcBef>
        <a:spcAft>
          <a:spcPct val="0"/>
        </a:spcAft>
        <a:defRPr sz="2000">
          <a:solidFill>
            <a:srgbClr val="496068"/>
          </a:solidFill>
          <a:latin typeface="Arial" charset="0"/>
          <a:cs typeface="Arial" charset="0"/>
        </a:defRPr>
      </a:lvl3pPr>
      <a:lvl4pPr algn="l" rtl="0" eaLnBrk="1" fontAlgn="base" hangingPunct="1">
        <a:spcBef>
          <a:spcPct val="0"/>
        </a:spcBef>
        <a:spcAft>
          <a:spcPct val="0"/>
        </a:spcAft>
        <a:defRPr sz="2000">
          <a:solidFill>
            <a:srgbClr val="496068"/>
          </a:solidFill>
          <a:latin typeface="Arial" charset="0"/>
          <a:cs typeface="Arial" charset="0"/>
        </a:defRPr>
      </a:lvl4pPr>
      <a:lvl5pPr algn="l" rtl="0" eaLnBrk="1" fontAlgn="base" hangingPunct="1">
        <a:spcBef>
          <a:spcPct val="0"/>
        </a:spcBef>
        <a:spcAft>
          <a:spcPct val="0"/>
        </a:spcAft>
        <a:defRPr sz="2000">
          <a:solidFill>
            <a:srgbClr val="496068"/>
          </a:solidFill>
          <a:latin typeface="Arial" charset="0"/>
          <a:cs typeface="Arial" charset="0"/>
        </a:defRPr>
      </a:lvl5pPr>
      <a:lvl6pPr marL="457200" algn="l" rtl="0" eaLnBrk="1" fontAlgn="base" hangingPunct="1">
        <a:spcBef>
          <a:spcPct val="0"/>
        </a:spcBef>
        <a:spcAft>
          <a:spcPct val="0"/>
        </a:spcAft>
        <a:defRPr sz="2000" b="1">
          <a:solidFill>
            <a:srgbClr val="404040"/>
          </a:solidFill>
          <a:latin typeface="Arial" charset="0"/>
          <a:cs typeface="Arial" charset="0"/>
        </a:defRPr>
      </a:lvl6pPr>
      <a:lvl7pPr marL="914400" algn="l" rtl="0" eaLnBrk="1" fontAlgn="base" hangingPunct="1">
        <a:spcBef>
          <a:spcPct val="0"/>
        </a:spcBef>
        <a:spcAft>
          <a:spcPct val="0"/>
        </a:spcAft>
        <a:defRPr sz="2000" b="1">
          <a:solidFill>
            <a:srgbClr val="404040"/>
          </a:solidFill>
          <a:latin typeface="Arial" charset="0"/>
          <a:cs typeface="Arial" charset="0"/>
        </a:defRPr>
      </a:lvl7pPr>
      <a:lvl8pPr marL="1371600" algn="l" rtl="0" eaLnBrk="1" fontAlgn="base" hangingPunct="1">
        <a:spcBef>
          <a:spcPct val="0"/>
        </a:spcBef>
        <a:spcAft>
          <a:spcPct val="0"/>
        </a:spcAft>
        <a:defRPr sz="2000" b="1">
          <a:solidFill>
            <a:srgbClr val="404040"/>
          </a:solidFill>
          <a:latin typeface="Arial" charset="0"/>
          <a:cs typeface="Arial" charset="0"/>
        </a:defRPr>
      </a:lvl8pPr>
      <a:lvl9pPr marL="1828800" algn="l" rtl="0" eaLnBrk="1" fontAlgn="base" hangingPunct="1">
        <a:spcBef>
          <a:spcPct val="0"/>
        </a:spcBef>
        <a:spcAft>
          <a:spcPct val="0"/>
        </a:spcAft>
        <a:defRPr sz="2000" b="1">
          <a:solidFill>
            <a:srgbClr val="404040"/>
          </a:solidFill>
          <a:latin typeface="Arial" charset="0"/>
          <a:cs typeface="Arial" charset="0"/>
        </a:defRPr>
      </a:lvl9pPr>
    </p:titleStyle>
    <p:bodyStyle>
      <a:lvl1pPr marL="109538" indent="-109538" algn="l" rtl="0" eaLnBrk="1" fontAlgn="base" hangingPunct="1">
        <a:spcBef>
          <a:spcPct val="20000"/>
        </a:spcBef>
        <a:spcAft>
          <a:spcPct val="0"/>
        </a:spcAft>
        <a:buClr>
          <a:srgbClr val="76B143"/>
        </a:buClr>
        <a:buSzPct val="120000"/>
        <a:buFont typeface="Arial" charset="0"/>
        <a:defRPr b="1" i="1" kern="1200">
          <a:solidFill>
            <a:srgbClr val="E2DED0"/>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76B143"/>
        </a:buClr>
        <a:buFont typeface="Arial" charset="0"/>
        <a:defRPr sz="1400" i="1" kern="1200">
          <a:solidFill>
            <a:srgbClr val="E2DED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cstate="print">
            <a:lum/>
          </a:blip>
          <a:srcRect/>
          <a:stretch>
            <a:fillRect/>
          </a:stretch>
        </a:blipFill>
        <a:effectLst/>
      </p:bgPr>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1874520" y="324772"/>
            <a:ext cx="6675120" cy="461665"/>
          </a:xfrm>
          <a:prstGeom prst="rect">
            <a:avLst/>
          </a:prstGeom>
        </p:spPr>
        <p:txBody>
          <a:bodyPr vert="horz" wrap="square" lIns="0" tIns="45720" rIns="91440" bIns="45720" rtlCol="0" anchor="ctr">
            <a:spAutoFit/>
          </a:bodyPr>
          <a:lstStyle/>
          <a:p>
            <a:r>
              <a:rPr lang="en-US"/>
              <a:t>Click to edit Master title style</a:t>
            </a:r>
            <a:endParaRPr lang="en-ZW" dirty="0"/>
          </a:p>
        </p:txBody>
      </p:sp>
      <p:sp>
        <p:nvSpPr>
          <p:cNvPr id="6" name="TextBox 5"/>
          <p:cNvSpPr txBox="1"/>
          <p:nvPr/>
        </p:nvSpPr>
        <p:spPr>
          <a:xfrm>
            <a:off x="4103688" y="6569737"/>
            <a:ext cx="938212" cy="230832"/>
          </a:xfrm>
          <a:prstGeom prst="rect">
            <a:avLst/>
          </a:prstGeom>
          <a:noFill/>
        </p:spPr>
        <p:txBody>
          <a:bodyPr>
            <a:spAutoFit/>
          </a:bodyPr>
          <a:lstStyle/>
          <a:p>
            <a:pPr algn="ctr">
              <a:defRPr/>
            </a:pPr>
            <a:fld id="{DDCE3290-F4A4-4E74-A392-172A23883967}" type="slidenum">
              <a:rPr lang="en-ZW" sz="900">
                <a:solidFill>
                  <a:srgbClr val="496068"/>
                </a:solidFill>
                <a:latin typeface="Arial" pitchFamily="34" charset="0"/>
                <a:cs typeface="Arial" pitchFamily="34" charset="0"/>
              </a:rPr>
              <a:pPr algn="ctr">
                <a:defRPr/>
              </a:pPr>
              <a:t>‹#›</a:t>
            </a:fld>
            <a:endParaRPr lang="en-ZW" sz="900" dirty="0">
              <a:solidFill>
                <a:srgbClr val="496068"/>
              </a:solidFill>
              <a:latin typeface="Arial" pitchFamily="34" charset="0"/>
              <a:cs typeface="Arial" pitchFamily="34" charset="0"/>
            </a:endParaRPr>
          </a:p>
        </p:txBody>
      </p:sp>
      <p:sp>
        <p:nvSpPr>
          <p:cNvPr id="2" name="MSIPCMContentMarking" descr="{&quot;HashCode&quot;:-613268687,&quot;Placement&quot;:&quot;Footer&quot;,&quot;Top&quot;:522.862549,&quot;Left&quot;:638.4771,&quot;SlideWidth&quot;:720,&quot;SlideHeight&quot;:540}">
            <a:extLst>
              <a:ext uri="{FF2B5EF4-FFF2-40B4-BE49-F238E27FC236}">
                <a16:creationId xmlns:a16="http://schemas.microsoft.com/office/drawing/2014/main" xmlns="" id="{BD0C06A4-0ACA-4160-843C-1AB82363D2B2}"/>
              </a:ext>
            </a:extLst>
          </p:cNvPr>
          <p:cNvSpPr txBox="1"/>
          <p:nvPr userDrawn="1"/>
        </p:nvSpPr>
        <p:spPr>
          <a:xfrm>
            <a:off x="8108659" y="6640354"/>
            <a:ext cx="1035341" cy="217646"/>
          </a:xfrm>
          <a:prstGeom prst="rect">
            <a:avLst/>
          </a:prstGeom>
          <a:noFill/>
        </p:spPr>
        <p:txBody>
          <a:bodyPr vert="horz" wrap="square" lIns="0" tIns="0" rIns="0" bIns="0" rtlCol="0" anchor="ctr" anchorCtr="1">
            <a:spAutoFit/>
          </a:bodyPr>
          <a:lstStyle/>
          <a:p>
            <a:pPr algn="r">
              <a:spcBef>
                <a:spcPct val="0"/>
              </a:spcBef>
              <a:spcAft>
                <a:spcPct val="0"/>
              </a:spcAft>
            </a:pPr>
            <a:r>
              <a:rPr lang="en-US" sz="800">
                <a:solidFill>
                  <a:srgbClr val="000000"/>
                </a:solidFill>
                <a:latin typeface="Arial" panose="020B0604020202020204" pitchFamily="34" charset="0"/>
              </a:rPr>
              <a:t>Internal Use Only </a:t>
            </a:r>
          </a:p>
        </p:txBody>
      </p:sp>
    </p:spTree>
    <p:extLst>
      <p:ext uri="{BB962C8B-B14F-4D97-AF65-F5344CB8AC3E}">
        <p14:creationId xmlns:p14="http://schemas.microsoft.com/office/powerpoint/2010/main" xmlns="" val="2792312857"/>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9" r:id="rId5"/>
    <p:sldLayoutId id="2147483780" r:id="rId6"/>
    <p:sldLayoutId id="2147483781" r:id="rId7"/>
  </p:sldLayoutIdLst>
  <p:hf sldNum="0" hdr="0" ftr="0" dt="0"/>
  <p:txStyles>
    <p:titleStyle>
      <a:lvl1pPr algn="ctr" rtl="0" eaLnBrk="1" fontAlgn="base" hangingPunct="1">
        <a:spcBef>
          <a:spcPct val="0"/>
        </a:spcBef>
        <a:spcAft>
          <a:spcPct val="0"/>
        </a:spcAft>
        <a:defRPr lang="en-ZW" sz="2400" b="0" i="0" kern="1200" dirty="0" smtClean="0">
          <a:solidFill>
            <a:schemeClr val="accent1"/>
          </a:solidFill>
          <a:latin typeface="Arial" pitchFamily="34" charset="0"/>
          <a:ea typeface="+mj-ea"/>
          <a:cs typeface="Arial" pitchFamily="34" charset="0"/>
        </a:defRPr>
      </a:lvl1pPr>
      <a:lvl2pPr algn="l" rtl="0" eaLnBrk="1" fontAlgn="base" hangingPunct="1">
        <a:spcBef>
          <a:spcPct val="0"/>
        </a:spcBef>
        <a:spcAft>
          <a:spcPct val="0"/>
        </a:spcAft>
        <a:defRPr sz="2000">
          <a:solidFill>
            <a:srgbClr val="496068"/>
          </a:solidFill>
          <a:latin typeface="Arial" charset="0"/>
          <a:cs typeface="Arial" charset="0"/>
        </a:defRPr>
      </a:lvl2pPr>
      <a:lvl3pPr algn="l" rtl="0" eaLnBrk="1" fontAlgn="base" hangingPunct="1">
        <a:spcBef>
          <a:spcPct val="0"/>
        </a:spcBef>
        <a:spcAft>
          <a:spcPct val="0"/>
        </a:spcAft>
        <a:defRPr sz="2000">
          <a:solidFill>
            <a:srgbClr val="496068"/>
          </a:solidFill>
          <a:latin typeface="Arial" charset="0"/>
          <a:cs typeface="Arial" charset="0"/>
        </a:defRPr>
      </a:lvl3pPr>
      <a:lvl4pPr algn="l" rtl="0" eaLnBrk="1" fontAlgn="base" hangingPunct="1">
        <a:spcBef>
          <a:spcPct val="0"/>
        </a:spcBef>
        <a:spcAft>
          <a:spcPct val="0"/>
        </a:spcAft>
        <a:defRPr sz="2000">
          <a:solidFill>
            <a:srgbClr val="496068"/>
          </a:solidFill>
          <a:latin typeface="Arial" charset="0"/>
          <a:cs typeface="Arial" charset="0"/>
        </a:defRPr>
      </a:lvl4pPr>
      <a:lvl5pPr algn="l" rtl="0" eaLnBrk="1" fontAlgn="base" hangingPunct="1">
        <a:spcBef>
          <a:spcPct val="0"/>
        </a:spcBef>
        <a:spcAft>
          <a:spcPct val="0"/>
        </a:spcAft>
        <a:defRPr sz="2000">
          <a:solidFill>
            <a:srgbClr val="496068"/>
          </a:solidFill>
          <a:latin typeface="Arial" charset="0"/>
          <a:cs typeface="Arial" charset="0"/>
        </a:defRPr>
      </a:lvl5pPr>
      <a:lvl6pPr marL="457200" algn="l" rtl="0" eaLnBrk="1" fontAlgn="base" hangingPunct="1">
        <a:spcBef>
          <a:spcPct val="0"/>
        </a:spcBef>
        <a:spcAft>
          <a:spcPct val="0"/>
        </a:spcAft>
        <a:defRPr sz="2000" b="1">
          <a:solidFill>
            <a:srgbClr val="404040"/>
          </a:solidFill>
          <a:latin typeface="Arial" charset="0"/>
          <a:cs typeface="Arial" charset="0"/>
        </a:defRPr>
      </a:lvl6pPr>
      <a:lvl7pPr marL="914400" algn="l" rtl="0" eaLnBrk="1" fontAlgn="base" hangingPunct="1">
        <a:spcBef>
          <a:spcPct val="0"/>
        </a:spcBef>
        <a:spcAft>
          <a:spcPct val="0"/>
        </a:spcAft>
        <a:defRPr sz="2000" b="1">
          <a:solidFill>
            <a:srgbClr val="404040"/>
          </a:solidFill>
          <a:latin typeface="Arial" charset="0"/>
          <a:cs typeface="Arial" charset="0"/>
        </a:defRPr>
      </a:lvl7pPr>
      <a:lvl8pPr marL="1371600" algn="l" rtl="0" eaLnBrk="1" fontAlgn="base" hangingPunct="1">
        <a:spcBef>
          <a:spcPct val="0"/>
        </a:spcBef>
        <a:spcAft>
          <a:spcPct val="0"/>
        </a:spcAft>
        <a:defRPr sz="2000" b="1">
          <a:solidFill>
            <a:srgbClr val="404040"/>
          </a:solidFill>
          <a:latin typeface="Arial" charset="0"/>
          <a:cs typeface="Arial" charset="0"/>
        </a:defRPr>
      </a:lvl8pPr>
      <a:lvl9pPr marL="1828800" algn="l" rtl="0" eaLnBrk="1" fontAlgn="base" hangingPunct="1">
        <a:spcBef>
          <a:spcPct val="0"/>
        </a:spcBef>
        <a:spcAft>
          <a:spcPct val="0"/>
        </a:spcAft>
        <a:defRPr sz="2000" b="1">
          <a:solidFill>
            <a:srgbClr val="404040"/>
          </a:solidFill>
          <a:latin typeface="Arial" charset="0"/>
          <a:cs typeface="Arial" charset="0"/>
        </a:defRPr>
      </a:lvl9pPr>
    </p:titleStyle>
    <p:bodyStyle>
      <a:lvl1pPr marL="109538" indent="-109538" algn="l" rtl="0" eaLnBrk="1" fontAlgn="base" hangingPunct="1">
        <a:spcBef>
          <a:spcPct val="20000"/>
        </a:spcBef>
        <a:spcAft>
          <a:spcPct val="0"/>
        </a:spcAft>
        <a:buClr>
          <a:srgbClr val="76B143"/>
        </a:buClr>
        <a:buSzPct val="120000"/>
        <a:buFont typeface="Arial" charset="0"/>
        <a:defRPr b="1" i="1" kern="1200">
          <a:solidFill>
            <a:srgbClr val="E2DED0"/>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76B143"/>
        </a:buClr>
        <a:buFont typeface="Arial" charset="0"/>
        <a:defRPr sz="1400" i="1" kern="1200">
          <a:solidFill>
            <a:srgbClr val="E2DED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4089003"/>
            <a:ext cx="9144000" cy="945334"/>
          </a:xfr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2700000" scaled="1"/>
            <a:tileRect/>
          </a:gradFill>
        </p:spPr>
        <p:txBody>
          <a:bodyPr/>
          <a:lstStyle/>
          <a:p>
            <a:pPr algn="ctr">
              <a:lnSpc>
                <a:spcPts val="3400"/>
              </a:lnSpc>
            </a:pPr>
            <a:r>
              <a:rPr lang="en-US" sz="2800" b="1" dirty="0">
                <a:latin typeface="Arial"/>
                <a:cs typeface="Arial"/>
              </a:rPr>
              <a:t>Standing Committee on Finance</a:t>
            </a:r>
            <a:br>
              <a:rPr lang="en-US" sz="2800" b="1" dirty="0">
                <a:latin typeface="Arial"/>
                <a:cs typeface="Arial"/>
              </a:rPr>
            </a:br>
            <a:r>
              <a:rPr lang="en-US" sz="2400" b="1" dirty="0">
                <a:solidFill>
                  <a:schemeClr val="accent2">
                    <a:lumMod val="75000"/>
                  </a:schemeClr>
                </a:solidFill>
                <a:latin typeface="Arial"/>
                <a:cs typeface="Arial"/>
              </a:rPr>
              <a:t>Audit Outcomes of the PIC</a:t>
            </a:r>
            <a:endParaRPr lang="en-US" sz="2800" b="1" dirty="0">
              <a:solidFill>
                <a:schemeClr val="accent2">
                  <a:lumMod val="75000"/>
                </a:schemeClr>
              </a:solidFill>
            </a:endParaRPr>
          </a:p>
        </p:txBody>
      </p:sp>
      <p:sp>
        <p:nvSpPr>
          <p:cNvPr id="5" name="Subtitle 4"/>
          <p:cNvSpPr>
            <a:spLocks noGrp="1"/>
          </p:cNvSpPr>
          <p:nvPr>
            <p:ph type="subTitle" idx="1"/>
          </p:nvPr>
        </p:nvSpPr>
        <p:spPr>
          <a:xfrm>
            <a:off x="7150813" y="6052649"/>
            <a:ext cx="1993187" cy="671047"/>
          </a:xfrm>
        </p:spPr>
        <p:txBody>
          <a:bodyPr lIns="0" tIns="0" rIns="0" bIns="0" anchor="t">
            <a:normAutofit/>
          </a:bodyPr>
          <a:lstStyle/>
          <a:p>
            <a:pPr algn="ctr"/>
            <a:endParaRPr lang="en-US" b="1" dirty="0">
              <a:solidFill>
                <a:schemeClr val="accent1"/>
              </a:solidFill>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5EE54D6-882C-46D1-B417-276D17A0FAA1}"/>
              </a:ext>
            </a:extLst>
          </p:cNvPr>
          <p:cNvSpPr>
            <a:spLocks noGrp="1"/>
          </p:cNvSpPr>
          <p:nvPr>
            <p:ph type="body" sz="quarter" idx="10"/>
          </p:nvPr>
        </p:nvSpPr>
        <p:spPr>
          <a:xfrm>
            <a:off x="395977" y="1666595"/>
            <a:ext cx="8434259" cy="323678"/>
          </a:xfrm>
        </p:spPr>
        <p:txBody>
          <a:bodyPr/>
          <a:lstStyle/>
          <a:p>
            <a:pPr marL="7937" indent="0" algn="just">
              <a:buNone/>
            </a:pPr>
            <a:endParaRPr lang="en-US" sz="1600" b="1" dirty="0">
              <a:solidFill>
                <a:schemeClr val="tx1"/>
              </a:solidFill>
            </a:endParaRPr>
          </a:p>
        </p:txBody>
      </p:sp>
      <p:sp>
        <p:nvSpPr>
          <p:cNvPr id="3" name="Text Placeholder 2">
            <a:extLst>
              <a:ext uri="{FF2B5EF4-FFF2-40B4-BE49-F238E27FC236}">
                <a16:creationId xmlns:a16="http://schemas.microsoft.com/office/drawing/2014/main" xmlns="" id="{1A02A589-9A25-48A0-9A55-0110564B8743}"/>
              </a:ext>
            </a:extLst>
          </p:cNvPr>
          <p:cNvSpPr>
            <a:spLocks noGrp="1"/>
          </p:cNvSpPr>
          <p:nvPr>
            <p:ph type="body" sz="quarter" idx="11"/>
          </p:nvPr>
        </p:nvSpPr>
        <p:spPr>
          <a:xfrm>
            <a:off x="986882" y="-374665"/>
            <a:ext cx="8416330" cy="415498"/>
          </a:xfrm>
        </p:spPr>
        <p:txBody>
          <a:bodyPr/>
          <a:lstStyle/>
          <a:p>
            <a:endParaRPr lang="en-US"/>
          </a:p>
        </p:txBody>
      </p:sp>
      <p:sp>
        <p:nvSpPr>
          <p:cNvPr id="4" name="Text Placeholder 3">
            <a:extLst>
              <a:ext uri="{FF2B5EF4-FFF2-40B4-BE49-F238E27FC236}">
                <a16:creationId xmlns:a16="http://schemas.microsoft.com/office/drawing/2014/main" xmlns="" id="{9EE6BE53-D480-4E18-BAEB-837C6C594BDE}"/>
              </a:ext>
            </a:extLst>
          </p:cNvPr>
          <p:cNvSpPr>
            <a:spLocks noGrp="1"/>
          </p:cNvSpPr>
          <p:nvPr>
            <p:ph type="body" sz="quarter" idx="12"/>
          </p:nvPr>
        </p:nvSpPr>
        <p:spPr/>
        <p:txBody>
          <a:bodyPr/>
          <a:lstStyle/>
          <a:p>
            <a:endParaRPr lang="en-US"/>
          </a:p>
        </p:txBody>
      </p:sp>
      <p:sp>
        <p:nvSpPr>
          <p:cNvPr id="5" name="Title 4">
            <a:extLst>
              <a:ext uri="{FF2B5EF4-FFF2-40B4-BE49-F238E27FC236}">
                <a16:creationId xmlns:a16="http://schemas.microsoft.com/office/drawing/2014/main" xmlns="" id="{ACBB885D-DA11-4ABF-A4F2-36E3D28BD823}"/>
              </a:ext>
            </a:extLst>
          </p:cNvPr>
          <p:cNvSpPr>
            <a:spLocks noGrp="1"/>
          </p:cNvSpPr>
          <p:nvPr>
            <p:ph type="title"/>
          </p:nvPr>
        </p:nvSpPr>
        <p:spPr/>
        <p:txBody>
          <a:bodyPr/>
          <a:lstStyle/>
          <a:p>
            <a:r>
              <a:rPr lang="en-US" dirty="0"/>
              <a:t>Background</a:t>
            </a:r>
          </a:p>
        </p:txBody>
      </p:sp>
      <p:graphicFrame>
        <p:nvGraphicFramePr>
          <p:cNvPr id="8" name="Table 8">
            <a:extLst>
              <a:ext uri="{FF2B5EF4-FFF2-40B4-BE49-F238E27FC236}">
                <a16:creationId xmlns:a16="http://schemas.microsoft.com/office/drawing/2014/main" xmlns="" id="{ED0A822C-BFCA-4058-BFC7-4411BCA4E88E}"/>
              </a:ext>
            </a:extLst>
          </p:cNvPr>
          <p:cNvGraphicFramePr>
            <a:graphicFrameLocks noGrp="1"/>
          </p:cNvGraphicFramePr>
          <p:nvPr>
            <p:extLst>
              <p:ext uri="{D42A27DB-BD31-4B8C-83A1-F6EECF244321}">
                <p14:modId xmlns:p14="http://schemas.microsoft.com/office/powerpoint/2010/main" xmlns="" val="1540953991"/>
              </p:ext>
            </p:extLst>
          </p:nvPr>
        </p:nvGraphicFramePr>
        <p:xfrm>
          <a:off x="164263" y="1122751"/>
          <a:ext cx="8815473" cy="5120640"/>
        </p:xfrm>
        <a:graphic>
          <a:graphicData uri="http://schemas.openxmlformats.org/drawingml/2006/table">
            <a:tbl>
              <a:tblPr firstRow="1" bandRow="1">
                <a:tableStyleId>{5C22544A-7EE6-4342-B048-85BDC9FD1C3A}</a:tableStyleId>
              </a:tblPr>
              <a:tblGrid>
                <a:gridCol w="8815473">
                  <a:extLst>
                    <a:ext uri="{9D8B030D-6E8A-4147-A177-3AD203B41FA5}">
                      <a16:colId xmlns:a16="http://schemas.microsoft.com/office/drawing/2014/main" xmlns="" val="2095191906"/>
                    </a:ext>
                  </a:extLst>
                </a:gridCol>
              </a:tblGrid>
              <a:tr h="4505727">
                <a:tc>
                  <a:txBody>
                    <a:bodyPr/>
                    <a:lstStyle/>
                    <a:p>
                      <a:pPr marL="7937" marR="0" lvl="0" indent="0" algn="just" defTabSz="914400" rtl="0" eaLnBrk="1" fontAlgn="base" latinLnBrk="0" hangingPunct="1">
                        <a:lnSpc>
                          <a:spcPct val="150000"/>
                        </a:lnSpc>
                        <a:spcBef>
                          <a:spcPts val="0"/>
                        </a:spcBef>
                        <a:spcAft>
                          <a:spcPct val="0"/>
                        </a:spcAft>
                        <a:buClr>
                          <a:srgbClr val="5F5F5F"/>
                        </a:buClr>
                        <a:buSzPct val="100000"/>
                        <a:buFont typeface="Arial" panose="020B0604020202020204" pitchFamily="34" charset="0"/>
                        <a:buNone/>
                        <a:tabLst/>
                        <a:defRPr/>
                      </a:pPr>
                      <a:r>
                        <a:rPr kumimoji="0" lang="en-US"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rPr>
                        <a:t>The purpose of the presentation is to appraise the Standing Committee on Finance on the corrective actions taken by the PIC to address the internal control deficiencies identified during the audit by the AGSA for the financial year 2020/21.  </a:t>
                      </a:r>
                    </a:p>
                    <a:p>
                      <a:pPr marL="7937" marR="0" lvl="0" indent="0" algn="just" defTabSz="914400" rtl="0" eaLnBrk="1" fontAlgn="base" latinLnBrk="0" hangingPunct="1">
                        <a:lnSpc>
                          <a:spcPct val="150000"/>
                        </a:lnSpc>
                        <a:spcBef>
                          <a:spcPts val="0"/>
                        </a:spcBef>
                        <a:spcAft>
                          <a:spcPct val="0"/>
                        </a:spcAft>
                        <a:buClr>
                          <a:srgbClr val="5F5F5F"/>
                        </a:buClr>
                        <a:buSzPct val="100000"/>
                        <a:buFont typeface="Arial" panose="020B0604020202020204" pitchFamily="34" charset="0"/>
                        <a:buNone/>
                        <a:tabLst/>
                        <a:defRPr/>
                      </a:pPr>
                      <a:endParaRPr kumimoji="0" lang="en-US"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endParaRPr>
                    </a:p>
                    <a:p>
                      <a:pPr marL="7937" marR="0" lvl="0" indent="0" algn="just" defTabSz="914400" rtl="0" eaLnBrk="1" fontAlgn="base" latinLnBrk="0" hangingPunct="1">
                        <a:lnSpc>
                          <a:spcPct val="150000"/>
                        </a:lnSpc>
                        <a:spcBef>
                          <a:spcPts val="0"/>
                        </a:spcBef>
                        <a:spcAft>
                          <a:spcPct val="0"/>
                        </a:spcAft>
                        <a:buClr>
                          <a:srgbClr val="5F5F5F"/>
                        </a:buClr>
                        <a:buSzPct val="100000"/>
                        <a:buFont typeface="Wingdings" pitchFamily="2" charset="2"/>
                        <a:buNone/>
                        <a:tabLst/>
                        <a:defRPr/>
                      </a:pPr>
                      <a:r>
                        <a:rPr kumimoji="0" lang="en-US"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rPr>
                        <a:t>The PIC received an unqualified audit opinion with findings for the financial year ended 31 March 2021. </a:t>
                      </a:r>
                    </a:p>
                    <a:p>
                      <a:pPr marL="7937" marR="0" lvl="0" indent="0" algn="just" defTabSz="914400" rtl="0" eaLnBrk="1" fontAlgn="base" latinLnBrk="0" hangingPunct="1">
                        <a:lnSpc>
                          <a:spcPct val="150000"/>
                        </a:lnSpc>
                        <a:spcBef>
                          <a:spcPts val="0"/>
                        </a:spcBef>
                        <a:spcAft>
                          <a:spcPct val="0"/>
                        </a:spcAft>
                        <a:buClr>
                          <a:srgbClr val="5F5F5F"/>
                        </a:buClr>
                        <a:buSzPct val="100000"/>
                        <a:buFont typeface="Wingdings" pitchFamily="2" charset="2"/>
                        <a:buNone/>
                        <a:tabLst/>
                        <a:defRPr/>
                      </a:pPr>
                      <a:endParaRPr kumimoji="0" lang="en-US"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endParaRPr>
                    </a:p>
                    <a:p>
                      <a:pPr marL="7937" marR="0" lvl="0" indent="0" algn="just" defTabSz="914400" rtl="0" eaLnBrk="1" fontAlgn="base" latinLnBrk="0" hangingPunct="1">
                        <a:lnSpc>
                          <a:spcPct val="150000"/>
                        </a:lnSpc>
                        <a:spcBef>
                          <a:spcPts val="0"/>
                        </a:spcBef>
                        <a:spcAft>
                          <a:spcPct val="0"/>
                        </a:spcAft>
                        <a:buClr>
                          <a:srgbClr val="5F5F5F"/>
                        </a:buClr>
                        <a:buSzPct val="100000"/>
                        <a:buFont typeface="Wingdings" pitchFamily="2" charset="2"/>
                        <a:buNone/>
                        <a:tabLst/>
                        <a:defRPr/>
                      </a:pPr>
                      <a:r>
                        <a:rPr kumimoji="0" lang="en-US"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rPr>
                        <a:t>The AGSA identified significant control deficiencies which were highlighted in the audit report for the year ended 31 March 2021.  </a:t>
                      </a:r>
                    </a:p>
                    <a:p>
                      <a:pPr marL="7937" marR="0" lvl="0" indent="0" algn="just" defTabSz="914400" rtl="0" eaLnBrk="1" fontAlgn="base" latinLnBrk="0" hangingPunct="1">
                        <a:lnSpc>
                          <a:spcPct val="150000"/>
                        </a:lnSpc>
                        <a:spcBef>
                          <a:spcPts val="0"/>
                        </a:spcBef>
                        <a:spcAft>
                          <a:spcPct val="0"/>
                        </a:spcAft>
                        <a:buClr>
                          <a:srgbClr val="5F5F5F"/>
                        </a:buClr>
                        <a:buSzPct val="100000"/>
                        <a:buFont typeface="Wingdings" pitchFamily="2" charset="2"/>
                        <a:buNone/>
                        <a:tabLst/>
                        <a:defRPr/>
                      </a:pPr>
                      <a:endParaRPr kumimoji="0" lang="en-US"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endParaRPr>
                    </a:p>
                    <a:p>
                      <a:pPr marL="7937" marR="0" lvl="0" indent="0" algn="just" defTabSz="914400" rtl="0" eaLnBrk="1" fontAlgn="base" latinLnBrk="0" hangingPunct="1">
                        <a:lnSpc>
                          <a:spcPct val="150000"/>
                        </a:lnSpc>
                        <a:spcBef>
                          <a:spcPts val="0"/>
                        </a:spcBef>
                        <a:spcAft>
                          <a:spcPct val="0"/>
                        </a:spcAft>
                        <a:buClr>
                          <a:srgbClr val="5F5F5F"/>
                        </a:buClr>
                        <a:buSzPct val="100000"/>
                        <a:buFont typeface="Wingdings" pitchFamily="2" charset="2"/>
                        <a:buNone/>
                        <a:tabLst/>
                        <a:defRPr/>
                      </a:pPr>
                      <a:r>
                        <a:rPr kumimoji="0" lang="en-US"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rPr>
                        <a:t>The PIC is responding to the controls identified to ensure that all the deficiencies are mitigated and do not reoccur when the audit commences for the year ending 31 March 2022.</a:t>
                      </a:r>
                    </a:p>
                    <a:p>
                      <a:endParaRPr lang="en-US" dirty="0">
                        <a:solidFill>
                          <a:schemeClr val="tx2"/>
                        </a:solidFill>
                      </a:endParaRPr>
                    </a:p>
                  </a:txBody>
                  <a:tcPr/>
                </a:tc>
                <a:extLst>
                  <a:ext uri="{0D108BD9-81ED-4DB2-BD59-A6C34878D82A}">
                    <a16:rowId xmlns:a16="http://schemas.microsoft.com/office/drawing/2014/main" xmlns="" val="1646144636"/>
                  </a:ext>
                </a:extLst>
              </a:tr>
            </a:tbl>
          </a:graphicData>
        </a:graphic>
      </p:graphicFrame>
    </p:spTree>
    <p:extLst>
      <p:ext uri="{BB962C8B-B14F-4D97-AF65-F5344CB8AC3E}">
        <p14:creationId xmlns:p14="http://schemas.microsoft.com/office/powerpoint/2010/main" xmlns="" val="353761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033B9BF-EFA1-4470-A551-C673D560221F}"/>
              </a:ext>
            </a:extLst>
          </p:cNvPr>
          <p:cNvSpPr>
            <a:spLocks noGrp="1"/>
          </p:cNvSpPr>
          <p:nvPr>
            <p:ph type="body" sz="quarter" idx="11"/>
          </p:nvPr>
        </p:nvSpPr>
        <p:spPr>
          <a:xfrm>
            <a:off x="113016" y="1113152"/>
            <a:ext cx="8887146" cy="364202"/>
          </a:xfrm>
        </p:spPr>
        <p:txBody>
          <a:bodyPr/>
          <a:lstStyle/>
          <a:p>
            <a:pPr marL="7937" marR="0" lvl="0" indent="0" algn="just" defTabSz="914400" rtl="0" eaLnBrk="1" fontAlgn="base" latinLnBrk="0" hangingPunct="1">
              <a:lnSpc>
                <a:spcPct val="150000"/>
              </a:lnSpc>
              <a:spcBef>
                <a:spcPts val="0"/>
              </a:spcBef>
              <a:spcAft>
                <a:spcPct val="0"/>
              </a:spcAft>
              <a:buClr>
                <a:srgbClr val="5F5F5F"/>
              </a:buClr>
              <a:buSzPct val="100000"/>
              <a:buFont typeface="Wingdings" pitchFamily="2" charset="2"/>
              <a:buNone/>
              <a:tabLst/>
              <a:defRPr/>
            </a:pPr>
            <a:endParaRPr lang="en-US" dirty="0"/>
          </a:p>
        </p:txBody>
      </p:sp>
      <p:sp>
        <p:nvSpPr>
          <p:cNvPr id="4" name="Title 5">
            <a:extLst>
              <a:ext uri="{FF2B5EF4-FFF2-40B4-BE49-F238E27FC236}">
                <a16:creationId xmlns:a16="http://schemas.microsoft.com/office/drawing/2014/main" xmlns="" id="{10181D5B-33A1-4300-A302-67FEC6B826C8}"/>
              </a:ext>
            </a:extLst>
          </p:cNvPr>
          <p:cNvSpPr txBox="1">
            <a:spLocks/>
          </p:cNvSpPr>
          <p:nvPr/>
        </p:nvSpPr>
        <p:spPr>
          <a:xfrm>
            <a:off x="1292206" y="486998"/>
            <a:ext cx="7068037" cy="461665"/>
          </a:xfrm>
          <a:prstGeom prst="rect">
            <a:avLst/>
          </a:prstGeom>
        </p:spPr>
        <p:txBody>
          <a:bodyPr vert="horz" wrap="square" lIns="0" tIns="45720" rIns="91440" bIns="45720" rtlCol="0" anchor="ctr">
            <a:spAutoFit/>
          </a:bodyPr>
          <a:lstStyle>
            <a:lvl1pPr algn="ctr" rtl="0" eaLnBrk="1" fontAlgn="base" hangingPunct="1">
              <a:spcBef>
                <a:spcPct val="0"/>
              </a:spcBef>
              <a:spcAft>
                <a:spcPct val="0"/>
              </a:spcAft>
              <a:defRPr lang="en-ZW" sz="2400" b="0" i="0" kern="1200">
                <a:solidFill>
                  <a:schemeClr val="accent1"/>
                </a:solidFill>
                <a:latin typeface="Arial" pitchFamily="34" charset="0"/>
                <a:ea typeface="+mj-ea"/>
                <a:cs typeface="Arial" pitchFamily="34" charset="0"/>
              </a:defRPr>
            </a:lvl1pPr>
            <a:lvl2pPr algn="l" rtl="0" eaLnBrk="1" fontAlgn="base" hangingPunct="1">
              <a:spcBef>
                <a:spcPct val="0"/>
              </a:spcBef>
              <a:spcAft>
                <a:spcPct val="0"/>
              </a:spcAft>
              <a:defRPr sz="2000">
                <a:solidFill>
                  <a:srgbClr val="496068"/>
                </a:solidFill>
                <a:latin typeface="Arial" charset="0"/>
                <a:cs typeface="Arial" charset="0"/>
              </a:defRPr>
            </a:lvl2pPr>
            <a:lvl3pPr algn="l" rtl="0" eaLnBrk="1" fontAlgn="base" hangingPunct="1">
              <a:spcBef>
                <a:spcPct val="0"/>
              </a:spcBef>
              <a:spcAft>
                <a:spcPct val="0"/>
              </a:spcAft>
              <a:defRPr sz="2000">
                <a:solidFill>
                  <a:srgbClr val="496068"/>
                </a:solidFill>
                <a:latin typeface="Arial" charset="0"/>
                <a:cs typeface="Arial" charset="0"/>
              </a:defRPr>
            </a:lvl3pPr>
            <a:lvl4pPr algn="l" rtl="0" eaLnBrk="1" fontAlgn="base" hangingPunct="1">
              <a:spcBef>
                <a:spcPct val="0"/>
              </a:spcBef>
              <a:spcAft>
                <a:spcPct val="0"/>
              </a:spcAft>
              <a:defRPr sz="2000">
                <a:solidFill>
                  <a:srgbClr val="496068"/>
                </a:solidFill>
                <a:latin typeface="Arial" charset="0"/>
                <a:cs typeface="Arial" charset="0"/>
              </a:defRPr>
            </a:lvl4pPr>
            <a:lvl5pPr algn="l" rtl="0" eaLnBrk="1" fontAlgn="base" hangingPunct="1">
              <a:spcBef>
                <a:spcPct val="0"/>
              </a:spcBef>
              <a:spcAft>
                <a:spcPct val="0"/>
              </a:spcAft>
              <a:defRPr sz="2000">
                <a:solidFill>
                  <a:srgbClr val="496068"/>
                </a:solidFill>
                <a:latin typeface="Arial" charset="0"/>
                <a:cs typeface="Arial" charset="0"/>
              </a:defRPr>
            </a:lvl5pPr>
            <a:lvl6pPr marL="457200" algn="l" rtl="0" eaLnBrk="1" fontAlgn="base" hangingPunct="1">
              <a:spcBef>
                <a:spcPct val="0"/>
              </a:spcBef>
              <a:spcAft>
                <a:spcPct val="0"/>
              </a:spcAft>
              <a:defRPr sz="2000" b="1">
                <a:solidFill>
                  <a:srgbClr val="404040"/>
                </a:solidFill>
                <a:latin typeface="Arial" charset="0"/>
                <a:cs typeface="Arial" charset="0"/>
              </a:defRPr>
            </a:lvl6pPr>
            <a:lvl7pPr marL="914400" algn="l" rtl="0" eaLnBrk="1" fontAlgn="base" hangingPunct="1">
              <a:spcBef>
                <a:spcPct val="0"/>
              </a:spcBef>
              <a:spcAft>
                <a:spcPct val="0"/>
              </a:spcAft>
              <a:defRPr sz="2000" b="1">
                <a:solidFill>
                  <a:srgbClr val="404040"/>
                </a:solidFill>
                <a:latin typeface="Arial" charset="0"/>
                <a:cs typeface="Arial" charset="0"/>
              </a:defRPr>
            </a:lvl7pPr>
            <a:lvl8pPr marL="1371600" algn="l" rtl="0" eaLnBrk="1" fontAlgn="base" hangingPunct="1">
              <a:spcBef>
                <a:spcPct val="0"/>
              </a:spcBef>
              <a:spcAft>
                <a:spcPct val="0"/>
              </a:spcAft>
              <a:defRPr sz="2000" b="1">
                <a:solidFill>
                  <a:srgbClr val="404040"/>
                </a:solidFill>
                <a:latin typeface="Arial" charset="0"/>
                <a:cs typeface="Arial" charset="0"/>
              </a:defRPr>
            </a:lvl8pPr>
            <a:lvl9pPr marL="1828800" algn="l" rtl="0" eaLnBrk="1" fontAlgn="base" hangingPunct="1">
              <a:spcBef>
                <a:spcPct val="0"/>
              </a:spcBef>
              <a:spcAft>
                <a:spcPct val="0"/>
              </a:spcAft>
              <a:defRPr sz="2000" b="1">
                <a:solidFill>
                  <a:srgbClr val="404040"/>
                </a:solidFill>
                <a:latin typeface="Arial" charset="0"/>
                <a:cs typeface="Arial" charset="0"/>
              </a:defRPr>
            </a:lvl9pPr>
          </a:lstStyle>
          <a:p>
            <a:r>
              <a:rPr lang="en-US" b="1" dirty="0"/>
              <a:t> </a:t>
            </a:r>
            <a:r>
              <a:rPr lang="en-US" dirty="0"/>
              <a:t>Financial Systems and Internal Controls</a:t>
            </a:r>
          </a:p>
        </p:txBody>
      </p:sp>
      <p:graphicFrame>
        <p:nvGraphicFramePr>
          <p:cNvPr id="2" name="Table 4">
            <a:extLst>
              <a:ext uri="{FF2B5EF4-FFF2-40B4-BE49-F238E27FC236}">
                <a16:creationId xmlns:a16="http://schemas.microsoft.com/office/drawing/2014/main" xmlns="" id="{D95B4271-9D29-4269-B882-B11649AC5919}"/>
              </a:ext>
            </a:extLst>
          </p:cNvPr>
          <p:cNvGraphicFramePr>
            <a:graphicFrameLocks noGrp="1"/>
          </p:cNvGraphicFramePr>
          <p:nvPr>
            <p:extLst>
              <p:ext uri="{D42A27DB-BD31-4B8C-83A1-F6EECF244321}">
                <p14:modId xmlns:p14="http://schemas.microsoft.com/office/powerpoint/2010/main" xmlns="" val="1879560497"/>
              </p:ext>
            </p:extLst>
          </p:nvPr>
        </p:nvGraphicFramePr>
        <p:xfrm>
          <a:off x="323050" y="1477354"/>
          <a:ext cx="8707936" cy="4972724"/>
        </p:xfrm>
        <a:graphic>
          <a:graphicData uri="http://schemas.openxmlformats.org/drawingml/2006/table">
            <a:tbl>
              <a:tblPr firstRow="1" bandRow="1">
                <a:tableStyleId>{5C22544A-7EE6-4342-B048-85BDC9FD1C3A}</a:tableStyleId>
              </a:tblPr>
              <a:tblGrid>
                <a:gridCol w="2176984">
                  <a:extLst>
                    <a:ext uri="{9D8B030D-6E8A-4147-A177-3AD203B41FA5}">
                      <a16:colId xmlns:a16="http://schemas.microsoft.com/office/drawing/2014/main" xmlns="" val="2682340594"/>
                    </a:ext>
                  </a:extLst>
                </a:gridCol>
                <a:gridCol w="2176984">
                  <a:extLst>
                    <a:ext uri="{9D8B030D-6E8A-4147-A177-3AD203B41FA5}">
                      <a16:colId xmlns:a16="http://schemas.microsoft.com/office/drawing/2014/main" xmlns="" val="875976328"/>
                    </a:ext>
                  </a:extLst>
                </a:gridCol>
                <a:gridCol w="2176984">
                  <a:extLst>
                    <a:ext uri="{9D8B030D-6E8A-4147-A177-3AD203B41FA5}">
                      <a16:colId xmlns:a16="http://schemas.microsoft.com/office/drawing/2014/main" xmlns="" val="1238207716"/>
                    </a:ext>
                  </a:extLst>
                </a:gridCol>
                <a:gridCol w="2176984">
                  <a:extLst>
                    <a:ext uri="{9D8B030D-6E8A-4147-A177-3AD203B41FA5}">
                      <a16:colId xmlns:a16="http://schemas.microsoft.com/office/drawing/2014/main" xmlns="" val="2368946753"/>
                    </a:ext>
                  </a:extLst>
                </a:gridCol>
              </a:tblGrid>
              <a:tr h="402309">
                <a:tc>
                  <a:txBody>
                    <a:bodyPr/>
                    <a:lstStyle/>
                    <a:p>
                      <a:pPr algn="ctr"/>
                      <a:r>
                        <a:rPr lang="en-US" sz="1000" dirty="0">
                          <a:latin typeface="Arial" panose="020B0604020202020204" pitchFamily="34" charset="0"/>
                          <a:cs typeface="Arial" panose="020B0604020202020204" pitchFamily="34" charset="0"/>
                        </a:rPr>
                        <a:t>Finding</a:t>
                      </a:r>
                    </a:p>
                  </a:txBody>
                  <a:tcPr/>
                </a:tc>
                <a:tc>
                  <a:txBody>
                    <a:bodyPr/>
                    <a:lstStyle/>
                    <a:p>
                      <a:pPr algn="ctr"/>
                      <a:r>
                        <a:rPr lang="en-US" sz="1000" dirty="0">
                          <a:latin typeface="Arial" panose="020B0604020202020204" pitchFamily="34" charset="0"/>
                          <a:cs typeface="Arial" panose="020B0604020202020204" pitchFamily="34" charset="0"/>
                        </a:rPr>
                        <a:t>Action Plan</a:t>
                      </a:r>
                    </a:p>
                  </a:txBody>
                  <a:tcPr/>
                </a:tc>
                <a:tc>
                  <a:txBody>
                    <a:bodyPr/>
                    <a:lstStyle/>
                    <a:p>
                      <a:pPr algn="ctr"/>
                      <a:r>
                        <a:rPr lang="en-US" sz="1000" dirty="0">
                          <a:latin typeface="Arial" panose="020B0604020202020204" pitchFamily="34" charset="0"/>
                          <a:cs typeface="Arial" panose="020B0604020202020204" pitchFamily="34" charset="0"/>
                        </a:rPr>
                        <a:t>Progress to Date</a:t>
                      </a:r>
                    </a:p>
                  </a:txBody>
                  <a:tcPr/>
                </a:tc>
                <a:tc>
                  <a:txBody>
                    <a:bodyPr/>
                    <a:lstStyle/>
                    <a:p>
                      <a:pPr algn="ctr"/>
                      <a:r>
                        <a:rPr lang="en-US" sz="1000" dirty="0">
                          <a:latin typeface="Arial" panose="020B0604020202020204" pitchFamily="34" charset="0"/>
                          <a:cs typeface="Arial" panose="020B0604020202020204" pitchFamily="34" charset="0"/>
                        </a:rPr>
                        <a:t>Timelines</a:t>
                      </a:r>
                    </a:p>
                  </a:txBody>
                  <a:tcPr/>
                </a:tc>
                <a:extLst>
                  <a:ext uri="{0D108BD9-81ED-4DB2-BD59-A6C34878D82A}">
                    <a16:rowId xmlns:a16="http://schemas.microsoft.com/office/drawing/2014/main" xmlns="" val="3582088926"/>
                  </a:ext>
                </a:extLst>
              </a:tr>
              <a:tr h="1705338">
                <a:tc rowSpan="3">
                  <a:txBody>
                    <a:bodyPr/>
                    <a:lstStyle/>
                    <a:p>
                      <a:pPr marL="0" marR="0" indent="0" algn="just" defTabSz="914400" rtl="0" eaLnBrk="1" latinLnBrk="0" hangingPunct="1">
                        <a:lnSpc>
                          <a:spcPct val="150000"/>
                        </a:lnSpc>
                        <a:spcBef>
                          <a:spcPts val="600"/>
                        </a:spcBef>
                        <a:spcAft>
                          <a:spcPts val="1200"/>
                        </a:spcAft>
                      </a:pPr>
                      <a:r>
                        <a:rPr lang="en-ZA" sz="1000" kern="1200" spc="-30" dirty="0">
                          <a:solidFill>
                            <a:srgbClr val="000000"/>
                          </a:solidFill>
                          <a:effectLst/>
                          <a:latin typeface="Arial" panose="020B0604020202020204" pitchFamily="34" charset="0"/>
                          <a:ea typeface="+mn-ea"/>
                          <a:cs typeface="Arial" panose="020B0604020202020204" pitchFamily="34" charset="0"/>
                        </a:rPr>
                        <a:t>Management did not implement effective financial systems of internal controls to ensure accurate disclosure notes to the financial statements. The preparation and review of the disclosure notes were not adequately reviewed. </a:t>
                      </a:r>
                      <a:endParaRPr lang="en-US" sz="1000" kern="1200" spc="-30" dirty="0">
                        <a:solidFill>
                          <a:srgbClr val="000000"/>
                        </a:solidFill>
                        <a:effectLst/>
                        <a:latin typeface="Arial" panose="020B0604020202020204" pitchFamily="34" charset="0"/>
                        <a:cs typeface="Arial" panose="020B0604020202020204" pitchFamily="34" charset="0"/>
                      </a:endParaRPr>
                    </a:p>
                  </a:txBody>
                  <a:tcPr/>
                </a:tc>
                <a:tc>
                  <a:txBody>
                    <a:bodyPr/>
                    <a:lstStyle/>
                    <a:p>
                      <a:pPr marL="0" marR="0" indent="0" algn="just">
                        <a:lnSpc>
                          <a:spcPct val="150000"/>
                        </a:lnSpc>
                        <a:spcBef>
                          <a:spcPts val="600"/>
                        </a:spcBef>
                        <a:spcAft>
                          <a:spcPts val="1200"/>
                        </a:spcAft>
                      </a:pPr>
                      <a:r>
                        <a:rPr lang="en-ZA" sz="10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Financial Statements were previously presented once a year and disclosure notes were prepared and reviewed at the end of the financial year.  Management has implemented controls to prepare and review disclosure notes more frequently.</a:t>
                      </a:r>
                      <a:endParaRPr lang="en-US"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indent="0" algn="just">
                        <a:lnSpc>
                          <a:spcPct val="150000"/>
                        </a:lnSpc>
                        <a:spcBef>
                          <a:spcPts val="600"/>
                        </a:spcBef>
                        <a:spcAft>
                          <a:spcPts val="1200"/>
                        </a:spcAft>
                      </a:pPr>
                      <a:r>
                        <a:rPr lang="en-ZA" sz="1000" spc="-30" dirty="0">
                          <a:solidFill>
                            <a:srgbClr val="000000"/>
                          </a:solidFill>
                          <a:effectLst/>
                          <a:latin typeface="Arial" panose="020B0604020202020204" pitchFamily="34" charset="0"/>
                          <a:ea typeface="Times New Roman" panose="02020603050405020304" pitchFamily="18" charset="0"/>
                        </a:rPr>
                        <a:t>In progress, the disclosure schedules were prepared and reviewed for December and will also be prepared and reviewed in February and March 2022.</a:t>
                      </a:r>
                      <a:endParaRPr lang="en-US" sz="1000" spc="-30" dirty="0">
                        <a:solidFill>
                          <a:srgbClr val="262626"/>
                        </a:solidFill>
                        <a:effectLst/>
                        <a:latin typeface="Arial" panose="020B0604020202020204" pitchFamily="34" charset="0"/>
                        <a:ea typeface="Times New Roman" panose="02020603050405020304" pitchFamily="18" charset="0"/>
                      </a:endParaRPr>
                    </a:p>
                    <a:p>
                      <a:pPr algn="just">
                        <a:lnSpc>
                          <a:spcPct val="150000"/>
                        </a:lnSpc>
                      </a:pPr>
                      <a:endParaRPr lang="en-US" sz="1000" dirty="0">
                        <a:latin typeface="Arial" panose="020B0604020202020204" pitchFamily="34" charset="0"/>
                        <a:cs typeface="Arial" panose="020B0604020202020204" pitchFamily="34" charset="0"/>
                      </a:endParaRPr>
                    </a:p>
                  </a:txBody>
                  <a:tcPr/>
                </a:tc>
                <a:tc>
                  <a:txBody>
                    <a:bodyPr/>
                    <a:lstStyle/>
                    <a:p>
                      <a:pPr marL="0" marR="0" indent="0" algn="just" defTabSz="914400" rtl="0" eaLnBrk="1" latinLnBrk="0" hangingPunct="1">
                        <a:lnSpc>
                          <a:spcPct val="150000"/>
                        </a:lnSpc>
                        <a:spcBef>
                          <a:spcPts val="600"/>
                        </a:spcBef>
                        <a:spcAft>
                          <a:spcPts val="1200"/>
                        </a:spcAft>
                      </a:pPr>
                      <a:r>
                        <a:rPr lang="en-ZA" sz="1000" kern="1200" spc="-30" dirty="0">
                          <a:solidFill>
                            <a:srgbClr val="000000"/>
                          </a:solidFill>
                          <a:effectLst/>
                          <a:latin typeface="Arial" panose="020B0604020202020204" pitchFamily="34" charset="0"/>
                          <a:ea typeface="Times New Roman" panose="02020603050405020304" pitchFamily="18" charset="0"/>
                          <a:cs typeface="+mn-cs"/>
                        </a:rPr>
                        <a:t>In progress, the completion date is the end of March 2022.</a:t>
                      </a:r>
                      <a:endParaRPr lang="en-US" sz="1000" kern="1200" spc="-30" dirty="0">
                        <a:solidFill>
                          <a:srgbClr val="000000"/>
                        </a:solidFill>
                        <a:effectLst/>
                        <a:latin typeface="Arial" panose="020B0604020202020204" pitchFamily="34" charset="0"/>
                        <a:cs typeface="+mn-cs"/>
                      </a:endParaRPr>
                    </a:p>
                  </a:txBody>
                  <a:tcPr/>
                </a:tc>
                <a:extLst>
                  <a:ext uri="{0D108BD9-81ED-4DB2-BD59-A6C34878D82A}">
                    <a16:rowId xmlns:a16="http://schemas.microsoft.com/office/drawing/2014/main" xmlns="" val="3069295751"/>
                  </a:ext>
                </a:extLst>
              </a:tr>
              <a:tr h="1804537">
                <a:tc vMerge="1">
                  <a:txBody>
                    <a:bodyPr/>
                    <a:lstStyle/>
                    <a:p>
                      <a:pPr algn="just"/>
                      <a:endParaRPr lang="en-US" sz="1000" dirty="0">
                        <a:latin typeface="Arial" panose="020B0604020202020204" pitchFamily="34" charset="0"/>
                        <a:cs typeface="Arial" panose="020B0604020202020204" pitchFamily="34" charset="0"/>
                      </a:endParaRPr>
                    </a:p>
                  </a:txBody>
                  <a:tcPr/>
                </a:tc>
                <a:tc>
                  <a:txBody>
                    <a:bodyPr/>
                    <a:lstStyle/>
                    <a:p>
                      <a:pPr marL="0" marR="0" indent="0" algn="just" defTabSz="914400" rtl="0" eaLnBrk="1" latinLnBrk="0" hangingPunct="1">
                        <a:lnSpc>
                          <a:spcPct val="150000"/>
                        </a:lnSpc>
                        <a:spcBef>
                          <a:spcPts val="600"/>
                        </a:spcBef>
                        <a:spcAft>
                          <a:spcPts val="1200"/>
                        </a:spcAft>
                      </a:pPr>
                      <a:r>
                        <a:rPr lang="en-ZA" sz="1000" kern="1200" spc="-30" dirty="0">
                          <a:solidFill>
                            <a:srgbClr val="000000"/>
                          </a:solidFill>
                          <a:effectLst/>
                          <a:latin typeface="Arial" panose="020B0604020202020204" pitchFamily="34" charset="0"/>
                          <a:ea typeface="+mn-ea"/>
                          <a:cs typeface="Arial" panose="020B0604020202020204" pitchFamily="34" charset="0"/>
                        </a:rPr>
                        <a:t>Annual refresher training on changes relating to International Financial Reporting Framework (IFRS) has been completed.  This will ensure staff is up to date with all changes and that those changes are implemented in the AFS for 2022.</a:t>
                      </a:r>
                      <a:endParaRPr lang="en-US" sz="1000" kern="1200" spc="-30" dirty="0">
                        <a:solidFill>
                          <a:srgbClr val="000000"/>
                        </a:solidFill>
                        <a:effectLst/>
                        <a:latin typeface="Arial" panose="020B0604020202020204" pitchFamily="34" charset="0"/>
                        <a:ea typeface="+mn-ea"/>
                        <a:cs typeface="Arial" panose="020B0604020202020204" pitchFamily="34" charset="0"/>
                      </a:endParaRPr>
                    </a:p>
                  </a:txBody>
                  <a:tcPr/>
                </a:tc>
                <a:tc>
                  <a:txBody>
                    <a:bodyPr/>
                    <a:lstStyle/>
                    <a:p>
                      <a:pPr marL="0" marR="0" indent="0" algn="just" defTabSz="914400" rtl="0" eaLnBrk="1" latinLnBrk="0" hangingPunct="1">
                        <a:lnSpc>
                          <a:spcPct val="150000"/>
                        </a:lnSpc>
                        <a:spcBef>
                          <a:spcPts val="600"/>
                        </a:spcBef>
                        <a:spcAft>
                          <a:spcPts val="1200"/>
                        </a:spcAft>
                      </a:pPr>
                      <a:r>
                        <a:rPr lang="en-ZA" sz="1000" kern="1200" spc="-30" dirty="0">
                          <a:solidFill>
                            <a:srgbClr val="000000"/>
                          </a:solidFill>
                          <a:effectLst/>
                          <a:latin typeface="Arial" panose="020B0604020202020204" pitchFamily="34" charset="0"/>
                          <a:ea typeface="+mn-ea"/>
                          <a:cs typeface="Arial" panose="020B0604020202020204" pitchFamily="34" charset="0"/>
                        </a:rPr>
                        <a:t>IFRS training took place in September 2021.</a:t>
                      </a:r>
                      <a:endParaRPr lang="en-US" sz="1000" kern="1200" spc="-30" dirty="0">
                        <a:solidFill>
                          <a:srgbClr val="000000"/>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algn="just">
                        <a:lnSpc>
                          <a:spcPct val="150000"/>
                        </a:lnSpc>
                      </a:pPr>
                      <a:r>
                        <a:rPr lang="en-US" sz="1000" kern="1200" spc="-30" dirty="0">
                          <a:solidFill>
                            <a:srgbClr val="000000"/>
                          </a:solidFill>
                          <a:effectLst/>
                          <a:latin typeface="Arial" panose="020B0604020202020204" pitchFamily="34" charset="0"/>
                          <a:cs typeface="Arial" panose="020B0604020202020204" pitchFamily="34" charset="0"/>
                        </a:rPr>
                        <a:t>Completed</a:t>
                      </a:r>
                    </a:p>
                  </a:txBody>
                  <a:tcPr/>
                </a:tc>
                <a:extLst>
                  <a:ext uri="{0D108BD9-81ED-4DB2-BD59-A6C34878D82A}">
                    <a16:rowId xmlns:a16="http://schemas.microsoft.com/office/drawing/2014/main" xmlns="" val="2621902740"/>
                  </a:ext>
                </a:extLst>
              </a:tr>
              <a:tr h="1060540">
                <a:tc vMerge="1">
                  <a:txBody>
                    <a:bodyPr/>
                    <a:lstStyle/>
                    <a:p>
                      <a:pPr algn="just"/>
                      <a:endParaRPr lang="en-US" sz="1000" dirty="0">
                        <a:latin typeface="Arial" panose="020B0604020202020204" pitchFamily="34" charset="0"/>
                        <a:cs typeface="Arial" panose="020B0604020202020204" pitchFamily="34" charset="0"/>
                      </a:endParaRPr>
                    </a:p>
                  </a:txBody>
                  <a:tcPr/>
                </a:tc>
                <a:tc>
                  <a:txBody>
                    <a:bodyPr/>
                    <a:lstStyle/>
                    <a:p>
                      <a:pPr marL="0" marR="0" indent="0" algn="just" defTabSz="914400" rtl="0" eaLnBrk="1" latinLnBrk="0" hangingPunct="1">
                        <a:lnSpc>
                          <a:spcPct val="150000"/>
                        </a:lnSpc>
                        <a:spcBef>
                          <a:spcPts val="600"/>
                        </a:spcBef>
                        <a:spcAft>
                          <a:spcPts val="1200"/>
                        </a:spcAft>
                      </a:pPr>
                      <a:r>
                        <a:rPr lang="en-ZA" sz="1000" kern="1200" spc="-30" dirty="0">
                          <a:solidFill>
                            <a:srgbClr val="000000"/>
                          </a:solidFill>
                          <a:effectLst/>
                          <a:latin typeface="Arial" panose="020B0604020202020204" pitchFamily="34" charset="0"/>
                          <a:ea typeface="+mn-ea"/>
                          <a:cs typeface="Arial" panose="020B0604020202020204" pitchFamily="34" charset="0"/>
                        </a:rPr>
                        <a:t>A detailed assessment of the impact the new accounting standard will have on the PIC AFS has been performed and implemented for the 2022 AFS.</a:t>
                      </a:r>
                      <a:endParaRPr lang="en-US" sz="1000" kern="1200" spc="-30" dirty="0">
                        <a:solidFill>
                          <a:srgbClr val="000000"/>
                        </a:solidFill>
                        <a:effectLst/>
                        <a:latin typeface="Arial" panose="020B0604020202020204" pitchFamily="34" charset="0"/>
                        <a:ea typeface="+mn-ea"/>
                        <a:cs typeface="Arial" panose="020B0604020202020204" pitchFamily="34" charset="0"/>
                      </a:endParaRPr>
                    </a:p>
                  </a:txBody>
                  <a:tcPr/>
                </a:tc>
                <a:tc>
                  <a:txBody>
                    <a:bodyPr/>
                    <a:lstStyle/>
                    <a:p>
                      <a:pPr marL="0" marR="0" indent="0" algn="just" defTabSz="914400" rtl="0" eaLnBrk="1" latinLnBrk="0" hangingPunct="1">
                        <a:lnSpc>
                          <a:spcPct val="150000"/>
                        </a:lnSpc>
                        <a:spcBef>
                          <a:spcPts val="600"/>
                        </a:spcBef>
                        <a:spcAft>
                          <a:spcPts val="1200"/>
                        </a:spcAft>
                      </a:pPr>
                      <a:r>
                        <a:rPr lang="en-ZA" sz="1000" kern="1200" spc="-30" dirty="0">
                          <a:solidFill>
                            <a:srgbClr val="000000"/>
                          </a:solidFill>
                          <a:effectLst/>
                          <a:latin typeface="Arial" panose="020B0604020202020204" pitchFamily="34" charset="0"/>
                          <a:ea typeface="+mn-ea"/>
                          <a:cs typeface="Arial" panose="020B0604020202020204" pitchFamily="34" charset="0"/>
                        </a:rPr>
                        <a:t>PIC is currently utilizing the latest IFRS checklist to ensure the AFS comply with IFRS.</a:t>
                      </a:r>
                      <a:endParaRPr lang="en-US" sz="1000" kern="1200" spc="-30" dirty="0">
                        <a:solidFill>
                          <a:srgbClr val="000000"/>
                        </a:solidFill>
                        <a:effectLst/>
                        <a:latin typeface="Arial" panose="020B0604020202020204" pitchFamily="34" charset="0"/>
                        <a:ea typeface="+mn-ea"/>
                        <a:cs typeface="Arial" panose="020B0604020202020204" pitchFamily="34" charset="0"/>
                      </a:endParaRPr>
                    </a:p>
                  </a:txBody>
                  <a:tcPr/>
                </a:tc>
                <a:tc>
                  <a:txBody>
                    <a:bodyPr/>
                    <a:lstStyle/>
                    <a:p>
                      <a:pPr algn="just">
                        <a:lnSpc>
                          <a:spcPct val="150000"/>
                        </a:lnSpc>
                      </a:pPr>
                      <a:r>
                        <a:rPr lang="en-US" sz="1000" kern="1200" spc="-30" dirty="0">
                          <a:solidFill>
                            <a:srgbClr val="262626"/>
                          </a:solidFill>
                          <a:effectLst/>
                          <a:latin typeface="Arial" panose="020B0604020202020204" pitchFamily="34" charset="0"/>
                          <a:cs typeface="+mn-cs"/>
                        </a:rPr>
                        <a:t>Completed</a:t>
                      </a:r>
                    </a:p>
                  </a:txBody>
                  <a:tcPr/>
                </a:tc>
                <a:extLst>
                  <a:ext uri="{0D108BD9-81ED-4DB2-BD59-A6C34878D82A}">
                    <a16:rowId xmlns:a16="http://schemas.microsoft.com/office/drawing/2014/main" xmlns="" val="4291720343"/>
                  </a:ext>
                </a:extLst>
              </a:tr>
            </a:tbl>
          </a:graphicData>
        </a:graphic>
      </p:graphicFrame>
    </p:spTree>
    <p:extLst>
      <p:ext uri="{BB962C8B-B14F-4D97-AF65-F5344CB8AC3E}">
        <p14:creationId xmlns:p14="http://schemas.microsoft.com/office/powerpoint/2010/main" xmlns="" val="147666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1B8ADE-0FC3-4BF5-95A3-353307F1CECE}"/>
              </a:ext>
            </a:extLst>
          </p:cNvPr>
          <p:cNvSpPr>
            <a:spLocks noGrp="1"/>
          </p:cNvSpPr>
          <p:nvPr>
            <p:ph type="title"/>
          </p:nvPr>
        </p:nvSpPr>
        <p:spPr>
          <a:xfrm>
            <a:off x="1286731" y="304239"/>
            <a:ext cx="7262909" cy="461665"/>
          </a:xfrm>
        </p:spPr>
        <p:txBody>
          <a:bodyPr/>
          <a:lstStyle/>
          <a:p>
            <a:r>
              <a:rPr lang="en-US" dirty="0"/>
              <a:t>Due Diligence and PEPs</a:t>
            </a:r>
          </a:p>
        </p:txBody>
      </p:sp>
      <p:graphicFrame>
        <p:nvGraphicFramePr>
          <p:cNvPr id="3" name="Table 3">
            <a:extLst>
              <a:ext uri="{FF2B5EF4-FFF2-40B4-BE49-F238E27FC236}">
                <a16:creationId xmlns:a16="http://schemas.microsoft.com/office/drawing/2014/main" xmlns="" id="{7735BBD5-E1E1-4D3B-A17C-E31C36CB9E18}"/>
              </a:ext>
            </a:extLst>
          </p:cNvPr>
          <p:cNvGraphicFramePr>
            <a:graphicFrameLocks noGrp="1"/>
          </p:cNvGraphicFramePr>
          <p:nvPr>
            <p:extLst>
              <p:ext uri="{D42A27DB-BD31-4B8C-83A1-F6EECF244321}">
                <p14:modId xmlns:p14="http://schemas.microsoft.com/office/powerpoint/2010/main" xmlns="" val="434317298"/>
              </p:ext>
            </p:extLst>
          </p:nvPr>
        </p:nvGraphicFramePr>
        <p:xfrm>
          <a:off x="246395" y="1397000"/>
          <a:ext cx="8749768" cy="4485640"/>
        </p:xfrm>
        <a:graphic>
          <a:graphicData uri="http://schemas.openxmlformats.org/drawingml/2006/table">
            <a:tbl>
              <a:tblPr firstRow="1" bandRow="1">
                <a:tableStyleId>{5C22544A-7EE6-4342-B048-85BDC9FD1C3A}</a:tableStyleId>
              </a:tblPr>
              <a:tblGrid>
                <a:gridCol w="2187442">
                  <a:extLst>
                    <a:ext uri="{9D8B030D-6E8A-4147-A177-3AD203B41FA5}">
                      <a16:colId xmlns:a16="http://schemas.microsoft.com/office/drawing/2014/main" xmlns="" val="2870034690"/>
                    </a:ext>
                  </a:extLst>
                </a:gridCol>
                <a:gridCol w="2187442">
                  <a:extLst>
                    <a:ext uri="{9D8B030D-6E8A-4147-A177-3AD203B41FA5}">
                      <a16:colId xmlns:a16="http://schemas.microsoft.com/office/drawing/2014/main" xmlns="" val="714210846"/>
                    </a:ext>
                  </a:extLst>
                </a:gridCol>
                <a:gridCol w="2187442">
                  <a:extLst>
                    <a:ext uri="{9D8B030D-6E8A-4147-A177-3AD203B41FA5}">
                      <a16:colId xmlns:a16="http://schemas.microsoft.com/office/drawing/2014/main" xmlns="" val="122480794"/>
                    </a:ext>
                  </a:extLst>
                </a:gridCol>
                <a:gridCol w="2187442">
                  <a:extLst>
                    <a:ext uri="{9D8B030D-6E8A-4147-A177-3AD203B41FA5}">
                      <a16:colId xmlns:a16="http://schemas.microsoft.com/office/drawing/2014/main" xmlns="" val="1218633515"/>
                    </a:ext>
                  </a:extLst>
                </a:gridCol>
              </a:tblGrid>
              <a:tr h="370840">
                <a:tc>
                  <a:txBody>
                    <a:bodyPr/>
                    <a:lstStyle/>
                    <a:p>
                      <a:pPr marL="0" algn="ctr" defTabSz="914400" rtl="0" eaLnBrk="1" latinLnBrk="0" hangingPunct="1">
                        <a:lnSpc>
                          <a:spcPct val="150000"/>
                        </a:lnSpc>
                      </a:pPr>
                      <a:r>
                        <a:rPr lang="en-US" sz="1000" b="1" kern="1200" dirty="0">
                          <a:solidFill>
                            <a:schemeClr val="lt1"/>
                          </a:solidFill>
                          <a:latin typeface="Arial" panose="020B0604020202020204" pitchFamily="34" charset="0"/>
                          <a:ea typeface="+mn-ea"/>
                          <a:cs typeface="Arial" panose="020B0604020202020204" pitchFamily="34" charset="0"/>
                        </a:rPr>
                        <a:t>Finding</a:t>
                      </a:r>
                    </a:p>
                  </a:txBody>
                  <a:tcPr/>
                </a:tc>
                <a:tc>
                  <a:txBody>
                    <a:bodyPr/>
                    <a:lstStyle/>
                    <a:p>
                      <a:pPr marL="0" algn="ctr" defTabSz="914400" rtl="0" eaLnBrk="1" latinLnBrk="0" hangingPunct="1">
                        <a:lnSpc>
                          <a:spcPct val="150000"/>
                        </a:lnSpc>
                      </a:pPr>
                      <a:r>
                        <a:rPr lang="en-US" sz="1000" b="1" kern="1200" dirty="0">
                          <a:solidFill>
                            <a:schemeClr val="lt1"/>
                          </a:solidFill>
                          <a:latin typeface="Arial" panose="020B0604020202020204" pitchFamily="34" charset="0"/>
                          <a:ea typeface="+mn-ea"/>
                          <a:cs typeface="Arial" panose="020B0604020202020204" pitchFamily="34" charset="0"/>
                        </a:rPr>
                        <a:t>Action Plan</a:t>
                      </a:r>
                    </a:p>
                  </a:txBody>
                  <a:tcPr/>
                </a:tc>
                <a:tc>
                  <a:txBody>
                    <a:bodyPr/>
                    <a:lstStyle/>
                    <a:p>
                      <a:pPr marL="0" algn="l" defTabSz="914400" rtl="0" eaLnBrk="1" latinLnBrk="0" hangingPunct="1">
                        <a:lnSpc>
                          <a:spcPct val="150000"/>
                        </a:lnSpc>
                      </a:pPr>
                      <a:r>
                        <a:rPr lang="en-US" sz="1000" kern="1200" spc="-30" dirty="0">
                          <a:solidFill>
                            <a:schemeClr val="tx2"/>
                          </a:solidFill>
                          <a:effectLst/>
                          <a:latin typeface="Arial" panose="020B0604020202020204" pitchFamily="34" charset="0"/>
                          <a:ea typeface="+mn-ea"/>
                          <a:cs typeface="Arial" panose="020B0604020202020204" pitchFamily="34" charset="0"/>
                        </a:rPr>
                        <a:t>Progress to Date</a:t>
                      </a:r>
                    </a:p>
                  </a:txBody>
                  <a:tcPr/>
                </a:tc>
                <a:tc>
                  <a:txBody>
                    <a:bodyPr/>
                    <a:lstStyle/>
                    <a:p>
                      <a:pPr marL="0" algn="ctr" defTabSz="914400" rtl="0" eaLnBrk="1" latinLnBrk="0" hangingPunct="1">
                        <a:lnSpc>
                          <a:spcPct val="150000"/>
                        </a:lnSpc>
                      </a:pPr>
                      <a:r>
                        <a:rPr lang="en-US" sz="1000" b="1" kern="1200" dirty="0">
                          <a:solidFill>
                            <a:schemeClr val="lt1"/>
                          </a:solidFill>
                          <a:latin typeface="Arial" panose="020B0604020202020204" pitchFamily="34" charset="0"/>
                          <a:ea typeface="+mn-ea"/>
                          <a:cs typeface="Arial" panose="020B0604020202020204" pitchFamily="34" charset="0"/>
                        </a:rPr>
                        <a:t>Timelines</a:t>
                      </a:r>
                    </a:p>
                  </a:txBody>
                  <a:tcPr/>
                </a:tc>
                <a:extLst>
                  <a:ext uri="{0D108BD9-81ED-4DB2-BD59-A6C34878D82A}">
                    <a16:rowId xmlns:a16="http://schemas.microsoft.com/office/drawing/2014/main" xmlns="" val="1512175456"/>
                  </a:ext>
                </a:extLst>
              </a:tr>
              <a:tr h="370840">
                <a:tc>
                  <a:txBody>
                    <a:bodyPr/>
                    <a:lstStyle/>
                    <a:p>
                      <a:pPr marL="0" marR="0" indent="0" algn="just">
                        <a:lnSpc>
                          <a:spcPct val="150000"/>
                        </a:lnSpc>
                        <a:spcBef>
                          <a:spcPts val="0"/>
                        </a:spcBef>
                        <a:spcAft>
                          <a:spcPts val="0"/>
                        </a:spcAft>
                      </a:pPr>
                      <a:r>
                        <a:rPr lang="en-ZA" sz="1000" kern="1200" spc="-30" dirty="0">
                          <a:solidFill>
                            <a:srgbClr val="000000"/>
                          </a:solidFill>
                          <a:effectLst/>
                          <a:latin typeface="Arial" panose="020B0604020202020204" pitchFamily="34" charset="0"/>
                          <a:ea typeface="+mn-ea"/>
                          <a:cs typeface="Arial" panose="020B0604020202020204" pitchFamily="34" charset="0"/>
                        </a:rPr>
                        <a:t>Management did not ensure that enhanced due diligence (EDD) is performed on the identified Politically Exposed Persons (PEPs) as required by the applicable PEP policy. This is due to misalignment between the PEP policy and FICA Risk Management and Compliance Programme (guideline). The PEP policy requires EDD to be performed for all PEPs identified, whereas the guideline requires EDD to be performed when PEPs are identified as high risk.</a:t>
                      </a:r>
                      <a:endParaRPr lang="en-US" sz="1000" kern="1200" spc="-30" dirty="0">
                        <a:solidFill>
                          <a:srgbClr val="000000"/>
                        </a:solidFill>
                        <a:effectLst/>
                        <a:latin typeface="Arial" panose="020B0604020202020204" pitchFamily="34" charset="0"/>
                        <a:ea typeface="+mn-ea"/>
                        <a:cs typeface="Arial" panose="020B0604020202020204" pitchFamily="34" charset="0"/>
                      </a:endParaRPr>
                    </a:p>
                    <a:p>
                      <a:pPr marL="0" marR="0" indent="0" algn="just">
                        <a:lnSpc>
                          <a:spcPct val="150000"/>
                        </a:lnSpc>
                        <a:spcBef>
                          <a:spcPts val="0"/>
                        </a:spcBef>
                        <a:spcAft>
                          <a:spcPts val="0"/>
                        </a:spcAft>
                      </a:pPr>
                      <a:r>
                        <a:rPr lang="en-ZA" sz="1800" spc="-30" dirty="0">
                          <a:solidFill>
                            <a:srgbClr val="262626"/>
                          </a:solidFill>
                          <a:effectLst/>
                          <a:latin typeface="Arial" panose="020B0604020202020204" pitchFamily="34" charset="0"/>
                          <a:ea typeface="Times New Roman" panose="02020603050405020304" pitchFamily="18" charset="0"/>
                        </a:rPr>
                        <a:t> </a:t>
                      </a:r>
                      <a:endParaRPr lang="en-US" sz="1800" spc="-30" dirty="0">
                        <a:solidFill>
                          <a:srgbClr val="262626"/>
                        </a:solidFill>
                        <a:effectLst/>
                        <a:latin typeface="Arial" panose="020B0604020202020204" pitchFamily="34" charset="0"/>
                        <a:ea typeface="Times New Roman" panose="02020603050405020304" pitchFamily="18" charset="0"/>
                      </a:endParaRPr>
                    </a:p>
                    <a:p>
                      <a:pPr>
                        <a:lnSpc>
                          <a:spcPct val="150000"/>
                        </a:lnSpc>
                      </a:pPr>
                      <a:endParaRPr lang="en-US" dirty="0"/>
                    </a:p>
                  </a:txBody>
                  <a:tcPr/>
                </a:tc>
                <a:tc>
                  <a:txBody>
                    <a:bodyPr/>
                    <a:lstStyle/>
                    <a:p>
                      <a:pPr marL="0" algn="just" defTabSz="914400" rtl="0" eaLnBrk="1" latinLnBrk="0" hangingPunct="1">
                        <a:lnSpc>
                          <a:spcPct val="150000"/>
                        </a:lnSpc>
                      </a:pPr>
                      <a:r>
                        <a:rPr lang="en-ZA" sz="1000" kern="1200" spc="-30" dirty="0">
                          <a:solidFill>
                            <a:srgbClr val="000000"/>
                          </a:solidFill>
                          <a:effectLst/>
                          <a:latin typeface="Arial" panose="020B0604020202020204" pitchFamily="34" charset="0"/>
                          <a:ea typeface="+mn-ea"/>
                          <a:cs typeface="Arial" panose="020B0604020202020204" pitchFamily="34" charset="0"/>
                        </a:rPr>
                        <a:t>The finding was based on the 2019 PEP Policy, an updated policy that addresses the shortfalls will be approved by the Board before the end of the financial year.</a:t>
                      </a:r>
                      <a:endParaRPr lang="en-US" sz="1000" kern="1200" spc="-30" dirty="0">
                        <a:solidFill>
                          <a:srgbClr val="000000"/>
                        </a:solidFill>
                        <a:effectLst/>
                        <a:latin typeface="Arial" panose="020B0604020202020204" pitchFamily="34" charset="0"/>
                        <a:ea typeface="+mn-ea"/>
                        <a:cs typeface="Arial" panose="020B0604020202020204" pitchFamily="34" charset="0"/>
                      </a:endParaRPr>
                    </a:p>
                  </a:txBody>
                  <a:tcPr/>
                </a:tc>
                <a:tc>
                  <a:txBody>
                    <a:bodyPr/>
                    <a:lstStyle/>
                    <a:p>
                      <a:pPr marL="0" algn="just" defTabSz="914400" rtl="0" eaLnBrk="1" latinLnBrk="0" hangingPunct="1">
                        <a:lnSpc>
                          <a:spcPct val="150000"/>
                        </a:lnSpc>
                      </a:pPr>
                      <a:r>
                        <a:rPr lang="en-US" sz="1000" kern="1200" spc="-30" dirty="0">
                          <a:solidFill>
                            <a:srgbClr val="000000"/>
                          </a:solidFill>
                          <a:effectLst/>
                          <a:latin typeface="Arial" panose="020B0604020202020204" pitchFamily="34" charset="0"/>
                          <a:ea typeface="+mn-ea"/>
                          <a:cs typeface="Arial" panose="020B0604020202020204" pitchFamily="34" charset="0"/>
                        </a:rPr>
                        <a:t>In progress, a new policy addressing the risk identified by AGSA has been updated and is due for approval by the Board in March 2022.</a:t>
                      </a:r>
                    </a:p>
                  </a:txBody>
                  <a:tcPr/>
                </a:tc>
                <a:tc>
                  <a:txBody>
                    <a:bodyPr/>
                    <a:lstStyle/>
                    <a:p>
                      <a:pPr algn="just">
                        <a:lnSpc>
                          <a:spcPct val="150000"/>
                        </a:lnSpc>
                      </a:pPr>
                      <a:r>
                        <a:rPr lang="en-US" sz="1000" dirty="0">
                          <a:latin typeface="Arial" panose="020B0604020202020204" pitchFamily="34" charset="0"/>
                          <a:cs typeface="Arial" panose="020B0604020202020204" pitchFamily="34" charset="0"/>
                        </a:rPr>
                        <a:t>In progress, the completion date is March 2022.</a:t>
                      </a:r>
                    </a:p>
                  </a:txBody>
                  <a:tcPr/>
                </a:tc>
                <a:extLst>
                  <a:ext uri="{0D108BD9-81ED-4DB2-BD59-A6C34878D82A}">
                    <a16:rowId xmlns:a16="http://schemas.microsoft.com/office/drawing/2014/main" xmlns="" val="2399661437"/>
                  </a:ext>
                </a:extLst>
              </a:tr>
            </a:tbl>
          </a:graphicData>
        </a:graphic>
      </p:graphicFrame>
    </p:spTree>
    <p:extLst>
      <p:ext uri="{BB962C8B-B14F-4D97-AF65-F5344CB8AC3E}">
        <p14:creationId xmlns:p14="http://schemas.microsoft.com/office/powerpoint/2010/main" xmlns="" val="31999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1B8ADE-0FC3-4BF5-95A3-353307F1CECE}"/>
              </a:ext>
            </a:extLst>
          </p:cNvPr>
          <p:cNvSpPr>
            <a:spLocks noGrp="1"/>
          </p:cNvSpPr>
          <p:nvPr>
            <p:ph type="title"/>
          </p:nvPr>
        </p:nvSpPr>
        <p:spPr>
          <a:xfrm>
            <a:off x="1286731" y="304239"/>
            <a:ext cx="7262909" cy="461665"/>
          </a:xfrm>
        </p:spPr>
        <p:txBody>
          <a:bodyPr/>
          <a:lstStyle/>
          <a:p>
            <a:r>
              <a:rPr lang="en-US" dirty="0"/>
              <a:t>Irregular Expenditure</a:t>
            </a:r>
          </a:p>
        </p:txBody>
      </p:sp>
      <p:graphicFrame>
        <p:nvGraphicFramePr>
          <p:cNvPr id="3" name="Table 3">
            <a:extLst>
              <a:ext uri="{FF2B5EF4-FFF2-40B4-BE49-F238E27FC236}">
                <a16:creationId xmlns:a16="http://schemas.microsoft.com/office/drawing/2014/main" xmlns="" id="{7735BBD5-E1E1-4D3B-A17C-E31C36CB9E18}"/>
              </a:ext>
            </a:extLst>
          </p:cNvPr>
          <p:cNvGraphicFramePr>
            <a:graphicFrameLocks noGrp="1"/>
          </p:cNvGraphicFramePr>
          <p:nvPr>
            <p:extLst>
              <p:ext uri="{D42A27DB-BD31-4B8C-83A1-F6EECF244321}">
                <p14:modId xmlns:p14="http://schemas.microsoft.com/office/powerpoint/2010/main" xmlns="" val="1134056113"/>
              </p:ext>
            </p:extLst>
          </p:nvPr>
        </p:nvGraphicFramePr>
        <p:xfrm>
          <a:off x="246395" y="1397000"/>
          <a:ext cx="8749768" cy="2428240"/>
        </p:xfrm>
        <a:graphic>
          <a:graphicData uri="http://schemas.openxmlformats.org/drawingml/2006/table">
            <a:tbl>
              <a:tblPr firstRow="1" bandRow="1">
                <a:tableStyleId>{5C22544A-7EE6-4342-B048-85BDC9FD1C3A}</a:tableStyleId>
              </a:tblPr>
              <a:tblGrid>
                <a:gridCol w="2187442">
                  <a:extLst>
                    <a:ext uri="{9D8B030D-6E8A-4147-A177-3AD203B41FA5}">
                      <a16:colId xmlns:a16="http://schemas.microsoft.com/office/drawing/2014/main" xmlns="" val="2870034690"/>
                    </a:ext>
                  </a:extLst>
                </a:gridCol>
                <a:gridCol w="2187442">
                  <a:extLst>
                    <a:ext uri="{9D8B030D-6E8A-4147-A177-3AD203B41FA5}">
                      <a16:colId xmlns:a16="http://schemas.microsoft.com/office/drawing/2014/main" xmlns="" val="714210846"/>
                    </a:ext>
                  </a:extLst>
                </a:gridCol>
                <a:gridCol w="2187442">
                  <a:extLst>
                    <a:ext uri="{9D8B030D-6E8A-4147-A177-3AD203B41FA5}">
                      <a16:colId xmlns:a16="http://schemas.microsoft.com/office/drawing/2014/main" xmlns="" val="122480794"/>
                    </a:ext>
                  </a:extLst>
                </a:gridCol>
                <a:gridCol w="2187442">
                  <a:extLst>
                    <a:ext uri="{9D8B030D-6E8A-4147-A177-3AD203B41FA5}">
                      <a16:colId xmlns:a16="http://schemas.microsoft.com/office/drawing/2014/main" xmlns="" val="1218633515"/>
                    </a:ext>
                  </a:extLst>
                </a:gridCol>
              </a:tblGrid>
              <a:tr h="370840">
                <a:tc>
                  <a:txBody>
                    <a:bodyPr/>
                    <a:lstStyle/>
                    <a:p>
                      <a:pPr marL="0" algn="ctr" defTabSz="914400" rtl="0" eaLnBrk="1" latinLnBrk="0" hangingPunct="1">
                        <a:lnSpc>
                          <a:spcPct val="150000"/>
                        </a:lnSpc>
                      </a:pPr>
                      <a:r>
                        <a:rPr lang="en-US" sz="1000" b="1" kern="1200" dirty="0">
                          <a:solidFill>
                            <a:schemeClr val="lt1"/>
                          </a:solidFill>
                          <a:latin typeface="Arial" panose="020B0604020202020204" pitchFamily="34" charset="0"/>
                          <a:ea typeface="+mn-ea"/>
                          <a:cs typeface="Arial" panose="020B0604020202020204" pitchFamily="34" charset="0"/>
                        </a:rPr>
                        <a:t>Finding</a:t>
                      </a:r>
                    </a:p>
                  </a:txBody>
                  <a:tcPr/>
                </a:tc>
                <a:tc>
                  <a:txBody>
                    <a:bodyPr/>
                    <a:lstStyle/>
                    <a:p>
                      <a:pPr marL="0" algn="ctr" defTabSz="914400" rtl="0" eaLnBrk="1" latinLnBrk="0" hangingPunct="1">
                        <a:lnSpc>
                          <a:spcPct val="150000"/>
                        </a:lnSpc>
                      </a:pPr>
                      <a:r>
                        <a:rPr lang="en-US" sz="1000" b="1" kern="1200" dirty="0">
                          <a:solidFill>
                            <a:schemeClr val="lt1"/>
                          </a:solidFill>
                          <a:latin typeface="Arial" panose="020B0604020202020204" pitchFamily="34" charset="0"/>
                          <a:ea typeface="+mn-ea"/>
                          <a:cs typeface="Arial" panose="020B0604020202020204" pitchFamily="34" charset="0"/>
                        </a:rPr>
                        <a:t>Action Plan</a:t>
                      </a:r>
                    </a:p>
                  </a:txBody>
                  <a:tcPr/>
                </a:tc>
                <a:tc>
                  <a:txBody>
                    <a:bodyPr/>
                    <a:lstStyle/>
                    <a:p>
                      <a:pPr marL="0" algn="l" defTabSz="914400" rtl="0" eaLnBrk="1" latinLnBrk="0" hangingPunct="1">
                        <a:lnSpc>
                          <a:spcPct val="150000"/>
                        </a:lnSpc>
                      </a:pPr>
                      <a:r>
                        <a:rPr lang="en-US" sz="1000" kern="1200" spc="-30" dirty="0">
                          <a:solidFill>
                            <a:schemeClr val="tx2"/>
                          </a:solidFill>
                          <a:effectLst/>
                          <a:latin typeface="Arial" panose="020B0604020202020204" pitchFamily="34" charset="0"/>
                          <a:ea typeface="+mn-ea"/>
                          <a:cs typeface="Arial" panose="020B0604020202020204" pitchFamily="34" charset="0"/>
                        </a:rPr>
                        <a:t>Progress to Date</a:t>
                      </a:r>
                    </a:p>
                  </a:txBody>
                  <a:tcPr/>
                </a:tc>
                <a:tc>
                  <a:txBody>
                    <a:bodyPr/>
                    <a:lstStyle/>
                    <a:p>
                      <a:pPr marL="0" algn="ctr" defTabSz="914400" rtl="0" eaLnBrk="1" latinLnBrk="0" hangingPunct="1">
                        <a:lnSpc>
                          <a:spcPct val="150000"/>
                        </a:lnSpc>
                      </a:pPr>
                      <a:r>
                        <a:rPr lang="en-US" sz="1000" b="1" kern="1200" dirty="0">
                          <a:solidFill>
                            <a:schemeClr val="lt1"/>
                          </a:solidFill>
                          <a:latin typeface="Arial" panose="020B0604020202020204" pitchFamily="34" charset="0"/>
                          <a:ea typeface="+mn-ea"/>
                          <a:cs typeface="Arial" panose="020B0604020202020204" pitchFamily="34" charset="0"/>
                        </a:rPr>
                        <a:t>Timelines</a:t>
                      </a:r>
                    </a:p>
                  </a:txBody>
                  <a:tcPr/>
                </a:tc>
                <a:extLst>
                  <a:ext uri="{0D108BD9-81ED-4DB2-BD59-A6C34878D82A}">
                    <a16:rowId xmlns:a16="http://schemas.microsoft.com/office/drawing/2014/main" xmlns="" val="1512175456"/>
                  </a:ext>
                </a:extLst>
              </a:tr>
              <a:tr h="370840">
                <a:tc>
                  <a:txBody>
                    <a:bodyPr/>
                    <a:lstStyle/>
                    <a:p>
                      <a:pPr>
                        <a:lnSpc>
                          <a:spcPct val="150000"/>
                        </a:lnSpc>
                      </a:pPr>
                      <a:r>
                        <a:rPr lang="en-ZA" sz="1000" kern="1200" dirty="0">
                          <a:solidFill>
                            <a:schemeClr val="dk1"/>
                          </a:solidFill>
                          <a:effectLst/>
                          <a:latin typeface="Arial" panose="020B0604020202020204" pitchFamily="34" charset="0"/>
                          <a:ea typeface="+mn-ea"/>
                          <a:cs typeface="Arial" panose="020B0604020202020204" pitchFamily="34" charset="0"/>
                        </a:rPr>
                        <a:t>Effective and appropriate steps were not taken to prevent irregular expenditure disclosed in note 38 to the annual financial statements, as required by section 51(1)(b)(ii) of the PFMA.</a:t>
                      </a:r>
                      <a:endParaRPr lang="en-US" sz="1000" dirty="0">
                        <a:latin typeface="Arial" panose="020B0604020202020204" pitchFamily="34" charset="0"/>
                        <a:cs typeface="Arial" panose="020B0604020202020204" pitchFamily="34" charset="0"/>
                      </a:endParaRPr>
                    </a:p>
                  </a:txBody>
                  <a:tcPr/>
                </a:tc>
                <a:tc>
                  <a:txBody>
                    <a:bodyPr/>
                    <a:lstStyle/>
                    <a:p>
                      <a:pPr marL="0" algn="just" defTabSz="914400" rtl="0" eaLnBrk="1" latinLnBrk="0" hangingPunct="1">
                        <a:lnSpc>
                          <a:spcPct val="150000"/>
                        </a:lnSpc>
                      </a:pPr>
                      <a:r>
                        <a:rPr lang="en-ZA"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Preventative controls are in place to prevent irregular expenditure from occurring.</a:t>
                      </a:r>
                      <a:endParaRPr lang="en-US" sz="1000" kern="1200" spc="-30" dirty="0">
                        <a:solidFill>
                          <a:srgbClr val="000000"/>
                        </a:solidFill>
                        <a:effectLst/>
                        <a:latin typeface="Arial" panose="020B0604020202020204" pitchFamily="34" charset="0"/>
                        <a:ea typeface="+mn-ea"/>
                        <a:cs typeface="Arial" panose="020B0604020202020204" pitchFamily="34" charset="0"/>
                      </a:endParaRPr>
                    </a:p>
                  </a:txBody>
                  <a:tcPr/>
                </a:tc>
                <a:tc>
                  <a:txBody>
                    <a:bodyPr/>
                    <a:lstStyle/>
                    <a:p>
                      <a:pPr marL="0" marR="0" indent="0" algn="just">
                        <a:lnSpc>
                          <a:spcPct val="150000"/>
                        </a:lnSpc>
                        <a:spcBef>
                          <a:spcPts val="0"/>
                        </a:spcBef>
                        <a:spcAft>
                          <a:spcPts val="0"/>
                        </a:spcAft>
                      </a:pPr>
                      <a:r>
                        <a:rPr lang="en-ZA"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The controls in place were found to be working effectively by the AGSA, and additional training would need to be provided to staff.</a:t>
                      </a:r>
                      <a:endParaRPr lang="en-US"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0"/>
                        </a:spcBef>
                        <a:spcAft>
                          <a:spcPts val="0"/>
                        </a:spcAft>
                      </a:pPr>
                      <a:r>
                        <a:rPr lang="en-ZA"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0"/>
                        </a:spcBef>
                        <a:spcAft>
                          <a:spcPts val="0"/>
                        </a:spcAft>
                      </a:pPr>
                      <a:r>
                        <a:rPr lang="en-ZA"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Training on the PFMA and Procurement Policy is scheduled for February 2022.</a:t>
                      </a:r>
                    </a:p>
                    <a:p>
                      <a:pPr marL="0" marR="0" indent="0" algn="just">
                        <a:lnSpc>
                          <a:spcPct val="150000"/>
                        </a:lnSpc>
                        <a:spcBef>
                          <a:spcPts val="0"/>
                        </a:spcBef>
                        <a:spcAft>
                          <a:spcPts val="0"/>
                        </a:spcAft>
                      </a:pPr>
                      <a:r>
                        <a:rPr lang="en-ZA"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spc="-30" dirty="0">
                        <a:solidFill>
                          <a:srgbClr val="26262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50000"/>
                        </a:lnSpc>
                      </a:pPr>
                      <a:r>
                        <a:rPr lang="en-ZA" sz="1000" spc="-30" dirty="0">
                          <a:effectLst/>
                          <a:latin typeface="Arial" panose="020B0604020202020204" pitchFamily="34" charset="0"/>
                          <a:ea typeface="Times New Roman" panose="02020603050405020304" pitchFamily="18" charset="0"/>
                          <a:cs typeface="Arial" panose="020B0604020202020204" pitchFamily="34" charset="0"/>
                        </a:rPr>
                        <a:t>In progress, the completion date is end of February 2022</a:t>
                      </a:r>
                      <a:endParaRPr lang="en-US"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399661437"/>
                  </a:ext>
                </a:extLst>
              </a:tr>
            </a:tbl>
          </a:graphicData>
        </a:graphic>
      </p:graphicFrame>
    </p:spTree>
    <p:extLst>
      <p:ext uri="{BB962C8B-B14F-4D97-AF65-F5344CB8AC3E}">
        <p14:creationId xmlns:p14="http://schemas.microsoft.com/office/powerpoint/2010/main" xmlns="" val="822487592"/>
      </p:ext>
    </p:extLst>
  </p:cSld>
  <p:clrMapOvr>
    <a:masterClrMapping/>
  </p:clrMapOvr>
</p:sld>
</file>

<file path=ppt/theme/theme1.xml><?xml version="1.0" encoding="utf-8"?>
<a:theme xmlns:a="http://schemas.openxmlformats.org/drawingml/2006/main" name="PIC_1_28.10.09">
  <a:themeElements>
    <a:clrScheme name="PIC2">
      <a:dk1>
        <a:srgbClr val="444444"/>
      </a:dk1>
      <a:lt1>
        <a:srgbClr val="FFFFFF"/>
      </a:lt1>
      <a:dk2>
        <a:srgbClr val="FFFFFF"/>
      </a:dk2>
      <a:lt2>
        <a:srgbClr val="FFFFFF"/>
      </a:lt2>
      <a:accent1>
        <a:srgbClr val="466B7E"/>
      </a:accent1>
      <a:accent2>
        <a:srgbClr val="F37021"/>
      </a:accent2>
      <a:accent3>
        <a:srgbClr val="253842"/>
      </a:accent3>
      <a:accent4>
        <a:srgbClr val="DED2B7"/>
      </a:accent4>
      <a:accent5>
        <a:srgbClr val="99BFD1"/>
      </a:accent5>
      <a:accent6>
        <a:srgbClr val="F79D43"/>
      </a:accent6>
      <a:hlink>
        <a:srgbClr val="BED0CF"/>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400" dirty="0" err="1"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PIC PowerPoint .potx" id="{4269291A-AB46-4B23-B142-440F0E904CD6}" vid="{2B537B97-7D51-470E-9158-A912D7429D18}"/>
    </a:ext>
  </a:extLst>
</a:theme>
</file>

<file path=ppt/theme/theme2.xml><?xml version="1.0" encoding="utf-8"?>
<a:theme xmlns:a="http://schemas.openxmlformats.org/drawingml/2006/main" name="PIC PowerPoint 2012">
  <a:themeElements>
    <a:clrScheme name="PIC2">
      <a:dk1>
        <a:srgbClr val="444444"/>
      </a:dk1>
      <a:lt1>
        <a:srgbClr val="FFFFFF"/>
      </a:lt1>
      <a:dk2>
        <a:srgbClr val="FFFFFF"/>
      </a:dk2>
      <a:lt2>
        <a:srgbClr val="FFFFFF"/>
      </a:lt2>
      <a:accent1>
        <a:srgbClr val="466B7E"/>
      </a:accent1>
      <a:accent2>
        <a:srgbClr val="F37021"/>
      </a:accent2>
      <a:accent3>
        <a:srgbClr val="253842"/>
      </a:accent3>
      <a:accent4>
        <a:srgbClr val="DED2B7"/>
      </a:accent4>
      <a:accent5>
        <a:srgbClr val="99BFD1"/>
      </a:accent5>
      <a:accent6>
        <a:srgbClr val="F79D43"/>
      </a:accent6>
      <a:hlink>
        <a:srgbClr val="BED0CF"/>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400" dirty="0" err="1"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69171A5660E847B35DE988D71254CE" ma:contentTypeVersion="9" ma:contentTypeDescription="Create a new document." ma:contentTypeScope="" ma:versionID="81f45a4b15f121a166ec4ae34dac668f">
  <xsd:schema xmlns:xsd="http://www.w3.org/2001/XMLSchema" xmlns:xs="http://www.w3.org/2001/XMLSchema" xmlns:p="http://schemas.microsoft.com/office/2006/metadata/properties" xmlns:ns3="62d5be1a-1634-477a-86ae-1f3d0bc2fefd" targetNamespace="http://schemas.microsoft.com/office/2006/metadata/properties" ma:root="true" ma:fieldsID="a9d6f2f2fa9459e0d60e86dadd6b63a8" ns3:_="">
    <xsd:import namespace="62d5be1a-1634-477a-86ae-1f3d0bc2fe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d5be1a-1634-477a-86ae-1f3d0bc2fe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282873-91E3-4E6B-BD03-5B837287E0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d5be1a-1634-477a-86ae-1f3d0bc2fe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9566CE-2668-4024-ABEC-8877254A7082}">
  <ds:schemaRefs>
    <ds:schemaRef ds:uri="http://schemas.microsoft.com/sharepoint/v3/contenttype/forms"/>
  </ds:schemaRefs>
</ds:datastoreItem>
</file>

<file path=customXml/itemProps3.xml><?xml version="1.0" encoding="utf-8"?>
<ds:datastoreItem xmlns:ds="http://schemas.openxmlformats.org/officeDocument/2006/customXml" ds:itemID="{469CC548-A1EB-4DCF-9CBA-AB500E206122}">
  <ds:schemaRefs>
    <ds:schemaRef ds:uri="http://purl.org/dc/dcmitype/"/>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62d5be1a-1634-477a-86ae-1f3d0bc2fefd"/>
    <ds:schemaRef ds:uri="http://schemas.microsoft.com/office/infopath/2007/PartnerControl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PIC PowerPoint  (1)</Template>
  <TotalTime>507</TotalTime>
  <Words>579</Words>
  <Application>Microsoft Office PowerPoint</Application>
  <PresentationFormat>On-screen Show (4:3)</PresentationFormat>
  <Paragraphs>46</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PIC_1_28.10.09</vt:lpstr>
      <vt:lpstr>PIC PowerPoint 2012</vt:lpstr>
      <vt:lpstr>Standing Committee on Finance Audit Outcomes of the PIC</vt:lpstr>
      <vt:lpstr>Background</vt:lpstr>
      <vt:lpstr>Slide 3</vt:lpstr>
      <vt:lpstr>Due Diligence and PEPs</vt:lpstr>
      <vt:lpstr>Irregular Expenditure</vt:lpstr>
    </vt:vector>
  </TitlesOfParts>
  <Company>Vodacom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Kgadi Mahlombe</dc:creator>
  <cp:lastModifiedBy>USER</cp:lastModifiedBy>
  <cp:revision>17</cp:revision>
  <cp:lastPrinted>2022-02-06T12:35:02Z</cp:lastPrinted>
  <dcterms:created xsi:type="dcterms:W3CDTF">2020-01-28T10:34:48Z</dcterms:created>
  <dcterms:modified xsi:type="dcterms:W3CDTF">2022-02-08T07:53:47Z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0x0101003669171A5660E847B35DE988D71254CE</vt:lpwstr>
  </property>
  <property fmtid="{D5CDD505-2E9C-101B-9397-08002B2CF9AE}" pid="3" name="Order">
    <vt:r8>800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dlc_DocIdItemGuid">
    <vt:lpwstr>6ecf8b72-08ce-47c3-bfb6-bb28b0716eb6</vt:lpwstr>
  </property>
  <property fmtid="{D5CDD505-2E9C-101B-9397-08002B2CF9AE}" pid="8" name="MSIP_Label_9e72465d-1877-49eb-a3f7-92ffca8be8c5_Enabled">
    <vt:lpwstr>true</vt:lpwstr>
  </property>
  <property fmtid="{D5CDD505-2E9C-101B-9397-08002B2CF9AE}" pid="9" name="MSIP_Label_9e72465d-1877-49eb-a3f7-92ffca8be8c5_SetDate">
    <vt:lpwstr>2021-11-22T08:39:20Z</vt:lpwstr>
  </property>
  <property fmtid="{D5CDD505-2E9C-101B-9397-08002B2CF9AE}" pid="10" name="MSIP_Label_9e72465d-1877-49eb-a3f7-92ffca8be8c5_Method">
    <vt:lpwstr>Standard</vt:lpwstr>
  </property>
  <property fmtid="{D5CDD505-2E9C-101B-9397-08002B2CF9AE}" pid="11" name="MSIP_Label_9e72465d-1877-49eb-a3f7-92ffca8be8c5_Name">
    <vt:lpwstr>9e72465d-1877-49eb-a3f7-92ffca8be8c5</vt:lpwstr>
  </property>
  <property fmtid="{D5CDD505-2E9C-101B-9397-08002B2CF9AE}" pid="12" name="MSIP_Label_9e72465d-1877-49eb-a3f7-92ffca8be8c5_SiteId">
    <vt:lpwstr>06fdb25e-a78c-4818-a304-562007fd761b</vt:lpwstr>
  </property>
  <property fmtid="{D5CDD505-2E9C-101B-9397-08002B2CF9AE}" pid="13" name="MSIP_Label_9e72465d-1877-49eb-a3f7-92ffca8be8c5_ActionId">
    <vt:lpwstr>facc1997-c721-4bf0-881e-04f2ffaccb67</vt:lpwstr>
  </property>
  <property fmtid="{D5CDD505-2E9C-101B-9397-08002B2CF9AE}" pid="14" name="MSIP_Label_9e72465d-1877-49eb-a3f7-92ffca8be8c5_ContentBits">
    <vt:lpwstr>2</vt:lpwstr>
  </property>
</Properties>
</file>