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21"/>
  </p:notesMasterIdLst>
  <p:sldIdLst>
    <p:sldId id="256" r:id="rId2"/>
    <p:sldId id="257" r:id="rId3"/>
    <p:sldId id="258" r:id="rId4"/>
    <p:sldId id="259" r:id="rId5"/>
    <p:sldId id="276" r:id="rId6"/>
    <p:sldId id="274" r:id="rId7"/>
    <p:sldId id="273" r:id="rId8"/>
    <p:sldId id="261" r:id="rId9"/>
    <p:sldId id="263" r:id="rId10"/>
    <p:sldId id="262" r:id="rId11"/>
    <p:sldId id="264" r:id="rId12"/>
    <p:sldId id="265" r:id="rId13"/>
    <p:sldId id="266" r:id="rId14"/>
    <p:sldId id="268" r:id="rId15"/>
    <p:sldId id="269" r:id="rId16"/>
    <p:sldId id="270" r:id="rId17"/>
    <p:sldId id="277"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9428"/>
  </p:normalViewPr>
  <p:slideViewPr>
    <p:cSldViewPr snapToGrid="0" snapToObjects="1">
      <p:cViewPr varScale="1">
        <p:scale>
          <a:sx n="42" d="100"/>
          <a:sy n="42" d="100"/>
        </p:scale>
        <p:origin x="-93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60333-FD19-4049-89B7-419602BFDB78}" type="datetimeFigureOut">
              <a:rPr lang="en-US" smtClean="0"/>
              <a:pPr/>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5380C-DA3C-E841-91FB-BF36CBB5D1FD}" type="slidenum">
              <a:rPr lang="en-US" smtClean="0"/>
              <a:pPr/>
              <a:t>‹#›</a:t>
            </a:fld>
            <a:endParaRPr lang="en-US"/>
          </a:p>
        </p:txBody>
      </p:sp>
    </p:spTree>
    <p:extLst>
      <p:ext uri="{BB962C8B-B14F-4D97-AF65-F5344CB8AC3E}">
        <p14:creationId xmlns:p14="http://schemas.microsoft.com/office/powerpoint/2010/main" xmlns="" val="21678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ohsc.org.za/wp-content/uploads/OHSC-2016-17-ANNUAL-INSPECTION-REPORT-FINAL.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oi.org/10.2471/BLT.14.138131%5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5</a:t>
            </a:fld>
            <a:endParaRPr lang="en-US"/>
          </a:p>
        </p:txBody>
      </p:sp>
    </p:spTree>
    <p:extLst>
      <p:ext uri="{BB962C8B-B14F-4D97-AF65-F5344CB8AC3E}">
        <p14:creationId xmlns:p14="http://schemas.microsoft.com/office/powerpoint/2010/main" xmlns="" val="49797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UHC ref: WHO (2018) Universal Health Coverage. Accessible at: http://</a:t>
            </a:r>
            <a:r>
              <a:rPr lang="en-ZA" dirty="0" err="1"/>
              <a:t>www.who.int</a:t>
            </a:r>
            <a:r>
              <a:rPr lang="en-ZA" dirty="0"/>
              <a:t>/</a:t>
            </a:r>
            <a:r>
              <a:rPr lang="en-ZA" dirty="0" err="1"/>
              <a:t>healthsystems</a:t>
            </a:r>
            <a:r>
              <a:rPr lang="en-ZA" dirty="0"/>
              <a:t>/</a:t>
            </a:r>
            <a:r>
              <a:rPr lang="en-ZA" dirty="0" err="1"/>
              <a:t>universal_health_coverage</a:t>
            </a:r>
            <a:r>
              <a:rPr lang="en-ZA" dirty="0"/>
              <a:t>/</a:t>
            </a:r>
            <a:r>
              <a:rPr lang="en-ZA" dirty="0" err="1"/>
              <a:t>en</a:t>
            </a:r>
            <a:r>
              <a:rPr lang="en-ZA" dirty="0"/>
              <a:t>/.</a:t>
            </a:r>
          </a:p>
          <a:p>
            <a:endParaRPr lang="en-ZA" dirty="0"/>
          </a:p>
          <a:p>
            <a:r>
              <a:rPr lang="en-ZA" dirty="0"/>
              <a:t>There is a broad global consensus that UHC has the potential to enhance equitable access to comprehensive health care with financial protection, and it is central to the third Sustainable Development Goal (SDG) which focuses on health. </a:t>
            </a:r>
          </a:p>
          <a:p>
            <a:endParaRPr lang="en-ZA" dirty="0"/>
          </a:p>
          <a:p>
            <a:r>
              <a:rPr lang="en-ZA" dirty="0"/>
              <a:t>Progress towards UHC entails overcoming barriers to access including out-of-pocket expenses, large distances to health facilities; lack of staff in the public sector; geographic maldistribution of health care providers with concentration in large urban areas; and fragmented funding and risk pools. Section 2.2 (p 47) outlines a set of reforms to address these barriers to access. </a:t>
            </a:r>
          </a:p>
          <a:p>
            <a:endParaRPr lang="en-ZA" dirty="0"/>
          </a:p>
          <a:p>
            <a:r>
              <a:rPr lang="en-ZA" dirty="0"/>
              <a:t>The purpose of these reforms is to</a:t>
            </a:r>
          </a:p>
          <a:p>
            <a:r>
              <a:rPr lang="en-ZA" dirty="0"/>
              <a:t>‘Ensure consistency with the global vision that health care should be seen as a social investment and not be subject to trading as a commodity. The universal health coverage system is a reflection of the kind of society we wish to live in: one based  on the values of social solidarity, equity, justice and fairness”</a:t>
            </a:r>
          </a:p>
          <a:p>
            <a:r>
              <a:rPr lang="en-ZA" dirty="0"/>
              <a:t>This understanding of health as a social investment and a common good rather than a marketable commodity, and of UHC as a means of building a society based on the values of social solidarity, equity, and justice, recognises the principle of health as a fundamental human right. As mentioned in the Bill, achieving UHC will require public financing based on social solidarity — where young, relatively wealthy and healthy citizens cross- subsidise the elderly, poor and less healthy through a progressive tax-based single payer system.</a:t>
            </a:r>
          </a:p>
          <a:p>
            <a:r>
              <a:rPr lang="en-ZA" dirty="0"/>
              <a:t>However, some contest this meaning of UHC. Powerful, well-funded corporate groupings with vested interests in the highly profitable private sector and free-market fundamentalists argue that “coverage” in UHC allows for scheme-based insurance models with voluntary prepayment and a range of financing mechanisms that inevitably discriminate against the poor and least healthy. They have mounted vociferous and possibly well-coordinated media campaigns hostile to the NHI project. Common  campaign themes include resistance to the single payer system and arguments for expanded private sector and scheme-based involvement in health service delivery. They present little, if any, evidence that substantial private sector involvement facilitates progress towards equitable health systems and social solidarity.</a:t>
            </a:r>
            <a:br>
              <a:rPr lang="en-ZA" dirty="0"/>
            </a:br>
            <a:r>
              <a:rPr lang="en-ZA" dirty="0"/>
              <a:t>On the contrary, a substantial body of empirical evidence shows that, to realise its objectives of universality, equity and (particularly in the South African context) social solidarity, attempts to achieve UHC must, from the start, address the needs of the entire population and the whole health system (</a:t>
            </a:r>
            <a:r>
              <a:rPr lang="en-ZA" dirty="0" err="1"/>
              <a:t>Kutzin</a:t>
            </a:r>
            <a:r>
              <a:rPr lang="en-ZA" dirty="0"/>
              <a:t>).6</a:t>
            </a:r>
          </a:p>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16</a:t>
            </a:fld>
            <a:endParaRPr lang="en-US"/>
          </a:p>
        </p:txBody>
      </p:sp>
    </p:spTree>
    <p:extLst>
      <p:ext uri="{BB962C8B-B14F-4D97-AF65-F5344CB8AC3E}">
        <p14:creationId xmlns:p14="http://schemas.microsoft.com/office/powerpoint/2010/main" xmlns="" val="3249298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Social solidarity:</a:t>
            </a:r>
            <a:r>
              <a:rPr lang="en-ZA" dirty="0"/>
              <a:t>  where young, relatively wealthy and healthy citizens cross-subsidise the elderly, poor and less healthy through a progressive tax-based single payer system. </a:t>
            </a:r>
          </a:p>
          <a:p>
            <a:endParaRPr lang="en-ZA" dirty="0"/>
          </a:p>
          <a:p>
            <a:r>
              <a:rPr lang="en-ZA" b="1" dirty="0"/>
              <a:t>However, some contest this meaning of UHC</a:t>
            </a:r>
            <a:r>
              <a:rPr lang="en-ZA" dirty="0"/>
              <a:t>.  Powerful, well-funded corporate groupings with vested interests in the highly profitable private sector, and free-market fundamentalists argue that "coverage" in UHC allows for scheme-based insurance models with voluntary prepayment and a range of financing mechanisms that inevitably discriminate against the poor and least healthy. </a:t>
            </a:r>
          </a:p>
          <a:p>
            <a:endParaRPr lang="en-ZA" dirty="0"/>
          </a:p>
          <a:p>
            <a:r>
              <a:rPr lang="en-ZA" dirty="0"/>
              <a:t>They have mounted vociferous and possibly well-coordinated media campaigns hostile to the NHI project. Common campaign themes include resistance to the single payer system and arguments for expanded private sector and scheme-based involvement in health service delivery. They present little, if any, evidence that substantial private sector involvement facilitates progress towards equitable health systems and social solidarity. </a:t>
            </a:r>
          </a:p>
          <a:p>
            <a:endParaRPr lang="en-ZA" dirty="0"/>
          </a:p>
          <a:p>
            <a:r>
              <a:rPr lang="en-ZA" dirty="0"/>
              <a:t>On the contrary, a substantial body of empirical evidence shows that, to realise its objectives of universality, equity and (particularly in the South African context) social solidarity, attempts to achieve UHC must, from the start, address the needs of the entire population and the whole health system </a:t>
            </a:r>
          </a:p>
          <a:p>
            <a:r>
              <a:rPr lang="en-ZA" dirty="0"/>
              <a:t>(</a:t>
            </a:r>
            <a:r>
              <a:rPr lang="en-ZA" dirty="0" err="1"/>
              <a:t>Kutzin</a:t>
            </a:r>
            <a:r>
              <a:rPr lang="en-ZA" dirty="0"/>
              <a:t>: —  https://</a:t>
            </a:r>
            <a:r>
              <a:rPr lang="en-ZA" dirty="0" err="1"/>
              <a:t>www.ncbi.nlm.nih.gov</a:t>
            </a:r>
            <a:r>
              <a:rPr lang="en-ZA" dirty="0"/>
              <a:t>/</a:t>
            </a:r>
            <a:r>
              <a:rPr lang="en-ZA" dirty="0" err="1"/>
              <a:t>pmc</a:t>
            </a:r>
            <a:r>
              <a:rPr lang="en-ZA" dirty="0"/>
              <a:t>/articles/PMC3738310/). </a:t>
            </a:r>
            <a:r>
              <a:rPr lang="en-ZA" dirty="0" err="1"/>
              <a:t>Kutzin</a:t>
            </a:r>
            <a:r>
              <a:rPr lang="en-ZA" dirty="0"/>
              <a:t> is a health economist in the department of health systems financing at the WHO.</a:t>
            </a:r>
          </a:p>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17</a:t>
            </a:fld>
            <a:endParaRPr lang="en-US"/>
          </a:p>
        </p:txBody>
      </p:sp>
    </p:spTree>
    <p:extLst>
      <p:ext uri="{BB962C8B-B14F-4D97-AF65-F5344CB8AC3E}">
        <p14:creationId xmlns:p14="http://schemas.microsoft.com/office/powerpoint/2010/main" xmlns="" val="326191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18</a:t>
            </a:fld>
            <a:endParaRPr lang="en-US"/>
          </a:p>
        </p:txBody>
      </p:sp>
    </p:spTree>
    <p:extLst>
      <p:ext uri="{BB962C8B-B14F-4D97-AF65-F5344CB8AC3E}">
        <p14:creationId xmlns:p14="http://schemas.microsoft.com/office/powerpoint/2010/main" xmlns="" val="228829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19</a:t>
            </a:fld>
            <a:endParaRPr lang="en-US"/>
          </a:p>
        </p:txBody>
      </p:sp>
    </p:spTree>
    <p:extLst>
      <p:ext uri="{BB962C8B-B14F-4D97-AF65-F5344CB8AC3E}">
        <p14:creationId xmlns:p14="http://schemas.microsoft.com/office/powerpoint/2010/main" xmlns="" val="282049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b="1" dirty="0"/>
              <a:t>Single payer is critical </a:t>
            </a:r>
            <a:r>
              <a:rPr lang="en-ZA" dirty="0"/>
              <a:t>because it makes possible the “equitable and fair distribution and use of health care services”, a key purpose of the Act (Chapter 1).</a:t>
            </a:r>
          </a:p>
          <a:p>
            <a:pPr lvl="1"/>
            <a:r>
              <a:rPr lang="en-ZA" dirty="0"/>
              <a:t>The Bill specifies the NHI fund as a single payer in 3 places:</a:t>
            </a:r>
          </a:p>
          <a:p>
            <a:pPr lvl="1"/>
            <a:r>
              <a:rPr lang="en-ZA" dirty="0"/>
              <a:t>1. Under ‘The purpose and application of the act’  in Chapter 1, point 2(a) [page 7 of the Bill], </a:t>
            </a:r>
          </a:p>
          <a:p>
            <a:pPr lvl="1"/>
            <a:r>
              <a:rPr lang="en-ZA" dirty="0"/>
              <a:t>2. The notice to amend the Competition Act of 1998 in Chapter 11, Section 58 [p 35], and again </a:t>
            </a:r>
          </a:p>
          <a:p>
            <a:pPr lvl="1"/>
            <a:r>
              <a:rPr lang="en-ZA" dirty="0"/>
              <a:t>3. In ‘Addressing the barriers to access’ under ‘Structural challenges to the health system’ in “Schedule: Repeal and Amendment of Legislation Affected by Act”  [p 47].</a:t>
            </a:r>
          </a:p>
          <a:p>
            <a:pPr lvl="1"/>
            <a:endParaRPr lang="en-ZA" dirty="0"/>
          </a:p>
          <a:p>
            <a:r>
              <a:rPr lang="en-ZA" dirty="0"/>
              <a:t>By specifying</a:t>
            </a:r>
            <a:r>
              <a:rPr lang="en-ZA" b="1" dirty="0"/>
              <a:t> healthcare free at the point of delivery</a:t>
            </a:r>
            <a:r>
              <a:rPr lang="en-ZA" dirty="0"/>
              <a:t> with no need for co-payment it protects the poor from sinking further into poverty.</a:t>
            </a:r>
          </a:p>
          <a:p>
            <a:endParaRPr lang="en-ZA" dirty="0"/>
          </a:p>
          <a:p>
            <a:r>
              <a:rPr lang="en-ZA" dirty="0"/>
              <a:t>Shifting funds from </a:t>
            </a:r>
            <a:r>
              <a:rPr lang="en-ZA" b="1" dirty="0"/>
              <a:t>medical scheme tax credits</a:t>
            </a:r>
            <a:r>
              <a:rPr lang="en-ZA" dirty="0"/>
              <a:t> is a pro-poor measure that promotes equity and social solidarity.</a:t>
            </a:r>
          </a:p>
          <a:p>
            <a:endParaRPr lang="en-ZA" dirty="0"/>
          </a:p>
          <a:p>
            <a:r>
              <a:rPr lang="en-ZA" b="1" dirty="0"/>
              <a:t>National health system: </a:t>
            </a:r>
            <a:r>
              <a:rPr lang="en-ZA" dirty="0"/>
              <a:t>The Bill does not actually establish a national health system, but mentions it repeatedly, referring to the National Health Act. A key objective of the National Act is to establish a National Health System that “encompasses public &amp; private providers” and “provides in an equitable manner the population of the Republic with the best possible health services that available resources can afford.”</a:t>
            </a:r>
          </a:p>
          <a:p>
            <a:endParaRPr lang="en-ZA" dirty="0"/>
          </a:p>
          <a:p>
            <a:r>
              <a:rPr lang="en-ZA" dirty="0"/>
              <a:t>The commitment to access to </a:t>
            </a:r>
            <a:r>
              <a:rPr lang="en-ZA" b="1" dirty="0"/>
              <a:t>health care as a human right</a:t>
            </a:r>
            <a:r>
              <a:rPr lang="en-ZA" dirty="0"/>
              <a:t> is not spelled out, but this is clearly stated in the Constitution and runs like a thread through the NHI Bill.</a:t>
            </a:r>
          </a:p>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8</a:t>
            </a:fld>
            <a:endParaRPr lang="en-US"/>
          </a:p>
        </p:txBody>
      </p:sp>
    </p:spTree>
    <p:extLst>
      <p:ext uri="{BB962C8B-B14F-4D97-AF65-F5344CB8AC3E}">
        <p14:creationId xmlns:p14="http://schemas.microsoft.com/office/powerpoint/2010/main" xmlns="" val="128172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COVID-19 pandemic exposed and deepened the structural causes of the crisis. See: https://</a:t>
            </a:r>
            <a:r>
              <a:rPr lang="en-ZA" dirty="0" err="1"/>
              <a:t>aidc.org.za</a:t>
            </a:r>
            <a:r>
              <a:rPr lang="en-ZA" dirty="0"/>
              <a:t>/the-coronavirus-crisis-and-the-struggle-for-health/</a:t>
            </a:r>
          </a:p>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9</a:t>
            </a:fld>
            <a:endParaRPr lang="en-US"/>
          </a:p>
        </p:txBody>
      </p:sp>
    </p:spTree>
    <p:extLst>
      <p:ext uri="{BB962C8B-B14F-4D97-AF65-F5344CB8AC3E}">
        <p14:creationId xmlns:p14="http://schemas.microsoft.com/office/powerpoint/2010/main" xmlns="" val="402139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Without a well functioning public health care system the NHI cannot succeed</a:t>
            </a:r>
            <a:r>
              <a:rPr lang="en-ZA" dirty="0"/>
              <a:t>. </a:t>
            </a:r>
          </a:p>
          <a:p>
            <a:pPr lvl="1"/>
            <a:r>
              <a:rPr lang="en-ZA" dirty="0"/>
              <a:t>The most recent report of the Office of Health Standards Compliance (OHSC) found that that only a small fraction of public health facilities surveyed met meet the norms and standards required for NHI certification [see: </a:t>
            </a:r>
            <a:r>
              <a:rPr lang="en-ZA" u="sng" dirty="0">
                <a:solidFill>
                  <a:srgbClr val="0563C1"/>
                </a:solidFill>
                <a:uFill>
                  <a:solidFill>
                    <a:srgbClr val="0563C1"/>
                  </a:solidFill>
                </a:uFill>
                <a:hlinkClick r:id="rId3"/>
              </a:rPr>
              <a:t>ohsc.org.za/wp-content/uploads/OHSC-2016-17-ANNUAL-INSPECTION-REPORT-FINAL.pdf</a:t>
            </a:r>
            <a:r>
              <a:rPr lang="en-ZA" dirty="0"/>
              <a:t>]. It is therefore imperative to fix and upgrade the broken public sector to the level required for NHI accreditation. </a:t>
            </a:r>
            <a:r>
              <a:rPr lang="en-ZA" b="1" dirty="0"/>
              <a:t>The Bill gives no detail of how to do this.</a:t>
            </a:r>
          </a:p>
          <a:p>
            <a:endParaRPr lang="en-ZA" b="1" dirty="0"/>
          </a:p>
          <a:p>
            <a:r>
              <a:rPr lang="en-ZA" b="1" dirty="0"/>
              <a:t>The possibility of exacerbating inequality</a:t>
            </a:r>
            <a:r>
              <a:rPr lang="en-ZA" dirty="0"/>
              <a:t>:</a:t>
            </a:r>
          </a:p>
          <a:p>
            <a:pPr lvl="1"/>
            <a:r>
              <a:rPr lang="en-ZA" dirty="0"/>
              <a:t>Private facilities are not only more likely to get accreditation but also overwhelmingly urban-based, thus increasing both urban-rural and private-public inequality. </a:t>
            </a:r>
          </a:p>
          <a:p>
            <a:pPr lvl="1"/>
            <a:endParaRPr lang="en-ZA" dirty="0"/>
          </a:p>
          <a:p>
            <a:pPr lvl="1"/>
            <a:r>
              <a:rPr lang="en-ZA" dirty="0"/>
              <a:t>Furthermore, registration for the benefits of the NHI must be done at an accredited health facility, which then issues the user with a registration number and physical evidence of membership, and maintains a register of all users and their dependents. This poses yet another risk that those already marginalised from access to care (rural populations, disabled, elderly) will be further disadvantaged.  Facilities that already lack staff, medicines and equipment will not find it easy to register users as smoothly as those facilities already functioning at a much higher level of efficiency. Many public sector facilities lack easy internet access.</a:t>
            </a:r>
          </a:p>
          <a:p>
            <a:pPr lvl="1"/>
            <a:endParaRPr lang="en-ZA" dirty="0"/>
          </a:p>
          <a:p>
            <a:pPr lvl="1">
              <a:defRPr b="1"/>
            </a:pPr>
            <a:r>
              <a:rPr lang="en-ZA" dirty="0"/>
              <a:t>There is a possibility that people living in some areas will not have access to NHI-funded health care at all.</a:t>
            </a:r>
          </a:p>
          <a:p>
            <a:endParaRPr lang="en-ZA" dirty="0"/>
          </a:p>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10</a:t>
            </a:fld>
            <a:endParaRPr lang="en-US"/>
          </a:p>
        </p:txBody>
      </p:sp>
    </p:spTree>
    <p:extLst>
      <p:ext uri="{BB962C8B-B14F-4D97-AF65-F5344CB8AC3E}">
        <p14:creationId xmlns:p14="http://schemas.microsoft.com/office/powerpoint/2010/main" xmlns="" val="22082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11</a:t>
            </a:fld>
            <a:endParaRPr lang="en-US"/>
          </a:p>
        </p:txBody>
      </p:sp>
    </p:spTree>
    <p:extLst>
      <p:ext uri="{BB962C8B-B14F-4D97-AF65-F5344CB8AC3E}">
        <p14:creationId xmlns:p14="http://schemas.microsoft.com/office/powerpoint/2010/main" xmlns="" val="269451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12</a:t>
            </a:fld>
            <a:endParaRPr lang="en-US"/>
          </a:p>
        </p:txBody>
      </p:sp>
    </p:spTree>
    <p:extLst>
      <p:ext uri="{BB962C8B-B14F-4D97-AF65-F5344CB8AC3E}">
        <p14:creationId xmlns:p14="http://schemas.microsoft.com/office/powerpoint/2010/main" xmlns="" val="361292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Comprehensive primary health care includes health promotion, disease prevention, curative care, rehabilitation and palliation.</a:t>
            </a:r>
          </a:p>
          <a:p>
            <a:endParaRPr lang="en-ZA" dirty="0"/>
          </a:p>
          <a:p>
            <a:r>
              <a:rPr lang="en-ZA" dirty="0"/>
              <a:t>The distinction between PC &amp; PHC is well recognised. Ref: https://</a:t>
            </a:r>
            <a:r>
              <a:rPr lang="en-ZA" dirty="0" err="1"/>
              <a:t>europepmc.org</a:t>
            </a:r>
            <a:r>
              <a:rPr lang="en-ZA" dirty="0"/>
              <a:t>/backend/</a:t>
            </a:r>
            <a:r>
              <a:rPr lang="en-ZA" dirty="0" err="1"/>
              <a:t>ptpmcrender.fcgi?accid</a:t>
            </a:r>
            <a:r>
              <a:rPr lang="en-ZA" dirty="0"/>
              <a:t>=PMC6976192&amp;blobtype=pdf</a:t>
            </a:r>
          </a:p>
          <a:p>
            <a:endParaRPr lang="en-ZA" dirty="0"/>
          </a:p>
          <a:p>
            <a:r>
              <a:rPr lang="en-ZA" b="1" dirty="0"/>
              <a:t>Why this is important in the context of the NHI?</a:t>
            </a:r>
            <a:r>
              <a:rPr lang="en-ZA" dirty="0"/>
              <a:t>:</a:t>
            </a:r>
          </a:p>
          <a:p>
            <a:pPr lvl="1"/>
            <a:r>
              <a:rPr lang="en-ZA" b="1" dirty="0"/>
              <a:t>Community participation</a:t>
            </a:r>
            <a:r>
              <a:rPr lang="en-ZA" dirty="0"/>
              <a:t> </a:t>
            </a:r>
          </a:p>
          <a:p>
            <a:pPr marL="457200" lvl="1" indent="-228600">
              <a:buSzPct val="100000"/>
              <a:buChar char="•"/>
            </a:pPr>
            <a:r>
              <a:rPr lang="en-ZA" dirty="0"/>
              <a:t>helps to optimise health interventions at the organizational, community, and individual levels to improve public health. </a:t>
            </a:r>
          </a:p>
          <a:p>
            <a:pPr marL="457200" lvl="1" indent="-228600">
              <a:buSzPct val="100000"/>
              <a:buChar char="•"/>
            </a:pPr>
            <a:r>
              <a:rPr lang="en-ZA" dirty="0"/>
              <a:t>It helps in priority setting as well as in the development of organisational relationships and trust. </a:t>
            </a:r>
          </a:p>
          <a:p>
            <a:pPr marL="457200" lvl="1" indent="-228600">
              <a:buSzPct val="100000"/>
              <a:buChar char="•"/>
            </a:pPr>
            <a:r>
              <a:rPr lang="en-ZA" dirty="0"/>
              <a:t>It also engenders a sense of ownership within the community. </a:t>
            </a:r>
          </a:p>
          <a:p>
            <a:pPr marL="457200" lvl="1" indent="-228600">
              <a:buSzPct val="100000"/>
              <a:buChar char="•"/>
            </a:pPr>
            <a:r>
              <a:rPr lang="en-ZA" dirty="0"/>
              <a:t>Health services become responsive to local needs, with more effective use of resources and better health outcomes. </a:t>
            </a:r>
          </a:p>
          <a:p>
            <a:pPr marL="457200" lvl="1" indent="-228600">
              <a:buSzPct val="100000"/>
              <a:buChar char="•"/>
            </a:pPr>
            <a:r>
              <a:rPr lang="en-ZA" dirty="0"/>
              <a:t>Community-based health workers and properly functioning health committees play crucial roles in facilitating community participation.</a:t>
            </a:r>
          </a:p>
          <a:p>
            <a:pPr lvl="1">
              <a:buClr>
                <a:srgbClr val="000000"/>
              </a:buClr>
            </a:pPr>
            <a:r>
              <a:rPr lang="en-ZA" dirty="0"/>
              <a:t>[Ref accessible here: https://</a:t>
            </a:r>
            <a:r>
              <a:rPr lang="en-ZA" dirty="0" err="1"/>
              <a:t>journals.plos.org</a:t>
            </a:r>
            <a:r>
              <a:rPr lang="en-ZA" dirty="0"/>
              <a:t>/</a:t>
            </a:r>
            <a:r>
              <a:rPr lang="en-ZA" dirty="0" err="1"/>
              <a:t>plosone</a:t>
            </a:r>
            <a:r>
              <a:rPr lang="en-ZA" dirty="0"/>
              <a:t>/</a:t>
            </a:r>
            <a:r>
              <a:rPr lang="en-ZA" dirty="0" err="1"/>
              <a:t>article?id</a:t>
            </a:r>
            <a:r>
              <a:rPr lang="en-ZA" dirty="0"/>
              <a:t>=10.1371/journal.pone.0216112</a:t>
            </a:r>
          </a:p>
          <a:p>
            <a:pPr lvl="1"/>
            <a:endParaRPr lang="en-ZA" dirty="0"/>
          </a:p>
          <a:p>
            <a:r>
              <a:rPr lang="en-ZA" b="1" dirty="0"/>
              <a:t>Intersectoral action to address crucial SDH</a:t>
            </a:r>
            <a:r>
              <a:rPr lang="en-ZA" dirty="0"/>
              <a:t> </a:t>
            </a:r>
          </a:p>
          <a:p>
            <a:pPr marL="457200" lvl="1" indent="-228600">
              <a:buClr>
                <a:srgbClr val="0563C1"/>
              </a:buClr>
              <a:buSzPct val="100000"/>
              <a:buChar char="•"/>
            </a:pPr>
            <a:r>
              <a:rPr lang="en-ZA" dirty="0"/>
              <a:t>could reduce the burden of maternal and child deaths by half — there is good evidence for this. [Kuruvilla, S., Schweitzer, J. et al. (2014). Success factors for reducing maternal and child mortality. Bulletin of the World Health Organization, 92(7), 533–544. </a:t>
            </a:r>
            <a:r>
              <a:rPr lang="en-ZA" u="sng" dirty="0">
                <a:solidFill>
                  <a:srgbClr val="0563C1"/>
                </a:solidFill>
                <a:uFill>
                  <a:solidFill>
                    <a:srgbClr val="0563C1"/>
                  </a:solidFill>
                </a:uFill>
                <a:hlinkClick r:id="rId3"/>
              </a:rPr>
              <a:t>http://doi.org/10.2471/BLT.14.138131]</a:t>
            </a:r>
          </a:p>
          <a:p>
            <a:pPr marL="457200" lvl="1" indent="-228600">
              <a:buClr>
                <a:srgbClr val="0563C1"/>
              </a:buClr>
              <a:buSzPct val="100000"/>
              <a:buChar char="•"/>
            </a:pPr>
            <a:r>
              <a:rPr lang="en-ZA" dirty="0"/>
              <a:t>This would lighten the burden on the health service enormously and free up resources for key programmes and demands on the NHIF. </a:t>
            </a:r>
          </a:p>
          <a:p>
            <a:pPr marL="457200" lvl="1" indent="-228600">
              <a:buClr>
                <a:srgbClr val="0563C1"/>
              </a:buClr>
              <a:buSzPct val="100000"/>
              <a:buChar char="•"/>
            </a:pPr>
            <a:r>
              <a:rPr lang="en-ZA" dirty="0"/>
              <a:t>Notable common intersectoral actions include expanding water and sanitation provision; improving education; adequate housing; reducing socio-economic inequality; promoting gender equality; and involving women in policy formulation and programme implementation.</a:t>
            </a:r>
          </a:p>
          <a:p>
            <a:pPr marL="457200" lvl="1" indent="-228600">
              <a:buClr>
                <a:srgbClr val="0563C1"/>
              </a:buClr>
              <a:buSzPct val="100000"/>
              <a:buChar char="•"/>
            </a:pPr>
            <a:r>
              <a:rPr lang="en-ZA" dirty="0"/>
              <a:t>Furthermore, the global ecological crisis threatens to overwhelm all efforts to deal with the SDH unless we make rapid progress. The Department of Health should therefore advocate strongly for collaborative action on the SDH by other sectors.</a:t>
            </a:r>
          </a:p>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13</a:t>
            </a:fld>
            <a:endParaRPr lang="en-US"/>
          </a:p>
        </p:txBody>
      </p:sp>
    </p:spTree>
    <p:extLst>
      <p:ext uri="{BB962C8B-B14F-4D97-AF65-F5344CB8AC3E}">
        <p14:creationId xmlns:p14="http://schemas.microsoft.com/office/powerpoint/2010/main" xmlns="" val="408060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Participation is a key element of the Right to Health</a:t>
            </a:r>
          </a:p>
          <a:p>
            <a:pPr marL="171450" indent="-171450">
              <a:buFontTx/>
              <a:buChar char="-"/>
            </a:pPr>
            <a:r>
              <a:rPr lang="en-ZA" dirty="0"/>
              <a:t>South Africa’s White Paper on the Transformation of the Health Services in 1997 argued in its mission statement that it was essential “to obtain the active participation and involvement of all sectors of South African society in health and health-related activities.” </a:t>
            </a:r>
          </a:p>
          <a:p>
            <a:pPr marL="171450" indent="-171450">
              <a:buFontTx/>
              <a:buChar char="-"/>
            </a:pPr>
            <a:r>
              <a:rPr lang="en-ZA" dirty="0"/>
              <a:t>The National Health Act recognises in its preamble that the purpose of the act is to “establish a health system …. which encourages participation.”</a:t>
            </a:r>
          </a:p>
          <a:p>
            <a:pPr marL="171450" indent="-171450">
              <a:buFontTx/>
              <a:buChar char="-"/>
            </a:pPr>
            <a:r>
              <a:rPr lang="en-ZA" dirty="0"/>
              <a:t>South Africa is a party to the ICESCR in terms of which the Right to Health is framed in General Comment 14 as “an inclusive right extending not only to timely and appropriate health care but also to the underlying determinants of health” in which “a further important aspect is the participation of the population in all health-related decision-making at the community, national and international levels.”</a:t>
            </a:r>
          </a:p>
          <a:p>
            <a:pPr marL="0" indent="0">
              <a:buFontTx/>
              <a:buNone/>
            </a:pPr>
            <a:r>
              <a:rPr lang="en-ZA" dirty="0"/>
              <a:t>To realise the objectives of the NHI (Universal access, PHC, prioritisation of community needs), there has to be effective community participation – particularly in the Benefits Advisory Committee and Pricing Advisory Committee </a:t>
            </a:r>
          </a:p>
          <a:p>
            <a:pPr marL="0" indent="0">
              <a:buFontTx/>
              <a:buNone/>
            </a:pPr>
            <a:r>
              <a:rPr lang="en-ZA" dirty="0"/>
              <a:t>This will achieve </a:t>
            </a:r>
          </a:p>
          <a:p>
            <a:pPr marL="171450" indent="-171450">
              <a:buFontTx/>
              <a:buChar char="-"/>
            </a:pPr>
            <a:r>
              <a:rPr lang="en-ZA" dirty="0" err="1"/>
              <a:t>Accountabilty</a:t>
            </a:r>
            <a:endParaRPr lang="en-ZA" dirty="0"/>
          </a:p>
          <a:p>
            <a:pPr marL="171450" indent="-171450">
              <a:buFontTx/>
              <a:buChar char="-"/>
            </a:pPr>
            <a:r>
              <a:rPr lang="en-ZA" dirty="0"/>
              <a:t>Better alignment of benefits to community need</a:t>
            </a:r>
          </a:p>
          <a:p>
            <a:pPr marL="171450" indent="-171450">
              <a:buFontTx/>
              <a:buChar char="-"/>
            </a:pPr>
            <a:r>
              <a:rPr lang="en-ZA" dirty="0"/>
              <a:t>Avoidance of dominance of </a:t>
            </a:r>
            <a:r>
              <a:rPr lang="en-ZA" dirty="0" err="1"/>
              <a:t>hospicentric</a:t>
            </a:r>
            <a:r>
              <a:rPr lang="en-ZA" dirty="0"/>
              <a:t> curative care</a:t>
            </a:r>
          </a:p>
          <a:p>
            <a:pPr marL="171450" indent="-171450">
              <a:buFontTx/>
              <a:buChar char="-"/>
            </a:pPr>
            <a:r>
              <a:rPr lang="en-ZA" dirty="0"/>
              <a:t>Counterbalance to the influence of the private sector in shaping benefits package to their interests</a:t>
            </a:r>
          </a:p>
          <a:p>
            <a:pPr marL="0" indent="0">
              <a:buFontTx/>
              <a:buNone/>
            </a:pPr>
            <a:r>
              <a:rPr lang="en-ZA" dirty="0"/>
              <a:t>Participation in the Stakeholder Advisory Committee is necessary but insufficient:</a:t>
            </a:r>
          </a:p>
          <a:p>
            <a:pPr marL="171450" indent="-171450">
              <a:buFontTx/>
              <a:buChar char="-"/>
            </a:pPr>
            <a:r>
              <a:rPr lang="en-ZA" dirty="0"/>
              <a:t>Advisory committees have limited powers</a:t>
            </a:r>
          </a:p>
          <a:p>
            <a:pPr marL="171450" indent="-171450">
              <a:buFontTx/>
              <a:buChar char="-"/>
            </a:pPr>
            <a:r>
              <a:rPr lang="en-ZA" dirty="0"/>
              <a:t>The White Paper refers to “mechanisms for the participation of the people in the National Health System will be established at all levels” being part of the necessary “democratisation of South African society” – this is far more than just advising</a:t>
            </a:r>
          </a:p>
          <a:p>
            <a:pPr marL="171450" indent="-171450">
              <a:buFontTx/>
              <a:buChar char="-"/>
            </a:pPr>
            <a:r>
              <a:rPr lang="en-ZA" dirty="0"/>
              <a:t>The National health Act recognises the obligation of the National Department to “promote community participation in the planning, provision and evaluation of health” – this is far more than just advising.</a:t>
            </a:r>
          </a:p>
          <a:p>
            <a:pPr marL="0" indent="0">
              <a:buFontTx/>
              <a:buNone/>
            </a:pPr>
            <a:r>
              <a:rPr lang="en-ZA" b="0" dirty="0"/>
              <a:t>Stakeholder consultation should not become a rubber stamping process</a:t>
            </a:r>
          </a:p>
          <a:p>
            <a:pPr marL="171450" indent="-171450">
              <a:buFontTx/>
              <a:buChar char="-"/>
            </a:pPr>
            <a:r>
              <a:rPr lang="en-ZA" dirty="0"/>
              <a:t>Clear terms of governance and lines of accountability to the Stakeholders Advisory Committee should be included within the NHI to ensure the Minister of Health and related officials are mandated to engage with this body and ensure that the recommendations are not ignored.</a:t>
            </a:r>
          </a:p>
          <a:p>
            <a:pPr marL="0" indent="0">
              <a:buFontTx/>
              <a:buNone/>
            </a:pPr>
            <a:r>
              <a:rPr lang="en-ZA" dirty="0"/>
              <a:t>The participatory structures of the National Health Act are ignored</a:t>
            </a:r>
          </a:p>
          <a:p>
            <a:pPr marL="171450" indent="-171450">
              <a:buFontTx/>
              <a:buChar char="-"/>
            </a:pPr>
            <a:r>
              <a:rPr lang="en-ZA" dirty="0"/>
              <a:t>The NHA creates provision for community participation in health services through the establishment of Hospital Boards and Clinic committees; Clinic committees are meant to include community representatives able to express the voice of local communities in relation to the health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ZA" dirty="0"/>
              <a:t>This is consistent with the PHC approach and the direction of the White Paper which states that the health system should “Establish structures to promote community participation at the community, participation at the national, provincial and district levels.”</a:t>
            </a:r>
          </a:p>
          <a:p>
            <a:pPr marL="171450" indent="-171450">
              <a:buFontTx/>
              <a:buChar char="-"/>
            </a:pPr>
            <a:r>
              <a:rPr lang="en-ZA" dirty="0"/>
              <a:t>The NHA also provides for consultative structures at District and provincial levels in the form of Health Councils.</a:t>
            </a:r>
          </a:p>
          <a:p>
            <a:pPr marL="171450" indent="-171450">
              <a:buFontTx/>
              <a:buChar char="-"/>
            </a:pPr>
            <a:r>
              <a:rPr lang="en-ZA" dirty="0"/>
              <a:t>Notwithstanding the limitations of these structures having little teeth or clear roles, they are completely invisible in the NHI Act – meaning what little voice there is for communities to influence health service delivery is completely excluded from the NHI</a:t>
            </a:r>
          </a:p>
          <a:p>
            <a:pPr marL="0" indent="0">
              <a:buFontTx/>
              <a:buNone/>
            </a:pPr>
            <a:r>
              <a:rPr lang="en-ZA" dirty="0"/>
              <a:t>Identifying and managing Conflict of Interest  </a:t>
            </a:r>
          </a:p>
          <a:p>
            <a:pPr marL="171450" indent="-171450">
              <a:buFontTx/>
              <a:buChar char="-"/>
            </a:pPr>
            <a:r>
              <a:rPr lang="en-ZA" dirty="0"/>
              <a:t>The private sector and the pharmaceutical/hospital industry will always ultimately have different </a:t>
            </a:r>
            <a:r>
              <a:rPr lang="en-ZA" dirty="0" err="1"/>
              <a:t>unerlying</a:t>
            </a:r>
            <a:r>
              <a:rPr lang="en-ZA" dirty="0"/>
              <a:t> interests to the public sector, even if short-term convergence can be induced through payment arrangements. </a:t>
            </a:r>
          </a:p>
          <a:p>
            <a:pPr marL="171450" indent="-171450">
              <a:buFontTx/>
              <a:buChar char="-"/>
            </a:pPr>
            <a:r>
              <a:rPr lang="en-ZA" dirty="0"/>
              <a:t>If ignored or left to its own devices, the private sector will gravitate to protecting and promoting its own interests by virtue of the nature of the market.</a:t>
            </a:r>
          </a:p>
          <a:p>
            <a:pPr marL="171450" indent="-171450">
              <a:buFontTx/>
              <a:buChar char="-"/>
            </a:pPr>
            <a:r>
              <a:rPr lang="en-ZA" dirty="0"/>
              <a:t>If the NHI Is to be pro-public, it must remain committed to a principle of independence from individual benefit. </a:t>
            </a:r>
          </a:p>
          <a:p>
            <a:pPr marL="171450" indent="-171450">
              <a:buFontTx/>
              <a:buChar char="-"/>
            </a:pPr>
            <a:r>
              <a:rPr lang="en-ZA" dirty="0"/>
              <a:t>This is with a Rights-based health system – we cannot achieve Universal Health Coverage if NHI structures afford private sector interest groups disproportionate influence. This has been the experience of other countries seeking to implement NHI based UHC without careful attention to regulation of the private sector.</a:t>
            </a:r>
          </a:p>
          <a:p>
            <a:pPr marL="171450" indent="-171450">
              <a:buFontTx/>
              <a:buChar char="-"/>
            </a:pPr>
            <a:endParaRPr lang="en-ZA" dirty="0"/>
          </a:p>
          <a:p>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14</a:t>
            </a:fld>
            <a:endParaRPr lang="en-US"/>
          </a:p>
        </p:txBody>
      </p:sp>
    </p:spTree>
    <p:extLst>
      <p:ext uri="{BB962C8B-B14F-4D97-AF65-F5344CB8AC3E}">
        <p14:creationId xmlns:p14="http://schemas.microsoft.com/office/powerpoint/2010/main" xmlns="" val="220784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Con</a:t>
            </a:r>
            <a:endParaRPr lang="en-US" dirty="0"/>
          </a:p>
        </p:txBody>
      </p:sp>
      <p:sp>
        <p:nvSpPr>
          <p:cNvPr id="4" name="Slide Number Placeholder 3"/>
          <p:cNvSpPr>
            <a:spLocks noGrp="1"/>
          </p:cNvSpPr>
          <p:nvPr>
            <p:ph type="sldNum" sz="quarter" idx="5"/>
          </p:nvPr>
        </p:nvSpPr>
        <p:spPr/>
        <p:txBody>
          <a:bodyPr/>
          <a:lstStyle/>
          <a:p>
            <a:fld id="{D585380C-DA3C-E841-91FB-BF36CBB5D1FD}" type="slidenum">
              <a:rPr lang="en-US" smtClean="0"/>
              <a:pPr/>
              <a:t>15</a:t>
            </a:fld>
            <a:endParaRPr lang="en-US"/>
          </a:p>
        </p:txBody>
      </p:sp>
    </p:spTree>
    <p:extLst>
      <p:ext uri="{BB962C8B-B14F-4D97-AF65-F5344CB8AC3E}">
        <p14:creationId xmlns:p14="http://schemas.microsoft.com/office/powerpoint/2010/main" xmlns="" val="39351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75686-77C7-F64D-A9EA-E6440A593D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2BE02C8C-B903-CD49-A72F-5AD247347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FC3B3883-1380-AB49-BE6D-2B106398A738}"/>
              </a:ext>
            </a:extLst>
          </p:cNvPr>
          <p:cNvSpPr>
            <a:spLocks noGrp="1"/>
          </p:cNvSpPr>
          <p:nvPr>
            <p:ph type="dt" sz="half" idx="10"/>
          </p:nvPr>
        </p:nvSpPr>
        <p:spPr/>
        <p:txBody>
          <a:bodyPr/>
          <a:lstStyle/>
          <a:p>
            <a:fld id="{1160EA64-D806-43AC-9DF2-F8C432F32B4C}" type="datetimeFigureOut">
              <a:rPr lang="en-US" smtClean="0"/>
              <a:pPr/>
              <a:t>2/8/2022</a:t>
            </a:fld>
            <a:endParaRPr lang="en-US" dirty="0"/>
          </a:p>
        </p:txBody>
      </p:sp>
      <p:sp>
        <p:nvSpPr>
          <p:cNvPr id="5" name="Footer Placeholder 4">
            <a:extLst>
              <a:ext uri="{FF2B5EF4-FFF2-40B4-BE49-F238E27FC236}">
                <a16:creationId xmlns:a16="http://schemas.microsoft.com/office/drawing/2014/main" xmlns="" id="{8BDA07E5-4082-9D4E-A2BF-CCC8D67BD3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FC90633-96B1-B348-91F6-218CFA1BCD35}"/>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404376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5DFE4F-2999-EE4D-B8B6-D4464D13C48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979C62D9-B991-F741-84B6-B381E7476D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227C9FA-FFF6-2A48-8F64-693FC61BDB42}"/>
              </a:ext>
            </a:extLst>
          </p:cNvPr>
          <p:cNvSpPr>
            <a:spLocks noGrp="1"/>
          </p:cNvSpPr>
          <p:nvPr>
            <p:ph type="dt" sz="half" idx="10"/>
          </p:nvPr>
        </p:nvSpPr>
        <p:spPr/>
        <p:txBody>
          <a:bodyPr/>
          <a:lstStyle/>
          <a:p>
            <a:fld id="{E9F9C37B-1D36-470B-8223-D6C91242EC14}" type="datetimeFigureOut">
              <a:rPr lang="en-US" smtClean="0"/>
              <a:pPr/>
              <a:t>2/8/2022</a:t>
            </a:fld>
            <a:endParaRPr lang="en-US" dirty="0"/>
          </a:p>
        </p:txBody>
      </p:sp>
      <p:sp>
        <p:nvSpPr>
          <p:cNvPr id="5" name="Footer Placeholder 4">
            <a:extLst>
              <a:ext uri="{FF2B5EF4-FFF2-40B4-BE49-F238E27FC236}">
                <a16:creationId xmlns:a16="http://schemas.microsoft.com/office/drawing/2014/main" xmlns="" id="{212A6F7D-CC71-EA4E-B7F4-1DF68B200F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BC398C5-56E2-2C4D-B530-1180E02861D2}"/>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269250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D557A4-2866-2F40-8EDC-35CFB062D3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F8978050-8B04-4940-A544-D81C00885E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F416D6EF-10F6-AF40-B6D0-4FCD9243064F}"/>
              </a:ext>
            </a:extLst>
          </p:cNvPr>
          <p:cNvSpPr>
            <a:spLocks noGrp="1"/>
          </p:cNvSpPr>
          <p:nvPr>
            <p:ph type="dt" sz="half" idx="10"/>
          </p:nvPr>
        </p:nvSpPr>
        <p:spPr/>
        <p:txBody>
          <a:bodyPr/>
          <a:lstStyle/>
          <a:p>
            <a:fld id="{67C6F52A-A82B-47A2-A83A-8C4C91F2D59F}" type="datetimeFigureOut">
              <a:rPr lang="en-US" smtClean="0"/>
              <a:pPr/>
              <a:t>2/8/2022</a:t>
            </a:fld>
            <a:endParaRPr lang="en-US" dirty="0"/>
          </a:p>
        </p:txBody>
      </p:sp>
      <p:sp>
        <p:nvSpPr>
          <p:cNvPr id="5" name="Footer Placeholder 4">
            <a:extLst>
              <a:ext uri="{FF2B5EF4-FFF2-40B4-BE49-F238E27FC236}">
                <a16:creationId xmlns:a16="http://schemas.microsoft.com/office/drawing/2014/main" xmlns="" id="{4589EFFB-F79D-C149-919C-7D3CC780B7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477AB95-EB05-1341-A76A-7FE078221CC8}"/>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191262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F552A-9FDA-4B43-A7A0-BB4B35AF4F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00CB849-D419-6345-A3C2-DC0266D472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7026027-BD06-9F4A-A0C5-746F7879E82D}"/>
              </a:ext>
            </a:extLst>
          </p:cNvPr>
          <p:cNvSpPr>
            <a:spLocks noGrp="1"/>
          </p:cNvSpPr>
          <p:nvPr>
            <p:ph type="dt" sz="half" idx="10"/>
          </p:nvPr>
        </p:nvSpPr>
        <p:spPr/>
        <p:txBody>
          <a:bodyPr/>
          <a:lstStyle/>
          <a:p>
            <a:fld id="{F070A7B3-6521-4DCA-87E5-044747A908C1}" type="datetimeFigureOut">
              <a:rPr lang="en-US" smtClean="0"/>
              <a:pPr/>
              <a:t>2/8/2022</a:t>
            </a:fld>
            <a:endParaRPr lang="en-US" dirty="0"/>
          </a:p>
        </p:txBody>
      </p:sp>
      <p:sp>
        <p:nvSpPr>
          <p:cNvPr id="5" name="Footer Placeholder 4">
            <a:extLst>
              <a:ext uri="{FF2B5EF4-FFF2-40B4-BE49-F238E27FC236}">
                <a16:creationId xmlns:a16="http://schemas.microsoft.com/office/drawing/2014/main" xmlns="" id="{B484915A-1959-E446-AD3D-21DF82B37C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086D931-7270-BA4E-A15C-A1D26576373F}"/>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2236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73542-0F29-E14B-9C04-FE8E9F2AEB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3A5163E-185A-794E-A7E0-7132425F71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81DEDDA5-D2CC-124E-877C-4B7CC9B47E31}"/>
              </a:ext>
            </a:extLst>
          </p:cNvPr>
          <p:cNvSpPr>
            <a:spLocks noGrp="1"/>
          </p:cNvSpPr>
          <p:nvPr>
            <p:ph type="dt" sz="half" idx="10"/>
          </p:nvPr>
        </p:nvSpPr>
        <p:spPr/>
        <p:txBody>
          <a:bodyPr/>
          <a:lstStyle/>
          <a:p>
            <a:fld id="{1160EA64-D806-43AC-9DF2-F8C432F32B4C}" type="datetimeFigureOut">
              <a:rPr lang="en-US" smtClean="0"/>
              <a:pPr/>
              <a:t>2/8/2022</a:t>
            </a:fld>
            <a:endParaRPr lang="en-US" dirty="0"/>
          </a:p>
        </p:txBody>
      </p:sp>
      <p:sp>
        <p:nvSpPr>
          <p:cNvPr id="5" name="Footer Placeholder 4">
            <a:extLst>
              <a:ext uri="{FF2B5EF4-FFF2-40B4-BE49-F238E27FC236}">
                <a16:creationId xmlns:a16="http://schemas.microsoft.com/office/drawing/2014/main" xmlns="" id="{51F122AC-8D54-6043-A12F-877DC22472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5A30BCB-8034-574D-9F6B-93DE94161E94}"/>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194918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08D08-24AD-9342-9334-E7DE00C4C7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FA4F935-9CB6-5E47-950F-E976CB5979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01DBC3FD-D0AB-EE45-9C3D-C1F8759EC84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1C3F4147-94A2-5149-B4B7-A9BBCFDA2F04}"/>
              </a:ext>
            </a:extLst>
          </p:cNvPr>
          <p:cNvSpPr>
            <a:spLocks noGrp="1"/>
          </p:cNvSpPr>
          <p:nvPr>
            <p:ph type="dt" sz="half" idx="10"/>
          </p:nvPr>
        </p:nvSpPr>
        <p:spPr/>
        <p:txBody>
          <a:bodyPr/>
          <a:lstStyle/>
          <a:p>
            <a:fld id="{AB134690-1557-4C89-A502-4959FE7FAD70}" type="datetimeFigureOut">
              <a:rPr lang="en-US" smtClean="0"/>
              <a:pPr/>
              <a:t>2/8/2022</a:t>
            </a:fld>
            <a:endParaRPr lang="en-US" dirty="0"/>
          </a:p>
        </p:txBody>
      </p:sp>
      <p:sp>
        <p:nvSpPr>
          <p:cNvPr id="6" name="Footer Placeholder 5">
            <a:extLst>
              <a:ext uri="{FF2B5EF4-FFF2-40B4-BE49-F238E27FC236}">
                <a16:creationId xmlns:a16="http://schemas.microsoft.com/office/drawing/2014/main" xmlns="" id="{8D050BF9-5435-1347-9A5F-766FB0C3B5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ED450B8-CD05-E843-8C91-D1C046FEEA9D}"/>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239139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7DCA6-0C90-E340-B8D0-55C6C67C27B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4FB3A021-2674-754A-A1DE-CC89BEE6B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4725FA5-5DB2-AE44-93B0-A578618ED6C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7540C07E-9874-9F41-89BF-7C21A1D9F0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6C29A1A9-2AC5-0C41-9C14-70B80CD60E0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846117EB-5E21-EC42-93F0-BB65BA81E2A1}"/>
              </a:ext>
            </a:extLst>
          </p:cNvPr>
          <p:cNvSpPr>
            <a:spLocks noGrp="1"/>
          </p:cNvSpPr>
          <p:nvPr>
            <p:ph type="dt" sz="half" idx="10"/>
          </p:nvPr>
        </p:nvSpPr>
        <p:spPr/>
        <p:txBody>
          <a:bodyPr/>
          <a:lstStyle/>
          <a:p>
            <a:fld id="{1160EA64-D806-43AC-9DF2-F8C432F32B4C}" type="datetimeFigureOut">
              <a:rPr lang="en-US" smtClean="0"/>
              <a:pPr/>
              <a:t>2/8/2022</a:t>
            </a:fld>
            <a:endParaRPr lang="en-US" dirty="0"/>
          </a:p>
        </p:txBody>
      </p:sp>
      <p:sp>
        <p:nvSpPr>
          <p:cNvPr id="8" name="Footer Placeholder 7">
            <a:extLst>
              <a:ext uri="{FF2B5EF4-FFF2-40B4-BE49-F238E27FC236}">
                <a16:creationId xmlns:a16="http://schemas.microsoft.com/office/drawing/2014/main" xmlns="" id="{B537AF36-5DC9-984B-B7B2-F0C343F7A2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89C50C1-F264-794E-BBD3-47C675C25F06}"/>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1883877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79EFC8-757A-0142-9E07-886EAC50D30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05A3EFB9-A828-F14E-A22A-05475D656948}"/>
              </a:ext>
            </a:extLst>
          </p:cNvPr>
          <p:cNvSpPr>
            <a:spLocks noGrp="1"/>
          </p:cNvSpPr>
          <p:nvPr>
            <p:ph type="dt" sz="half" idx="10"/>
          </p:nvPr>
        </p:nvSpPr>
        <p:spPr/>
        <p:txBody>
          <a:bodyPr/>
          <a:lstStyle/>
          <a:p>
            <a:fld id="{E1037C31-9E7A-4F99-8774-A0E530DE1A42}" type="datetimeFigureOut">
              <a:rPr lang="en-US" smtClean="0"/>
              <a:pPr/>
              <a:t>2/8/2022</a:t>
            </a:fld>
            <a:endParaRPr lang="en-US" dirty="0"/>
          </a:p>
        </p:txBody>
      </p:sp>
      <p:sp>
        <p:nvSpPr>
          <p:cNvPr id="4" name="Footer Placeholder 3">
            <a:extLst>
              <a:ext uri="{FF2B5EF4-FFF2-40B4-BE49-F238E27FC236}">
                <a16:creationId xmlns:a16="http://schemas.microsoft.com/office/drawing/2014/main" xmlns="" id="{1D978F4F-BD12-9149-BA86-FA44069765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5214CF4-219C-1247-B462-1B2710F5A1B0}"/>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275152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D63051C-A3EB-0D47-BB49-115D20AF3497}"/>
              </a:ext>
            </a:extLst>
          </p:cNvPr>
          <p:cNvSpPr>
            <a:spLocks noGrp="1"/>
          </p:cNvSpPr>
          <p:nvPr>
            <p:ph type="dt" sz="half" idx="10"/>
          </p:nvPr>
        </p:nvSpPr>
        <p:spPr/>
        <p:txBody>
          <a:bodyPr/>
          <a:lstStyle/>
          <a:p>
            <a:fld id="{C278504F-A551-4DE0-9316-4DCD1D8CC752}" type="datetimeFigureOut">
              <a:rPr lang="en-US" smtClean="0"/>
              <a:pPr/>
              <a:t>2/8/2022</a:t>
            </a:fld>
            <a:endParaRPr lang="en-US" dirty="0"/>
          </a:p>
        </p:txBody>
      </p:sp>
      <p:sp>
        <p:nvSpPr>
          <p:cNvPr id="3" name="Footer Placeholder 2">
            <a:extLst>
              <a:ext uri="{FF2B5EF4-FFF2-40B4-BE49-F238E27FC236}">
                <a16:creationId xmlns:a16="http://schemas.microsoft.com/office/drawing/2014/main" xmlns="" id="{91F03661-84EB-3C48-8611-92DC2AE51E4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FEABE33E-BF01-7C44-A77D-F7ADF2C02423}"/>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24553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5ADC0-B329-4B46-9A63-43982ABFC5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8A52845-6089-814D-A823-FD80CD245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3A5718F9-8BDE-644D-900B-027B6CF40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7E7BB5B9-9DC5-AF44-BD89-1E452965C987}"/>
              </a:ext>
            </a:extLst>
          </p:cNvPr>
          <p:cNvSpPr>
            <a:spLocks noGrp="1"/>
          </p:cNvSpPr>
          <p:nvPr>
            <p:ph type="dt" sz="half" idx="10"/>
          </p:nvPr>
        </p:nvSpPr>
        <p:spPr/>
        <p:txBody>
          <a:bodyPr/>
          <a:lstStyle/>
          <a:p>
            <a:fld id="{D1BE4249-C0D0-4B06-8692-E8BB871AF643}" type="datetimeFigureOut">
              <a:rPr lang="en-US" smtClean="0"/>
              <a:pPr/>
              <a:t>2/8/2022</a:t>
            </a:fld>
            <a:endParaRPr lang="en-US" dirty="0"/>
          </a:p>
        </p:txBody>
      </p:sp>
      <p:sp>
        <p:nvSpPr>
          <p:cNvPr id="6" name="Footer Placeholder 5">
            <a:extLst>
              <a:ext uri="{FF2B5EF4-FFF2-40B4-BE49-F238E27FC236}">
                <a16:creationId xmlns:a16="http://schemas.microsoft.com/office/drawing/2014/main" xmlns="" id="{DE11DCA8-227E-814B-9CF2-9C28622815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7E2631E-4938-3245-A89E-DE55B0553140}"/>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415746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59470-B549-BF45-9B96-7B05EF3B21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CD00FA50-5806-D549-9CC8-0ED961DB8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A73E972-9CF2-9D43-A041-B92B50A22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CC2AD44-B725-134C-84F6-D608EE676720}"/>
              </a:ext>
            </a:extLst>
          </p:cNvPr>
          <p:cNvSpPr>
            <a:spLocks noGrp="1"/>
          </p:cNvSpPr>
          <p:nvPr>
            <p:ph type="dt" sz="half" idx="10"/>
          </p:nvPr>
        </p:nvSpPr>
        <p:spPr/>
        <p:txBody>
          <a:bodyPr/>
          <a:lstStyle/>
          <a:p>
            <a:fld id="{042B0DB6-F5C7-45FB-8CF3-31B45F9C2DAC}" type="datetimeFigureOut">
              <a:rPr lang="en-US" smtClean="0"/>
              <a:pPr/>
              <a:t>2/8/2022</a:t>
            </a:fld>
            <a:endParaRPr lang="en-US" dirty="0"/>
          </a:p>
        </p:txBody>
      </p:sp>
      <p:sp>
        <p:nvSpPr>
          <p:cNvPr id="6" name="Footer Placeholder 5">
            <a:extLst>
              <a:ext uri="{FF2B5EF4-FFF2-40B4-BE49-F238E27FC236}">
                <a16:creationId xmlns:a16="http://schemas.microsoft.com/office/drawing/2014/main" xmlns="" id="{C96293CC-28D8-CD4A-9C83-97A38D9343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070CB89-5EB5-CF46-9142-56D14E4D4330}"/>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34174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C543F2-1315-8945-8F1C-BE9A8A503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AED60EF-BC18-A044-B590-B4DF20EA5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FDDB6F5-2B91-1A46-B3B6-D80AAF230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pPr/>
              <a:t>2/8/2022</a:t>
            </a:fld>
            <a:endParaRPr lang="en-US" dirty="0"/>
          </a:p>
        </p:txBody>
      </p:sp>
      <p:sp>
        <p:nvSpPr>
          <p:cNvPr id="5" name="Footer Placeholder 4">
            <a:extLst>
              <a:ext uri="{FF2B5EF4-FFF2-40B4-BE49-F238E27FC236}">
                <a16:creationId xmlns:a16="http://schemas.microsoft.com/office/drawing/2014/main" xmlns="" id="{64B8FB38-3E8D-5C44-98DF-1F52B1A1F8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A98DF561-E271-1A4A-A6F2-829F1E87E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xmlns="" val="1148037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oples' Health Movement South Africa">
            <a:extLst>
              <a:ext uri="{FF2B5EF4-FFF2-40B4-BE49-F238E27FC236}">
                <a16:creationId xmlns:a16="http://schemas.microsoft.com/office/drawing/2014/main" xmlns="" id="{7861748A-F3BE-F34A-A4C3-76CDD578B300}"/>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089855" y="3322350"/>
            <a:ext cx="9320568" cy="2213635"/>
          </a:xfrm>
          <a:prstGeom prst="rect">
            <a:avLst/>
          </a:prstGeom>
          <a:noFill/>
          <a:extLst>
            <a:ext uri="{909E8E84-426E-40DD-AFC4-6F175D3DCCD1}">
              <a14:hiddenFill xmlns:a14="http://schemas.microsoft.com/office/drawing/2010/main" xmlns="">
                <a:solidFill>
                  <a:srgbClr val="FFFFFF"/>
                </a:solidFill>
              </a14:hiddenFill>
            </a:ext>
          </a:extLst>
        </p:spPr>
      </p:pic>
      <p:sp>
        <p:nvSpPr>
          <p:cNvPr id="73" name="Right Triangle 72">
            <a:extLst>
              <a:ext uri="{FF2B5EF4-FFF2-40B4-BE49-F238E27FC236}">
                <a16:creationId xmlns:a16="http://schemas.microsoft.com/office/drawing/2014/main" xmlns=""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9AE6F31-5B59-B847-8BE2-BD21755F4EC9}"/>
              </a:ext>
            </a:extLst>
          </p:cNvPr>
          <p:cNvSpPr>
            <a:spLocks noGrp="1"/>
          </p:cNvSpPr>
          <p:nvPr>
            <p:ph type="ctrTitle"/>
          </p:nvPr>
        </p:nvSpPr>
        <p:spPr>
          <a:xfrm>
            <a:off x="1488751" y="1436200"/>
            <a:ext cx="8921672" cy="1713305"/>
          </a:xfrm>
        </p:spPr>
        <p:txBody>
          <a:bodyPr anchor="b">
            <a:noAutofit/>
          </a:bodyPr>
          <a:lstStyle/>
          <a:p>
            <a:r>
              <a:rPr lang="en-US" sz="6600" b="1" dirty="0"/>
              <a:t>Oral Submission to Parliament on the NHI Bill</a:t>
            </a:r>
            <a:br>
              <a:rPr lang="en-US" sz="6600" b="1" dirty="0"/>
            </a:br>
            <a:r>
              <a:rPr lang="en-US" sz="3200" b="1" dirty="0"/>
              <a:t>8th of February 2022</a:t>
            </a:r>
            <a:endParaRPr lang="en-US" sz="6600" b="1" dirty="0"/>
          </a:p>
        </p:txBody>
      </p:sp>
    </p:spTree>
    <p:extLst>
      <p:ext uri="{BB962C8B-B14F-4D97-AF65-F5344CB8AC3E}">
        <p14:creationId xmlns:p14="http://schemas.microsoft.com/office/powerpoint/2010/main" xmlns="" val="161073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B851EA4-94F9-CC41-A70D-77D09A9C0DA9}"/>
              </a:ext>
            </a:extLst>
          </p:cNvPr>
          <p:cNvSpPr>
            <a:spLocks noGrp="1"/>
          </p:cNvSpPr>
          <p:nvPr>
            <p:ph type="title"/>
          </p:nvPr>
        </p:nvSpPr>
        <p:spPr>
          <a:xfrm>
            <a:off x="643467" y="640080"/>
            <a:ext cx="3096427" cy="5613236"/>
          </a:xfrm>
        </p:spPr>
        <p:txBody>
          <a:bodyPr anchor="ctr">
            <a:normAutofit/>
          </a:bodyPr>
          <a:lstStyle/>
          <a:p>
            <a:r>
              <a:rPr lang="en-US" dirty="0">
                <a:solidFill>
                  <a:srgbClr val="FFFFFF"/>
                </a:solidFill>
                <a:latin typeface="Aharoni" panose="02010803020104030203" pitchFamily="2" charset="-79"/>
                <a:cs typeface="Aharoni" panose="02010803020104030203" pitchFamily="2" charset="-79"/>
              </a:rPr>
              <a:t>Areas of concern</a:t>
            </a:r>
            <a:br>
              <a:rPr lang="en-US" dirty="0">
                <a:solidFill>
                  <a:srgbClr val="FFFFFF"/>
                </a:solidFill>
                <a:latin typeface="Aharoni" panose="02010803020104030203" pitchFamily="2" charset="-79"/>
                <a:cs typeface="Aharoni" panose="02010803020104030203" pitchFamily="2" charset="-79"/>
              </a:rPr>
            </a:br>
            <a:r>
              <a:rPr lang="en-US" dirty="0">
                <a:solidFill>
                  <a:srgbClr val="FFFFFF"/>
                </a:solidFill>
                <a:latin typeface="Aharoni" panose="02010803020104030203" pitchFamily="2" charset="-79"/>
                <a:cs typeface="Aharoni" panose="02010803020104030203" pitchFamily="2" charset="-79"/>
              </a:rPr>
              <a:t>-</a:t>
            </a:r>
            <a:br>
              <a:rPr lang="en-US" dirty="0">
                <a:solidFill>
                  <a:srgbClr val="FFFFFF"/>
                </a:solidFill>
                <a:latin typeface="Aharoni" panose="02010803020104030203" pitchFamily="2" charset="-79"/>
                <a:cs typeface="Aharoni" panose="02010803020104030203" pitchFamily="2" charset="-79"/>
              </a:rPr>
            </a:br>
            <a:r>
              <a:rPr lang="en-US" dirty="0">
                <a:solidFill>
                  <a:schemeClr val="accent4"/>
                </a:solidFill>
                <a:latin typeface="Aharoni" panose="02010803020104030203" pitchFamily="2" charset="-79"/>
                <a:cs typeface="Aharoni" panose="02010803020104030203" pitchFamily="2" charset="-79"/>
              </a:rPr>
              <a:t>Overview</a:t>
            </a:r>
          </a:p>
        </p:txBody>
      </p:sp>
      <p:sp>
        <p:nvSpPr>
          <p:cNvPr id="3" name="Content Placeholder 2">
            <a:extLst>
              <a:ext uri="{FF2B5EF4-FFF2-40B4-BE49-F238E27FC236}">
                <a16:creationId xmlns:a16="http://schemas.microsoft.com/office/drawing/2014/main" xmlns="" id="{B50F7648-C9FF-0044-A1DE-1D15C88AD7F9}"/>
              </a:ext>
            </a:extLst>
          </p:cNvPr>
          <p:cNvSpPr>
            <a:spLocks noGrp="1"/>
          </p:cNvSpPr>
          <p:nvPr>
            <p:ph idx="1"/>
          </p:nvPr>
        </p:nvSpPr>
        <p:spPr>
          <a:xfrm>
            <a:off x="4393363" y="617460"/>
            <a:ext cx="7155170" cy="4400550"/>
          </a:xfrm>
        </p:spPr>
        <p:txBody>
          <a:bodyPr anchor="ctr">
            <a:normAutofit lnSpcReduction="10000"/>
          </a:bodyPr>
          <a:lstStyle/>
          <a:p>
            <a:pPr>
              <a:lnSpc>
                <a:spcPct val="100000"/>
              </a:lnSpc>
              <a:defRPr sz="1600"/>
            </a:pPr>
            <a:r>
              <a:rPr lang="en-ZA" sz="1800" dirty="0"/>
              <a:t>Lack of detail about upgrading the public health sector</a:t>
            </a:r>
          </a:p>
          <a:p>
            <a:pPr>
              <a:lnSpc>
                <a:spcPct val="100000"/>
              </a:lnSpc>
              <a:defRPr sz="1600"/>
            </a:pPr>
            <a:r>
              <a:rPr lang="en-ZA" sz="1800" dirty="0"/>
              <a:t>The possibility of exacerbating inequality</a:t>
            </a:r>
          </a:p>
          <a:p>
            <a:pPr>
              <a:lnSpc>
                <a:spcPct val="100000"/>
              </a:lnSpc>
              <a:defRPr sz="1600"/>
            </a:pPr>
            <a:r>
              <a:rPr lang="en-ZA" sz="1800" dirty="0"/>
              <a:t>Failure to distinguish between Primary Health Care and Primary Care</a:t>
            </a:r>
          </a:p>
          <a:p>
            <a:pPr>
              <a:lnSpc>
                <a:spcPct val="100000"/>
              </a:lnSpc>
              <a:defRPr sz="1600"/>
            </a:pPr>
            <a:r>
              <a:rPr lang="en-ZA" sz="1800" dirty="0"/>
              <a:t>Lack of adequate mechanisms for civil society engagement and no accountability in the NHI committee structures</a:t>
            </a:r>
          </a:p>
          <a:p>
            <a:pPr>
              <a:lnSpc>
                <a:spcPct val="100000"/>
              </a:lnSpc>
              <a:defRPr sz="1600"/>
            </a:pPr>
            <a:r>
              <a:rPr lang="en-ZA" sz="1800" dirty="0"/>
              <a:t>Lack of emphasis on capacitating the Public Health System through a pro-public NHI</a:t>
            </a:r>
          </a:p>
          <a:p>
            <a:pPr>
              <a:lnSpc>
                <a:spcPct val="100000"/>
              </a:lnSpc>
              <a:defRPr sz="1600"/>
            </a:pPr>
            <a:r>
              <a:rPr lang="en-ZA" sz="1800" dirty="0"/>
              <a:t>The possibility that “Universal Health Coverage” could be reinterpreted corporate private health care industry to facilitate profiteering from the NHI Fund</a:t>
            </a:r>
          </a:p>
          <a:p>
            <a:pPr>
              <a:lnSpc>
                <a:spcPct val="100000"/>
              </a:lnSpc>
              <a:defRPr sz="1600"/>
            </a:pPr>
            <a:r>
              <a:rPr lang="en-ZA" sz="1800" dirty="0"/>
              <a:t>The narrow focus on UHC potentially weakening action on the social determinants of health</a:t>
            </a:r>
          </a:p>
          <a:p>
            <a:pPr>
              <a:lnSpc>
                <a:spcPct val="100000"/>
              </a:lnSpc>
              <a:defRPr sz="1600"/>
            </a:pPr>
            <a:r>
              <a:rPr lang="en-ZA" sz="1800" dirty="0"/>
              <a:t>The level of control over the NHI Fund vested in the Minister of Health</a:t>
            </a:r>
          </a:p>
          <a:p>
            <a:pPr marL="0" indent="0">
              <a:lnSpc>
                <a:spcPct val="100000"/>
              </a:lnSpc>
              <a:buNone/>
            </a:pPr>
            <a:endParaRPr lang="en-US" sz="1800" dirty="0"/>
          </a:p>
        </p:txBody>
      </p:sp>
      <p:pic>
        <p:nvPicPr>
          <p:cNvPr id="4" name="Picture 2" descr="Peoples' Health Movement South Africa">
            <a:extLst>
              <a:ext uri="{FF2B5EF4-FFF2-40B4-BE49-F238E27FC236}">
                <a16:creationId xmlns:a16="http://schemas.microsoft.com/office/drawing/2014/main" xmlns="" id="{31781B17-0888-CE42-9D96-B74FE9BFA8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677057" y="4947405"/>
            <a:ext cx="6894236" cy="16373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430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03D34-879F-C64C-963C-055CB5933DA4}"/>
              </a:ext>
            </a:extLst>
          </p:cNvPr>
          <p:cNvSpPr>
            <a:spLocks noGrp="1"/>
          </p:cNvSpPr>
          <p:nvPr>
            <p:ph type="title"/>
          </p:nvPr>
        </p:nvSpPr>
        <p:spPr/>
        <p:txBody>
          <a:bodyPr>
            <a:normAutofit/>
          </a:bodyPr>
          <a:lstStyle/>
          <a:p>
            <a:r>
              <a:rPr lang="en-ZA" dirty="0">
                <a:latin typeface="Aharoni" panose="02010803020104030203" pitchFamily="2" charset="-79"/>
                <a:cs typeface="Aharoni" panose="02010803020104030203" pitchFamily="2" charset="-79"/>
              </a:rPr>
              <a:t>1. Fixing the public sector</a:t>
            </a:r>
            <a:br>
              <a:rPr lang="en-ZA"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xmlns="" id="{1E7E994B-C4BF-A243-85E1-5CE004AEB605}"/>
              </a:ext>
            </a:extLst>
          </p:cNvPr>
          <p:cNvSpPr/>
          <p:nvPr/>
        </p:nvSpPr>
        <p:spPr>
          <a:xfrm>
            <a:off x="162560" y="5378932"/>
            <a:ext cx="11826240" cy="1239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0E8266B-1AA5-7244-BB45-3FB66F82B49D}"/>
              </a:ext>
            </a:extLst>
          </p:cNvPr>
          <p:cNvSpPr>
            <a:spLocks noGrp="1"/>
          </p:cNvSpPr>
          <p:nvPr>
            <p:ph idx="1"/>
          </p:nvPr>
        </p:nvSpPr>
        <p:spPr>
          <a:xfrm>
            <a:off x="203200" y="1280160"/>
            <a:ext cx="11643360" cy="5212715"/>
          </a:xfrm>
        </p:spPr>
        <p:txBody>
          <a:bodyPr>
            <a:normAutofit lnSpcReduction="10000"/>
          </a:bodyPr>
          <a:lstStyle/>
          <a:p>
            <a:pPr marL="0" indent="0">
              <a:lnSpc>
                <a:spcPct val="120000"/>
              </a:lnSpc>
              <a:buNone/>
            </a:pPr>
            <a:r>
              <a:rPr lang="en-ZA" sz="1800" dirty="0"/>
              <a:t> Successful NHI requires well-functioning public health care system</a:t>
            </a:r>
          </a:p>
          <a:p>
            <a:pPr marL="0" indent="0">
              <a:lnSpc>
                <a:spcPct val="120000"/>
              </a:lnSpc>
              <a:buNone/>
            </a:pPr>
            <a:r>
              <a:rPr lang="en-ZA" sz="1800" dirty="0"/>
              <a:t>20+ years of public sector austerity, understaffing of many public and rural health care facilities makes accreditation unlikely</a:t>
            </a:r>
          </a:p>
          <a:p>
            <a:pPr marL="0" indent="0">
              <a:lnSpc>
                <a:spcPct val="120000"/>
              </a:lnSpc>
              <a:buNone/>
            </a:pPr>
            <a:r>
              <a:rPr lang="en-ZA" sz="1800" dirty="0"/>
              <a:t>Office of Health Standards Compliance (OHSC)’s most recent report  shows  a small fraction of public health facilities surveyed meet required norms &amp; standards for certification. </a:t>
            </a:r>
          </a:p>
          <a:p>
            <a:pPr marL="0" indent="0">
              <a:lnSpc>
                <a:spcPct val="120000"/>
              </a:lnSpc>
              <a:buNone/>
            </a:pPr>
            <a:r>
              <a:rPr lang="en-ZA" sz="1800" dirty="0"/>
              <a:t>Resulting in </a:t>
            </a:r>
          </a:p>
          <a:p>
            <a:pPr lvl="1">
              <a:lnSpc>
                <a:spcPct val="120000"/>
              </a:lnSpc>
            </a:pPr>
            <a:r>
              <a:rPr lang="en-ZA" sz="1600" dirty="0"/>
              <a:t>private facilities more likely to get accreditation;  and    </a:t>
            </a:r>
          </a:p>
          <a:p>
            <a:pPr lvl="1">
              <a:lnSpc>
                <a:spcPct val="120000"/>
              </a:lnSpc>
            </a:pPr>
            <a:r>
              <a:rPr lang="en-ZA" sz="1600" dirty="0"/>
              <a:t>accreditation will be overwhelmingly urban-based accreditation,</a:t>
            </a:r>
          </a:p>
          <a:p>
            <a:pPr lvl="1">
              <a:lnSpc>
                <a:spcPct val="120000"/>
              </a:lnSpc>
            </a:pPr>
            <a:r>
              <a:rPr lang="en-ZA" sz="1600" dirty="0"/>
              <a:t>increasing both urban-rural and private-public inequality. </a:t>
            </a:r>
            <a:endParaRPr lang="en-ZA" sz="1800" b="1" dirty="0"/>
          </a:p>
          <a:p>
            <a:pPr marL="0" indent="0">
              <a:lnSpc>
                <a:spcPct val="120000"/>
              </a:lnSpc>
              <a:buNone/>
            </a:pPr>
            <a:r>
              <a:rPr lang="en-ZA" sz="1800" b="1" dirty="0"/>
              <a:t>As it stands now </a:t>
            </a:r>
            <a:r>
              <a:rPr lang="en-ZA" sz="1800" dirty="0"/>
              <a:t>people in some areas will </a:t>
            </a:r>
            <a:r>
              <a:rPr lang="en-ZA" sz="1800" b="1" u="sng" dirty="0"/>
              <a:t>NOT have access  to NHI-funded health care </a:t>
            </a:r>
            <a:r>
              <a:rPr lang="en-ZA" sz="1800" dirty="0"/>
              <a:t>at all.</a:t>
            </a:r>
          </a:p>
          <a:p>
            <a:pPr marL="0" indent="0">
              <a:lnSpc>
                <a:spcPct val="120000"/>
              </a:lnSpc>
              <a:buNone/>
            </a:pPr>
            <a:endParaRPr lang="en-ZA" sz="2000" b="1" dirty="0"/>
          </a:p>
          <a:p>
            <a:pPr marL="0" indent="0">
              <a:lnSpc>
                <a:spcPct val="120000"/>
              </a:lnSpc>
              <a:buNone/>
            </a:pPr>
            <a:r>
              <a:rPr lang="en-ZA" sz="2000" b="1" dirty="0"/>
              <a:t>INSTEAD - we must therefore:</a:t>
            </a:r>
            <a:endParaRPr lang="en-ZA" sz="900" dirty="0"/>
          </a:p>
          <a:p>
            <a:pPr marL="0" indent="0">
              <a:lnSpc>
                <a:spcPct val="120000"/>
              </a:lnSpc>
              <a:buNone/>
            </a:pPr>
            <a:r>
              <a:rPr lang="en-ZA" sz="2000" b="1" u="sng" dirty="0"/>
              <a:t>Fix and upgrade the broken public sector to enable NHI accreditation</a:t>
            </a:r>
            <a:endParaRPr lang="en-ZA" sz="2000" u="sng" dirty="0"/>
          </a:p>
          <a:p>
            <a:pPr>
              <a:lnSpc>
                <a:spcPct val="120000"/>
              </a:lnSpc>
            </a:pPr>
            <a:endParaRPr lang="en-US" sz="1800" dirty="0"/>
          </a:p>
        </p:txBody>
      </p:sp>
      <p:pic>
        <p:nvPicPr>
          <p:cNvPr id="5" name="Picture 2" descr="Peoples' Health Movement South Africa">
            <a:extLst>
              <a:ext uri="{FF2B5EF4-FFF2-40B4-BE49-F238E27FC236}">
                <a16:creationId xmlns:a16="http://schemas.microsoft.com/office/drawing/2014/main" xmlns="" id="{0BE212A5-E395-AD43-8771-B4300CEA3F3D}"/>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9537722" y="5998692"/>
            <a:ext cx="2400278" cy="5700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261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312ABE3-3A61-004F-B95F-6CA3A7F19184}"/>
              </a:ext>
            </a:extLst>
          </p:cNvPr>
          <p:cNvSpPr>
            <a:spLocks noGrp="1"/>
          </p:cNvSpPr>
          <p:nvPr>
            <p:ph idx="1"/>
          </p:nvPr>
        </p:nvSpPr>
        <p:spPr>
          <a:xfrm>
            <a:off x="426720" y="1341120"/>
            <a:ext cx="11196320" cy="5131435"/>
          </a:xfrm>
        </p:spPr>
        <p:txBody>
          <a:bodyPr>
            <a:normAutofit fontScale="77500" lnSpcReduction="20000"/>
          </a:bodyPr>
          <a:lstStyle/>
          <a:p>
            <a:pPr>
              <a:lnSpc>
                <a:spcPct val="120000"/>
              </a:lnSpc>
            </a:pPr>
            <a:r>
              <a:rPr lang="en-ZA" b="1" dirty="0"/>
              <a:t>Spatial inequality</a:t>
            </a:r>
          </a:p>
          <a:p>
            <a:pPr lvl="1">
              <a:lnSpc>
                <a:spcPct val="120000"/>
              </a:lnSpc>
            </a:pPr>
            <a:r>
              <a:rPr lang="en-ZA" dirty="0"/>
              <a:t>Uneven geographic distribution of clinics makes registration difficult for rural populations, the elderly and disabled people</a:t>
            </a:r>
          </a:p>
          <a:p>
            <a:pPr>
              <a:lnSpc>
                <a:spcPct val="120000"/>
              </a:lnSpc>
            </a:pPr>
            <a:r>
              <a:rPr lang="en-ZA" b="1" dirty="0"/>
              <a:t>Unequal distribution of funding for public vs. private providers</a:t>
            </a:r>
          </a:p>
          <a:p>
            <a:pPr lvl="1">
              <a:lnSpc>
                <a:spcPct val="120000"/>
              </a:lnSpc>
            </a:pPr>
            <a:r>
              <a:rPr lang="en-ZA" dirty="0"/>
              <a:t>Poor infrastructure makes it difficult to register as a designated provider </a:t>
            </a:r>
          </a:p>
          <a:p>
            <a:pPr lvl="1">
              <a:lnSpc>
                <a:spcPct val="120000"/>
              </a:lnSpc>
            </a:pPr>
            <a:r>
              <a:rPr lang="en-ZA" dirty="0"/>
              <a:t>Difficult for public facilities to register as designated provider without upgrades/investment in facilities, thereby limiting the share of NHI funds going public facilities  </a:t>
            </a:r>
          </a:p>
          <a:p>
            <a:pPr>
              <a:lnSpc>
                <a:spcPct val="120000"/>
              </a:lnSpc>
            </a:pPr>
            <a:r>
              <a:rPr lang="en-ZA" b="1" dirty="0"/>
              <a:t>Inequality within the health workforce</a:t>
            </a:r>
          </a:p>
          <a:p>
            <a:pPr lvl="1">
              <a:lnSpc>
                <a:spcPct val="120000"/>
              </a:lnSpc>
            </a:pPr>
            <a:r>
              <a:rPr lang="en-ZA" dirty="0"/>
              <a:t>Without an explicit commitment to regularising the work of community health workers, the NHI will not address the poor wages and insecure conditions of service of these workers who are the “</a:t>
            </a:r>
            <a:r>
              <a:rPr lang="en-ZA" dirty="0" err="1"/>
              <a:t>footsoldiers</a:t>
            </a:r>
            <a:r>
              <a:rPr lang="en-ZA" dirty="0"/>
              <a:t>” of the PHC system</a:t>
            </a:r>
          </a:p>
          <a:p>
            <a:pPr>
              <a:lnSpc>
                <a:spcPct val="120000"/>
              </a:lnSpc>
            </a:pPr>
            <a:r>
              <a:rPr lang="en-ZA" b="1" dirty="0"/>
              <a:t>Unequal decision-making powers</a:t>
            </a:r>
          </a:p>
          <a:p>
            <a:pPr lvl="1">
              <a:lnSpc>
                <a:spcPct val="120000"/>
              </a:lnSpc>
            </a:pPr>
            <a:r>
              <a:rPr lang="en-ZA" dirty="0"/>
              <a:t>NHI decision-making arrangements marginalise civil society organisations and risk further marginalising public participation and oversight in health governance at national level </a:t>
            </a:r>
          </a:p>
          <a:p>
            <a:pPr>
              <a:lnSpc>
                <a:spcPct val="120000"/>
              </a:lnSpc>
            </a:pPr>
            <a:endParaRPr lang="en-US" dirty="0"/>
          </a:p>
        </p:txBody>
      </p:sp>
      <p:sp>
        <p:nvSpPr>
          <p:cNvPr id="4" name="Title 1">
            <a:extLst>
              <a:ext uri="{FF2B5EF4-FFF2-40B4-BE49-F238E27FC236}">
                <a16:creationId xmlns:a16="http://schemas.microsoft.com/office/drawing/2014/main" xmlns="" id="{21F66238-9234-D447-8DD3-64EDE0F68D85}"/>
              </a:ext>
            </a:extLst>
          </p:cNvPr>
          <p:cNvSpPr txBox="1">
            <a:spLocks/>
          </p:cNvSpPr>
          <p:nvPr/>
        </p:nvSpPr>
        <p:spPr>
          <a:xfrm>
            <a:off x="426720" y="385445"/>
            <a:ext cx="11541760" cy="79311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latin typeface="Aharoni" panose="02010803020104030203" pitchFamily="2" charset="-79"/>
                <a:cs typeface="Aharoni" panose="02010803020104030203" pitchFamily="2" charset="-79"/>
              </a:rPr>
              <a:t>2. Risk of exacerbating and entrenching inequality</a:t>
            </a:r>
            <a:endParaRPr lang="en-US" dirty="0">
              <a:latin typeface="Aharoni" panose="02010803020104030203" pitchFamily="2" charset="-79"/>
              <a:cs typeface="Aharoni" panose="02010803020104030203" pitchFamily="2" charset="-79"/>
            </a:endParaRPr>
          </a:p>
        </p:txBody>
      </p:sp>
      <p:pic>
        <p:nvPicPr>
          <p:cNvPr id="5" name="Picture 2" descr="Peoples' Health Movement South Africa">
            <a:extLst>
              <a:ext uri="{FF2B5EF4-FFF2-40B4-BE49-F238E27FC236}">
                <a16:creationId xmlns:a16="http://schemas.microsoft.com/office/drawing/2014/main" xmlns="" id="{0D03E140-65F6-CD4C-AC7D-2AB65CA2FCDB}"/>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9568202" y="6187522"/>
            <a:ext cx="2400278" cy="5700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835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F830B-9C83-244E-B57E-6EB0CEDE0F1F}"/>
              </a:ext>
            </a:extLst>
          </p:cNvPr>
          <p:cNvSpPr>
            <a:spLocks noGrp="1"/>
          </p:cNvSpPr>
          <p:nvPr>
            <p:ph type="title"/>
          </p:nvPr>
        </p:nvSpPr>
        <p:spPr/>
        <p:txBody>
          <a:bodyPr>
            <a:normAutofit fontScale="90000"/>
          </a:bodyPr>
          <a:lstStyle/>
          <a:p>
            <a:r>
              <a:rPr lang="en-ZA" dirty="0">
                <a:latin typeface="Aharoni" panose="02010803020104030203" pitchFamily="2" charset="-79"/>
                <a:cs typeface="Aharoni" panose="02010803020104030203" pitchFamily="2" charset="-79"/>
              </a:rPr>
              <a:t>3. The Bill confuses Primary Health Care with Primary Care</a:t>
            </a:r>
            <a:r>
              <a:rPr lang="en-ZA" dirty="0"/>
              <a:t/>
            </a:r>
            <a:br>
              <a:rPr lang="en-ZA" dirty="0"/>
            </a:br>
            <a:endParaRPr lang="en-US" dirty="0"/>
          </a:p>
        </p:txBody>
      </p:sp>
      <p:sp>
        <p:nvSpPr>
          <p:cNvPr id="3" name="Content Placeholder 2">
            <a:extLst>
              <a:ext uri="{FF2B5EF4-FFF2-40B4-BE49-F238E27FC236}">
                <a16:creationId xmlns:a16="http://schemas.microsoft.com/office/drawing/2014/main" xmlns="" id="{1339FAA4-7FA3-7448-93F7-D01BB769292A}"/>
              </a:ext>
            </a:extLst>
          </p:cNvPr>
          <p:cNvSpPr>
            <a:spLocks noGrp="1"/>
          </p:cNvSpPr>
          <p:nvPr>
            <p:ph idx="1"/>
          </p:nvPr>
        </p:nvSpPr>
        <p:spPr>
          <a:xfrm>
            <a:off x="386080" y="1463040"/>
            <a:ext cx="11257280" cy="5394959"/>
          </a:xfrm>
        </p:spPr>
        <p:txBody>
          <a:bodyPr>
            <a:normAutofit lnSpcReduction="10000"/>
          </a:bodyPr>
          <a:lstStyle/>
          <a:p>
            <a:pPr>
              <a:lnSpc>
                <a:spcPct val="120000"/>
              </a:lnSpc>
              <a:defRPr sz="1800"/>
            </a:pPr>
            <a:r>
              <a:rPr lang="en-ZA" sz="2000" b="1" dirty="0"/>
              <a:t>Primary Care (PC) is about the provision of excellent and appropriate health care services to everyone.</a:t>
            </a:r>
            <a:r>
              <a:rPr lang="en-ZA" sz="2000" dirty="0"/>
              <a:t> </a:t>
            </a:r>
          </a:p>
          <a:p>
            <a:pPr lvl="1">
              <a:lnSpc>
                <a:spcPct val="120000"/>
              </a:lnSpc>
              <a:spcBef>
                <a:spcPts val="600"/>
              </a:spcBef>
              <a:defRPr sz="1600"/>
            </a:pPr>
            <a:r>
              <a:rPr lang="en-ZA" sz="1800" dirty="0"/>
              <a:t>Equitable access to quality health care is essential but </a:t>
            </a:r>
            <a:r>
              <a:rPr lang="en-ZA" sz="1800" b="1" dirty="0"/>
              <a:t>insufficient for promoting people’s health</a:t>
            </a:r>
            <a:r>
              <a:rPr lang="en-ZA" sz="1800" dirty="0"/>
              <a:t>.</a:t>
            </a:r>
          </a:p>
          <a:p>
            <a:pPr lvl="1">
              <a:lnSpc>
                <a:spcPct val="120000"/>
              </a:lnSpc>
              <a:spcBef>
                <a:spcPts val="600"/>
              </a:spcBef>
              <a:defRPr sz="1600"/>
            </a:pPr>
            <a:r>
              <a:rPr lang="en-ZA" sz="1800" dirty="0"/>
              <a:t>The NHI Bill seeks to provide these services through </a:t>
            </a:r>
            <a:r>
              <a:rPr lang="en-ZA" sz="1800" b="1" dirty="0"/>
              <a:t>Universal Health Coverage</a:t>
            </a:r>
            <a:r>
              <a:rPr lang="en-ZA" sz="1800" dirty="0"/>
              <a:t> (UHC).</a:t>
            </a:r>
          </a:p>
          <a:p>
            <a:pPr lvl="1">
              <a:lnSpc>
                <a:spcPct val="120000"/>
              </a:lnSpc>
              <a:spcBef>
                <a:spcPts val="600"/>
              </a:spcBef>
              <a:defRPr sz="1600"/>
            </a:pPr>
            <a:r>
              <a:rPr lang="en-ZA" sz="1800" dirty="0"/>
              <a:t>However, even the best health services </a:t>
            </a:r>
            <a:r>
              <a:rPr lang="en-ZA" sz="1800" b="1" dirty="0"/>
              <a:t>can not address the root causes</a:t>
            </a:r>
            <a:r>
              <a:rPr lang="en-ZA" sz="1800" dirty="0"/>
              <a:t> of ill health.</a:t>
            </a:r>
          </a:p>
          <a:p>
            <a:pPr>
              <a:lnSpc>
                <a:spcPct val="120000"/>
              </a:lnSpc>
              <a:defRPr sz="1800"/>
            </a:pPr>
            <a:endParaRPr lang="en-ZA" sz="2000" dirty="0"/>
          </a:p>
          <a:p>
            <a:pPr>
              <a:lnSpc>
                <a:spcPct val="120000"/>
              </a:lnSpc>
              <a:defRPr sz="1800"/>
            </a:pPr>
            <a:r>
              <a:rPr lang="en-ZA" sz="2000" b="1" dirty="0"/>
              <a:t>Primary Health Care is a broad, developmental approach to health that goes beyond the health system</a:t>
            </a:r>
          </a:p>
          <a:p>
            <a:pPr lvl="1">
              <a:lnSpc>
                <a:spcPct val="120000"/>
              </a:lnSpc>
              <a:spcBef>
                <a:spcPts val="600"/>
              </a:spcBef>
              <a:defRPr sz="1600"/>
            </a:pPr>
            <a:r>
              <a:rPr lang="en-ZA" sz="1800" dirty="0"/>
              <a:t>PHC emphasises compressive services by the health sector, </a:t>
            </a:r>
            <a:r>
              <a:rPr lang="en-ZA" sz="1800" b="1" dirty="0"/>
              <a:t>but also addresses the factors that cause poor health</a:t>
            </a:r>
          </a:p>
          <a:p>
            <a:pPr lvl="1">
              <a:lnSpc>
                <a:spcPct val="120000"/>
              </a:lnSpc>
              <a:spcBef>
                <a:spcPts val="600"/>
              </a:spcBef>
              <a:defRPr sz="1600"/>
            </a:pPr>
            <a:r>
              <a:rPr lang="en-ZA" sz="1800" dirty="0"/>
              <a:t>PHC relies on collaborative action</a:t>
            </a:r>
            <a:r>
              <a:rPr lang="en-ZA" sz="1800" b="1" dirty="0"/>
              <a:t> across state sectors </a:t>
            </a:r>
            <a:r>
              <a:rPr lang="en-ZA" sz="1800" dirty="0"/>
              <a:t>to deal with the</a:t>
            </a:r>
            <a:r>
              <a:rPr lang="en-ZA" sz="1800" b="1" dirty="0"/>
              <a:t> root causes </a:t>
            </a:r>
            <a:r>
              <a:rPr lang="en-ZA" sz="1800" dirty="0"/>
              <a:t>of ill health &amp; reduce the</a:t>
            </a:r>
            <a:r>
              <a:rPr lang="en-ZA" sz="1800" b="1" dirty="0"/>
              <a:t> burden of disease — </a:t>
            </a:r>
            <a:r>
              <a:rPr lang="en-ZA" sz="1800" dirty="0"/>
              <a:t>the health system, and therefore the NHI, can’t do this on its own </a:t>
            </a:r>
            <a:endParaRPr lang="en-ZA" sz="1800" b="1" dirty="0"/>
          </a:p>
          <a:p>
            <a:pPr lvl="1">
              <a:lnSpc>
                <a:spcPct val="120000"/>
              </a:lnSpc>
              <a:spcBef>
                <a:spcPts val="600"/>
              </a:spcBef>
              <a:defRPr sz="1600"/>
            </a:pPr>
            <a:r>
              <a:rPr lang="en-ZA" sz="1800" dirty="0"/>
              <a:t>PHC</a:t>
            </a:r>
            <a:r>
              <a:rPr lang="en-ZA" sz="1800" b="1" dirty="0"/>
              <a:t> </a:t>
            </a:r>
            <a:r>
              <a:rPr lang="en-ZA" sz="1800" dirty="0"/>
              <a:t>emphasises</a:t>
            </a:r>
            <a:r>
              <a:rPr lang="en-ZA" sz="1800" b="1" dirty="0"/>
              <a:t> meaningful community participation in issues related to health </a:t>
            </a:r>
            <a:br>
              <a:rPr lang="en-ZA" sz="1800" b="1" dirty="0"/>
            </a:br>
            <a:r>
              <a:rPr lang="en-ZA" sz="1800" dirty="0"/>
              <a:t>(including in the planning, provision and evaluation of health services).</a:t>
            </a:r>
          </a:p>
          <a:p>
            <a:pPr lvl="1">
              <a:lnSpc>
                <a:spcPct val="120000"/>
              </a:lnSpc>
              <a:spcBef>
                <a:spcPts val="600"/>
              </a:spcBef>
              <a:defRPr sz="1600"/>
            </a:pPr>
            <a:r>
              <a:rPr lang="en-ZA" sz="1800" dirty="0"/>
              <a:t>PHC recognises that Health for All is unachievable within the unfair current global economic order that entrenches inequality within and between countries.</a:t>
            </a:r>
          </a:p>
          <a:p>
            <a:pPr>
              <a:lnSpc>
                <a:spcPct val="120000"/>
              </a:lnSpc>
            </a:pPr>
            <a:endParaRPr lang="en-US" sz="3200" dirty="0"/>
          </a:p>
        </p:txBody>
      </p:sp>
      <p:pic>
        <p:nvPicPr>
          <p:cNvPr id="4" name="Picture 2" descr="Peoples' Health Movement South Africa">
            <a:extLst>
              <a:ext uri="{FF2B5EF4-FFF2-40B4-BE49-F238E27FC236}">
                <a16:creationId xmlns:a16="http://schemas.microsoft.com/office/drawing/2014/main" xmlns="" id="{455A551F-96A1-5B41-B2DE-B24AC69153F1}"/>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0302240" y="6361856"/>
            <a:ext cx="1666240" cy="395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232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xmlns="" id="{B3684CCF-CEBB-4D8E-A366-95E43D4C7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6436FA-E754-B848-AC19-6F69240D139E}"/>
              </a:ext>
            </a:extLst>
          </p:cNvPr>
          <p:cNvSpPr>
            <a:spLocks noGrp="1"/>
          </p:cNvSpPr>
          <p:nvPr>
            <p:ph type="title"/>
          </p:nvPr>
        </p:nvSpPr>
        <p:spPr>
          <a:xfrm>
            <a:off x="292034" y="372217"/>
            <a:ext cx="6025795" cy="1325563"/>
          </a:xfrm>
        </p:spPr>
        <p:txBody>
          <a:bodyPr>
            <a:normAutofit fontScale="90000"/>
          </a:bodyPr>
          <a:lstStyle/>
          <a:p>
            <a:r>
              <a:rPr lang="en-ZA" sz="3600" b="1" dirty="0">
                <a:latin typeface="Aharoni" panose="02010803020104030203" pitchFamily="2" charset="-79"/>
                <a:cs typeface="Aharoni" panose="02010803020104030203" pitchFamily="2" charset="-79"/>
              </a:rPr>
              <a:t>4. </a:t>
            </a:r>
            <a:r>
              <a:rPr lang="en-ZA" sz="3200" b="1" dirty="0">
                <a:latin typeface="Aharoni" panose="02010803020104030203" pitchFamily="2" charset="-79"/>
                <a:cs typeface="Aharoni" panose="02010803020104030203" pitchFamily="2" charset="-79"/>
              </a:rPr>
              <a:t>Democratising NHI Structures</a:t>
            </a:r>
            <a:r>
              <a:rPr lang="en-ZA" sz="3200" dirty="0"/>
              <a:t/>
            </a:r>
            <a:br>
              <a:rPr lang="en-ZA" sz="3200" dirty="0"/>
            </a:br>
            <a:endParaRPr lang="en-US" sz="3200" dirty="0"/>
          </a:p>
        </p:txBody>
      </p:sp>
      <p:sp>
        <p:nvSpPr>
          <p:cNvPr id="3" name="Content Placeholder 2">
            <a:extLst>
              <a:ext uri="{FF2B5EF4-FFF2-40B4-BE49-F238E27FC236}">
                <a16:creationId xmlns:a16="http://schemas.microsoft.com/office/drawing/2014/main" xmlns="" id="{70C4A1E6-4B67-E245-937B-E1EEBD09A2C9}"/>
              </a:ext>
            </a:extLst>
          </p:cNvPr>
          <p:cNvSpPr>
            <a:spLocks noGrp="1"/>
          </p:cNvSpPr>
          <p:nvPr>
            <p:ph idx="1"/>
          </p:nvPr>
        </p:nvSpPr>
        <p:spPr>
          <a:xfrm>
            <a:off x="411480" y="1405890"/>
            <a:ext cx="5995316" cy="5079893"/>
          </a:xfrm>
        </p:spPr>
        <p:txBody>
          <a:bodyPr>
            <a:normAutofit lnSpcReduction="10000"/>
          </a:bodyPr>
          <a:lstStyle/>
          <a:p>
            <a:pPr>
              <a:lnSpc>
                <a:spcPct val="100000"/>
              </a:lnSpc>
            </a:pPr>
            <a:r>
              <a:rPr lang="en-ZA" sz="1600" b="1" u="sng" dirty="0"/>
              <a:t>Participation</a:t>
            </a:r>
            <a:r>
              <a:rPr lang="en-ZA" sz="1600" dirty="0"/>
              <a:t> is a key element of the Right to Health  </a:t>
            </a:r>
          </a:p>
          <a:p>
            <a:pPr marL="0" indent="0">
              <a:lnSpc>
                <a:spcPct val="100000"/>
              </a:lnSpc>
              <a:buNone/>
            </a:pPr>
            <a:endParaRPr lang="en-ZA" sz="1600" dirty="0"/>
          </a:p>
          <a:p>
            <a:pPr>
              <a:lnSpc>
                <a:spcPct val="100000"/>
              </a:lnSpc>
            </a:pPr>
            <a:r>
              <a:rPr lang="en-ZA" sz="1600" b="1" u="sng" dirty="0"/>
              <a:t>The NHI Act provides for limited inclusion </a:t>
            </a:r>
            <a:r>
              <a:rPr lang="en-ZA" sz="1600" dirty="0"/>
              <a:t>of civil society and the public in NHI decision-making. </a:t>
            </a:r>
          </a:p>
          <a:p>
            <a:pPr>
              <a:lnSpc>
                <a:spcPct val="100000"/>
              </a:lnSpc>
            </a:pPr>
            <a:endParaRPr lang="en-ZA" sz="1600" dirty="0"/>
          </a:p>
          <a:p>
            <a:pPr>
              <a:lnSpc>
                <a:spcPct val="100000"/>
              </a:lnSpc>
            </a:pPr>
            <a:r>
              <a:rPr lang="en-ZA" sz="1600" dirty="0"/>
              <a:t>Participation in the </a:t>
            </a:r>
            <a:r>
              <a:rPr lang="en-ZA" sz="1600" b="1" u="sng" dirty="0"/>
              <a:t>Stakeholder Advisory Committee </a:t>
            </a:r>
            <a:r>
              <a:rPr lang="en-ZA" sz="1600" dirty="0"/>
              <a:t>is insufficient to ensure adequate community voice.</a:t>
            </a:r>
          </a:p>
          <a:p>
            <a:pPr>
              <a:lnSpc>
                <a:spcPct val="100000"/>
              </a:lnSpc>
            </a:pPr>
            <a:endParaRPr lang="en-ZA" sz="1600" dirty="0"/>
          </a:p>
          <a:p>
            <a:pPr>
              <a:lnSpc>
                <a:spcPct val="100000"/>
              </a:lnSpc>
            </a:pPr>
            <a:r>
              <a:rPr lang="en-ZA" sz="1600" dirty="0"/>
              <a:t>Stakeholder consultation should not become a </a:t>
            </a:r>
            <a:r>
              <a:rPr lang="en-ZA" sz="1600" b="1" u="sng" dirty="0"/>
              <a:t>rubber stamping process.</a:t>
            </a:r>
          </a:p>
          <a:p>
            <a:pPr>
              <a:lnSpc>
                <a:spcPct val="100000"/>
              </a:lnSpc>
            </a:pPr>
            <a:endParaRPr lang="en-ZA" sz="1600" b="1" u="sng" dirty="0"/>
          </a:p>
          <a:p>
            <a:pPr>
              <a:lnSpc>
                <a:spcPct val="100000"/>
              </a:lnSpc>
            </a:pPr>
            <a:r>
              <a:rPr lang="en-ZA" sz="1600" dirty="0"/>
              <a:t>The participatory structures of the NHA (</a:t>
            </a:r>
            <a:r>
              <a:rPr lang="en-ZA" sz="1600" b="1" u="sng" dirty="0"/>
              <a:t>clinical committees, hospital boards, DHCs, PHCs</a:t>
            </a:r>
            <a:r>
              <a:rPr lang="en-ZA" sz="1600" dirty="0"/>
              <a:t>) have no place in the NHI Act.</a:t>
            </a:r>
          </a:p>
          <a:p>
            <a:pPr>
              <a:lnSpc>
                <a:spcPct val="100000"/>
              </a:lnSpc>
            </a:pPr>
            <a:endParaRPr lang="en-ZA" sz="1600" dirty="0"/>
          </a:p>
          <a:p>
            <a:pPr>
              <a:lnSpc>
                <a:spcPct val="100000"/>
              </a:lnSpc>
            </a:pPr>
            <a:r>
              <a:rPr lang="en-ZA" sz="1600" dirty="0"/>
              <a:t>Explicit processes to identify and manage conflicts of interest, financial or otherwise.</a:t>
            </a:r>
          </a:p>
          <a:p>
            <a:pPr>
              <a:lnSpc>
                <a:spcPct val="100000"/>
              </a:lnSpc>
            </a:pPr>
            <a:endParaRPr lang="en-US" sz="1200" dirty="0"/>
          </a:p>
          <a:p>
            <a:pPr>
              <a:lnSpc>
                <a:spcPct val="100000"/>
              </a:lnSpc>
            </a:pPr>
            <a:endParaRPr lang="en-US" sz="1200" dirty="0"/>
          </a:p>
        </p:txBody>
      </p:sp>
      <p:pic>
        <p:nvPicPr>
          <p:cNvPr id="1028" name="Picture 4" descr="A group of people in a classroom&#10;&#10;Description automatically generated with medium confidence">
            <a:extLst>
              <a:ext uri="{FF2B5EF4-FFF2-40B4-BE49-F238E27FC236}">
                <a16:creationId xmlns:a16="http://schemas.microsoft.com/office/drawing/2014/main" xmlns="" id="{06FDC3BB-4726-7740-B830-14AB1437D91A}"/>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2055" r="16720" b="-2"/>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xmlns="">
                <a:solidFill>
                  <a:srgbClr val="FFFFFF"/>
                </a:solidFill>
              </a14:hiddenFill>
            </a:ext>
          </a:extLst>
        </p:spPr>
      </p:pic>
      <p:sp>
        <p:nvSpPr>
          <p:cNvPr id="139" name="Arc 138">
            <a:extLst>
              <a:ext uri="{FF2B5EF4-FFF2-40B4-BE49-F238E27FC236}">
                <a16:creationId xmlns:a16="http://schemas.microsoft.com/office/drawing/2014/main" xmlns=""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 name="Picture 2" descr="Peoples' Health Movement South Africa">
            <a:extLst>
              <a:ext uri="{FF2B5EF4-FFF2-40B4-BE49-F238E27FC236}">
                <a16:creationId xmlns:a16="http://schemas.microsoft.com/office/drawing/2014/main" xmlns="" id="{1B1A7F35-712E-0545-AB60-79B5165DDC52}"/>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r="72212" b="-1"/>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xmlns="">
                <a:solidFill>
                  <a:srgbClr val="FFFFFF"/>
                </a:solidFill>
              </a14:hiddenFill>
            </a:ext>
          </a:extLst>
        </p:spPr>
      </p:pic>
      <p:pic>
        <p:nvPicPr>
          <p:cNvPr id="1026" name="Picture 2">
            <a:extLst>
              <a:ext uri="{FF2B5EF4-FFF2-40B4-BE49-F238E27FC236}">
                <a16:creationId xmlns:a16="http://schemas.microsoft.com/office/drawing/2014/main" xmlns="" id="{47481FB9-F9E0-C741-95D7-38367C2605AB}"/>
              </a:ext>
            </a:extLst>
          </p:cNvPr>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612" b="10858"/>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769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5C7F3-03A3-3640-BB03-75C3ED894C56}"/>
              </a:ext>
            </a:extLst>
          </p:cNvPr>
          <p:cNvSpPr>
            <a:spLocks noGrp="1"/>
          </p:cNvSpPr>
          <p:nvPr>
            <p:ph type="title"/>
          </p:nvPr>
        </p:nvSpPr>
        <p:spPr/>
        <p:txBody>
          <a:bodyPr>
            <a:normAutofit fontScale="90000"/>
          </a:bodyPr>
          <a:lstStyle/>
          <a:p>
            <a:r>
              <a:rPr lang="en-ZA" dirty="0">
                <a:latin typeface="Aharoni" panose="02010803020104030203" pitchFamily="2" charset="-79"/>
                <a:cs typeface="Aharoni" panose="02010803020104030203" pitchFamily="2" charset="-79"/>
              </a:rPr>
              <a:t>5. Building and capacitating the Public Health System through a pro-public NHI </a:t>
            </a:r>
            <a:r>
              <a:rPr lang="en-ZA" dirty="0"/>
              <a:t/>
            </a:r>
            <a:br>
              <a:rPr lang="en-ZA" dirty="0"/>
            </a:br>
            <a:endParaRPr lang="en-US" dirty="0"/>
          </a:p>
        </p:txBody>
      </p:sp>
      <p:sp>
        <p:nvSpPr>
          <p:cNvPr id="5" name="Rectangle 4">
            <a:extLst>
              <a:ext uri="{FF2B5EF4-FFF2-40B4-BE49-F238E27FC236}">
                <a16:creationId xmlns:a16="http://schemas.microsoft.com/office/drawing/2014/main" xmlns="" id="{3B891A11-1917-294F-ABCE-858C6FAA29E5}"/>
              </a:ext>
            </a:extLst>
          </p:cNvPr>
          <p:cNvSpPr/>
          <p:nvPr/>
        </p:nvSpPr>
        <p:spPr>
          <a:xfrm>
            <a:off x="223520" y="3860800"/>
            <a:ext cx="11744960" cy="284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D71731DC-EAFA-9741-A18B-D888D0F2A39B}"/>
              </a:ext>
            </a:extLst>
          </p:cNvPr>
          <p:cNvSpPr>
            <a:spLocks noGrp="1"/>
          </p:cNvSpPr>
          <p:nvPr>
            <p:ph idx="1"/>
          </p:nvPr>
        </p:nvSpPr>
        <p:spPr>
          <a:xfrm>
            <a:off x="325120" y="1361440"/>
            <a:ext cx="11501120" cy="5344160"/>
          </a:xfrm>
        </p:spPr>
        <p:txBody>
          <a:bodyPr>
            <a:normAutofit fontScale="62500" lnSpcReduction="20000"/>
          </a:bodyPr>
          <a:lstStyle/>
          <a:p>
            <a:pPr marL="0" indent="0">
              <a:lnSpc>
                <a:spcPct val="120000"/>
              </a:lnSpc>
              <a:buNone/>
            </a:pPr>
            <a:r>
              <a:rPr lang="en-ZA" b="1" u="sng" dirty="0"/>
              <a:t>Evidence</a:t>
            </a:r>
            <a:r>
              <a:rPr lang="en-ZA" dirty="0"/>
              <a:t>:</a:t>
            </a:r>
          </a:p>
          <a:p>
            <a:pPr marL="0" indent="0">
              <a:lnSpc>
                <a:spcPct val="120000"/>
              </a:lnSpc>
              <a:buNone/>
            </a:pPr>
            <a:r>
              <a:rPr lang="en-ZA" dirty="0"/>
              <a:t>only a publicly funded and publicly administered health system can sustainable, reliably and equitably deliver health care to populations most at need. </a:t>
            </a:r>
          </a:p>
          <a:p>
            <a:pPr marL="0" indent="0">
              <a:lnSpc>
                <a:spcPct val="120000"/>
              </a:lnSpc>
              <a:buNone/>
            </a:pPr>
            <a:endParaRPr lang="en-ZA" sz="1000" dirty="0"/>
          </a:p>
          <a:p>
            <a:pPr marL="0" indent="0">
              <a:lnSpc>
                <a:spcPct val="120000"/>
              </a:lnSpc>
              <a:buNone/>
            </a:pPr>
            <a:r>
              <a:rPr lang="en-ZA" b="1" u="sng" dirty="0"/>
              <a:t>Danger for NHI</a:t>
            </a:r>
          </a:p>
          <a:p>
            <a:pPr marL="0" indent="0">
              <a:lnSpc>
                <a:spcPct val="120000"/>
              </a:lnSpc>
              <a:buNone/>
            </a:pPr>
            <a:r>
              <a:rPr lang="en-ZA" dirty="0"/>
              <a:t>powerful private hospital groups to benefit from NHI contracts and resources which could have been used to upgrade and staff public facilities to fulfil the same functions</a:t>
            </a:r>
          </a:p>
          <a:p>
            <a:pPr marL="0" indent="0">
              <a:lnSpc>
                <a:spcPct val="120000"/>
              </a:lnSpc>
              <a:buNone/>
            </a:pPr>
            <a:endParaRPr lang="en-ZA" sz="1300" dirty="0"/>
          </a:p>
          <a:p>
            <a:pPr marL="0" indent="0">
              <a:lnSpc>
                <a:spcPct val="120000"/>
              </a:lnSpc>
              <a:buNone/>
            </a:pPr>
            <a:r>
              <a:rPr lang="en-ZA" b="1" u="sng" dirty="0"/>
              <a:t>Recommendations</a:t>
            </a:r>
          </a:p>
          <a:p>
            <a:pPr>
              <a:lnSpc>
                <a:spcPct val="120000"/>
              </a:lnSpc>
            </a:pPr>
            <a:r>
              <a:rPr lang="en-ZA" dirty="0"/>
              <a:t>NHI should use it’s purchasing power to specifically and consciously capacitate the public sector</a:t>
            </a:r>
          </a:p>
          <a:p>
            <a:pPr>
              <a:lnSpc>
                <a:spcPct val="120000"/>
              </a:lnSpc>
            </a:pPr>
            <a:r>
              <a:rPr lang="en-ZA" dirty="0"/>
              <a:t>Any private hospital contracts should only be entered into temporarily, and with public sector capacitation as a key principle. </a:t>
            </a:r>
          </a:p>
          <a:p>
            <a:pPr lvl="1">
              <a:lnSpc>
                <a:spcPct val="120000"/>
              </a:lnSpc>
            </a:pPr>
            <a:r>
              <a:rPr lang="en-ZA" dirty="0" err="1"/>
              <a:t>Eg</a:t>
            </a:r>
            <a:r>
              <a:rPr lang="en-ZA" dirty="0"/>
              <a:t> skills transfer to public sector workers &amp; ensuring that the private contracts are not entered into if a public facility is able to perform the same service. </a:t>
            </a:r>
          </a:p>
          <a:p>
            <a:pPr>
              <a:lnSpc>
                <a:spcPct val="120000"/>
              </a:lnSpc>
            </a:pPr>
            <a:r>
              <a:rPr lang="en-ZA" dirty="0"/>
              <a:t>Private hospital providers should be measured against their ability to constructively interface with and capacitate the public health sector as a criteria against which their future eligibility for NHI contracting is measured.</a:t>
            </a:r>
          </a:p>
          <a:p>
            <a:pPr>
              <a:lnSpc>
                <a:spcPct val="120000"/>
              </a:lnSpc>
            </a:pPr>
            <a:endParaRPr lang="en-US" dirty="0"/>
          </a:p>
        </p:txBody>
      </p:sp>
      <p:pic>
        <p:nvPicPr>
          <p:cNvPr id="4" name="Picture 2" descr="Peoples' Health Movement South Africa">
            <a:extLst>
              <a:ext uri="{FF2B5EF4-FFF2-40B4-BE49-F238E27FC236}">
                <a16:creationId xmlns:a16="http://schemas.microsoft.com/office/drawing/2014/main" xmlns="" id="{4599D551-5062-5348-AC7C-EE040D238456}"/>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0017760" y="6492875"/>
            <a:ext cx="2052320" cy="487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200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F7B0B-6A61-CB4B-8CA7-7CB4E85BA1D2}"/>
              </a:ext>
            </a:extLst>
          </p:cNvPr>
          <p:cNvSpPr>
            <a:spLocks noGrp="1"/>
          </p:cNvSpPr>
          <p:nvPr>
            <p:ph type="title"/>
          </p:nvPr>
        </p:nvSpPr>
        <p:spPr>
          <a:xfrm>
            <a:off x="838200" y="568325"/>
            <a:ext cx="10515600" cy="1325563"/>
          </a:xfrm>
        </p:spPr>
        <p:txBody>
          <a:bodyPr>
            <a:normAutofit fontScale="90000"/>
          </a:bodyPr>
          <a:lstStyle/>
          <a:p>
            <a:r>
              <a:rPr lang="en-ZA" dirty="0">
                <a:latin typeface="Aharoni" panose="02010803020104030203" pitchFamily="2" charset="-79"/>
                <a:cs typeface="Aharoni" panose="02010803020104030203" pitchFamily="2" charset="-79"/>
              </a:rPr>
              <a:t>6. The Bill is not clear on its interpretation of Universal Health Coverage</a:t>
            </a:r>
            <a:br>
              <a:rPr lang="en-ZA"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F87F1729-3E8E-CB49-8368-5E615F891107}"/>
              </a:ext>
            </a:extLst>
          </p:cNvPr>
          <p:cNvSpPr>
            <a:spLocks noGrp="1"/>
          </p:cNvSpPr>
          <p:nvPr>
            <p:ph idx="1"/>
          </p:nvPr>
        </p:nvSpPr>
        <p:spPr>
          <a:xfrm>
            <a:off x="294640" y="1615441"/>
            <a:ext cx="11602720" cy="5242559"/>
          </a:xfrm>
        </p:spPr>
        <p:txBody>
          <a:bodyPr>
            <a:normAutofit/>
          </a:bodyPr>
          <a:lstStyle/>
          <a:p>
            <a:pPr marL="0" indent="0" defTabSz="841247">
              <a:lnSpc>
                <a:spcPct val="100000"/>
              </a:lnSpc>
              <a:spcBef>
                <a:spcPts val="900"/>
              </a:spcBef>
              <a:buSzTx/>
              <a:buNone/>
              <a:defRPr sz="1656" b="1"/>
            </a:pPr>
            <a:r>
              <a:rPr lang="en-ZA" sz="2000" dirty="0"/>
              <a:t>UHC implies that </a:t>
            </a:r>
          </a:p>
          <a:p>
            <a:pPr marL="210311" indent="-210311" defTabSz="841247">
              <a:lnSpc>
                <a:spcPct val="100000"/>
              </a:lnSpc>
              <a:spcBef>
                <a:spcPts val="500"/>
              </a:spcBef>
              <a:defRPr sz="1472"/>
            </a:pPr>
            <a:r>
              <a:rPr lang="en-ZA" sz="1800" dirty="0"/>
              <a:t>all people and communities have ready access to the promotive, preventive, curative, rehabilitative and palliative health services they need (equitable access)</a:t>
            </a:r>
          </a:p>
          <a:p>
            <a:pPr marL="210311" indent="-210311" defTabSz="841247">
              <a:lnSpc>
                <a:spcPct val="100000"/>
              </a:lnSpc>
              <a:spcBef>
                <a:spcPts val="500"/>
              </a:spcBef>
              <a:defRPr sz="1472"/>
            </a:pPr>
            <a:r>
              <a:rPr lang="en-ZA" sz="1800" dirty="0"/>
              <a:t>that the services are of sufficient quality (effective); and </a:t>
            </a:r>
          </a:p>
          <a:p>
            <a:pPr marL="210311" indent="-210311" defTabSz="841247">
              <a:lnSpc>
                <a:spcPct val="100000"/>
              </a:lnSpc>
              <a:spcBef>
                <a:spcPts val="500"/>
              </a:spcBef>
              <a:defRPr sz="1472"/>
            </a:pPr>
            <a:r>
              <a:rPr lang="en-ZA" sz="1800" dirty="0"/>
              <a:t>that the use of these services does not expose them to financial hardship (affordable) (WHO 2018).</a:t>
            </a:r>
          </a:p>
          <a:p>
            <a:pPr marL="210311" indent="-210311" defTabSz="841247">
              <a:lnSpc>
                <a:spcPct val="100000"/>
              </a:lnSpc>
              <a:spcBef>
                <a:spcPts val="500"/>
              </a:spcBef>
              <a:defRPr sz="1472"/>
            </a:pPr>
            <a:endParaRPr lang="en-ZA" sz="1800" dirty="0"/>
          </a:p>
          <a:p>
            <a:pPr marL="0" indent="0" defTabSz="841247">
              <a:lnSpc>
                <a:spcPct val="100000"/>
              </a:lnSpc>
              <a:spcBef>
                <a:spcPts val="900"/>
              </a:spcBef>
              <a:buSzTx/>
              <a:buNone/>
              <a:defRPr sz="1656" b="1"/>
            </a:pPr>
            <a:r>
              <a:rPr lang="en-ZA" sz="2000" dirty="0"/>
              <a:t>This is in line with the founding principle in the Constitution that “all citizens are equally entitled to the rights, privileges and benefits of citizenship.”</a:t>
            </a:r>
          </a:p>
          <a:p>
            <a:pPr marL="0" indent="0" defTabSz="841247">
              <a:lnSpc>
                <a:spcPct val="100000"/>
              </a:lnSpc>
              <a:spcBef>
                <a:spcPts val="900"/>
              </a:spcBef>
              <a:buSzTx/>
              <a:buNone/>
              <a:defRPr sz="1656"/>
            </a:pPr>
            <a:endParaRPr lang="en-ZA" sz="2000" dirty="0"/>
          </a:p>
          <a:p>
            <a:pPr marL="0" indent="0" defTabSz="841247">
              <a:lnSpc>
                <a:spcPct val="100000"/>
              </a:lnSpc>
              <a:spcBef>
                <a:spcPts val="900"/>
              </a:spcBef>
              <a:buSzTx/>
              <a:buNone/>
              <a:defRPr sz="1656"/>
            </a:pPr>
            <a:r>
              <a:rPr lang="en-ZA" sz="2000" dirty="0"/>
              <a:t>The Bill states clearly in “Addressing the barriers to access” under ‘Structural challenges to the health system’ in “Schedule: Repeal and Amendment of Legislation Affected by Act”:</a:t>
            </a:r>
          </a:p>
          <a:p>
            <a:pPr marL="0" lvl="1" indent="420623" defTabSz="841247">
              <a:lnSpc>
                <a:spcPct val="100000"/>
              </a:lnSpc>
              <a:spcBef>
                <a:spcPts val="900"/>
              </a:spcBef>
              <a:buSzTx/>
              <a:buNone/>
              <a:defRPr sz="1656"/>
            </a:pPr>
            <a:r>
              <a:rPr lang="en-ZA" sz="2000" i="1" dirty="0"/>
              <a:t>“health care should be seen as a social investment and not be subject to trading as a commodity. The universal health coverage system is a reflection of the kind of society we wish to live in: one based on the values of social solidarity, equity, justice and fairness.”</a:t>
            </a:r>
            <a:r>
              <a:rPr lang="en-ZA" sz="2000" dirty="0"/>
              <a:t>[2.4; p 48]</a:t>
            </a:r>
          </a:p>
          <a:p>
            <a:endParaRPr lang="en-US" sz="3600" dirty="0"/>
          </a:p>
        </p:txBody>
      </p:sp>
      <p:pic>
        <p:nvPicPr>
          <p:cNvPr id="4" name="Picture 2" descr="Peoples' Health Movement South Africa">
            <a:extLst>
              <a:ext uri="{FF2B5EF4-FFF2-40B4-BE49-F238E27FC236}">
                <a16:creationId xmlns:a16="http://schemas.microsoft.com/office/drawing/2014/main" xmlns="" id="{53383852-4A67-664D-9CB4-0C258451904D}"/>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9845040" y="6370574"/>
            <a:ext cx="2052320" cy="487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1352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75F07-C5D9-DD41-9F72-C13146716993}"/>
              </a:ext>
            </a:extLst>
          </p:cNvPr>
          <p:cNvSpPr>
            <a:spLocks noGrp="1"/>
          </p:cNvSpPr>
          <p:nvPr>
            <p:ph type="title"/>
          </p:nvPr>
        </p:nvSpPr>
        <p:spPr>
          <a:xfrm>
            <a:off x="838200" y="500062"/>
            <a:ext cx="10515600" cy="1325563"/>
          </a:xfrm>
        </p:spPr>
        <p:txBody>
          <a:bodyPr>
            <a:normAutofit fontScale="90000"/>
          </a:bodyPr>
          <a:lstStyle/>
          <a:p>
            <a:r>
              <a:rPr lang="en-ZA" dirty="0"/>
              <a:t>6. </a:t>
            </a:r>
            <a:r>
              <a:rPr lang="en-ZA" dirty="0">
                <a:latin typeface="Aharoni" panose="02010803020104030203" pitchFamily="2" charset="-79"/>
                <a:cs typeface="Aharoni" panose="02010803020104030203" pitchFamily="2" charset="-79"/>
              </a:rPr>
              <a:t>The Bill is not clear on its interpretation of Universal Health Coverage</a:t>
            </a:r>
            <a:endParaRPr lang="en-US" dirty="0">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xmlns="" id="{8A95C318-AB86-4749-9FAC-C4834E0D0A02}"/>
              </a:ext>
            </a:extLst>
          </p:cNvPr>
          <p:cNvSpPr/>
          <p:nvPr/>
        </p:nvSpPr>
        <p:spPr>
          <a:xfrm>
            <a:off x="294640" y="4185920"/>
            <a:ext cx="11602720" cy="995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85DE880-E1D1-7E42-A148-633B218B2F16}"/>
              </a:ext>
            </a:extLst>
          </p:cNvPr>
          <p:cNvSpPr>
            <a:spLocks noGrp="1"/>
          </p:cNvSpPr>
          <p:nvPr>
            <p:ph idx="1"/>
          </p:nvPr>
        </p:nvSpPr>
        <p:spPr/>
        <p:txBody>
          <a:bodyPr>
            <a:normAutofit lnSpcReduction="10000"/>
          </a:bodyPr>
          <a:lstStyle/>
          <a:p>
            <a:pPr marL="0" indent="0">
              <a:lnSpc>
                <a:spcPct val="100000"/>
              </a:lnSpc>
              <a:spcBef>
                <a:spcPts val="0"/>
              </a:spcBef>
              <a:buSzTx/>
              <a:buFontTx/>
              <a:buNone/>
              <a:defRPr sz="1800"/>
            </a:pPr>
            <a:r>
              <a:rPr lang="en-ZA" sz="2000" b="1" dirty="0"/>
              <a:t>In the Bill, achieving UHC will require </a:t>
            </a:r>
            <a:r>
              <a:rPr lang="en-ZA" sz="2000" b="1" u="sng" dirty="0"/>
              <a:t>public financing based on social solidarity </a:t>
            </a:r>
          </a:p>
          <a:p>
            <a:pPr marL="0" indent="0">
              <a:lnSpc>
                <a:spcPct val="100000"/>
              </a:lnSpc>
              <a:spcBef>
                <a:spcPts val="0"/>
              </a:spcBef>
              <a:buSzTx/>
              <a:buFontTx/>
              <a:buNone/>
              <a:defRPr sz="1800"/>
            </a:pPr>
            <a:endParaRPr lang="en-ZA" sz="2000" dirty="0"/>
          </a:p>
          <a:p>
            <a:pPr marL="0" indent="0">
              <a:lnSpc>
                <a:spcPct val="100000"/>
              </a:lnSpc>
              <a:spcBef>
                <a:spcPts val="0"/>
              </a:spcBef>
              <a:buSzTx/>
              <a:buFontTx/>
              <a:buNone/>
              <a:defRPr sz="1800"/>
            </a:pPr>
            <a:r>
              <a:rPr lang="en-ZA" sz="2000" dirty="0"/>
              <a:t>A substantial body of empirical evidence favours this approach </a:t>
            </a:r>
            <a:br>
              <a:rPr lang="en-ZA" sz="2000" dirty="0"/>
            </a:br>
            <a:endParaRPr lang="en-ZA" sz="2000" dirty="0"/>
          </a:p>
          <a:p>
            <a:pPr marL="0" indent="0">
              <a:lnSpc>
                <a:spcPct val="100000"/>
              </a:lnSpc>
              <a:spcBef>
                <a:spcPts val="0"/>
              </a:spcBef>
              <a:buSzTx/>
              <a:buFontTx/>
              <a:buNone/>
              <a:defRPr sz="1800"/>
            </a:pPr>
            <a:r>
              <a:rPr lang="en-ZA" sz="2000" dirty="0"/>
              <a:t>However, </a:t>
            </a:r>
            <a:r>
              <a:rPr lang="en-ZA" sz="2000" b="1" dirty="0"/>
              <a:t>powerful vested interests </a:t>
            </a:r>
            <a:r>
              <a:rPr lang="en-ZA" sz="2000" dirty="0"/>
              <a:t>in the corporate private sector </a:t>
            </a:r>
            <a:r>
              <a:rPr lang="en-ZA" sz="2000" b="1" dirty="0"/>
              <a:t>contest this meaning of UHC</a:t>
            </a:r>
            <a:r>
              <a:rPr lang="en-ZA" sz="2000" dirty="0"/>
              <a:t>:</a:t>
            </a:r>
          </a:p>
          <a:p>
            <a:pPr marL="457200" lvl="1">
              <a:lnSpc>
                <a:spcPct val="100000"/>
              </a:lnSpc>
              <a:spcBef>
                <a:spcPts val="0"/>
              </a:spcBef>
              <a:buFontTx/>
              <a:defRPr sz="1400"/>
            </a:pPr>
            <a:r>
              <a:rPr lang="en-ZA" sz="1600" dirty="0"/>
              <a:t>they resist single-payer in favour of scheme-based insurance models with voluntary prepayment </a:t>
            </a:r>
          </a:p>
          <a:p>
            <a:pPr marL="457200" lvl="1">
              <a:lnSpc>
                <a:spcPct val="100000"/>
              </a:lnSpc>
              <a:spcBef>
                <a:spcPts val="0"/>
              </a:spcBef>
              <a:buFontTx/>
              <a:defRPr sz="1400"/>
            </a:pPr>
            <a:r>
              <a:rPr lang="en-ZA" sz="1600" dirty="0"/>
              <a:t>such schemes discriminate against the poor, particularly when they favour the rich, as they do in South Africa</a:t>
            </a:r>
          </a:p>
          <a:p>
            <a:pPr marL="457200" lvl="1">
              <a:lnSpc>
                <a:spcPct val="100000"/>
              </a:lnSpc>
              <a:spcBef>
                <a:spcPts val="0"/>
              </a:spcBef>
              <a:buFontTx/>
              <a:defRPr sz="1400"/>
            </a:pPr>
            <a:r>
              <a:rPr lang="en-ZA" sz="1600" dirty="0"/>
              <a:t>they also create groups with vested interests that will resist any future attempts to promote equity</a:t>
            </a:r>
          </a:p>
          <a:p>
            <a:pPr marL="457200" lvl="1">
              <a:lnSpc>
                <a:spcPct val="100000"/>
              </a:lnSpc>
              <a:spcBef>
                <a:spcPts val="0"/>
              </a:spcBef>
              <a:buFontTx/>
              <a:defRPr sz="1400"/>
            </a:pPr>
            <a:endParaRPr lang="en-ZA" sz="1600" dirty="0"/>
          </a:p>
          <a:p>
            <a:pPr marL="0" indent="0">
              <a:lnSpc>
                <a:spcPct val="100000"/>
              </a:lnSpc>
              <a:spcBef>
                <a:spcPts val="0"/>
              </a:spcBef>
              <a:buSzTx/>
              <a:buFontTx/>
              <a:buNone/>
              <a:defRPr sz="1800"/>
            </a:pPr>
            <a:endParaRPr lang="en-ZA" sz="2000" dirty="0"/>
          </a:p>
          <a:p>
            <a:pPr marL="0" indent="0">
              <a:lnSpc>
                <a:spcPct val="100000"/>
              </a:lnSpc>
              <a:spcBef>
                <a:spcPts val="0"/>
              </a:spcBef>
              <a:buSzTx/>
              <a:buFontTx/>
              <a:buNone/>
              <a:defRPr sz="1800"/>
            </a:pPr>
            <a:r>
              <a:rPr lang="en-ZA" sz="2000" dirty="0"/>
              <a:t>Therefore, </a:t>
            </a:r>
            <a:r>
              <a:rPr lang="en-ZA" sz="2000" b="1" dirty="0"/>
              <a:t>incremental approaches are unlikely to work</a:t>
            </a:r>
            <a:r>
              <a:rPr lang="en-ZA" sz="2000" dirty="0"/>
              <a:t>: powerful groups will oppose future changes</a:t>
            </a:r>
          </a:p>
          <a:p>
            <a:pPr marL="0" indent="0">
              <a:lnSpc>
                <a:spcPct val="100000"/>
              </a:lnSpc>
              <a:spcBef>
                <a:spcPts val="0"/>
              </a:spcBef>
              <a:buSzTx/>
              <a:buFontTx/>
              <a:buNone/>
              <a:defRPr sz="1800"/>
            </a:pPr>
            <a:endParaRPr lang="en-ZA" sz="2000" dirty="0"/>
          </a:p>
          <a:p>
            <a:pPr marL="0" indent="0">
              <a:lnSpc>
                <a:spcPct val="100000"/>
              </a:lnSpc>
              <a:spcBef>
                <a:spcPts val="0"/>
              </a:spcBef>
              <a:buSzTx/>
              <a:buFontTx/>
              <a:buNone/>
              <a:defRPr sz="1800" b="1"/>
            </a:pPr>
            <a:r>
              <a:rPr lang="en-ZA" sz="2000" dirty="0"/>
              <a:t>To realise its objectives of universality, equity and social solidarity, attempts to achieve UHC must, from the start, address the needs of the entire population and the whole health system (</a:t>
            </a:r>
            <a:r>
              <a:rPr lang="en-ZA" sz="2000" dirty="0" err="1"/>
              <a:t>Kutzin</a:t>
            </a:r>
            <a:r>
              <a:rPr lang="en-ZA" sz="2000" dirty="0"/>
              <a:t>)</a:t>
            </a:r>
          </a:p>
          <a:p>
            <a:pPr marL="0" indent="0">
              <a:lnSpc>
                <a:spcPct val="100000"/>
              </a:lnSpc>
              <a:spcBef>
                <a:spcPts val="0"/>
              </a:spcBef>
              <a:buSzTx/>
              <a:buFontTx/>
              <a:buNone/>
              <a:defRPr sz="1800"/>
            </a:pPr>
            <a:endParaRPr lang="en-ZA" sz="2000" dirty="0"/>
          </a:p>
          <a:p>
            <a:endParaRPr lang="en-US" sz="3200" dirty="0"/>
          </a:p>
        </p:txBody>
      </p:sp>
      <p:pic>
        <p:nvPicPr>
          <p:cNvPr id="4" name="Picture 2" descr="Peoples' Health Movement South Africa">
            <a:extLst>
              <a:ext uri="{FF2B5EF4-FFF2-40B4-BE49-F238E27FC236}">
                <a16:creationId xmlns:a16="http://schemas.microsoft.com/office/drawing/2014/main" xmlns="" id="{4495FC72-3952-5E43-9E75-E1244198B806}"/>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9845040" y="6176963"/>
            <a:ext cx="2052320" cy="487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675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9FC1C-B260-054B-AC8C-DD56E9E7210B}"/>
              </a:ext>
            </a:extLst>
          </p:cNvPr>
          <p:cNvSpPr>
            <a:spLocks noGrp="1"/>
          </p:cNvSpPr>
          <p:nvPr>
            <p:ph type="title"/>
          </p:nvPr>
        </p:nvSpPr>
        <p:spPr/>
        <p:txBody>
          <a:bodyPr>
            <a:normAutofit fontScale="90000"/>
          </a:bodyPr>
          <a:lstStyle/>
          <a:p>
            <a:r>
              <a:rPr lang="en-ZA" dirty="0">
                <a:latin typeface="Aharoni" panose="02010803020104030203" pitchFamily="2" charset="-79"/>
                <a:cs typeface="Aharoni" panose="02010803020104030203" pitchFamily="2" charset="-79"/>
              </a:rPr>
              <a:t>7. A narrow focus on UHC may weaken action on the social determinants of health: (PHC and prevention)</a:t>
            </a:r>
            <a:r>
              <a:rPr lang="en-ZA" dirty="0"/>
              <a:t/>
            </a:r>
            <a:br>
              <a:rPr lang="en-ZA" dirty="0"/>
            </a:br>
            <a:endParaRPr lang="en-US" dirty="0"/>
          </a:p>
        </p:txBody>
      </p:sp>
      <p:sp>
        <p:nvSpPr>
          <p:cNvPr id="5" name="Rectangle 4">
            <a:extLst>
              <a:ext uri="{FF2B5EF4-FFF2-40B4-BE49-F238E27FC236}">
                <a16:creationId xmlns:a16="http://schemas.microsoft.com/office/drawing/2014/main" xmlns="" id="{1229692B-2DAB-2A4B-B9E2-E04258E3DBA1}"/>
              </a:ext>
            </a:extLst>
          </p:cNvPr>
          <p:cNvSpPr/>
          <p:nvPr/>
        </p:nvSpPr>
        <p:spPr>
          <a:xfrm>
            <a:off x="0" y="4714240"/>
            <a:ext cx="12192000" cy="132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DC9D93C6-DA9B-6349-AAE5-51C759F3D7A1}"/>
              </a:ext>
            </a:extLst>
          </p:cNvPr>
          <p:cNvSpPr>
            <a:spLocks noGrp="1"/>
          </p:cNvSpPr>
          <p:nvPr>
            <p:ph idx="1"/>
          </p:nvPr>
        </p:nvSpPr>
        <p:spPr>
          <a:xfrm>
            <a:off x="203200" y="1690688"/>
            <a:ext cx="11846560" cy="5167312"/>
          </a:xfrm>
        </p:spPr>
        <p:txBody>
          <a:bodyPr>
            <a:normAutofit/>
          </a:bodyPr>
          <a:lstStyle/>
          <a:p>
            <a:pPr marL="0" indent="0">
              <a:lnSpc>
                <a:spcPct val="100000"/>
              </a:lnSpc>
              <a:buNone/>
              <a:defRPr sz="1800" b="1"/>
            </a:pPr>
            <a:r>
              <a:rPr lang="en-ZA" sz="2000" dirty="0"/>
              <a:t>There is a risk that the state will narrow its focus to UHC (SDG 3.8) and neglect the importance of dealing with the root causes of ill health through intersectoral action to address unequal access to the social determinants of health.</a:t>
            </a:r>
          </a:p>
          <a:p>
            <a:pPr marL="0" indent="0">
              <a:lnSpc>
                <a:spcPct val="100000"/>
              </a:lnSpc>
              <a:buNone/>
              <a:defRPr sz="1800" b="1"/>
            </a:pPr>
            <a:r>
              <a:rPr lang="en-ZA" sz="2000" dirty="0"/>
              <a:t> These include the elimination of poverty (SDG 1), adequate food and nutrition (SDG 2), quality education (SDG 4), gender equality (SDG 5), water and sanitation (SDG 6), the reduction of inequality (SDG 10), promotion of environmentally responsible consumption and production patterns (SDG 12), and mitigation of climate change (SDG 13). While some of these goals rely on other sectors, the state has shown little evidence of its ability to promote intersectoral action.</a:t>
            </a:r>
          </a:p>
          <a:p>
            <a:pPr>
              <a:lnSpc>
                <a:spcPct val="100000"/>
              </a:lnSpc>
              <a:defRPr sz="1800"/>
            </a:pPr>
            <a:endParaRPr lang="en-ZA" sz="2000" dirty="0"/>
          </a:p>
          <a:p>
            <a:pPr marL="0" indent="0">
              <a:lnSpc>
                <a:spcPct val="100000"/>
              </a:lnSpc>
              <a:buNone/>
              <a:defRPr sz="1800"/>
            </a:pPr>
            <a:r>
              <a:rPr lang="en-ZA" sz="2000" dirty="0"/>
              <a:t>This calls for all state sectors to be involved, </a:t>
            </a:r>
            <a:r>
              <a:rPr lang="en-ZA" sz="2000" b="1" dirty="0"/>
              <a:t>BUT</a:t>
            </a:r>
          </a:p>
          <a:p>
            <a:pPr marL="0" indent="0">
              <a:lnSpc>
                <a:spcPct val="100000"/>
              </a:lnSpc>
              <a:buNone/>
              <a:defRPr sz="1800"/>
            </a:pPr>
            <a:r>
              <a:rPr lang="en-ZA" sz="2000" dirty="0"/>
              <a:t>unless leadership for intersectoral action emerges from the Presidency, the </a:t>
            </a:r>
            <a:r>
              <a:rPr lang="en-ZA" sz="2000" dirty="0" err="1"/>
              <a:t>DoH</a:t>
            </a:r>
            <a:r>
              <a:rPr lang="en-ZA" sz="2000" dirty="0"/>
              <a:t> must assume leadership and advocate for this</a:t>
            </a:r>
            <a:endParaRPr lang="en-US" sz="2000" dirty="0"/>
          </a:p>
        </p:txBody>
      </p:sp>
      <p:pic>
        <p:nvPicPr>
          <p:cNvPr id="4" name="Picture 2" descr="Peoples' Health Movement South Africa">
            <a:extLst>
              <a:ext uri="{FF2B5EF4-FFF2-40B4-BE49-F238E27FC236}">
                <a16:creationId xmlns:a16="http://schemas.microsoft.com/office/drawing/2014/main" xmlns="" id="{99DED822-6F58-6D42-AB3F-AD20BB50F3E4}"/>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9247469" y="6035040"/>
            <a:ext cx="2649891" cy="629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561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9D25F302-27C5-414F-97F8-6EA0A6C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xmlns=""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18A35CB-3DA3-324E-9592-09D9AC0B109B}"/>
              </a:ext>
            </a:extLst>
          </p:cNvPr>
          <p:cNvSpPr>
            <a:spLocks noGrp="1"/>
          </p:cNvSpPr>
          <p:nvPr>
            <p:ph type="title"/>
          </p:nvPr>
        </p:nvSpPr>
        <p:spPr>
          <a:xfrm>
            <a:off x="750684" y="908356"/>
            <a:ext cx="9471956" cy="1137111"/>
          </a:xfrm>
        </p:spPr>
        <p:txBody>
          <a:bodyPr>
            <a:normAutofit/>
          </a:bodyPr>
          <a:lstStyle/>
          <a:p>
            <a:r>
              <a:rPr lang="en-ZA" sz="3400" dirty="0">
                <a:latin typeface="Aharoni" panose="02010803020104030203" pitchFamily="2" charset="-79"/>
                <a:cs typeface="Aharoni" panose="02010803020104030203" pitchFamily="2" charset="-79"/>
              </a:rPr>
              <a:t>Conclusion</a:t>
            </a:r>
            <a:br>
              <a:rPr lang="en-ZA" sz="3400" dirty="0">
                <a:latin typeface="Aharoni" panose="02010803020104030203" pitchFamily="2" charset="-79"/>
                <a:cs typeface="Aharoni" panose="02010803020104030203" pitchFamily="2" charset="-79"/>
              </a:rPr>
            </a:br>
            <a:endParaRPr lang="en-US" sz="3400" dirty="0">
              <a:latin typeface="Aharoni" panose="02010803020104030203" pitchFamily="2" charset="-79"/>
              <a:cs typeface="Aharoni" panose="02010803020104030203" pitchFamily="2" charset="-79"/>
            </a:endParaRPr>
          </a:p>
        </p:txBody>
      </p:sp>
      <p:pic>
        <p:nvPicPr>
          <p:cNvPr id="4" name="Picture 2" descr="Peoples' Health Movement South Africa">
            <a:extLst>
              <a:ext uri="{FF2B5EF4-FFF2-40B4-BE49-F238E27FC236}">
                <a16:creationId xmlns:a16="http://schemas.microsoft.com/office/drawing/2014/main" xmlns="" id="{046AB77F-CC8A-9247-8426-547DC44CEE87}"/>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9362072" y="5800846"/>
            <a:ext cx="2412011" cy="57285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a:extLst>
              <a:ext uri="{FF2B5EF4-FFF2-40B4-BE49-F238E27FC236}">
                <a16:creationId xmlns:a16="http://schemas.microsoft.com/office/drawing/2014/main" xmlns="" id="{C58D09F1-2763-474F-894E-E40CDAC9D4C8}"/>
              </a:ext>
            </a:extLst>
          </p:cNvPr>
          <p:cNvSpPr>
            <a:spLocks noGrp="1"/>
          </p:cNvSpPr>
          <p:nvPr>
            <p:ph idx="1"/>
          </p:nvPr>
        </p:nvSpPr>
        <p:spPr>
          <a:xfrm>
            <a:off x="723415" y="1544320"/>
            <a:ext cx="10690632" cy="4971918"/>
          </a:xfrm>
        </p:spPr>
        <p:txBody>
          <a:bodyPr anchor="t">
            <a:normAutofit/>
          </a:bodyPr>
          <a:lstStyle/>
          <a:p>
            <a:pPr marL="0" indent="0">
              <a:lnSpc>
                <a:spcPct val="100000"/>
              </a:lnSpc>
              <a:buNone/>
            </a:pPr>
            <a:r>
              <a:rPr lang="en-ZA" sz="1600" dirty="0"/>
              <a:t>NHI in its current form represents an alternative </a:t>
            </a:r>
            <a:r>
              <a:rPr lang="en-ZA" sz="1600" i="1" dirty="0"/>
              <a:t>funding model </a:t>
            </a:r>
            <a:r>
              <a:rPr lang="en-ZA" sz="1600" dirty="0"/>
              <a:t>for healthcare in South Africa. </a:t>
            </a:r>
          </a:p>
          <a:p>
            <a:pPr>
              <a:lnSpc>
                <a:spcPct val="100000"/>
              </a:lnSpc>
            </a:pPr>
            <a:endParaRPr lang="en-ZA" sz="1600" dirty="0"/>
          </a:p>
          <a:p>
            <a:pPr marL="0" indent="0">
              <a:lnSpc>
                <a:spcPct val="100000"/>
              </a:lnSpc>
              <a:buNone/>
            </a:pPr>
            <a:r>
              <a:rPr lang="en-ZA" sz="1600" dirty="0"/>
              <a:t>For this funding model to result in a new </a:t>
            </a:r>
            <a:r>
              <a:rPr lang="en-ZA" sz="1600" i="1" dirty="0"/>
              <a:t>health system </a:t>
            </a:r>
            <a:r>
              <a:rPr lang="en-ZA" sz="1600" dirty="0"/>
              <a:t>which is based on the principles of Primary Health Care; is equitable, delivers quality care and is community focused will require a much broader reimagining of our interventions in the social determinants of health and our health services. </a:t>
            </a:r>
          </a:p>
          <a:p>
            <a:pPr>
              <a:lnSpc>
                <a:spcPct val="100000"/>
              </a:lnSpc>
            </a:pPr>
            <a:endParaRPr lang="en-ZA" sz="1600" dirty="0"/>
          </a:p>
          <a:p>
            <a:pPr marL="0" indent="0">
              <a:lnSpc>
                <a:spcPct val="100000"/>
              </a:lnSpc>
              <a:buNone/>
            </a:pPr>
            <a:r>
              <a:rPr lang="en-ZA" sz="1600" dirty="0"/>
              <a:t>To build this vision of health and healthcare in South Africa will require the involvement of a broad range of role players from community health committees and social movements to clinicians, academics and public health specialists. </a:t>
            </a:r>
          </a:p>
          <a:p>
            <a:pPr marL="0" indent="0">
              <a:lnSpc>
                <a:spcPct val="100000"/>
              </a:lnSpc>
              <a:buNone/>
            </a:pPr>
            <a:endParaRPr lang="en-ZA" sz="1600" dirty="0"/>
          </a:p>
          <a:p>
            <a:pPr marL="0" indent="0">
              <a:lnSpc>
                <a:spcPct val="100000"/>
              </a:lnSpc>
              <a:buNone/>
            </a:pPr>
            <a:r>
              <a:rPr lang="en-ZA" sz="1600" dirty="0"/>
              <a:t>To made this vision reality we call on stopping austerity budgeting for Health – health is a socio-economic investment and not a cost to society.</a:t>
            </a:r>
          </a:p>
          <a:p>
            <a:pPr>
              <a:lnSpc>
                <a:spcPct val="100000"/>
              </a:lnSpc>
            </a:pPr>
            <a:endParaRPr lang="en-ZA" sz="1600" dirty="0"/>
          </a:p>
          <a:p>
            <a:pPr marL="0" indent="0">
              <a:lnSpc>
                <a:spcPct val="100000"/>
              </a:lnSpc>
              <a:buNone/>
            </a:pPr>
            <a:r>
              <a:rPr lang="en-ZA" sz="1600" b="1" dirty="0"/>
              <a:t>We call for a transparent, democratic and accountable process as we collectively embark on constructing this new vision for health in South Africa.</a:t>
            </a:r>
          </a:p>
        </p:txBody>
      </p:sp>
    </p:spTree>
    <p:extLst>
      <p:ext uri="{BB962C8B-B14F-4D97-AF65-F5344CB8AC3E}">
        <p14:creationId xmlns:p14="http://schemas.microsoft.com/office/powerpoint/2010/main" xmlns="" val="171583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66E48AFA-8884-4F68-A44F-D2C1E8609C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4F865517-101C-A642-B2F6-03D105BA302D}"/>
              </a:ext>
            </a:extLst>
          </p:cNvPr>
          <p:cNvSpPr>
            <a:spLocks noGrp="1"/>
          </p:cNvSpPr>
          <p:nvPr>
            <p:ph type="title"/>
          </p:nvPr>
        </p:nvSpPr>
        <p:spPr>
          <a:xfrm>
            <a:off x="659914" y="3998018"/>
            <a:ext cx="3981854" cy="2216513"/>
          </a:xfrm>
        </p:spPr>
        <p:txBody>
          <a:bodyPr>
            <a:normAutofit/>
          </a:bodyPr>
          <a:lstStyle/>
          <a:p>
            <a:r>
              <a:rPr lang="en-US" dirty="0">
                <a:latin typeface="Aharoni" panose="020F0502020204030204" pitchFamily="34" charset="0"/>
                <a:cs typeface="Aharoni" panose="020F0502020204030204" pitchFamily="34" charset="0"/>
              </a:rPr>
              <a:t>Contents</a:t>
            </a:r>
          </a:p>
        </p:txBody>
      </p:sp>
      <p:sp>
        <p:nvSpPr>
          <p:cNvPr id="34" name="Arc 33">
            <a:extLst>
              <a:ext uri="{FF2B5EF4-FFF2-40B4-BE49-F238E27FC236}">
                <a16:creationId xmlns:a16="http://schemas.microsoft.com/office/drawing/2014/main" xmlns="" id="{969D19A6-08CB-498C-93EC-3FFB021FC6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2" descr="Peoples' Health Movement South Africa">
            <a:extLst>
              <a:ext uri="{FF2B5EF4-FFF2-40B4-BE49-F238E27FC236}">
                <a16:creationId xmlns:a16="http://schemas.microsoft.com/office/drawing/2014/main" xmlns="" id="{C4C7042D-E1AB-0F47-82DA-33BF848AD4EC}"/>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59914" y="892170"/>
            <a:ext cx="10872172" cy="258214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xmlns="">
                <a:solidFill>
                  <a:srgbClr val="FFFFFF"/>
                </a:solidFill>
              </a14:hiddenFill>
            </a:ext>
          </a:extLst>
        </p:spPr>
      </p:pic>
      <p:sp>
        <p:nvSpPr>
          <p:cNvPr id="3" name="Content Placeholder 2">
            <a:extLst>
              <a:ext uri="{FF2B5EF4-FFF2-40B4-BE49-F238E27FC236}">
                <a16:creationId xmlns:a16="http://schemas.microsoft.com/office/drawing/2014/main" xmlns="" id="{B01C527C-96DD-DD42-AF63-E4E266B2E8A9}"/>
              </a:ext>
            </a:extLst>
          </p:cNvPr>
          <p:cNvSpPr>
            <a:spLocks noGrp="1"/>
          </p:cNvSpPr>
          <p:nvPr>
            <p:ph idx="1"/>
          </p:nvPr>
        </p:nvSpPr>
        <p:spPr>
          <a:xfrm>
            <a:off x="3429000" y="3998018"/>
            <a:ext cx="7977356" cy="2351191"/>
          </a:xfrm>
        </p:spPr>
        <p:txBody>
          <a:bodyPr>
            <a:normAutofit fontScale="92500"/>
          </a:bodyPr>
          <a:lstStyle/>
          <a:p>
            <a:pPr marL="0" indent="0">
              <a:buNone/>
            </a:pPr>
            <a:r>
              <a:rPr lang="en-US" sz="3200" dirty="0"/>
              <a:t>1. Who is People’s Health Movement South Africa</a:t>
            </a:r>
          </a:p>
          <a:p>
            <a:pPr marL="0" indent="0">
              <a:buNone/>
            </a:pPr>
            <a:r>
              <a:rPr lang="en-US" sz="3200" dirty="0"/>
              <a:t>2. What we like about the Bill</a:t>
            </a:r>
          </a:p>
          <a:p>
            <a:pPr marL="0" indent="0">
              <a:buNone/>
            </a:pPr>
            <a:r>
              <a:rPr lang="en-US" sz="3200" dirty="0"/>
              <a:t>3. Areas of concern</a:t>
            </a:r>
          </a:p>
          <a:p>
            <a:pPr marL="0" indent="0">
              <a:buNone/>
            </a:pPr>
            <a:r>
              <a:rPr lang="en-US" sz="3200" dirty="0"/>
              <a:t>4. Conclusion</a:t>
            </a:r>
          </a:p>
        </p:txBody>
      </p:sp>
    </p:spTree>
    <p:extLst>
      <p:ext uri="{BB962C8B-B14F-4D97-AF65-F5344CB8AC3E}">
        <p14:creationId xmlns:p14="http://schemas.microsoft.com/office/powerpoint/2010/main" xmlns="" val="173992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alpha val="93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xmlns="" id="{7C230C35-0A47-5246-B5D7-BB2684F7B881}"/>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273" r="13646"/>
          <a:stretch/>
        </p:blipFill>
        <p:spPr bwMode="auto">
          <a:xfrm>
            <a:off x="2522356" y="10"/>
            <a:ext cx="9669642"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73" name="Rectangle 72">
            <a:extLst>
              <a:ext uri="{FF2B5EF4-FFF2-40B4-BE49-F238E27FC236}">
                <a16:creationId xmlns:a16="http://schemas.microsoft.com/office/drawing/2014/main" xmlns=""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C3739A5-69C8-E647-9B0F-7D93D7289C19}"/>
              </a:ext>
            </a:extLst>
          </p:cNvPr>
          <p:cNvSpPr>
            <a:spLocks noGrp="1"/>
          </p:cNvSpPr>
          <p:nvPr>
            <p:ph type="title"/>
          </p:nvPr>
        </p:nvSpPr>
        <p:spPr>
          <a:xfrm>
            <a:off x="535825" y="101604"/>
            <a:ext cx="3822189" cy="1899912"/>
          </a:xfrm>
        </p:spPr>
        <p:txBody>
          <a:bodyPr vert="horz" lIns="91440" tIns="45720" rIns="91440" bIns="45720" rtlCol="0" anchor="ctr">
            <a:normAutofit/>
          </a:bodyPr>
          <a:lstStyle/>
          <a:p>
            <a:r>
              <a:rPr lang="en-US" sz="4000">
                <a:solidFill>
                  <a:schemeClr val="accent1">
                    <a:lumMod val="75000"/>
                  </a:schemeClr>
                </a:solidFill>
                <a:latin typeface="Aharoni" panose="02010803020104030203" pitchFamily="2" charset="-79"/>
                <a:cs typeface="Aharoni" panose="02010803020104030203" pitchFamily="2" charset="-79"/>
              </a:rPr>
              <a:t>Who are we?</a:t>
            </a:r>
            <a:endParaRPr lang="en-US" sz="4000" dirty="0">
              <a:solidFill>
                <a:schemeClr val="accent1">
                  <a:lumMod val="75000"/>
                </a:schemeClr>
              </a:solidFill>
              <a:latin typeface="Aharoni" panose="02010803020104030203" pitchFamily="2" charset="-79"/>
              <a:cs typeface="Aharoni" panose="02010803020104030203" pitchFamily="2" charset="-79"/>
            </a:endParaRPr>
          </a:p>
        </p:txBody>
      </p:sp>
      <p:sp>
        <p:nvSpPr>
          <p:cNvPr id="4" name="Text Placeholder 3">
            <a:extLst>
              <a:ext uri="{FF2B5EF4-FFF2-40B4-BE49-F238E27FC236}">
                <a16:creationId xmlns:a16="http://schemas.microsoft.com/office/drawing/2014/main" xmlns="" id="{4F31E73B-320D-FB4B-98A4-51878386D9E7}"/>
              </a:ext>
            </a:extLst>
          </p:cNvPr>
          <p:cNvSpPr>
            <a:spLocks noGrp="1"/>
          </p:cNvSpPr>
          <p:nvPr>
            <p:ph type="body" sz="half" idx="2"/>
          </p:nvPr>
        </p:nvSpPr>
        <p:spPr>
          <a:xfrm>
            <a:off x="533530" y="1565910"/>
            <a:ext cx="4381370" cy="4777740"/>
          </a:xfrm>
        </p:spPr>
        <p:txBody>
          <a:bodyPr vert="horz" lIns="91440" tIns="45720" rIns="91440" bIns="45720" rtlCol="0">
            <a:normAutofit fontScale="92500" lnSpcReduction="20000"/>
          </a:bodyPr>
          <a:lstStyle/>
          <a:p>
            <a:r>
              <a:rPr lang="en-US" sz="2000"/>
              <a:t>The South African Chapter of the global People’s Health Movement (PHM)</a:t>
            </a:r>
          </a:p>
          <a:p>
            <a:endParaRPr lang="en-US" sz="2000"/>
          </a:p>
          <a:p>
            <a:r>
              <a:rPr lang="en-US" sz="2000"/>
              <a:t>Started in South Africa in 2003</a:t>
            </a:r>
          </a:p>
          <a:p>
            <a:endParaRPr lang="en-US" sz="2000"/>
          </a:p>
          <a:p>
            <a:r>
              <a:rPr lang="en-US" sz="2000"/>
              <a:t>A national network of over 10 000</a:t>
            </a:r>
          </a:p>
          <a:p>
            <a:pPr marL="342900" indent="-342900">
              <a:buFont typeface="Arial" panose="020B0604020202020204" pitchFamily="34" charset="0"/>
              <a:buChar char="•"/>
            </a:pPr>
            <a:r>
              <a:rPr lang="en-US" sz="2000"/>
              <a:t>Grassroots health activists, </a:t>
            </a:r>
          </a:p>
          <a:p>
            <a:pPr marL="342900" indent="-342900">
              <a:buFont typeface="Arial" panose="020B0604020202020204" pitchFamily="34" charset="0"/>
              <a:buChar char="•"/>
            </a:pPr>
            <a:r>
              <a:rPr lang="en-US" sz="2000"/>
              <a:t>Community Health Workers, </a:t>
            </a:r>
          </a:p>
          <a:p>
            <a:pPr marL="342900" indent="-342900">
              <a:buFont typeface="Arial" panose="020B0604020202020204" pitchFamily="34" charset="0"/>
              <a:buChar char="•"/>
            </a:pPr>
            <a:r>
              <a:rPr lang="en-US" sz="2000"/>
              <a:t>Health Committee members,</a:t>
            </a:r>
          </a:p>
          <a:p>
            <a:pPr marL="342900" indent="-342900">
              <a:buFont typeface="Arial" panose="020B0604020202020204" pitchFamily="34" charset="0"/>
              <a:buChar char="•"/>
            </a:pPr>
            <a:r>
              <a:rPr lang="en-US" sz="2000"/>
              <a:t>Public Sector Health Professionals,  </a:t>
            </a:r>
          </a:p>
          <a:p>
            <a:pPr marL="342900" indent="-342900">
              <a:buFont typeface="Arial" panose="020B0604020202020204" pitchFamily="34" charset="0"/>
              <a:buChar char="•"/>
            </a:pPr>
            <a:r>
              <a:rPr lang="en-US" sz="2000"/>
              <a:t>Civil society organizations and </a:t>
            </a:r>
          </a:p>
          <a:p>
            <a:pPr marL="342900" indent="-342900">
              <a:buFont typeface="Arial" panose="020B0604020202020204" pitchFamily="34" charset="0"/>
              <a:buChar char="•"/>
            </a:pPr>
            <a:r>
              <a:rPr lang="en-US" sz="2000"/>
              <a:t>Academics</a:t>
            </a:r>
          </a:p>
          <a:p>
            <a:pPr marL="342900" indent="-342900">
              <a:buFont typeface="Arial" panose="020B0604020202020204" pitchFamily="34" charset="0"/>
              <a:buChar char="•"/>
            </a:pPr>
            <a:endParaRPr lang="en-US" sz="2000"/>
          </a:p>
          <a:p>
            <a:r>
              <a:rPr lang="en-US" sz="2000"/>
              <a:t>Operate with a small secretariat supporting active volunteers</a:t>
            </a:r>
          </a:p>
          <a:p>
            <a:endParaRPr lang="en-US" sz="2000" dirty="0"/>
          </a:p>
        </p:txBody>
      </p:sp>
    </p:spTree>
    <p:extLst>
      <p:ext uri="{BB962C8B-B14F-4D97-AF65-F5344CB8AC3E}">
        <p14:creationId xmlns:p14="http://schemas.microsoft.com/office/powerpoint/2010/main" xmlns="" val="413779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7EE3C-D133-CB42-8FA5-74E9752E7272}"/>
              </a:ext>
            </a:extLst>
          </p:cNvPr>
          <p:cNvSpPr>
            <a:spLocks noGrp="1"/>
          </p:cNvSpPr>
          <p:nvPr>
            <p:ph type="title"/>
          </p:nvPr>
        </p:nvSpPr>
        <p:spPr>
          <a:xfrm>
            <a:off x="514350" y="385431"/>
            <a:ext cx="4249006" cy="1325563"/>
          </a:xfrm>
        </p:spPr>
        <p:txBody>
          <a:bodyPr vert="horz" lIns="91440" tIns="45720" rIns="91440" bIns="45720" rtlCol="0" anchor="ctr">
            <a:normAutofit/>
          </a:bodyPr>
          <a:lstStyle/>
          <a:p>
            <a:r>
              <a:rPr lang="en-US" sz="4400" b="1" kern="1200" dirty="0">
                <a:solidFill>
                  <a:schemeClr val="bg1"/>
                </a:solidFill>
                <a:latin typeface="Aharoni" panose="02010803020104030203" pitchFamily="2" charset="-79"/>
                <a:cs typeface="Aharoni" panose="02010803020104030203" pitchFamily="2" charset="-79"/>
              </a:rPr>
              <a:t>What we do</a:t>
            </a:r>
          </a:p>
        </p:txBody>
      </p:sp>
      <p:sp>
        <p:nvSpPr>
          <p:cNvPr id="4" name="Text Placeholder 3">
            <a:extLst>
              <a:ext uri="{FF2B5EF4-FFF2-40B4-BE49-F238E27FC236}">
                <a16:creationId xmlns:a16="http://schemas.microsoft.com/office/drawing/2014/main" xmlns="" id="{EC0D250D-4A60-F942-A6D8-D1BC389BB113}"/>
              </a:ext>
            </a:extLst>
          </p:cNvPr>
          <p:cNvSpPr>
            <a:spLocks noGrp="1"/>
          </p:cNvSpPr>
          <p:nvPr>
            <p:ph type="body" sz="half" idx="2"/>
          </p:nvPr>
        </p:nvSpPr>
        <p:spPr>
          <a:xfrm>
            <a:off x="357187" y="1443037"/>
            <a:ext cx="7515225" cy="5272087"/>
          </a:xfrm>
        </p:spPr>
        <p:txBody>
          <a:bodyPr vert="horz" lIns="91440" tIns="45720" rIns="91440" bIns="45720" rtlCol="0" anchor="t">
            <a:normAutofit/>
          </a:bodyPr>
          <a:lstStyle/>
          <a:p>
            <a:pPr indent="-228600">
              <a:buFont typeface="Arial" panose="020B0604020202020204" pitchFamily="34" charset="0"/>
              <a:buChar char="•"/>
            </a:pPr>
            <a:endParaRPr lang="en-US" sz="1800" b="1" dirty="0">
              <a:solidFill>
                <a:schemeClr val="bg1"/>
              </a:solidFill>
            </a:endParaRPr>
          </a:p>
          <a:p>
            <a:pPr indent="-228600">
              <a:buFont typeface="Arial" panose="020B0604020202020204" pitchFamily="34" charset="0"/>
              <a:buChar char="•"/>
            </a:pPr>
            <a:r>
              <a:rPr lang="en-US" sz="1800" b="1" dirty="0">
                <a:solidFill>
                  <a:schemeClr val="bg1"/>
                </a:solidFill>
              </a:rPr>
              <a:t>Vaccine Literacy training for over 1200 people: mainly </a:t>
            </a:r>
          </a:p>
          <a:p>
            <a:pPr marL="800100" lvl="1" indent="-285750">
              <a:buFont typeface="Arial" panose="020B0604020202020204" pitchFamily="34" charset="0"/>
              <a:buChar char="•"/>
            </a:pPr>
            <a:r>
              <a:rPr lang="en-US" sz="1600" b="1" dirty="0">
                <a:solidFill>
                  <a:schemeClr val="bg1"/>
                </a:solidFill>
              </a:rPr>
              <a:t>Community Health Workers, </a:t>
            </a:r>
          </a:p>
          <a:p>
            <a:pPr marL="800100" lvl="1" indent="-285750">
              <a:buFont typeface="Arial" panose="020B0604020202020204" pitchFamily="34" charset="0"/>
              <a:buChar char="•"/>
            </a:pPr>
            <a:r>
              <a:rPr lang="en-US" sz="1600" b="1" dirty="0">
                <a:solidFill>
                  <a:schemeClr val="bg1"/>
                </a:solidFill>
              </a:rPr>
              <a:t>Health Committee members</a:t>
            </a:r>
          </a:p>
          <a:p>
            <a:pPr marL="800100" lvl="1" indent="-285750">
              <a:buFont typeface="Arial" panose="020B0604020202020204" pitchFamily="34" charset="0"/>
              <a:buChar char="•"/>
            </a:pPr>
            <a:r>
              <a:rPr lang="en-US" sz="1600" b="1" dirty="0">
                <a:solidFill>
                  <a:schemeClr val="bg1"/>
                </a:solidFill>
              </a:rPr>
              <a:t>Communities leaders across the country</a:t>
            </a:r>
          </a:p>
          <a:p>
            <a:pPr marL="514350" lvl="1"/>
            <a:endParaRPr lang="en-US" sz="1800" b="1" dirty="0">
              <a:solidFill>
                <a:schemeClr val="bg1"/>
              </a:solidFill>
            </a:endParaRPr>
          </a:p>
          <a:p>
            <a:pPr indent="-228600">
              <a:buFont typeface="Arial" panose="020B0604020202020204" pitchFamily="34" charset="0"/>
              <a:buChar char="•"/>
            </a:pPr>
            <a:r>
              <a:rPr lang="en-US" sz="1800" b="1" dirty="0">
                <a:solidFill>
                  <a:schemeClr val="bg1"/>
                </a:solidFill>
              </a:rPr>
              <a:t>Health advocacy</a:t>
            </a:r>
          </a:p>
          <a:p>
            <a:pPr marL="742950" lvl="1" indent="-228600">
              <a:buFont typeface="Arial" panose="020B0604020202020204" pitchFamily="34" charset="0"/>
              <a:buChar char="•"/>
            </a:pPr>
            <a:r>
              <a:rPr lang="en-US" sz="1600" b="1" dirty="0">
                <a:solidFill>
                  <a:schemeClr val="bg1"/>
                </a:solidFill>
              </a:rPr>
              <a:t>Support the TRIPS waiver</a:t>
            </a:r>
          </a:p>
          <a:p>
            <a:pPr marL="742950" lvl="1" indent="-228600">
              <a:buFont typeface="Arial" panose="020B0604020202020204" pitchFamily="34" charset="0"/>
              <a:buChar char="•"/>
            </a:pPr>
            <a:r>
              <a:rPr lang="en-US" sz="1600" b="1" dirty="0">
                <a:solidFill>
                  <a:schemeClr val="bg1"/>
                </a:solidFill>
              </a:rPr>
              <a:t>Liquor Bill</a:t>
            </a:r>
          </a:p>
          <a:p>
            <a:pPr marL="285750" indent="-228600">
              <a:buFont typeface="Arial" panose="020B0604020202020204" pitchFamily="34" charset="0"/>
              <a:buChar char="•"/>
            </a:pPr>
            <a:endParaRPr lang="en-US" sz="1800" b="1" dirty="0">
              <a:solidFill>
                <a:schemeClr val="bg1"/>
              </a:solidFill>
            </a:endParaRPr>
          </a:p>
          <a:p>
            <a:pPr indent="-228600">
              <a:buFont typeface="Arial" panose="020B0604020202020204" pitchFamily="34" charset="0"/>
              <a:buChar char="•"/>
            </a:pPr>
            <a:r>
              <a:rPr lang="en-US" sz="1800" b="1" dirty="0">
                <a:solidFill>
                  <a:schemeClr val="bg1"/>
                </a:solidFill>
              </a:rPr>
              <a:t>South African People’s Health University</a:t>
            </a:r>
          </a:p>
          <a:p>
            <a:pPr indent="-228600">
              <a:buFont typeface="Arial" panose="020B0604020202020204" pitchFamily="34" charset="0"/>
              <a:buChar char="•"/>
            </a:pPr>
            <a:r>
              <a:rPr lang="en-US" sz="1800" b="1" dirty="0">
                <a:solidFill>
                  <a:schemeClr val="bg1"/>
                </a:solidFill>
              </a:rPr>
              <a:t>Food gardens and access to healthy food</a:t>
            </a:r>
          </a:p>
          <a:p>
            <a:pPr indent="-228600">
              <a:buFont typeface="Arial" panose="020B0604020202020204" pitchFamily="34" charset="0"/>
              <a:buChar char="•"/>
            </a:pPr>
            <a:r>
              <a:rPr lang="en-US" sz="1800" b="1" dirty="0">
                <a:solidFill>
                  <a:schemeClr val="bg1"/>
                </a:solidFill>
              </a:rPr>
              <a:t>Support CHW as agents of change through training</a:t>
            </a:r>
          </a:p>
          <a:p>
            <a:pPr indent="-228600">
              <a:buFont typeface="Arial" panose="020B0604020202020204" pitchFamily="34" charset="0"/>
              <a:buChar char="•"/>
            </a:pPr>
            <a:r>
              <a:rPr lang="en-US" sz="1800" b="1" dirty="0">
                <a:solidFill>
                  <a:schemeClr val="bg1"/>
                </a:solidFill>
              </a:rPr>
              <a:t>Support community participation in the health system</a:t>
            </a:r>
          </a:p>
        </p:txBody>
      </p:sp>
      <p:sp>
        <p:nvSpPr>
          <p:cNvPr id="1034" name="Freeform: Shape 140">
            <a:extLst>
              <a:ext uri="{FF2B5EF4-FFF2-40B4-BE49-F238E27FC236}">
                <a16:creationId xmlns:a16="http://schemas.microsoft.com/office/drawing/2014/main" xmlns="" id="{A86541C6-61B1-4DAA-B57A-EAF3F24F04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2" name="Picture 8" descr="A group of people marching&#10;&#10;Description automatically generated with low confidence">
            <a:extLst>
              <a:ext uri="{FF2B5EF4-FFF2-40B4-BE49-F238E27FC236}">
                <a16:creationId xmlns:a16="http://schemas.microsoft.com/office/drawing/2014/main" xmlns="" id="{EF7425E1-2A79-BA48-87B1-16C5F5C2732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2131"/>
          <a:stretch/>
        </p:blipFill>
        <p:spPr bwMode="auto">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xmlns="">
                <a:solidFill>
                  <a:srgbClr val="FFFFFF"/>
                </a:solidFill>
              </a14:hiddenFill>
            </a:ext>
          </a:extLst>
        </p:spPr>
      </p:pic>
      <p:sp>
        <p:nvSpPr>
          <p:cNvPr id="1035" name="Freeform: Shape 142">
            <a:extLst>
              <a:ext uri="{FF2B5EF4-FFF2-40B4-BE49-F238E27FC236}">
                <a16:creationId xmlns:a16="http://schemas.microsoft.com/office/drawing/2014/main" xmlns="" id="{71750011-2006-46BB-AFDE-C6E4617523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A group of people standing outside a building&#10;&#10;Description automatically generated with low confidence">
            <a:extLst>
              <a:ext uri="{FF2B5EF4-FFF2-40B4-BE49-F238E27FC236}">
                <a16:creationId xmlns:a16="http://schemas.microsoft.com/office/drawing/2014/main" xmlns="" id="{5A5C6D8F-7794-E943-91B0-B8372D4AEE89}"/>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4532" r="14129" b="1"/>
          <a:stretch/>
        </p:blipFill>
        <p:spPr bwMode="auto">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xmlns="">
                <a:solidFill>
                  <a:srgbClr val="FFFFFF"/>
                </a:solidFill>
              </a14:hiddenFill>
            </a:ext>
          </a:extLst>
        </p:spPr>
      </p:pic>
      <p:sp>
        <p:nvSpPr>
          <p:cNvPr id="5" name="AutoShape 2">
            <a:extLst>
              <a:ext uri="{FF2B5EF4-FFF2-40B4-BE49-F238E27FC236}">
                <a16:creationId xmlns:a16="http://schemas.microsoft.com/office/drawing/2014/main" xmlns="" id="{05EB2BB1-4DE6-1746-9718-267BB145E5B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xmlns="" id="{97BA6ABC-337A-BB43-BCC2-EB78FCDE115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35044248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449708-7443-6541-AC5F-FBC8949792DC}"/>
              </a:ext>
            </a:extLst>
          </p:cNvPr>
          <p:cNvSpPr>
            <a:spLocks noGrp="1"/>
          </p:cNvSpPr>
          <p:nvPr>
            <p:ph type="ctrTitle"/>
          </p:nvPr>
        </p:nvSpPr>
        <p:spPr>
          <a:xfrm>
            <a:off x="4100079" y="2995156"/>
            <a:ext cx="5609222" cy="1115451"/>
          </a:xfrm>
        </p:spPr>
        <p:txBody>
          <a:bodyPr anchor="t">
            <a:normAutofit/>
          </a:bodyPr>
          <a:lstStyle/>
          <a:p>
            <a:pPr algn="l"/>
            <a:r>
              <a:rPr lang="en-US" sz="3200" dirty="0">
                <a:latin typeface="Aharoni" panose="02010803020104030203" pitchFamily="2" charset="-79"/>
                <a:cs typeface="Aharoni" panose="02010803020104030203" pitchFamily="2" charset="-79"/>
              </a:rPr>
              <a:t>NHI Education workshops</a:t>
            </a:r>
          </a:p>
        </p:txBody>
      </p:sp>
      <p:sp>
        <p:nvSpPr>
          <p:cNvPr id="3" name="Subtitle 2">
            <a:extLst>
              <a:ext uri="{FF2B5EF4-FFF2-40B4-BE49-F238E27FC236}">
                <a16:creationId xmlns:a16="http://schemas.microsoft.com/office/drawing/2014/main" xmlns="" id="{545A93A4-6411-2E46-980A-5E6A8B3C346F}"/>
              </a:ext>
            </a:extLst>
          </p:cNvPr>
          <p:cNvSpPr>
            <a:spLocks noGrp="1"/>
          </p:cNvSpPr>
          <p:nvPr>
            <p:ph type="subTitle" idx="1"/>
          </p:nvPr>
        </p:nvSpPr>
        <p:spPr>
          <a:xfrm>
            <a:off x="4100079" y="3698241"/>
            <a:ext cx="7665201" cy="2742858"/>
          </a:xfrm>
        </p:spPr>
        <p:txBody>
          <a:bodyPr anchor="b">
            <a:noAutofit/>
          </a:bodyPr>
          <a:lstStyle/>
          <a:p>
            <a:pPr algn="l"/>
            <a:r>
              <a:rPr lang="en-US" dirty="0"/>
              <a:t>Some of our trained partners have made submission to the NHI Bill. (WPF and </a:t>
            </a:r>
            <a:r>
              <a:rPr lang="en-US" dirty="0" err="1"/>
              <a:t>Klipfontein</a:t>
            </a:r>
            <a:r>
              <a:rPr lang="en-US" dirty="0"/>
              <a:t> Sub)</a:t>
            </a:r>
          </a:p>
          <a:p>
            <a:pPr algn="l"/>
            <a:r>
              <a:rPr lang="en-US" dirty="0"/>
              <a:t/>
            </a:r>
            <a:br>
              <a:rPr lang="en-US" dirty="0"/>
            </a:br>
            <a:r>
              <a:rPr lang="en-US" dirty="0" err="1"/>
              <a:t>SSoweto</a:t>
            </a:r>
            <a:r>
              <a:rPr lang="en-US" dirty="0"/>
              <a:t>, Khayelitsha, </a:t>
            </a:r>
            <a:r>
              <a:rPr lang="en-US" dirty="0" err="1"/>
              <a:t>Tulbugh</a:t>
            </a:r>
            <a:r>
              <a:rPr lang="en-US" dirty="0"/>
              <a:t>, Jan </a:t>
            </a:r>
            <a:r>
              <a:rPr lang="en-US" dirty="0" err="1"/>
              <a:t>Kempdorp</a:t>
            </a:r>
            <a:r>
              <a:rPr lang="en-US" dirty="0"/>
              <a:t>, Mthatha,  and </a:t>
            </a:r>
            <a:r>
              <a:rPr lang="en-US" dirty="0" err="1"/>
              <a:t>Mahikeng</a:t>
            </a:r>
            <a:endParaRPr lang="en-US" dirty="0"/>
          </a:p>
          <a:p>
            <a:pPr algn="l"/>
            <a:endParaRPr lang="en-US" sz="1000" dirty="0"/>
          </a:p>
          <a:p>
            <a:pPr algn="l"/>
            <a:r>
              <a:rPr lang="en-US" dirty="0"/>
              <a:t>over 500 Community leaders, CHW’s </a:t>
            </a:r>
            <a:r>
              <a:rPr lang="en-US" dirty="0" err="1"/>
              <a:t>etc</a:t>
            </a:r>
            <a:r>
              <a:rPr lang="en-US" dirty="0"/>
              <a:t> trained on NHI Bill</a:t>
            </a:r>
          </a:p>
        </p:txBody>
      </p:sp>
      <p:pic>
        <p:nvPicPr>
          <p:cNvPr id="9" name="Picture 8" descr="A group of people sitting at a table&#10;&#10;Description automatically generated with medium confidence">
            <a:extLst>
              <a:ext uri="{FF2B5EF4-FFF2-40B4-BE49-F238E27FC236}">
                <a16:creationId xmlns:a16="http://schemas.microsoft.com/office/drawing/2014/main" xmlns="" id="{0391461D-3CE6-094D-B054-C2CC10256012}"/>
              </a:ext>
            </a:extLst>
          </p:cNvPr>
          <p:cNvPicPr>
            <a:picLocks noChangeAspect="1"/>
          </p:cNvPicPr>
          <p:nvPr/>
        </p:nvPicPr>
        <p:blipFill rotWithShape="1">
          <a:blip r:embed="rId3"/>
          <a:srcRect l="9177" r="1343" b="-2"/>
          <a:stretch/>
        </p:blipFill>
        <p:spPr>
          <a:xfrm>
            <a:off x="20" y="413156"/>
            <a:ext cx="3933420" cy="5861304"/>
          </a:xfrm>
          <a:custGeom>
            <a:avLst/>
            <a:gdLst/>
            <a:ahLst/>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p:spPr>
      </p:pic>
      <p:pic>
        <p:nvPicPr>
          <p:cNvPr id="5" name="Picture 4" descr="A person and person standing in front of a large screen&#10;&#10;Description automatically generated with medium confidence">
            <a:extLst>
              <a:ext uri="{FF2B5EF4-FFF2-40B4-BE49-F238E27FC236}">
                <a16:creationId xmlns:a16="http://schemas.microsoft.com/office/drawing/2014/main" xmlns="" id="{159BED66-E1AC-5748-AD52-DCB9C16FCBE1}"/>
              </a:ext>
            </a:extLst>
          </p:cNvPr>
          <p:cNvPicPr>
            <a:picLocks noChangeAspect="1"/>
          </p:cNvPicPr>
          <p:nvPr/>
        </p:nvPicPr>
        <p:blipFill rotWithShape="1">
          <a:blip r:embed="rId4"/>
          <a:srcRect r="18946" b="2"/>
          <a:stretch/>
        </p:blipFill>
        <p:spPr>
          <a:xfrm>
            <a:off x="4518135" y="10"/>
            <a:ext cx="3236976" cy="2995146"/>
          </a:xfrm>
          <a:custGeom>
            <a:avLst/>
            <a:gdLst/>
            <a:ahLst/>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p:spPr>
      </p:pic>
      <p:pic>
        <p:nvPicPr>
          <p:cNvPr id="13" name="Picture 12" descr="A group of people sitting in chairs&#10;&#10;Description automatically generated with low confidence">
            <a:extLst>
              <a:ext uri="{FF2B5EF4-FFF2-40B4-BE49-F238E27FC236}">
                <a16:creationId xmlns:a16="http://schemas.microsoft.com/office/drawing/2014/main" xmlns="" id="{063DD5D4-C8E9-F649-848C-B68572877F90}"/>
              </a:ext>
            </a:extLst>
          </p:cNvPr>
          <p:cNvPicPr>
            <a:picLocks noChangeAspect="1"/>
          </p:cNvPicPr>
          <p:nvPr/>
        </p:nvPicPr>
        <p:blipFill rotWithShape="1">
          <a:blip r:embed="rId5"/>
          <a:srcRect l="29858" r="25033" b="2"/>
          <a:stretch/>
        </p:blipFill>
        <p:spPr>
          <a:xfrm>
            <a:off x="8967592" y="2042"/>
            <a:ext cx="3224421" cy="4020664"/>
          </a:xfrm>
          <a:custGeom>
            <a:avLst/>
            <a:gdLst/>
            <a:ahLst/>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p:spPr>
      </p:pic>
    </p:spTree>
    <p:extLst>
      <p:ext uri="{BB962C8B-B14F-4D97-AF65-F5344CB8AC3E}">
        <p14:creationId xmlns:p14="http://schemas.microsoft.com/office/powerpoint/2010/main" xmlns="" val="259667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5CB593EA-2F98-479F-B4C4-F366571FA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ext, outdoor, road, sky&#10;&#10;Description automatically generated">
            <a:extLst>
              <a:ext uri="{FF2B5EF4-FFF2-40B4-BE49-F238E27FC236}">
                <a16:creationId xmlns:a16="http://schemas.microsoft.com/office/drawing/2014/main" xmlns="" id="{F2A4D46D-BDC1-9248-9A58-C6D87043ACCD}"/>
              </a:ext>
            </a:extLst>
          </p:cNvPr>
          <p:cNvPicPr>
            <a:picLocks noChangeAspect="1"/>
          </p:cNvPicPr>
          <p:nvPr/>
        </p:nvPicPr>
        <p:blipFill rotWithShape="1">
          <a:blip r:embed="rId2"/>
          <a:srcRect l="6283" r="27871" b="4"/>
          <a:stretch/>
        </p:blipFill>
        <p:spPr>
          <a:xfrm>
            <a:off x="1" y="1"/>
            <a:ext cx="2970465" cy="3383279"/>
          </a:xfrm>
          <a:prstGeom prst="rect">
            <a:avLst/>
          </a:prstGeom>
        </p:spPr>
      </p:pic>
      <p:pic>
        <p:nvPicPr>
          <p:cNvPr id="10" name="Picture 9" descr="A person standing in front of a classroom of students&#10;&#10;Description automatically generated with medium confidence">
            <a:extLst>
              <a:ext uri="{FF2B5EF4-FFF2-40B4-BE49-F238E27FC236}">
                <a16:creationId xmlns:a16="http://schemas.microsoft.com/office/drawing/2014/main" xmlns="" id="{8EA903B3-0CA2-3E4A-B047-CA7F52F6D49E}"/>
              </a:ext>
            </a:extLst>
          </p:cNvPr>
          <p:cNvPicPr>
            <a:picLocks noChangeAspect="1"/>
          </p:cNvPicPr>
          <p:nvPr/>
        </p:nvPicPr>
        <p:blipFill rotWithShape="1">
          <a:blip r:embed="rId3"/>
          <a:srcRect l="17067" r="17086" b="4"/>
          <a:stretch/>
        </p:blipFill>
        <p:spPr>
          <a:xfrm>
            <a:off x="3072956" y="10"/>
            <a:ext cx="2970465" cy="3383268"/>
          </a:xfrm>
          <a:prstGeom prst="rect">
            <a:avLst/>
          </a:prstGeom>
        </p:spPr>
      </p:pic>
      <p:pic>
        <p:nvPicPr>
          <p:cNvPr id="5" name="Picture 4" descr="A group of people sitting in chairs&#10;&#10;Description automatically generated with low confidence">
            <a:extLst>
              <a:ext uri="{FF2B5EF4-FFF2-40B4-BE49-F238E27FC236}">
                <a16:creationId xmlns:a16="http://schemas.microsoft.com/office/drawing/2014/main" xmlns="" id="{7D021A58-6CE3-3942-B6E0-C48F42260078}"/>
              </a:ext>
            </a:extLst>
          </p:cNvPr>
          <p:cNvPicPr>
            <a:picLocks noChangeAspect="1"/>
          </p:cNvPicPr>
          <p:nvPr/>
        </p:nvPicPr>
        <p:blipFill rotWithShape="1">
          <a:blip r:embed="rId4"/>
          <a:srcRect l="10663" r="23461" b="4"/>
          <a:stretch/>
        </p:blipFill>
        <p:spPr>
          <a:xfrm>
            <a:off x="6145909" y="10"/>
            <a:ext cx="2971800" cy="3383268"/>
          </a:xfrm>
          <a:prstGeom prst="rect">
            <a:avLst/>
          </a:prstGeom>
        </p:spPr>
      </p:pic>
      <p:pic>
        <p:nvPicPr>
          <p:cNvPr id="9" name="Picture 8" descr="A group of people sitting in a room&#10;&#10;Description automatically generated with medium confidence">
            <a:extLst>
              <a:ext uri="{FF2B5EF4-FFF2-40B4-BE49-F238E27FC236}">
                <a16:creationId xmlns:a16="http://schemas.microsoft.com/office/drawing/2014/main" xmlns="" id="{0D3B4F4D-ADA4-6644-99DF-43B707F8FE59}"/>
              </a:ext>
            </a:extLst>
          </p:cNvPr>
          <p:cNvPicPr>
            <a:picLocks noChangeAspect="1"/>
          </p:cNvPicPr>
          <p:nvPr/>
        </p:nvPicPr>
        <p:blipFill rotWithShape="1">
          <a:blip r:embed="rId5"/>
          <a:srcRect l="23974" r="26618" b="2"/>
          <a:stretch/>
        </p:blipFill>
        <p:spPr>
          <a:xfrm>
            <a:off x="9220200" y="10"/>
            <a:ext cx="2971800" cy="3383268"/>
          </a:xfrm>
          <a:prstGeom prst="rect">
            <a:avLst/>
          </a:prstGeom>
        </p:spPr>
      </p:pic>
      <p:pic>
        <p:nvPicPr>
          <p:cNvPr id="8" name="Content Placeholder 7" descr="A picture containing text, indoor, floor, wall&#10;&#10;Description automatically generated">
            <a:extLst>
              <a:ext uri="{FF2B5EF4-FFF2-40B4-BE49-F238E27FC236}">
                <a16:creationId xmlns:a16="http://schemas.microsoft.com/office/drawing/2014/main" xmlns="" id="{0093E7D1-FB74-4247-BC56-6EB664D7CCFB}"/>
              </a:ext>
            </a:extLst>
          </p:cNvPr>
          <p:cNvPicPr>
            <a:picLocks noGrp="1" noChangeAspect="1"/>
          </p:cNvPicPr>
          <p:nvPr>
            <p:ph idx="1"/>
          </p:nvPr>
        </p:nvPicPr>
        <p:blipFill rotWithShape="1">
          <a:blip r:embed="rId6"/>
          <a:srcRect r="13740" b="2"/>
          <a:stretch/>
        </p:blipFill>
        <p:spPr>
          <a:xfrm>
            <a:off x="-1017" y="3474720"/>
            <a:ext cx="2970465" cy="3383280"/>
          </a:xfrm>
          <a:prstGeom prst="rect">
            <a:avLst/>
          </a:prstGeom>
        </p:spPr>
      </p:pic>
      <p:sp>
        <p:nvSpPr>
          <p:cNvPr id="33" name="Rectangle 32">
            <a:extLst>
              <a:ext uri="{FF2B5EF4-FFF2-40B4-BE49-F238E27FC236}">
                <a16:creationId xmlns:a16="http://schemas.microsoft.com/office/drawing/2014/main" xmlns="" id="{39BEB6D0-9E4E-4221-93D1-74ABECEE9E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45910" y="3474720"/>
            <a:ext cx="6046090" cy="3383281"/>
          </a:xfrm>
          <a:prstGeom prst="rect">
            <a:avLst/>
          </a:prstGeom>
          <a:solidFill>
            <a:srgbClr val="375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group of people in a room&#10;&#10;Description automatically generated with medium confidence">
            <a:extLst>
              <a:ext uri="{FF2B5EF4-FFF2-40B4-BE49-F238E27FC236}">
                <a16:creationId xmlns:a16="http://schemas.microsoft.com/office/drawing/2014/main" xmlns="" id="{01476A65-E18A-2F4B-BE4A-C7AB8E06415A}"/>
              </a:ext>
            </a:extLst>
          </p:cNvPr>
          <p:cNvPicPr>
            <a:picLocks noChangeAspect="1"/>
          </p:cNvPicPr>
          <p:nvPr/>
        </p:nvPicPr>
        <p:blipFill rotWithShape="1">
          <a:blip r:embed="rId7"/>
          <a:srcRect l="18001" r="16152" b="4"/>
          <a:stretch/>
        </p:blipFill>
        <p:spPr>
          <a:xfrm>
            <a:off x="3059902" y="3474719"/>
            <a:ext cx="2970466" cy="3383280"/>
          </a:xfrm>
          <a:prstGeom prst="rect">
            <a:avLst/>
          </a:prstGeom>
        </p:spPr>
      </p:pic>
      <p:sp>
        <p:nvSpPr>
          <p:cNvPr id="2" name="Rectangle 1">
            <a:extLst>
              <a:ext uri="{FF2B5EF4-FFF2-40B4-BE49-F238E27FC236}">
                <a16:creationId xmlns:a16="http://schemas.microsoft.com/office/drawing/2014/main" xmlns="" id="{89B652C8-E79C-AF43-8FCA-50118CBB8B33}"/>
              </a:ext>
            </a:extLst>
          </p:cNvPr>
          <p:cNvSpPr/>
          <p:nvPr/>
        </p:nvSpPr>
        <p:spPr>
          <a:xfrm>
            <a:off x="6145909" y="3474719"/>
            <a:ext cx="6046091" cy="338327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Peoples' Health Movement South Africa">
            <a:extLst>
              <a:ext uri="{FF2B5EF4-FFF2-40B4-BE49-F238E27FC236}">
                <a16:creationId xmlns:a16="http://schemas.microsoft.com/office/drawing/2014/main" xmlns="" id="{90D20A08-5058-9E40-ADBF-93253DF29ED2}"/>
              </a:ext>
            </a:extLst>
          </p:cNvPr>
          <p:cNvPicPr>
            <a:picLocks noChangeAspect="1" noChangeArrowheads="1"/>
          </p:cNvPicPr>
          <p:nvPr/>
        </p:nvPicPr>
        <p:blipFill>
          <a:blip r:embed="rId8">
            <a:extLst>
              <a:ext uri="{28A0092B-C50C-407E-A947-70E740481C1C}">
                <a14:useLocalDpi xmlns:a14="http://schemas.microsoft.com/office/drawing/2010/main" xmlns="" val="0"/>
              </a:ext>
            </a:extLst>
          </a:blip>
          <a:stretch>
            <a:fillRect/>
          </a:stretch>
        </p:blipFill>
        <p:spPr bwMode="auto">
          <a:xfrm>
            <a:off x="6413483" y="4511935"/>
            <a:ext cx="5510943" cy="1308848"/>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67493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1AAF6ED-310D-754F-8108-7FEBD440E4A8}"/>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sz="4400" kern="1200" dirty="0">
                <a:solidFill>
                  <a:srgbClr val="FFFFFF"/>
                </a:solidFill>
                <a:latin typeface="Aharoni" panose="02010803020104030203" pitchFamily="2" charset="-79"/>
                <a:cs typeface="Aharoni" panose="02010803020104030203" pitchFamily="2" charset="-79"/>
              </a:rPr>
              <a:t>What we believe in together</a:t>
            </a:r>
          </a:p>
        </p:txBody>
      </p:sp>
      <p:sp>
        <p:nvSpPr>
          <p:cNvPr id="13" name="Rectangle 12">
            <a:extLst>
              <a:ext uri="{FF2B5EF4-FFF2-40B4-BE49-F238E27FC236}">
                <a16:creationId xmlns:a16="http://schemas.microsoft.com/office/drawing/2014/main" xmlns="" id="{36D30126-6314-4A93-B27E-5C66CF781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xmlns="" id="{860A60FD-B4F2-7B4D-8C0B-AB6C483E9EC9}"/>
              </a:ext>
            </a:extLst>
          </p:cNvPr>
          <p:cNvSpPr>
            <a:spLocks noGrp="1"/>
          </p:cNvSpPr>
          <p:nvPr>
            <p:ph type="body" sz="half" idx="2"/>
          </p:nvPr>
        </p:nvSpPr>
        <p:spPr>
          <a:xfrm>
            <a:off x="7582563" y="516804"/>
            <a:ext cx="4280253" cy="6018353"/>
          </a:xfrm>
        </p:spPr>
        <p:txBody>
          <a:bodyPr vert="horz" lIns="91440" tIns="45720" rIns="91440" bIns="45720" rtlCol="0" anchor="ctr">
            <a:normAutofit/>
          </a:bodyPr>
          <a:lstStyle/>
          <a:p>
            <a:pPr indent="-228600">
              <a:buFont typeface="Arial" panose="020B0604020202020204" pitchFamily="34" charset="0"/>
              <a:buChar char="•"/>
            </a:pPr>
            <a:endParaRPr lang="en-US" sz="2400" b="1" dirty="0">
              <a:solidFill>
                <a:srgbClr val="FFFFFF"/>
              </a:solidFill>
            </a:endParaRPr>
          </a:p>
          <a:p>
            <a:r>
              <a:rPr lang="en-US" sz="3200" b="1" dirty="0">
                <a:solidFill>
                  <a:srgbClr val="FFFFFF"/>
                </a:solidFill>
              </a:rPr>
              <a:t>PHM values</a:t>
            </a:r>
          </a:p>
          <a:p>
            <a:endParaRPr lang="en-US" sz="2400" b="1" dirty="0">
              <a:solidFill>
                <a:srgbClr val="FFFFFF"/>
              </a:solidFill>
            </a:endParaRPr>
          </a:p>
          <a:p>
            <a:pPr indent="-228600">
              <a:buFont typeface="Arial" panose="020B0604020202020204" pitchFamily="34" charset="0"/>
              <a:buChar char="•"/>
            </a:pPr>
            <a:r>
              <a:rPr lang="en-US" sz="1800" dirty="0">
                <a:solidFill>
                  <a:srgbClr val="FFFFFF"/>
                </a:solidFill>
              </a:rPr>
              <a:t>Social justice &amp; Social solidarity</a:t>
            </a:r>
          </a:p>
          <a:p>
            <a:pPr indent="-228600">
              <a:buFont typeface="Arial" panose="020B0604020202020204" pitchFamily="34" charset="0"/>
              <a:buChar char="•"/>
            </a:pPr>
            <a:r>
              <a:rPr lang="en-US" sz="1800" dirty="0">
                <a:solidFill>
                  <a:srgbClr val="FFFFFF"/>
                </a:solidFill>
              </a:rPr>
              <a:t>Everyone has a Right to Health</a:t>
            </a:r>
          </a:p>
          <a:p>
            <a:pPr indent="-228600">
              <a:buFont typeface="Arial" panose="020B0604020202020204" pitchFamily="34" charset="0"/>
              <a:buChar char="•"/>
            </a:pPr>
            <a:r>
              <a:rPr lang="en-US" sz="1800" dirty="0">
                <a:solidFill>
                  <a:srgbClr val="FFFFFF"/>
                </a:solidFill>
              </a:rPr>
              <a:t>Equity</a:t>
            </a:r>
          </a:p>
          <a:p>
            <a:pPr indent="-228600">
              <a:buFont typeface="Arial" panose="020B0604020202020204" pitchFamily="34" charset="0"/>
              <a:buChar char="•"/>
            </a:pPr>
            <a:r>
              <a:rPr lang="en-US" sz="1800" dirty="0">
                <a:solidFill>
                  <a:srgbClr val="FFFFFF"/>
                </a:solidFill>
              </a:rPr>
              <a:t>Health as a public good</a:t>
            </a:r>
          </a:p>
          <a:p>
            <a:pPr indent="-228600">
              <a:buFont typeface="Arial" panose="020B0604020202020204" pitchFamily="34" charset="0"/>
              <a:buChar char="•"/>
            </a:pPr>
            <a:r>
              <a:rPr lang="en-US" sz="1800" dirty="0">
                <a:solidFill>
                  <a:srgbClr val="FFFFFF"/>
                </a:solidFill>
              </a:rPr>
              <a:t>People over profit</a:t>
            </a:r>
          </a:p>
          <a:p>
            <a:pPr indent="-228600">
              <a:buFont typeface="Arial" panose="020B0604020202020204" pitchFamily="34" charset="0"/>
              <a:buChar char="•"/>
            </a:pPr>
            <a:r>
              <a:rPr lang="en-US" sz="1800" dirty="0">
                <a:solidFill>
                  <a:srgbClr val="FFFFFF"/>
                </a:solidFill>
              </a:rPr>
              <a:t>Strong Public health system</a:t>
            </a:r>
          </a:p>
          <a:p>
            <a:pPr indent="-228600">
              <a:buFont typeface="Arial" panose="020B0604020202020204" pitchFamily="34" charset="0"/>
              <a:buChar char="•"/>
            </a:pPr>
            <a:endParaRPr lang="en-US" sz="1400" dirty="0">
              <a:solidFill>
                <a:srgbClr val="FFFFFF"/>
              </a:solidFill>
            </a:endParaRPr>
          </a:p>
          <a:p>
            <a:pPr algn="ctr"/>
            <a:r>
              <a:rPr lang="en-US" sz="2000" b="1" dirty="0">
                <a:solidFill>
                  <a:srgbClr val="FFFFFF"/>
                </a:solidFill>
              </a:rPr>
              <a:t>Values PHM believes in are the values the NHI Bill tries to achieve</a:t>
            </a:r>
          </a:p>
          <a:p>
            <a:pPr indent="-228600">
              <a:buFont typeface="Arial" panose="020B0604020202020204" pitchFamily="34" charset="0"/>
              <a:buChar char="•"/>
            </a:pPr>
            <a:endParaRPr lang="en-US" sz="1400" dirty="0">
              <a:solidFill>
                <a:srgbClr val="FFFFFF"/>
              </a:solidFill>
            </a:endParaRPr>
          </a:p>
          <a:p>
            <a:pPr indent="-228600">
              <a:buFont typeface="Arial" panose="020B0604020202020204" pitchFamily="34" charset="0"/>
              <a:buChar char="•"/>
            </a:pPr>
            <a:endParaRPr lang="en-US" sz="1400" dirty="0">
              <a:solidFill>
                <a:srgbClr val="FFFFFF"/>
              </a:solidFill>
            </a:endParaRPr>
          </a:p>
        </p:txBody>
      </p:sp>
      <p:pic>
        <p:nvPicPr>
          <p:cNvPr id="10" name="Content Placeholder 9" descr="Text, letter&#10;&#10;Description automatically generated">
            <a:extLst>
              <a:ext uri="{FF2B5EF4-FFF2-40B4-BE49-F238E27FC236}">
                <a16:creationId xmlns:a16="http://schemas.microsoft.com/office/drawing/2014/main" xmlns="" id="{6C5590C6-284F-9C44-B525-996DE6CD4252}"/>
              </a:ext>
            </a:extLst>
          </p:cNvPr>
          <p:cNvPicPr>
            <a:picLocks noGrp="1" noChangeAspect="1"/>
          </p:cNvPicPr>
          <p:nvPr>
            <p:ph idx="1"/>
          </p:nvPr>
        </p:nvPicPr>
        <p:blipFill>
          <a:blip r:embed="rId2"/>
          <a:stretch>
            <a:fillRect/>
          </a:stretch>
        </p:blipFill>
        <p:spPr>
          <a:xfrm>
            <a:off x="426361" y="2527847"/>
            <a:ext cx="6920523" cy="3813349"/>
          </a:xfrm>
        </p:spPr>
      </p:pic>
    </p:spTree>
    <p:extLst>
      <p:ext uri="{BB962C8B-B14F-4D97-AF65-F5344CB8AC3E}">
        <p14:creationId xmlns:p14="http://schemas.microsoft.com/office/powerpoint/2010/main" xmlns="" val="24200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DF6C3A1-536D-AF47-AF68-09CD33C3B997}"/>
              </a:ext>
            </a:extLst>
          </p:cNvPr>
          <p:cNvSpPr>
            <a:spLocks noGrp="1"/>
          </p:cNvSpPr>
          <p:nvPr>
            <p:ph type="title"/>
          </p:nvPr>
        </p:nvSpPr>
        <p:spPr>
          <a:xfrm>
            <a:off x="643467" y="640080"/>
            <a:ext cx="3096427" cy="5613236"/>
          </a:xfrm>
        </p:spPr>
        <p:txBody>
          <a:bodyPr anchor="ctr">
            <a:normAutofit/>
          </a:bodyPr>
          <a:lstStyle/>
          <a:p>
            <a:r>
              <a:rPr lang="en-US">
                <a:solidFill>
                  <a:srgbClr val="FFFFFF"/>
                </a:solidFill>
                <a:latin typeface="Aharoni" panose="02010803020104030203" pitchFamily="2" charset="-79"/>
                <a:cs typeface="Aharoni" panose="02010803020104030203" pitchFamily="2" charset="-79"/>
              </a:rPr>
              <a:t>What we like about the NHI Bill</a:t>
            </a:r>
          </a:p>
        </p:txBody>
      </p:sp>
      <p:sp>
        <p:nvSpPr>
          <p:cNvPr id="3" name="Content Placeholder 2">
            <a:extLst>
              <a:ext uri="{FF2B5EF4-FFF2-40B4-BE49-F238E27FC236}">
                <a16:creationId xmlns:a16="http://schemas.microsoft.com/office/drawing/2014/main" xmlns="" id="{130FFD8B-A5D0-2E42-8DCD-ECA1756E5382}"/>
              </a:ext>
            </a:extLst>
          </p:cNvPr>
          <p:cNvSpPr>
            <a:spLocks noGrp="1"/>
          </p:cNvSpPr>
          <p:nvPr>
            <p:ph idx="1"/>
          </p:nvPr>
        </p:nvSpPr>
        <p:spPr>
          <a:xfrm>
            <a:off x="4393362" y="1087278"/>
            <a:ext cx="7749533" cy="4683444"/>
          </a:xfrm>
        </p:spPr>
        <p:txBody>
          <a:bodyPr anchor="ctr">
            <a:normAutofit/>
          </a:bodyPr>
          <a:lstStyle/>
          <a:p>
            <a:pPr marL="228599" indent="-228599">
              <a:lnSpc>
                <a:spcPct val="100000"/>
              </a:lnSpc>
              <a:spcBef>
                <a:spcPts val="2200"/>
              </a:spcBef>
              <a:defRPr sz="1800"/>
            </a:pPr>
            <a:r>
              <a:rPr lang="en-ZA" sz="1800" dirty="0"/>
              <a:t>I</a:t>
            </a:r>
            <a:r>
              <a:rPr lang="en-ZA" sz="2000" dirty="0"/>
              <a:t>t is It establishes the NHI fund as a </a:t>
            </a:r>
            <a:r>
              <a:rPr lang="en-ZA" sz="2000" b="1" dirty="0"/>
              <a:t>single payer</a:t>
            </a:r>
            <a:r>
              <a:rPr lang="en-ZA" sz="2000" dirty="0"/>
              <a:t> for health care  </a:t>
            </a:r>
          </a:p>
          <a:p>
            <a:pPr marL="228599" indent="-228599">
              <a:lnSpc>
                <a:spcPct val="100000"/>
              </a:lnSpc>
              <a:spcBef>
                <a:spcPts val="2200"/>
              </a:spcBef>
              <a:defRPr sz="1800"/>
            </a:pPr>
            <a:r>
              <a:rPr lang="en-ZA" sz="2000" dirty="0"/>
              <a:t>It clarifies the need to make healthcare </a:t>
            </a:r>
            <a:r>
              <a:rPr lang="en-ZA" sz="2000" b="1" dirty="0"/>
              <a:t>free at the point of delivery</a:t>
            </a:r>
          </a:p>
          <a:p>
            <a:pPr marL="228599" indent="-228599">
              <a:lnSpc>
                <a:spcPct val="100000"/>
              </a:lnSpc>
              <a:spcBef>
                <a:spcPts val="2200"/>
              </a:spcBef>
              <a:defRPr sz="1800"/>
            </a:pPr>
            <a:r>
              <a:rPr lang="en-ZA" sz="2000" dirty="0"/>
              <a:t>It proposes progressive reallocation of funds from </a:t>
            </a:r>
            <a:r>
              <a:rPr lang="en-ZA" sz="2000" b="1" dirty="0"/>
              <a:t>medical scheme tax credits towards funding the NHI</a:t>
            </a:r>
          </a:p>
          <a:p>
            <a:pPr marL="228599" indent="-228599">
              <a:lnSpc>
                <a:spcPct val="100000"/>
              </a:lnSpc>
              <a:spcBef>
                <a:spcPts val="2200"/>
              </a:spcBef>
              <a:defRPr sz="1800"/>
            </a:pPr>
            <a:r>
              <a:rPr lang="en-ZA" sz="2000" dirty="0"/>
              <a:t>It promotes the establishment of a </a:t>
            </a:r>
            <a:r>
              <a:rPr lang="en-ZA" sz="2000" b="1" dirty="0"/>
              <a:t>national health system</a:t>
            </a:r>
            <a:r>
              <a:rPr lang="en-ZA" sz="2000" dirty="0"/>
              <a:t> that encompasses private &amp; public providers as specified in the National Health Act.</a:t>
            </a:r>
          </a:p>
          <a:p>
            <a:pPr marL="228599" indent="-228599">
              <a:lnSpc>
                <a:spcPct val="100000"/>
              </a:lnSpc>
              <a:spcBef>
                <a:spcPts val="2200"/>
              </a:spcBef>
              <a:defRPr sz="1800"/>
            </a:pPr>
            <a:r>
              <a:rPr lang="en-ZA" sz="2000" dirty="0"/>
              <a:t>It demonstrates a commitment to access to </a:t>
            </a:r>
            <a:r>
              <a:rPr lang="en-ZA" sz="2000" b="1" dirty="0"/>
              <a:t>health care as a right</a:t>
            </a:r>
            <a:r>
              <a:rPr lang="en-ZA" sz="2000" dirty="0"/>
              <a:t>.</a:t>
            </a:r>
          </a:p>
          <a:p>
            <a:pPr>
              <a:lnSpc>
                <a:spcPct val="100000"/>
              </a:lnSpc>
            </a:pPr>
            <a:endParaRPr lang="en-US" sz="1800" b="1" dirty="0"/>
          </a:p>
          <a:p>
            <a:pPr>
              <a:lnSpc>
                <a:spcPct val="100000"/>
              </a:lnSpc>
            </a:pPr>
            <a:endParaRPr lang="en-US" sz="1800" dirty="0"/>
          </a:p>
          <a:p>
            <a:pPr>
              <a:lnSpc>
                <a:spcPct val="100000"/>
              </a:lnSpc>
            </a:pPr>
            <a:endParaRPr lang="en-US" sz="1800" dirty="0"/>
          </a:p>
          <a:p>
            <a:pPr>
              <a:lnSpc>
                <a:spcPct val="100000"/>
              </a:lnSpc>
            </a:pPr>
            <a:endParaRPr lang="en-US" sz="1800" dirty="0"/>
          </a:p>
        </p:txBody>
      </p:sp>
      <p:pic>
        <p:nvPicPr>
          <p:cNvPr id="4" name="Picture 2" descr="Peoples' Health Movement South Africa">
            <a:extLst>
              <a:ext uri="{FF2B5EF4-FFF2-40B4-BE49-F238E27FC236}">
                <a16:creationId xmlns:a16="http://schemas.microsoft.com/office/drawing/2014/main" xmlns="" id="{FF3FD068-1ED0-8D4C-8C13-7FC8082DB4F0}"/>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654297" y="5052025"/>
            <a:ext cx="6894236" cy="16373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09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DF6C3A1-536D-AF47-AF68-09CD33C3B997}"/>
              </a:ext>
            </a:extLst>
          </p:cNvPr>
          <p:cNvSpPr>
            <a:spLocks noGrp="1"/>
          </p:cNvSpPr>
          <p:nvPr>
            <p:ph type="title"/>
          </p:nvPr>
        </p:nvSpPr>
        <p:spPr>
          <a:xfrm>
            <a:off x="643467" y="640080"/>
            <a:ext cx="3096427" cy="5613236"/>
          </a:xfrm>
        </p:spPr>
        <p:txBody>
          <a:bodyPr anchor="ctr">
            <a:normAutofit/>
          </a:bodyPr>
          <a:lstStyle/>
          <a:p>
            <a:r>
              <a:rPr lang="en-US" dirty="0">
                <a:solidFill>
                  <a:srgbClr val="FFFFFF"/>
                </a:solidFill>
                <a:latin typeface="Aharoni" panose="02010803020104030203" pitchFamily="2" charset="-79"/>
                <a:cs typeface="Aharoni" panose="02010803020104030203" pitchFamily="2" charset="-79"/>
              </a:rPr>
              <a:t>Areas of Concern</a:t>
            </a:r>
            <a:br>
              <a:rPr lang="en-US" dirty="0">
                <a:solidFill>
                  <a:srgbClr val="FFFFFF"/>
                </a:solidFill>
                <a:latin typeface="Aharoni" panose="02010803020104030203" pitchFamily="2" charset="-79"/>
                <a:cs typeface="Aharoni" panose="02010803020104030203" pitchFamily="2" charset="-79"/>
              </a:rPr>
            </a:br>
            <a:r>
              <a:rPr lang="en-US" dirty="0">
                <a:solidFill>
                  <a:srgbClr val="FFFFFF"/>
                </a:solidFill>
                <a:latin typeface="Aharoni" panose="02010803020104030203" pitchFamily="2" charset="-79"/>
                <a:cs typeface="Aharoni" panose="02010803020104030203" pitchFamily="2" charset="-79"/>
              </a:rPr>
              <a:t>- </a:t>
            </a:r>
            <a:br>
              <a:rPr lang="en-US" dirty="0">
                <a:solidFill>
                  <a:srgbClr val="FFFFFF"/>
                </a:solidFill>
                <a:latin typeface="Aharoni" panose="02010803020104030203" pitchFamily="2" charset="-79"/>
                <a:cs typeface="Aharoni" panose="02010803020104030203" pitchFamily="2" charset="-79"/>
              </a:rPr>
            </a:br>
            <a:r>
              <a:rPr lang="en-US" dirty="0">
                <a:solidFill>
                  <a:schemeClr val="accent4"/>
                </a:solidFill>
                <a:latin typeface="Aharoni" panose="02010803020104030203" pitchFamily="2" charset="-79"/>
                <a:cs typeface="Aharoni" panose="02010803020104030203" pitchFamily="2" charset="-79"/>
              </a:rPr>
              <a:t>Context</a:t>
            </a:r>
          </a:p>
        </p:txBody>
      </p:sp>
      <p:sp>
        <p:nvSpPr>
          <p:cNvPr id="3" name="Content Placeholder 2">
            <a:extLst>
              <a:ext uri="{FF2B5EF4-FFF2-40B4-BE49-F238E27FC236}">
                <a16:creationId xmlns:a16="http://schemas.microsoft.com/office/drawing/2014/main" xmlns="" id="{130FFD8B-A5D0-2E42-8DCD-ECA1756E5382}"/>
              </a:ext>
            </a:extLst>
          </p:cNvPr>
          <p:cNvSpPr>
            <a:spLocks noGrp="1"/>
          </p:cNvSpPr>
          <p:nvPr>
            <p:ph idx="1"/>
          </p:nvPr>
        </p:nvSpPr>
        <p:spPr>
          <a:xfrm>
            <a:off x="4200525" y="468631"/>
            <a:ext cx="7886700" cy="3675005"/>
          </a:xfrm>
        </p:spPr>
        <p:txBody>
          <a:bodyPr anchor="ctr">
            <a:normAutofit/>
          </a:bodyPr>
          <a:lstStyle/>
          <a:p>
            <a:pPr marL="0" indent="0">
              <a:lnSpc>
                <a:spcPct val="100000"/>
              </a:lnSpc>
              <a:buSzTx/>
              <a:buNone/>
              <a:defRPr sz="2400" b="1"/>
            </a:pPr>
            <a:r>
              <a:rPr lang="en-ZA" dirty="0"/>
              <a:t>The South African health crisis has been present for decades:</a:t>
            </a:r>
          </a:p>
          <a:p>
            <a:pPr marL="0" indent="0">
              <a:lnSpc>
                <a:spcPct val="100000"/>
              </a:lnSpc>
              <a:buSzTx/>
              <a:buNone/>
              <a:defRPr sz="1500"/>
            </a:pPr>
            <a:endParaRPr lang="en-ZA" sz="1800" dirty="0"/>
          </a:p>
          <a:p>
            <a:pPr>
              <a:lnSpc>
                <a:spcPct val="100000"/>
              </a:lnSpc>
              <a:defRPr sz="1800"/>
            </a:pPr>
            <a:r>
              <a:rPr lang="en-ZA" sz="2000" b="1" dirty="0"/>
              <a:t>large disease burden </a:t>
            </a:r>
            <a:r>
              <a:rPr lang="en-ZA" sz="2000" dirty="0"/>
              <a:t>due to unequal access to goods &amp; services necessary for good health (SDH)</a:t>
            </a:r>
          </a:p>
          <a:p>
            <a:pPr>
              <a:lnSpc>
                <a:spcPct val="100000"/>
              </a:lnSpc>
              <a:defRPr sz="1800"/>
            </a:pPr>
            <a:r>
              <a:rPr lang="en-ZA" sz="2000" b="1" dirty="0"/>
              <a:t>fragmented, inequitable health services:</a:t>
            </a:r>
            <a:r>
              <a:rPr lang="en-ZA" sz="2000" dirty="0"/>
              <a:t> private-public, urban-rural </a:t>
            </a:r>
          </a:p>
          <a:p>
            <a:pPr>
              <a:lnSpc>
                <a:spcPct val="100000"/>
              </a:lnSpc>
              <a:defRPr sz="1800"/>
            </a:pPr>
            <a:r>
              <a:rPr lang="en-ZA" sz="2000" dirty="0"/>
              <a:t>those who </a:t>
            </a:r>
            <a:r>
              <a:rPr lang="en-ZA" sz="2000" b="1" dirty="0"/>
              <a:t>need the most health care have the least access</a:t>
            </a:r>
            <a:r>
              <a:rPr lang="en-ZA" sz="2000" dirty="0"/>
              <a:t> to it</a:t>
            </a:r>
          </a:p>
          <a:p>
            <a:pPr>
              <a:lnSpc>
                <a:spcPct val="100000"/>
              </a:lnSpc>
              <a:defRPr sz="1800"/>
            </a:pPr>
            <a:r>
              <a:rPr lang="en-ZA" sz="2000" b="1" dirty="0"/>
              <a:t>poor governance and accountability</a:t>
            </a:r>
            <a:r>
              <a:rPr lang="en-ZA" sz="2000" dirty="0"/>
              <a:t> across state sectors &amp; in the private sector</a:t>
            </a:r>
          </a:p>
          <a:p>
            <a:pPr>
              <a:lnSpc>
                <a:spcPct val="100000"/>
              </a:lnSpc>
            </a:pPr>
            <a:endParaRPr lang="en-US" sz="1700" dirty="0"/>
          </a:p>
        </p:txBody>
      </p:sp>
      <p:pic>
        <p:nvPicPr>
          <p:cNvPr id="4" name="Picture 2" descr="Peoples' Health Movement South Africa">
            <a:extLst>
              <a:ext uri="{FF2B5EF4-FFF2-40B4-BE49-F238E27FC236}">
                <a16:creationId xmlns:a16="http://schemas.microsoft.com/office/drawing/2014/main" xmlns="" id="{FF3FD068-1ED0-8D4C-8C13-7FC8082DB4F0}"/>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654297" y="4315087"/>
            <a:ext cx="6894236" cy="16373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3098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TotalTime>
  <Words>3354</Words>
  <Application>Microsoft Office PowerPoint</Application>
  <PresentationFormat>Custom</PresentationFormat>
  <Paragraphs>272</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Oral Submission to Parliament on the NHI Bill 8th of February 2022</vt:lpstr>
      <vt:lpstr>Contents</vt:lpstr>
      <vt:lpstr>Who are we?</vt:lpstr>
      <vt:lpstr>What we do</vt:lpstr>
      <vt:lpstr>NHI Education workshops</vt:lpstr>
      <vt:lpstr>Slide 6</vt:lpstr>
      <vt:lpstr>What we believe in together</vt:lpstr>
      <vt:lpstr>What we like about the NHI Bill</vt:lpstr>
      <vt:lpstr>Areas of Concern -  Context</vt:lpstr>
      <vt:lpstr>Areas of concern - Overview</vt:lpstr>
      <vt:lpstr>1. Fixing the public sector </vt:lpstr>
      <vt:lpstr>Slide 12</vt:lpstr>
      <vt:lpstr>3. The Bill confuses Primary Health Care with Primary Care </vt:lpstr>
      <vt:lpstr>4. Democratising NHI Structures </vt:lpstr>
      <vt:lpstr>5. Building and capacitating the Public Health System through a pro-public NHI  </vt:lpstr>
      <vt:lpstr>6. The Bill is not clear on its interpretation of Universal Health Coverage </vt:lpstr>
      <vt:lpstr>6. The Bill is not clear on its interpretation of Universal Health Coverage</vt:lpstr>
      <vt:lpstr>7. A narrow focus on UHC may weaken action on the social determinants of health: (PHC and prevention) </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Submission to Parliament on the NHI Bill 8th of February 2022</dc:title>
  <dc:creator>Anneleen De Keukelaere</dc:creator>
  <cp:lastModifiedBy>USER</cp:lastModifiedBy>
  <cp:revision>28</cp:revision>
  <dcterms:created xsi:type="dcterms:W3CDTF">2022-02-02T09:00:09Z</dcterms:created>
  <dcterms:modified xsi:type="dcterms:W3CDTF">2022-02-08T08:24:01Z</dcterms:modified>
</cp:coreProperties>
</file>