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"/>
  </p:notesMasterIdLst>
  <p:sldIdLst>
    <p:sldId id="363" r:id="rId2"/>
    <p:sldId id="480" r:id="rId3"/>
    <p:sldId id="479" r:id="rId4"/>
    <p:sldId id="362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099B83D1-D393-4021-8F46-FB80A36BDB3A}">
          <p14:sldIdLst>
            <p14:sldId id="363"/>
            <p14:sldId id="480"/>
            <p14:sldId id="479"/>
            <p14:sldId id="3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F9FA"/>
    <a:srgbClr val="800000"/>
    <a:srgbClr val="B90400"/>
    <a:srgbClr val="F60600"/>
    <a:srgbClr val="E7F3F4"/>
    <a:srgbClr val="E8BA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1657" autoAdjust="0"/>
  </p:normalViewPr>
  <p:slideViewPr>
    <p:cSldViewPr>
      <p:cViewPr varScale="1">
        <p:scale>
          <a:sx n="67" d="100"/>
          <a:sy n="67" d="100"/>
        </p:scale>
        <p:origin x="-6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2328" y="5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Audit Findings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00B05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B7-4C47-8AE8-249679BC6B9C}"/>
              </c:ext>
            </c:extLst>
          </c:dPt>
          <c:dPt>
            <c:idx val="1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6B7-4C47-8AE8-249679BC6B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Resolved</c:v>
                </c:pt>
                <c:pt idx="1">
                  <c:v>In progress</c:v>
                </c:pt>
                <c:pt idx="2">
                  <c:v>Unresolved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0.59000000000000008</c:v>
                </c:pt>
                <c:pt idx="1">
                  <c:v>0.33000000000000007</c:v>
                </c:pt>
                <c:pt idx="2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B7-4C47-8AE8-249679BC6B9C}"/>
            </c:ext>
          </c:extLst>
        </c:ser>
        <c:dLbls>
          <c:showVal val="1"/>
        </c:dLbls>
        <c:gapWidth val="219"/>
        <c:overlap val="-27"/>
        <c:axId val="147402112"/>
        <c:axId val="147408000"/>
      </c:barChart>
      <c:catAx>
        <c:axId val="147402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08000"/>
        <c:crosses val="autoZero"/>
        <c:auto val="1"/>
        <c:lblAlgn val="ctr"/>
        <c:lblOffset val="100"/>
      </c:catAx>
      <c:valAx>
        <c:axId val="147408000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0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2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2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47C7A9D-D720-4783-A21F-EC06A5303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348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E784-2655-D944-8273-D13A0E562E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26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E95846A-6F62-4D60-9FC3-3AB71D70B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811B-092E-4AED-9BCD-7F438ADCAC7C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6AF5-27EF-47B3-9428-2A8A507A2D18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ertical Title and Text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AE06-050A-4F54-90EC-55E7E4670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0494-418C-4FEB-B9DC-1F84F06CC5C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EE83-D71B-4FDC-A824-730DB640082C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580D-12C0-45BD-AF17-B84088EE23F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1F28-7808-4B95-9187-218202A59C79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612D-40D6-4C7C-8D1E-870EDF657E8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7A0B-1D6B-4404-B14E-A0F559F6D892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13CA-AB8C-402E-9BF2-534DB35A5899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5767-7E81-40D1-B71E-ACB6EEC747A6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9BBBBC2-0EAA-4707-85E1-4C27E489D659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90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9263" y="0"/>
            <a:ext cx="91254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892" y="1141629"/>
            <a:ext cx="4960460" cy="1483508"/>
          </a:xfrm>
        </p:spPr>
        <p:txBody>
          <a:bodyPr lIns="0" tIns="0" anchor="b">
            <a:normAutofit fontScale="90000"/>
          </a:bodyPr>
          <a:lstStyle/>
          <a:p>
            <a:pPr algn="r">
              <a:lnSpc>
                <a:spcPts val="3600"/>
              </a:lnSpc>
            </a:pPr>
            <a:r>
              <a:rPr lang="en-ZA" sz="4000" b="1" cap="all" dirty="0">
                <a:latin typeface="Arial" panose="020B0604020202020204" pitchFamily="34" charset="0"/>
                <a:cs typeface="Arial" panose="020B0604020202020204" pitchFamily="34" charset="0"/>
              </a:rPr>
              <a:t>EXTERNAL AUDIT FINDINGS ACTION PLAN as at 31 December 2022</a:t>
            </a:r>
            <a:endParaRPr lang="en-US" sz="38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471" y="2842800"/>
            <a:ext cx="4503260" cy="1088648"/>
          </a:xfrm>
        </p:spPr>
        <p:txBody>
          <a:bodyPr>
            <a:normAutofit fontScale="92500" lnSpcReduction="10000"/>
          </a:bodyPr>
          <a:lstStyle/>
          <a:p>
            <a:pPr algn="r">
              <a:tabLst>
                <a:tab pos="1193800" algn="l"/>
              </a:tabLst>
            </a:pPr>
            <a:r>
              <a:rPr lang="en-US" sz="2200" dirty="0">
                <a:solidFill>
                  <a:schemeClr val="bg1"/>
                </a:solidFill>
              </a:rPr>
              <a:t>BRIEFING TO SCOF</a:t>
            </a:r>
          </a:p>
          <a:p>
            <a:pPr algn="r">
              <a:tabLst>
                <a:tab pos="1193800" algn="l"/>
              </a:tabLst>
            </a:pPr>
            <a:endParaRPr lang="en-US" sz="2200" dirty="0">
              <a:solidFill>
                <a:schemeClr val="bg1"/>
              </a:solidFill>
            </a:endParaRPr>
          </a:p>
          <a:p>
            <a:pPr algn="r">
              <a:tabLst>
                <a:tab pos="1193800" algn="l"/>
              </a:tabLst>
            </a:pPr>
            <a:r>
              <a:rPr lang="en-US" sz="2200">
                <a:solidFill>
                  <a:schemeClr val="bg1"/>
                </a:solidFill>
              </a:rPr>
              <a:t>08 02 2022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6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79A8ED1C-9DC8-4FC7-84B2-6A7C28C40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9556274"/>
              </p:ext>
            </p:extLst>
          </p:nvPr>
        </p:nvGraphicFramePr>
        <p:xfrm>
          <a:off x="152400" y="129540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3BE702-F43E-44DE-9F79-40586FBE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30494-418C-4FEB-B9DC-1F84F06CC5C3}" type="slidenum">
              <a:rPr lang="en-US" smtClean="0"/>
              <a:pPr>
                <a:defRPr/>
              </a:pPr>
              <a:t>2</a:t>
            </a:fld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7687E05C-AE92-4BA5-8672-3BA0764C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PROGRESS  ON EXTERNAL AUDIT FINDINGS 2020/21 PLAN OF ACTION AS AT 31/12/2021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313238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40080" cy="838200"/>
          </a:xfrm>
        </p:spPr>
        <p:txBody>
          <a:bodyPr>
            <a:normAutofit/>
          </a:bodyPr>
          <a:lstStyle/>
          <a:p>
            <a:r>
              <a:rPr lang="en-US" sz="2400" dirty="0"/>
              <a:t>PROGRESS  BY BUSINESS UNIT ON EXTERNAL AUDIT FINDINGS 2020/21</a:t>
            </a:r>
            <a:endParaRPr lang="en-ZA" sz="2400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1045379-9CE0-4B95-9548-F3D193DF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75" y="1397479"/>
            <a:ext cx="7151299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ZA" sz="160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97" y="1397479"/>
            <a:ext cx="8988725" cy="1057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en-US" dirty="0">
                <a:latin typeface="Arial Narrow" panose="020B0606020202030204" pitchFamily="34" charset="0"/>
                <a:cs typeface="Calibri" panose="020F0502020204030204" pitchFamily="34" charset="0"/>
              </a:rPr>
              <a:t>Table below summarizes the progress on action plans to resolve AG findings:</a:t>
            </a:r>
          </a:p>
          <a:p>
            <a:pPr marL="179388" indent="-179388" algn="just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en-US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179388" indent="-179388" algn="just">
              <a:lnSpc>
                <a:spcPct val="120000"/>
              </a:lnSpc>
              <a:buFont typeface="Symbol" panose="05050102010706020507" pitchFamily="18" charset="2"/>
              <a:buChar char="-"/>
            </a:pPr>
            <a:endParaRPr lang="en-US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08D580E-33F5-40E6-8B30-8D615E0B8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0362261"/>
              </p:ext>
            </p:extLst>
          </p:nvPr>
        </p:nvGraphicFramePr>
        <p:xfrm>
          <a:off x="90578" y="2079466"/>
          <a:ext cx="8988725" cy="387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0059">
                  <a:extLst>
                    <a:ext uri="{9D8B030D-6E8A-4147-A177-3AD203B41FA5}">
                      <a16:colId xmlns:a16="http://schemas.microsoft.com/office/drawing/2014/main" xmlns="" val="1162618140"/>
                    </a:ext>
                  </a:extLst>
                </a:gridCol>
                <a:gridCol w="1229335">
                  <a:extLst>
                    <a:ext uri="{9D8B030D-6E8A-4147-A177-3AD203B41FA5}">
                      <a16:colId xmlns:a16="http://schemas.microsoft.com/office/drawing/2014/main" xmlns="" val="1717871149"/>
                    </a:ext>
                  </a:extLst>
                </a:gridCol>
                <a:gridCol w="1316600">
                  <a:extLst>
                    <a:ext uri="{9D8B030D-6E8A-4147-A177-3AD203B41FA5}">
                      <a16:colId xmlns:a16="http://schemas.microsoft.com/office/drawing/2014/main" xmlns="" val="1882551426"/>
                    </a:ext>
                  </a:extLst>
                </a:gridCol>
                <a:gridCol w="1311682">
                  <a:extLst>
                    <a:ext uri="{9D8B030D-6E8A-4147-A177-3AD203B41FA5}">
                      <a16:colId xmlns:a16="http://schemas.microsoft.com/office/drawing/2014/main" xmlns="" val="1992477734"/>
                    </a:ext>
                  </a:extLst>
                </a:gridCol>
                <a:gridCol w="841049">
                  <a:extLst>
                    <a:ext uri="{9D8B030D-6E8A-4147-A177-3AD203B41FA5}">
                      <a16:colId xmlns:a16="http://schemas.microsoft.com/office/drawing/2014/main" xmlns="" val="3359036699"/>
                    </a:ext>
                  </a:extLst>
                </a:gridCol>
              </a:tblGrid>
              <a:tr h="7189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effectLst/>
                        </a:rPr>
                        <a:t>Business unit</a:t>
                      </a:r>
                      <a:endParaRPr lang="en-US" sz="1100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effectLst/>
                        </a:rPr>
                        <a:t>Resolved</a:t>
                      </a:r>
                      <a:endParaRPr lang="en-US" sz="1100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effectLst/>
                        </a:rPr>
                        <a:t>In Progress</a:t>
                      </a:r>
                      <a:endParaRPr lang="en-US" sz="1100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effectLst/>
                        </a:rPr>
                        <a:t>Unresolved</a:t>
                      </a:r>
                      <a:endParaRPr lang="en-US" sz="1100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effectLst/>
                        </a:rPr>
                        <a:t>Total</a:t>
                      </a:r>
                      <a:endParaRPr lang="en-US" sz="1100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922136"/>
                  </a:ext>
                </a:extLst>
              </a:tr>
              <a:tr h="3308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</a:rPr>
                        <a:t>Corporate Services - Internal Audit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3601466"/>
                  </a:ext>
                </a:extLst>
              </a:tr>
              <a:tr h="2934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</a:rPr>
                        <a:t>Corporate Services - ERM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7880079"/>
                  </a:ext>
                </a:extLst>
              </a:tr>
              <a:tr h="2934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</a:rPr>
                        <a:t>Corporate Services - Financial Management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455223"/>
                  </a:ext>
                </a:extLst>
              </a:tr>
              <a:tr h="3790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</a:rPr>
                        <a:t>Corporate Services - Human Resources Management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238204"/>
                  </a:ext>
                </a:extLst>
              </a:tr>
              <a:tr h="2934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</a:rPr>
                        <a:t>Corporate Services - Information Technology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7755626"/>
                  </a:ext>
                </a:extLst>
              </a:tr>
              <a:tr h="2934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</a:rPr>
                        <a:t>Corporate Services - Supply Chain Management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3835920"/>
                  </a:ext>
                </a:extLst>
              </a:tr>
              <a:tr h="2934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</a:rPr>
                        <a:t>OCPO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4262661"/>
                  </a:ext>
                </a:extLst>
              </a:tr>
              <a:tr h="2934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</a:rPr>
                        <a:t>Office of the Accountant-General 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1110661"/>
                  </a:ext>
                </a:extLst>
              </a:tr>
              <a:tr h="386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</a:rPr>
                        <a:t>SPM&amp;E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1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cap="all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5467625"/>
                  </a:ext>
                </a:extLst>
              </a:tr>
              <a:tr h="2934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100" b="1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100" b="1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100" b="1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US" sz="1100" b="1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889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53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D701C6-9245-C748-9F59-B80F639B38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2715" y="2036"/>
            <a:ext cx="9138570" cy="6853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7B3C4-C878-1D4B-89BE-1437A3091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99616"/>
            <a:ext cx="6949440" cy="1627632"/>
          </a:xfrm>
        </p:spPr>
        <p:txBody>
          <a:bodyPr anchor="ctr">
            <a:normAutofit/>
          </a:bodyPr>
          <a:lstStyle/>
          <a:p>
            <a:r>
              <a:rPr lang="en-ZA" sz="3600" b="1" cap="all" dirty="0">
                <a:latin typeface="Arial" panose="020B0604020202020204" pitchFamily="34" charset="0"/>
                <a:cs typeface="Arial" panose="020B0604020202020204" pitchFamily="34" charset="0"/>
              </a:rPr>
              <a:t>              Thank you</a:t>
            </a:r>
            <a:br>
              <a:rPr lang="en-ZA" sz="3600" b="1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600" b="1" cap="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6804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ITMac01 HD:Applications:Microsoft Office 2004:Templates:Presentations:Designs:Blank Presentation</Template>
  <TotalTime>40775</TotalTime>
  <Words>140</Words>
  <Application>Microsoft Office PowerPoint</Application>
  <PresentationFormat>On-screen Show (4:3)</PresentationFormat>
  <Paragraphs>77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Blank Presentation</vt:lpstr>
      <vt:lpstr>EXTERNAL AUDIT FINDINGS ACTION PLAN as at 31 December 2022</vt:lpstr>
      <vt:lpstr>PROGRESS  ON EXTERNAL AUDIT FINDINGS 2020/21 PLAN OF ACTION AS AT 31/12/2021</vt:lpstr>
      <vt:lpstr>PROGRESS  BY BUSINESS UNIT ON EXTERNAL AUDIT FINDINGS 2020/21</vt:lpstr>
      <vt:lpstr>              Thank you </vt:lpstr>
    </vt:vector>
  </TitlesOfParts>
  <Company>bronwen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SUMMURY OF THE BUGDGET PROCESS.</dc:title>
  <dc:creator>bronwen</dc:creator>
  <cp:lastModifiedBy>USER</cp:lastModifiedBy>
  <cp:revision>554</cp:revision>
  <cp:lastPrinted>2019-07-02T07:12:02Z</cp:lastPrinted>
  <dcterms:created xsi:type="dcterms:W3CDTF">2010-05-24T08:09:56Z</dcterms:created>
  <dcterms:modified xsi:type="dcterms:W3CDTF">2022-02-08T07:54:30Z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c4247e-447d-4732-af29-2e529a4288f1_Enabled">
    <vt:lpwstr>true</vt:lpwstr>
  </property>
  <property fmtid="{D5CDD505-2E9C-101B-9397-08002B2CF9AE}" pid="3" name="MSIP_Label_93c4247e-447d-4732-af29-2e529a4288f1_SetDate">
    <vt:lpwstr>2021-10-29T07:12:26Z</vt:lpwstr>
  </property>
  <property fmtid="{D5CDD505-2E9C-101B-9397-08002B2CF9AE}" pid="4" name="MSIP_Label_93c4247e-447d-4732-af29-2e529a4288f1_Method">
    <vt:lpwstr>Standard</vt:lpwstr>
  </property>
  <property fmtid="{D5CDD505-2E9C-101B-9397-08002B2CF9AE}" pid="5" name="MSIP_Label_93c4247e-447d-4732-af29-2e529a4288f1_Name">
    <vt:lpwstr>93c4247e-447d-4732-af29-2e529a4288f1</vt:lpwstr>
  </property>
  <property fmtid="{D5CDD505-2E9C-101B-9397-08002B2CF9AE}" pid="6" name="MSIP_Label_93c4247e-447d-4732-af29-2e529a4288f1_SiteId">
    <vt:lpwstr>1a45348f-02b4-4f9a-a7a8-7786f6dd3245</vt:lpwstr>
  </property>
  <property fmtid="{D5CDD505-2E9C-101B-9397-08002B2CF9AE}" pid="7" name="MSIP_Label_93c4247e-447d-4732-af29-2e529a4288f1_ContentBits">
    <vt:lpwstr>0</vt:lpwstr>
  </property>
</Properties>
</file>