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9" r:id="rId8"/>
  </p:sldMasterIdLst>
  <p:notesMasterIdLst>
    <p:notesMasterId r:id="rId17"/>
  </p:notesMasterIdLst>
  <p:handoutMasterIdLst>
    <p:handoutMasterId r:id="rId18"/>
  </p:handoutMasterIdLst>
  <p:sldIdLst>
    <p:sldId id="332" r:id="rId9"/>
    <p:sldId id="543" r:id="rId10"/>
    <p:sldId id="541" r:id="rId11"/>
    <p:sldId id="546" r:id="rId12"/>
    <p:sldId id="513" r:id="rId13"/>
    <p:sldId id="514" r:id="rId14"/>
    <p:sldId id="544" r:id="rId15"/>
    <p:sldId id="532" r:id="rId16"/>
  </p:sldIdLst>
  <p:sldSz cx="9144000" cy="6858000" type="screen4x3"/>
  <p:notesSz cx="9926638" cy="67976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rie, Theresa" initials="FT" lastIdx="14" clrIdx="0">
    <p:extLst>
      <p:ext uri="{19B8F6BF-5375-455C-9EA6-DF929625EA0E}">
        <p15:presenceInfo xmlns:p15="http://schemas.microsoft.com/office/powerpoint/2012/main" userId="S-1-5-21-1757402651-2518410002-1401579428-64300" providerId="AD"/>
      </p:ext>
    </p:extLst>
  </p:cmAuthor>
  <p:cmAuthor id="2" name="Soundy, Sydney" initials="SS" lastIdx="20" clrIdx="1">
    <p:extLst>
      <p:ext uri="{19B8F6BF-5375-455C-9EA6-DF929625EA0E}">
        <p15:presenceInfo xmlns:p15="http://schemas.microsoft.com/office/powerpoint/2012/main" userId="Soundy, Sydney" providerId="None"/>
      </p:ext>
    </p:extLst>
  </p:cmAuthor>
  <p:cmAuthor id="3" name="Magwentshu, Unathi" initials="MU" lastIdx="2" clrIdx="2">
    <p:extLst>
      <p:ext uri="{19B8F6BF-5375-455C-9EA6-DF929625EA0E}">
        <p15:presenceInfo xmlns:p15="http://schemas.microsoft.com/office/powerpoint/2012/main" userId="S-1-5-21-1757402651-2518410002-1401579428-94529" providerId="AD"/>
      </p:ext>
    </p:extLst>
  </p:cmAuthor>
  <p:cmAuthor id="4" name="Mukhari, Khensani" initials="MK" lastIdx="9" clrIdx="3">
    <p:extLst>
      <p:ext uri="{19B8F6BF-5375-455C-9EA6-DF929625EA0E}">
        <p15:presenceInfo xmlns:p15="http://schemas.microsoft.com/office/powerpoint/2012/main" userId="S-1-5-21-1757402651-2518410002-1401579428-94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F65"/>
    <a:srgbClr val="ECECEC"/>
    <a:srgbClr val="E8E8E8"/>
    <a:srgbClr val="F7941E"/>
    <a:srgbClr val="BF2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77" autoAdjust="0"/>
    <p:restoredTop sz="94660"/>
  </p:normalViewPr>
  <p:slideViewPr>
    <p:cSldViewPr snapToGrid="0">
      <p:cViewPr varScale="1">
        <p:scale>
          <a:sx n="73" d="100"/>
          <a:sy n="73" d="100"/>
        </p:scale>
        <p:origin x="828" y="54"/>
      </p:cViewPr>
      <p:guideLst/>
    </p:cSldViewPr>
  </p:slideViewPr>
  <p:notesTextViewPr>
    <p:cViewPr>
      <p:scale>
        <a:sx n="1" d="1"/>
        <a:sy n="1" d="1"/>
      </p:scale>
      <p:origin x="0" y="0"/>
    </p:cViewPr>
  </p:notesTextViewPr>
  <p:notesViewPr>
    <p:cSldViewPr snapToGrid="0">
      <p:cViewPr varScale="1">
        <p:scale>
          <a:sx n="71" d="100"/>
          <a:sy n="71" d="100"/>
        </p:scale>
        <p:origin x="17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6D5D6C5-8E25-4702-9B74-BC5D6C59E746}" type="datetimeFigureOut">
              <a:rPr lang="en-ZA" smtClean="0"/>
              <a:t>2022/02/08</a:t>
            </a:fld>
            <a:endParaRPr lang="en-ZA" dirty="0"/>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970B2370-18EE-42FD-A469-22AE048491F0}" type="slidenum">
              <a:rPr lang="en-ZA" smtClean="0"/>
              <a:t>‹#›</a:t>
            </a:fld>
            <a:endParaRPr lang="en-ZA" dirty="0"/>
          </a:p>
        </p:txBody>
      </p:sp>
    </p:spTree>
    <p:extLst>
      <p:ext uri="{BB962C8B-B14F-4D97-AF65-F5344CB8AC3E}">
        <p14:creationId xmlns:p14="http://schemas.microsoft.com/office/powerpoint/2010/main" val="2253726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0B893F8B-07D5-4F83-84FE-C7AEA61CC028}" type="datetimeFigureOut">
              <a:rPr lang="en-ZA" smtClean="0"/>
              <a:t>2022/02/08</a:t>
            </a:fld>
            <a:endParaRPr lang="en-ZA" dirty="0"/>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533225CB-9EF5-4F91-A1A1-1CE1B99AE5B5}" type="slidenum">
              <a:rPr lang="en-ZA" smtClean="0"/>
              <a:t>‹#›</a:t>
            </a:fld>
            <a:endParaRPr lang="en-ZA" dirty="0"/>
          </a:p>
        </p:txBody>
      </p:sp>
    </p:spTree>
    <p:extLst>
      <p:ext uri="{BB962C8B-B14F-4D97-AF65-F5344CB8AC3E}">
        <p14:creationId xmlns:p14="http://schemas.microsoft.com/office/powerpoint/2010/main" val="350721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223194" y="275767"/>
            <a:ext cx="6736406" cy="600533"/>
          </a:xfrm>
        </p:spPr>
        <p:txBody>
          <a:bodyPr>
            <a:normAutofit/>
          </a:bodyPr>
          <a:lstStyle>
            <a:lvl1pPr>
              <a:defRPr sz="3000">
                <a:solidFill>
                  <a:schemeClr val="tx2"/>
                </a:solidFill>
                <a:latin typeface="Gill Sans MT" panose="020B0502020104020203" pitchFamily="34" charset="0"/>
              </a:defRPr>
            </a:lvl1pPr>
          </a:lstStyle>
          <a:p>
            <a:r>
              <a:rPr lang="en-ZA" noProof="1" smtClean="0"/>
              <a:t>HEADING</a:t>
            </a:r>
            <a:r>
              <a:rPr lang="en-US" noProof="1" smtClean="0"/>
              <a:t> </a:t>
            </a:r>
            <a:r>
              <a:rPr lang="en-ZA" dirty="0" smtClean="0"/>
              <a:t>[</a:t>
            </a:r>
            <a:r>
              <a:rPr lang="en-GB" dirty="0" smtClean="0"/>
              <a:t>Gill Sans-30pt-BOLD-CAPS</a:t>
            </a:r>
            <a:r>
              <a:rPr lang="en-ZA" dirty="0" smtClean="0"/>
              <a:t>] </a:t>
            </a:r>
            <a:endParaRPr lang="en-US" noProof="1"/>
          </a:p>
        </p:txBody>
      </p:sp>
      <p:sp>
        <p:nvSpPr>
          <p:cNvPr id="9" name="Subtitle 22"/>
          <p:cNvSpPr>
            <a:spLocks noGrp="1"/>
          </p:cNvSpPr>
          <p:nvPr>
            <p:ph type="subTitle" idx="1" hasCustomPrompt="1"/>
          </p:nvPr>
        </p:nvSpPr>
        <p:spPr>
          <a:xfrm>
            <a:off x="223194" y="1162094"/>
            <a:ext cx="5237806" cy="789563"/>
          </a:xfrm>
        </p:spPr>
        <p:txBody>
          <a:bodyPr>
            <a:noAutofit/>
          </a:bodyPr>
          <a:lstStyle>
            <a:lvl1pPr>
              <a:defRPr>
                <a:latin typeface="Gill Sans MT" panose="020B0502020104020203" pitchFamily="34" charset="0"/>
              </a:defRPr>
            </a:lvl1pPr>
          </a:lstStyle>
          <a:p>
            <a:r>
              <a:rPr lang="en-US" sz="1800" dirty="0" smtClean="0"/>
              <a:t>Sub-Heading </a:t>
            </a:r>
            <a:r>
              <a:rPr lang="en-ZA" sz="1800" dirty="0" smtClean="0"/>
              <a:t>[Gill Sans-18pt-non bold] </a:t>
            </a:r>
            <a:endParaRPr lang="en-US" sz="1800" dirty="0" smtClean="0"/>
          </a:p>
          <a:p>
            <a:r>
              <a:rPr lang="en-US" sz="1800" dirty="0" smtClean="0"/>
              <a:t>Date [DD Month YYYY]</a:t>
            </a:r>
            <a:endParaRPr lang="en-US" sz="1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8888"/>
            <a:ext cx="9144000" cy="4706112"/>
          </a:xfrm>
          <a:prstGeom prst="rect">
            <a:avLst/>
          </a:prstGeom>
        </p:spPr>
      </p:pic>
    </p:spTree>
    <p:extLst>
      <p:ext uri="{BB962C8B-B14F-4D97-AF65-F5344CB8AC3E}">
        <p14:creationId xmlns:p14="http://schemas.microsoft.com/office/powerpoint/2010/main" val="604341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6140" y="1314357"/>
            <a:ext cx="6951887" cy="5090939"/>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8" name="Rectangle 7"/>
          <p:cNvSpPr/>
          <p:nvPr userDrawn="1"/>
        </p:nvSpPr>
        <p:spPr>
          <a:xfrm>
            <a:off x="0" y="6507490"/>
            <a:ext cx="9144000" cy="23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p:cNvSpPr txBox="1"/>
          <p:nvPr userDrawn="1"/>
        </p:nvSpPr>
        <p:spPr>
          <a:xfrm>
            <a:off x="7226300" y="6482090"/>
            <a:ext cx="1990724" cy="261610"/>
          </a:xfrm>
          <a:prstGeom prst="rect">
            <a:avLst/>
          </a:prstGeom>
          <a:noFill/>
        </p:spPr>
        <p:txBody>
          <a:bodyPr wrap="square" rtlCol="0">
            <a:spAutoFit/>
          </a:bodyPr>
          <a:lstStyle/>
          <a:p>
            <a:r>
              <a:rPr lang="en-ZA" sz="1100" dirty="0" smtClean="0">
                <a:solidFill>
                  <a:schemeClr val="accent6"/>
                </a:solidFill>
                <a:latin typeface="Gill Sans Std Light" panose="020B0302020104020203" pitchFamily="34" charset="0"/>
              </a:rPr>
              <a:t>Land Bank</a:t>
            </a:r>
            <a:r>
              <a:rPr lang="en-ZA" sz="1100" baseline="0" dirty="0" smtClean="0">
                <a:solidFill>
                  <a:schemeClr val="accent6"/>
                </a:solidFill>
                <a:latin typeface="Gill Sans Std Light" panose="020B0302020104020203" pitchFamily="34" charset="0"/>
              </a:rPr>
              <a:t> </a:t>
            </a:r>
            <a:r>
              <a:rPr lang="en-ZA" sz="1100" dirty="0" smtClean="0">
                <a:solidFill>
                  <a:schemeClr val="accent6"/>
                </a:solidFill>
                <a:latin typeface="Gill Sans Std Light" panose="020B0302020104020203" pitchFamily="34" charset="0"/>
              </a:rPr>
              <a:t>Presentation     </a:t>
            </a:r>
            <a:fld id="{52AC310D-40ED-4F52-94A8-7DCEA5352FE4}" type="slidenum">
              <a:rPr lang="en-ZA" sz="1100" smtClean="0">
                <a:solidFill>
                  <a:schemeClr val="accent6"/>
                </a:solidFill>
                <a:latin typeface="Gill Sans Std Light" panose="020B0302020104020203" pitchFamily="34" charset="0"/>
              </a:rPr>
              <a:t>‹#›</a:t>
            </a:fld>
            <a:endParaRPr lang="en-ZA" sz="1100" dirty="0">
              <a:solidFill>
                <a:schemeClr val="accent6"/>
              </a:solidFill>
              <a:latin typeface="Gill Sans Std Light" panose="020B0302020104020203" pitchFamily="34" charset="0"/>
            </a:endParaRPr>
          </a:p>
        </p:txBody>
      </p:sp>
      <p:pic>
        <p:nvPicPr>
          <p:cNvPr id="3" name="Picture 2"/>
          <p:cNvPicPr>
            <a:picLocks noChangeAspect="1"/>
          </p:cNvPicPr>
          <p:nvPr userDrawn="1"/>
        </p:nvPicPr>
        <p:blipFill>
          <a:blip r:embed="rId2"/>
          <a:stretch>
            <a:fillRect/>
          </a:stretch>
        </p:blipFill>
        <p:spPr>
          <a:xfrm>
            <a:off x="0" y="0"/>
            <a:ext cx="8550992" cy="991673"/>
          </a:xfrm>
          <a:prstGeom prst="rect">
            <a:avLst/>
          </a:prstGeom>
        </p:spPr>
      </p:pic>
    </p:spTree>
    <p:extLst>
      <p:ext uri="{BB962C8B-B14F-4D97-AF65-F5344CB8AC3E}">
        <p14:creationId xmlns:p14="http://schemas.microsoft.com/office/powerpoint/2010/main" val="1463629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1878" y="1455391"/>
            <a:ext cx="8591922" cy="2231603"/>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8" name="Rectangle 7"/>
          <p:cNvSpPr/>
          <p:nvPr userDrawn="1"/>
        </p:nvSpPr>
        <p:spPr>
          <a:xfrm>
            <a:off x="0" y="6379567"/>
            <a:ext cx="7073900" cy="31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3"/>
          <p:cNvSpPr>
            <a:spLocks noGrp="1"/>
          </p:cNvSpPr>
          <p:nvPr>
            <p:ph type="body" sz="half" idx="10"/>
          </p:nvPr>
        </p:nvSpPr>
        <p:spPr>
          <a:xfrm>
            <a:off x="221878" y="3898901"/>
            <a:ext cx="5913746" cy="2328266"/>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3" name="Picture 2"/>
          <p:cNvPicPr>
            <a:picLocks noChangeAspect="1"/>
          </p:cNvPicPr>
          <p:nvPr userDrawn="1"/>
        </p:nvPicPr>
        <p:blipFill>
          <a:blip r:embed="rId2"/>
          <a:stretch>
            <a:fillRect/>
          </a:stretch>
        </p:blipFill>
        <p:spPr>
          <a:xfrm>
            <a:off x="0" y="0"/>
            <a:ext cx="8553429" cy="993734"/>
          </a:xfrm>
          <a:prstGeom prst="rect">
            <a:avLst/>
          </a:prstGeom>
        </p:spPr>
      </p:pic>
    </p:spTree>
    <p:extLst>
      <p:ext uri="{BB962C8B-B14F-4D97-AF65-F5344CB8AC3E}">
        <p14:creationId xmlns:p14="http://schemas.microsoft.com/office/powerpoint/2010/main" val="2305024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3700"/>
            <a:ext cx="6484885" cy="6506955"/>
          </a:xfrm>
          <a:prstGeom prst="rect">
            <a:avLst/>
          </a:prstGeom>
        </p:spPr>
      </p:pic>
      <p:sp>
        <p:nvSpPr>
          <p:cNvPr id="4" name="Rectangle 3"/>
          <p:cNvSpPr/>
          <p:nvPr userDrawn="1"/>
        </p:nvSpPr>
        <p:spPr>
          <a:xfrm>
            <a:off x="3238500" y="2654300"/>
            <a:ext cx="5905500" cy="132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el 1"/>
          <p:cNvSpPr>
            <a:spLocks noGrp="1"/>
          </p:cNvSpPr>
          <p:nvPr>
            <p:ph type="ctrTitle" hasCustomPrompt="1"/>
          </p:nvPr>
        </p:nvSpPr>
        <p:spPr>
          <a:xfrm>
            <a:off x="3387825" y="2820520"/>
            <a:ext cx="5606850" cy="988360"/>
          </a:xfrm>
        </p:spPr>
        <p:txBody>
          <a:bodyPr>
            <a:normAutofit/>
          </a:bodyPr>
          <a:lstStyle>
            <a:lvl1pPr>
              <a:defRPr sz="2800">
                <a:solidFill>
                  <a:schemeClr val="bg1"/>
                </a:solidFill>
                <a:latin typeface="Gill Sans MT" panose="020B0502020104020203" pitchFamily="34" charset="0"/>
              </a:defRPr>
            </a:lvl1pPr>
          </a:lstStyle>
          <a:p>
            <a:r>
              <a:rPr lang="en-ZA" noProof="1" smtClean="0"/>
              <a:t>Write Here</a:t>
            </a:r>
            <a:endParaRPr lang="en-US" noProof="1"/>
          </a:p>
        </p:txBody>
      </p:sp>
    </p:spTree>
    <p:extLst>
      <p:ext uri="{BB962C8B-B14F-4D97-AF65-F5344CB8AC3E}">
        <p14:creationId xmlns:p14="http://schemas.microsoft.com/office/powerpoint/2010/main" val="30023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223195" y="438722"/>
            <a:ext cx="6736406" cy="988360"/>
          </a:xfrm>
        </p:spPr>
        <p:txBody>
          <a:bodyPr>
            <a:normAutofit/>
          </a:bodyPr>
          <a:lstStyle>
            <a:lvl1pPr>
              <a:defRPr sz="3000">
                <a:solidFill>
                  <a:schemeClr val="tx2"/>
                </a:solidFill>
                <a:latin typeface="Gill Sans MT" panose="020B0502020104020203" pitchFamily="34" charset="0"/>
              </a:defRPr>
            </a:lvl1pPr>
          </a:lstStyle>
          <a:p>
            <a:r>
              <a:rPr lang="en-ZA" noProof="1"/>
              <a:t>HEADING</a:t>
            </a:r>
            <a:r>
              <a:rPr lang="en-US" noProof="1"/>
              <a:t> </a:t>
            </a:r>
            <a:r>
              <a:rPr lang="en-ZA" dirty="0"/>
              <a:t>[</a:t>
            </a:r>
            <a:r>
              <a:rPr lang="en-GB" dirty="0"/>
              <a:t>Gill Sans-30pt-BOLD-CAPS</a:t>
            </a:r>
            <a:r>
              <a:rPr lang="en-ZA" dirty="0"/>
              <a:t>] </a:t>
            </a:r>
            <a:endParaRPr lang="en-US" noProof="1"/>
          </a:p>
        </p:txBody>
      </p:sp>
      <p:sp>
        <p:nvSpPr>
          <p:cNvPr id="9" name="Subtitle 22"/>
          <p:cNvSpPr>
            <a:spLocks noGrp="1"/>
          </p:cNvSpPr>
          <p:nvPr>
            <p:ph type="subTitle" idx="1" hasCustomPrompt="1"/>
          </p:nvPr>
        </p:nvSpPr>
        <p:spPr>
          <a:xfrm>
            <a:off x="223194" y="1801243"/>
            <a:ext cx="5237806" cy="1313891"/>
          </a:xfrm>
        </p:spPr>
        <p:txBody>
          <a:bodyPr>
            <a:noAutofit/>
          </a:bodyPr>
          <a:lstStyle>
            <a:lvl1pPr>
              <a:defRPr>
                <a:latin typeface="Gill Sans MT" panose="020B0502020104020203" pitchFamily="34" charset="0"/>
              </a:defRPr>
            </a:lvl1pPr>
          </a:lstStyle>
          <a:p>
            <a:r>
              <a:rPr lang="en-US" sz="1800" dirty="0"/>
              <a:t>Sub-Heading </a:t>
            </a:r>
            <a:r>
              <a:rPr lang="en-ZA" sz="1800" dirty="0"/>
              <a:t>[Gill Sans-18pt-non bold] </a:t>
            </a:r>
            <a:endParaRPr lang="en-US" sz="1800" dirty="0"/>
          </a:p>
          <a:p>
            <a:r>
              <a:rPr lang="en-US" sz="1800" dirty="0"/>
              <a:t>Your Name</a:t>
            </a:r>
          </a:p>
          <a:p>
            <a:r>
              <a:rPr lang="en-US" sz="1800" dirty="0"/>
              <a:t>Date [DD Month YYYY]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4204208"/>
            <a:ext cx="9152729" cy="2653792"/>
          </a:xfrm>
          <a:prstGeom prst="rect">
            <a:avLst/>
          </a:prstGeom>
        </p:spPr>
      </p:pic>
    </p:spTree>
    <p:extLst>
      <p:ext uri="{BB962C8B-B14F-4D97-AF65-F5344CB8AC3E}">
        <p14:creationId xmlns:p14="http://schemas.microsoft.com/office/powerpoint/2010/main" val="359569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5088"/>
            <a:ext cx="9144000" cy="4482912"/>
          </a:xfrm>
          <a:prstGeom prst="rect">
            <a:avLst/>
          </a:prstGeom>
        </p:spPr>
      </p:pic>
      <p:sp>
        <p:nvSpPr>
          <p:cNvPr id="9" name="Titel 1"/>
          <p:cNvSpPr>
            <a:spLocks noGrp="1"/>
          </p:cNvSpPr>
          <p:nvPr>
            <p:ph type="ctrTitle" hasCustomPrompt="1"/>
          </p:nvPr>
        </p:nvSpPr>
        <p:spPr>
          <a:xfrm>
            <a:off x="680394" y="565722"/>
            <a:ext cx="3320106" cy="988360"/>
          </a:xfrm>
        </p:spPr>
        <p:txBody>
          <a:bodyPr>
            <a:normAutofit/>
          </a:bodyPr>
          <a:lstStyle>
            <a:lvl1pPr>
              <a:defRPr sz="5400">
                <a:solidFill>
                  <a:schemeClr val="tx2"/>
                </a:solidFill>
                <a:latin typeface="Gill Sans MT" panose="020B0502020104020203" pitchFamily="34" charset="0"/>
              </a:defRPr>
            </a:lvl1pPr>
          </a:lstStyle>
          <a:p>
            <a:r>
              <a:rPr lang="en-ZA" noProof="1"/>
              <a:t>Thank You!</a:t>
            </a:r>
            <a:endParaRPr lang="en-US" noProof="1"/>
          </a:p>
        </p:txBody>
      </p:sp>
      <p:sp>
        <p:nvSpPr>
          <p:cNvPr id="5" name="Text Placeholder 5"/>
          <p:cNvSpPr txBox="1">
            <a:spLocks/>
          </p:cNvSpPr>
          <p:nvPr userDrawn="1"/>
        </p:nvSpPr>
        <p:spPr>
          <a:xfrm>
            <a:off x="680394" y="1714813"/>
            <a:ext cx="4081602" cy="14276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1">
                <a:ln>
                  <a:noFill/>
                </a:ln>
                <a:solidFill>
                  <a:prstClr val="black"/>
                </a:solidFill>
                <a:effectLst/>
                <a:uLnTx/>
                <a:uFillTx/>
                <a:latin typeface="Calibri" panose="020F0502020204030204"/>
                <a:ea typeface="+mn-ea"/>
                <a:cs typeface="+mn-cs"/>
              </a:rPr>
              <a:t>420 Witch-Hazel Avenue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1">
                <a:ln>
                  <a:noFill/>
                </a:ln>
                <a:solidFill>
                  <a:prstClr val="black"/>
                </a:solidFill>
                <a:effectLst/>
                <a:uLnTx/>
                <a:uFillTx/>
                <a:latin typeface="Calibri" panose="020F0502020204030204"/>
                <a:ea typeface="+mn-ea"/>
                <a:cs typeface="+mn-cs"/>
              </a:rPr>
              <a:t>Eco Glades, Block D, Eco Park</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1">
                <a:ln>
                  <a:noFill/>
                </a:ln>
                <a:solidFill>
                  <a:prstClr val="black"/>
                </a:solidFill>
                <a:effectLst/>
                <a:uLnTx/>
                <a:uFillTx/>
                <a:latin typeface="Calibri" panose="020F0502020204030204"/>
                <a:ea typeface="+mn-ea"/>
                <a:cs typeface="+mn-cs"/>
              </a:rPr>
              <a:t>Centurion Pretoria</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32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427796"/>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p:cNvGrpSpPr/>
          <p:nvPr userDrawn="1"/>
        </p:nvGrpSpPr>
        <p:grpSpPr>
          <a:xfrm>
            <a:off x="0" y="6"/>
            <a:ext cx="7061200" cy="765649"/>
            <a:chOff x="72432" y="36990"/>
            <a:chExt cx="7061200" cy="765649"/>
          </a:xfrm>
        </p:grpSpPr>
        <p:sp>
          <p:nvSpPr>
            <p:cNvPr id="8" name="Rectangle 7"/>
            <p:cNvSpPr/>
            <p:nvPr userDrawn="1"/>
          </p:nvSpPr>
          <p:spPr>
            <a:xfrm>
              <a:off x="72432" y="3699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ZA"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0" name="Rectangle 9"/>
            <p:cNvSpPr/>
            <p:nvPr userDrawn="1"/>
          </p:nvSpPr>
          <p:spPr>
            <a:xfrm>
              <a:off x="72432" y="75692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
        <p:nvSpPr>
          <p:cNvPr id="13" name="Content Placeholder 3"/>
          <p:cNvSpPr>
            <a:spLocks noGrp="1"/>
          </p:cNvSpPr>
          <p:nvPr>
            <p:ph sz="quarter" idx="14" hasCustomPrompt="1"/>
          </p:nvPr>
        </p:nvSpPr>
        <p:spPr>
          <a:xfrm>
            <a:off x="114300" y="1827431"/>
            <a:ext cx="8915400" cy="4198982"/>
          </a:xfrm>
        </p:spPr>
        <p:txBody>
          <a:bodyPr>
            <a:normAutofit/>
          </a:bodyPr>
          <a:lstStyle>
            <a:lvl1pPr>
              <a:defRPr sz="1800"/>
            </a:lvl1pPr>
          </a:lstStyle>
          <a:p>
            <a:r>
              <a:rPr lang="en-ZA" dirty="0"/>
              <a:t>Level 1 bullet is [Calibri-18-non bold]</a:t>
            </a:r>
          </a:p>
          <a:p>
            <a:r>
              <a:rPr lang="en-ZA" dirty="0"/>
              <a:t>Keep bullets short</a:t>
            </a:r>
          </a:p>
          <a:p>
            <a:r>
              <a:rPr lang="en-ZA" dirty="0"/>
              <a:t>Insert text here</a:t>
            </a:r>
          </a:p>
        </p:txBody>
      </p:sp>
      <p:sp>
        <p:nvSpPr>
          <p:cNvPr id="14" name="Textplatzhalter 10"/>
          <p:cNvSpPr>
            <a:spLocks noGrp="1"/>
          </p:cNvSpPr>
          <p:nvPr>
            <p:ph type="body" sz="quarter" idx="13" hasCustomPrompt="1"/>
          </p:nvPr>
        </p:nvSpPr>
        <p:spPr bwMode="auto">
          <a:xfrm>
            <a:off x="148007" y="1010605"/>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15" name="TextBox 14"/>
          <p:cNvSpPr txBox="1"/>
          <p:nvPr userDrawn="1"/>
        </p:nvSpPr>
        <p:spPr>
          <a:xfrm>
            <a:off x="7153276" y="6487491"/>
            <a:ext cx="19907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rPr>
              <a:t>Land Bank Presentation     </a:t>
            </a:r>
            <a:fld id="{52AC310D-40ED-4F52-94A8-7DCEA5352FE4}" type="slidenum">
              <a:rPr kumimoji="0" lang="en-ZA" sz="1100" b="0" i="0" u="none" strike="noStrike" kern="1200" cap="none" spc="0" normalizeH="0" baseline="0" noProof="0" smtClean="0">
                <a:ln>
                  <a:noFill/>
                </a:ln>
                <a:solidFill>
                  <a:srgbClr val="008060"/>
                </a:solidFill>
                <a:effectLst/>
                <a:uLnTx/>
                <a:uFillTx/>
                <a:latin typeface="Gill Sans Std Light" panose="020B0302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endParaRPr>
          </a:p>
        </p:txBody>
      </p:sp>
    </p:spTree>
    <p:extLst>
      <p:ext uri="{BB962C8B-B14F-4D97-AF65-F5344CB8AC3E}">
        <p14:creationId xmlns:p14="http://schemas.microsoft.com/office/powerpoint/2010/main" val="40215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ubtitle 8"/>
          <p:cNvSpPr>
            <a:spLocks noGrp="1"/>
          </p:cNvSpPr>
          <p:nvPr>
            <p:ph type="subTitle" idx="1" hasCustomPrompt="1"/>
          </p:nvPr>
        </p:nvSpPr>
        <p:spPr>
          <a:xfrm>
            <a:off x="2052517" y="2376280"/>
            <a:ext cx="5173784" cy="1319420"/>
          </a:xfrm>
        </p:spPr>
        <p:txBody>
          <a:bodyPr>
            <a:noAutofit/>
          </a:bodyPr>
          <a:lstStyle>
            <a:lvl1pPr>
              <a:defRPr sz="2000"/>
            </a:lvl1pPr>
          </a:lstStyle>
          <a:p>
            <a:r>
              <a:rPr lang="en-US" noProof="1"/>
              <a:t>Enter your text here</a:t>
            </a:r>
            <a:endParaRPr lang="en-US" dirty="0"/>
          </a:p>
          <a:p>
            <a:r>
              <a:rPr lang="en-US" noProof="1"/>
              <a:t>Enter your text here</a:t>
            </a:r>
            <a:endParaRPr lang="en-US" dirty="0"/>
          </a:p>
          <a:p>
            <a:r>
              <a:rPr lang="en-US" noProof="1"/>
              <a:t>Enter your text here</a:t>
            </a:r>
            <a:endParaRPr lang="en-US" dirty="0"/>
          </a:p>
        </p:txBody>
      </p:sp>
      <p:sp>
        <p:nvSpPr>
          <p:cNvPr id="5" name="Pentagon 4"/>
          <p:cNvSpPr/>
          <p:nvPr userDrawn="1"/>
        </p:nvSpPr>
        <p:spPr>
          <a:xfrm>
            <a:off x="1079502" y="1737282"/>
            <a:ext cx="698500" cy="376050"/>
          </a:xfrm>
          <a:prstGeom prst="homePlat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p:cNvGrpSpPr/>
          <p:nvPr userDrawn="1"/>
        </p:nvGrpSpPr>
        <p:grpSpPr>
          <a:xfrm>
            <a:off x="0" y="6197600"/>
            <a:ext cx="9144000" cy="660400"/>
            <a:chOff x="0" y="6197600"/>
            <a:chExt cx="9144000" cy="660400"/>
          </a:xfrm>
        </p:grpSpPr>
        <p:sp>
          <p:nvSpPr>
            <p:cNvPr id="8" name="Rectangle 7"/>
            <p:cNvSpPr/>
            <p:nvPr userDrawn="1"/>
          </p:nvSpPr>
          <p:spPr>
            <a:xfrm>
              <a:off x="0" y="6197600"/>
              <a:ext cx="9144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a:off x="0" y="61976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itle 1"/>
          <p:cNvSpPr>
            <a:spLocks noGrp="1"/>
          </p:cNvSpPr>
          <p:nvPr>
            <p:ph type="title" hasCustomPrompt="1"/>
          </p:nvPr>
        </p:nvSpPr>
        <p:spPr>
          <a:xfrm>
            <a:off x="2052520" y="1599870"/>
            <a:ext cx="5300783" cy="650874"/>
          </a:xfrm>
        </p:spPr>
        <p:txBody>
          <a:bodyPr/>
          <a:lstStyle>
            <a:lvl1pPr>
              <a:defRPr>
                <a:solidFill>
                  <a:schemeClr val="tx2">
                    <a:lumMod val="75000"/>
                  </a:schemeClr>
                </a:solidFill>
              </a:defRPr>
            </a:lvl1pPr>
          </a:lstStyle>
          <a:p>
            <a:r>
              <a:rPr lang="en-US" dirty="0"/>
              <a:t>Click to edit title style</a:t>
            </a:r>
            <a:endParaRPr lang="en-ZA" dirty="0"/>
          </a:p>
        </p:txBody>
      </p:sp>
    </p:spTree>
    <p:extLst>
      <p:ext uri="{BB962C8B-B14F-4D97-AF65-F5344CB8AC3E}">
        <p14:creationId xmlns:p14="http://schemas.microsoft.com/office/powerpoint/2010/main" val="2905772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7" name="Group 6"/>
          <p:cNvGrpSpPr/>
          <p:nvPr userDrawn="1"/>
        </p:nvGrpSpPr>
        <p:grpSpPr>
          <a:xfrm>
            <a:off x="0" y="3120464"/>
            <a:ext cx="9009634" cy="3737536"/>
            <a:chOff x="0" y="3120464"/>
            <a:chExt cx="9009634" cy="3737536"/>
          </a:xfrm>
        </p:grpSpPr>
        <p:cxnSp>
          <p:nvCxnSpPr>
            <p:cNvPr id="12" name="Straight Connector 11"/>
            <p:cNvCxnSpPr/>
            <p:nvPr userDrawn="1"/>
          </p:nvCxnSpPr>
          <p:spPr>
            <a:xfrm>
              <a:off x="8559799" y="3368197"/>
              <a:ext cx="12700" cy="308432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451600"/>
              <a:ext cx="857249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0" y="6451600"/>
              <a:ext cx="7150100"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5454" y="3120464"/>
              <a:ext cx="754087" cy="7618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5884" y="4314391"/>
              <a:ext cx="833227" cy="841817"/>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2664" y="5459121"/>
              <a:ext cx="886970" cy="896114"/>
            </a:xfrm>
            <a:prstGeom prst="rect">
              <a:avLst/>
            </a:prstGeom>
          </p:spPr>
        </p:pic>
      </p:grpSp>
      <p:sp>
        <p:nvSpPr>
          <p:cNvPr id="2" name="Title 1"/>
          <p:cNvSpPr>
            <a:spLocks noGrp="1"/>
          </p:cNvSpPr>
          <p:nvPr>
            <p:ph type="title"/>
          </p:nvPr>
        </p:nvSpPr>
        <p:spPr>
          <a:xfrm>
            <a:off x="317500" y="347623"/>
            <a:ext cx="6572250" cy="650874"/>
          </a:xfrm>
        </p:spPr>
        <p:txBody>
          <a:bodyPr/>
          <a:lstStyle/>
          <a:p>
            <a:r>
              <a:rPr lang="en-US"/>
              <a:t>Click to edit Master title style</a:t>
            </a:r>
            <a:endParaRPr lang="en-ZA"/>
          </a:p>
        </p:txBody>
      </p:sp>
      <p:sp>
        <p:nvSpPr>
          <p:cNvPr id="22" name="Text Placeholder 3"/>
          <p:cNvSpPr>
            <a:spLocks noGrp="1"/>
          </p:cNvSpPr>
          <p:nvPr>
            <p:ph type="body" sz="half" idx="2"/>
          </p:nvPr>
        </p:nvSpPr>
        <p:spPr>
          <a:xfrm>
            <a:off x="317502" y="1450934"/>
            <a:ext cx="7518400" cy="4746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1267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6427796"/>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platzhalter 10"/>
          <p:cNvSpPr>
            <a:spLocks noGrp="1"/>
          </p:cNvSpPr>
          <p:nvPr>
            <p:ph type="body" sz="quarter" idx="13" hasCustomPrompt="1"/>
          </p:nvPr>
        </p:nvSpPr>
        <p:spPr bwMode="auto">
          <a:xfrm>
            <a:off x="228603" y="1182241"/>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grpSp>
        <p:nvGrpSpPr>
          <p:cNvPr id="11" name="Group 10"/>
          <p:cNvGrpSpPr/>
          <p:nvPr userDrawn="1"/>
        </p:nvGrpSpPr>
        <p:grpSpPr>
          <a:xfrm>
            <a:off x="-1" y="190506"/>
            <a:ext cx="7645399" cy="756919"/>
            <a:chOff x="0" y="190500"/>
            <a:chExt cx="7061200" cy="756919"/>
          </a:xfrm>
        </p:grpSpPr>
        <p:sp>
          <p:nvSpPr>
            <p:cNvPr id="12"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ZA"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3" name="Rectangle 12"/>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TextBox 13"/>
          <p:cNvSpPr txBox="1"/>
          <p:nvPr userDrawn="1"/>
        </p:nvSpPr>
        <p:spPr>
          <a:xfrm>
            <a:off x="7153276" y="6512891"/>
            <a:ext cx="19907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rPr>
              <a:t>Land Bank Presentation     </a:t>
            </a:r>
            <a:fld id="{52AC310D-40ED-4F52-94A8-7DCEA5352FE4}" type="slidenum">
              <a:rPr kumimoji="0" lang="en-ZA" sz="1100" b="0" i="0" u="none" strike="noStrike" kern="1200" cap="none" spc="0" normalizeH="0" baseline="0" noProof="0" smtClean="0">
                <a:ln>
                  <a:noFill/>
                </a:ln>
                <a:solidFill>
                  <a:srgbClr val="008060"/>
                </a:solidFill>
                <a:effectLst/>
                <a:uLnTx/>
                <a:uFillTx/>
                <a:latin typeface="Gill Sans Std Light" panose="020B0302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endParaRPr>
          </a:p>
        </p:txBody>
      </p:sp>
      <p:sp>
        <p:nvSpPr>
          <p:cNvPr id="15"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8686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userDrawn="1"/>
        </p:nvGraphicFramePr>
        <p:xfrm>
          <a:off x="299539" y="1747179"/>
          <a:ext cx="8549042" cy="3622347"/>
        </p:xfrm>
        <a:graphic>
          <a:graphicData uri="http://schemas.openxmlformats.org/drawingml/2006/table">
            <a:tbl>
              <a:tblPr firstRow="1" bandRow="1">
                <a:tableStyleId>{21E4AEA4-8DFA-4A89-87EB-49C32662AFE0}</a:tableStyleId>
              </a:tblPr>
              <a:tblGrid>
                <a:gridCol w="398443">
                  <a:extLst>
                    <a:ext uri="{9D8B030D-6E8A-4147-A177-3AD203B41FA5}">
                      <a16:colId xmlns:a16="http://schemas.microsoft.com/office/drawing/2014/main" val="20000"/>
                    </a:ext>
                  </a:extLst>
                </a:gridCol>
                <a:gridCol w="5806699">
                  <a:extLst>
                    <a:ext uri="{9D8B030D-6E8A-4147-A177-3AD203B41FA5}">
                      <a16:colId xmlns:a16="http://schemas.microsoft.com/office/drawing/2014/main" val="20001"/>
                    </a:ext>
                  </a:extLst>
                </a:gridCol>
                <a:gridCol w="1171950">
                  <a:extLst>
                    <a:ext uri="{9D8B030D-6E8A-4147-A177-3AD203B41FA5}">
                      <a16:colId xmlns:a16="http://schemas.microsoft.com/office/drawing/2014/main" val="20002"/>
                    </a:ext>
                  </a:extLst>
                </a:gridCol>
                <a:gridCol w="1171950">
                  <a:extLst>
                    <a:ext uri="{9D8B030D-6E8A-4147-A177-3AD203B41FA5}">
                      <a16:colId xmlns:a16="http://schemas.microsoft.com/office/drawing/2014/main" val="20003"/>
                    </a:ext>
                  </a:extLst>
                </a:gridCol>
              </a:tblGrid>
              <a:tr h="655627">
                <a:tc>
                  <a:txBody>
                    <a:bodyPr/>
                    <a:lstStyle/>
                    <a:p>
                      <a:pPr algn="ctr"/>
                      <a:r>
                        <a:rPr lang="en-US" sz="1400" dirty="0"/>
                        <a:t>#</a:t>
                      </a:r>
                    </a:p>
                  </a:txBody>
                  <a:tcPr marL="99060" marR="99060"/>
                </a:tc>
                <a:tc>
                  <a:txBody>
                    <a:bodyPr/>
                    <a:lstStyle/>
                    <a:p>
                      <a:r>
                        <a:rPr lang="en-US" sz="1400" dirty="0"/>
                        <a:t>Item</a:t>
                      </a:r>
                    </a:p>
                  </a:txBody>
                  <a:tcPr marL="99060" marR="99060"/>
                </a:tc>
                <a:tc>
                  <a:txBody>
                    <a:bodyPr/>
                    <a:lstStyle/>
                    <a:p>
                      <a:pPr algn="ctr"/>
                      <a:r>
                        <a:rPr lang="en-US" sz="1400" dirty="0"/>
                        <a:t>Who</a:t>
                      </a:r>
                    </a:p>
                  </a:txBody>
                  <a:tcPr marL="99060" marR="99060"/>
                </a:tc>
                <a:tc>
                  <a:txBody>
                    <a:bodyPr/>
                    <a:lstStyle/>
                    <a:p>
                      <a:pPr algn="ctr"/>
                      <a:r>
                        <a:rPr lang="en-US" sz="1400" dirty="0"/>
                        <a:t>When</a:t>
                      </a:r>
                    </a:p>
                  </a:txBody>
                  <a:tcPr marL="99060" marR="99060"/>
                </a:tc>
                <a:extLst>
                  <a:ext uri="{0D108BD9-81ED-4DB2-BD59-A6C34878D82A}">
                    <a16:rowId xmlns:a16="http://schemas.microsoft.com/office/drawing/2014/main" val="10000"/>
                  </a:ext>
                </a:extLst>
              </a:tr>
              <a:tr h="370840">
                <a:tc>
                  <a:txBody>
                    <a:bodyPr/>
                    <a:lstStyle/>
                    <a:p>
                      <a:pPr algn="ctr"/>
                      <a:r>
                        <a:rPr lang="en-US" sz="1400" dirty="0"/>
                        <a:t>1</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 [Calibri-14-non bold]</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1"/>
                  </a:ext>
                </a:extLst>
              </a:tr>
              <a:tr h="370840">
                <a:tc>
                  <a:txBody>
                    <a:bodyPr/>
                    <a:lstStyle/>
                    <a:p>
                      <a:pPr algn="ctr"/>
                      <a:r>
                        <a:rPr lang="en-US" sz="1400" dirty="0"/>
                        <a:t>2</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2"/>
                  </a:ext>
                </a:extLst>
              </a:tr>
              <a:tr h="370840">
                <a:tc>
                  <a:txBody>
                    <a:bodyPr/>
                    <a:lstStyle/>
                    <a:p>
                      <a:pPr algn="ctr"/>
                      <a:r>
                        <a:rPr lang="en-US" sz="1400" dirty="0"/>
                        <a:t>3</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3"/>
                  </a:ext>
                </a:extLst>
              </a:tr>
              <a:tr h="370840">
                <a:tc>
                  <a:txBody>
                    <a:bodyPr/>
                    <a:lstStyle/>
                    <a:p>
                      <a:pPr algn="ctr"/>
                      <a:r>
                        <a:rPr lang="en-US" sz="1400" dirty="0"/>
                        <a:t>4</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4"/>
                  </a:ext>
                </a:extLst>
              </a:tr>
              <a:tr h="370840">
                <a:tc>
                  <a:txBody>
                    <a:bodyPr/>
                    <a:lstStyle/>
                    <a:p>
                      <a:pPr algn="ctr"/>
                      <a:r>
                        <a:rPr lang="en-US" sz="1400" dirty="0"/>
                        <a:t>5</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5"/>
                  </a:ext>
                </a:extLst>
              </a:tr>
              <a:tr h="370840">
                <a:tc>
                  <a:txBody>
                    <a:bodyPr/>
                    <a:lstStyle/>
                    <a:p>
                      <a:pPr algn="ctr"/>
                      <a:r>
                        <a:rPr lang="en-US" sz="1400" dirty="0"/>
                        <a:t>6</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6"/>
                  </a:ext>
                </a:extLst>
              </a:tr>
              <a:tr h="370840">
                <a:tc>
                  <a:txBody>
                    <a:bodyPr/>
                    <a:lstStyle/>
                    <a:p>
                      <a:pPr algn="ctr"/>
                      <a:r>
                        <a:rPr lang="en-US" sz="1400" dirty="0"/>
                        <a:t>7</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7"/>
                  </a:ext>
                </a:extLst>
              </a:tr>
              <a:tr h="370840">
                <a:tc>
                  <a:txBody>
                    <a:bodyPr/>
                    <a:lstStyle/>
                    <a:p>
                      <a:pPr algn="ctr"/>
                      <a:r>
                        <a:rPr lang="en-US" sz="1400" dirty="0"/>
                        <a:t>8</a:t>
                      </a:r>
                      <a:endParaRPr lang="en-US" sz="1400" dirty="0">
                        <a:solidFill>
                          <a:srgbClr val="004857"/>
                        </a:solidFill>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t>Replace</a:t>
                      </a:r>
                      <a:r>
                        <a:rPr lang="en-US" sz="1400" baseline="0" dirty="0"/>
                        <a:t> text here</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tc>
                  <a:txBody>
                    <a:bodyPr/>
                    <a:lstStyle/>
                    <a:p>
                      <a:pPr algn="ctr"/>
                      <a:r>
                        <a:rPr lang="en-US" sz="1400" dirty="0"/>
                        <a:t>….</a:t>
                      </a:r>
                      <a:endParaRPr lang="en-US" sz="1400" dirty="0">
                        <a:solidFill>
                          <a:srgbClr val="004857"/>
                        </a:solidFill>
                      </a:endParaRPr>
                    </a:p>
                  </a:txBody>
                  <a:tcPr marL="99060" marR="99060"/>
                </a:tc>
                <a:extLst>
                  <a:ext uri="{0D108BD9-81ED-4DB2-BD59-A6C34878D82A}">
                    <a16:rowId xmlns:a16="http://schemas.microsoft.com/office/drawing/2014/main" val="10008"/>
                  </a:ext>
                </a:extLst>
              </a:tr>
            </a:tbl>
          </a:graphicData>
        </a:graphic>
      </p:graphicFrame>
      <p:sp>
        <p:nvSpPr>
          <p:cNvPr id="11" name="Textplatzhalter 10"/>
          <p:cNvSpPr>
            <a:spLocks noGrp="1"/>
          </p:cNvSpPr>
          <p:nvPr>
            <p:ph type="body" sz="quarter" idx="13" hasCustomPrompt="1"/>
          </p:nvPr>
        </p:nvSpPr>
        <p:spPr bwMode="auto">
          <a:xfrm>
            <a:off x="299540" y="1066876"/>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5" name="Titel 2"/>
          <p:cNvSpPr>
            <a:spLocks noGrp="1"/>
          </p:cNvSpPr>
          <p:nvPr>
            <p:ph type="title"/>
          </p:nvPr>
        </p:nvSpPr>
        <p:spPr>
          <a:xfrm>
            <a:off x="299540" y="135829"/>
            <a:ext cx="7416799" cy="759988"/>
          </a:xfrm>
        </p:spPr>
        <p:txBody>
          <a:bodyPr/>
          <a:lstStyle>
            <a:lvl1pPr>
              <a:defRPr>
                <a:solidFill>
                  <a:srgbClr val="C00000"/>
                </a:solidFill>
              </a:defRPr>
            </a:lvl1pPr>
          </a:lstStyle>
          <a:p>
            <a:r>
              <a:rPr lang="en-US" noProof="1"/>
              <a:t>5 Column Table</a:t>
            </a:r>
          </a:p>
        </p:txBody>
      </p:sp>
    </p:spTree>
    <p:extLst>
      <p:ext uri="{BB962C8B-B14F-4D97-AF65-F5344CB8AC3E}">
        <p14:creationId xmlns:p14="http://schemas.microsoft.com/office/powerpoint/2010/main" val="26248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el 1"/>
          <p:cNvSpPr>
            <a:spLocks noGrp="1"/>
          </p:cNvSpPr>
          <p:nvPr>
            <p:ph type="ctrTitle" hasCustomPrompt="1"/>
          </p:nvPr>
        </p:nvSpPr>
        <p:spPr>
          <a:xfrm>
            <a:off x="1492450" y="4873202"/>
            <a:ext cx="3320106" cy="988360"/>
          </a:xfrm>
        </p:spPr>
        <p:txBody>
          <a:bodyPr>
            <a:normAutofit/>
          </a:bodyPr>
          <a:lstStyle>
            <a:lvl1pPr>
              <a:defRPr sz="5400">
                <a:solidFill>
                  <a:schemeClr val="tx2"/>
                </a:solidFill>
                <a:latin typeface="Gill Sans MT" panose="020B0502020104020203" pitchFamily="34" charset="0"/>
              </a:defRPr>
            </a:lvl1pPr>
          </a:lstStyle>
          <a:p>
            <a:r>
              <a:rPr lang="en-ZA" noProof="1" smtClean="0"/>
              <a:t>Thank You!</a:t>
            </a:r>
            <a:endParaRPr lang="en-US" noProof="1"/>
          </a:p>
        </p:txBody>
      </p:sp>
      <p:sp>
        <p:nvSpPr>
          <p:cNvPr id="5" name="Text Placeholder 5"/>
          <p:cNvSpPr txBox="1">
            <a:spLocks/>
          </p:cNvSpPr>
          <p:nvPr userDrawn="1"/>
        </p:nvSpPr>
        <p:spPr>
          <a:xfrm>
            <a:off x="5049194" y="4821015"/>
            <a:ext cx="3294706" cy="14276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noProof="1" smtClean="0">
                <a:latin typeface="Gill Sans MT" panose="020B0502020104020203" pitchFamily="34" charset="0"/>
              </a:rPr>
              <a:t>420 Witch-Hazel Avenue</a:t>
            </a:r>
          </a:p>
          <a:p>
            <a:pPr>
              <a:lnSpc>
                <a:spcPct val="100000"/>
              </a:lnSpc>
            </a:pPr>
            <a:r>
              <a:rPr lang="en-ZA" sz="1800" noProof="1" smtClean="0">
                <a:latin typeface="Gill Sans MT" panose="020B0502020104020203" pitchFamily="34" charset="0"/>
              </a:rPr>
              <a:t>Eco Glades, Block D, Eco Park</a:t>
            </a:r>
          </a:p>
          <a:p>
            <a:pPr>
              <a:lnSpc>
                <a:spcPct val="100000"/>
              </a:lnSpc>
            </a:pPr>
            <a:r>
              <a:rPr lang="en-ZA" sz="1800" noProof="1" smtClean="0">
                <a:latin typeface="Gill Sans MT" panose="020B0502020104020203" pitchFamily="34" charset="0"/>
              </a:rPr>
              <a:t>Centurion Pretoria</a:t>
            </a:r>
            <a:endParaRPr lang="en-US" sz="1800" noProof="1" smtClean="0">
              <a:latin typeface="Gill Sans MT" panose="020B0502020104020203"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976" y="5778768"/>
            <a:ext cx="896836" cy="939800"/>
          </a:xfrm>
          <a:prstGeom prst="rect">
            <a:avLst/>
          </a:prstGeom>
        </p:spPr>
      </p:pic>
      <p:sp>
        <p:nvSpPr>
          <p:cNvPr id="4" name="Rectangle 3"/>
          <p:cNvSpPr/>
          <p:nvPr userDrawn="1"/>
        </p:nvSpPr>
        <p:spPr>
          <a:xfrm>
            <a:off x="7137400" y="6464300"/>
            <a:ext cx="1790700" cy="25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4445000"/>
          </a:xfrm>
          <a:prstGeom prst="rect">
            <a:avLst/>
          </a:prstGeom>
        </p:spPr>
      </p:pic>
    </p:spTree>
    <p:extLst>
      <p:ext uri="{BB962C8B-B14F-4D97-AF65-F5344CB8AC3E}">
        <p14:creationId xmlns:p14="http://schemas.microsoft.com/office/powerpoint/2010/main" val="2029354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p:cNvGrpSpPr/>
          <p:nvPr userDrawn="1"/>
        </p:nvGrpSpPr>
        <p:grpSpPr>
          <a:xfrm>
            <a:off x="-1" y="190506"/>
            <a:ext cx="7645399" cy="756919"/>
            <a:chOff x="0" y="190500"/>
            <a:chExt cx="7061200" cy="756919"/>
          </a:xfrm>
        </p:grpSpPr>
        <p:sp>
          <p:nvSpPr>
            <p:cNvPr id="7"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ZA"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Rectangle 7"/>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Content Placeholder 2"/>
          <p:cNvSpPr>
            <a:spLocks noGrp="1"/>
          </p:cNvSpPr>
          <p:nvPr>
            <p:ph idx="1"/>
          </p:nvPr>
        </p:nvSpPr>
        <p:spPr>
          <a:xfrm>
            <a:off x="6020974" y="1423530"/>
            <a:ext cx="2475913" cy="2388821"/>
          </a:xfrm>
        </p:spPr>
        <p:txBody>
          <a:bodyPr>
            <a:normAutofit/>
          </a:bodyPr>
          <a:lstStyle>
            <a:lvl1pP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0" name="Text Placeholder 3"/>
          <p:cNvSpPr>
            <a:spLocks noGrp="1"/>
          </p:cNvSpPr>
          <p:nvPr>
            <p:ph type="body" sz="half" idx="2"/>
          </p:nvPr>
        </p:nvSpPr>
        <p:spPr>
          <a:xfrm>
            <a:off x="334418" y="1423525"/>
            <a:ext cx="5559945" cy="50335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ontent Placeholder 2"/>
          <p:cNvSpPr>
            <a:spLocks noGrp="1"/>
          </p:cNvSpPr>
          <p:nvPr>
            <p:ph idx="10"/>
          </p:nvPr>
        </p:nvSpPr>
        <p:spPr>
          <a:xfrm>
            <a:off x="6020974" y="3940297"/>
            <a:ext cx="2475913" cy="2516774"/>
          </a:xfrm>
        </p:spPr>
        <p:txBody>
          <a:bodyPr>
            <a:normAutofit/>
          </a:bodyPr>
          <a:lstStyle>
            <a:lvl1pP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2"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23431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 y="190506"/>
            <a:ext cx="7645399" cy="756919"/>
            <a:chOff x="0" y="190500"/>
            <a:chExt cx="7061200" cy="756919"/>
          </a:xfrm>
        </p:grpSpPr>
        <p:sp>
          <p:nvSpPr>
            <p:cNvPr id="9"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ZA"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
        <p:nvSpPr>
          <p:cNvPr id="12" name="Content Placeholder 3"/>
          <p:cNvSpPr>
            <a:spLocks noGrp="1"/>
          </p:cNvSpPr>
          <p:nvPr>
            <p:ph sz="quarter" idx="14"/>
          </p:nvPr>
        </p:nvSpPr>
        <p:spPr>
          <a:xfrm>
            <a:off x="148004" y="2067565"/>
            <a:ext cx="8678496" cy="4198982"/>
          </a:xfrm>
        </p:spPr>
        <p:txBody>
          <a:bodyPr>
            <a:normAutofit/>
          </a:bodyPr>
          <a:lstStyle>
            <a:lvl1pPr>
              <a:defRPr sz="1800"/>
            </a:lvl1pPr>
            <a:lvl2pPr>
              <a:defRPr sz="1800"/>
            </a:lvl2pPr>
          </a:lstStyle>
          <a:p>
            <a:r>
              <a:rPr lang="en-ZA" dirty="0"/>
              <a:t>Level 1 bullet is [Calibri-18-bold] </a:t>
            </a:r>
          </a:p>
          <a:p>
            <a:pPr lvl="1"/>
            <a:r>
              <a:rPr lang="en-ZA" dirty="0"/>
              <a:t>Level 2 bullet [Calibri-16-non bold]</a:t>
            </a:r>
          </a:p>
          <a:p>
            <a:pPr lvl="1"/>
            <a:r>
              <a:rPr lang="en-ZA" dirty="0"/>
              <a:t>Level 3 bullet [Calibri-16-non bold]</a:t>
            </a:r>
          </a:p>
          <a:p>
            <a:pPr lvl="1"/>
            <a:endParaRPr lang="en-ZA" dirty="0"/>
          </a:p>
          <a:p>
            <a:r>
              <a:rPr lang="en-ZA" dirty="0"/>
              <a:t>Level 1 bullet is [Calibri-18-bold] </a:t>
            </a:r>
          </a:p>
          <a:p>
            <a:pPr lvl="1"/>
            <a:r>
              <a:rPr lang="en-ZA" dirty="0"/>
              <a:t>Level 2 bullet [Calibri-16-non bold]</a:t>
            </a:r>
          </a:p>
          <a:p>
            <a:pPr lvl="1"/>
            <a:r>
              <a:rPr lang="en-ZA" dirty="0"/>
              <a:t>Keep bullets short (Tab to Indent)</a:t>
            </a:r>
          </a:p>
        </p:txBody>
      </p:sp>
      <p:sp>
        <p:nvSpPr>
          <p:cNvPr id="14" name="Textplatzhalter 10"/>
          <p:cNvSpPr>
            <a:spLocks noGrp="1"/>
          </p:cNvSpPr>
          <p:nvPr>
            <p:ph type="body" sz="quarter" idx="13" hasCustomPrompt="1"/>
          </p:nvPr>
        </p:nvSpPr>
        <p:spPr bwMode="auto">
          <a:xfrm>
            <a:off x="148007" y="1010605"/>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2" name="Rectangle 1"/>
          <p:cNvSpPr/>
          <p:nvPr userDrawn="1"/>
        </p:nvSpPr>
        <p:spPr>
          <a:xfrm>
            <a:off x="-1" y="6565900"/>
            <a:ext cx="7162801" cy="1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0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35947" y="358733"/>
            <a:ext cx="7191796" cy="682283"/>
          </a:xfrm>
        </p:spPr>
        <p:txBody>
          <a:bodyPr anchor="b"/>
          <a:lstStyle>
            <a:lvl1pPr>
              <a:defRPr sz="3200"/>
            </a:lvl1pPr>
          </a:lstStyle>
          <a:p>
            <a:r>
              <a:rPr lang="en-US"/>
              <a:t>Click to edit Master title style</a:t>
            </a:r>
            <a:endParaRPr lang="en-US" dirty="0"/>
          </a:p>
        </p:txBody>
      </p:sp>
      <p:sp>
        <p:nvSpPr>
          <p:cNvPr id="6" name="Text Placeholder 3"/>
          <p:cNvSpPr>
            <a:spLocks noGrp="1"/>
          </p:cNvSpPr>
          <p:nvPr>
            <p:ph type="body" sz="half" idx="2"/>
          </p:nvPr>
        </p:nvSpPr>
        <p:spPr>
          <a:xfrm>
            <a:off x="235947" y="1452496"/>
            <a:ext cx="5981974" cy="49654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p:cNvSpPr/>
          <p:nvPr userDrawn="1"/>
        </p:nvSpPr>
        <p:spPr>
          <a:xfrm>
            <a:off x="1" y="6565900"/>
            <a:ext cx="72263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2"/>
          <p:cNvSpPr>
            <a:spLocks noGrp="1"/>
          </p:cNvSpPr>
          <p:nvPr>
            <p:ph idx="1"/>
          </p:nvPr>
        </p:nvSpPr>
        <p:spPr>
          <a:xfrm>
            <a:off x="6414869" y="1452496"/>
            <a:ext cx="2475913" cy="4965487"/>
          </a:xfrm>
        </p:spPr>
        <p:txBody>
          <a:bodyPr>
            <a:normAutofit/>
          </a:bodyPr>
          <a:lstStyle>
            <a:lvl1pP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328004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143" y="546100"/>
            <a:ext cx="7472759" cy="4953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236140" y="1337997"/>
            <a:ext cx="8626506" cy="50909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1" y="6565900"/>
            <a:ext cx="72263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46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880" y="372800"/>
            <a:ext cx="7191796" cy="682283"/>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221878" y="1455397"/>
            <a:ext cx="8591922" cy="22316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1" y="6379573"/>
            <a:ext cx="7073900" cy="31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 Placeholder 3"/>
          <p:cNvSpPr>
            <a:spLocks noGrp="1"/>
          </p:cNvSpPr>
          <p:nvPr>
            <p:ph type="body" sz="half" idx="10"/>
          </p:nvPr>
        </p:nvSpPr>
        <p:spPr>
          <a:xfrm>
            <a:off x="221878" y="3898901"/>
            <a:ext cx="6521822" cy="23282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8132" y="4200837"/>
            <a:ext cx="2095868" cy="2335396"/>
          </a:xfrm>
          <a:prstGeom prst="rect">
            <a:avLst/>
          </a:prstGeom>
        </p:spPr>
      </p:pic>
    </p:spTree>
    <p:extLst>
      <p:ext uri="{BB962C8B-B14F-4D97-AF65-F5344CB8AC3E}">
        <p14:creationId xmlns:p14="http://schemas.microsoft.com/office/powerpoint/2010/main" val="347856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288"/>
            <a:ext cx="9144000" cy="6839712"/>
          </a:xfrm>
          <a:prstGeom prst="rect">
            <a:avLst/>
          </a:prstGeom>
        </p:spPr>
      </p:pic>
      <p:grpSp>
        <p:nvGrpSpPr>
          <p:cNvPr id="11" name="Group 10"/>
          <p:cNvGrpSpPr/>
          <p:nvPr userDrawn="1"/>
        </p:nvGrpSpPr>
        <p:grpSpPr>
          <a:xfrm>
            <a:off x="0" y="0"/>
            <a:ext cx="7061200" cy="756919"/>
            <a:chOff x="0" y="190500"/>
            <a:chExt cx="7061200" cy="756919"/>
          </a:xfrm>
        </p:grpSpPr>
        <p:sp>
          <p:nvSpPr>
            <p:cNvPr id="8"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ZA" baseline="0" dirty="0" smtClean="0">
                  <a:solidFill>
                    <a:schemeClr val="accent6">
                      <a:lumMod val="75000"/>
                    </a:schemeClr>
                  </a:solidFill>
                  <a:latin typeface="Gill Sans MT" panose="020B0502020104020203" pitchFamily="34" charset="0"/>
                </a:rPr>
                <a:t>         </a:t>
              </a:r>
              <a:endParaRPr lang="en-ZA" sz="2800" dirty="0">
                <a:solidFill>
                  <a:schemeClr val="accent6">
                    <a:lumMod val="75000"/>
                  </a:schemeClr>
                </a:solidFill>
                <a:latin typeface="Gill Sans MT" panose="020B0502020104020203" pitchFamily="34" charset="0"/>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2"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smtClean="0"/>
              <a:t>Click to edit Master title style</a:t>
            </a:r>
            <a:endParaRPr lang="en-US" dirty="0"/>
          </a:p>
        </p:txBody>
      </p:sp>
      <p:sp>
        <p:nvSpPr>
          <p:cNvPr id="13" name="Content Placeholder 3"/>
          <p:cNvSpPr>
            <a:spLocks noGrp="1"/>
          </p:cNvSpPr>
          <p:nvPr>
            <p:ph sz="quarter" idx="14" hasCustomPrompt="1"/>
          </p:nvPr>
        </p:nvSpPr>
        <p:spPr>
          <a:xfrm>
            <a:off x="342900" y="2188796"/>
            <a:ext cx="8801100" cy="4560305"/>
          </a:xfrm>
        </p:spPr>
        <p:txBody>
          <a:bodyPr>
            <a:normAutofit/>
          </a:bodyPr>
          <a:lstStyle>
            <a:lvl1pPr>
              <a:defRPr sz="1800">
                <a:latin typeface="Gill Sans MT" panose="020B0502020104020203" pitchFamily="34" charset="0"/>
              </a:defRPr>
            </a:lvl1pPr>
          </a:lstStyle>
          <a:p>
            <a:r>
              <a:rPr lang="en-ZA" dirty="0" smtClean="0"/>
              <a:t>Level 1 bullet is [Gill Sans-18-non bold]</a:t>
            </a:r>
          </a:p>
          <a:p>
            <a:r>
              <a:rPr lang="en-ZA" dirty="0" smtClean="0"/>
              <a:t>Keep bullets short</a:t>
            </a:r>
          </a:p>
          <a:p>
            <a:r>
              <a:rPr lang="en-ZA" dirty="0" smtClean="0"/>
              <a:t>Insert text here</a:t>
            </a:r>
          </a:p>
        </p:txBody>
      </p:sp>
      <p:sp>
        <p:nvSpPr>
          <p:cNvPr id="14" name="Textplatzhalter 10"/>
          <p:cNvSpPr>
            <a:spLocks noGrp="1"/>
          </p:cNvSpPr>
          <p:nvPr>
            <p:ph type="body" sz="quarter" idx="13" hasCustomPrompt="1"/>
          </p:nvPr>
        </p:nvSpPr>
        <p:spPr bwMode="auto">
          <a:xfrm>
            <a:off x="148004" y="1010599"/>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smtClean="0"/>
              <a:t>Insert sub-heading here...</a:t>
            </a:r>
            <a:endParaRPr lang="de-DE" dirty="0"/>
          </a:p>
        </p:txBody>
      </p:sp>
      <p:sp>
        <p:nvSpPr>
          <p:cNvPr id="15" name="TextBox 14"/>
          <p:cNvSpPr txBox="1"/>
          <p:nvPr userDrawn="1"/>
        </p:nvSpPr>
        <p:spPr>
          <a:xfrm>
            <a:off x="7153276" y="6487491"/>
            <a:ext cx="1990724" cy="261610"/>
          </a:xfrm>
          <a:prstGeom prst="rect">
            <a:avLst/>
          </a:prstGeom>
          <a:noFill/>
        </p:spPr>
        <p:txBody>
          <a:bodyPr wrap="square" rtlCol="0">
            <a:spAutoFit/>
          </a:bodyPr>
          <a:lstStyle/>
          <a:p>
            <a:r>
              <a:rPr lang="en-ZA" sz="1100" dirty="0" smtClean="0">
                <a:solidFill>
                  <a:schemeClr val="bg1"/>
                </a:solidFill>
                <a:latin typeface="Gill Sans Std Light" panose="020B0302020104020203" pitchFamily="34" charset="0"/>
              </a:rPr>
              <a:t>Land Bank</a:t>
            </a:r>
            <a:r>
              <a:rPr lang="en-ZA" sz="1100" baseline="0" dirty="0" smtClean="0">
                <a:solidFill>
                  <a:schemeClr val="bg1"/>
                </a:solidFill>
                <a:latin typeface="Gill Sans Std Light" panose="020B0302020104020203" pitchFamily="34" charset="0"/>
              </a:rPr>
              <a:t> </a:t>
            </a:r>
            <a:r>
              <a:rPr lang="en-ZA" sz="1100" dirty="0" smtClean="0">
                <a:solidFill>
                  <a:schemeClr val="bg1"/>
                </a:solidFill>
                <a:latin typeface="Gill Sans Std Light" panose="020B0302020104020203" pitchFamily="34" charset="0"/>
              </a:rPr>
              <a:t>Presentation     </a:t>
            </a:r>
            <a:fld id="{52AC310D-40ED-4F52-94A8-7DCEA5352FE4}" type="slidenum">
              <a:rPr lang="en-ZA" sz="1100" smtClean="0">
                <a:solidFill>
                  <a:schemeClr val="bg1"/>
                </a:solidFill>
                <a:latin typeface="Gill Sans Std Light" panose="020B0302020104020203" pitchFamily="34" charset="0"/>
              </a:rPr>
              <a:t>‹#›</a:t>
            </a:fld>
            <a:endParaRPr lang="en-ZA" sz="1100" dirty="0">
              <a:solidFill>
                <a:schemeClr val="bg1"/>
              </a:solidFill>
              <a:latin typeface="Gill Sans Std Light" panose="020B0302020104020203" pitchFamily="34" charset="0"/>
            </a:endParaRPr>
          </a:p>
        </p:txBody>
      </p:sp>
    </p:spTree>
    <p:extLst>
      <p:ext uri="{BB962C8B-B14F-4D97-AF65-F5344CB8AC3E}">
        <p14:creationId xmlns:p14="http://schemas.microsoft.com/office/powerpoint/2010/main" val="410629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ubtitle 8"/>
          <p:cNvSpPr>
            <a:spLocks noGrp="1"/>
          </p:cNvSpPr>
          <p:nvPr>
            <p:ph type="subTitle" idx="1" hasCustomPrompt="1"/>
          </p:nvPr>
        </p:nvSpPr>
        <p:spPr>
          <a:xfrm>
            <a:off x="1493716" y="2012210"/>
            <a:ext cx="5999283" cy="1319420"/>
          </a:xfrm>
        </p:spPr>
        <p:txBody>
          <a:bodyPr>
            <a:noAutofit/>
          </a:bodyPr>
          <a:lstStyle>
            <a:lvl1pPr>
              <a:defRPr sz="2000">
                <a:latin typeface="Gill Sans MT" panose="020B0502020104020203" pitchFamily="34" charset="0"/>
              </a:defRPr>
            </a:lvl1pPr>
          </a:lstStyle>
          <a:p>
            <a:r>
              <a:rPr lang="en-US" noProof="1" smtClean="0"/>
              <a:t>Enter your text here</a:t>
            </a:r>
            <a:endParaRPr lang="en-US" dirty="0" smtClean="0"/>
          </a:p>
          <a:p>
            <a:r>
              <a:rPr lang="en-US" noProof="1" smtClean="0"/>
              <a:t>Enter your text here</a:t>
            </a:r>
            <a:endParaRPr lang="en-US" dirty="0" smtClean="0"/>
          </a:p>
          <a:p>
            <a:r>
              <a:rPr lang="en-US" noProof="1" smtClean="0"/>
              <a:t>Enter your text here</a:t>
            </a:r>
            <a:endParaRPr lang="en-US" dirty="0" smtClean="0"/>
          </a:p>
        </p:txBody>
      </p:sp>
      <p:sp>
        <p:nvSpPr>
          <p:cNvPr id="5" name="Pentagon 4"/>
          <p:cNvSpPr/>
          <p:nvPr userDrawn="1"/>
        </p:nvSpPr>
        <p:spPr>
          <a:xfrm>
            <a:off x="558800" y="1248137"/>
            <a:ext cx="698500" cy="376050"/>
          </a:xfrm>
          <a:prstGeom prst="homePlat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p:cNvGrpSpPr/>
          <p:nvPr userDrawn="1"/>
        </p:nvGrpSpPr>
        <p:grpSpPr>
          <a:xfrm>
            <a:off x="0" y="6553200"/>
            <a:ext cx="9144000" cy="304800"/>
            <a:chOff x="0" y="6553200"/>
            <a:chExt cx="9144000" cy="304800"/>
          </a:xfrm>
        </p:grpSpPr>
        <p:sp>
          <p:nvSpPr>
            <p:cNvPr id="8" name="Rectangle 7"/>
            <p:cNvSpPr/>
            <p:nvPr userDrawn="1"/>
          </p:nvSpPr>
          <p:spPr>
            <a:xfrm>
              <a:off x="0" y="6604000"/>
              <a:ext cx="9144000" cy="2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0" y="6553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 name="Title 1"/>
          <p:cNvSpPr>
            <a:spLocks noGrp="1"/>
          </p:cNvSpPr>
          <p:nvPr>
            <p:ph type="title" hasCustomPrompt="1"/>
          </p:nvPr>
        </p:nvSpPr>
        <p:spPr>
          <a:xfrm>
            <a:off x="1493717" y="1110725"/>
            <a:ext cx="5999282" cy="650874"/>
          </a:xfrm>
        </p:spPr>
        <p:txBody>
          <a:bodyPr/>
          <a:lstStyle>
            <a:lvl1pPr>
              <a:defRPr>
                <a:solidFill>
                  <a:schemeClr val="tx2">
                    <a:lumMod val="75000"/>
                  </a:schemeClr>
                </a:solidFill>
              </a:defRPr>
            </a:lvl1pPr>
          </a:lstStyle>
          <a:p>
            <a:r>
              <a:rPr lang="en-US" dirty="0" smtClean="0"/>
              <a:t>PAGE BREAKER: Heading</a:t>
            </a:r>
            <a:endParaRPr lang="en-ZA" dirty="0"/>
          </a:p>
        </p:txBody>
      </p:sp>
    </p:spTree>
    <p:extLst>
      <p:ext uri="{BB962C8B-B14F-4D97-AF65-F5344CB8AC3E}">
        <p14:creationId xmlns:p14="http://schemas.microsoft.com/office/powerpoint/2010/main" val="308797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ubtitle 8"/>
          <p:cNvSpPr>
            <a:spLocks noGrp="1"/>
          </p:cNvSpPr>
          <p:nvPr>
            <p:ph type="subTitle" idx="1" hasCustomPrompt="1"/>
          </p:nvPr>
        </p:nvSpPr>
        <p:spPr>
          <a:xfrm>
            <a:off x="1366716" y="1428887"/>
            <a:ext cx="5973883" cy="1319420"/>
          </a:xfrm>
        </p:spPr>
        <p:txBody>
          <a:bodyPr>
            <a:noAutofit/>
          </a:bodyPr>
          <a:lstStyle>
            <a:lvl1pPr>
              <a:defRPr sz="2000">
                <a:latin typeface="Gill Sans MT" panose="020B0502020104020203" pitchFamily="34" charset="0"/>
              </a:defRPr>
            </a:lvl1pPr>
          </a:lstStyle>
          <a:p>
            <a:r>
              <a:rPr lang="en-US" noProof="1" smtClean="0"/>
              <a:t>Enter your text here</a:t>
            </a:r>
            <a:endParaRPr lang="en-US" dirty="0" smtClean="0"/>
          </a:p>
          <a:p>
            <a:r>
              <a:rPr lang="en-US" noProof="1" smtClean="0"/>
              <a:t>Enter your text here</a:t>
            </a:r>
            <a:endParaRPr lang="en-US" dirty="0" smtClean="0"/>
          </a:p>
          <a:p>
            <a:r>
              <a:rPr lang="en-US" noProof="1" smtClean="0"/>
              <a:t>Enter your text here</a:t>
            </a:r>
            <a:endParaRPr lang="en-US" dirty="0" smtClean="0"/>
          </a:p>
        </p:txBody>
      </p:sp>
      <p:sp>
        <p:nvSpPr>
          <p:cNvPr id="5" name="Pentagon 4"/>
          <p:cNvSpPr/>
          <p:nvPr userDrawn="1"/>
        </p:nvSpPr>
        <p:spPr>
          <a:xfrm>
            <a:off x="509895" y="376202"/>
            <a:ext cx="698500" cy="376050"/>
          </a:xfrm>
          <a:prstGeom prst="homePlat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p:cNvGrpSpPr/>
          <p:nvPr userDrawn="1"/>
        </p:nvGrpSpPr>
        <p:grpSpPr>
          <a:xfrm>
            <a:off x="0" y="6553200"/>
            <a:ext cx="9144000" cy="304800"/>
            <a:chOff x="0" y="6553200"/>
            <a:chExt cx="9144000" cy="304800"/>
          </a:xfrm>
        </p:grpSpPr>
        <p:sp>
          <p:nvSpPr>
            <p:cNvPr id="8" name="Rectangle 7"/>
            <p:cNvSpPr/>
            <p:nvPr userDrawn="1"/>
          </p:nvSpPr>
          <p:spPr>
            <a:xfrm>
              <a:off x="0" y="6604000"/>
              <a:ext cx="9144000" cy="2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0" y="6553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 name="Title 1"/>
          <p:cNvSpPr>
            <a:spLocks noGrp="1"/>
          </p:cNvSpPr>
          <p:nvPr>
            <p:ph type="title" hasCustomPrompt="1"/>
          </p:nvPr>
        </p:nvSpPr>
        <p:spPr>
          <a:xfrm>
            <a:off x="1366715" y="238790"/>
            <a:ext cx="5973883" cy="650874"/>
          </a:xfrm>
        </p:spPr>
        <p:txBody>
          <a:bodyPr/>
          <a:lstStyle>
            <a:lvl1pPr>
              <a:defRPr>
                <a:solidFill>
                  <a:schemeClr val="tx2">
                    <a:lumMod val="75000"/>
                  </a:schemeClr>
                </a:solidFill>
              </a:defRPr>
            </a:lvl1pPr>
          </a:lstStyle>
          <a:p>
            <a:r>
              <a:rPr lang="en-US" dirty="0" smtClean="0"/>
              <a:t>PAGE BREAKER: Heading</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75880"/>
            <a:ext cx="9144000" cy="3593220"/>
          </a:xfrm>
          <a:prstGeom prst="rect">
            <a:avLst/>
          </a:prstGeom>
        </p:spPr>
      </p:pic>
    </p:spTree>
    <p:extLst>
      <p:ext uri="{BB962C8B-B14F-4D97-AF65-F5344CB8AC3E}">
        <p14:creationId xmlns:p14="http://schemas.microsoft.com/office/powerpoint/2010/main" val="90458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6427796"/>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platzhalter 10"/>
          <p:cNvSpPr>
            <a:spLocks noGrp="1"/>
          </p:cNvSpPr>
          <p:nvPr>
            <p:ph type="body" sz="quarter" idx="13" hasCustomPrompt="1"/>
          </p:nvPr>
        </p:nvSpPr>
        <p:spPr bwMode="auto">
          <a:xfrm>
            <a:off x="228600" y="1182235"/>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smtClean="0"/>
              <a:t>Insert sub-heading here...</a:t>
            </a:r>
            <a:endParaRPr lang="de-DE" dirty="0"/>
          </a:p>
        </p:txBody>
      </p:sp>
      <p:sp>
        <p:nvSpPr>
          <p:cNvPr id="14" name="TextBox 13"/>
          <p:cNvSpPr txBox="1"/>
          <p:nvPr userDrawn="1"/>
        </p:nvSpPr>
        <p:spPr>
          <a:xfrm>
            <a:off x="7153276" y="6512891"/>
            <a:ext cx="1990724" cy="261610"/>
          </a:xfrm>
          <a:prstGeom prst="rect">
            <a:avLst/>
          </a:prstGeom>
          <a:noFill/>
        </p:spPr>
        <p:txBody>
          <a:bodyPr wrap="square" rtlCol="0">
            <a:spAutoFit/>
          </a:bodyPr>
          <a:lstStyle/>
          <a:p>
            <a:r>
              <a:rPr lang="en-ZA" sz="1100" dirty="0" smtClean="0">
                <a:solidFill>
                  <a:srgbClr val="008060"/>
                </a:solidFill>
                <a:latin typeface="Gill Sans Std Light" panose="020B0302020104020203" pitchFamily="34" charset="0"/>
              </a:rPr>
              <a:t>Land Bank</a:t>
            </a:r>
            <a:r>
              <a:rPr lang="en-ZA" sz="1100" baseline="0" dirty="0" smtClean="0">
                <a:solidFill>
                  <a:srgbClr val="008060"/>
                </a:solidFill>
                <a:latin typeface="Gill Sans Std Light" panose="020B0302020104020203" pitchFamily="34" charset="0"/>
              </a:rPr>
              <a:t> </a:t>
            </a:r>
            <a:r>
              <a:rPr lang="en-ZA" sz="1100" dirty="0" smtClean="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sp>
        <p:nvSpPr>
          <p:cNvPr id="15"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a:stretch>
            <a:fillRect/>
          </a:stretch>
        </p:blipFill>
        <p:spPr>
          <a:xfrm>
            <a:off x="1" y="0"/>
            <a:ext cx="8435662" cy="980052"/>
          </a:xfrm>
          <a:prstGeom prst="rect">
            <a:avLst/>
          </a:prstGeom>
        </p:spPr>
      </p:pic>
    </p:spTree>
    <p:extLst>
      <p:ext uri="{BB962C8B-B14F-4D97-AF65-F5344CB8AC3E}">
        <p14:creationId xmlns:p14="http://schemas.microsoft.com/office/powerpoint/2010/main" val="263738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userDrawn="1">
            <p:extLst>
              <p:ext uri="{D42A27DB-BD31-4B8C-83A1-F6EECF244321}">
                <p14:modId xmlns:p14="http://schemas.microsoft.com/office/powerpoint/2010/main" val="3093876542"/>
              </p:ext>
            </p:extLst>
          </p:nvPr>
        </p:nvGraphicFramePr>
        <p:xfrm>
          <a:off x="299537" y="1747179"/>
          <a:ext cx="8549042" cy="3622347"/>
        </p:xfrm>
        <a:graphic>
          <a:graphicData uri="http://schemas.openxmlformats.org/drawingml/2006/table">
            <a:tbl>
              <a:tblPr firstRow="1" bandRow="1">
                <a:tableStyleId>{21E4AEA4-8DFA-4A89-87EB-49C32662AFE0}</a:tableStyleId>
              </a:tblPr>
              <a:tblGrid>
                <a:gridCol w="398443">
                  <a:extLst>
                    <a:ext uri="{9D8B030D-6E8A-4147-A177-3AD203B41FA5}">
                      <a16:colId xmlns:a16="http://schemas.microsoft.com/office/drawing/2014/main" val="20000"/>
                    </a:ext>
                  </a:extLst>
                </a:gridCol>
                <a:gridCol w="5806699">
                  <a:extLst>
                    <a:ext uri="{9D8B030D-6E8A-4147-A177-3AD203B41FA5}">
                      <a16:colId xmlns:a16="http://schemas.microsoft.com/office/drawing/2014/main" val="20001"/>
                    </a:ext>
                  </a:extLst>
                </a:gridCol>
                <a:gridCol w="1171950">
                  <a:extLst>
                    <a:ext uri="{9D8B030D-6E8A-4147-A177-3AD203B41FA5}">
                      <a16:colId xmlns:a16="http://schemas.microsoft.com/office/drawing/2014/main" val="20002"/>
                    </a:ext>
                  </a:extLst>
                </a:gridCol>
                <a:gridCol w="1171950">
                  <a:extLst>
                    <a:ext uri="{9D8B030D-6E8A-4147-A177-3AD203B41FA5}">
                      <a16:colId xmlns:a16="http://schemas.microsoft.com/office/drawing/2014/main" val="20003"/>
                    </a:ext>
                  </a:extLst>
                </a:gridCol>
              </a:tblGrid>
              <a:tr h="655627">
                <a:tc>
                  <a:txBody>
                    <a:bodyPr/>
                    <a:lstStyle/>
                    <a:p>
                      <a:pPr algn="ctr"/>
                      <a:r>
                        <a:rPr lang="en-US" sz="1400" dirty="0" smtClean="0">
                          <a:latin typeface="Gill Sans MT" panose="020B0502020104020203" pitchFamily="34" charset="0"/>
                        </a:rPr>
                        <a:t>#</a:t>
                      </a:r>
                      <a:endParaRPr lang="en-US" sz="1400" dirty="0">
                        <a:latin typeface="Gill Sans MT" panose="020B0502020104020203" pitchFamily="34" charset="0"/>
                      </a:endParaRPr>
                    </a:p>
                  </a:txBody>
                  <a:tcPr marL="99060" marR="99060"/>
                </a:tc>
                <a:tc>
                  <a:txBody>
                    <a:bodyPr/>
                    <a:lstStyle/>
                    <a:p>
                      <a:r>
                        <a:rPr lang="en-US" sz="1400" dirty="0" smtClean="0">
                          <a:latin typeface="Gill Sans MT" panose="020B0502020104020203" pitchFamily="34" charset="0"/>
                        </a:rPr>
                        <a:t>Item</a:t>
                      </a:r>
                      <a:endParaRPr lang="en-US" sz="1400" dirty="0">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Who</a:t>
                      </a:r>
                      <a:endParaRPr lang="en-US" sz="1400" dirty="0">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When</a:t>
                      </a:r>
                      <a:endParaRPr lang="en-US" sz="1400" dirty="0">
                        <a:latin typeface="Gill Sans MT" panose="020B0502020104020203" pitchFamily="34" charset="0"/>
                      </a:endParaRPr>
                    </a:p>
                  </a:txBody>
                  <a:tcPr marL="99060" marR="99060"/>
                </a:tc>
                <a:extLst>
                  <a:ext uri="{0D108BD9-81ED-4DB2-BD59-A6C34878D82A}">
                    <a16:rowId xmlns:a16="http://schemas.microsoft.com/office/drawing/2014/main" val="10000"/>
                  </a:ext>
                </a:extLst>
              </a:tr>
              <a:tr h="370840">
                <a:tc>
                  <a:txBody>
                    <a:bodyPr/>
                    <a:lstStyle/>
                    <a:p>
                      <a:pPr algn="ctr"/>
                      <a:r>
                        <a:rPr lang="en-US" sz="1400" dirty="0" smtClean="0">
                          <a:latin typeface="Gill Sans MT" panose="020B0502020104020203" pitchFamily="34" charset="0"/>
                        </a:rPr>
                        <a:t>1</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 [Calibri-14-non bold]</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1"/>
                  </a:ext>
                </a:extLst>
              </a:tr>
              <a:tr h="370840">
                <a:tc>
                  <a:txBody>
                    <a:bodyPr/>
                    <a:lstStyle/>
                    <a:p>
                      <a:pPr algn="ctr"/>
                      <a:r>
                        <a:rPr lang="en-US" sz="1400" dirty="0" smtClean="0">
                          <a:latin typeface="Gill Sans MT" panose="020B0502020104020203" pitchFamily="34" charset="0"/>
                        </a:rPr>
                        <a:t>2</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2"/>
                  </a:ext>
                </a:extLst>
              </a:tr>
              <a:tr h="370840">
                <a:tc>
                  <a:txBody>
                    <a:bodyPr/>
                    <a:lstStyle/>
                    <a:p>
                      <a:pPr algn="ctr"/>
                      <a:r>
                        <a:rPr lang="en-US" sz="1400" dirty="0" smtClean="0">
                          <a:latin typeface="Gill Sans MT" panose="020B0502020104020203" pitchFamily="34" charset="0"/>
                        </a:rPr>
                        <a:t>3</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3"/>
                  </a:ext>
                </a:extLst>
              </a:tr>
              <a:tr h="370840">
                <a:tc>
                  <a:txBody>
                    <a:bodyPr/>
                    <a:lstStyle/>
                    <a:p>
                      <a:pPr algn="ctr"/>
                      <a:r>
                        <a:rPr lang="en-US" sz="1400" dirty="0" smtClean="0">
                          <a:latin typeface="Gill Sans MT" panose="020B0502020104020203" pitchFamily="34" charset="0"/>
                        </a:rPr>
                        <a:t>4</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4"/>
                  </a:ext>
                </a:extLst>
              </a:tr>
              <a:tr h="370840">
                <a:tc>
                  <a:txBody>
                    <a:bodyPr/>
                    <a:lstStyle/>
                    <a:p>
                      <a:pPr algn="ctr"/>
                      <a:r>
                        <a:rPr lang="en-US" sz="1400" dirty="0" smtClean="0">
                          <a:latin typeface="Gill Sans MT" panose="020B0502020104020203" pitchFamily="34" charset="0"/>
                        </a:rPr>
                        <a:t>5</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5"/>
                  </a:ext>
                </a:extLst>
              </a:tr>
              <a:tr h="370840">
                <a:tc>
                  <a:txBody>
                    <a:bodyPr/>
                    <a:lstStyle/>
                    <a:p>
                      <a:pPr algn="ctr"/>
                      <a:r>
                        <a:rPr lang="en-US" sz="1400" dirty="0" smtClean="0">
                          <a:latin typeface="Gill Sans MT" panose="020B0502020104020203" pitchFamily="34" charset="0"/>
                        </a:rPr>
                        <a:t>6</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6"/>
                  </a:ext>
                </a:extLst>
              </a:tr>
              <a:tr h="370840">
                <a:tc>
                  <a:txBody>
                    <a:bodyPr/>
                    <a:lstStyle/>
                    <a:p>
                      <a:pPr algn="ctr"/>
                      <a:r>
                        <a:rPr lang="en-US" sz="1400" dirty="0" smtClean="0">
                          <a:latin typeface="Gill Sans MT" panose="020B0502020104020203" pitchFamily="34" charset="0"/>
                        </a:rPr>
                        <a:t>7</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7"/>
                  </a:ext>
                </a:extLst>
              </a:tr>
              <a:tr h="370840">
                <a:tc>
                  <a:txBody>
                    <a:bodyPr/>
                    <a:lstStyle/>
                    <a:p>
                      <a:pPr algn="ctr"/>
                      <a:r>
                        <a:rPr lang="en-US" sz="1400" dirty="0" smtClean="0">
                          <a:latin typeface="Gill Sans MT" panose="020B0502020104020203" pitchFamily="34" charset="0"/>
                        </a:rPr>
                        <a:t>8</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ill Sans MT" panose="020B0502020104020203" pitchFamily="34" charset="0"/>
                        </a:rPr>
                        <a:t>Replace</a:t>
                      </a:r>
                      <a:r>
                        <a:rPr lang="en-US" sz="1400" baseline="0" dirty="0" smtClean="0">
                          <a:latin typeface="Gill Sans MT" panose="020B0502020104020203" pitchFamily="34" charset="0"/>
                        </a:rPr>
                        <a:t> text here</a:t>
                      </a:r>
                      <a:endParaRPr lang="en-US" sz="1400" dirty="0" smtClean="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smtClean="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8"/>
                  </a:ext>
                </a:extLst>
              </a:tr>
            </a:tbl>
          </a:graphicData>
        </a:graphic>
      </p:graphicFrame>
      <p:sp>
        <p:nvSpPr>
          <p:cNvPr id="11" name="Textplatzhalter 10"/>
          <p:cNvSpPr>
            <a:spLocks noGrp="1"/>
          </p:cNvSpPr>
          <p:nvPr>
            <p:ph type="body" sz="quarter" idx="13" hasCustomPrompt="1"/>
          </p:nvPr>
        </p:nvSpPr>
        <p:spPr bwMode="auto">
          <a:xfrm>
            <a:off x="299537" y="1066870"/>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smtClean="0"/>
              <a:t>Insert sub-heading here...</a:t>
            </a:r>
            <a:endParaRPr lang="de-DE" dirty="0"/>
          </a:p>
        </p:txBody>
      </p:sp>
      <p:pic>
        <p:nvPicPr>
          <p:cNvPr id="2" name="Picture 1"/>
          <p:cNvPicPr>
            <a:picLocks noChangeAspect="1"/>
          </p:cNvPicPr>
          <p:nvPr userDrawn="1"/>
        </p:nvPicPr>
        <p:blipFill>
          <a:blip r:embed="rId2"/>
          <a:stretch>
            <a:fillRect/>
          </a:stretch>
        </p:blipFill>
        <p:spPr>
          <a:xfrm>
            <a:off x="0" y="0"/>
            <a:ext cx="7748688" cy="816935"/>
          </a:xfrm>
          <a:prstGeom prst="rect">
            <a:avLst/>
          </a:prstGeom>
        </p:spPr>
      </p:pic>
    </p:spTree>
    <p:extLst>
      <p:ext uri="{BB962C8B-B14F-4D97-AF65-F5344CB8AC3E}">
        <p14:creationId xmlns:p14="http://schemas.microsoft.com/office/powerpoint/2010/main" val="15534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7144" y="0"/>
            <a:ext cx="2026856" cy="6040192"/>
          </a:xfrm>
          <a:prstGeom prst="rect">
            <a:avLst/>
          </a:prstGeom>
        </p:spPr>
      </p:pic>
      <p:sp>
        <p:nvSpPr>
          <p:cNvPr id="22" name="Text Placeholder 3"/>
          <p:cNvSpPr>
            <a:spLocks noGrp="1"/>
          </p:cNvSpPr>
          <p:nvPr>
            <p:ph type="body" sz="half" idx="2"/>
          </p:nvPr>
        </p:nvSpPr>
        <p:spPr>
          <a:xfrm>
            <a:off x="276606" y="1425534"/>
            <a:ext cx="6572250" cy="4886366"/>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3" name="TextBox 12"/>
          <p:cNvSpPr txBox="1"/>
          <p:nvPr userDrawn="1"/>
        </p:nvSpPr>
        <p:spPr>
          <a:xfrm>
            <a:off x="6137276" y="6519232"/>
            <a:ext cx="1990724" cy="261610"/>
          </a:xfrm>
          <a:prstGeom prst="rect">
            <a:avLst/>
          </a:prstGeom>
          <a:noFill/>
        </p:spPr>
        <p:txBody>
          <a:bodyPr wrap="square" rtlCol="0">
            <a:spAutoFit/>
          </a:bodyPr>
          <a:lstStyle/>
          <a:p>
            <a:r>
              <a:rPr lang="en-ZA" sz="1100" dirty="0" smtClean="0">
                <a:solidFill>
                  <a:srgbClr val="008060"/>
                </a:solidFill>
                <a:latin typeface="Gill Sans Std Light" panose="020B0302020104020203" pitchFamily="34" charset="0"/>
              </a:rPr>
              <a:t>Land Bank</a:t>
            </a:r>
            <a:r>
              <a:rPr lang="en-ZA" sz="1100" baseline="0" dirty="0" smtClean="0">
                <a:solidFill>
                  <a:srgbClr val="008060"/>
                </a:solidFill>
                <a:latin typeface="Gill Sans Std Light" panose="020B0302020104020203" pitchFamily="34" charset="0"/>
              </a:rPr>
              <a:t> </a:t>
            </a:r>
            <a:r>
              <a:rPr lang="en-ZA" sz="1100" dirty="0" smtClean="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pic>
        <p:nvPicPr>
          <p:cNvPr id="5" name="Picture 4"/>
          <p:cNvPicPr>
            <a:picLocks noChangeAspect="1"/>
          </p:cNvPicPr>
          <p:nvPr userDrawn="1"/>
        </p:nvPicPr>
        <p:blipFill>
          <a:blip r:embed="rId3"/>
          <a:stretch>
            <a:fillRect/>
          </a:stretch>
        </p:blipFill>
        <p:spPr>
          <a:xfrm>
            <a:off x="0" y="0"/>
            <a:ext cx="6848856" cy="722067"/>
          </a:xfrm>
          <a:prstGeom prst="rect">
            <a:avLst/>
          </a:prstGeom>
        </p:spPr>
      </p:pic>
    </p:spTree>
    <p:extLst>
      <p:ext uri="{BB962C8B-B14F-4D97-AF65-F5344CB8AC3E}">
        <p14:creationId xmlns:p14="http://schemas.microsoft.com/office/powerpoint/2010/main" val="2297155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 y="0"/>
            <a:ext cx="7645399" cy="756919"/>
            <a:chOff x="0" y="190500"/>
            <a:chExt cx="7061200" cy="756919"/>
          </a:xfrm>
        </p:grpSpPr>
        <p:sp>
          <p:nvSpPr>
            <p:cNvPr id="9"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ZA" baseline="0" dirty="0" smtClean="0">
                  <a:latin typeface="Gill Sans MT" panose="020B0502020104020203" pitchFamily="34" charset="0"/>
                </a:rPr>
                <a:t>         </a:t>
              </a:r>
              <a:endParaRPr lang="en-ZA" sz="2800" dirty="0">
                <a:latin typeface="Gill Sans MT" panose="020B0502020104020203" pitchFamily="34" charset="0"/>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smtClean="0"/>
              <a:t>Click to edit Master title style</a:t>
            </a:r>
            <a:endParaRPr lang="en-US" dirty="0"/>
          </a:p>
        </p:txBody>
      </p:sp>
      <p:sp>
        <p:nvSpPr>
          <p:cNvPr id="12" name="Content Placeholder 3"/>
          <p:cNvSpPr>
            <a:spLocks noGrp="1"/>
          </p:cNvSpPr>
          <p:nvPr>
            <p:ph sz="quarter" idx="14" hasCustomPrompt="1"/>
          </p:nvPr>
        </p:nvSpPr>
        <p:spPr>
          <a:xfrm>
            <a:off x="148004" y="2067565"/>
            <a:ext cx="8678496" cy="4198982"/>
          </a:xfrm>
        </p:spPr>
        <p:txBody>
          <a:bodyPr>
            <a:normAutofit/>
          </a:bodyPr>
          <a:lstStyle>
            <a:lvl1pPr>
              <a:defRPr sz="1800" baseline="0">
                <a:latin typeface="Gill Sans MT" panose="020B0502020104020203" pitchFamily="34" charset="0"/>
              </a:defRPr>
            </a:lvl1pPr>
            <a:lvl2pPr marL="457200" indent="0">
              <a:buNone/>
              <a:defRPr sz="1800">
                <a:latin typeface="Gill Sans MT" panose="020B0502020104020203" pitchFamily="34" charset="0"/>
              </a:defRPr>
            </a:lvl2pPr>
          </a:lstStyle>
          <a:p>
            <a:r>
              <a:rPr lang="en-ZA" dirty="0" smtClean="0"/>
              <a:t>Level 1 bullet is [Gill Sans-18-bold] </a:t>
            </a:r>
          </a:p>
          <a:p>
            <a:pPr lvl="1"/>
            <a:r>
              <a:rPr lang="en-ZA" dirty="0" smtClean="0"/>
              <a:t>Level 2 bullet [Gill Sans-16-non bold]</a:t>
            </a:r>
          </a:p>
          <a:p>
            <a:pPr lvl="1"/>
            <a:r>
              <a:rPr lang="en-ZA" dirty="0" smtClean="0"/>
              <a:t>Level 3 bullet [Gill Sans-16-non bold]</a:t>
            </a:r>
          </a:p>
          <a:p>
            <a:pPr lvl="1"/>
            <a:endParaRPr lang="en-ZA" dirty="0" smtClean="0"/>
          </a:p>
          <a:p>
            <a:r>
              <a:rPr lang="en-ZA" dirty="0" smtClean="0"/>
              <a:t>Level 1 bullet is [Gill Sans-18-bold] </a:t>
            </a:r>
          </a:p>
          <a:p>
            <a:pPr lvl="1"/>
            <a:r>
              <a:rPr lang="en-ZA" dirty="0" smtClean="0"/>
              <a:t>Level 2 bullet [Gill Sans-16-non bold]</a:t>
            </a:r>
          </a:p>
          <a:p>
            <a:pPr lvl="1"/>
            <a:r>
              <a:rPr lang="en-ZA" dirty="0" smtClean="0"/>
              <a:t>Keep bullets short (Tab to Indent)</a:t>
            </a:r>
          </a:p>
        </p:txBody>
      </p:sp>
      <p:sp>
        <p:nvSpPr>
          <p:cNvPr id="14" name="Textplatzhalter 10"/>
          <p:cNvSpPr>
            <a:spLocks noGrp="1"/>
          </p:cNvSpPr>
          <p:nvPr>
            <p:ph type="body" sz="quarter" idx="13" hasCustomPrompt="1"/>
          </p:nvPr>
        </p:nvSpPr>
        <p:spPr bwMode="auto">
          <a:xfrm>
            <a:off x="148004" y="1010599"/>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smtClean="0"/>
              <a:t>Insert sub-heading here...</a:t>
            </a:r>
            <a:endParaRPr lang="de-DE" dirty="0"/>
          </a:p>
        </p:txBody>
      </p:sp>
      <p:sp>
        <p:nvSpPr>
          <p:cNvPr id="2" name="Rectangle 1"/>
          <p:cNvSpPr/>
          <p:nvPr userDrawn="1"/>
        </p:nvSpPr>
        <p:spPr>
          <a:xfrm>
            <a:off x="-1" y="6565900"/>
            <a:ext cx="7162801" cy="1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9981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2.bin"/><Relationship Id="rId2" Type="http://schemas.openxmlformats.org/officeDocument/2006/relationships/slideLayout" Target="../slideLayouts/slideLayout14.xml"/><Relationship Id="rId16" Type="http://schemas.openxmlformats.org/officeDocument/2006/relationships/tags" Target="../tags/tag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1048604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6" name="think-cell Slide" r:id="rId17" imgW="378" imgH="379" progId="TCLayout.ActiveDocument.1">
                  <p:embed/>
                </p:oleObj>
              </mc:Choice>
              <mc:Fallback>
                <p:oleObj name="think-cell Slide" r:id="rId17" imgW="378" imgH="379"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3200"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628650" y="365127"/>
            <a:ext cx="6572250" cy="650874"/>
          </a:xfrm>
          <a:prstGeom prst="rect">
            <a:avLst/>
          </a:prstGeom>
        </p:spPr>
        <p:txBody>
          <a:bodyPr vert="horz" lIns="91440" tIns="45720" rIns="91440" bIns="45720" rtlCol="0" anchor="ctr">
            <a:normAutofit/>
          </a:bodyPr>
          <a:lstStyle/>
          <a:p>
            <a:r>
              <a:rPr lang="en-ZA" noProof="0" dirty="0" smtClean="0"/>
              <a:t>Insert heading here… </a:t>
            </a:r>
            <a:endParaRPr lang="en-US" dirty="0"/>
          </a:p>
        </p:txBody>
      </p:sp>
      <p:sp>
        <p:nvSpPr>
          <p:cNvPr id="3" name="Text Placeholder 2"/>
          <p:cNvSpPr>
            <a:spLocks noGrp="1"/>
          </p:cNvSpPr>
          <p:nvPr>
            <p:ph type="body" idx="1"/>
          </p:nvPr>
        </p:nvSpPr>
        <p:spPr>
          <a:xfrm>
            <a:off x="628650" y="1483395"/>
            <a:ext cx="7886700" cy="4351338"/>
          </a:xfrm>
          <a:prstGeom prst="rect">
            <a:avLst/>
          </a:prstGeom>
        </p:spPr>
        <p:txBody>
          <a:bodyPr vert="horz" lIns="91440" tIns="45720" rIns="91440" bIns="45720" rtlCol="0">
            <a:normAutofit/>
          </a:bodyPr>
          <a:lstStyle/>
          <a:p>
            <a:pPr lvl="0"/>
            <a:r>
              <a:rPr lang="en-ZA" noProof="0" dirty="0" smtClean="0"/>
              <a:t>Item one on the agenda</a:t>
            </a:r>
          </a:p>
          <a:p>
            <a:pPr lvl="1"/>
            <a:r>
              <a:rPr lang="en-ZA" noProof="0" dirty="0" smtClean="0"/>
              <a:t>Second level</a:t>
            </a:r>
          </a:p>
          <a:p>
            <a:pPr lvl="2"/>
            <a:r>
              <a:rPr lang="en-ZA" noProof="0" dirty="0" smtClean="0"/>
              <a:t>Third level</a:t>
            </a:r>
          </a:p>
          <a:p>
            <a:pPr lvl="3"/>
            <a:r>
              <a:rPr lang="en-ZA" noProof="0" dirty="0" smtClean="0"/>
              <a:t>Fourth level</a:t>
            </a:r>
          </a:p>
          <a:p>
            <a:pPr lvl="4"/>
            <a:r>
              <a:rPr lang="en-ZA" noProof="0" dirty="0" smtClean="0"/>
              <a:t>Fifth level</a:t>
            </a:r>
            <a:endParaRPr lang="en-ZA" noProof="0" dirty="0"/>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961414" y="220664"/>
            <a:ext cx="896836" cy="939800"/>
          </a:xfrm>
          <a:prstGeom prst="rect">
            <a:avLst/>
          </a:prstGeom>
        </p:spPr>
      </p:pic>
      <p:sp>
        <p:nvSpPr>
          <p:cNvPr id="9" name="TextBox 8"/>
          <p:cNvSpPr txBox="1"/>
          <p:nvPr userDrawn="1"/>
        </p:nvSpPr>
        <p:spPr>
          <a:xfrm>
            <a:off x="7153276" y="6487491"/>
            <a:ext cx="1990724" cy="261610"/>
          </a:xfrm>
          <a:prstGeom prst="rect">
            <a:avLst/>
          </a:prstGeom>
          <a:noFill/>
        </p:spPr>
        <p:txBody>
          <a:bodyPr wrap="square" rtlCol="0">
            <a:spAutoFit/>
          </a:bodyPr>
          <a:lstStyle/>
          <a:p>
            <a:r>
              <a:rPr lang="en-ZA" sz="1100" dirty="0" smtClean="0">
                <a:solidFill>
                  <a:srgbClr val="008060"/>
                </a:solidFill>
                <a:latin typeface="Gill Sans Std Light" panose="020B0302020104020203" pitchFamily="34" charset="0"/>
              </a:rPr>
              <a:t>Land Bank</a:t>
            </a:r>
            <a:r>
              <a:rPr lang="en-ZA" sz="1100" baseline="0" dirty="0" smtClean="0">
                <a:solidFill>
                  <a:srgbClr val="008060"/>
                </a:solidFill>
                <a:latin typeface="Gill Sans Std Light" panose="020B0302020104020203" pitchFamily="34" charset="0"/>
              </a:rPr>
              <a:t> </a:t>
            </a:r>
            <a:r>
              <a:rPr lang="en-ZA" sz="1100" dirty="0" smtClean="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278333208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77" r:id="rId5"/>
    <p:sldLayoutId id="2147483663" r:id="rId6"/>
    <p:sldLayoutId id="2147483665" r:id="rId7"/>
    <p:sldLayoutId id="2147483673" r:id="rId8"/>
    <p:sldLayoutId id="2147483664" r:id="rId9"/>
    <p:sldLayoutId id="2147483668" r:id="rId10"/>
    <p:sldLayoutId id="2147483669" r:id="rId11"/>
    <p:sldLayoutId id="2147483678" r:id="rId12"/>
  </p:sldLayoutIdLst>
  <p:txStyles>
    <p:title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39" name="think-cell Slide" r:id="rId17" imgW="378" imgH="379" progId="TCLayout.ActiveDocument.1">
                  <p:embed/>
                </p:oleObj>
              </mc:Choice>
              <mc:Fallback>
                <p:oleObj name="think-cell Slide" r:id="rId17" imgW="378" imgH="379" progId="TCLayout.ActiveDocument.1">
                  <p:embed/>
                  <p:pic>
                    <p:nvPicPr>
                      <p:cNvPr id="5" name="Object 4"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sym typeface="Gill Sans MT" panose="020B0502020104020203" pitchFamily="34" charset="0"/>
            </a:endParaRPr>
          </a:p>
        </p:txBody>
      </p:sp>
      <p:sp>
        <p:nvSpPr>
          <p:cNvPr id="2" name="Title Placeholder 1"/>
          <p:cNvSpPr>
            <a:spLocks noGrp="1"/>
          </p:cNvSpPr>
          <p:nvPr>
            <p:ph type="title"/>
          </p:nvPr>
        </p:nvSpPr>
        <p:spPr>
          <a:xfrm>
            <a:off x="628650" y="365127"/>
            <a:ext cx="6572250" cy="650874"/>
          </a:xfrm>
          <a:prstGeom prst="rect">
            <a:avLst/>
          </a:prstGeom>
        </p:spPr>
        <p:txBody>
          <a:bodyPr vert="horz" lIns="91440" tIns="45720" rIns="91440" bIns="45720" rtlCol="0" anchor="ctr">
            <a:normAutofit/>
          </a:bodyPr>
          <a:lstStyle/>
          <a:p>
            <a:r>
              <a:rPr lang="en-ZA" noProof="0" dirty="0"/>
              <a:t>Insert heading here… </a:t>
            </a:r>
            <a:endParaRPr lang="en-US" dirty="0"/>
          </a:p>
        </p:txBody>
      </p:sp>
      <p:sp>
        <p:nvSpPr>
          <p:cNvPr id="3" name="Text Placeholder 2"/>
          <p:cNvSpPr>
            <a:spLocks noGrp="1"/>
          </p:cNvSpPr>
          <p:nvPr>
            <p:ph type="body" idx="1"/>
          </p:nvPr>
        </p:nvSpPr>
        <p:spPr>
          <a:xfrm>
            <a:off x="628650" y="1483395"/>
            <a:ext cx="7886700" cy="4351338"/>
          </a:xfrm>
          <a:prstGeom prst="rect">
            <a:avLst/>
          </a:prstGeom>
        </p:spPr>
        <p:txBody>
          <a:bodyPr vert="horz" lIns="91440" tIns="45720" rIns="91440" bIns="45720" rtlCol="0">
            <a:normAutofit/>
          </a:bodyPr>
          <a:lstStyle/>
          <a:p>
            <a:pPr lvl="0"/>
            <a:r>
              <a:rPr lang="en-ZA" noProof="0" dirty="0"/>
              <a:t>Item one on the agenda</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961415" y="220664"/>
            <a:ext cx="896836" cy="939800"/>
          </a:xfrm>
          <a:prstGeom prst="rect">
            <a:avLst/>
          </a:prstGeom>
        </p:spPr>
      </p:pic>
      <p:sp>
        <p:nvSpPr>
          <p:cNvPr id="9" name="TextBox 8"/>
          <p:cNvSpPr txBox="1"/>
          <p:nvPr userDrawn="1"/>
        </p:nvSpPr>
        <p:spPr>
          <a:xfrm>
            <a:off x="7153276" y="6487491"/>
            <a:ext cx="19907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rPr>
              <a:t>Land Bank Presentation     </a:t>
            </a:r>
            <a:fld id="{52AC310D-40ED-4F52-94A8-7DCEA5352FE4}" type="slidenum">
              <a:rPr kumimoji="0" lang="en-ZA" sz="1100" b="0" i="0" u="none" strike="noStrike" kern="1200" cap="none" spc="0" normalizeH="0" baseline="0" noProof="0" smtClean="0">
                <a:ln>
                  <a:noFill/>
                </a:ln>
                <a:solidFill>
                  <a:srgbClr val="008060"/>
                </a:solidFill>
                <a:effectLst/>
                <a:uLnTx/>
                <a:uFillTx/>
                <a:latin typeface="Gill Sans Std Light" panose="020B0302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100" b="0" i="0" u="none" strike="noStrike" kern="1200" cap="none" spc="0" normalizeH="0" baseline="0" noProof="0" dirty="0">
              <a:ln>
                <a:noFill/>
              </a:ln>
              <a:solidFill>
                <a:srgbClr val="008060"/>
              </a:solidFill>
              <a:effectLst/>
              <a:uLnTx/>
              <a:uFillTx/>
              <a:latin typeface="Gill Sans Std Light" panose="020B0302020104020203" pitchFamily="34" charset="0"/>
              <a:ea typeface="+mn-ea"/>
              <a:cs typeface="+mn-cs"/>
            </a:endParaRPr>
          </a:p>
        </p:txBody>
      </p:sp>
    </p:spTree>
    <p:extLst>
      <p:ext uri="{BB962C8B-B14F-4D97-AF65-F5344CB8AC3E}">
        <p14:creationId xmlns:p14="http://schemas.microsoft.com/office/powerpoint/2010/main" val="17137075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dt="0"/>
  <p:txStyles>
    <p:title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466016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74"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ZA" sz="2800" dirty="0">
              <a:latin typeface="Gill Sans MT" panose="020B0502020104020203" pitchFamily="34" charset="0"/>
              <a:ea typeface="+mj-ea"/>
              <a:cs typeface="+mj-cs"/>
              <a:sym typeface="Gill Sans MT" panose="020B0502020104020203" pitchFamily="34" charset="0"/>
            </a:endParaRPr>
          </a:p>
        </p:txBody>
      </p:sp>
      <p:sp>
        <p:nvSpPr>
          <p:cNvPr id="6" name="Title 5"/>
          <p:cNvSpPr>
            <a:spLocks noGrp="1"/>
          </p:cNvSpPr>
          <p:nvPr>
            <p:ph type="ctrTitle"/>
          </p:nvPr>
        </p:nvSpPr>
        <p:spPr>
          <a:xfrm>
            <a:off x="223195" y="497836"/>
            <a:ext cx="7516878" cy="1252587"/>
          </a:xfrm>
        </p:spPr>
        <p:txBody>
          <a:bodyPr>
            <a:normAutofit fontScale="90000"/>
          </a:bodyPr>
          <a:lstStyle/>
          <a:p>
            <a:pPr>
              <a:lnSpc>
                <a:spcPct val="100000"/>
              </a:lnSpc>
            </a:pPr>
            <a:r>
              <a:rPr lang="en-ZA" sz="3100" b="1" dirty="0" smtClean="0"/>
              <a:t>Land Bank Presentation to Standing Committee on Finance: 08 February 2022</a:t>
            </a:r>
            <a:r>
              <a:rPr lang="en-ZA" sz="900" dirty="0" smtClean="0"/>
              <a:t/>
            </a:r>
            <a:br>
              <a:rPr lang="en-ZA" sz="900" dirty="0" smtClean="0"/>
            </a:br>
            <a:r>
              <a:rPr lang="en-ZA" sz="900" dirty="0" smtClean="0"/>
              <a:t/>
            </a:r>
            <a:br>
              <a:rPr lang="en-ZA" sz="900" dirty="0" smtClean="0"/>
            </a:br>
            <a:endParaRPr lang="en-ZA" dirty="0"/>
          </a:p>
        </p:txBody>
      </p:sp>
      <p:sp>
        <p:nvSpPr>
          <p:cNvPr id="4" name="Subtitle 3"/>
          <p:cNvSpPr>
            <a:spLocks noGrp="1"/>
          </p:cNvSpPr>
          <p:nvPr>
            <p:ph type="subTitle" idx="1"/>
          </p:nvPr>
        </p:nvSpPr>
        <p:spPr>
          <a:xfrm>
            <a:off x="324794" y="1629954"/>
            <a:ext cx="8711800" cy="789563"/>
          </a:xfrm>
        </p:spPr>
        <p:txBody>
          <a:bodyPr/>
          <a:lstStyle/>
          <a:p>
            <a:pPr marL="0" indent="0">
              <a:buNone/>
            </a:pPr>
            <a:r>
              <a:rPr lang="en-ZA" sz="2400" dirty="0" smtClean="0"/>
              <a:t>Land and Agricultural Development of South Africa – FY2021 Audit outcome</a:t>
            </a:r>
            <a:endParaRPr lang="en-ZA" sz="2400" dirty="0"/>
          </a:p>
        </p:txBody>
      </p:sp>
    </p:spTree>
    <p:extLst>
      <p:ext uri="{BB962C8B-B14F-4D97-AF65-F5344CB8AC3E}">
        <p14:creationId xmlns:p14="http://schemas.microsoft.com/office/powerpoint/2010/main" val="3926603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67699"/>
            <a:ext cx="6572250" cy="650874"/>
          </a:xfrm>
        </p:spPr>
        <p:txBody>
          <a:bodyPr/>
          <a:lstStyle/>
          <a:p>
            <a:r>
              <a:rPr lang="en-GB" dirty="0" smtClean="0"/>
              <a:t>Objective</a:t>
            </a:r>
            <a:endParaRPr lang="en-ZA" dirty="0"/>
          </a:p>
        </p:txBody>
      </p:sp>
      <p:sp>
        <p:nvSpPr>
          <p:cNvPr id="3" name="Content Placeholder 2"/>
          <p:cNvSpPr>
            <a:spLocks noGrp="1"/>
          </p:cNvSpPr>
          <p:nvPr>
            <p:ph sz="quarter" idx="14"/>
          </p:nvPr>
        </p:nvSpPr>
        <p:spPr>
          <a:xfrm>
            <a:off x="114300" y="1190122"/>
            <a:ext cx="8915400" cy="4198982"/>
          </a:xfrm>
        </p:spPr>
        <p:txBody>
          <a:bodyPr/>
          <a:lstStyle/>
          <a:p>
            <a:pPr marL="0" indent="0">
              <a:buNone/>
            </a:pPr>
            <a:r>
              <a:rPr lang="en-GB" sz="2000" dirty="0">
                <a:solidFill>
                  <a:prstClr val="black"/>
                </a:solidFill>
                <a:latin typeface="Gill Sans MT" panose="020B0502020104020203" pitchFamily="34" charset="0"/>
              </a:rPr>
              <a:t>The Objective of this report is to present the audit outcome for the Land and Agricultural </a:t>
            </a:r>
            <a:r>
              <a:rPr lang="en-GB" sz="2000" dirty="0" smtClean="0">
                <a:solidFill>
                  <a:prstClr val="black"/>
                </a:solidFill>
                <a:latin typeface="Gill Sans MT" panose="020B0502020104020203" pitchFamily="34" charset="0"/>
              </a:rPr>
              <a:t>Development Bank </a:t>
            </a:r>
            <a:r>
              <a:rPr lang="en-GB" sz="2000" dirty="0">
                <a:solidFill>
                  <a:prstClr val="black"/>
                </a:solidFill>
                <a:latin typeface="Gill Sans MT" panose="020B0502020104020203" pitchFamily="34" charset="0"/>
              </a:rPr>
              <a:t>of South Africa (Land Bank) for the Financial Year ended 31 March 2021, as requested by the Standing Committee on Finance addressing the following:</a:t>
            </a:r>
          </a:p>
          <a:p>
            <a:pPr marL="0" indent="0">
              <a:buNone/>
            </a:pPr>
            <a:endParaRPr lang="en-GB" sz="2000" dirty="0">
              <a:solidFill>
                <a:prstClr val="black"/>
              </a:solidFill>
              <a:latin typeface="Gill Sans MT" panose="020B0502020104020203" pitchFamily="34" charset="0"/>
            </a:endParaRPr>
          </a:p>
          <a:p>
            <a:pPr marL="914400" lvl="1" indent="-457200">
              <a:buFont typeface="+mj-lt"/>
              <a:buAutoNum type="arabicPeriod"/>
            </a:pPr>
            <a:r>
              <a:rPr lang="en-ZA" sz="2000" dirty="0">
                <a:solidFill>
                  <a:prstClr val="black"/>
                </a:solidFill>
                <a:latin typeface="Gill Sans MT" panose="020B0502020104020203" pitchFamily="34" charset="0"/>
              </a:rPr>
              <a:t>Outline the Audit Finding</a:t>
            </a:r>
          </a:p>
          <a:p>
            <a:pPr marL="914400" lvl="1" indent="-457200">
              <a:buFont typeface="+mj-lt"/>
              <a:buAutoNum type="arabicPeriod"/>
            </a:pPr>
            <a:endParaRPr lang="en-ZA" sz="2000" dirty="0">
              <a:solidFill>
                <a:prstClr val="black"/>
              </a:solidFill>
              <a:latin typeface="Gill Sans MT" panose="020B0502020104020203" pitchFamily="34" charset="0"/>
            </a:endParaRPr>
          </a:p>
          <a:p>
            <a:pPr marL="914400" lvl="1" indent="-457200">
              <a:buFont typeface="+mj-lt"/>
              <a:buAutoNum type="arabicPeriod"/>
            </a:pPr>
            <a:r>
              <a:rPr lang="en-ZA" sz="2000" dirty="0">
                <a:solidFill>
                  <a:prstClr val="black"/>
                </a:solidFill>
                <a:latin typeface="Gill Sans MT" panose="020B0502020104020203" pitchFamily="34" charset="0"/>
              </a:rPr>
              <a:t>Why (explain why this resulted in a finding)</a:t>
            </a:r>
          </a:p>
          <a:p>
            <a:pPr marL="914400" lvl="1" indent="-457200">
              <a:buFont typeface="+mj-lt"/>
              <a:buAutoNum type="arabicPeriod"/>
            </a:pPr>
            <a:endParaRPr lang="en-ZA" sz="2000" dirty="0">
              <a:solidFill>
                <a:prstClr val="black"/>
              </a:solidFill>
              <a:latin typeface="Gill Sans MT" panose="020B0502020104020203" pitchFamily="34" charset="0"/>
            </a:endParaRPr>
          </a:p>
          <a:p>
            <a:pPr marL="914400" lvl="1" indent="-457200">
              <a:buFont typeface="+mj-lt"/>
              <a:buAutoNum type="arabicPeriod"/>
            </a:pPr>
            <a:r>
              <a:rPr lang="en-ZA" sz="2000" dirty="0">
                <a:solidFill>
                  <a:prstClr val="black"/>
                </a:solidFill>
                <a:latin typeface="Gill Sans MT" panose="020B0502020104020203" pitchFamily="34" charset="0"/>
              </a:rPr>
              <a:t>Way Forward (Action plan)</a:t>
            </a:r>
          </a:p>
          <a:p>
            <a:endParaRPr lang="en-ZA" sz="1400" dirty="0">
              <a:latin typeface="Calibri" panose="020F0502020204030204" pitchFamily="34" charset="0"/>
              <a:ea typeface="Calibri" panose="020F0502020204030204" pitchFamily="34" charset="0"/>
            </a:endParaRPr>
          </a:p>
          <a:p>
            <a:endParaRPr lang="en-ZA" sz="1600" dirty="0">
              <a:latin typeface="Calibri" panose="020F0502020204030204" pitchFamily="34" charset="0"/>
              <a:ea typeface="Calibri" panose="020F0502020204030204" pitchFamily="34" charset="0"/>
            </a:endParaRPr>
          </a:p>
          <a:p>
            <a:endParaRPr lang="en-GB" dirty="0" smtClean="0"/>
          </a:p>
          <a:p>
            <a:endParaRPr lang="en-ZA" dirty="0"/>
          </a:p>
        </p:txBody>
      </p:sp>
    </p:spTree>
    <p:extLst>
      <p:ext uri="{BB962C8B-B14F-4D97-AF65-F5344CB8AC3E}">
        <p14:creationId xmlns:p14="http://schemas.microsoft.com/office/powerpoint/2010/main" val="175754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73891"/>
            <a:ext cx="6859155" cy="650874"/>
          </a:xfrm>
        </p:spPr>
        <p:txBody>
          <a:bodyPr>
            <a:normAutofit/>
          </a:bodyPr>
          <a:lstStyle/>
          <a:p>
            <a:r>
              <a:rPr lang="en-GB" sz="2800" dirty="0" smtClean="0"/>
              <a:t>FY2021 Audit Outcome &amp; Corrective Action</a:t>
            </a:r>
            <a:endParaRPr lang="en-ZA" sz="2800" dirty="0"/>
          </a:p>
        </p:txBody>
      </p:sp>
      <p:sp>
        <p:nvSpPr>
          <p:cNvPr id="3" name="Content Placeholder 2"/>
          <p:cNvSpPr>
            <a:spLocks noGrp="1"/>
          </p:cNvSpPr>
          <p:nvPr>
            <p:ph sz="quarter" idx="14"/>
          </p:nvPr>
        </p:nvSpPr>
        <p:spPr>
          <a:xfrm>
            <a:off x="0" y="1070044"/>
            <a:ext cx="8687955" cy="5441588"/>
          </a:xfrm>
        </p:spPr>
        <p:txBody>
          <a:bodyPr>
            <a:noAutofit/>
          </a:bodyPr>
          <a:lstStyle/>
          <a:p>
            <a:pPr>
              <a:lnSpc>
                <a:spcPct val="120000"/>
              </a:lnSpc>
              <a:spcBef>
                <a:spcPts val="0"/>
              </a:spcBef>
              <a:spcAft>
                <a:spcPts val="600"/>
              </a:spcAft>
            </a:pPr>
            <a:r>
              <a:rPr lang="en-GB" sz="1300" dirty="0">
                <a:solidFill>
                  <a:prstClr val="black"/>
                </a:solidFill>
                <a:latin typeface="Gill Sans MT" panose="020B0502020104020203" pitchFamily="34" charset="0"/>
              </a:rPr>
              <a:t>The </a:t>
            </a:r>
            <a:r>
              <a:rPr lang="en-GB" sz="1300" b="1" dirty="0">
                <a:solidFill>
                  <a:prstClr val="black"/>
                </a:solidFill>
                <a:latin typeface="Gill Sans MT" panose="020B0502020104020203" pitchFamily="34" charset="0"/>
              </a:rPr>
              <a:t>remedial plan </a:t>
            </a:r>
            <a:r>
              <a:rPr lang="en-GB" sz="1300" dirty="0" smtClean="0">
                <a:solidFill>
                  <a:prstClr val="black"/>
                </a:solidFill>
                <a:latin typeface="Gill Sans MT" panose="020B0502020104020203" pitchFamily="34" charset="0"/>
              </a:rPr>
              <a:t>undertaken</a:t>
            </a:r>
            <a:r>
              <a:rPr lang="en-GB" sz="1300" b="1" dirty="0" smtClean="0">
                <a:solidFill>
                  <a:prstClr val="black"/>
                </a:solidFill>
                <a:latin typeface="Gill Sans MT" panose="020B0502020104020203" pitchFamily="34" charset="0"/>
              </a:rPr>
              <a:t> by Land Bank post the FY2020 disclaimed audit opinion </a:t>
            </a:r>
            <a:r>
              <a:rPr lang="en-GB" sz="1300" dirty="0" smtClean="0">
                <a:solidFill>
                  <a:prstClr val="black"/>
                </a:solidFill>
                <a:latin typeface="Gill Sans MT" panose="020B0502020104020203" pitchFamily="34" charset="0"/>
              </a:rPr>
              <a:t>yielded </a:t>
            </a:r>
            <a:r>
              <a:rPr lang="en-GB" sz="1300" dirty="0">
                <a:solidFill>
                  <a:prstClr val="black"/>
                </a:solidFill>
                <a:latin typeface="Gill Sans MT" panose="020B0502020104020203" pitchFamily="34" charset="0"/>
              </a:rPr>
              <a:t>significant results as Land Bank received  a qualified audit outcome with findings for the FY2021 Audit</a:t>
            </a:r>
            <a:r>
              <a:rPr lang="en-GB" sz="1300" dirty="0" smtClean="0">
                <a:solidFill>
                  <a:prstClr val="black"/>
                </a:solidFill>
                <a:latin typeface="Gill Sans MT" panose="020B0502020104020203" pitchFamily="34" charset="0"/>
              </a:rPr>
              <a:t>. This is an improvement from the disclaimed audit outcome received for the FY2020 audit.</a:t>
            </a:r>
            <a:endParaRPr lang="en-GB" sz="1300" dirty="0">
              <a:solidFill>
                <a:prstClr val="black"/>
              </a:solidFill>
              <a:latin typeface="Gill Sans MT" panose="020B0502020104020203" pitchFamily="34" charset="0"/>
            </a:endParaRPr>
          </a:p>
          <a:p>
            <a:pPr marL="228600" lvl="1">
              <a:lnSpc>
                <a:spcPct val="120000"/>
              </a:lnSpc>
              <a:spcBef>
                <a:spcPts val="0"/>
              </a:spcBef>
              <a:spcAft>
                <a:spcPts val="600"/>
              </a:spcAft>
            </a:pPr>
            <a:r>
              <a:rPr lang="en-ZA" sz="1300" dirty="0" smtClean="0">
                <a:solidFill>
                  <a:prstClr val="black"/>
                </a:solidFill>
                <a:latin typeface="Gill Sans MT" panose="020B0502020104020203" pitchFamily="34" charset="0"/>
              </a:rPr>
              <a:t>The </a:t>
            </a:r>
            <a:r>
              <a:rPr lang="en-ZA" sz="1300" dirty="0">
                <a:solidFill>
                  <a:prstClr val="black"/>
                </a:solidFill>
                <a:latin typeface="Gill Sans MT" panose="020B0502020104020203" pitchFamily="34" charset="0"/>
              </a:rPr>
              <a:t>reason for the qualification was as a result of Unigro who was Land Bank’s intermediary partner refusing to provide information required to verify disbursements and repayments on the loan book. Per the audit report </a:t>
            </a:r>
            <a:r>
              <a:rPr lang="en-ZA" sz="1300" b="1" dirty="0">
                <a:solidFill>
                  <a:prstClr val="black"/>
                </a:solidFill>
                <a:latin typeface="Gill Sans MT" panose="020B0502020104020203" pitchFamily="34" charset="0"/>
              </a:rPr>
              <a:t>the AGSA outlined the basis for the qualification as follows: </a:t>
            </a:r>
          </a:p>
          <a:p>
            <a:pPr marL="457200" lvl="2" indent="0">
              <a:lnSpc>
                <a:spcPct val="120000"/>
              </a:lnSpc>
              <a:spcBef>
                <a:spcPts val="0"/>
              </a:spcBef>
              <a:spcAft>
                <a:spcPts val="600"/>
              </a:spcAft>
              <a:buNone/>
            </a:pPr>
            <a:r>
              <a:rPr lang="en-ZA" sz="1300" i="1" dirty="0">
                <a:solidFill>
                  <a:prstClr val="black"/>
                </a:solidFill>
                <a:latin typeface="Gill Sans MT" panose="020B0502020104020203" pitchFamily="34" charset="0"/>
              </a:rPr>
              <a:t>“</a:t>
            </a:r>
            <a:r>
              <a:rPr lang="en-US" sz="1300" i="1" dirty="0">
                <a:solidFill>
                  <a:prstClr val="black"/>
                </a:solidFill>
                <a:latin typeface="Gill Sans MT" panose="020B0502020104020203" pitchFamily="34" charset="0"/>
              </a:rPr>
              <a:t>I was unable to obtain sufficient appropriate audit evidence that management had properly accounted for disbursements and repayments for loans and advances that are managed by a Service Level Partner (SLA) which is the Bank 's external service provider. This was due to the status of the accounting records and non-submission of information to support these transactions. 1 was unable to confirm these transactions by alternative means. Consequently, I was unable to determine whether any adjustments were necessary to loans and advances stated at R31 billion in note 11 to the consolidated and separate financial statements.”</a:t>
            </a:r>
          </a:p>
          <a:p>
            <a:pPr marL="457200" lvl="2" indent="0">
              <a:spcBef>
                <a:spcPts val="1000"/>
              </a:spcBef>
              <a:buNone/>
            </a:pPr>
            <a:r>
              <a:rPr lang="en-US" sz="1300" dirty="0">
                <a:solidFill>
                  <a:prstClr val="black"/>
                </a:solidFill>
                <a:latin typeface="Gill Sans MT" panose="020B0502020104020203" pitchFamily="34" charset="0"/>
              </a:rPr>
              <a:t>The Loan Book previously managed by Unigro was insourced from 01 October 2021 and is now managed in-house.</a:t>
            </a:r>
          </a:p>
          <a:p>
            <a:pPr lvl="0"/>
            <a:r>
              <a:rPr lang="en-GB" sz="1300" dirty="0" smtClean="0">
                <a:solidFill>
                  <a:prstClr val="black"/>
                </a:solidFill>
                <a:latin typeface="Gill Sans MT" panose="020B0502020104020203" pitchFamily="34" charset="0"/>
              </a:rPr>
              <a:t>The AGSA in her audit report also raised a material uncertainty  on the ability of the Bank to continue as a going concern as outlined below:</a:t>
            </a:r>
          </a:p>
          <a:p>
            <a:pPr marL="457200" lvl="2" indent="0">
              <a:lnSpc>
                <a:spcPct val="120000"/>
              </a:lnSpc>
              <a:spcBef>
                <a:spcPts val="0"/>
              </a:spcBef>
              <a:spcAft>
                <a:spcPts val="600"/>
              </a:spcAft>
              <a:buNone/>
            </a:pPr>
            <a:r>
              <a:rPr lang="en-GB" sz="1300" i="1" dirty="0" smtClean="0">
                <a:solidFill>
                  <a:prstClr val="black"/>
                </a:solidFill>
                <a:latin typeface="Gill Sans MT" panose="020B0502020104020203" pitchFamily="34" charset="0"/>
              </a:rPr>
              <a:t>“</a:t>
            </a:r>
            <a:r>
              <a:rPr lang="en-US" sz="1300" i="1" dirty="0">
                <a:solidFill>
                  <a:prstClr val="black"/>
                </a:solidFill>
                <a:latin typeface="Gill Sans MT" panose="020B0502020104020203" pitchFamily="34" charset="0"/>
              </a:rPr>
              <a:t>I draw attention to the matter below. My opinion is not modified in respect of this matter. I draw attention to note 3.3 to the consolidated and separate financial statements, which indicates that towards the end of April 2020, the Bank experienced a liquidity shortfall, which resulted in the Bank defaulting on some of its obligations. This triggered a cross default and resulted in de-facto stand still on capital and interest payments to its funders. At the date of this report, the liability solution to cure the default was still in progress and is dependent on the signing of the commitment agreements with lenders. The planned date for the signing of the commitment agreements is at the end of January 2022. These events or conditions as set forth in note 3.3 indicate that a material uncertainty exists that may cast significant doubt on the entity's ability to continue as a going concern.”</a:t>
            </a:r>
            <a:endParaRPr lang="en-GB" sz="1300" i="1" dirty="0">
              <a:solidFill>
                <a:prstClr val="black"/>
              </a:solidFill>
              <a:latin typeface="Gill Sans MT" panose="020B0502020104020203" pitchFamily="34" charset="0"/>
            </a:endParaRPr>
          </a:p>
          <a:p>
            <a:pPr lvl="1"/>
            <a:endParaRPr lang="en-ZA" sz="1200" dirty="0"/>
          </a:p>
        </p:txBody>
      </p:sp>
      <p:sp>
        <p:nvSpPr>
          <p:cNvPr id="4" name="Rectangle 3"/>
          <p:cNvSpPr/>
          <p:nvPr/>
        </p:nvSpPr>
        <p:spPr>
          <a:xfrm>
            <a:off x="83127" y="6391564"/>
            <a:ext cx="7075055" cy="38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Gill Sans MT" panose="020B0502020104020203" pitchFamily="34" charset="0"/>
            </a:endParaRPr>
          </a:p>
          <a:p>
            <a:r>
              <a:rPr lang="en-GB" sz="1100" dirty="0" smtClean="0">
                <a:latin typeface="Gill Sans MT" panose="020B0502020104020203" pitchFamily="34" charset="0"/>
              </a:rPr>
              <a:t>NB: At date of this report Land </a:t>
            </a:r>
            <a:r>
              <a:rPr lang="en-GB" sz="1100" dirty="0">
                <a:latin typeface="Gill Sans MT" panose="020B0502020104020203" pitchFamily="34" charset="0"/>
              </a:rPr>
              <a:t>Bank is still in an event of default and undergoing a debt restructuring </a:t>
            </a:r>
            <a:r>
              <a:rPr lang="en-GB" sz="1100" dirty="0" smtClean="0">
                <a:latin typeface="Gill Sans MT" panose="020B0502020104020203" pitchFamily="34" charset="0"/>
              </a:rPr>
              <a:t>process to </a:t>
            </a:r>
            <a:r>
              <a:rPr lang="en-GB" sz="1100" dirty="0">
                <a:latin typeface="Gill Sans MT" panose="020B0502020104020203" pitchFamily="34" charset="0"/>
              </a:rPr>
              <a:t>cure the event of default.</a:t>
            </a:r>
            <a:endParaRPr lang="en-ZA" sz="1100" dirty="0">
              <a:latin typeface="Gill Sans MT" panose="020B0502020104020203" pitchFamily="34" charset="0"/>
            </a:endParaRPr>
          </a:p>
          <a:p>
            <a:pPr algn="ctr"/>
            <a:endParaRPr lang="en-ZA" dirty="0"/>
          </a:p>
        </p:txBody>
      </p:sp>
    </p:spTree>
    <p:extLst>
      <p:ext uri="{BB962C8B-B14F-4D97-AF65-F5344CB8AC3E}">
        <p14:creationId xmlns:p14="http://schemas.microsoft.com/office/powerpoint/2010/main" val="344297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73891"/>
            <a:ext cx="6859155" cy="650874"/>
          </a:xfrm>
        </p:spPr>
        <p:txBody>
          <a:bodyPr>
            <a:normAutofit/>
          </a:bodyPr>
          <a:lstStyle/>
          <a:p>
            <a:r>
              <a:rPr lang="en-GB" sz="2800" dirty="0" smtClean="0"/>
              <a:t>FY2021 Audit Outcome &amp; Corrective Action</a:t>
            </a:r>
            <a:endParaRPr lang="en-ZA" sz="2800" dirty="0"/>
          </a:p>
        </p:txBody>
      </p:sp>
      <p:sp>
        <p:nvSpPr>
          <p:cNvPr id="3" name="Content Placeholder 2"/>
          <p:cNvSpPr>
            <a:spLocks noGrp="1"/>
          </p:cNvSpPr>
          <p:nvPr>
            <p:ph sz="quarter" idx="14"/>
          </p:nvPr>
        </p:nvSpPr>
        <p:spPr>
          <a:xfrm>
            <a:off x="0" y="848376"/>
            <a:ext cx="8687955" cy="5164496"/>
          </a:xfrm>
        </p:spPr>
        <p:txBody>
          <a:bodyPr>
            <a:normAutofit fontScale="40000" lnSpcReduction="20000"/>
          </a:bodyPr>
          <a:lstStyle/>
          <a:p>
            <a:pPr>
              <a:lnSpc>
                <a:spcPct val="120000"/>
              </a:lnSpc>
              <a:spcBef>
                <a:spcPts val="0"/>
              </a:spcBef>
              <a:spcAft>
                <a:spcPts val="600"/>
              </a:spcAft>
            </a:pPr>
            <a:r>
              <a:rPr lang="en-GB" sz="5200" dirty="0" smtClean="0">
                <a:solidFill>
                  <a:prstClr val="black"/>
                </a:solidFill>
                <a:latin typeface="Gill Sans MT" panose="020B0502020104020203" pitchFamily="34" charset="0"/>
              </a:rPr>
              <a:t>All </a:t>
            </a:r>
            <a:r>
              <a:rPr lang="en-GB" sz="5200" dirty="0">
                <a:solidFill>
                  <a:prstClr val="black"/>
                </a:solidFill>
                <a:latin typeface="Gill Sans MT" panose="020B0502020104020203" pitchFamily="34" charset="0"/>
              </a:rPr>
              <a:t>audit findings raised during the FY2020 audit and led to the disclaimed audit opinion were successfully addressed by Land Bank through the remedial process undertaken by the Bank.</a:t>
            </a:r>
          </a:p>
          <a:p>
            <a:endParaRPr lang="en-GB" sz="5200" dirty="0">
              <a:solidFill>
                <a:prstClr val="black"/>
              </a:solidFill>
              <a:latin typeface="Gill Sans MT" panose="020B0502020104020203" pitchFamily="34" charset="0"/>
            </a:endParaRPr>
          </a:p>
          <a:p>
            <a:r>
              <a:rPr lang="en-GB" sz="5200" dirty="0">
                <a:solidFill>
                  <a:prstClr val="black"/>
                </a:solidFill>
                <a:latin typeface="Gill Sans MT" panose="020B0502020104020203" pitchFamily="34" charset="0"/>
              </a:rPr>
              <a:t>FY2021 Audit findings were also successfully addressed as part of the audit process.</a:t>
            </a:r>
          </a:p>
          <a:p>
            <a:endParaRPr lang="en-GB" sz="5200" dirty="0">
              <a:solidFill>
                <a:prstClr val="black"/>
              </a:solidFill>
              <a:latin typeface="Gill Sans MT" panose="020B0502020104020203" pitchFamily="34" charset="0"/>
            </a:endParaRPr>
          </a:p>
          <a:p>
            <a:pPr>
              <a:lnSpc>
                <a:spcPct val="120000"/>
              </a:lnSpc>
              <a:spcBef>
                <a:spcPts val="0"/>
              </a:spcBef>
              <a:spcAft>
                <a:spcPts val="600"/>
              </a:spcAft>
            </a:pPr>
            <a:r>
              <a:rPr lang="en-GB" sz="5200" dirty="0">
                <a:solidFill>
                  <a:prstClr val="black"/>
                </a:solidFill>
                <a:latin typeface="Gill Sans MT" panose="020B0502020104020203" pitchFamily="34" charset="0"/>
              </a:rPr>
              <a:t>In order to address residual internal control deficiencies in the management of the loan book, Land Bank has again </a:t>
            </a:r>
            <a:r>
              <a:rPr lang="en-GB" sz="5200" b="1" dirty="0">
                <a:solidFill>
                  <a:prstClr val="black"/>
                </a:solidFill>
                <a:latin typeface="Gill Sans MT" panose="020B0502020104020203" pitchFamily="34" charset="0"/>
              </a:rPr>
              <a:t>initiated the remedial programme</a:t>
            </a:r>
            <a:r>
              <a:rPr lang="en-GB" sz="5200" dirty="0">
                <a:solidFill>
                  <a:prstClr val="black"/>
                </a:solidFill>
                <a:latin typeface="Gill Sans MT" panose="020B0502020104020203" pitchFamily="34" charset="0"/>
              </a:rPr>
              <a:t> to address audit findings coming out of the FY2022 audit.</a:t>
            </a:r>
          </a:p>
          <a:p>
            <a:pPr>
              <a:lnSpc>
                <a:spcPct val="120000"/>
              </a:lnSpc>
              <a:spcBef>
                <a:spcPts val="0"/>
              </a:spcBef>
              <a:spcAft>
                <a:spcPts val="1200"/>
              </a:spcAft>
            </a:pPr>
            <a:r>
              <a:rPr lang="en-GB" sz="5200" dirty="0">
                <a:solidFill>
                  <a:prstClr val="black"/>
                </a:solidFill>
                <a:latin typeface="Gill Sans MT" panose="020B0502020104020203" pitchFamily="34" charset="0"/>
              </a:rPr>
              <a:t>In order to prevent a recurrence in the FY2022 audit, Land Bank through its lawyers is engaging Unigro to ensure all information regarding the loan book is handed over to the Bank.</a:t>
            </a:r>
            <a:endParaRPr lang="en-ZA" sz="5200" dirty="0">
              <a:solidFill>
                <a:prstClr val="black"/>
              </a:solidFill>
              <a:latin typeface="Gill Sans MT" panose="020B0502020104020203" pitchFamily="34" charset="0"/>
            </a:endParaRPr>
          </a:p>
          <a:p>
            <a:pPr lvl="1"/>
            <a:endParaRPr lang="en-ZA" sz="2000" dirty="0"/>
          </a:p>
        </p:txBody>
      </p:sp>
      <p:sp>
        <p:nvSpPr>
          <p:cNvPr id="5" name="Rectangle 4"/>
          <p:cNvSpPr/>
          <p:nvPr/>
        </p:nvSpPr>
        <p:spPr>
          <a:xfrm>
            <a:off x="115454" y="6376629"/>
            <a:ext cx="7075055" cy="38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Gill Sans MT" panose="020B0502020104020203" pitchFamily="34" charset="0"/>
            </a:endParaRPr>
          </a:p>
          <a:p>
            <a:r>
              <a:rPr lang="en-GB" sz="1100" dirty="0" smtClean="0">
                <a:latin typeface="Gill Sans MT" panose="020B0502020104020203" pitchFamily="34" charset="0"/>
              </a:rPr>
              <a:t>NB: At date of this report Land </a:t>
            </a:r>
            <a:r>
              <a:rPr lang="en-GB" sz="1100" dirty="0">
                <a:latin typeface="Gill Sans MT" panose="020B0502020104020203" pitchFamily="34" charset="0"/>
              </a:rPr>
              <a:t>Bank is still in an event of default and undergoing a debt restructuring </a:t>
            </a:r>
            <a:r>
              <a:rPr lang="en-GB" sz="1100" dirty="0" smtClean="0">
                <a:latin typeface="Gill Sans MT" panose="020B0502020104020203" pitchFamily="34" charset="0"/>
              </a:rPr>
              <a:t>process to </a:t>
            </a:r>
            <a:r>
              <a:rPr lang="en-GB" sz="1100" dirty="0">
                <a:latin typeface="Gill Sans MT" panose="020B0502020104020203" pitchFamily="34" charset="0"/>
              </a:rPr>
              <a:t>cure the event of default.</a:t>
            </a:r>
            <a:endParaRPr lang="en-ZA" sz="1100" dirty="0">
              <a:latin typeface="Gill Sans MT" panose="020B0502020104020203" pitchFamily="34" charset="0"/>
            </a:endParaRPr>
          </a:p>
          <a:p>
            <a:pPr algn="ctr"/>
            <a:endParaRPr lang="en-ZA" dirty="0"/>
          </a:p>
        </p:txBody>
      </p:sp>
    </p:spTree>
    <p:extLst>
      <p:ext uri="{BB962C8B-B14F-4D97-AF65-F5344CB8AC3E}">
        <p14:creationId xmlns:p14="http://schemas.microsoft.com/office/powerpoint/2010/main" val="132752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8284" y="47206"/>
            <a:ext cx="7655777" cy="682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a:lstStyle>
          <a:p>
            <a:pPr marL="541338" marR="0" lvl="0" indent="-541338" algn="l" defTabSz="914400" rtl="0" eaLnBrk="1" fontAlgn="auto" latinLnBrk="0" hangingPunct="1">
              <a:lnSpc>
                <a:spcPct val="9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prstClr val="white"/>
                </a:solidFill>
                <a:effectLst/>
                <a:uLnTx/>
                <a:uFillTx/>
                <a:latin typeface="Gill Sans MT" panose="020B0502020104020203" pitchFamily="34" charset="0"/>
                <a:ea typeface="+mj-ea"/>
                <a:cs typeface="+mj-cs"/>
              </a:rPr>
              <a:t>Background and Context</a:t>
            </a:r>
          </a:p>
          <a:p>
            <a:pPr marL="541338" marR="0" lvl="0" indent="-541338" algn="l" defTabSz="914400" rtl="0" eaLnBrk="1" fontAlgn="auto" latinLnBrk="0" hangingPunct="1">
              <a:lnSpc>
                <a:spcPct val="90000"/>
              </a:lnSpc>
              <a:spcBef>
                <a:spcPct val="0"/>
              </a:spcBef>
              <a:spcAft>
                <a:spcPts val="0"/>
              </a:spcAft>
              <a:buClrTx/>
              <a:buSzTx/>
              <a:buFontTx/>
              <a:buNone/>
              <a:tabLst/>
              <a:defRPr/>
            </a:pPr>
            <a:r>
              <a:rPr kumimoji="0" lang="en-ZA" sz="2400" b="0" i="1" u="none" strike="noStrike" kern="1200" cap="none" spc="0" normalizeH="0" baseline="0" noProof="0" dirty="0" smtClean="0">
                <a:ln>
                  <a:noFill/>
                </a:ln>
                <a:solidFill>
                  <a:prstClr val="white"/>
                </a:solidFill>
                <a:effectLst/>
                <a:uLnTx/>
                <a:uFillTx/>
                <a:latin typeface="Gill Sans MT" panose="020B0502020104020203" pitchFamily="34" charset="0"/>
                <a:ea typeface="+mj-ea"/>
                <a:cs typeface="+mj-cs"/>
              </a:rPr>
              <a:t>FY2020: </a:t>
            </a:r>
            <a:r>
              <a:rPr kumimoji="0" lang="en-ZA" sz="2400" b="0" i="1" u="none" strike="noStrike" kern="1200" cap="none" spc="0" normalizeH="0" noProof="0" dirty="0" smtClean="0">
                <a:ln>
                  <a:noFill/>
                </a:ln>
                <a:solidFill>
                  <a:prstClr val="white"/>
                </a:solidFill>
                <a:effectLst/>
                <a:uLnTx/>
                <a:uFillTx/>
                <a:latin typeface="Gill Sans MT" panose="020B0502020104020203" pitchFamily="34" charset="0"/>
                <a:ea typeface="+mj-ea"/>
                <a:cs typeface="+mj-cs"/>
              </a:rPr>
              <a:t> Audit Outcome</a:t>
            </a:r>
            <a:endParaRPr kumimoji="0" lang="en-ZA" sz="2400" b="0" i="1" u="none"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TextBox 5"/>
          <p:cNvSpPr txBox="1"/>
          <p:nvPr/>
        </p:nvSpPr>
        <p:spPr>
          <a:xfrm>
            <a:off x="151730" y="846522"/>
            <a:ext cx="8747901" cy="5559984"/>
          </a:xfrm>
          <a:prstGeom prst="rect">
            <a:avLst/>
          </a:prstGeom>
          <a:solidFill>
            <a:schemeClr val="bg1">
              <a:lumMod val="95000"/>
            </a:schemeClr>
          </a:solidFill>
        </p:spPr>
        <p:txBody>
          <a:bodyPr wrap="square" rtlCol="0">
            <a:spAutoFit/>
          </a:bodyPr>
          <a:lstStyle/>
          <a:p>
            <a:pPr algn="just">
              <a:lnSpc>
                <a:spcPct val="105000"/>
              </a:lnSpc>
              <a:spcAft>
                <a:spcPts val="600"/>
              </a:spcAft>
              <a:defRPr/>
            </a:pPr>
            <a:r>
              <a:rPr lang="en-GB" sz="1500" dirty="0">
                <a:solidFill>
                  <a:prstClr val="black"/>
                </a:solidFill>
                <a:latin typeface="Gill Sans MT" panose="020B0502020104020203" pitchFamily="34" charset="0"/>
              </a:rPr>
              <a:t>Land Bank received a disclaimed audit opinion for the Financial year ended 31 March 2020 from </a:t>
            </a:r>
            <a:r>
              <a:rPr lang="en-US" sz="1500" dirty="0">
                <a:solidFill>
                  <a:prstClr val="black"/>
                </a:solidFill>
                <a:latin typeface="Gill Sans MT" panose="020B0502020104020203" pitchFamily="34" charset="0"/>
              </a:rPr>
              <a:t>the Auditor General of South Africa (AGSA) resulting from the following key issues:</a:t>
            </a:r>
          </a:p>
          <a:p>
            <a:pPr marL="0" marR="0" lvl="0" indent="-280987" algn="just" defTabSz="914400" rtl="0" eaLnBrk="1" fontAlgn="auto" latinLnBrk="0" hangingPunct="1">
              <a:lnSpc>
                <a:spcPct val="105000"/>
              </a:lnSpc>
              <a:spcBef>
                <a:spcPts val="0"/>
              </a:spcBef>
              <a:spcAft>
                <a:spcPts val="600"/>
              </a:spcAft>
              <a:buClrTx/>
              <a:buSzTx/>
              <a:buFont typeface="Courier New" panose="02070309020205020404" pitchFamily="49" charset="0"/>
              <a:buChar char="o"/>
              <a:tabLst/>
              <a:defRPr/>
            </a:pPr>
            <a:r>
              <a:rPr kumimoji="0" lang="en-US"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Presentation of Annual Financial Statements:</a:t>
            </a:r>
          </a:p>
          <a:p>
            <a:pPr marL="541338" marR="0" lvl="1" indent="-187325" algn="just" defTabSz="914400" rtl="0"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No agreement has yet been reached with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lenders / funders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 cure the default position and restructure repayments, and prove the ability of Land Bank to repay its debts</a:t>
            </a:r>
            <a:r>
              <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endPar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541338" marR="0" lvl="1" indent="-187325" algn="just" defTabSz="914400" rtl="0"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In addition,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Bank had recorded a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R1.3bn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loss in FY2019/20</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a:t>
            </a:r>
          </a:p>
          <a:p>
            <a:pPr marL="541338" marR="0" lvl="1" indent="-187325" algn="just" defTabSz="914400" rtl="0"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These two factors created uncertainty on the Bank’s ability to continue as a going concern.</a:t>
            </a:r>
            <a:endPar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265113" marR="0" lvl="0" indent="-265113" algn="just" defTabSz="914400" rtl="0" eaLnBrk="1" fontAlgn="auto" latinLnBrk="0" hangingPunct="1">
              <a:lnSpc>
                <a:spcPct val="105000"/>
              </a:lnSpc>
              <a:spcBef>
                <a:spcPts val="0"/>
              </a:spcBef>
              <a:spcAft>
                <a:spcPts val="600"/>
              </a:spcAft>
              <a:buClrTx/>
              <a:buSzTx/>
              <a:buFont typeface="Courier New" panose="02070309020205020404" pitchFamily="49" charset="0"/>
              <a:buChar char="o"/>
              <a:tabLst/>
              <a:defRPr/>
            </a:pP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Loans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advances, net impairment charges, claims and recoveries and credit risk </a:t>
            </a: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disclosure:</a:t>
            </a:r>
          </a:p>
          <a:p>
            <a:pPr marL="541338" marR="0" lvl="2" indent="-187325" algn="just" defTabSz="914400" rtl="0"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 Bank was unable to provide sufficient audit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evidence that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 expected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credit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losses (ECL) in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accordance with the requirements of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IFRS 9 and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C</a:t>
            </a:r>
            <a:r>
              <a:rPr kumimoji="0" lang="en-GB"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redit </a:t>
            </a:r>
            <a:r>
              <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Risk Disclosure </a:t>
            </a:r>
            <a:r>
              <a:rPr kumimoji="0" lang="en-GB"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in accordance with </a:t>
            </a:r>
            <a:r>
              <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IFRS 7 </a:t>
            </a:r>
            <a:r>
              <a:rPr kumimoji="0" lang="en-GB"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requirements, were both properly accounted for. </a:t>
            </a:r>
            <a:endPar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541338" marR="0" lvl="2" indent="-187325" algn="just" defTabSz="914400" rtl="0"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 Bank did not: </a:t>
            </a:r>
          </a:p>
          <a:p>
            <a:pPr marL="895350" marR="0" lvl="3" indent="-266700" algn="just" defTabSz="914400" rtl="0" eaLnBrk="1" fontAlgn="auto" latinLnBrk="0" hangingPunct="1">
              <a:lnSpc>
                <a:spcPct val="105000"/>
              </a:lnSpc>
              <a:spcBef>
                <a:spcPts val="0"/>
              </a:spcBef>
              <a:spcAft>
                <a:spcPts val="600"/>
              </a:spcAft>
              <a:buClrTx/>
              <a:buSzTx/>
              <a:buFont typeface="Wingdings" panose="05000000000000000000" pitchFamily="2" charset="2"/>
              <a:buChar char="Ø"/>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egularly recalibrate the </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ECL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models</a:t>
            </a:r>
          </a:p>
          <a:p>
            <a:pPr marL="895350" marR="0" lvl="3" indent="-266700" algn="just" defTabSz="914400" rtl="0" eaLnBrk="1" fontAlgn="auto" latinLnBrk="0" hangingPunct="1">
              <a:lnSpc>
                <a:spcPct val="105000"/>
              </a:lnSpc>
              <a:spcBef>
                <a:spcPts val="0"/>
              </a:spcBef>
              <a:spcAft>
                <a:spcPts val="600"/>
              </a:spcAft>
              <a:buClrTx/>
              <a:buSzTx/>
              <a:buFont typeface="Wingdings" panose="05000000000000000000" pitchFamily="2" charset="2"/>
              <a:buChar char="Ø"/>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Maintain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reliable ECL input data including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collateral (accurate accounting of security taken against each loan and maintaining up to date valuations),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staging of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loans (accurate classification of loans into [1] Performing, [2] Under Performing and [3] Non Performing)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loan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modifications (accurate classification of restructured loans into the three stages).</a:t>
            </a:r>
          </a:p>
          <a:p>
            <a:pPr marL="895350" marR="0" lvl="3" indent="-266700" algn="just" defTabSz="914400" rtl="0" eaLnBrk="1" fontAlgn="auto" latinLnBrk="0" hangingPunct="1">
              <a:lnSpc>
                <a:spcPct val="105000"/>
              </a:lnSpc>
              <a:spcBef>
                <a:spcPts val="0"/>
              </a:spcBef>
              <a:spcAft>
                <a:spcPts val="600"/>
              </a:spcAft>
              <a:buClrTx/>
              <a:buSzTx/>
              <a:buFont typeface="Wingdings" panose="05000000000000000000" pitchFamily="2" charset="2"/>
              <a:buChar char="Ø"/>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Control issues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pertaining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the credit management of the SLA portfolio were identified as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 significant contribution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the reliability of information in the calculation of Expected Credit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Losses.</a:t>
            </a:r>
          </a:p>
        </p:txBody>
      </p:sp>
    </p:spTree>
    <p:extLst>
      <p:ext uri="{BB962C8B-B14F-4D97-AF65-F5344CB8AC3E}">
        <p14:creationId xmlns:p14="http://schemas.microsoft.com/office/powerpoint/2010/main" val="1572926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1932" y="39574"/>
            <a:ext cx="7655777" cy="682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a:lstStyle>
          <a:p>
            <a:pPr marL="541338" lvl="0" indent="-541338">
              <a:defRPr/>
            </a:pPr>
            <a:r>
              <a:rPr lang="en-ZA" sz="2800" dirty="0">
                <a:solidFill>
                  <a:prstClr val="white"/>
                </a:solidFill>
              </a:rPr>
              <a:t>Background and Context</a:t>
            </a:r>
          </a:p>
          <a:p>
            <a:pPr marL="541338" lvl="0" indent="-541338">
              <a:defRPr/>
            </a:pPr>
            <a:r>
              <a:rPr lang="en-GB" sz="2400" i="1" dirty="0" smtClean="0">
                <a:solidFill>
                  <a:prstClr val="white"/>
                </a:solidFill>
              </a:rPr>
              <a:t>FY2020:  Remediation Plan</a:t>
            </a:r>
            <a:endParaRPr lang="en-ZA" sz="2400" i="1" dirty="0">
              <a:solidFill>
                <a:prstClr val="white"/>
              </a:solidFill>
            </a:endParaRPr>
          </a:p>
        </p:txBody>
      </p:sp>
      <p:sp>
        <p:nvSpPr>
          <p:cNvPr id="6" name="TextBox 5"/>
          <p:cNvSpPr txBox="1"/>
          <p:nvPr/>
        </p:nvSpPr>
        <p:spPr>
          <a:xfrm>
            <a:off x="246487" y="1189847"/>
            <a:ext cx="8576395" cy="4405821"/>
          </a:xfrm>
          <a:prstGeom prst="rect">
            <a:avLst/>
          </a:prstGeom>
          <a:noFill/>
        </p:spPr>
        <p:txBody>
          <a:bodyPr wrap="square" bIns="0" rtlCol="0" anchor="ctr">
            <a:spAutoFit/>
          </a:bodyPr>
          <a:lstStyle/>
          <a:p>
            <a:pPr marL="0" marR="0" lvl="0" indent="0" algn="just" defTabSz="914400" rtl="0" eaLnBrk="1" fontAlgn="auto" latinLnBrk="0" hangingPunct="1">
              <a:lnSpc>
                <a:spcPct val="108000"/>
              </a:lnSpc>
              <a:spcBef>
                <a:spcPts val="0"/>
              </a:spcBef>
              <a:spcAft>
                <a:spcPts val="60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a:t>
            </a:r>
            <a:r>
              <a:rPr kumimoji="0" lang="en-US"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Remediation Plan </a:t>
            </a:r>
            <a:r>
              <a:rPr kumimoji="0" lang="en-US" sz="1500" b="0" i="0" u="none" kern="1200" cap="none" spc="0" normalizeH="0" baseline="0" noProof="0" dirty="0" smtClean="0">
                <a:ln>
                  <a:noFill/>
                </a:ln>
                <a:effectLst/>
                <a:uLnTx/>
                <a:uFillTx/>
                <a:latin typeface="Gill Sans MT" panose="020B0502020104020203" pitchFamily="34" charset="0"/>
                <a:ea typeface="+mn-ea"/>
                <a:cs typeface="+mn-cs"/>
              </a:rPr>
              <a:t>was developed and implemented in order to </a:t>
            </a:r>
            <a:r>
              <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address the AG’s Audit findings.</a:t>
            </a:r>
            <a:r>
              <a:rPr kumimoji="0" lang="en-US" sz="1500" b="0" i="0" u="none" strike="noStrike" kern="1200" cap="none" spc="0" normalizeH="0" noProof="0" dirty="0" smtClean="0">
                <a:ln>
                  <a:noFill/>
                </a:ln>
                <a:solidFill>
                  <a:prstClr val="black"/>
                </a:solidFill>
                <a:effectLst/>
                <a:uLnTx/>
                <a:uFillTx/>
                <a:latin typeface="Gill Sans MT" panose="020B0502020104020203" pitchFamily="34" charset="0"/>
                <a:ea typeface="+mn-ea"/>
                <a:cs typeface="+mn-cs"/>
              </a:rPr>
              <a:t> </a:t>
            </a:r>
            <a:r>
              <a:rPr kumimoji="0" lang="en-US" sz="1500" b="0" i="0" u="none" strike="noStrike" kern="1200" cap="none" spc="0" normalizeH="0" noProof="0" dirty="0" smtClean="0">
                <a:ln>
                  <a:noFill/>
                </a:ln>
                <a:effectLst/>
                <a:uLnTx/>
                <a:uFillTx/>
                <a:latin typeface="Gill Sans MT" panose="020B0502020104020203" pitchFamily="34" charset="0"/>
                <a:ea typeface="+mn-ea"/>
                <a:cs typeface="+mn-cs"/>
              </a:rPr>
              <a:t>The implementation was</a:t>
            </a:r>
            <a:r>
              <a:rPr kumimoji="0" lang="en-US" sz="1500" b="1" i="0" u="none" kern="1200" cap="none" spc="0" normalizeH="0" baseline="0" noProof="0" dirty="0" smtClean="0">
                <a:ln>
                  <a:noFill/>
                </a:ln>
                <a:effectLst/>
                <a:uLnTx/>
                <a:uFillTx/>
                <a:latin typeface="Gill Sans MT" panose="020B0502020104020203" pitchFamily="34" charset="0"/>
                <a:ea typeface="+mn-ea"/>
                <a:cs typeface="+mn-cs"/>
              </a:rPr>
              <a:t> completed</a:t>
            </a:r>
            <a:r>
              <a:rPr kumimoji="0" lang="en-US" sz="1500" b="1" i="0" u="none" strike="noStrike" kern="1200" cap="none" spc="0" normalizeH="0" baseline="0" noProof="0" dirty="0" smtClean="0">
                <a:ln>
                  <a:noFill/>
                </a:ln>
                <a:effectLst/>
                <a:uLnTx/>
                <a:uFillTx/>
                <a:latin typeface="Gill Sans MT" panose="020B0502020104020203" pitchFamily="34" charset="0"/>
                <a:ea typeface="+mn-ea"/>
                <a:cs typeface="+mn-cs"/>
              </a:rPr>
              <a:t> within the time period for the FY2020/21 audit</a:t>
            </a:r>
            <a:r>
              <a:rPr kumimoji="0" lang="en-US" sz="1500" b="0" i="0" u="none" strike="noStrike" kern="1200" cap="none" spc="0" normalizeH="0" baseline="0" noProof="0" dirty="0" smtClean="0">
                <a:ln>
                  <a:noFill/>
                </a:ln>
                <a:effectLst/>
                <a:uLnTx/>
                <a:uFillTx/>
                <a:latin typeface="Gill Sans MT" panose="020B0502020104020203" pitchFamily="34" charset="0"/>
                <a:ea typeface="+mn-ea"/>
                <a:cs typeface="+mn-cs"/>
              </a:rPr>
              <a:t>.</a:t>
            </a:r>
          </a:p>
          <a:p>
            <a:pPr marL="0" marR="0" lvl="0" indent="-280987" algn="just" defTabSz="914400" rtl="0" eaLnBrk="1" fontAlgn="auto" latinLnBrk="0" hangingPunct="1">
              <a:lnSpc>
                <a:spcPct val="108000"/>
              </a:lnSpc>
              <a:spcBef>
                <a:spcPts val="0"/>
              </a:spcBef>
              <a:spcAft>
                <a:spcPts val="600"/>
              </a:spcAft>
              <a:buClrTx/>
              <a:buSzTx/>
              <a:buFont typeface="Courier New" panose="02070309020205020404" pitchFamily="49" charset="0"/>
              <a:buChar char="o"/>
              <a:tabLst/>
              <a:defRPr/>
            </a:pPr>
            <a:r>
              <a:rPr kumimoji="0" lang="en-US"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Presentation of Annual Financial Statements / Resolving the Going Concern risk:</a:t>
            </a:r>
          </a:p>
          <a:p>
            <a:pPr marL="541338" marR="0" lvl="2" indent="-187325" algn="just" defTabSz="914400" rtl="0" eaLnBrk="1" fontAlgn="auto" latinLnBrk="0" hangingPunct="1">
              <a:lnSpc>
                <a:spcPct val="108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 revised Liability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olution intended to restructure repayments of debt going forward, is being negotiated with lenders. I</a:t>
            </a:r>
            <a:r>
              <a:rPr kumimoji="0" lang="en-ZA" sz="1500" b="0" i="0" u="none" strike="noStrike" kern="1200" cap="none" spc="0" normalizeH="0" baseline="0" noProof="0" dirty="0" err="1" smtClean="0">
                <a:ln>
                  <a:noFill/>
                </a:ln>
                <a:solidFill>
                  <a:prstClr val="black"/>
                </a:solidFill>
                <a:effectLst/>
                <a:uLnTx/>
                <a:uFillTx/>
                <a:latin typeface="Gill Sans MT" panose="020B0502020104020203" pitchFamily="34" charset="0"/>
                <a:ea typeface="+mn-ea"/>
                <a:cs typeface="+mn-cs"/>
              </a:rPr>
              <a:t>ts</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conclusion will cure the event of default that Land Bank is currently in. </a:t>
            </a:r>
            <a:endParaRPr kumimoji="0" lang="en-ZA" sz="1500" b="0" i="0" u="none" strike="sng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279400" marR="0" lvl="0" indent="-279400" algn="just" defTabSz="914400" rtl="0" eaLnBrk="1" fontAlgn="auto" latinLnBrk="0" hangingPunct="1">
              <a:lnSpc>
                <a:spcPct val="108000"/>
              </a:lnSpc>
              <a:spcBef>
                <a:spcPts val="0"/>
              </a:spcBef>
              <a:spcAft>
                <a:spcPts val="600"/>
              </a:spcAft>
              <a:buClrTx/>
              <a:buSzTx/>
              <a:buFont typeface="Courier New" panose="02070309020205020404" pitchFamily="49" charset="0"/>
              <a:buChar char="o"/>
              <a:tabLst/>
              <a:defRPr/>
            </a:pP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Loans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advances, net impairment charges, claims and recoveries and credit risk </a:t>
            </a: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disclosure: </a:t>
            </a:r>
          </a:p>
          <a:p>
            <a:pPr marL="541338" marR="0" lvl="2" indent="-187325" algn="just" defTabSz="914400" rtl="0" eaLnBrk="1" fontAlgn="auto" latinLnBrk="0" hangingPunct="1">
              <a:lnSpc>
                <a:spcPct val="108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 </a:t>
            </a:r>
            <a:r>
              <a:rPr kumimoji="0" lang="en-ZA" sz="1500" b="0" i="0" u="none" kern="1200" cap="none" spc="0" normalizeH="0" baseline="0" noProof="0" dirty="0" smtClean="0">
                <a:ln>
                  <a:noFill/>
                </a:ln>
                <a:effectLst/>
                <a:uLnTx/>
                <a:uFillTx/>
                <a:latin typeface="Gill Sans MT" panose="020B0502020104020203" pitchFamily="34" charset="0"/>
                <a:ea typeface="+mn-ea"/>
                <a:cs typeface="+mn-cs"/>
              </a:rPr>
              <a:t>implemented</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 corrective interventions </a:t>
            </a:r>
            <a:r>
              <a:rPr kumimoji="0" lang="en-ZA" sz="1500" b="0" i="0" u="none" kern="1200" cap="none" spc="0" normalizeH="0" baseline="0" noProof="0" dirty="0" smtClean="0">
                <a:ln>
                  <a:noFill/>
                </a:ln>
                <a:effectLst/>
                <a:uLnTx/>
                <a:uFillTx/>
                <a:latin typeface="Gill Sans MT" panose="020B0502020104020203" pitchFamily="34" charset="0"/>
                <a:ea typeface="+mn-ea"/>
                <a:cs typeface="+mn-cs"/>
              </a:rPr>
              <a:t>were</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 </a:t>
            </a:r>
            <a:r>
              <a:rPr kumimoji="0" lang="en-ZA" sz="1500" b="0" i="0" u="none" strike="noStrike" kern="1200" cap="none" spc="0" normalizeH="0" baseline="0" noProof="0" dirty="0">
                <a:ln>
                  <a:noFill/>
                </a:ln>
                <a:effectLst/>
                <a:uLnTx/>
                <a:uFillTx/>
                <a:latin typeface="Gill Sans MT" panose="020B0502020104020203" pitchFamily="34" charset="0"/>
                <a:ea typeface="+mn-ea"/>
                <a:cs typeface="+mn-cs"/>
              </a:rPr>
              <a:t>aimed at overall enhancement of internal </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controls, and</a:t>
            </a:r>
            <a:r>
              <a:rPr lang="en-ZA" sz="1500" strike="sngStrike" dirty="0">
                <a:latin typeface="Gill Sans MT" panose="020B0502020104020203" pitchFamily="34" charset="0"/>
              </a:rPr>
              <a:t> </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focused on enhanced management of </a:t>
            </a:r>
            <a:r>
              <a:rPr kumimoji="0" lang="en-ZA" sz="1500" b="0" i="0" u="none" kern="1200" cap="none" spc="0" normalizeH="0" baseline="0" noProof="0" dirty="0" smtClean="0">
                <a:ln>
                  <a:noFill/>
                </a:ln>
                <a:effectLst/>
                <a:uLnTx/>
                <a:uFillTx/>
                <a:latin typeface="Gill Sans MT" panose="020B0502020104020203" pitchFamily="34" charset="0"/>
                <a:ea typeface="+mn-ea"/>
                <a:cs typeface="+mn-cs"/>
              </a:rPr>
              <a:t>the loan book</a:t>
            </a:r>
            <a:r>
              <a:rPr kumimoji="0" lang="en-ZA" sz="1500" b="0" i="0" u="none" strike="noStrike" kern="1200" cap="none" spc="0" normalizeH="0" baseline="0" noProof="0" dirty="0" smtClean="0">
                <a:ln>
                  <a:noFill/>
                </a:ln>
                <a:effectLst/>
                <a:uLnTx/>
                <a:uFillTx/>
                <a:latin typeface="Gill Sans MT" panose="020B0502020104020203" pitchFamily="34" charset="0"/>
                <a:ea typeface="+mn-ea"/>
                <a:cs typeface="+mn-cs"/>
              </a:rPr>
              <a:t>: </a:t>
            </a:r>
          </a:p>
          <a:p>
            <a:pPr marL="1169988" marR="0" lvl="3" indent="-274638" algn="just" defTabSz="914400" rtl="0" eaLnBrk="1" fontAlgn="auto" latinLnBrk="0" hangingPunct="1">
              <a:lnSpc>
                <a:spcPct val="108000"/>
              </a:lnSpc>
              <a:spcBef>
                <a:spcPts val="0"/>
              </a:spcBef>
              <a:spcAft>
                <a:spcPts val="600"/>
              </a:spcAft>
              <a:buClrTx/>
              <a:buSzTx/>
              <a:buFont typeface="Wingdings" panose="05000000000000000000" pitchFamily="2" charset="2"/>
              <a:buChar char="Ø"/>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Model Recalibration and integrity of inputs such as Collateral Management, </a:t>
            </a:r>
            <a:r>
              <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Staging,  Modifications; and </a:t>
            </a:r>
          </a:p>
          <a:p>
            <a:pPr marL="1169988" marR="0" lvl="3" indent="-274638" algn="just" defTabSz="914400" rtl="0" eaLnBrk="1" fontAlgn="auto" latinLnBrk="0" hangingPunct="1">
              <a:lnSpc>
                <a:spcPct val="108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Review of relevant policies (Collateral Management &amp; Impairments and Write-Off policies)</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541338" marR="0" lvl="2" indent="-187325" algn="just" defTabSz="914400" rtl="0" eaLnBrk="1" fontAlgn="auto" latinLnBrk="0" hangingPunct="1">
              <a:lnSpc>
                <a:spcPct val="108000"/>
              </a:lnSpc>
              <a:spcBef>
                <a:spcPts val="0"/>
              </a:spcBef>
              <a:spcAft>
                <a:spcPts val="600"/>
              </a:spcAft>
              <a:buClrTx/>
              <a:buSzTx/>
              <a:buFont typeface="Wingdings" panose="05000000000000000000" pitchFamily="2" charset="2"/>
              <a:buChar char="§"/>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Termination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of some SLA agreements and In-sourcing of the management thereof, as well as finalisation of implementation of the SLA Improvement Plan for the remaining SLAs. </a:t>
            </a:r>
          </a:p>
          <a:p>
            <a:pPr marL="185738" marR="0" lvl="1" indent="-285750" algn="just" defTabSz="914400" rtl="0" eaLnBrk="1" fontAlgn="auto" latinLnBrk="0" hangingPunct="1">
              <a:lnSpc>
                <a:spcPct val="110000"/>
              </a:lnSpc>
              <a:spcBef>
                <a:spcPts val="0"/>
              </a:spcBef>
              <a:spcAft>
                <a:spcPts val="600"/>
              </a:spcAft>
              <a:buClrTx/>
              <a:buSzTx/>
              <a:buFont typeface="Courier New" panose="02070309020205020404" pitchFamily="49" charset="0"/>
              <a:buChar char="o"/>
              <a:tabLst/>
              <a:defRPr/>
            </a:pP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The remediation work affected the 3 previous financial years i.e. FY2021, FY2020 &amp; FY2019.</a:t>
            </a: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613264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60" y="167698"/>
            <a:ext cx="6572250" cy="650874"/>
          </a:xfrm>
        </p:spPr>
        <p:txBody>
          <a:bodyPr/>
          <a:lstStyle/>
          <a:p>
            <a:r>
              <a:rPr lang="en-GB" dirty="0" smtClean="0"/>
              <a:t>Conclusion</a:t>
            </a:r>
            <a:endParaRPr lang="en-ZA" dirty="0"/>
          </a:p>
        </p:txBody>
      </p:sp>
      <p:sp>
        <p:nvSpPr>
          <p:cNvPr id="3" name="Content Placeholder 2"/>
          <p:cNvSpPr>
            <a:spLocks noGrp="1"/>
          </p:cNvSpPr>
          <p:nvPr>
            <p:ph sz="quarter" idx="14"/>
          </p:nvPr>
        </p:nvSpPr>
        <p:spPr>
          <a:xfrm>
            <a:off x="206660" y="1199359"/>
            <a:ext cx="8915400" cy="4859696"/>
          </a:xfrm>
        </p:spPr>
        <p:txBody>
          <a:bodyPr>
            <a:noAutofit/>
          </a:bodyPr>
          <a:lstStyle/>
          <a:p>
            <a:r>
              <a:rPr lang="en-GB" sz="2200" dirty="0">
                <a:latin typeface="Gill Sans MT" panose="020B0502020104020203" pitchFamily="34" charset="0"/>
              </a:rPr>
              <a:t>Land Bank received a qualified audit outcome from the AGSA for the year ended 31 March 2021.</a:t>
            </a:r>
          </a:p>
          <a:p>
            <a:r>
              <a:rPr lang="en-GB" sz="2200" dirty="0">
                <a:latin typeface="Gill Sans MT" panose="020B0502020104020203" pitchFamily="34" charset="0"/>
              </a:rPr>
              <a:t>This is a significant improvement from the disclaimed audit outcome received by the Bank for the FY2020 audit.</a:t>
            </a:r>
          </a:p>
          <a:p>
            <a:r>
              <a:rPr lang="en-GB" sz="2200" dirty="0">
                <a:latin typeface="Gill Sans MT" panose="020B0502020104020203" pitchFamily="34" charset="0"/>
              </a:rPr>
              <a:t>The Bank is taking steps to address internal control deficiencies that led to the audit outcome and has re-instituted the remedial </a:t>
            </a:r>
            <a:r>
              <a:rPr lang="en-GB" sz="2200" dirty="0" smtClean="0">
                <a:latin typeface="Gill Sans MT" panose="020B0502020104020203" pitchFamily="34" charset="0"/>
              </a:rPr>
              <a:t>programme </a:t>
            </a:r>
            <a:r>
              <a:rPr lang="en-GB" sz="2200" dirty="0">
                <a:latin typeface="Gill Sans MT" panose="020B0502020104020203" pitchFamily="34" charset="0"/>
              </a:rPr>
              <a:t>to address same, as well as overall enhancement of the internal control environment as regards management of the loan book.</a:t>
            </a:r>
          </a:p>
          <a:p>
            <a:r>
              <a:rPr lang="en-GB" sz="2200" dirty="0">
                <a:latin typeface="Gill Sans MT" panose="020B0502020104020203" pitchFamily="34" charset="0"/>
              </a:rPr>
              <a:t>The majority of the loan book previously managed by intermediaries has now been insourced and managed internally. This further allows the Bank to implement required controls on this portion of the book as well.</a:t>
            </a:r>
          </a:p>
          <a:p>
            <a:r>
              <a:rPr lang="en-GB" sz="2200" dirty="0">
                <a:latin typeface="Gill Sans MT" panose="020B0502020104020203" pitchFamily="34" charset="0"/>
              </a:rPr>
              <a:t>The Bank is committed to addressing the challenges experienced regarding the internal control deficiencies and also committed to finding a solution to cure the event of default.</a:t>
            </a:r>
            <a:endParaRPr lang="en-ZA" sz="2200" dirty="0">
              <a:latin typeface="Gill Sans MT" panose="020B0502020104020203" pitchFamily="34" charset="0"/>
            </a:endParaRPr>
          </a:p>
        </p:txBody>
      </p:sp>
    </p:spTree>
    <p:extLst>
      <p:ext uri="{BB962C8B-B14F-4D97-AF65-F5344CB8AC3E}">
        <p14:creationId xmlns:p14="http://schemas.microsoft.com/office/powerpoint/2010/main" val="77521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ZA"/>
          </a:p>
        </p:txBody>
      </p:sp>
    </p:spTree>
    <p:extLst>
      <p:ext uri="{BB962C8B-B14F-4D97-AF65-F5344CB8AC3E}">
        <p14:creationId xmlns:p14="http://schemas.microsoft.com/office/powerpoint/2010/main" val="39685421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3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5gzqHkjIEvBP2VbYhVE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AUmKGpNXZit2YzcacP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qsw8ROS7p45pnZgzA8RA"/>
</p:tagLst>
</file>

<file path=ppt/theme/theme1.xml><?xml version="1.0" encoding="utf-8"?>
<a:theme xmlns:a="http://schemas.openxmlformats.org/drawingml/2006/main" name="Office Theme">
  <a:themeElements>
    <a:clrScheme name="Land Bank Colours">
      <a:dk1>
        <a:sysClr val="windowText" lastClr="000000"/>
      </a:dk1>
      <a:lt1>
        <a:sysClr val="window" lastClr="FFFFFF"/>
      </a:lt1>
      <a:dk2>
        <a:srgbClr val="F8A642"/>
      </a:dk2>
      <a:lt2>
        <a:srgbClr val="E7E6E6"/>
      </a:lt2>
      <a:accent1>
        <a:srgbClr val="1E7F65"/>
      </a:accent1>
      <a:accent2>
        <a:srgbClr val="F7C663"/>
      </a:accent2>
      <a:accent3>
        <a:srgbClr val="C1212C"/>
      </a:accent3>
      <a:accent4>
        <a:srgbClr val="EDEDED"/>
      </a:accent4>
      <a:accent5>
        <a:srgbClr val="C00000"/>
      </a:accent5>
      <a:accent6>
        <a:srgbClr val="1E7F65"/>
      </a:accent6>
      <a:hlink>
        <a:srgbClr val="F8A642"/>
      </a:hlink>
      <a:folHlink>
        <a:srgbClr val="C1212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Land Bank Colours">
      <a:dk1>
        <a:sysClr val="windowText" lastClr="000000"/>
      </a:dk1>
      <a:lt1>
        <a:sysClr val="window" lastClr="FFFFFF"/>
      </a:lt1>
      <a:dk2>
        <a:srgbClr val="F8A642"/>
      </a:dk2>
      <a:lt2>
        <a:srgbClr val="E7E6E6"/>
      </a:lt2>
      <a:accent1>
        <a:srgbClr val="1E7F65"/>
      </a:accent1>
      <a:accent2>
        <a:srgbClr val="F7C663"/>
      </a:accent2>
      <a:accent3>
        <a:srgbClr val="C1212C"/>
      </a:accent3>
      <a:accent4>
        <a:srgbClr val="EDEDED"/>
      </a:accent4>
      <a:accent5>
        <a:srgbClr val="C00000"/>
      </a:accent5>
      <a:accent6>
        <a:srgbClr val="1E7F65"/>
      </a:accent6>
      <a:hlink>
        <a:srgbClr val="F8A642"/>
      </a:hlink>
      <a:folHlink>
        <a:srgbClr val="C1212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 Bank IR Presentation" id="{C77E225D-85B5-451D-BA9C-36446A16BCE9}" vid="{36686E5F-E754-4A6A-92B2-A5C14CBFBE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FEA57739BFD48A3E78F6D7F5A2546" ma:contentTypeVersion="1" ma:contentTypeDescription="Create a new document." ma:contentTypeScope="" ma:versionID="03a2b47f709f25106342ab41810b799e">
  <xsd:schema xmlns:xsd="http://www.w3.org/2001/XMLSchema" xmlns:xs="http://www.w3.org/2001/XMLSchema" xmlns:p="http://schemas.microsoft.com/office/2006/metadata/properties" xmlns:ns2="c8d81629-b4c3-453f-9855-2bde6f2b5ea9" targetNamespace="http://schemas.microsoft.com/office/2006/metadata/properties" ma:root="true" ma:fieldsID="c7ccc4c668dc5ef3ca7dc2fb4f5758b8" ns2:_="">
    <xsd:import namespace="c8d81629-b4c3-453f-9855-2bde6f2b5ea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81629-b4c3-453f-9855-2bde6f2b5e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ao/powerpoint/application">
  <com.sap.ip.bi.pioneer>
    <Version>4</Version>
    <AAO_Revision>2.4.0.63248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3.xml><?xml version="1.0" encoding="utf-8"?>
<p:properties xmlns:p="http://schemas.microsoft.com/office/2006/metadata/properties" xmlns:xsi="http://www.w3.org/2001/XMLSchema-instance" xmlns:pc="http://schemas.microsoft.com/office/infopath/2007/PartnerControls">
  <documentManagement>
    <_dlc_DocId xmlns="c8d81629-b4c3-453f-9855-2bde6f2b5ea9">LBADCDEFG-1362493078-98</_dlc_DocId>
    <_dlc_DocIdUrl xmlns="c8d81629-b4c3-453f-9855-2bde6f2b5ea9">
      <Url>http://landbankintranet/stratcomm/_layouts/15/DocIdRedir.aspx?ID=LBADCDEFG-1362493078-98</Url>
      <Description>LBADCDEFG-1362493078-98</Description>
    </_dlc_DocIdUrl>
  </documentManagement>
</p:properties>
</file>

<file path=customXml/item4.xml><?xml version="1.0" encoding="utf-8"?>
<Application xmlns="http://www.sap.com/cof/powerpoint/application">
  <Version>2</Version>
  <Revision>2.4.0.63248</Revision>
</Applic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544415-FB15-46C8-BDDC-87C42316A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81629-b4c3-453f-9855-2bde6f2b5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0A2FEB-77A5-4213-A97B-BC19296BBB86}">
  <ds:schemaRefs>
    <ds:schemaRef ds:uri="http://www.sap.com/cof/ao/powerpoint/application"/>
  </ds:schemaRefs>
</ds:datastoreItem>
</file>

<file path=customXml/itemProps3.xml><?xml version="1.0" encoding="utf-8"?>
<ds:datastoreItem xmlns:ds="http://schemas.openxmlformats.org/officeDocument/2006/customXml" ds:itemID="{76AF5C0F-0A2F-4BD3-89D6-C5D3B61A0DE7}">
  <ds:schemaRefs>
    <ds:schemaRef ds:uri="http://www.w3.org/XML/1998/namespace"/>
    <ds:schemaRef ds:uri="http://purl.org/dc/terms/"/>
    <ds:schemaRef ds:uri="http://schemas.microsoft.com/office/2006/documentManagement/types"/>
    <ds:schemaRef ds:uri="c8d81629-b4c3-453f-9855-2bde6f2b5ea9"/>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F78051DA-127C-47AD-98BF-66225A2E6B7A}">
  <ds:schemaRefs>
    <ds:schemaRef ds:uri="http://www.sap.com/cof/powerpoint/application"/>
  </ds:schemaRefs>
</ds:datastoreItem>
</file>

<file path=customXml/itemProps5.xml><?xml version="1.0" encoding="utf-8"?>
<ds:datastoreItem xmlns:ds="http://schemas.openxmlformats.org/officeDocument/2006/customXml" ds:itemID="{E59F4326-3BA5-4B46-A9B8-989696DDFD94}">
  <ds:schemaRefs>
    <ds:schemaRef ds:uri="http://schemas.microsoft.com/sharepoint/v3/contenttype/forms"/>
  </ds:schemaRefs>
</ds:datastoreItem>
</file>

<file path=customXml/itemProps6.xml><?xml version="1.0" encoding="utf-8"?>
<ds:datastoreItem xmlns:ds="http://schemas.openxmlformats.org/officeDocument/2006/customXml" ds:itemID="{C9208DBC-2B00-481F-BE68-2F56D9CE0A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8283</TotalTime>
  <Words>1289</Words>
  <Application>Microsoft Office PowerPoint</Application>
  <PresentationFormat>On-screen Show (4:3)</PresentationFormat>
  <Paragraphs>60</Paragraphs>
  <Slides>8</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7" baseType="lpstr">
      <vt:lpstr>Arial</vt:lpstr>
      <vt:lpstr>Calibri</vt:lpstr>
      <vt:lpstr>Courier New</vt:lpstr>
      <vt:lpstr>Gill Sans MT</vt:lpstr>
      <vt:lpstr>Gill Sans Std Light</vt:lpstr>
      <vt:lpstr>Wingdings</vt:lpstr>
      <vt:lpstr>Office Theme</vt:lpstr>
      <vt:lpstr>6_Office Theme</vt:lpstr>
      <vt:lpstr>think-cell Slide</vt:lpstr>
      <vt:lpstr>Land Bank Presentation to Standing Committee on Finance: 08 February 2022  </vt:lpstr>
      <vt:lpstr>Objective</vt:lpstr>
      <vt:lpstr>FY2021 Audit Outcome &amp; Corrective Action</vt:lpstr>
      <vt:lpstr>FY2021 Audit Outcome &amp; Corrective Action</vt:lpstr>
      <vt:lpstr>PowerPoint Presentation</vt:lpstr>
      <vt:lpstr>PowerPoint Presentation</vt:lpstr>
      <vt:lpstr>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Mthembi, Phindile</dc:creator>
  <cp:lastModifiedBy>Justice Molafo</cp:lastModifiedBy>
  <cp:revision>606</cp:revision>
  <cp:lastPrinted>2019-08-30T09:29:15Z</cp:lastPrinted>
  <dcterms:created xsi:type="dcterms:W3CDTF">2018-05-31T08:52:16Z</dcterms:created>
  <dcterms:modified xsi:type="dcterms:W3CDTF">2022-02-08T07:36:14Z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0x01010085EFEA57739BFD48A3E78F6D7F5A2546</vt:lpwstr>
  </property>
  <property fmtid="{D5CDD505-2E9C-101B-9397-08002B2CF9AE}" pid="3" name="_dlc_DocIdItemGuid">
    <vt:lpwstr>26438c3b-b969-4eb3-889c-cecac9313698</vt:lpwstr>
  </property>
</Properties>
</file>