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11" r:id="rId3"/>
    <p:sldMasterId id="2147483723" r:id="rId4"/>
  </p:sldMasterIdLst>
  <p:notesMasterIdLst>
    <p:notesMasterId r:id="rId19"/>
  </p:notesMasterIdLst>
  <p:handoutMasterIdLst>
    <p:handoutMasterId r:id="rId20"/>
  </p:handoutMasterIdLst>
  <p:sldIdLst>
    <p:sldId id="257" r:id="rId5"/>
    <p:sldId id="347" r:id="rId6"/>
    <p:sldId id="354" r:id="rId7"/>
    <p:sldId id="371" r:id="rId8"/>
    <p:sldId id="385" r:id="rId9"/>
    <p:sldId id="387" r:id="rId10"/>
    <p:sldId id="388" r:id="rId11"/>
    <p:sldId id="386" r:id="rId12"/>
    <p:sldId id="379" r:id="rId13"/>
    <p:sldId id="283" r:id="rId14"/>
    <p:sldId id="289" r:id="rId15"/>
    <p:sldId id="259" r:id="rId16"/>
    <p:sldId id="276" r:id="rId17"/>
    <p:sldId id="282" r:id="rId1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795"/>
    <a:srgbClr val="FF3399"/>
    <a:srgbClr val="6699FF"/>
    <a:srgbClr val="F9F3EB"/>
    <a:srgbClr val="BF3019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1" autoAdjust="0"/>
    <p:restoredTop sz="70639" autoAdjust="0"/>
  </p:normalViewPr>
  <p:slideViewPr>
    <p:cSldViewPr>
      <p:cViewPr varScale="1">
        <p:scale>
          <a:sx n="50" d="100"/>
          <a:sy n="50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5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6E801-E72A-473C-A5D8-5D1045B009ED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6149F483-3B11-49A1-B444-20C2741DFBD4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GB" sz="2700" b="1" dirty="0"/>
            <a:t>RC2.0</a:t>
          </a:r>
        </a:p>
        <a:p>
          <a:r>
            <a:rPr lang="en-GB" sz="2700" b="1" dirty="0"/>
            <a:t>2021-2025</a:t>
          </a:r>
        </a:p>
        <a:p>
          <a:r>
            <a:rPr lang="en-GB" sz="1400" b="1" dirty="0"/>
            <a:t>(Strategy backed)</a:t>
          </a:r>
          <a:endParaRPr lang="en-ZA" sz="1400" b="1" dirty="0"/>
        </a:p>
      </dgm:t>
    </dgm:pt>
    <dgm:pt modelId="{F00B9A78-FB0E-4C74-8930-07B69C4F9415}" type="parTrans" cxnId="{E147AF61-CFE0-4375-9823-8FA174E0ACCB}">
      <dgm:prSet/>
      <dgm:spPr/>
      <dgm:t>
        <a:bodyPr/>
        <a:lstStyle/>
        <a:p>
          <a:endParaRPr lang="en-ZA"/>
        </a:p>
      </dgm:t>
    </dgm:pt>
    <dgm:pt modelId="{C5EEE88A-14F0-41B6-A796-CC4709EAFA71}" type="sibTrans" cxnId="{E147AF61-CFE0-4375-9823-8FA174E0ACCB}">
      <dgm:prSet/>
      <dgm:spPr/>
      <dgm:t>
        <a:bodyPr/>
        <a:lstStyle/>
        <a:p>
          <a:endParaRPr lang="en-ZA"/>
        </a:p>
      </dgm:t>
    </dgm:pt>
    <dgm:pt modelId="{28098A7C-3226-4850-9481-3C74FD2C88A8}">
      <dgm:prSet phldrT="[Text]"/>
      <dgm:spPr/>
      <dgm:t>
        <a:bodyPr/>
        <a:lstStyle/>
        <a:p>
          <a:r>
            <a:rPr lang="en-GB" b="1" dirty="0"/>
            <a:t>Financial Reporting and Governance Eco-System Gaps </a:t>
          </a:r>
          <a:r>
            <a:rPr lang="en-GB" dirty="0"/>
            <a:t>(Outside Mandate)</a:t>
          </a:r>
          <a:endParaRPr lang="en-ZA" dirty="0"/>
        </a:p>
      </dgm:t>
    </dgm:pt>
    <dgm:pt modelId="{9D828601-6DB4-42EB-951F-B1819DAC47E1}" type="parTrans" cxnId="{4E4FC89F-3770-41E3-BA9A-D8F26085ADFC}">
      <dgm:prSet/>
      <dgm:spPr/>
      <dgm:t>
        <a:bodyPr/>
        <a:lstStyle/>
        <a:p>
          <a:endParaRPr lang="en-ZA"/>
        </a:p>
      </dgm:t>
    </dgm:pt>
    <dgm:pt modelId="{584B5A23-204A-4EDC-8716-F09134293E49}" type="sibTrans" cxnId="{4E4FC89F-3770-41E3-BA9A-D8F26085ADFC}">
      <dgm:prSet/>
      <dgm:spPr/>
      <dgm:t>
        <a:bodyPr/>
        <a:lstStyle/>
        <a:p>
          <a:endParaRPr lang="en-ZA"/>
        </a:p>
      </dgm:t>
    </dgm:pt>
    <dgm:pt modelId="{273AC121-FC6D-4B84-A1B0-EBA810D0F984}">
      <dgm:prSet phldrT="[Text]"/>
      <dgm:spPr/>
      <dgm:t>
        <a:bodyPr/>
        <a:lstStyle/>
        <a:p>
          <a:r>
            <a:rPr lang="en-GB" b="1" dirty="0"/>
            <a:t>Auditing Profession – Gaps </a:t>
          </a:r>
          <a:r>
            <a:rPr lang="en-GB" dirty="0"/>
            <a:t>(Within Mandate)</a:t>
          </a:r>
          <a:endParaRPr lang="en-ZA" dirty="0"/>
        </a:p>
      </dgm:t>
    </dgm:pt>
    <dgm:pt modelId="{5893C7F3-333C-4D14-9ED9-411DEFDD5BC1}" type="parTrans" cxnId="{8DB8728E-7F3F-4B31-A006-F242150C4C45}">
      <dgm:prSet/>
      <dgm:spPr/>
      <dgm:t>
        <a:bodyPr/>
        <a:lstStyle/>
        <a:p>
          <a:endParaRPr lang="en-ZA"/>
        </a:p>
      </dgm:t>
    </dgm:pt>
    <dgm:pt modelId="{3A973FBA-E619-4919-B0F1-29EF0FD909C9}" type="sibTrans" cxnId="{8DB8728E-7F3F-4B31-A006-F242150C4C45}">
      <dgm:prSet/>
      <dgm:spPr/>
      <dgm:t>
        <a:bodyPr/>
        <a:lstStyle/>
        <a:p>
          <a:endParaRPr lang="en-ZA"/>
        </a:p>
      </dgm:t>
    </dgm:pt>
    <dgm:pt modelId="{26481ECA-D71B-48B7-A416-E7E62FC79D78}">
      <dgm:prSet phldrT="[Text]"/>
      <dgm:spPr/>
      <dgm:t>
        <a:bodyPr/>
        <a:lstStyle/>
        <a:p>
          <a:r>
            <a:rPr lang="en-GB" b="1" dirty="0"/>
            <a:t>IRBA Gaps </a:t>
          </a:r>
          <a:r>
            <a:rPr lang="en-GB" dirty="0"/>
            <a:t>(Internal)</a:t>
          </a:r>
          <a:endParaRPr lang="en-ZA" dirty="0"/>
        </a:p>
      </dgm:t>
    </dgm:pt>
    <dgm:pt modelId="{074474C6-6B92-47FF-A4A7-3E6C204CFFD6}" type="parTrans" cxnId="{C1D01174-044D-41F9-8984-30751E466CFB}">
      <dgm:prSet/>
      <dgm:spPr/>
      <dgm:t>
        <a:bodyPr/>
        <a:lstStyle/>
        <a:p>
          <a:endParaRPr lang="en-ZA"/>
        </a:p>
      </dgm:t>
    </dgm:pt>
    <dgm:pt modelId="{4A8B834B-0BCE-4E3F-856B-5F1278E95382}" type="sibTrans" cxnId="{C1D01174-044D-41F9-8984-30751E466CFB}">
      <dgm:prSet/>
      <dgm:spPr/>
      <dgm:t>
        <a:bodyPr/>
        <a:lstStyle/>
        <a:p>
          <a:endParaRPr lang="en-ZA"/>
        </a:p>
      </dgm:t>
    </dgm:pt>
    <dgm:pt modelId="{7928D789-F282-4876-BAEB-1F025C65FE03}">
      <dgm:prSet phldrT="[Text]"/>
      <dgm:spPr/>
      <dgm:t>
        <a:bodyPr/>
        <a:lstStyle/>
        <a:p>
          <a:endParaRPr lang="en-ZA"/>
        </a:p>
      </dgm:t>
    </dgm:pt>
    <dgm:pt modelId="{ECFACFBB-5B07-4987-B2BD-49FD3F45F394}" type="parTrans" cxnId="{B76E4CF8-9D0B-4237-8F78-DB9719EFBD0F}">
      <dgm:prSet/>
      <dgm:spPr/>
      <dgm:t>
        <a:bodyPr/>
        <a:lstStyle/>
        <a:p>
          <a:endParaRPr lang="en-ZA"/>
        </a:p>
      </dgm:t>
    </dgm:pt>
    <dgm:pt modelId="{BCBC6811-7711-4B24-9780-FECD6D09A5B1}" type="sibTrans" cxnId="{B76E4CF8-9D0B-4237-8F78-DB9719EFBD0F}">
      <dgm:prSet/>
      <dgm:spPr/>
      <dgm:t>
        <a:bodyPr/>
        <a:lstStyle/>
        <a:p>
          <a:endParaRPr lang="en-ZA"/>
        </a:p>
      </dgm:t>
    </dgm:pt>
    <dgm:pt modelId="{19A2775B-6681-4E91-979D-E304B2919E28}" type="pres">
      <dgm:prSet presAssocID="{1616E801-E72A-473C-A5D8-5D1045B009E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94811842-FDC3-477E-8649-0B22B9365D1A}" type="pres">
      <dgm:prSet presAssocID="{6149F483-3B11-49A1-B444-20C2741DFBD4}" presName="Parent" presStyleLbl="node1" presStyleIdx="0" presStyleCnt="2" custLinFactNeighborX="-13881" custLinFactNeighborY="2474">
        <dgm:presLayoutVars>
          <dgm:chMax val="4"/>
          <dgm:chPref val="3"/>
        </dgm:presLayoutVars>
      </dgm:prSet>
      <dgm:spPr/>
      <dgm:t>
        <a:bodyPr/>
        <a:lstStyle/>
        <a:p>
          <a:endParaRPr lang="en-ZA"/>
        </a:p>
      </dgm:t>
    </dgm:pt>
    <dgm:pt modelId="{1678762B-59CD-44B1-A40E-425488BB9B23}" type="pres">
      <dgm:prSet presAssocID="{28098A7C-3226-4850-9481-3C74FD2C88A8}" presName="Accent" presStyleLbl="node1" presStyleIdx="1" presStyleCnt="2"/>
      <dgm:spPr/>
    </dgm:pt>
    <dgm:pt modelId="{20F6B82B-30F4-4896-AA67-CB938A79252F}" type="pres">
      <dgm:prSet presAssocID="{28098A7C-3226-4850-9481-3C74FD2C88A8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xmlns="" id="0" name="" descr="Machine gears"/>
        </a:ext>
      </dgm:extLst>
    </dgm:pt>
    <dgm:pt modelId="{EB3C9D90-6441-4503-945A-8B1CC2A66F1A}" type="pres">
      <dgm:prSet presAssocID="{28098A7C-3226-4850-9481-3C74FD2C88A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E38F7CE-829B-4EAD-B52D-AD73680AE60A}" type="pres">
      <dgm:prSet presAssocID="{273AC121-FC6D-4B84-A1B0-EBA810D0F984}" presName="Image2" presStyleCnt="0"/>
      <dgm:spPr/>
    </dgm:pt>
    <dgm:pt modelId="{D999E9C0-AF06-437B-8F56-555BB4D02DD6}" type="pres">
      <dgm:prSet presAssocID="{273AC121-FC6D-4B84-A1B0-EBA810D0F984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xmlns="" id="0" name="" descr="Teacher pointing at laptop screen to young students"/>
        </a:ext>
      </dgm:extLst>
    </dgm:pt>
    <dgm:pt modelId="{B9A61093-A4ED-47C3-98AF-A040FD78DA65}" type="pres">
      <dgm:prSet presAssocID="{273AC121-FC6D-4B84-A1B0-EBA810D0F98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75F98F-81C5-4FE9-B1FE-A24A65624147}" type="pres">
      <dgm:prSet presAssocID="{26481ECA-D71B-48B7-A416-E7E62FC79D78}" presName="Image3" presStyleCnt="0"/>
      <dgm:spPr/>
    </dgm:pt>
    <dgm:pt modelId="{DE08D918-B8BA-4AFA-A11C-D08951E33F2E}" type="pres">
      <dgm:prSet presAssocID="{26481ECA-D71B-48B7-A416-E7E62FC79D78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xmlns="" id="0" name="" descr="Cropped hand watering the plant"/>
        </a:ext>
      </dgm:extLst>
    </dgm:pt>
    <dgm:pt modelId="{78FBE4EE-30B1-4E61-AEE9-F76DD9CE6784}" type="pres">
      <dgm:prSet presAssocID="{26481ECA-D71B-48B7-A416-E7E62FC79D7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D5385A0-6AB4-44B4-888C-16B982435936}" type="presOf" srcId="{6149F483-3B11-49A1-B444-20C2741DFBD4}" destId="{94811842-FDC3-477E-8649-0B22B9365D1A}" srcOrd="0" destOrd="0" presId="urn:microsoft.com/office/officeart/2011/layout/RadialPictureList"/>
    <dgm:cxn modelId="{C1D01174-044D-41F9-8984-30751E466CFB}" srcId="{6149F483-3B11-49A1-B444-20C2741DFBD4}" destId="{26481ECA-D71B-48B7-A416-E7E62FC79D78}" srcOrd="2" destOrd="0" parTransId="{074474C6-6B92-47FF-A4A7-3E6C204CFFD6}" sibTransId="{4A8B834B-0BCE-4E3F-856B-5F1278E95382}"/>
    <dgm:cxn modelId="{10C805DE-F3DA-41C4-BEE7-7FCAAD86DC9D}" type="presOf" srcId="{273AC121-FC6D-4B84-A1B0-EBA810D0F984}" destId="{B9A61093-A4ED-47C3-98AF-A040FD78DA65}" srcOrd="0" destOrd="0" presId="urn:microsoft.com/office/officeart/2011/layout/RadialPictureList"/>
    <dgm:cxn modelId="{4E4FC89F-3770-41E3-BA9A-D8F26085ADFC}" srcId="{6149F483-3B11-49A1-B444-20C2741DFBD4}" destId="{28098A7C-3226-4850-9481-3C74FD2C88A8}" srcOrd="0" destOrd="0" parTransId="{9D828601-6DB4-42EB-951F-B1819DAC47E1}" sibTransId="{584B5A23-204A-4EDC-8716-F09134293E49}"/>
    <dgm:cxn modelId="{8DB8728E-7F3F-4B31-A006-F242150C4C45}" srcId="{6149F483-3B11-49A1-B444-20C2741DFBD4}" destId="{273AC121-FC6D-4B84-A1B0-EBA810D0F984}" srcOrd="1" destOrd="0" parTransId="{5893C7F3-333C-4D14-9ED9-411DEFDD5BC1}" sibTransId="{3A973FBA-E619-4919-B0F1-29EF0FD909C9}"/>
    <dgm:cxn modelId="{B76E4CF8-9D0B-4237-8F78-DB9719EFBD0F}" srcId="{1616E801-E72A-473C-A5D8-5D1045B009ED}" destId="{7928D789-F282-4876-BAEB-1F025C65FE03}" srcOrd="1" destOrd="0" parTransId="{ECFACFBB-5B07-4987-B2BD-49FD3F45F394}" sibTransId="{BCBC6811-7711-4B24-9780-FECD6D09A5B1}"/>
    <dgm:cxn modelId="{E52C1D9E-F589-4847-A707-0EE3B26110AA}" type="presOf" srcId="{1616E801-E72A-473C-A5D8-5D1045B009ED}" destId="{19A2775B-6681-4E91-979D-E304B2919E28}" srcOrd="0" destOrd="0" presId="urn:microsoft.com/office/officeart/2011/layout/RadialPictureList"/>
    <dgm:cxn modelId="{EFF95F1F-A31E-40A3-B755-7D8FAD0BE953}" type="presOf" srcId="{26481ECA-D71B-48B7-A416-E7E62FC79D78}" destId="{78FBE4EE-30B1-4E61-AEE9-F76DD9CE6784}" srcOrd="0" destOrd="0" presId="urn:microsoft.com/office/officeart/2011/layout/RadialPictureList"/>
    <dgm:cxn modelId="{80525228-DD45-41AF-A8F0-F9006090C22C}" type="presOf" srcId="{28098A7C-3226-4850-9481-3C74FD2C88A8}" destId="{EB3C9D90-6441-4503-945A-8B1CC2A66F1A}" srcOrd="0" destOrd="0" presId="urn:microsoft.com/office/officeart/2011/layout/RadialPictureList"/>
    <dgm:cxn modelId="{E147AF61-CFE0-4375-9823-8FA174E0ACCB}" srcId="{1616E801-E72A-473C-A5D8-5D1045B009ED}" destId="{6149F483-3B11-49A1-B444-20C2741DFBD4}" srcOrd="0" destOrd="0" parTransId="{F00B9A78-FB0E-4C74-8930-07B69C4F9415}" sibTransId="{C5EEE88A-14F0-41B6-A796-CC4709EAFA71}"/>
    <dgm:cxn modelId="{C80A0AC5-1280-439A-9E9B-F174985BB314}" type="presParOf" srcId="{19A2775B-6681-4E91-979D-E304B2919E28}" destId="{94811842-FDC3-477E-8649-0B22B9365D1A}" srcOrd="0" destOrd="0" presId="urn:microsoft.com/office/officeart/2011/layout/RadialPictureList"/>
    <dgm:cxn modelId="{B301B88E-6DEF-4CB5-A08B-D79B057F0D46}" type="presParOf" srcId="{19A2775B-6681-4E91-979D-E304B2919E28}" destId="{1678762B-59CD-44B1-A40E-425488BB9B23}" srcOrd="1" destOrd="0" presId="urn:microsoft.com/office/officeart/2011/layout/RadialPictureList"/>
    <dgm:cxn modelId="{52B08A6C-DC7F-42FE-BE3B-FDF70602839F}" type="presParOf" srcId="{19A2775B-6681-4E91-979D-E304B2919E28}" destId="{20F6B82B-30F4-4896-AA67-CB938A79252F}" srcOrd="2" destOrd="0" presId="urn:microsoft.com/office/officeart/2011/layout/RadialPictureList"/>
    <dgm:cxn modelId="{45585DA6-20DF-4720-970E-F1F88025088F}" type="presParOf" srcId="{19A2775B-6681-4E91-979D-E304B2919E28}" destId="{EB3C9D90-6441-4503-945A-8B1CC2A66F1A}" srcOrd="3" destOrd="0" presId="urn:microsoft.com/office/officeart/2011/layout/RadialPictureList"/>
    <dgm:cxn modelId="{8E9A17B7-597A-4DC4-B034-39A9812ED937}" type="presParOf" srcId="{19A2775B-6681-4E91-979D-E304B2919E28}" destId="{BE38F7CE-829B-4EAD-B52D-AD73680AE60A}" srcOrd="4" destOrd="0" presId="urn:microsoft.com/office/officeart/2011/layout/RadialPictureList"/>
    <dgm:cxn modelId="{FABA4C96-96DF-4BEF-9B99-4C0C5BA89E19}" type="presParOf" srcId="{BE38F7CE-829B-4EAD-B52D-AD73680AE60A}" destId="{D999E9C0-AF06-437B-8F56-555BB4D02DD6}" srcOrd="0" destOrd="0" presId="urn:microsoft.com/office/officeart/2011/layout/RadialPictureList"/>
    <dgm:cxn modelId="{F61E99B1-5F83-415B-8439-BD91036E8232}" type="presParOf" srcId="{19A2775B-6681-4E91-979D-E304B2919E28}" destId="{B9A61093-A4ED-47C3-98AF-A040FD78DA65}" srcOrd="5" destOrd="0" presId="urn:microsoft.com/office/officeart/2011/layout/RadialPictureList"/>
    <dgm:cxn modelId="{416AA11A-E6EB-41F7-AC9C-C594C998E694}" type="presParOf" srcId="{19A2775B-6681-4E91-979D-E304B2919E28}" destId="{9D75F98F-81C5-4FE9-B1FE-A24A65624147}" srcOrd="6" destOrd="0" presId="urn:microsoft.com/office/officeart/2011/layout/RadialPictureList"/>
    <dgm:cxn modelId="{73F65A66-C8C6-4326-8DC1-6637CA56F5CA}" type="presParOf" srcId="{9D75F98F-81C5-4FE9-B1FE-A24A65624147}" destId="{DE08D918-B8BA-4AFA-A11C-D08951E33F2E}" srcOrd="0" destOrd="0" presId="urn:microsoft.com/office/officeart/2011/layout/RadialPictureList"/>
    <dgm:cxn modelId="{92E07FDE-EEBB-45F0-A847-32D04F5665F3}" type="presParOf" srcId="{19A2775B-6681-4E91-979D-E304B2919E28}" destId="{78FBE4EE-30B1-4E61-AEE9-F76DD9CE678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E64C-39E8-49DF-A389-893B3B8DD4F0}" type="datetimeFigureOut">
              <a:rPr lang="en-ZA" smtClean="0"/>
              <a:pPr/>
              <a:t>2022/02/08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160C-3047-482A-87A6-8DDA97541B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8224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0F649-0161-4FC9-8039-4FB0455A2DC8}" type="datetimeFigureOut">
              <a:rPr lang="en-ZA" smtClean="0"/>
              <a:pPr/>
              <a:t>2022/02/08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9C50A-8C2F-4DBA-AA6A-6778F863989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7434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0834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C22E7-2D11-4E89-8A0C-593E41A43E3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67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C22E7-2D11-4E89-8A0C-593E41A43E3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6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7FF20-D5AB-48EF-A0A4-09799145346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45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A1222-C4B1-4491-8388-69AEB0A4D14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97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0054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861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2444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6887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7779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869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7870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7911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9C50A-8C2F-4DBA-AA6A-6778F8639897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217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3CD0E-DF0E-47DF-BE1B-5E82D10E8D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32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34B66-9574-4BF9-B018-B6B178EAB6E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2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32B2E-F571-47B3-BC71-ED9C1FE2D849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78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0EDE6-DB85-4BCB-ACBC-9B1F77C1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986084-61B3-4C83-8B9B-452EDA37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D0B7A-F5DD-4F40-B4CB-3B2C354B89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5E6A69-F807-4A84-8DCE-A26ACA09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70503C-3BD6-4525-9AD2-381D8856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E1883-0942-4AA3-9DB2-9C7C3A031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511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0EDE6-DB85-4BCB-ACBC-9B1F77C1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986084-61B3-4C83-8B9B-452EDA37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D0B7A-F5DD-4F40-B4CB-3B2C354B89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5E6A69-F807-4A84-8DCE-A26ACA09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70503C-3BD6-4525-9AD2-381D8856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E1883-0942-4AA3-9DB2-9C7C3A031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3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0EDE6-DB85-4BCB-ACBC-9B1F77C1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986084-61B3-4C83-8B9B-452EDA37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D0B7A-F5DD-4F40-B4CB-3B2C354B89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5E6A69-F807-4A84-8DCE-A26ACA09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70503C-3BD6-4525-9AD2-381D8856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E1883-0942-4AA3-9DB2-9C7C3A031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70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3CD0E-DF0E-47DF-BE1B-5E82D10E8D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99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64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9257FA-A51B-419B-AD11-4701F64B12C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382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5066C-CA4B-4F49-95A2-2596EB3CBF7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61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E63723-44E9-4882-BAE3-4245EE17855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0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45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3C411-3222-4A83-9A6B-B20F087BAB6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698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F697E-A364-4946-A855-CF7385C212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785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D862ED-1BC2-4056-BEAB-319C5DDDE60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989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7C5DE1-F546-479E-B7C6-8A1370D988C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250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34B66-9574-4BF9-B018-B6B178EAB6E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110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32B2E-F571-47B3-BC71-ED9C1FE2D849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67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3CD0E-DF0E-47DF-BE1B-5E82D10E8D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4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942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9257FA-A51B-419B-AD11-4701F64B12C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791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5066C-CA4B-4F49-95A2-2596EB3CBF7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57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9257FA-A51B-419B-AD11-4701F64B12C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758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E63723-44E9-4882-BAE3-4245EE17855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299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3C411-3222-4A83-9A6B-B20F087BAB6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230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F697E-A364-4946-A855-CF7385C212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151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D862ED-1BC2-4056-BEAB-319C5DDDE60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8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7C5DE1-F546-479E-B7C6-8A1370D988C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251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34B66-9574-4BF9-B018-B6B178EAB6E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142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32B2E-F571-47B3-BC71-ED9C1FE2D849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702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CD0E-DF0E-47DF-BE1B-5E82D10E8D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3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40DF4-94BE-41DE-9B7E-ECB33340114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10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257FA-A51B-419B-AD11-4701F64B12C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37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5066C-CA4B-4F49-95A2-2596EB3CBF7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121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5066C-CA4B-4F49-95A2-2596EB3CBF7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600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63723-44E9-4882-BAE3-4245EE1785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610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13C411-3222-4A83-9A6B-B20F087BAB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497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2F697E-A364-4946-A855-CF7385C212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18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D862ED-1BC2-4056-BEAB-319C5DDDE60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505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C5DE1-F546-479E-B7C6-8A1370D988C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9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834B66-9574-4BF9-B018-B6B178EAB6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746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32B2E-F571-47B3-BC71-ED9C1FE2D84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0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E63723-44E9-4882-BAE3-4245EE17855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3C411-3222-4A83-9A6B-B20F087BAB6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2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F697E-A364-4946-A855-CF7385C212C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7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D862ED-1BC2-4056-BEAB-319C5DDDE60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01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7C5DE1-F546-479E-B7C6-8A1370D988C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9035" y="0"/>
            <a:ext cx="11429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FF2060-994C-4818-80EA-25B1F758D9B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3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89" r:id="rId13"/>
    <p:sldLayoutId id="2147483710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9035" y="0"/>
            <a:ext cx="11429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FF2060-994C-4818-80EA-25B1F758D9B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59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9035" y="0"/>
            <a:ext cx="11429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FF2060-994C-4818-80EA-25B1F758D9B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97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9035" y="0"/>
            <a:ext cx="11429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F2060-994C-4818-80EA-25B1F758D9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24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l:+27%20(0)87%20940%2088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agy@irba.co.z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10363200" cy="1470025"/>
          </a:xfrm>
        </p:spPr>
        <p:txBody>
          <a:bodyPr/>
          <a:lstStyle/>
          <a:p>
            <a:r>
              <a:rPr lang="en-US" b="1" dirty="0"/>
              <a:t>Standing Committee of Finance Briefing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01008"/>
            <a:ext cx="8534400" cy="1752600"/>
          </a:xfrm>
        </p:spPr>
        <p:txBody>
          <a:bodyPr/>
          <a:lstStyle/>
          <a:p>
            <a:r>
              <a:rPr lang="en-US" sz="2400" b="1" dirty="0"/>
              <a:t>INDEPENDENT REGULATORY BOARD FOR AUDITORS (IRBA)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F3CD0E-DF0E-47DF-BE1B-5E82D10E8DCE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D99B81-3D2B-4C4E-B65D-8738176C17B8}"/>
              </a:ext>
            </a:extLst>
          </p:cNvPr>
          <p:cNvSpPr txBox="1"/>
          <p:nvPr/>
        </p:nvSpPr>
        <p:spPr>
          <a:xfrm>
            <a:off x="1415480" y="4973207"/>
            <a:ext cx="936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i="1" dirty="0"/>
              <a:t>Briefing by the Minister of Finance </a:t>
            </a:r>
            <a:r>
              <a:rPr lang="en-GB" sz="2800" i="1" dirty="0"/>
              <a:t>on Audit Action Plans for the Finance Portfolio</a:t>
            </a:r>
            <a:r>
              <a:rPr lang="en-ZA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9836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The role of auditors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5725" indent="0" algn="ctr">
              <a:lnSpc>
                <a:spcPct val="150000"/>
              </a:lnSpc>
              <a:buNone/>
            </a:pPr>
            <a:r>
              <a:rPr lang="en-ZA" sz="2400" dirty="0"/>
              <a:t>By </a:t>
            </a:r>
            <a:r>
              <a:rPr lang="en-ZA" sz="2400" b="1" dirty="0"/>
              <a:t>promoting integrity in financial reporting</a:t>
            </a:r>
            <a:r>
              <a:rPr lang="en-ZA" sz="2400" dirty="0"/>
              <a:t> and building a basis for </a:t>
            </a:r>
            <a:r>
              <a:rPr lang="en-ZA" sz="2400" b="1" dirty="0"/>
              <a:t>providing confidence</a:t>
            </a:r>
            <a:r>
              <a:rPr lang="en-ZA" sz="2400" dirty="0"/>
              <a:t>, </a:t>
            </a:r>
          </a:p>
          <a:p>
            <a:pPr marL="85725" indent="0" algn="ctr">
              <a:lnSpc>
                <a:spcPct val="150000"/>
              </a:lnSpc>
              <a:buNone/>
            </a:pPr>
            <a:r>
              <a:rPr lang="en-ZA" sz="2400" dirty="0"/>
              <a:t>auditors </a:t>
            </a:r>
            <a:r>
              <a:rPr lang="en-ZA" sz="2400" b="1" dirty="0"/>
              <a:t>reduce financing costs</a:t>
            </a:r>
            <a:r>
              <a:rPr lang="en-ZA" sz="2400" dirty="0"/>
              <a:t> and contribute to the </a:t>
            </a:r>
            <a:r>
              <a:rPr lang="en-ZA" sz="2400" b="1" dirty="0"/>
              <a:t>efficiency of capital markets</a:t>
            </a:r>
            <a:r>
              <a:rPr lang="en-ZA" sz="2400" dirty="0"/>
              <a:t>, thereby promoting </a:t>
            </a:r>
            <a:r>
              <a:rPr lang="en-ZA" sz="2400" b="1" dirty="0"/>
              <a:t>economic growth</a:t>
            </a:r>
            <a:r>
              <a:rPr lang="en-ZA" sz="2400" dirty="0"/>
              <a:t>.</a:t>
            </a:r>
          </a:p>
        </p:txBody>
      </p:sp>
      <p:pic>
        <p:nvPicPr>
          <p:cNvPr id="6" name="Picture 4" descr="Image result for role of accountants and auditors in economic growth">
            <a:extLst>
              <a:ext uri="{FF2B5EF4-FFF2-40B4-BE49-F238E27FC236}">
                <a16:creationId xmlns:a16="http://schemas.microsoft.com/office/drawing/2014/main" xmlns="" id="{CBA5D5CC-1EE4-4D37-860D-5CF9464D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123" y="1075308"/>
            <a:ext cx="4968552" cy="49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8558770-30BB-4056-A4F1-E56DF16A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35" y="0"/>
            <a:ext cx="1142965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5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conomic grow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0016"/>
            <a:ext cx="5231904" cy="43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10972800" cy="1143000"/>
          </a:xfrm>
        </p:spPr>
        <p:txBody>
          <a:bodyPr/>
          <a:lstStyle/>
          <a:p>
            <a:r>
              <a:rPr lang="en-ZA" b="1" dirty="0"/>
              <a:t>The role of the audit regulator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0480"/>
            <a:ext cx="8229600" cy="3531395"/>
          </a:xfrm>
        </p:spPr>
        <p:txBody>
          <a:bodyPr/>
          <a:lstStyle/>
          <a:p>
            <a:pPr marL="85725" indent="0" algn="ctr">
              <a:buNone/>
            </a:pPr>
            <a:r>
              <a:rPr lang="en-ZA" altLang="en-US" sz="2800" dirty="0"/>
              <a:t>To create an </a:t>
            </a:r>
            <a:r>
              <a:rPr lang="en-ZA" altLang="en-US" sz="2800" b="1" dirty="0"/>
              <a:t>ethical, value-driven financial sector </a:t>
            </a:r>
            <a:r>
              <a:rPr lang="en-ZA" altLang="en-US" sz="2800" dirty="0"/>
              <a:t>that encourages investment, confidence and </a:t>
            </a:r>
            <a:r>
              <a:rPr lang="en-ZA" altLang="en-US" sz="2800" b="1" dirty="0"/>
              <a:t>protects </a:t>
            </a:r>
            <a:r>
              <a:rPr lang="en-ZA" altLang="en-US" sz="2800" dirty="0"/>
              <a:t>the </a:t>
            </a:r>
            <a:r>
              <a:rPr lang="en-ZA" altLang="en-US" sz="2800" b="1" dirty="0"/>
              <a:t>financial interests of the public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4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3E9D0-F48E-4E2E-8D17-704183D2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23" y="231056"/>
            <a:ext cx="10972800" cy="1181720"/>
          </a:xfrm>
        </p:spPr>
        <p:txBody>
          <a:bodyPr/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b="1" dirty="0"/>
              <a:t>Overview of Refocused 5-year Strategy</a:t>
            </a:r>
            <a:br>
              <a:rPr lang="en-US" b="1" dirty="0"/>
            </a:b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0FB5E7-D75F-44F2-8E2E-E8C017666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23" y="1340768"/>
            <a:ext cx="11391056" cy="5133960"/>
          </a:xfrm>
        </p:spPr>
        <p:txBody>
          <a:bodyPr/>
          <a:lstStyle/>
          <a:p>
            <a:r>
              <a:rPr lang="en-GB" dirty="0"/>
              <a:t>Redefined strategic focus areas: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  <a:p>
            <a:endParaRPr lang="en-GB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4F13EA-540F-4CDF-8357-5ACB347F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5066C-CA4B-4F49-95A2-2596EB3CBF7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1B9930-4274-40BE-909B-9C1D94242A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1620" y="1844824"/>
            <a:ext cx="92069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65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8585"/>
          </a:xfrm>
        </p:spPr>
        <p:txBody>
          <a:bodyPr/>
          <a:lstStyle/>
          <a:p>
            <a:r>
              <a:rPr lang="en-US" sz="3600" b="1" dirty="0"/>
              <a:t>Overview of Refocused 5-year Strategy…</a:t>
            </a:r>
            <a:endParaRPr lang="en-ZA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5066C-CA4B-4F49-95A2-2596EB3CBF7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1C603810-A19B-48F6-92D0-417A2AC69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7189629"/>
              </p:ext>
            </p:extLst>
          </p:nvPr>
        </p:nvGraphicFramePr>
        <p:xfrm>
          <a:off x="1163452" y="1427357"/>
          <a:ext cx="98650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D428366-DE18-4C7A-AF7C-AD05D9140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472" y="1124744"/>
            <a:ext cx="11391056" cy="5133960"/>
          </a:xfrm>
        </p:spPr>
        <p:txBody>
          <a:bodyPr/>
          <a:lstStyle/>
          <a:p>
            <a:r>
              <a:rPr lang="en-GB" dirty="0"/>
              <a:t>Key restoring confidence projects (RC2.0):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  <a:p>
            <a:endParaRPr lang="en-GB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xmlns="" val="264419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95600" y="3502025"/>
            <a:ext cx="6400800" cy="1752600"/>
          </a:xfrm>
        </p:spPr>
        <p:txBody>
          <a:bodyPr/>
          <a:lstStyle/>
          <a:p>
            <a:pPr lvl="0" eaLnBrk="0" hangingPunct="0">
              <a:spcBef>
                <a:spcPct val="0"/>
              </a:spcBef>
            </a:pP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</a:pP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Independent Regulatory Board for Auditors (IRBA)</a:t>
            </a:r>
            <a:endParaRPr lang="en-ZA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</a:pP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Switchboard: 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+27 (0)87 940 8800</a:t>
            </a:r>
            <a:endParaRPr lang="en-GB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</a:pP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inagy@irba.co.za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ZA" sz="1800" dirty="0"/>
              <a:t> </a:t>
            </a:r>
          </a:p>
          <a:p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257FA-A51B-419B-AD11-4701F64B12C1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19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792025-3702-41CE-A7E6-C5491E4C8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580" y="1417638"/>
            <a:ext cx="10742984" cy="4392488"/>
          </a:xfrm>
        </p:spPr>
        <p:txBody>
          <a:bodyPr/>
          <a:lstStyle/>
          <a:p>
            <a:pPr lvl="0"/>
            <a:r>
              <a:rPr lang="en-US" b="1" dirty="0"/>
              <a:t>Part 1 – Annual Report 2021</a:t>
            </a:r>
          </a:p>
          <a:p>
            <a:pPr lvl="1"/>
            <a:r>
              <a:rPr lang="en-US" sz="2800" dirty="0"/>
              <a:t>Key audit outcomes</a:t>
            </a:r>
          </a:p>
          <a:p>
            <a:pPr lvl="1"/>
            <a:r>
              <a:rPr lang="en-US" sz="2800" dirty="0"/>
              <a:t>Irregular expenditure</a:t>
            </a:r>
          </a:p>
          <a:p>
            <a:pPr lvl="1"/>
            <a:r>
              <a:rPr lang="en-US" sz="2800" dirty="0"/>
              <a:t>Governance</a:t>
            </a:r>
          </a:p>
          <a:p>
            <a:pPr lvl="1"/>
            <a:endParaRPr lang="en-US" sz="2800" dirty="0"/>
          </a:p>
          <a:p>
            <a:pPr lvl="0"/>
            <a:r>
              <a:rPr lang="en-US" b="1" dirty="0"/>
              <a:t>Part 2 – Other strategic highlights </a:t>
            </a:r>
          </a:p>
          <a:p>
            <a:pPr lvl="1"/>
            <a:r>
              <a:rPr lang="en-US" sz="2800" dirty="0"/>
              <a:t>Role of Auditors and Audit Regulators</a:t>
            </a:r>
          </a:p>
          <a:p>
            <a:pPr lvl="1"/>
            <a:r>
              <a:rPr lang="en-US" sz="2800" dirty="0"/>
              <a:t>Refocused 5-year strategy (2021-2025)</a:t>
            </a:r>
          </a:p>
          <a:p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870E4A-5F35-451C-BDD9-166ED847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2BA0D91-ACE4-47B4-BC1A-9CC38529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xmlns="" val="303264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85E03-33A8-47CE-90A5-03D7B155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report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428D77-0C17-47E9-9899-A953F736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63169A-F970-4163-8CD5-ADAF23A0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257FA-A51B-419B-AD11-4701F64B12C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609" y="404664"/>
            <a:ext cx="3812426" cy="52420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805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681EC-D88B-4D6E-A9B5-27464084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Annual Report 2021 - Key audit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8825E-E7ED-4617-B23F-D206F110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2276"/>
            <a:ext cx="10972800" cy="4433888"/>
          </a:xfrm>
        </p:spPr>
        <p:txBody>
          <a:bodyPr/>
          <a:lstStyle/>
          <a:p>
            <a:r>
              <a:rPr lang="en-GB" sz="3600" dirty="0"/>
              <a:t>Unqualified audit report for 11 consecutive years</a:t>
            </a:r>
          </a:p>
          <a:p>
            <a:r>
              <a:rPr lang="en-GB" sz="3600" dirty="0"/>
              <a:t>Unmodified audit report on the 2020/2021 financial statements</a:t>
            </a:r>
          </a:p>
          <a:p>
            <a:r>
              <a:rPr lang="en-GB" sz="3600" dirty="0"/>
              <a:t>No material findings on predetermined objectives</a:t>
            </a:r>
          </a:p>
          <a:p>
            <a:r>
              <a:rPr lang="en-GB" sz="3600" dirty="0"/>
              <a:t>Finding on Compliance with laws and regulations (Irregular expenditure)</a:t>
            </a:r>
          </a:p>
          <a:p>
            <a:endParaRPr lang="en-GB" sz="3600" dirty="0"/>
          </a:p>
          <a:p>
            <a:endParaRPr lang="en-GB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E819F-8E6A-42AE-B743-C45DD5C5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65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681EC-D88B-4D6E-A9B5-27464084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Annual Report 2021 – Irregular Expenditure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8825E-E7ED-4617-B23F-D206F110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Disclosure note 25 per the 2021 Financial statements: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E819F-8E6A-42AE-B743-C45DD5C5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7E7C23-0FAC-4D12-9FD9-32C43AE69D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16" y="2276872"/>
            <a:ext cx="11163400" cy="4437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6F019F-C8CB-452A-A518-15407ADF8F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0176" y="2162248"/>
            <a:ext cx="4248472" cy="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03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681EC-D88B-4D6E-A9B5-27464084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Annual Report 2021 – Irregular Expenditure…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8825E-E7ED-4617-B23F-D206F110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AGSA raised a non-compliance to supply chain process in 2020 of R335 570 but did not modify its opinion as it was considered immaterial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However, retrospectively the IRBA reviewed previous financials from 2014 onwards and self-declared an amount of just below R11 million arising from a similar procurement practice and disclosed same in the 2021 Financial statements:</a:t>
            </a: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lvl="1">
              <a:defRPr/>
            </a:pPr>
            <a:r>
              <a:rPr lang="en-ZA" sz="1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Context: </a:t>
            </a:r>
            <a:r>
              <a:rPr kumimoji="0" lang="en-ZA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</a:rPr>
              <a:t>The Irregular expenditure relates mostly to procurement of specialist investigators for high-profile matters, in which it had historically proven difficult to obtain three quotations due to the scarcity of independent experts; skill-set is highly specialised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</a:rPr>
              <a:t>The IRBA has procured specialist investigator services through single source motivation for several years, with no findings from the AGSA, until the 2019/2020 audit, directly related to the interpretation and implementation of a National Treasury (NT) Instruction Note 3 of 2016/2017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E819F-8E6A-42AE-B743-C45DD5C5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80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681EC-D88B-4D6E-A9B5-27464084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Annual Report 2021 – Irregular Expenditure…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8825E-E7ED-4617-B23F-D206F110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IRBA Board and Acting CEO has subsequently </a:t>
            </a: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</a:rPr>
              <a:t>investigated</a:t>
            </a: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matter in early 2021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Given there was no fraud, corruption or criminal conduct and no material loss to the IRBA identified, the Board approved the removal of the irregular expenditure in the 2021/2022 financial statements [In terms of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paragraph 44 (c) of The Irregular Expenditure Framework]</a:t>
            </a:r>
            <a:endParaRPr kumimoji="0" lang="en-Z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Going forward the IRBA will not use single source procurement, but will instead appoint a panel of various experts on which to draw for specialised investigations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Where a high-profile investigation matter requires a specific expert investigator skill-set, the IRBA will apply to NT in advance for any such deviation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Z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such deviation has already been granted in a high-profile investigation matter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IRBA has been prudent in declaring and disclosing possible irregular expenditure and has implemented the necessary controls to mitigate possible future irregular expenditure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former CEOs and former Director: Operations (CFO) have since left the employ of the IRBA and new/additional staff were appointed to strengthen the SCM Unit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E819F-8E6A-42AE-B743-C45DD5C5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16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681EC-D88B-4D6E-A9B5-27464084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Annual Report 2021 –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8825E-E7ED-4617-B23F-D206F110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17" y="1383625"/>
            <a:ext cx="10972800" cy="4525963"/>
          </a:xfrm>
        </p:spPr>
        <p:txBody>
          <a:bodyPr/>
          <a:lstStyle/>
          <a:p>
            <a:r>
              <a:rPr lang="en-US" sz="2300" dirty="0"/>
              <a:t>Minister Mboweni dissolved the IRBA Board of Directors in January 2021</a:t>
            </a:r>
          </a:p>
          <a:p>
            <a:r>
              <a:rPr lang="en-US" sz="2300" dirty="0"/>
              <a:t>Minister appoints a Caretaker Board for 3 months</a:t>
            </a:r>
          </a:p>
          <a:p>
            <a:r>
              <a:rPr lang="en-US" sz="2300" dirty="0"/>
              <a:t>New CEO leaves the IRBA after seven months</a:t>
            </a:r>
          </a:p>
          <a:p>
            <a:r>
              <a:rPr lang="en-US" sz="2300" dirty="0"/>
              <a:t>Caretaker Board appoints an Acting CEO in February 2021</a:t>
            </a:r>
          </a:p>
          <a:p>
            <a:r>
              <a:rPr lang="en-US" sz="2300" dirty="0"/>
              <a:t>Minister appointed new Board in June 2021</a:t>
            </a:r>
          </a:p>
          <a:p>
            <a:r>
              <a:rPr lang="en-US" sz="2300" dirty="0"/>
              <a:t>Board approves Refocused Five-year Strategy</a:t>
            </a:r>
          </a:p>
          <a:p>
            <a:r>
              <a:rPr lang="en-US" sz="2300" dirty="0"/>
              <a:t>President signs into law the Auditing Profession Amendment Act in April 2021 strengthening</a:t>
            </a:r>
            <a:r>
              <a:rPr lang="en-GB" sz="2300" dirty="0"/>
              <a:t> the governance, independence and enforcement powers of the IRBA </a:t>
            </a:r>
          </a:p>
          <a:p>
            <a:r>
              <a:rPr lang="en-US" sz="2300" dirty="0"/>
              <a:t>International Forum of Independent Audit Regulators (IFIAR) comprising independent regulators from 54 countries appoints the IRBA as a Board member and Chairperson of its Audit and Finance Committee</a:t>
            </a:r>
          </a:p>
          <a:p>
            <a:r>
              <a:rPr lang="en-US" sz="2300" dirty="0"/>
              <a:t>Board actively recruiting a new CEO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E819F-8E6A-42AE-B743-C45DD5C5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40DF4-94BE-41DE-9B7E-ECB33340114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13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85E03-33A8-47CE-90A5-03D7B155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6645084" cy="1362075"/>
          </a:xfrm>
        </p:spPr>
        <p:txBody>
          <a:bodyPr/>
          <a:lstStyle/>
          <a:p>
            <a:r>
              <a:rPr lang="en-GB" dirty="0"/>
              <a:t>OTHER STRATEGIC</a:t>
            </a:r>
            <a:br>
              <a:rPr lang="en-GB" dirty="0"/>
            </a:br>
            <a:r>
              <a:rPr lang="en-US" dirty="0"/>
              <a:t>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428D77-0C17-47E9-9899-A953F736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63169A-F970-4163-8CD5-ADAF23A0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257FA-A51B-419B-AD11-4701F64B12C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4174" y="404664"/>
            <a:ext cx="3812426" cy="52420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37059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iscom Induction Presentation_03.2020" id="{81206B5A-AE6D-4A05-AA4F-099A44FD27DE}" vid="{F75369E8-EDD8-4280-B732-07385FAE4BE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10413</TotalTime>
  <Words>708</Words>
  <Application>Microsoft Office PowerPoint</Application>
  <PresentationFormat>Custom</PresentationFormat>
  <Paragraphs>156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Default Design</vt:lpstr>
      <vt:lpstr>1_Default Design</vt:lpstr>
      <vt:lpstr>2_Default Design</vt:lpstr>
      <vt:lpstr>3_Default Design</vt:lpstr>
      <vt:lpstr>Standing Committee of Finance Briefing</vt:lpstr>
      <vt:lpstr>Content</vt:lpstr>
      <vt:lpstr>Annual report 2021</vt:lpstr>
      <vt:lpstr>Annual Report 2021 - Key audit outcomes</vt:lpstr>
      <vt:lpstr>Annual Report 2021 – Irregular Expenditure</vt:lpstr>
      <vt:lpstr>Annual Report 2021 – Irregular Expenditure…</vt:lpstr>
      <vt:lpstr>Annual Report 2021 – Irregular Expenditure…</vt:lpstr>
      <vt:lpstr>Annual Report 2021 – Governance</vt:lpstr>
      <vt:lpstr>OTHER STRATEGIC highlights</vt:lpstr>
      <vt:lpstr>The role of auditors</vt:lpstr>
      <vt:lpstr>The role of the audit regulator </vt:lpstr>
      <vt:lpstr> Overview of Refocused 5-year Strategy </vt:lpstr>
      <vt:lpstr>Overview of Refocused 5-year Strategy…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Parliamentary Induction</dc:title>
  <dc:creator>Lschalkwyk</dc:creator>
  <cp:lastModifiedBy>USER</cp:lastModifiedBy>
  <cp:revision>114</cp:revision>
  <cp:lastPrinted>2020-02-10T12:19:49Z</cp:lastPrinted>
  <dcterms:created xsi:type="dcterms:W3CDTF">2019-08-14T08:33:15Z</dcterms:created>
  <dcterms:modified xsi:type="dcterms:W3CDTF">2022-02-08T07:53:09Z</dcterms:modified>
</cp:coreProperties>
</file>