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424" r:id="rId2"/>
    <p:sldId id="557" r:id="rId3"/>
    <p:sldId id="560" r:id="rId4"/>
    <p:sldId id="561" r:id="rId5"/>
    <p:sldId id="562" r:id="rId6"/>
    <p:sldId id="563" r:id="rId7"/>
    <p:sldId id="548" r:id="rId8"/>
  </p:sldIdLst>
  <p:sldSz cx="9144000" cy="6858000" type="screen4x3"/>
  <p:notesSz cx="7023100" cy="93091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BFF97"/>
    <a:srgbClr val="BF9A7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86" autoAdjust="0"/>
    <p:restoredTop sz="85613" autoAdjust="0"/>
  </p:normalViewPr>
  <p:slideViewPr>
    <p:cSldViewPr snapToGrid="0" snapToObjects="1">
      <p:cViewPr varScale="1">
        <p:scale>
          <a:sx n="62" d="100"/>
          <a:sy n="62" d="100"/>
        </p:scale>
        <p:origin x="-73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3" d="100"/>
          <a:sy n="53" d="100"/>
        </p:scale>
        <p:origin x="-1878" y="-84"/>
      </p:cViewPr>
      <p:guideLst>
        <p:guide orient="horz" pos="2932"/>
        <p:guide pos="221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3A030D-5962-44ED-A3F8-54F254945901}"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n-ZA"/>
        </a:p>
      </dgm:t>
    </dgm:pt>
    <dgm:pt modelId="{8D7BE81D-34B8-4C22-A4FB-39461B001194}">
      <dgm:prSet/>
      <dgm:spPr/>
      <dgm:t>
        <a:bodyPr/>
        <a:lstStyle/>
        <a:p>
          <a:pPr rtl="0"/>
          <a:r>
            <a:rPr lang="en-US" dirty="0"/>
            <a:t>2020/2021 AUDIT OUTCOMES</a:t>
          </a:r>
          <a:endParaRPr lang="en-ZA" dirty="0"/>
        </a:p>
      </dgm:t>
    </dgm:pt>
    <dgm:pt modelId="{BB56CF22-9778-4F20-B15F-EEE09AEF000F}" type="parTrans" cxnId="{918AD966-4BB4-4672-9A45-2F7164200441}">
      <dgm:prSet/>
      <dgm:spPr/>
      <dgm:t>
        <a:bodyPr/>
        <a:lstStyle/>
        <a:p>
          <a:endParaRPr lang="en-ZA"/>
        </a:p>
      </dgm:t>
    </dgm:pt>
    <dgm:pt modelId="{DE84E6DC-66A4-4032-AC95-D2667EAC7C89}" type="sibTrans" cxnId="{918AD966-4BB4-4672-9A45-2F7164200441}">
      <dgm:prSet/>
      <dgm:spPr/>
      <dgm:t>
        <a:bodyPr/>
        <a:lstStyle/>
        <a:p>
          <a:endParaRPr lang="en-ZA"/>
        </a:p>
      </dgm:t>
    </dgm:pt>
    <dgm:pt modelId="{A31D5E15-D3DC-41CC-B5C3-C40D740DD24F}" type="pres">
      <dgm:prSet presAssocID="{373A030D-5962-44ED-A3F8-54F254945901}" presName="linear" presStyleCnt="0">
        <dgm:presLayoutVars>
          <dgm:animLvl val="lvl"/>
          <dgm:resizeHandles val="exact"/>
        </dgm:presLayoutVars>
      </dgm:prSet>
      <dgm:spPr/>
      <dgm:t>
        <a:bodyPr/>
        <a:lstStyle/>
        <a:p>
          <a:endParaRPr lang="en-ZA"/>
        </a:p>
      </dgm:t>
    </dgm:pt>
    <dgm:pt modelId="{76D3A208-9103-47E8-8A84-6E70ADEAF78B}" type="pres">
      <dgm:prSet presAssocID="{8D7BE81D-34B8-4C22-A4FB-39461B001194}" presName="parentText" presStyleLbl="node1" presStyleIdx="0" presStyleCnt="1" custLinFactNeighborX="-623" custLinFactNeighborY="131">
        <dgm:presLayoutVars>
          <dgm:chMax val="0"/>
          <dgm:bulletEnabled val="1"/>
        </dgm:presLayoutVars>
      </dgm:prSet>
      <dgm:spPr/>
      <dgm:t>
        <a:bodyPr/>
        <a:lstStyle/>
        <a:p>
          <a:endParaRPr lang="en-ZA"/>
        </a:p>
      </dgm:t>
    </dgm:pt>
  </dgm:ptLst>
  <dgm:cxnLst>
    <dgm:cxn modelId="{CF1751D9-64CA-40C6-AC3A-7665C20F6272}" type="presOf" srcId="{373A030D-5962-44ED-A3F8-54F254945901}" destId="{A31D5E15-D3DC-41CC-B5C3-C40D740DD24F}" srcOrd="0" destOrd="0" presId="urn:microsoft.com/office/officeart/2005/8/layout/vList2"/>
    <dgm:cxn modelId="{918AD966-4BB4-4672-9A45-2F7164200441}" srcId="{373A030D-5962-44ED-A3F8-54F254945901}" destId="{8D7BE81D-34B8-4C22-A4FB-39461B001194}" srcOrd="0" destOrd="0" parTransId="{BB56CF22-9778-4F20-B15F-EEE09AEF000F}" sibTransId="{DE84E6DC-66A4-4032-AC95-D2667EAC7C89}"/>
    <dgm:cxn modelId="{4905D39C-564D-4D71-8361-68D08F4D72F5}" type="presOf" srcId="{8D7BE81D-34B8-4C22-A4FB-39461B001194}" destId="{76D3A208-9103-47E8-8A84-6E70ADEAF78B}" srcOrd="0" destOrd="0" presId="urn:microsoft.com/office/officeart/2005/8/layout/vList2"/>
    <dgm:cxn modelId="{22EF0E1A-42F6-4AF8-ABA8-75A47E768F46}" type="presParOf" srcId="{A31D5E15-D3DC-41CC-B5C3-C40D740DD24F}" destId="{76D3A208-9103-47E8-8A84-6E70ADEAF78B}"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3A030D-5962-44ED-A3F8-54F254945901}"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n-ZA"/>
        </a:p>
      </dgm:t>
    </dgm:pt>
    <dgm:pt modelId="{8D7BE81D-34B8-4C22-A4FB-39461B001194}">
      <dgm:prSet custT="1"/>
      <dgm:spPr/>
      <dgm:t>
        <a:bodyPr/>
        <a:lstStyle/>
        <a:p>
          <a:pPr rtl="0"/>
          <a:r>
            <a:rPr lang="en-US" sz="2300" dirty="0"/>
            <a:t>KEY COMPLIANCE CHALLENGES IDENTITIED </a:t>
          </a:r>
        </a:p>
      </dgm:t>
    </dgm:pt>
    <dgm:pt modelId="{BB56CF22-9778-4F20-B15F-EEE09AEF000F}" type="parTrans" cxnId="{918AD966-4BB4-4672-9A45-2F7164200441}">
      <dgm:prSet/>
      <dgm:spPr/>
      <dgm:t>
        <a:bodyPr/>
        <a:lstStyle/>
        <a:p>
          <a:endParaRPr lang="en-ZA"/>
        </a:p>
      </dgm:t>
    </dgm:pt>
    <dgm:pt modelId="{DE84E6DC-66A4-4032-AC95-D2667EAC7C89}" type="sibTrans" cxnId="{918AD966-4BB4-4672-9A45-2F7164200441}">
      <dgm:prSet/>
      <dgm:spPr/>
      <dgm:t>
        <a:bodyPr/>
        <a:lstStyle/>
        <a:p>
          <a:endParaRPr lang="en-ZA"/>
        </a:p>
      </dgm:t>
    </dgm:pt>
    <dgm:pt modelId="{A31D5E15-D3DC-41CC-B5C3-C40D740DD24F}" type="pres">
      <dgm:prSet presAssocID="{373A030D-5962-44ED-A3F8-54F254945901}" presName="linear" presStyleCnt="0">
        <dgm:presLayoutVars>
          <dgm:animLvl val="lvl"/>
          <dgm:resizeHandles val="exact"/>
        </dgm:presLayoutVars>
      </dgm:prSet>
      <dgm:spPr/>
      <dgm:t>
        <a:bodyPr/>
        <a:lstStyle/>
        <a:p>
          <a:endParaRPr lang="en-ZA"/>
        </a:p>
      </dgm:t>
    </dgm:pt>
    <dgm:pt modelId="{76D3A208-9103-47E8-8A84-6E70ADEAF78B}" type="pres">
      <dgm:prSet presAssocID="{8D7BE81D-34B8-4C22-A4FB-39461B001194}" presName="parentText" presStyleLbl="node1" presStyleIdx="0" presStyleCnt="1" custLinFactNeighborY="-131">
        <dgm:presLayoutVars>
          <dgm:chMax val="0"/>
          <dgm:bulletEnabled val="1"/>
        </dgm:presLayoutVars>
      </dgm:prSet>
      <dgm:spPr/>
      <dgm:t>
        <a:bodyPr/>
        <a:lstStyle/>
        <a:p>
          <a:endParaRPr lang="en-ZA"/>
        </a:p>
      </dgm:t>
    </dgm:pt>
  </dgm:ptLst>
  <dgm:cxnLst>
    <dgm:cxn modelId="{CF1751D9-64CA-40C6-AC3A-7665C20F6272}" type="presOf" srcId="{373A030D-5962-44ED-A3F8-54F254945901}" destId="{A31D5E15-D3DC-41CC-B5C3-C40D740DD24F}" srcOrd="0" destOrd="0" presId="urn:microsoft.com/office/officeart/2005/8/layout/vList2"/>
    <dgm:cxn modelId="{918AD966-4BB4-4672-9A45-2F7164200441}" srcId="{373A030D-5962-44ED-A3F8-54F254945901}" destId="{8D7BE81D-34B8-4C22-A4FB-39461B001194}" srcOrd="0" destOrd="0" parTransId="{BB56CF22-9778-4F20-B15F-EEE09AEF000F}" sibTransId="{DE84E6DC-66A4-4032-AC95-D2667EAC7C89}"/>
    <dgm:cxn modelId="{4905D39C-564D-4D71-8361-68D08F4D72F5}" type="presOf" srcId="{8D7BE81D-34B8-4C22-A4FB-39461B001194}" destId="{76D3A208-9103-47E8-8A84-6E70ADEAF78B}" srcOrd="0" destOrd="0" presId="urn:microsoft.com/office/officeart/2005/8/layout/vList2"/>
    <dgm:cxn modelId="{22EF0E1A-42F6-4AF8-ABA8-75A47E768F46}" type="presParOf" srcId="{A31D5E15-D3DC-41CC-B5C3-C40D740DD24F}" destId="{76D3A208-9103-47E8-8A84-6E70ADEAF78B}"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3A030D-5962-44ED-A3F8-54F254945901}"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n-ZA"/>
        </a:p>
      </dgm:t>
    </dgm:pt>
    <dgm:pt modelId="{8D7BE81D-34B8-4C22-A4FB-39461B001194}">
      <dgm:prSet/>
      <dgm:spPr/>
      <dgm:t>
        <a:bodyPr/>
        <a:lstStyle/>
        <a:p>
          <a:pPr rtl="0"/>
          <a:r>
            <a:rPr lang="en-US" dirty="0"/>
            <a:t>CONSEQUENCE MANAGEMENT</a:t>
          </a:r>
          <a:endParaRPr lang="en-ZA" dirty="0"/>
        </a:p>
      </dgm:t>
    </dgm:pt>
    <dgm:pt modelId="{BB56CF22-9778-4F20-B15F-EEE09AEF000F}" type="parTrans" cxnId="{918AD966-4BB4-4672-9A45-2F7164200441}">
      <dgm:prSet/>
      <dgm:spPr/>
      <dgm:t>
        <a:bodyPr/>
        <a:lstStyle/>
        <a:p>
          <a:endParaRPr lang="en-ZA"/>
        </a:p>
      </dgm:t>
    </dgm:pt>
    <dgm:pt modelId="{DE84E6DC-66A4-4032-AC95-D2667EAC7C89}" type="sibTrans" cxnId="{918AD966-4BB4-4672-9A45-2F7164200441}">
      <dgm:prSet/>
      <dgm:spPr/>
      <dgm:t>
        <a:bodyPr/>
        <a:lstStyle/>
        <a:p>
          <a:endParaRPr lang="en-ZA"/>
        </a:p>
      </dgm:t>
    </dgm:pt>
    <dgm:pt modelId="{A31D5E15-D3DC-41CC-B5C3-C40D740DD24F}" type="pres">
      <dgm:prSet presAssocID="{373A030D-5962-44ED-A3F8-54F254945901}" presName="linear" presStyleCnt="0">
        <dgm:presLayoutVars>
          <dgm:animLvl val="lvl"/>
          <dgm:resizeHandles val="exact"/>
        </dgm:presLayoutVars>
      </dgm:prSet>
      <dgm:spPr/>
      <dgm:t>
        <a:bodyPr/>
        <a:lstStyle/>
        <a:p>
          <a:endParaRPr lang="en-ZA"/>
        </a:p>
      </dgm:t>
    </dgm:pt>
    <dgm:pt modelId="{76D3A208-9103-47E8-8A84-6E70ADEAF78B}" type="pres">
      <dgm:prSet presAssocID="{8D7BE81D-34B8-4C22-A4FB-39461B001194}" presName="parentText" presStyleLbl="node1" presStyleIdx="0" presStyleCnt="1" custLinFactNeighborX="-623" custLinFactNeighborY="131">
        <dgm:presLayoutVars>
          <dgm:chMax val="0"/>
          <dgm:bulletEnabled val="1"/>
        </dgm:presLayoutVars>
      </dgm:prSet>
      <dgm:spPr/>
      <dgm:t>
        <a:bodyPr/>
        <a:lstStyle/>
        <a:p>
          <a:endParaRPr lang="en-ZA"/>
        </a:p>
      </dgm:t>
    </dgm:pt>
  </dgm:ptLst>
  <dgm:cxnLst>
    <dgm:cxn modelId="{CF1751D9-64CA-40C6-AC3A-7665C20F6272}" type="presOf" srcId="{373A030D-5962-44ED-A3F8-54F254945901}" destId="{A31D5E15-D3DC-41CC-B5C3-C40D740DD24F}" srcOrd="0" destOrd="0" presId="urn:microsoft.com/office/officeart/2005/8/layout/vList2"/>
    <dgm:cxn modelId="{918AD966-4BB4-4672-9A45-2F7164200441}" srcId="{373A030D-5962-44ED-A3F8-54F254945901}" destId="{8D7BE81D-34B8-4C22-A4FB-39461B001194}" srcOrd="0" destOrd="0" parTransId="{BB56CF22-9778-4F20-B15F-EEE09AEF000F}" sibTransId="{DE84E6DC-66A4-4032-AC95-D2667EAC7C89}"/>
    <dgm:cxn modelId="{4905D39C-564D-4D71-8361-68D08F4D72F5}" type="presOf" srcId="{8D7BE81D-34B8-4C22-A4FB-39461B001194}" destId="{76D3A208-9103-47E8-8A84-6E70ADEAF78B}" srcOrd="0" destOrd="0" presId="urn:microsoft.com/office/officeart/2005/8/layout/vList2"/>
    <dgm:cxn modelId="{22EF0E1A-42F6-4AF8-ABA8-75A47E768F46}" type="presParOf" srcId="{A31D5E15-D3DC-41CC-B5C3-C40D740DD24F}" destId="{76D3A208-9103-47E8-8A84-6E70ADEAF78B}"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3A030D-5962-44ED-A3F8-54F254945901}"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n-ZA"/>
        </a:p>
      </dgm:t>
    </dgm:pt>
    <dgm:pt modelId="{8D7BE81D-34B8-4C22-A4FB-39461B001194}">
      <dgm:prSet/>
      <dgm:spPr/>
      <dgm:t>
        <a:bodyPr/>
        <a:lstStyle/>
        <a:p>
          <a:pPr rtl="0"/>
          <a:r>
            <a:rPr lang="en-US" dirty="0"/>
            <a:t>EXPENDITURE MANAGEMENT</a:t>
          </a:r>
          <a:endParaRPr lang="en-ZA" dirty="0"/>
        </a:p>
      </dgm:t>
    </dgm:pt>
    <dgm:pt modelId="{BB56CF22-9778-4F20-B15F-EEE09AEF000F}" type="parTrans" cxnId="{918AD966-4BB4-4672-9A45-2F7164200441}">
      <dgm:prSet/>
      <dgm:spPr/>
      <dgm:t>
        <a:bodyPr/>
        <a:lstStyle/>
        <a:p>
          <a:endParaRPr lang="en-ZA"/>
        </a:p>
      </dgm:t>
    </dgm:pt>
    <dgm:pt modelId="{DE84E6DC-66A4-4032-AC95-D2667EAC7C89}" type="sibTrans" cxnId="{918AD966-4BB4-4672-9A45-2F7164200441}">
      <dgm:prSet/>
      <dgm:spPr/>
      <dgm:t>
        <a:bodyPr/>
        <a:lstStyle/>
        <a:p>
          <a:endParaRPr lang="en-ZA"/>
        </a:p>
      </dgm:t>
    </dgm:pt>
    <dgm:pt modelId="{A31D5E15-D3DC-41CC-B5C3-C40D740DD24F}" type="pres">
      <dgm:prSet presAssocID="{373A030D-5962-44ED-A3F8-54F254945901}" presName="linear" presStyleCnt="0">
        <dgm:presLayoutVars>
          <dgm:animLvl val="lvl"/>
          <dgm:resizeHandles val="exact"/>
        </dgm:presLayoutVars>
      </dgm:prSet>
      <dgm:spPr/>
      <dgm:t>
        <a:bodyPr/>
        <a:lstStyle/>
        <a:p>
          <a:endParaRPr lang="en-ZA"/>
        </a:p>
      </dgm:t>
    </dgm:pt>
    <dgm:pt modelId="{76D3A208-9103-47E8-8A84-6E70ADEAF78B}" type="pres">
      <dgm:prSet presAssocID="{8D7BE81D-34B8-4C22-A4FB-39461B001194}" presName="parentText" presStyleLbl="node1" presStyleIdx="0" presStyleCnt="1" custLinFactNeighborX="-623" custLinFactNeighborY="131">
        <dgm:presLayoutVars>
          <dgm:chMax val="0"/>
          <dgm:bulletEnabled val="1"/>
        </dgm:presLayoutVars>
      </dgm:prSet>
      <dgm:spPr/>
      <dgm:t>
        <a:bodyPr/>
        <a:lstStyle/>
        <a:p>
          <a:endParaRPr lang="en-ZA"/>
        </a:p>
      </dgm:t>
    </dgm:pt>
  </dgm:ptLst>
  <dgm:cxnLst>
    <dgm:cxn modelId="{CF1751D9-64CA-40C6-AC3A-7665C20F6272}" type="presOf" srcId="{373A030D-5962-44ED-A3F8-54F254945901}" destId="{A31D5E15-D3DC-41CC-B5C3-C40D740DD24F}" srcOrd="0" destOrd="0" presId="urn:microsoft.com/office/officeart/2005/8/layout/vList2"/>
    <dgm:cxn modelId="{918AD966-4BB4-4672-9A45-2F7164200441}" srcId="{373A030D-5962-44ED-A3F8-54F254945901}" destId="{8D7BE81D-34B8-4C22-A4FB-39461B001194}" srcOrd="0" destOrd="0" parTransId="{BB56CF22-9778-4F20-B15F-EEE09AEF000F}" sibTransId="{DE84E6DC-66A4-4032-AC95-D2667EAC7C89}"/>
    <dgm:cxn modelId="{4905D39C-564D-4D71-8361-68D08F4D72F5}" type="presOf" srcId="{8D7BE81D-34B8-4C22-A4FB-39461B001194}" destId="{76D3A208-9103-47E8-8A84-6E70ADEAF78B}" srcOrd="0" destOrd="0" presId="urn:microsoft.com/office/officeart/2005/8/layout/vList2"/>
    <dgm:cxn modelId="{22EF0E1A-42F6-4AF8-ABA8-75A47E768F46}" type="presParOf" srcId="{A31D5E15-D3DC-41CC-B5C3-C40D740DD24F}" destId="{76D3A208-9103-47E8-8A84-6E70ADEAF78B}"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3A030D-5962-44ED-A3F8-54F254945901}"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n-ZA"/>
        </a:p>
      </dgm:t>
    </dgm:pt>
    <dgm:pt modelId="{8D7BE81D-34B8-4C22-A4FB-39461B001194}">
      <dgm:prSet/>
      <dgm:spPr/>
      <dgm:t>
        <a:bodyPr/>
        <a:lstStyle/>
        <a:p>
          <a:pPr rtl="0"/>
          <a:r>
            <a:rPr lang="en-US" dirty="0"/>
            <a:t>KEY MANAGEMENT POSITIONS VACANT</a:t>
          </a:r>
          <a:endParaRPr lang="en-ZA" dirty="0"/>
        </a:p>
      </dgm:t>
    </dgm:pt>
    <dgm:pt modelId="{BB56CF22-9778-4F20-B15F-EEE09AEF000F}" type="parTrans" cxnId="{918AD966-4BB4-4672-9A45-2F7164200441}">
      <dgm:prSet/>
      <dgm:spPr/>
      <dgm:t>
        <a:bodyPr/>
        <a:lstStyle/>
        <a:p>
          <a:endParaRPr lang="en-ZA"/>
        </a:p>
      </dgm:t>
    </dgm:pt>
    <dgm:pt modelId="{DE84E6DC-66A4-4032-AC95-D2667EAC7C89}" type="sibTrans" cxnId="{918AD966-4BB4-4672-9A45-2F7164200441}">
      <dgm:prSet/>
      <dgm:spPr/>
      <dgm:t>
        <a:bodyPr/>
        <a:lstStyle/>
        <a:p>
          <a:endParaRPr lang="en-ZA"/>
        </a:p>
      </dgm:t>
    </dgm:pt>
    <dgm:pt modelId="{A31D5E15-D3DC-41CC-B5C3-C40D740DD24F}" type="pres">
      <dgm:prSet presAssocID="{373A030D-5962-44ED-A3F8-54F254945901}" presName="linear" presStyleCnt="0">
        <dgm:presLayoutVars>
          <dgm:animLvl val="lvl"/>
          <dgm:resizeHandles val="exact"/>
        </dgm:presLayoutVars>
      </dgm:prSet>
      <dgm:spPr/>
      <dgm:t>
        <a:bodyPr/>
        <a:lstStyle/>
        <a:p>
          <a:endParaRPr lang="en-ZA"/>
        </a:p>
      </dgm:t>
    </dgm:pt>
    <dgm:pt modelId="{76D3A208-9103-47E8-8A84-6E70ADEAF78B}" type="pres">
      <dgm:prSet presAssocID="{8D7BE81D-34B8-4C22-A4FB-39461B001194}" presName="parentText" presStyleLbl="node1" presStyleIdx="0" presStyleCnt="1" custLinFactNeighborX="-623" custLinFactNeighborY="131">
        <dgm:presLayoutVars>
          <dgm:chMax val="0"/>
          <dgm:bulletEnabled val="1"/>
        </dgm:presLayoutVars>
      </dgm:prSet>
      <dgm:spPr/>
      <dgm:t>
        <a:bodyPr/>
        <a:lstStyle/>
        <a:p>
          <a:endParaRPr lang="en-ZA"/>
        </a:p>
      </dgm:t>
    </dgm:pt>
  </dgm:ptLst>
  <dgm:cxnLst>
    <dgm:cxn modelId="{CF1751D9-64CA-40C6-AC3A-7665C20F6272}" type="presOf" srcId="{373A030D-5962-44ED-A3F8-54F254945901}" destId="{A31D5E15-D3DC-41CC-B5C3-C40D740DD24F}" srcOrd="0" destOrd="0" presId="urn:microsoft.com/office/officeart/2005/8/layout/vList2"/>
    <dgm:cxn modelId="{918AD966-4BB4-4672-9A45-2F7164200441}" srcId="{373A030D-5962-44ED-A3F8-54F254945901}" destId="{8D7BE81D-34B8-4C22-A4FB-39461B001194}" srcOrd="0" destOrd="0" parTransId="{BB56CF22-9778-4F20-B15F-EEE09AEF000F}" sibTransId="{DE84E6DC-66A4-4032-AC95-D2667EAC7C89}"/>
    <dgm:cxn modelId="{4905D39C-564D-4D71-8361-68D08F4D72F5}" type="presOf" srcId="{8D7BE81D-34B8-4C22-A4FB-39461B001194}" destId="{76D3A208-9103-47E8-8A84-6E70ADEAF78B}" srcOrd="0" destOrd="0" presId="urn:microsoft.com/office/officeart/2005/8/layout/vList2"/>
    <dgm:cxn modelId="{22EF0E1A-42F6-4AF8-ABA8-75A47E768F46}" type="presParOf" srcId="{A31D5E15-D3DC-41CC-B5C3-C40D740DD24F}" destId="{76D3A208-9103-47E8-8A84-6E70ADEAF78B}"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D3A208-9103-47E8-8A84-6E70ADEAF78B}">
      <dsp:nvSpPr>
        <dsp:cNvPr id="0" name=""/>
        <dsp:cNvSpPr/>
      </dsp:nvSpPr>
      <dsp:spPr>
        <a:xfrm>
          <a:off x="0" y="1693"/>
          <a:ext cx="7897812" cy="64759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a:t>2020/2021 AUDIT OUTCOMES</a:t>
          </a:r>
          <a:endParaRPr lang="en-ZA" sz="2700" kern="1200" dirty="0"/>
        </a:p>
      </dsp:txBody>
      <dsp:txXfrm>
        <a:off x="0" y="1693"/>
        <a:ext cx="7897812" cy="64759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D3A208-9103-47E8-8A84-6E70ADEAF78B}">
      <dsp:nvSpPr>
        <dsp:cNvPr id="0" name=""/>
        <dsp:cNvSpPr/>
      </dsp:nvSpPr>
      <dsp:spPr>
        <a:xfrm>
          <a:off x="0" y="5570"/>
          <a:ext cx="7897812" cy="63648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t>KEY COMPLIANCE CHALLENGES IDENTITIED </a:t>
          </a:r>
        </a:p>
      </dsp:txBody>
      <dsp:txXfrm>
        <a:off x="0" y="5570"/>
        <a:ext cx="7897812" cy="6364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D3A208-9103-47E8-8A84-6E70ADEAF78B}">
      <dsp:nvSpPr>
        <dsp:cNvPr id="0" name=""/>
        <dsp:cNvSpPr/>
      </dsp:nvSpPr>
      <dsp:spPr>
        <a:xfrm>
          <a:off x="0" y="1693"/>
          <a:ext cx="7897812" cy="64759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a:t>CONSEQUENCE MANAGEMENT</a:t>
          </a:r>
          <a:endParaRPr lang="en-ZA" sz="2700" kern="1200" dirty="0"/>
        </a:p>
      </dsp:txBody>
      <dsp:txXfrm>
        <a:off x="0" y="1693"/>
        <a:ext cx="7897812" cy="64759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D3A208-9103-47E8-8A84-6E70ADEAF78B}">
      <dsp:nvSpPr>
        <dsp:cNvPr id="0" name=""/>
        <dsp:cNvSpPr/>
      </dsp:nvSpPr>
      <dsp:spPr>
        <a:xfrm>
          <a:off x="0" y="10529"/>
          <a:ext cx="7897812" cy="67158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a:t>EXPENDITURE MANAGEMENT</a:t>
          </a:r>
          <a:endParaRPr lang="en-ZA" sz="2800" kern="1200" dirty="0"/>
        </a:p>
      </dsp:txBody>
      <dsp:txXfrm>
        <a:off x="0" y="10529"/>
        <a:ext cx="7897812" cy="67158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D3A208-9103-47E8-8A84-6E70ADEAF78B}">
      <dsp:nvSpPr>
        <dsp:cNvPr id="0" name=""/>
        <dsp:cNvSpPr/>
      </dsp:nvSpPr>
      <dsp:spPr>
        <a:xfrm>
          <a:off x="0" y="10529"/>
          <a:ext cx="7897812" cy="67158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a:t>KEY MANAGEMENT POSITIONS VACANT</a:t>
          </a:r>
          <a:endParaRPr lang="en-ZA" sz="2800" kern="1200" dirty="0"/>
        </a:p>
      </dsp:txBody>
      <dsp:txXfrm>
        <a:off x="0" y="10529"/>
        <a:ext cx="7897812" cy="6715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dirty="0"/>
          </a:p>
        </p:txBody>
      </p:sp>
      <p:sp>
        <p:nvSpPr>
          <p:cNvPr id="3" name="Date Placeholder 2"/>
          <p:cNvSpPr>
            <a:spLocks noGrp="1"/>
          </p:cNvSpPr>
          <p:nvPr>
            <p:ph type="dt" sz="quarter" idx="1"/>
          </p:nvPr>
        </p:nvSpPr>
        <p:spPr>
          <a:xfrm>
            <a:off x="3978132" y="1"/>
            <a:ext cx="3043343" cy="46545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0401FB9-FE34-477E-A1D8-F51A121D3112}" type="datetimeFigureOut">
              <a:rPr lang="en-ZA"/>
              <a:pPr>
                <a:defRPr/>
              </a:pPr>
              <a:t>2022/02/08</a:t>
            </a:fld>
            <a:endParaRPr lang="en-ZA"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dirty="0"/>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2B6AAFA-9437-4EAB-9892-529C4713093C}" type="slidenum">
              <a:rPr lang="en-ZA"/>
              <a:pPr>
                <a:defRPr/>
              </a:pPr>
              <a:t>‹#›</a:t>
            </a:fld>
            <a:endParaRPr lang="en-ZA" dirty="0"/>
          </a:p>
        </p:txBody>
      </p:sp>
    </p:spTree>
    <p:extLst>
      <p:ext uri="{BB962C8B-B14F-4D97-AF65-F5344CB8AC3E}">
        <p14:creationId xmlns:p14="http://schemas.microsoft.com/office/powerpoint/2010/main" xmlns="" val="116590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8132" y="1"/>
            <a:ext cx="3043343" cy="46545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3C46529-6B37-4CE3-830A-09EF79A71340}" type="datetimeFigureOut">
              <a:rPr lang="en-US"/>
              <a:pPr>
                <a:defRPr/>
              </a:pPr>
              <a:t>2/8/2022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42030"/>
            <a:ext cx="3043343" cy="46545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92F191C-F799-4D0B-92AB-999763D12134}" type="slidenum">
              <a:rPr lang="en-US"/>
              <a:pPr>
                <a:defRPr/>
              </a:pPr>
              <a:t>‹#›</a:t>
            </a:fld>
            <a:endParaRPr lang="en-US" dirty="0"/>
          </a:p>
        </p:txBody>
      </p:sp>
    </p:spTree>
    <p:extLst>
      <p:ext uri="{BB962C8B-B14F-4D97-AF65-F5344CB8AC3E}">
        <p14:creationId xmlns:p14="http://schemas.microsoft.com/office/powerpoint/2010/main" xmlns="" val="3361712090"/>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ZA" dirty="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407807-6EF7-4DC1-8E45-9E07071B1939}" type="slidenum">
              <a:rPr lang="en-US"/>
              <a:pPr fontAlgn="base">
                <a:spcBef>
                  <a:spcPct val="0"/>
                </a:spcBef>
                <a:spcAft>
                  <a:spcPct val="0"/>
                </a:spcAft>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892F191C-F799-4D0B-92AB-999763D12134}" type="slidenum">
              <a:rPr lang="en-US" smtClean="0"/>
              <a:pPr>
                <a:defRPr/>
              </a:pPr>
              <a:t>2</a:t>
            </a:fld>
            <a:endParaRPr lang="en-US" dirty="0"/>
          </a:p>
        </p:txBody>
      </p:sp>
    </p:spTree>
    <p:extLst>
      <p:ext uri="{BB962C8B-B14F-4D97-AF65-F5344CB8AC3E}">
        <p14:creationId xmlns:p14="http://schemas.microsoft.com/office/powerpoint/2010/main" xmlns="" val="3547450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892F191C-F799-4D0B-92AB-999763D12134}" type="slidenum">
              <a:rPr lang="en-US" smtClean="0"/>
              <a:pPr>
                <a:defRPr/>
              </a:pPr>
              <a:t>3</a:t>
            </a:fld>
            <a:endParaRPr lang="en-US" dirty="0"/>
          </a:p>
        </p:txBody>
      </p:sp>
    </p:spTree>
    <p:extLst>
      <p:ext uri="{BB962C8B-B14F-4D97-AF65-F5344CB8AC3E}">
        <p14:creationId xmlns:p14="http://schemas.microsoft.com/office/powerpoint/2010/main" xmlns="" val="2575746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892F191C-F799-4D0B-92AB-999763D12134}" type="slidenum">
              <a:rPr lang="en-US" smtClean="0"/>
              <a:pPr>
                <a:defRPr/>
              </a:pPr>
              <a:t>4</a:t>
            </a:fld>
            <a:endParaRPr lang="en-US" dirty="0"/>
          </a:p>
        </p:txBody>
      </p:sp>
    </p:spTree>
    <p:extLst>
      <p:ext uri="{BB962C8B-B14F-4D97-AF65-F5344CB8AC3E}">
        <p14:creationId xmlns:p14="http://schemas.microsoft.com/office/powerpoint/2010/main" xmlns="" val="2221305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892F191C-F799-4D0B-92AB-999763D12134}" type="slidenum">
              <a:rPr lang="en-US" smtClean="0"/>
              <a:pPr>
                <a:defRPr/>
              </a:pPr>
              <a:t>5</a:t>
            </a:fld>
            <a:endParaRPr lang="en-US" dirty="0"/>
          </a:p>
        </p:txBody>
      </p:sp>
    </p:spTree>
    <p:extLst>
      <p:ext uri="{BB962C8B-B14F-4D97-AF65-F5344CB8AC3E}">
        <p14:creationId xmlns:p14="http://schemas.microsoft.com/office/powerpoint/2010/main" xmlns="" val="262314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892F191C-F799-4D0B-92AB-999763D12134}" type="slidenum">
              <a:rPr lang="en-US" smtClean="0"/>
              <a:pPr>
                <a:defRPr/>
              </a:pPr>
              <a:t>6</a:t>
            </a:fld>
            <a:endParaRPr lang="en-US" dirty="0"/>
          </a:p>
        </p:txBody>
      </p:sp>
    </p:spTree>
    <p:extLst>
      <p:ext uri="{BB962C8B-B14F-4D97-AF65-F5344CB8AC3E}">
        <p14:creationId xmlns:p14="http://schemas.microsoft.com/office/powerpoint/2010/main" xmlns="" val="2591113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ZA" b="1" dirty="0"/>
              <a:t> </a:t>
            </a:r>
          </a:p>
          <a:p>
            <a:pPr>
              <a:spcBef>
                <a:spcPct val="0"/>
              </a:spcBef>
            </a:pPr>
            <a:endParaRPr lang="en-ZA" dirty="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1412EC-13F3-43C7-914A-AC2DD62290BF}" type="slidenum">
              <a:rPr lang="en-US"/>
              <a:pPr fontAlgn="base">
                <a:spcBef>
                  <a:spcPct val="0"/>
                </a:spcBef>
                <a:spcAft>
                  <a:spcPct val="0"/>
                </a:spcAft>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F19BE39-FE4F-447E-8FA6-70E44DA90422}" type="datetime1">
              <a:rPr lang="en-US"/>
              <a:pPr>
                <a:defRPr/>
              </a:pPr>
              <a:t>2/8/2022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E49ABF-09D9-4C3F-8026-74E758D3012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BFF41FE-CFC5-4FC7-9356-3408094C4E32}" type="datetime1">
              <a:rPr lang="en-US"/>
              <a:pPr>
                <a:defRPr/>
              </a:pPr>
              <a:t>2/8/2022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A77FBCC-DE1B-4788-84D2-865B500A181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C4E798-2C74-4F36-813E-09F62158B7C2}" type="datetime1">
              <a:rPr lang="en-US"/>
              <a:pPr>
                <a:defRPr/>
              </a:pPr>
              <a:t>2/8/2022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562D59-6328-44C5-A33E-AEDB86E8496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A57F7C-4D81-4F2D-ABEB-4F7979457909}" type="datetime1">
              <a:rPr lang="en-US"/>
              <a:pPr>
                <a:defRPr/>
              </a:pPr>
              <a:t>2/8/2022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A7AE83-5F41-4967-8339-B49F141142A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444FAE4-29D0-4AA3-BAE8-65EE02AC3B8E}" type="datetime1">
              <a:rPr lang="en-US"/>
              <a:pPr>
                <a:defRPr/>
              </a:pPr>
              <a:t>2/8/2022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B29FF2-90F7-44CC-BFD9-600CA613610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90F04A6-C73F-4D5C-92C0-D1290DC436BA}" type="datetime1">
              <a:rPr lang="en-US"/>
              <a:pPr>
                <a:defRPr/>
              </a:pPr>
              <a:t>2/8/2022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159829E-F9F0-4D97-81AB-95692E6340B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3F1EFBE-643A-4E6C-9F3F-D99E17A6244E}" type="datetime1">
              <a:rPr lang="en-US"/>
              <a:pPr>
                <a:defRPr/>
              </a:pPr>
              <a:t>2/8/2022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1FF465A-A689-43EF-957A-10E79D67BD4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D36F438-076F-4EA3-AABD-66DBEEF18023}" type="datetime1">
              <a:rPr lang="en-US"/>
              <a:pPr>
                <a:defRPr/>
              </a:pPr>
              <a:t>2/8/2022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9DF37B3-C020-4F5F-AF0D-1499E40D494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5ADC031-32B6-4A32-8F51-2DC3256E225E}" type="datetime1">
              <a:rPr lang="en-US"/>
              <a:pPr>
                <a:defRPr/>
              </a:pPr>
              <a:t>2/8/2022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DF4E840-1CB9-4A38-8033-6C8A7861D5C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E914C03-0D65-4AA6-86A2-0C683A68624B}" type="datetime1">
              <a:rPr lang="en-US"/>
              <a:pPr>
                <a:defRPr/>
              </a:pPr>
              <a:t>2/8/2022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7ACE919-A5CE-4F81-B50D-E5713890013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8A962C0-DC53-4C94-BC58-FCD135D2CABA}" type="datetime1">
              <a:rPr lang="en-US"/>
              <a:pPr>
                <a:defRPr/>
              </a:pPr>
              <a:t>2/8/2022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E8C3D6E-8B7A-4049-9D1D-A6719F04952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E621464-A6D6-4603-A5F7-43EFD89EEE0D}" type="datetime1">
              <a:rPr lang="en-US"/>
              <a:pPr>
                <a:defRPr/>
              </a:pPr>
              <a:t>2/8/2022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1643C00-4145-4B8D-AF54-E7E0000996D3}" type="slidenum">
              <a:rPr lang="en-US"/>
              <a:pPr>
                <a:defRPr/>
              </a:pPr>
              <a:t>‹#›</a:t>
            </a:fld>
            <a:endParaRPr lang="en-US" dirty="0"/>
          </a:p>
        </p:txBody>
      </p:sp>
      <p:grpSp>
        <p:nvGrpSpPr>
          <p:cNvPr id="1031" name="Group 6"/>
          <p:cNvGrpSpPr>
            <a:grpSpLocks/>
          </p:cNvGrpSpPr>
          <p:nvPr userDrawn="1"/>
        </p:nvGrpSpPr>
        <p:grpSpPr bwMode="auto">
          <a:xfrm>
            <a:off x="0" y="0"/>
            <a:ext cx="9144000" cy="6858000"/>
            <a:chOff x="0" y="0"/>
            <a:chExt cx="9144000" cy="6858000"/>
          </a:xfrm>
        </p:grpSpPr>
        <p:pic>
          <p:nvPicPr>
            <p:cNvPr id="1032" name="Picture 9"/>
            <p:cNvPicPr>
              <a:picLocks noChangeAspect="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pic>
          <p:nvPicPr>
            <p:cNvPr id="1033" name="Picture 8"/>
            <p:cNvPicPr>
              <a:picLocks noChangeAspect="1"/>
            </p:cNvPicPr>
            <p:nvPr/>
          </p:nvPicPr>
          <p:blipFill>
            <a:blip r:embed="rId14"/>
            <a:srcRect/>
            <a:stretch>
              <a:fillRect/>
            </a:stretch>
          </p:blipFill>
          <p:spPr bwMode="auto">
            <a:xfrm>
              <a:off x="3325812" y="5937249"/>
              <a:ext cx="1785938" cy="583163"/>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EMPS.png"/>
          <p:cNvPicPr>
            <a:picLocks noChangeAspect="1"/>
          </p:cNvPicPr>
          <p:nvPr/>
        </p:nvPicPr>
        <p:blipFill>
          <a:blip r:embed="rId3"/>
          <a:srcRect/>
          <a:stretch>
            <a:fillRect/>
          </a:stretch>
        </p:blipFill>
        <p:spPr bwMode="auto">
          <a:xfrm>
            <a:off x="0" y="-84274"/>
            <a:ext cx="9144000" cy="6858000"/>
          </a:xfrm>
          <a:prstGeom prst="rect">
            <a:avLst/>
          </a:prstGeom>
          <a:noFill/>
          <a:ln w="9525">
            <a:noFill/>
            <a:miter lim="800000"/>
            <a:headEnd/>
            <a:tailEnd/>
          </a:ln>
        </p:spPr>
      </p:pic>
      <p:sp>
        <p:nvSpPr>
          <p:cNvPr id="3075" name="TextBox 5"/>
          <p:cNvSpPr txBox="1">
            <a:spLocks noChangeArrowheads="1"/>
          </p:cNvSpPr>
          <p:nvPr/>
        </p:nvSpPr>
        <p:spPr bwMode="auto">
          <a:xfrm>
            <a:off x="496888" y="5383213"/>
            <a:ext cx="6527800" cy="1384995"/>
          </a:xfrm>
          <a:prstGeom prst="rect">
            <a:avLst/>
          </a:prstGeom>
          <a:noFill/>
          <a:ln w="9525">
            <a:noFill/>
            <a:miter lim="800000"/>
            <a:headEnd/>
            <a:tailEnd/>
          </a:ln>
        </p:spPr>
        <p:txBody>
          <a:bodyPr>
            <a:spAutoFit/>
          </a:bodyPr>
          <a:lstStyle/>
          <a:p>
            <a:endParaRPr lang="en-US" sz="3200" dirty="0">
              <a:latin typeface="Calibri" pitchFamily="34" charset="0"/>
            </a:endParaRPr>
          </a:p>
          <a:p>
            <a:endParaRPr lang="en-US" dirty="0">
              <a:latin typeface="Calibri" pitchFamily="34" charset="0"/>
            </a:endParaRPr>
          </a:p>
          <a:p>
            <a:r>
              <a:rPr lang="en-ZA" sz="1600" dirty="0">
                <a:latin typeface="Calibri" pitchFamily="34" charset="0"/>
              </a:rPr>
              <a:t>Your Benefits, Our responsibility</a:t>
            </a:r>
          </a:p>
          <a:p>
            <a:endParaRPr lang="en-US" dirty="0">
              <a:latin typeface="Calibri" pitchFamily="34" charset="0"/>
            </a:endParaRPr>
          </a:p>
        </p:txBody>
      </p:sp>
      <p:sp>
        <p:nvSpPr>
          <p:cNvPr id="7" name="Slide Number Placeholder 6"/>
          <p:cNvSpPr>
            <a:spLocks noGrp="1"/>
          </p:cNvSpPr>
          <p:nvPr>
            <p:ph type="sldNum" sz="quarter" idx="12"/>
          </p:nvPr>
        </p:nvSpPr>
        <p:spPr/>
        <p:txBody>
          <a:bodyPr/>
          <a:lstStyle/>
          <a:p>
            <a:pPr>
              <a:defRPr/>
            </a:pPr>
            <a:fld id="{F70DE3C5-9B4D-4408-ACB8-996F9668D6E7}" type="slidenum">
              <a:rPr lang="en-US"/>
              <a:pPr>
                <a:defRPr/>
              </a:pPr>
              <a:t>1</a:t>
            </a:fld>
            <a:endParaRPr lang="en-US" dirty="0"/>
          </a:p>
        </p:txBody>
      </p:sp>
      <p:sp>
        <p:nvSpPr>
          <p:cNvPr id="8" name="Rectangle 7"/>
          <p:cNvSpPr/>
          <p:nvPr/>
        </p:nvSpPr>
        <p:spPr>
          <a:xfrm>
            <a:off x="5355162" y="4034971"/>
            <a:ext cx="3788229" cy="2554545"/>
          </a:xfrm>
          <a:prstGeom prst="rect">
            <a:avLst/>
          </a:prstGeom>
        </p:spPr>
        <p:txBody>
          <a:bodyPr>
            <a:spAutoFit/>
          </a:bodyPr>
          <a:lstStyle/>
          <a:p>
            <a:pPr marL="0" lvl="8" algn="ctr" defTabSz="457200">
              <a:defRPr/>
            </a:pPr>
            <a:r>
              <a:rPr lang="en-US" sz="4000" b="1" i="1" cap="all" dirty="0">
                <a:ln w="0"/>
                <a:solidFill>
                  <a:schemeClr val="bg2">
                    <a:lumMod val="75000"/>
                  </a:schemeClr>
                </a:solidFill>
                <a:effectLst>
                  <a:reflection blurRad="12700" stA="50000" endPos="50000" dist="5000" dir="5400000" sy="-100000" rotWithShape="0"/>
                </a:effectLst>
                <a:latin typeface="+mn-lt"/>
                <a:cs typeface="+mn-cs"/>
              </a:rPr>
              <a:t>GPAA AUDIT REPORT 2020/2021 FINANCIAL YEAR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BUDGET PRINCIPLES</a:t>
            </a:r>
            <a:endParaRPr lang="en-ZA" dirty="0"/>
          </a:p>
        </p:txBody>
      </p:sp>
      <p:sp>
        <p:nvSpPr>
          <p:cNvPr id="3" name="Content Placeholder 2"/>
          <p:cNvSpPr>
            <a:spLocks noGrp="1"/>
          </p:cNvSpPr>
          <p:nvPr>
            <p:ph idx="1"/>
          </p:nvPr>
        </p:nvSpPr>
        <p:spPr>
          <a:xfrm>
            <a:off x="142240" y="1125538"/>
            <a:ext cx="8859520" cy="5595937"/>
          </a:xfrm>
        </p:spPr>
        <p:txBody>
          <a:bodyPr/>
          <a:lstStyle/>
          <a:p>
            <a:pPr marL="685800" lvl="1">
              <a:buFont typeface="Wingdings" panose="05000000000000000000" pitchFamily="2" charset="2"/>
              <a:buChar char="§"/>
            </a:pPr>
            <a:endParaRPr lang="en-US" sz="2200" dirty="0">
              <a:latin typeface="Arial" panose="020B0604020202020204" pitchFamily="34" charset="0"/>
              <a:cs typeface="Arial" panose="020B0604020202020204" pitchFamily="34" charset="0"/>
            </a:endParaRPr>
          </a:p>
          <a:p>
            <a:pPr marL="685800" lvl="1">
              <a:buFont typeface="Wingdings" panose="05000000000000000000" pitchFamily="2" charset="2"/>
              <a:buChar char="§"/>
            </a:pPr>
            <a:r>
              <a:rPr lang="en-US" sz="2200" dirty="0">
                <a:latin typeface="Arial" panose="020B0604020202020204" pitchFamily="34" charset="0"/>
                <a:cs typeface="Arial" panose="020B0604020202020204" pitchFamily="34" charset="0"/>
              </a:rPr>
              <a:t>The overall audit outcomes of GPAA remains unchanged from the unqualified audit findings that was achieved in the prior year.</a:t>
            </a:r>
            <a:endParaRPr lang="en-US" sz="2200" dirty="0"/>
          </a:p>
          <a:p>
            <a:pPr marL="685800" lvl="1">
              <a:buFont typeface="Wingdings" panose="05000000000000000000" pitchFamily="2" charset="2"/>
              <a:buChar char="§"/>
            </a:pPr>
            <a:endParaRPr lang="en-US" sz="2200" dirty="0"/>
          </a:p>
          <a:p>
            <a:pPr marL="685800" lvl="1">
              <a:buFont typeface="Wingdings" panose="05000000000000000000" pitchFamily="2" charset="2"/>
              <a:buChar char="§"/>
            </a:pPr>
            <a:r>
              <a:rPr lang="en-US" sz="2200" dirty="0"/>
              <a:t>GPAA has prepared annual performance report(APR) that is useful and reliable as no material findings were identified relating to the APR. This was due to the Government component implementing prior year recommendations and action plan. </a:t>
            </a:r>
          </a:p>
          <a:p>
            <a:pPr marL="400050" lvl="1" indent="0">
              <a:buNone/>
            </a:pPr>
            <a:endParaRPr lang="en-US" sz="2200" dirty="0"/>
          </a:p>
          <a:p>
            <a:pPr marL="685800" lvl="1">
              <a:buFont typeface="Wingdings" panose="05000000000000000000" pitchFamily="2" charset="2"/>
              <a:buChar char="§"/>
            </a:pPr>
            <a:r>
              <a:rPr lang="en-US" sz="2200" dirty="0"/>
              <a:t>Compliance with laws and regulations at GPAA still remains an area of concern as material non-compliance were identified. These contraventions relate to procurement management, contract management, expenditure management and consequence management</a:t>
            </a:r>
            <a:r>
              <a:rPr lang="en-US" sz="2200" dirty="0">
                <a:solidFill>
                  <a:srgbClr val="FF0000"/>
                </a:solidFill>
              </a:rPr>
              <a:t>. </a:t>
            </a:r>
          </a:p>
          <a:p>
            <a:endParaRPr lang="en-US" sz="2400" dirty="0">
              <a:latin typeface="Arial" panose="020B0604020202020204" pitchFamily="34" charset="0"/>
              <a:cs typeface="Arial" panose="020B0604020202020204" pitchFamily="34" charset="0"/>
            </a:endParaRPr>
          </a:p>
          <a:p>
            <a:pPr marL="0" indent="0">
              <a:buNone/>
            </a:pPr>
            <a:endParaRPr lang="en-US" sz="2600" dirty="0">
              <a:latin typeface="Arial" panose="020B0604020202020204" pitchFamily="34" charset="0"/>
              <a:cs typeface="Arial" panose="020B0604020202020204" pitchFamily="34" charset="0"/>
            </a:endParaRPr>
          </a:p>
          <a:p>
            <a:endParaRPr lang="en-US" sz="2600" dirty="0">
              <a:latin typeface="Arial" panose="020B0604020202020204" pitchFamily="34" charset="0"/>
              <a:cs typeface="Arial" panose="020B0604020202020204" pitchFamily="34" charset="0"/>
            </a:endParaRPr>
          </a:p>
          <a:p>
            <a:endParaRPr lang="en-Z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30A7AE83-5F41-4967-8339-B49F141142A1}" type="slidenum">
              <a:rPr lang="en-US" smtClean="0"/>
              <a:pPr>
                <a:defRPr/>
              </a:pPr>
              <a:t>2</a:t>
            </a:fld>
            <a:endParaRPr lang="en-US" dirty="0"/>
          </a:p>
        </p:txBody>
      </p:sp>
      <p:graphicFrame>
        <p:nvGraphicFramePr>
          <p:cNvPr id="5" name="Diagram 4"/>
          <p:cNvGraphicFramePr/>
          <p:nvPr>
            <p:extLst>
              <p:ext uri="{D42A27DB-BD31-4B8C-83A1-F6EECF244321}">
                <p14:modId xmlns:p14="http://schemas.microsoft.com/office/powerpoint/2010/main" xmlns="" val="1687525828"/>
              </p:ext>
            </p:extLst>
          </p:nvPr>
        </p:nvGraphicFramePr>
        <p:xfrm>
          <a:off x="611188" y="476250"/>
          <a:ext cx="7897812" cy="64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514025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BUDGET PRINCIPLES</a:t>
            </a:r>
            <a:endParaRPr lang="en-ZA" dirty="0"/>
          </a:p>
        </p:txBody>
      </p:sp>
      <p:sp>
        <p:nvSpPr>
          <p:cNvPr id="3" name="Content Placeholder 2"/>
          <p:cNvSpPr>
            <a:spLocks noGrp="1"/>
          </p:cNvSpPr>
          <p:nvPr>
            <p:ph idx="1"/>
          </p:nvPr>
        </p:nvSpPr>
        <p:spPr>
          <a:xfrm>
            <a:off x="142240" y="1125538"/>
            <a:ext cx="8859520" cy="5595937"/>
          </a:xfrm>
        </p:spPr>
        <p:txBody>
          <a:bodyPr/>
          <a:lstStyle/>
          <a:p>
            <a:r>
              <a:rPr lang="en-US" sz="2000" dirty="0"/>
              <a:t>One contract was awarded to bidder based on preference points that were not allocated and calculated in accordance with the requirements of the PPPFA.  </a:t>
            </a:r>
          </a:p>
          <a:p>
            <a:pPr marL="400050" lvl="1" indent="0">
              <a:buNone/>
            </a:pPr>
            <a:r>
              <a:rPr lang="en-US" sz="2000" dirty="0">
                <a:solidFill>
                  <a:srgbClr val="FF0000"/>
                </a:solidFill>
              </a:rPr>
              <a:t>Internally identified by the GPAA when the tender was immediately cancelled and irregular expenditure of R2.4m was raised and reported to the AG.</a:t>
            </a:r>
          </a:p>
          <a:p>
            <a:pPr marL="400050" lvl="1" indent="0">
              <a:buNone/>
            </a:pPr>
            <a:endParaRPr lang="en-US" sz="2000" dirty="0">
              <a:solidFill>
                <a:srgbClr val="FF0000"/>
              </a:solidFill>
            </a:endParaRPr>
          </a:p>
          <a:p>
            <a:r>
              <a:rPr lang="en-US" sz="2000" dirty="0"/>
              <a:t>Sufficient appropriate audit evidence could not be obtained that one contract was awarded to bidder based on points given for criteria that were stipulated in the original invitation for bidding. This was as a result of the advertised evaluation criteria that was not clear and specific. In some instances, the AG as unable to verify the outcomes that were reached at the due diligence phase of the bid evaluation. </a:t>
            </a:r>
          </a:p>
          <a:p>
            <a:pPr marL="400050" lvl="1" indent="0">
              <a:buNone/>
            </a:pPr>
            <a:r>
              <a:rPr lang="en-US" sz="2000" dirty="0">
                <a:solidFill>
                  <a:srgbClr val="FF0000"/>
                </a:solidFill>
              </a:rPr>
              <a:t>Though this was not classified as irregular expenditure per Auditor General  recommendations, the GPAA is busy with an investigation to ascertain whether there are any irregularities in awarding this contract.</a:t>
            </a:r>
          </a:p>
          <a:p>
            <a:endParaRPr lang="en-US" sz="2000" dirty="0"/>
          </a:p>
          <a:p>
            <a:endParaRPr lang="en-US" sz="2600" dirty="0">
              <a:latin typeface="Arial" panose="020B0604020202020204" pitchFamily="34" charset="0"/>
              <a:cs typeface="Arial" panose="020B0604020202020204" pitchFamily="34" charset="0"/>
            </a:endParaRPr>
          </a:p>
          <a:p>
            <a:endParaRPr lang="en-Z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30A7AE83-5F41-4967-8339-B49F141142A1}" type="slidenum">
              <a:rPr lang="en-US" smtClean="0"/>
              <a:pPr>
                <a:defRPr/>
              </a:pPr>
              <a:t>3</a:t>
            </a:fld>
            <a:endParaRPr lang="en-US" dirty="0"/>
          </a:p>
        </p:txBody>
      </p:sp>
      <p:graphicFrame>
        <p:nvGraphicFramePr>
          <p:cNvPr id="5" name="Diagram 4"/>
          <p:cNvGraphicFramePr/>
          <p:nvPr>
            <p:extLst>
              <p:ext uri="{D42A27DB-BD31-4B8C-83A1-F6EECF244321}">
                <p14:modId xmlns:p14="http://schemas.microsoft.com/office/powerpoint/2010/main" xmlns="" val="3626089832"/>
              </p:ext>
            </p:extLst>
          </p:nvPr>
        </p:nvGraphicFramePr>
        <p:xfrm>
          <a:off x="611188" y="476250"/>
          <a:ext cx="7897812" cy="64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856724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BUDGET PRINCIPLES</a:t>
            </a:r>
            <a:endParaRPr lang="en-ZA" dirty="0"/>
          </a:p>
        </p:txBody>
      </p:sp>
      <p:sp>
        <p:nvSpPr>
          <p:cNvPr id="3" name="Content Placeholder 2"/>
          <p:cNvSpPr>
            <a:spLocks noGrp="1"/>
          </p:cNvSpPr>
          <p:nvPr>
            <p:ph idx="1"/>
          </p:nvPr>
        </p:nvSpPr>
        <p:spPr>
          <a:xfrm>
            <a:off x="142240" y="1125538"/>
            <a:ext cx="8859520" cy="5595937"/>
          </a:xfrm>
        </p:spPr>
        <p:txBody>
          <a:bodyPr/>
          <a:lstStyle/>
          <a:p>
            <a:r>
              <a:rPr lang="en-US" sz="2000" dirty="0"/>
              <a:t>AG was unable to obtain sufficient appropriate audit evidence that disciplinary steps were taken against officials who had incurred irregular expenditure.  This was as a result of recommendations included in investigation reports. </a:t>
            </a:r>
          </a:p>
          <a:p>
            <a:endParaRPr lang="en-US" sz="2000" dirty="0"/>
          </a:p>
          <a:p>
            <a:pPr marL="0" indent="0">
              <a:buNone/>
            </a:pPr>
            <a:r>
              <a:rPr lang="en-US" sz="2000" dirty="0"/>
              <a:t>Actions taken by the GPAA since the Audit: </a:t>
            </a:r>
          </a:p>
          <a:p>
            <a:pPr marL="685800" lvl="1">
              <a:buFont typeface="Arial" panose="020B0604020202020204" pitchFamily="34" charset="0"/>
              <a:buChar char="•"/>
            </a:pPr>
            <a:r>
              <a:rPr lang="en-US" sz="2000" dirty="0">
                <a:solidFill>
                  <a:srgbClr val="FF0000"/>
                </a:solidFill>
              </a:rPr>
              <a:t>Loss committee was established and has look at all investigation reports that were done.</a:t>
            </a:r>
          </a:p>
          <a:p>
            <a:pPr marL="685800" lvl="1">
              <a:buFont typeface="Arial" panose="020B0604020202020204" pitchFamily="34" charset="0"/>
              <a:buChar char="•"/>
            </a:pPr>
            <a:r>
              <a:rPr lang="en-US" sz="2000" dirty="0">
                <a:solidFill>
                  <a:srgbClr val="FF0000"/>
                </a:solidFill>
              </a:rPr>
              <a:t>All irregular expenditure that was presented to the Loss committee had no criminality or loss of funds. There was value for money spend in respect to the expenditures incurred. It was a matter of certain prescripts that were not followed in full that resulted into these irregularities.</a:t>
            </a:r>
          </a:p>
          <a:p>
            <a:pPr marL="685800" lvl="1">
              <a:buFont typeface="Arial" panose="020B0604020202020204" pitchFamily="34" charset="0"/>
              <a:buChar char="•"/>
            </a:pPr>
            <a:r>
              <a:rPr lang="en-US" sz="2000" dirty="0">
                <a:solidFill>
                  <a:srgbClr val="FF0000"/>
                </a:solidFill>
              </a:rPr>
              <a:t>Controls were put in place to avoid reoccurrence of the irregularities</a:t>
            </a:r>
          </a:p>
          <a:p>
            <a:pPr marL="685800" lvl="1">
              <a:buFont typeface="Arial" panose="020B0604020202020204" pitchFamily="34" charset="0"/>
              <a:buChar char="•"/>
            </a:pPr>
            <a:r>
              <a:rPr lang="en-US" sz="2000" dirty="0">
                <a:solidFill>
                  <a:srgbClr val="FF0000"/>
                </a:solidFill>
              </a:rPr>
              <a:t>Staff members that were found in the wrong by the investigation reports were given appropriate sanctions, including written warnings.</a:t>
            </a:r>
          </a:p>
          <a:p>
            <a:pPr marL="0" indent="0">
              <a:buNone/>
            </a:pPr>
            <a:endParaRPr lang="en-US" sz="2000" dirty="0"/>
          </a:p>
          <a:p>
            <a:endParaRPr lang="en-US" sz="1600" dirty="0">
              <a:latin typeface="Arial" panose="020B0604020202020204" pitchFamily="34" charset="0"/>
              <a:cs typeface="Arial" panose="020B0604020202020204" pitchFamily="34" charset="0"/>
            </a:endParaRPr>
          </a:p>
          <a:p>
            <a:pPr marL="0" indent="0">
              <a:buNone/>
            </a:pPr>
            <a:endParaRPr lang="en-US" sz="2600" dirty="0">
              <a:latin typeface="Arial" panose="020B0604020202020204" pitchFamily="34" charset="0"/>
              <a:cs typeface="Arial" panose="020B0604020202020204" pitchFamily="34" charset="0"/>
            </a:endParaRPr>
          </a:p>
          <a:p>
            <a:endParaRPr lang="en-US" sz="2600" dirty="0">
              <a:latin typeface="Arial" panose="020B0604020202020204" pitchFamily="34" charset="0"/>
              <a:cs typeface="Arial" panose="020B0604020202020204" pitchFamily="34" charset="0"/>
            </a:endParaRPr>
          </a:p>
          <a:p>
            <a:endParaRPr lang="en-Z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30A7AE83-5F41-4967-8339-B49F141142A1}" type="slidenum">
              <a:rPr lang="en-US" smtClean="0"/>
              <a:pPr>
                <a:defRPr/>
              </a:pPr>
              <a:t>4</a:t>
            </a:fld>
            <a:endParaRPr lang="en-US" dirty="0"/>
          </a:p>
        </p:txBody>
      </p:sp>
      <p:graphicFrame>
        <p:nvGraphicFramePr>
          <p:cNvPr id="5" name="Diagram 4"/>
          <p:cNvGraphicFramePr/>
          <p:nvPr>
            <p:extLst>
              <p:ext uri="{D42A27DB-BD31-4B8C-83A1-F6EECF244321}">
                <p14:modId xmlns:p14="http://schemas.microsoft.com/office/powerpoint/2010/main" xmlns="" val="1659322706"/>
              </p:ext>
            </p:extLst>
          </p:nvPr>
        </p:nvGraphicFramePr>
        <p:xfrm>
          <a:off x="611188" y="476250"/>
          <a:ext cx="7897812" cy="64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229981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240" y="843280"/>
            <a:ext cx="8859520" cy="5878195"/>
          </a:xfrm>
        </p:spPr>
        <p:txBody>
          <a:bodyPr/>
          <a:lstStyle/>
          <a:p>
            <a:r>
              <a:rPr lang="en-US" sz="2000" dirty="0"/>
              <a:t>Effective and appropriate steps were not taken to prevent irregular expenditure amounting to R22 732 000, as disclosed in note 19 to the annual financial statements. </a:t>
            </a:r>
          </a:p>
          <a:p>
            <a:pPr marL="0" indent="0">
              <a:buNone/>
            </a:pPr>
            <a:r>
              <a:rPr lang="en-US" sz="2000" dirty="0"/>
              <a:t>Progress to date:  </a:t>
            </a:r>
          </a:p>
          <a:p>
            <a:r>
              <a:rPr lang="en-US" sz="2000" dirty="0">
                <a:solidFill>
                  <a:srgbClr val="FF0000"/>
                </a:solidFill>
              </a:rPr>
              <a:t>Closing balance of Irregular Expenditure as at 31 March 2021 - R73, 872m</a:t>
            </a:r>
          </a:p>
          <a:p>
            <a:pPr lvl="1"/>
            <a:r>
              <a:rPr lang="en-US" sz="1600" dirty="0">
                <a:solidFill>
                  <a:srgbClr val="FF0000"/>
                </a:solidFill>
              </a:rPr>
              <a:t>R16, 070m has been removed from irregular expenditure in line with PFMA regulations</a:t>
            </a:r>
          </a:p>
          <a:p>
            <a:pPr lvl="1"/>
            <a:r>
              <a:rPr lang="en-US" sz="1600" dirty="0">
                <a:solidFill>
                  <a:srgbClr val="FF0000"/>
                </a:solidFill>
              </a:rPr>
              <a:t>R12, 343m has been sent for investigation and the reports are expected to be finalized by end February 2022</a:t>
            </a:r>
          </a:p>
          <a:p>
            <a:pPr lvl="1"/>
            <a:r>
              <a:rPr lang="en-US" sz="1600" dirty="0">
                <a:solidFill>
                  <a:srgbClr val="FF0000"/>
                </a:solidFill>
              </a:rPr>
              <a:t>R7, 604m has been sent to the NT Chief Procurement Office for condonation.</a:t>
            </a:r>
          </a:p>
          <a:p>
            <a:pPr lvl="1"/>
            <a:r>
              <a:rPr lang="en-US" sz="1600">
                <a:solidFill>
                  <a:srgbClr val="FF0000"/>
                </a:solidFill>
                <a:highlight>
                  <a:srgbClr val="FFFF00"/>
                </a:highlight>
              </a:rPr>
              <a:t>R37, </a:t>
            </a:r>
            <a:r>
              <a:rPr lang="en-US" sz="1600" dirty="0">
                <a:solidFill>
                  <a:srgbClr val="FF0000"/>
                </a:solidFill>
                <a:highlight>
                  <a:srgbClr val="FFFF00"/>
                </a:highlight>
              </a:rPr>
              <a:t>855m investigations and consequent management in progress.</a:t>
            </a:r>
            <a:endParaRPr lang="en-ZA" sz="1600" dirty="0">
              <a:solidFill>
                <a:srgbClr val="FF0000"/>
              </a:solidFill>
              <a:highlight>
                <a:srgbClr val="FFFF00"/>
              </a:highlight>
            </a:endParaRPr>
          </a:p>
          <a:p>
            <a:pPr marL="0" indent="0">
              <a:buNone/>
            </a:pPr>
            <a:endParaRPr lang="en-US" sz="2000" dirty="0">
              <a:highlight>
                <a:srgbClr val="FFFF00"/>
              </a:highlight>
            </a:endParaRPr>
          </a:p>
          <a:p>
            <a:r>
              <a:rPr lang="en-US" sz="2000" dirty="0"/>
              <a:t>During the audit the AG identified and reported instances where payments were not made within the stipulated 30 days. Management is thus urged to implement corrective measures:  </a:t>
            </a:r>
          </a:p>
          <a:p>
            <a:pPr lvl="1"/>
            <a:r>
              <a:rPr lang="en-US" sz="1600" dirty="0">
                <a:solidFill>
                  <a:srgbClr val="FF0000"/>
                </a:solidFill>
              </a:rPr>
              <a:t>Business units are engaged every month for invoices that could be pending on their units. The invoice payment delays had been placed on the cost centre manager’s performance contracts.</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600" dirty="0">
              <a:latin typeface="Arial" panose="020B0604020202020204" pitchFamily="34" charset="0"/>
              <a:cs typeface="Arial" panose="020B0604020202020204" pitchFamily="34" charset="0"/>
            </a:endParaRPr>
          </a:p>
          <a:p>
            <a:endParaRPr lang="en-US" sz="2600" dirty="0">
              <a:latin typeface="Arial" panose="020B0604020202020204" pitchFamily="34" charset="0"/>
              <a:cs typeface="Arial" panose="020B0604020202020204" pitchFamily="34" charset="0"/>
            </a:endParaRPr>
          </a:p>
          <a:p>
            <a:endParaRPr lang="en-Z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30A7AE83-5F41-4967-8339-B49F141142A1}" type="slidenum">
              <a:rPr lang="en-US" smtClean="0"/>
              <a:pPr>
                <a:defRPr/>
              </a:pPr>
              <a:t>5</a:t>
            </a:fld>
            <a:endParaRPr lang="en-US" dirty="0"/>
          </a:p>
        </p:txBody>
      </p:sp>
      <p:graphicFrame>
        <p:nvGraphicFramePr>
          <p:cNvPr id="5" name="Diagram 4"/>
          <p:cNvGraphicFramePr/>
          <p:nvPr>
            <p:extLst>
              <p:ext uri="{D42A27DB-BD31-4B8C-83A1-F6EECF244321}">
                <p14:modId xmlns:p14="http://schemas.microsoft.com/office/powerpoint/2010/main" xmlns="" val="175726103"/>
              </p:ext>
            </p:extLst>
          </p:nvPr>
        </p:nvGraphicFramePr>
        <p:xfrm>
          <a:off x="611188" y="152400"/>
          <a:ext cx="7897812" cy="690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587852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240" y="843280"/>
            <a:ext cx="8859520" cy="5878195"/>
          </a:xfrm>
        </p:spPr>
        <p:txBody>
          <a:bodyPr/>
          <a:lstStyle/>
          <a:p>
            <a:r>
              <a:rPr lang="en-US" sz="2000" dirty="0"/>
              <a:t>A number of key management positions are vacant. The instability in key management positions is reflected by the number of executives and senior managers acting in positions for a period exceeding twelve (12) months. This adversely impacts the government component`s strategic direction. </a:t>
            </a:r>
          </a:p>
          <a:p>
            <a:endParaRPr lang="en-US" sz="2000" dirty="0">
              <a:solidFill>
                <a:srgbClr val="FF0000"/>
              </a:solidFill>
            </a:endParaRPr>
          </a:p>
          <a:p>
            <a:pPr lvl="1"/>
            <a:r>
              <a:rPr lang="en-US" sz="2000" dirty="0">
                <a:solidFill>
                  <a:srgbClr val="FF0000"/>
                </a:solidFill>
              </a:rPr>
              <a:t>The Executive positions, Chief Executive Officer, the Chief Operation’s Officer, the Chief Financial Officer and the Head of Corporate Services, were advertised in 2021 calendar year and all the shortlist and necessary information have been prepared and awaiting interviews. </a:t>
            </a:r>
          </a:p>
          <a:p>
            <a:endParaRPr lang="en-US" sz="2000" dirty="0">
              <a:solidFill>
                <a:srgbClr val="FF0000"/>
              </a:solidFill>
            </a:endParaRPr>
          </a:p>
          <a:p>
            <a:pPr lvl="1"/>
            <a:r>
              <a:rPr lang="en-US" sz="2000" dirty="0">
                <a:solidFill>
                  <a:srgbClr val="FF0000"/>
                </a:solidFill>
              </a:rPr>
              <a:t>Key vacancies of Chief Risk Officer,  General Manager Support Services at Chief Director level were filled during the financial year, together with the Chief Audit Executive. The Chief Audit Executive has prioritized the filling of key vacancies within the Internal Audit Unit in 2022.  </a:t>
            </a:r>
          </a:p>
          <a:p>
            <a:pPr marL="457200" lvl="1" indent="0">
              <a:buNone/>
            </a:pPr>
            <a:endParaRPr lang="en-US" sz="1600" dirty="0">
              <a:solidFill>
                <a:srgbClr val="FF0000"/>
              </a:solidFill>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600" dirty="0">
              <a:latin typeface="Arial" panose="020B0604020202020204" pitchFamily="34" charset="0"/>
              <a:cs typeface="Arial" panose="020B0604020202020204" pitchFamily="34" charset="0"/>
            </a:endParaRPr>
          </a:p>
          <a:p>
            <a:endParaRPr lang="en-US" sz="2600" dirty="0">
              <a:latin typeface="Arial" panose="020B0604020202020204" pitchFamily="34" charset="0"/>
              <a:cs typeface="Arial" panose="020B0604020202020204" pitchFamily="34" charset="0"/>
            </a:endParaRPr>
          </a:p>
          <a:p>
            <a:endParaRPr lang="en-Z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30A7AE83-5F41-4967-8339-B49F141142A1}" type="slidenum">
              <a:rPr lang="en-US" smtClean="0"/>
              <a:pPr>
                <a:defRPr/>
              </a:pPr>
              <a:t>6</a:t>
            </a:fld>
            <a:endParaRPr lang="en-US" dirty="0"/>
          </a:p>
        </p:txBody>
      </p:sp>
      <p:graphicFrame>
        <p:nvGraphicFramePr>
          <p:cNvPr id="5" name="Diagram 4"/>
          <p:cNvGraphicFramePr/>
          <p:nvPr>
            <p:extLst>
              <p:ext uri="{D42A27DB-BD31-4B8C-83A1-F6EECF244321}">
                <p14:modId xmlns:p14="http://schemas.microsoft.com/office/powerpoint/2010/main" xmlns="" val="1166770683"/>
              </p:ext>
            </p:extLst>
          </p:nvPr>
        </p:nvGraphicFramePr>
        <p:xfrm>
          <a:off x="611188" y="152400"/>
          <a:ext cx="7897812" cy="690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670611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TEMPS.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 name="Rectangle 5"/>
          <p:cNvSpPr/>
          <p:nvPr/>
        </p:nvSpPr>
        <p:spPr>
          <a:xfrm>
            <a:off x="5355162" y="4034971"/>
            <a:ext cx="3788229" cy="830997"/>
          </a:xfrm>
          <a:prstGeom prst="rect">
            <a:avLst/>
          </a:prstGeom>
        </p:spPr>
        <p:txBody>
          <a:bodyPr>
            <a:spAutoFit/>
          </a:bodyPr>
          <a:lstStyle/>
          <a:p>
            <a:pPr marL="0" lvl="8" algn="ctr" defTabSz="457200">
              <a:defRPr/>
            </a:pPr>
            <a:r>
              <a:rPr lang="en-US" sz="4800" b="1" i="1" cap="all" dirty="0">
                <a:ln w="0"/>
                <a:solidFill>
                  <a:schemeClr val="bg2">
                    <a:lumMod val="75000"/>
                  </a:schemeClr>
                </a:solidFill>
                <a:effectLst>
                  <a:reflection blurRad="12700" stA="50000" endPos="50000" dist="5000" dir="5400000" sy="-100000" rotWithShape="0"/>
                </a:effectLst>
                <a:latin typeface="+mn-lt"/>
                <a:cs typeface="+mn-cs"/>
              </a:rPr>
              <a:t>Thank You</a:t>
            </a:r>
          </a:p>
        </p:txBody>
      </p:sp>
      <p:sp>
        <p:nvSpPr>
          <p:cNvPr id="5" name="Slide Number Placeholder 4"/>
          <p:cNvSpPr>
            <a:spLocks noGrp="1"/>
          </p:cNvSpPr>
          <p:nvPr>
            <p:ph type="sldNum" sz="quarter" idx="12"/>
          </p:nvPr>
        </p:nvSpPr>
        <p:spPr/>
        <p:txBody>
          <a:bodyPr/>
          <a:lstStyle/>
          <a:p>
            <a:pPr>
              <a:defRPr/>
            </a:pPr>
            <a:fld id="{EBB5C639-06DC-406C-9EC1-F2ACD300EA11}" type="slidenum">
              <a:rPr lang="en-US"/>
              <a:pPr>
                <a:defRPr/>
              </a:pPr>
              <a:t>7</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16362</TotalTime>
  <Words>744</Words>
  <Application>Microsoft Office PowerPoint</Application>
  <PresentationFormat>On-screen Show (4:3)</PresentationFormat>
  <Paragraphs>72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KEY BUDGET PRINCIPLES</vt:lpstr>
      <vt:lpstr>KEY BUDGET PRINCIPLES</vt:lpstr>
      <vt:lpstr>KEY BUDGET PRINCIPLES</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Ditshupo</dc:creator>
  <cp:lastModifiedBy>USER</cp:lastModifiedBy>
  <cp:revision>777</cp:revision>
  <cp:lastPrinted>2021-11-09T09:46:01Z</cp:lastPrinted>
  <dcterms:created xsi:type="dcterms:W3CDTF">2014-02-19T08:59:22Z</dcterms:created>
  <dcterms:modified xsi:type="dcterms:W3CDTF">2022-02-08T07:52:06Z</dcterms:modified>
</cp:coreProperties>
</file>