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notesSlides/notesSlide3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1"/>
    <p:sldMasterId id="2147483702" r:id="rId2"/>
    <p:sldMasterId id="2147485587" r:id="rId3"/>
    <p:sldMasterId id="2147485600" r:id="rId4"/>
  </p:sldMasterIdLst>
  <p:notesMasterIdLst>
    <p:notesMasterId r:id="rId53"/>
  </p:notesMasterIdLst>
  <p:handoutMasterIdLst>
    <p:handoutMasterId r:id="rId54"/>
  </p:handoutMasterIdLst>
  <p:sldIdLst>
    <p:sldId id="256" r:id="rId5"/>
    <p:sldId id="683" r:id="rId6"/>
    <p:sldId id="684" r:id="rId7"/>
    <p:sldId id="652" r:id="rId8"/>
    <p:sldId id="681" r:id="rId9"/>
    <p:sldId id="693" r:id="rId10"/>
    <p:sldId id="694" r:id="rId11"/>
    <p:sldId id="659" r:id="rId12"/>
    <p:sldId id="695" r:id="rId13"/>
    <p:sldId id="696" r:id="rId14"/>
    <p:sldId id="658" r:id="rId15"/>
    <p:sldId id="697" r:id="rId16"/>
    <p:sldId id="698" r:id="rId17"/>
    <p:sldId id="699" r:id="rId18"/>
    <p:sldId id="700" r:id="rId19"/>
    <p:sldId id="701" r:id="rId20"/>
    <p:sldId id="624" r:id="rId21"/>
    <p:sldId id="572" r:id="rId22"/>
    <p:sldId id="702" r:id="rId23"/>
    <p:sldId id="703" r:id="rId24"/>
    <p:sldId id="704" r:id="rId25"/>
    <p:sldId id="705" r:id="rId26"/>
    <p:sldId id="723" r:id="rId27"/>
    <p:sldId id="706" r:id="rId28"/>
    <p:sldId id="707" r:id="rId29"/>
    <p:sldId id="608" r:id="rId30"/>
    <p:sldId id="708" r:id="rId31"/>
    <p:sldId id="670" r:id="rId32"/>
    <p:sldId id="689" r:id="rId33"/>
    <p:sldId id="690" r:id="rId34"/>
    <p:sldId id="691" r:id="rId35"/>
    <p:sldId id="692" r:id="rId36"/>
    <p:sldId id="656" r:id="rId37"/>
    <p:sldId id="657" r:id="rId38"/>
    <p:sldId id="724" r:id="rId39"/>
    <p:sldId id="725" r:id="rId40"/>
    <p:sldId id="726" r:id="rId41"/>
    <p:sldId id="727" r:id="rId42"/>
    <p:sldId id="728" r:id="rId43"/>
    <p:sldId id="711" r:id="rId44"/>
    <p:sldId id="720" r:id="rId45"/>
    <p:sldId id="721" r:id="rId46"/>
    <p:sldId id="722" r:id="rId47"/>
    <p:sldId id="717" r:id="rId48"/>
    <p:sldId id="719" r:id="rId49"/>
    <p:sldId id="713" r:id="rId50"/>
    <p:sldId id="714" r:id="rId51"/>
    <p:sldId id="472" r:id="rId52"/>
  </p:sldIdLst>
  <p:sldSz cx="9144000" cy="6858000" type="screen4x3"/>
  <p:notesSz cx="6797675" cy="987266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9">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9F3AB"/>
    <a:srgbClr val="E0FADA"/>
    <a:srgbClr val="CFF7C5"/>
    <a:srgbClr val="F9D48B"/>
    <a:srgbClr val="12BE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6441" autoAdjust="0"/>
  </p:normalViewPr>
  <p:slideViewPr>
    <p:cSldViewPr>
      <p:cViewPr varScale="1">
        <p:scale>
          <a:sx n="70" d="100"/>
          <a:sy n="70" d="100"/>
        </p:scale>
        <p:origin x="-432" y="-108"/>
      </p:cViewPr>
      <p:guideLst>
        <p:guide orient="horz" pos="2160"/>
        <p:guide pos="2880"/>
      </p:guideLst>
    </p:cSldViewPr>
  </p:slideViewPr>
  <p:outlineViewPr>
    <p:cViewPr>
      <p:scale>
        <a:sx n="33" d="100"/>
        <a:sy n="33" d="100"/>
      </p:scale>
      <p:origin x="0" y="6594"/>
    </p:cViewPr>
  </p:outlineViewPr>
  <p:notesTextViewPr>
    <p:cViewPr>
      <p:scale>
        <a:sx n="100" d="100"/>
        <a:sy n="100" d="100"/>
      </p:scale>
      <p:origin x="0" y="0"/>
    </p:cViewPr>
  </p:notesTextViewPr>
  <p:notesViewPr>
    <p:cSldViewPr>
      <p:cViewPr varScale="1">
        <p:scale>
          <a:sx n="49" d="100"/>
          <a:sy n="49" d="100"/>
        </p:scale>
        <p:origin x="-2922" y="-102"/>
      </p:cViewPr>
      <p:guideLst>
        <p:guide orient="horz" pos="3109"/>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0BE264D-56CB-4F10-99EF-23A1220B6C24}" type="datetimeFigureOut">
              <a:rPr lang="en-US"/>
              <a:pPr>
                <a:defRPr/>
              </a:pPr>
              <a:t>2/2/2022</a:t>
            </a:fld>
            <a:endParaRPr lang="en-US" dirty="0"/>
          </a:p>
        </p:txBody>
      </p:sp>
      <p:sp>
        <p:nvSpPr>
          <p:cNvPr id="4" name="Footer Placeholder 3"/>
          <p:cNvSpPr>
            <a:spLocks noGrp="1"/>
          </p:cNvSpPr>
          <p:nvPr>
            <p:ph type="ftr" sz="quarter" idx="2"/>
          </p:nvPr>
        </p:nvSpPr>
        <p:spPr>
          <a:xfrm>
            <a:off x="0" y="9377363"/>
            <a:ext cx="2946400"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49688" y="9377363"/>
            <a:ext cx="294640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96D0821-0FE1-4399-A26D-1296F51E6C27}" type="slidenum">
              <a:rPr lang="en-US" altLang="en-US"/>
              <a:pPr>
                <a:defRPr/>
              </a:pPr>
              <a:t>‹#›</a:t>
            </a:fld>
            <a:endParaRPr lang="en-US" altLang="en-US" dirty="0"/>
          </a:p>
        </p:txBody>
      </p:sp>
    </p:spTree>
    <p:extLst>
      <p:ext uri="{BB962C8B-B14F-4D97-AF65-F5344CB8AC3E}">
        <p14:creationId xmlns:p14="http://schemas.microsoft.com/office/powerpoint/2010/main" xmlns="" val="2625452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0A77261-7FC4-40FE-B914-D5E4C4351F65}" type="datetimeFigureOut">
              <a:rPr lang="en-US"/>
              <a:pPr>
                <a:defRPr/>
              </a:pPr>
              <a:t>2/2/2022</a:t>
            </a:fld>
            <a:endParaRPr lang="en-US"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1038" y="4689475"/>
            <a:ext cx="5437187" cy="4443413"/>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49688" y="9377363"/>
            <a:ext cx="294640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976035DE-014F-4574-B848-EDF29261B48E}" type="slidenum">
              <a:rPr lang="en-US" altLang="en-US"/>
              <a:pPr>
                <a:defRPr/>
              </a:pPr>
              <a:t>‹#›</a:t>
            </a:fld>
            <a:endParaRPr lang="en-US" altLang="en-US" dirty="0"/>
          </a:p>
        </p:txBody>
      </p:sp>
    </p:spTree>
    <p:extLst>
      <p:ext uri="{BB962C8B-B14F-4D97-AF65-F5344CB8AC3E}">
        <p14:creationId xmlns:p14="http://schemas.microsoft.com/office/powerpoint/2010/main" xmlns="" val="1794009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EFCFF4-CEF4-4AA0-9D7F-0CE10B6F2802}" type="slidenum">
              <a:rPr lang="en-US" altLang="en-US" smtClean="0">
                <a:solidFill>
                  <a:srgbClr val="000000"/>
                </a:solidFill>
                <a:latin typeface="Calibri" panose="020F0502020204030204" pitchFamily="34" charset="0"/>
              </a:rPr>
              <a:pPr/>
              <a:t>2</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3064883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17A7AF-B046-410C-9BB4-5828CBF76D64}" type="slidenum">
              <a:rPr lang="en-US" altLang="en-US" smtClean="0">
                <a:latin typeface="Calibri" panose="020F0502020204030204" pitchFamily="34" charset="0"/>
              </a:rPr>
              <a:pPr/>
              <a:t>12</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720496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67B3CD-3214-4D2B-8BF4-4F146C8A6397}" type="slidenum">
              <a:rPr lang="en-US" altLang="en-US" smtClean="0">
                <a:latin typeface="Calibri" panose="020F0502020204030204" pitchFamily="34" charset="0"/>
              </a:rPr>
              <a:pPr/>
              <a:t>13</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251721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ABEF70-68E5-4138-9892-EC1912C77FAC}" type="slidenum">
              <a:rPr lang="en-US" altLang="en-US" smtClean="0">
                <a:latin typeface="Calibri" panose="020F0502020204030204" pitchFamily="34" charset="0"/>
              </a:rPr>
              <a:pPr/>
              <a:t>14</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249460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48F045-FCF6-418B-A676-E111547E073F}" type="slidenum">
              <a:rPr lang="en-US" altLang="en-US" smtClean="0">
                <a:latin typeface="Calibri" panose="020F0502020204030204" pitchFamily="34" charset="0"/>
              </a:rPr>
              <a:pPr/>
              <a:t>15</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917679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3DF239-54C9-41BC-A360-3402DDE32767}" type="slidenum">
              <a:rPr lang="en-US" altLang="en-US" smtClean="0">
                <a:latin typeface="Calibri" panose="020F0502020204030204" pitchFamily="34" charset="0"/>
              </a:rPr>
              <a:pPr/>
              <a:t>16</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676843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fontAlgn="ctr"/>
            <a:endParaRPr lang="en-ZA"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CD3803C-A287-40A7-A69C-D0038C75766E}" type="slidenum">
              <a:rPr lang="en-US" altLang="en-US" smtClean="0">
                <a:latin typeface="Calibri" panose="020F0502020204030204" pitchFamily="34" charset="0"/>
              </a:rPr>
              <a:pPr/>
              <a:t>18</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237037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fontAlgn="ctr"/>
            <a:endParaRPr lang="en-ZA" altLang="en-US" dirty="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EA045A-0A49-41C0-A26C-A06BDD785FAA}" type="slidenum">
              <a:rPr lang="en-US" altLang="en-US" smtClean="0">
                <a:latin typeface="Calibri" panose="020F0502020204030204" pitchFamily="34" charset="0"/>
              </a:rPr>
              <a:pPr/>
              <a:t>19</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334205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fontAlgn="ctr"/>
            <a:endParaRPr lang="en-ZA" altLang="en-US" dirty="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6E6C98-8442-47C8-BE72-6FC0482F7CB3}" type="slidenum">
              <a:rPr lang="en-US" altLang="en-US" smtClean="0">
                <a:latin typeface="Calibri" panose="020F0502020204030204" pitchFamily="34" charset="0"/>
              </a:rPr>
              <a:pPr/>
              <a:t>20</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2293745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fontAlgn="ctr"/>
            <a:endParaRPr lang="en-ZA" altLang="en-US" dirty="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8C7ABC-EE18-41AB-8C41-D3605121B2F9}" type="slidenum">
              <a:rPr lang="en-US" altLang="en-US" smtClean="0">
                <a:latin typeface="Calibri" panose="020F0502020204030204" pitchFamily="34" charset="0"/>
              </a:rPr>
              <a:pPr/>
              <a:t>21</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959977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fontAlgn="ctr"/>
            <a:endParaRPr lang="en-ZA" altLang="en-US" dirty="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F07E40-8623-4524-A716-AAB70B312C54}" type="slidenum">
              <a:rPr lang="en-US" altLang="en-US" smtClean="0">
                <a:latin typeface="Calibri" panose="020F0502020204030204" pitchFamily="34" charset="0"/>
              </a:rPr>
              <a:pPr/>
              <a:t>22</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88928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4F05F0-DF0F-4F46-B379-DF0D9D8E2B23}" type="slidenum">
              <a:rPr lang="en-US" altLang="en-US" smtClean="0">
                <a:latin typeface="Calibri" panose="020F0502020204030204" pitchFamily="34" charset="0"/>
              </a:rPr>
              <a:pPr/>
              <a:t>4</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4009792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fontAlgn="ctr"/>
            <a:endParaRPr lang="en-ZA" altLang="en-US" dirty="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F07E40-8623-4524-A716-AAB70B312C54}" type="slidenum">
              <a:rPr lang="en-US" altLang="en-US" smtClean="0">
                <a:latin typeface="Calibri" panose="020F0502020204030204" pitchFamily="34" charset="0"/>
              </a:rPr>
              <a:pPr/>
              <a:t>23</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8326503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fontAlgn="ctr"/>
            <a:endParaRPr lang="en-ZA"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1DE99CE-9A05-4DA3-9516-B60D6D3AEADF}" type="slidenum">
              <a:rPr lang="en-US" altLang="en-US" smtClean="0">
                <a:latin typeface="Calibri" panose="020F0502020204030204" pitchFamily="34" charset="0"/>
              </a:rPr>
              <a:pPr/>
              <a:t>24</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25674667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fontAlgn="ctr"/>
            <a:endParaRPr lang="en-ZA" altLang="en-US" dirty="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6F6EE6-A3B6-4D90-9445-19006A247BC6}" type="slidenum">
              <a:rPr lang="en-US" altLang="en-US" smtClean="0">
                <a:latin typeface="Calibri" panose="020F0502020204030204" pitchFamily="34" charset="0"/>
              </a:rPr>
              <a:pPr/>
              <a:t>25</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8818018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ZA" altLang="en-US" dirty="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45CDDE-B5A2-4051-9499-23570512E123}" type="slidenum">
              <a:rPr lang="en-US" altLang="en-US" smtClean="0">
                <a:solidFill>
                  <a:srgbClr val="000000"/>
                </a:solidFill>
                <a:latin typeface="Calibri" panose="020F0502020204030204" pitchFamily="34" charset="0"/>
              </a:rPr>
              <a:pPr/>
              <a:t>26</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306777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ZA" altLang="en-US" dirty="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673D2C0-87A4-4373-8063-636FB07CBEE5}" type="slidenum">
              <a:rPr lang="en-US" altLang="en-US" smtClean="0">
                <a:solidFill>
                  <a:srgbClr val="000000"/>
                </a:solidFill>
                <a:latin typeface="Calibri" panose="020F0502020204030204" pitchFamily="34" charset="0"/>
              </a:rPr>
              <a:pPr/>
              <a:t>27</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7878182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ZA" altLang="en-US" dirty="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6C4A3E-8C29-4C55-9870-0DFC82E4E9C0}" type="slidenum">
              <a:rPr lang="en-US" altLang="en-US" smtClean="0">
                <a:solidFill>
                  <a:srgbClr val="000000"/>
                </a:solidFill>
                <a:latin typeface="Calibri" panose="020F0502020204030204" pitchFamily="34" charset="0"/>
              </a:rPr>
              <a:pPr/>
              <a:t>28</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23591346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ZA" altLang="en-US" dirty="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A43538-853B-4FCC-8FFB-2C3B25EF1ACE}" type="slidenum">
              <a:rPr lang="en-US" altLang="en-US" smtClean="0">
                <a:solidFill>
                  <a:srgbClr val="000000"/>
                </a:solidFill>
                <a:latin typeface="Calibri" panose="020F0502020204030204" pitchFamily="34" charset="0"/>
              </a:rPr>
              <a:pPr/>
              <a:t>29</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1656637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ZA" altLang="en-US" dirty="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41AED7D-8CD1-48FF-8073-A86F5AD0F3B2}" type="slidenum">
              <a:rPr lang="en-US" altLang="en-US" smtClean="0">
                <a:solidFill>
                  <a:srgbClr val="000000"/>
                </a:solidFill>
                <a:latin typeface="Calibri" panose="020F0502020204030204" pitchFamily="34" charset="0"/>
              </a:rPr>
              <a:pPr/>
              <a:t>30</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23025044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ZA" altLang="en-US" dirty="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33A19A-A686-47EB-9E82-DB6F17732DA2}" type="slidenum">
              <a:rPr lang="en-US" altLang="en-US" smtClean="0">
                <a:solidFill>
                  <a:srgbClr val="000000"/>
                </a:solidFill>
                <a:latin typeface="Calibri" panose="020F0502020204030204" pitchFamily="34" charset="0"/>
              </a:rPr>
              <a:pPr/>
              <a:t>31</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32382170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en-ZA" altLang="en-US" dirty="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82D74CD-E865-439E-82AE-60C895B7B3AF}" type="slidenum">
              <a:rPr lang="en-US" altLang="en-US" smtClean="0">
                <a:solidFill>
                  <a:srgbClr val="000000"/>
                </a:solidFill>
                <a:latin typeface="Calibri" panose="020F0502020204030204" pitchFamily="34" charset="0"/>
              </a:rPr>
              <a:pPr/>
              <a:t>32</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210109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39CB74-501D-4068-AC7E-038FDBFF0277}" type="slidenum">
              <a:rPr lang="en-US" altLang="en-US" smtClean="0">
                <a:latin typeface="Calibri" panose="020F0502020204030204" pitchFamily="34" charset="0"/>
              </a:rPr>
              <a:pPr/>
              <a:t>5</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40071523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4E47887-4294-438B-A35F-CC1A45E6D054}" type="slidenum">
              <a:rPr lang="en-US" altLang="en-US" smtClean="0">
                <a:solidFill>
                  <a:srgbClr val="000000"/>
                </a:solidFill>
                <a:latin typeface="Calibri" panose="020F0502020204030204" pitchFamily="34" charset="0"/>
              </a:rPr>
              <a:pPr/>
              <a:t>33</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4087572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59A9A1-FA40-4E06-B2C7-EA7B730781F5}" type="slidenum">
              <a:rPr lang="en-US" altLang="en-US" smtClean="0">
                <a:solidFill>
                  <a:srgbClr val="000000"/>
                </a:solidFill>
                <a:latin typeface="Calibri" panose="020F0502020204030204" pitchFamily="34" charset="0"/>
              </a:rPr>
              <a:pPr/>
              <a:t>34</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17160761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E2A52CC-3B92-492B-A802-C7BCBF567A1F}" type="slidenum">
              <a:rPr lang="en-US" altLang="en-US" smtClean="0">
                <a:solidFill>
                  <a:prstClr val="black"/>
                </a:solidFill>
                <a:latin typeface="Calibri" panose="020F0502020204030204" pitchFamily="34" charset="0"/>
              </a:rPr>
              <a:pPr/>
              <a:t>35</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xmlns="" val="14997189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6CD15D5-1048-4E83-9757-258570F65D33}" type="slidenum">
              <a:rPr lang="en-US" altLang="en-US" smtClean="0">
                <a:solidFill>
                  <a:prstClr val="black"/>
                </a:solidFill>
                <a:latin typeface="Calibri" panose="020F0502020204030204" pitchFamily="34" charset="0"/>
              </a:rPr>
              <a:pPr/>
              <a:t>36</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xmlns="" val="41623830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1DC16A-900C-47E8-AA31-65BFD222E9D0}" type="slidenum">
              <a:rPr lang="en-US" altLang="en-US" smtClean="0">
                <a:solidFill>
                  <a:prstClr val="black"/>
                </a:solidFill>
                <a:latin typeface="Calibri" panose="020F0502020204030204" pitchFamily="34" charset="0"/>
              </a:rPr>
              <a:pPr/>
              <a:t>37</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xmlns="" val="34721179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B90C5BA-3CBC-4B45-AC0C-5D5AAB3D9598}" type="slidenum">
              <a:rPr lang="en-US" altLang="en-US" smtClean="0">
                <a:solidFill>
                  <a:prstClr val="black"/>
                </a:solidFill>
                <a:latin typeface="Calibri" panose="020F0502020204030204" pitchFamily="34" charset="0"/>
              </a:rPr>
              <a:pPr/>
              <a:t>38</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xmlns="" val="39386157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0B69E6-1ACA-4A67-B572-4DE3E1FA34E4}" type="slidenum">
              <a:rPr lang="en-US" altLang="en-US" smtClean="0">
                <a:solidFill>
                  <a:prstClr val="black"/>
                </a:solidFill>
                <a:latin typeface="Calibri" panose="020F0502020204030204" pitchFamily="34" charset="0"/>
              </a:rPr>
              <a:pPr/>
              <a:t>39</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xmlns="" val="39783055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B503A3B-C310-45D7-B39E-C5A1AC35001C}" type="slidenum">
              <a:rPr lang="en-US" altLang="en-US" smtClean="0">
                <a:solidFill>
                  <a:srgbClr val="000000"/>
                </a:solidFill>
                <a:latin typeface="Calibri" panose="020F0502020204030204" pitchFamily="34" charset="0"/>
              </a:rPr>
              <a:pPr/>
              <a:t>46</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2856024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4E51E4-EB62-4429-BDED-A9DFEF6F04F7}" type="slidenum">
              <a:rPr lang="en-US" altLang="en-US" smtClean="0">
                <a:solidFill>
                  <a:srgbClr val="000000"/>
                </a:solidFill>
                <a:latin typeface="Calibri" panose="020F0502020204030204" pitchFamily="34" charset="0"/>
              </a:rPr>
              <a:pPr/>
              <a:t>47</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xmlns="" val="21275670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040160-9A1B-4177-A85F-738A16621B1B}" type="slidenum">
              <a:rPr lang="en-US" altLang="en-US" smtClean="0">
                <a:latin typeface="Calibri" panose="020F0502020204030204" pitchFamily="34" charset="0"/>
              </a:rPr>
              <a:pPr/>
              <a:t>48</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1909377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F8D086-9FE3-4801-BE0A-F0BCF7B3119D}" type="slidenum">
              <a:rPr lang="en-US" altLang="en-US" smtClean="0">
                <a:latin typeface="Calibri" panose="020F0502020204030204" pitchFamily="34" charset="0"/>
              </a:rPr>
              <a:pPr/>
              <a:t>6</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761047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8E3C31A-3A11-4168-9892-3790D8B333CA}" type="slidenum">
              <a:rPr lang="en-US" altLang="en-US" smtClean="0">
                <a:latin typeface="Calibri" panose="020F0502020204030204" pitchFamily="34" charset="0"/>
              </a:rPr>
              <a:pPr/>
              <a:t>7</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2216696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63B688-3529-4474-BF5A-0C1A971F35C7}" type="slidenum">
              <a:rPr lang="en-US" altLang="en-US" smtClean="0">
                <a:latin typeface="Calibri" panose="020F0502020204030204" pitchFamily="34" charset="0"/>
              </a:rPr>
              <a:pPr/>
              <a:t>8</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4164020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54DDE8-E039-44BA-8365-CF4ED03804D9}" type="slidenum">
              <a:rPr lang="en-US" altLang="en-US" smtClean="0">
                <a:latin typeface="Calibri" panose="020F0502020204030204" pitchFamily="34" charset="0"/>
              </a:rPr>
              <a:pPr/>
              <a:t>9</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2143689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0A6B58-F3D4-4266-A61D-D80767145F9E}" type="slidenum">
              <a:rPr lang="en-US" altLang="en-US" smtClean="0">
                <a:latin typeface="Calibri" panose="020F0502020204030204" pitchFamily="34" charset="0"/>
              </a:rPr>
              <a:pPr/>
              <a:t>10</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976133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39DB38-F173-46C8-8B24-46E7439E6DA8}" type="slidenum">
              <a:rPr lang="en-US" altLang="en-US" smtClean="0">
                <a:latin typeface="Calibri" panose="020F0502020204030204" pitchFamily="34" charset="0"/>
              </a:rPr>
              <a:pPr/>
              <a:t>11</a:t>
            </a:fld>
            <a:endParaRPr lang="en-US" altLang="en-US" dirty="0">
              <a:latin typeface="Calibri" panose="020F0502020204030204" pitchFamily="34" charset="0"/>
            </a:endParaRPr>
          </a:p>
        </p:txBody>
      </p:sp>
    </p:spTree>
    <p:extLst>
      <p:ext uri="{BB962C8B-B14F-4D97-AF65-F5344CB8AC3E}">
        <p14:creationId xmlns:p14="http://schemas.microsoft.com/office/powerpoint/2010/main" xmlns="" val="3421663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663907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33C68FA-CAE5-4940-800E-3BDF25170442}" type="slidenum">
              <a:rPr lang="en-US" altLang="en-US"/>
              <a:pPr>
                <a:defRPr/>
              </a:pPr>
              <a:t>‹#›</a:t>
            </a:fld>
            <a:endParaRPr lang="en-US" altLang="en-US" dirty="0"/>
          </a:p>
        </p:txBody>
      </p:sp>
    </p:spTree>
    <p:extLst>
      <p:ext uri="{BB962C8B-B14F-4D97-AF65-F5344CB8AC3E}">
        <p14:creationId xmlns:p14="http://schemas.microsoft.com/office/powerpoint/2010/main" xmlns="" val="237311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A1474395-36A9-45F6-9EE4-414F08103B27}" type="slidenum">
              <a:rPr lang="en-US" altLang="en-US"/>
              <a:pPr>
                <a:defRPr/>
              </a:pPr>
              <a:t>‹#›</a:t>
            </a:fld>
            <a:endParaRPr lang="en-US" altLang="en-US" dirty="0"/>
          </a:p>
        </p:txBody>
      </p:sp>
    </p:spTree>
    <p:extLst>
      <p:ext uri="{BB962C8B-B14F-4D97-AF65-F5344CB8AC3E}">
        <p14:creationId xmlns:p14="http://schemas.microsoft.com/office/powerpoint/2010/main" xmlns="" val="3234576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D1FF50EA-A351-48D5-9FB4-970E04B55597}" type="slidenum">
              <a:rPr lang="en-US" altLang="en-US"/>
              <a:pPr>
                <a:defRPr/>
              </a:pPr>
              <a:t>‹#›</a:t>
            </a:fld>
            <a:endParaRPr lang="en-US" altLang="en-US" dirty="0"/>
          </a:p>
        </p:txBody>
      </p:sp>
    </p:spTree>
    <p:extLst>
      <p:ext uri="{BB962C8B-B14F-4D97-AF65-F5344CB8AC3E}">
        <p14:creationId xmlns:p14="http://schemas.microsoft.com/office/powerpoint/2010/main" xmlns="" val="346356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3529325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A64532C-51F2-4476-8B3C-0D1FCEFD0DE5}" type="slidenum">
              <a:rPr lang="en-US" altLang="en-US"/>
              <a:pPr>
                <a:defRPr/>
              </a:pPr>
              <a:t>‹#›</a:t>
            </a:fld>
            <a:endParaRPr lang="en-US" altLang="en-US" dirty="0"/>
          </a:p>
        </p:txBody>
      </p:sp>
    </p:spTree>
    <p:extLst>
      <p:ext uri="{BB962C8B-B14F-4D97-AF65-F5344CB8AC3E}">
        <p14:creationId xmlns:p14="http://schemas.microsoft.com/office/powerpoint/2010/main" xmlns="" val="12728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9A5AFA6-4D10-4B66-B2EC-8BBE8DF1D13F}" type="slidenum">
              <a:rPr lang="en-US" altLang="en-US"/>
              <a:pPr>
                <a:defRPr/>
              </a:pPr>
              <a:t>‹#›</a:t>
            </a:fld>
            <a:endParaRPr lang="en-US" altLang="en-US" dirty="0"/>
          </a:p>
        </p:txBody>
      </p:sp>
    </p:spTree>
    <p:extLst>
      <p:ext uri="{BB962C8B-B14F-4D97-AF65-F5344CB8AC3E}">
        <p14:creationId xmlns:p14="http://schemas.microsoft.com/office/powerpoint/2010/main" xmlns="" val="2089405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8FE91D2B-052B-4D77-9BDD-B0999888E6FC}" type="slidenum">
              <a:rPr lang="en-US" altLang="en-US"/>
              <a:pPr>
                <a:defRPr/>
              </a:pPr>
              <a:t>‹#›</a:t>
            </a:fld>
            <a:endParaRPr lang="en-US" altLang="en-US" dirty="0"/>
          </a:p>
        </p:txBody>
      </p:sp>
    </p:spTree>
    <p:extLst>
      <p:ext uri="{BB962C8B-B14F-4D97-AF65-F5344CB8AC3E}">
        <p14:creationId xmlns:p14="http://schemas.microsoft.com/office/powerpoint/2010/main" xmlns="" val="2623612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ACF6610D-65AD-4A9E-9C5A-715724780797}" type="slidenum">
              <a:rPr lang="en-US" altLang="en-US"/>
              <a:pPr>
                <a:defRPr/>
              </a:pPr>
              <a:t>‹#›</a:t>
            </a:fld>
            <a:endParaRPr lang="en-US" altLang="en-US" dirty="0"/>
          </a:p>
        </p:txBody>
      </p:sp>
    </p:spTree>
    <p:extLst>
      <p:ext uri="{BB962C8B-B14F-4D97-AF65-F5344CB8AC3E}">
        <p14:creationId xmlns:p14="http://schemas.microsoft.com/office/powerpoint/2010/main" xmlns="" val="2136150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04E1EAAA-FA57-41D4-BE9F-6FC604003B03}" type="slidenum">
              <a:rPr lang="en-US" altLang="en-US"/>
              <a:pPr>
                <a:defRPr/>
              </a:pPr>
              <a:t>‹#›</a:t>
            </a:fld>
            <a:endParaRPr lang="en-US" altLang="en-US" dirty="0"/>
          </a:p>
        </p:txBody>
      </p:sp>
    </p:spTree>
    <p:extLst>
      <p:ext uri="{BB962C8B-B14F-4D97-AF65-F5344CB8AC3E}">
        <p14:creationId xmlns:p14="http://schemas.microsoft.com/office/powerpoint/2010/main" xmlns="" val="29255450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4A9189A0-F886-47CC-A8F9-C05FF1AB47D0}" type="slidenum">
              <a:rPr lang="en-US" altLang="en-US"/>
              <a:pPr>
                <a:defRPr/>
              </a:pPr>
              <a:t>‹#›</a:t>
            </a:fld>
            <a:endParaRPr lang="en-US" altLang="en-US" dirty="0"/>
          </a:p>
        </p:txBody>
      </p:sp>
    </p:spTree>
    <p:extLst>
      <p:ext uri="{BB962C8B-B14F-4D97-AF65-F5344CB8AC3E}">
        <p14:creationId xmlns:p14="http://schemas.microsoft.com/office/powerpoint/2010/main" xmlns="" val="209026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276FC2E-9280-4D4E-8AC8-C1F4F6D06362}" type="slidenum">
              <a:rPr lang="en-US" altLang="en-US"/>
              <a:pPr>
                <a:defRPr/>
              </a:pPr>
              <a:t>‹#›</a:t>
            </a:fld>
            <a:endParaRPr lang="en-US" altLang="en-US" dirty="0"/>
          </a:p>
        </p:txBody>
      </p:sp>
    </p:spTree>
    <p:extLst>
      <p:ext uri="{BB962C8B-B14F-4D97-AF65-F5344CB8AC3E}">
        <p14:creationId xmlns:p14="http://schemas.microsoft.com/office/powerpoint/2010/main" xmlns="" val="1907686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A0EF98F-3B53-4D05-AE98-EE37A5B0343A}" type="slidenum">
              <a:rPr lang="en-US" altLang="en-US"/>
              <a:pPr>
                <a:defRPr/>
              </a:pPr>
              <a:t>‹#›</a:t>
            </a:fld>
            <a:endParaRPr lang="en-US" altLang="en-US" dirty="0"/>
          </a:p>
        </p:txBody>
      </p:sp>
    </p:spTree>
    <p:extLst>
      <p:ext uri="{BB962C8B-B14F-4D97-AF65-F5344CB8AC3E}">
        <p14:creationId xmlns:p14="http://schemas.microsoft.com/office/powerpoint/2010/main" xmlns="" val="327363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EA140330-6B31-4E5B-A743-30646E762872}" type="slidenum">
              <a:rPr lang="en-US" altLang="en-US"/>
              <a:pPr>
                <a:defRPr/>
              </a:pPr>
              <a:t>‹#›</a:t>
            </a:fld>
            <a:endParaRPr lang="en-US" altLang="en-US" dirty="0"/>
          </a:p>
        </p:txBody>
      </p:sp>
    </p:spTree>
    <p:extLst>
      <p:ext uri="{BB962C8B-B14F-4D97-AF65-F5344CB8AC3E}">
        <p14:creationId xmlns:p14="http://schemas.microsoft.com/office/powerpoint/2010/main" xmlns="" val="40173612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8FD12D16-AD79-49ED-AB41-9613323C8521}" type="slidenum">
              <a:rPr lang="en-US" altLang="en-US"/>
              <a:pPr>
                <a:defRPr/>
              </a:pPr>
              <a:t>‹#›</a:t>
            </a:fld>
            <a:endParaRPr lang="en-US" altLang="en-US" dirty="0"/>
          </a:p>
        </p:txBody>
      </p:sp>
    </p:spTree>
    <p:extLst>
      <p:ext uri="{BB962C8B-B14F-4D97-AF65-F5344CB8AC3E}">
        <p14:creationId xmlns:p14="http://schemas.microsoft.com/office/powerpoint/2010/main" xmlns="" val="28843357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F90D8613-F116-4F16-873F-C5014C338C4C}" type="slidenum">
              <a:rPr lang="en-US" altLang="en-US"/>
              <a:pPr>
                <a:defRPr/>
              </a:pPr>
              <a:t>‹#›</a:t>
            </a:fld>
            <a:endParaRPr lang="en-US" altLang="en-US" dirty="0"/>
          </a:p>
        </p:txBody>
      </p:sp>
    </p:spTree>
    <p:extLst>
      <p:ext uri="{BB962C8B-B14F-4D97-AF65-F5344CB8AC3E}">
        <p14:creationId xmlns:p14="http://schemas.microsoft.com/office/powerpoint/2010/main" xmlns="" val="42861070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586CC96D-1207-46B0-97E2-08E878BCB91A}" type="slidenum">
              <a:rPr lang="en-US" altLang="en-US"/>
              <a:pPr>
                <a:defRPr/>
              </a:pPr>
              <a:t>‹#›</a:t>
            </a:fld>
            <a:endParaRPr lang="en-US" altLang="en-US" dirty="0"/>
          </a:p>
        </p:txBody>
      </p:sp>
    </p:spTree>
    <p:extLst>
      <p:ext uri="{BB962C8B-B14F-4D97-AF65-F5344CB8AC3E}">
        <p14:creationId xmlns:p14="http://schemas.microsoft.com/office/powerpoint/2010/main" xmlns="" val="711844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20235128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77F8C75-1047-4B8D-8D3B-85E0FBC2DF97}" type="slidenum">
              <a:rPr lang="en-US" altLang="en-US"/>
              <a:pPr>
                <a:defRPr/>
              </a:pPr>
              <a:t>‹#›</a:t>
            </a:fld>
            <a:endParaRPr lang="en-US" altLang="en-US" dirty="0"/>
          </a:p>
        </p:txBody>
      </p:sp>
    </p:spTree>
    <p:extLst>
      <p:ext uri="{BB962C8B-B14F-4D97-AF65-F5344CB8AC3E}">
        <p14:creationId xmlns:p14="http://schemas.microsoft.com/office/powerpoint/2010/main" xmlns="" val="2545637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3650AC0B-9084-4EEC-93C7-F90D490B1A24}" type="slidenum">
              <a:rPr lang="en-US" altLang="en-US"/>
              <a:pPr>
                <a:defRPr/>
              </a:pPr>
              <a:t>‹#›</a:t>
            </a:fld>
            <a:endParaRPr lang="en-US" altLang="en-US" dirty="0"/>
          </a:p>
        </p:txBody>
      </p:sp>
    </p:spTree>
    <p:extLst>
      <p:ext uri="{BB962C8B-B14F-4D97-AF65-F5344CB8AC3E}">
        <p14:creationId xmlns:p14="http://schemas.microsoft.com/office/powerpoint/2010/main" xmlns="" val="26273889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E10D5BBE-9C3A-4290-B502-418A5417D75A}" type="slidenum">
              <a:rPr lang="en-US" altLang="en-US"/>
              <a:pPr>
                <a:defRPr/>
              </a:pPr>
              <a:t>‹#›</a:t>
            </a:fld>
            <a:endParaRPr lang="en-US" altLang="en-US" dirty="0"/>
          </a:p>
        </p:txBody>
      </p:sp>
    </p:spTree>
    <p:extLst>
      <p:ext uri="{BB962C8B-B14F-4D97-AF65-F5344CB8AC3E}">
        <p14:creationId xmlns:p14="http://schemas.microsoft.com/office/powerpoint/2010/main" xmlns="" val="28603398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5306DE1A-0860-4587-AAC7-D0F7F8F9AFF6}" type="slidenum">
              <a:rPr lang="en-US" altLang="en-US"/>
              <a:pPr>
                <a:defRPr/>
              </a:pPr>
              <a:t>‹#›</a:t>
            </a:fld>
            <a:endParaRPr lang="en-US" altLang="en-US" dirty="0"/>
          </a:p>
        </p:txBody>
      </p:sp>
    </p:spTree>
    <p:extLst>
      <p:ext uri="{BB962C8B-B14F-4D97-AF65-F5344CB8AC3E}">
        <p14:creationId xmlns:p14="http://schemas.microsoft.com/office/powerpoint/2010/main" xmlns="" val="88822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27B64948-0F21-4C2C-B617-E8982E444E93}" type="slidenum">
              <a:rPr lang="en-US" altLang="en-US"/>
              <a:pPr>
                <a:defRPr/>
              </a:pPr>
              <a:t>‹#›</a:t>
            </a:fld>
            <a:endParaRPr lang="en-US" altLang="en-US" dirty="0"/>
          </a:p>
        </p:txBody>
      </p:sp>
    </p:spTree>
    <p:extLst>
      <p:ext uri="{BB962C8B-B14F-4D97-AF65-F5344CB8AC3E}">
        <p14:creationId xmlns:p14="http://schemas.microsoft.com/office/powerpoint/2010/main" xmlns="" val="4276748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FF7F1F85-A34C-4260-8EEB-57F9770CDB85}" type="slidenum">
              <a:rPr lang="en-US" altLang="en-US"/>
              <a:pPr>
                <a:defRPr/>
              </a:pPr>
              <a:t>‹#›</a:t>
            </a:fld>
            <a:endParaRPr lang="en-US" altLang="en-US" dirty="0"/>
          </a:p>
        </p:txBody>
      </p:sp>
    </p:spTree>
    <p:extLst>
      <p:ext uri="{BB962C8B-B14F-4D97-AF65-F5344CB8AC3E}">
        <p14:creationId xmlns:p14="http://schemas.microsoft.com/office/powerpoint/2010/main" xmlns="" val="10758774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A59BA3EB-BDBA-4FF3-9490-67EF8B3B93A0}" type="slidenum">
              <a:rPr lang="en-US" altLang="en-US"/>
              <a:pPr>
                <a:defRPr/>
              </a:pPr>
              <a:t>‹#›</a:t>
            </a:fld>
            <a:endParaRPr lang="en-US" altLang="en-US" dirty="0"/>
          </a:p>
        </p:txBody>
      </p:sp>
    </p:spTree>
    <p:extLst>
      <p:ext uri="{BB962C8B-B14F-4D97-AF65-F5344CB8AC3E}">
        <p14:creationId xmlns:p14="http://schemas.microsoft.com/office/powerpoint/2010/main" xmlns="" val="32386997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CFD45E94-B75E-4176-B335-4FD65AF7DB62}" type="slidenum">
              <a:rPr lang="en-US" altLang="en-US"/>
              <a:pPr>
                <a:defRPr/>
              </a:pPr>
              <a:t>‹#›</a:t>
            </a:fld>
            <a:endParaRPr lang="en-US" altLang="en-US" dirty="0"/>
          </a:p>
        </p:txBody>
      </p:sp>
    </p:spTree>
    <p:extLst>
      <p:ext uri="{BB962C8B-B14F-4D97-AF65-F5344CB8AC3E}">
        <p14:creationId xmlns:p14="http://schemas.microsoft.com/office/powerpoint/2010/main" xmlns="" val="32562754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995BAC5-1B9A-4435-881D-B3C6EEC40E1A}" type="slidenum">
              <a:rPr lang="en-US" altLang="en-US"/>
              <a:pPr>
                <a:defRPr/>
              </a:pPr>
              <a:t>‹#›</a:t>
            </a:fld>
            <a:endParaRPr lang="en-US" altLang="en-US" dirty="0"/>
          </a:p>
        </p:txBody>
      </p:sp>
    </p:spTree>
    <p:extLst>
      <p:ext uri="{BB962C8B-B14F-4D97-AF65-F5344CB8AC3E}">
        <p14:creationId xmlns:p14="http://schemas.microsoft.com/office/powerpoint/2010/main" xmlns="" val="27313308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64CE7F2A-A114-42E4-8F32-D3F1F346980B}" type="slidenum">
              <a:rPr lang="en-US" altLang="en-US"/>
              <a:pPr>
                <a:defRPr/>
              </a:pPr>
              <a:t>‹#›</a:t>
            </a:fld>
            <a:endParaRPr lang="en-US" altLang="en-US" dirty="0"/>
          </a:p>
        </p:txBody>
      </p:sp>
    </p:spTree>
    <p:extLst>
      <p:ext uri="{BB962C8B-B14F-4D97-AF65-F5344CB8AC3E}">
        <p14:creationId xmlns:p14="http://schemas.microsoft.com/office/powerpoint/2010/main" xmlns="" val="34451967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4BA389B-1DAF-42AD-AA9C-391524964601}" type="slidenum">
              <a:rPr lang="en-US" altLang="en-US"/>
              <a:pPr>
                <a:defRPr/>
              </a:pPr>
              <a:t>‹#›</a:t>
            </a:fld>
            <a:endParaRPr lang="en-US" altLang="en-US" dirty="0"/>
          </a:p>
        </p:txBody>
      </p:sp>
    </p:spTree>
    <p:extLst>
      <p:ext uri="{BB962C8B-B14F-4D97-AF65-F5344CB8AC3E}">
        <p14:creationId xmlns:p14="http://schemas.microsoft.com/office/powerpoint/2010/main" xmlns="" val="33892424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3DEAC7B0-975E-4A9D-B27C-BE8FFE437313}" type="slidenum">
              <a:rPr lang="en-US" altLang="en-US"/>
              <a:pPr>
                <a:defRPr/>
              </a:pPr>
              <a:t>‹#›</a:t>
            </a:fld>
            <a:endParaRPr lang="en-US" altLang="en-US" dirty="0"/>
          </a:p>
        </p:txBody>
      </p:sp>
    </p:spTree>
    <p:extLst>
      <p:ext uri="{BB962C8B-B14F-4D97-AF65-F5344CB8AC3E}">
        <p14:creationId xmlns:p14="http://schemas.microsoft.com/office/powerpoint/2010/main" xmlns="" val="19302224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solidFill>
                <a:srgbClr val="000000"/>
              </a:solidFill>
              <a:latin typeface="Times" panose="02020603050405020304" pitchFamily="18" charset="0"/>
            </a:endParaRPr>
          </a:p>
        </p:txBody>
      </p:sp>
      <p:pic>
        <p:nvPicPr>
          <p:cNvPr id="6" name="Picture 7" descr="dirclog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36419990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1581FC6B-ADE3-42E9-B672-2949C86328C9}" type="slidenum">
              <a:rPr lang="en-US" altLang="en-US"/>
              <a:pPr>
                <a:defRPr/>
              </a:pPr>
              <a:t>‹#›</a:t>
            </a:fld>
            <a:endParaRPr lang="en-US" altLang="en-US" dirty="0"/>
          </a:p>
        </p:txBody>
      </p:sp>
    </p:spTree>
    <p:extLst>
      <p:ext uri="{BB962C8B-B14F-4D97-AF65-F5344CB8AC3E}">
        <p14:creationId xmlns:p14="http://schemas.microsoft.com/office/powerpoint/2010/main" xmlns="" val="29841197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52CAD8D1-CEF7-4F2A-B40B-15E5E90B528C}" type="slidenum">
              <a:rPr lang="en-US" altLang="en-US"/>
              <a:pPr>
                <a:defRPr/>
              </a:pPr>
              <a:t>‹#›</a:t>
            </a:fld>
            <a:endParaRPr lang="en-US" altLang="en-US" dirty="0"/>
          </a:p>
        </p:txBody>
      </p:sp>
    </p:spTree>
    <p:extLst>
      <p:ext uri="{BB962C8B-B14F-4D97-AF65-F5344CB8AC3E}">
        <p14:creationId xmlns:p14="http://schemas.microsoft.com/office/powerpoint/2010/main" xmlns="" val="1632462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CDE561DA-9CC7-4FCD-B167-84D8F0F674DC}" type="slidenum">
              <a:rPr lang="en-US" altLang="en-US"/>
              <a:pPr>
                <a:defRPr/>
              </a:pPr>
              <a:t>‹#›</a:t>
            </a:fld>
            <a:endParaRPr lang="en-US" altLang="en-US" dirty="0"/>
          </a:p>
        </p:txBody>
      </p:sp>
    </p:spTree>
    <p:extLst>
      <p:ext uri="{BB962C8B-B14F-4D97-AF65-F5344CB8AC3E}">
        <p14:creationId xmlns:p14="http://schemas.microsoft.com/office/powerpoint/2010/main" xmlns="" val="27836668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D9A86DD5-6B3C-4001-8E41-6BBBBC9BC784}" type="slidenum">
              <a:rPr lang="en-US" altLang="en-US"/>
              <a:pPr>
                <a:defRPr/>
              </a:pPr>
              <a:t>‹#›</a:t>
            </a:fld>
            <a:endParaRPr lang="en-US" altLang="en-US" dirty="0"/>
          </a:p>
        </p:txBody>
      </p:sp>
    </p:spTree>
    <p:extLst>
      <p:ext uri="{BB962C8B-B14F-4D97-AF65-F5344CB8AC3E}">
        <p14:creationId xmlns:p14="http://schemas.microsoft.com/office/powerpoint/2010/main" xmlns="" val="42297144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1FF8976A-0D9B-4A72-9682-F2069C5C6C46}" type="slidenum">
              <a:rPr lang="en-US" altLang="en-US"/>
              <a:pPr>
                <a:defRPr/>
              </a:pPr>
              <a:t>‹#›</a:t>
            </a:fld>
            <a:endParaRPr lang="en-US" altLang="en-US" dirty="0"/>
          </a:p>
        </p:txBody>
      </p:sp>
    </p:spTree>
    <p:extLst>
      <p:ext uri="{BB962C8B-B14F-4D97-AF65-F5344CB8AC3E}">
        <p14:creationId xmlns:p14="http://schemas.microsoft.com/office/powerpoint/2010/main" xmlns="" val="8638740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E9005FBD-40BB-4FBC-8FE3-CC9CCAFB6A7A}" type="slidenum">
              <a:rPr lang="en-US" altLang="en-US"/>
              <a:pPr>
                <a:defRPr/>
              </a:pPr>
              <a:t>‹#›</a:t>
            </a:fld>
            <a:endParaRPr lang="en-US" altLang="en-US" dirty="0"/>
          </a:p>
        </p:txBody>
      </p:sp>
    </p:spTree>
    <p:extLst>
      <p:ext uri="{BB962C8B-B14F-4D97-AF65-F5344CB8AC3E}">
        <p14:creationId xmlns:p14="http://schemas.microsoft.com/office/powerpoint/2010/main" xmlns="" val="16909866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5AE517C-FEE0-4D52-B6B4-FC5414BD2D63}" type="slidenum">
              <a:rPr lang="en-US" altLang="en-US"/>
              <a:pPr>
                <a:defRPr/>
              </a:pPr>
              <a:t>‹#›</a:t>
            </a:fld>
            <a:endParaRPr lang="en-US" altLang="en-US" dirty="0"/>
          </a:p>
        </p:txBody>
      </p:sp>
    </p:spTree>
    <p:extLst>
      <p:ext uri="{BB962C8B-B14F-4D97-AF65-F5344CB8AC3E}">
        <p14:creationId xmlns:p14="http://schemas.microsoft.com/office/powerpoint/2010/main" xmlns="" val="20919755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BAB066C-25D3-42CE-8086-AA0DE82D512B}" type="slidenum">
              <a:rPr lang="en-US" altLang="en-US"/>
              <a:pPr>
                <a:defRPr/>
              </a:pPr>
              <a:t>‹#›</a:t>
            </a:fld>
            <a:endParaRPr lang="en-US" altLang="en-US" dirty="0"/>
          </a:p>
        </p:txBody>
      </p:sp>
    </p:spTree>
    <p:extLst>
      <p:ext uri="{BB962C8B-B14F-4D97-AF65-F5344CB8AC3E}">
        <p14:creationId xmlns:p14="http://schemas.microsoft.com/office/powerpoint/2010/main" xmlns="" val="15284378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2427DE2E-E78B-4EF7-884E-681CE38E4821}" type="slidenum">
              <a:rPr lang="en-US" altLang="en-US"/>
              <a:pPr>
                <a:defRPr/>
              </a:pPr>
              <a:t>‹#›</a:t>
            </a:fld>
            <a:endParaRPr lang="en-US" altLang="en-US" dirty="0"/>
          </a:p>
        </p:txBody>
      </p:sp>
    </p:spTree>
    <p:extLst>
      <p:ext uri="{BB962C8B-B14F-4D97-AF65-F5344CB8AC3E}">
        <p14:creationId xmlns:p14="http://schemas.microsoft.com/office/powerpoint/2010/main" xmlns="" val="18615452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D4119B9E-1909-49AE-9469-42EE42A656FE}" type="slidenum">
              <a:rPr lang="en-US" altLang="en-US"/>
              <a:pPr>
                <a:defRPr/>
              </a:pPr>
              <a:t>‹#›</a:t>
            </a:fld>
            <a:endParaRPr lang="en-US" altLang="en-US" dirty="0"/>
          </a:p>
        </p:txBody>
      </p:sp>
    </p:spTree>
    <p:extLst>
      <p:ext uri="{BB962C8B-B14F-4D97-AF65-F5344CB8AC3E}">
        <p14:creationId xmlns:p14="http://schemas.microsoft.com/office/powerpoint/2010/main" xmlns="" val="8328427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580E4D9F-E5D1-4011-BFEB-E1AC9CB75B3B}" type="slidenum">
              <a:rPr lang="en-US" altLang="en-US"/>
              <a:pPr>
                <a:defRPr/>
              </a:pPr>
              <a:t>‹#›</a:t>
            </a:fld>
            <a:endParaRPr lang="en-US" altLang="en-US" dirty="0"/>
          </a:p>
        </p:txBody>
      </p:sp>
    </p:spTree>
    <p:extLst>
      <p:ext uri="{BB962C8B-B14F-4D97-AF65-F5344CB8AC3E}">
        <p14:creationId xmlns:p14="http://schemas.microsoft.com/office/powerpoint/2010/main" xmlns="" val="34510335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8"/>
          <p:cNvSpPr>
            <a:spLocks noGrp="1" noChangeArrowheads="1"/>
          </p:cNvSpPr>
          <p:nvPr>
            <p:ph type="sldNum" sz="quarter" idx="10"/>
          </p:nvPr>
        </p:nvSpPr>
        <p:spPr>
          <a:ln/>
        </p:spPr>
        <p:txBody>
          <a:bodyPr/>
          <a:lstStyle>
            <a:lvl1pPr>
              <a:defRPr/>
            </a:lvl1pPr>
          </a:lstStyle>
          <a:p>
            <a:pPr>
              <a:defRPr/>
            </a:pPr>
            <a:fld id="{14CB9CDF-E2EA-4882-94E0-EF9953DEE1E1}" type="slidenum">
              <a:rPr lang="en-US" altLang="en-US"/>
              <a:pPr>
                <a:defRPr/>
              </a:pPr>
              <a:t>‹#›</a:t>
            </a:fld>
            <a:endParaRPr lang="en-US" altLang="en-US" dirty="0"/>
          </a:p>
        </p:txBody>
      </p:sp>
    </p:spTree>
    <p:extLst>
      <p:ext uri="{BB962C8B-B14F-4D97-AF65-F5344CB8AC3E}">
        <p14:creationId xmlns:p14="http://schemas.microsoft.com/office/powerpoint/2010/main" xmlns="" val="233755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75C2498F-A1A3-4258-8309-73C3742413F9}" type="slidenum">
              <a:rPr lang="en-US" altLang="en-US"/>
              <a:pPr>
                <a:defRPr/>
              </a:pPr>
              <a:t>‹#›</a:t>
            </a:fld>
            <a:endParaRPr lang="en-US" altLang="en-US" dirty="0"/>
          </a:p>
        </p:txBody>
      </p:sp>
    </p:spTree>
    <p:extLst>
      <p:ext uri="{BB962C8B-B14F-4D97-AF65-F5344CB8AC3E}">
        <p14:creationId xmlns:p14="http://schemas.microsoft.com/office/powerpoint/2010/main" xmlns="" val="258810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75220643-3621-4B60-AFE9-71A34B85C4B9}" type="slidenum">
              <a:rPr lang="en-US" altLang="en-US"/>
              <a:pPr>
                <a:defRPr/>
              </a:pPr>
              <a:t>‹#›</a:t>
            </a:fld>
            <a:endParaRPr lang="en-US" altLang="en-US" dirty="0"/>
          </a:p>
        </p:txBody>
      </p:sp>
    </p:spTree>
    <p:extLst>
      <p:ext uri="{BB962C8B-B14F-4D97-AF65-F5344CB8AC3E}">
        <p14:creationId xmlns:p14="http://schemas.microsoft.com/office/powerpoint/2010/main" xmlns="" val="256533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6C2EDC61-8F2C-411C-BA63-78616F4AECE9}" type="slidenum">
              <a:rPr lang="en-US" altLang="en-US"/>
              <a:pPr>
                <a:defRPr/>
              </a:pPr>
              <a:t>‹#›</a:t>
            </a:fld>
            <a:endParaRPr lang="en-US" altLang="en-US" dirty="0"/>
          </a:p>
        </p:txBody>
      </p:sp>
    </p:spTree>
    <p:extLst>
      <p:ext uri="{BB962C8B-B14F-4D97-AF65-F5344CB8AC3E}">
        <p14:creationId xmlns:p14="http://schemas.microsoft.com/office/powerpoint/2010/main" xmlns="" val="2476657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4C2611FA-E9B2-4F4E-978F-34F8AA9468FC}" type="slidenum">
              <a:rPr lang="en-US" altLang="en-US"/>
              <a:pPr>
                <a:defRPr/>
              </a:pPr>
              <a:t>‹#›</a:t>
            </a:fld>
            <a:endParaRPr lang="en-US" altLang="en-US" dirty="0"/>
          </a:p>
        </p:txBody>
      </p:sp>
    </p:spTree>
    <p:extLst>
      <p:ext uri="{BB962C8B-B14F-4D97-AF65-F5344CB8AC3E}">
        <p14:creationId xmlns:p14="http://schemas.microsoft.com/office/powerpoint/2010/main" xmlns="" val="307918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2E07AC1-6EC9-4C06-99F8-673EEDF02D77}" type="slidenum">
              <a:rPr lang="en-US" altLang="en-US"/>
              <a:pPr>
                <a:defRPr/>
              </a:pPr>
              <a:t>‹#›</a:t>
            </a:fld>
            <a:endParaRPr lang="en-US" altLang="en-US" dirty="0"/>
          </a:p>
        </p:txBody>
      </p:sp>
    </p:spTree>
    <p:extLst>
      <p:ext uri="{BB962C8B-B14F-4D97-AF65-F5344CB8AC3E}">
        <p14:creationId xmlns:p14="http://schemas.microsoft.com/office/powerpoint/2010/main" xmlns="" val="40149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9144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latin typeface="Times" panose="02020603050405020304" pitchFamily="18" charset="0"/>
            </a:endParaRPr>
          </a:p>
        </p:txBody>
      </p:sp>
      <p:pic>
        <p:nvPicPr>
          <p:cNvPr id="1027"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pPr>
              <a:defRPr/>
            </a:pPr>
            <a:fld id="{B72C6620-C7B8-415E-A3AE-50B75CF3994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441" r:id="rId1"/>
    <p:sldLayoutId id="2147486397" r:id="rId2"/>
    <p:sldLayoutId id="2147486398" r:id="rId3"/>
    <p:sldLayoutId id="2147486399" r:id="rId4"/>
    <p:sldLayoutId id="2147486400" r:id="rId5"/>
    <p:sldLayoutId id="2147486401" r:id="rId6"/>
    <p:sldLayoutId id="2147486402" r:id="rId7"/>
    <p:sldLayoutId id="2147486403" r:id="rId8"/>
    <p:sldLayoutId id="2147486404" r:id="rId9"/>
    <p:sldLayoutId id="2147486405" r:id="rId10"/>
    <p:sldLayoutId id="2147486406" r:id="rId11"/>
    <p:sldLayoutId id="2147486407"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latin typeface="Times" panose="02020603050405020304" pitchFamily="18" charset="0"/>
            </a:endParaRPr>
          </a:p>
        </p:txBody>
      </p:sp>
      <p:pic>
        <p:nvPicPr>
          <p:cNvPr id="2051"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imes" panose="02020603050405020304" pitchFamily="18" charset="0"/>
              </a:defRPr>
            </a:lvl1pPr>
          </a:lstStyle>
          <a:p>
            <a:pPr>
              <a:defRPr/>
            </a:pPr>
            <a:fld id="{69715000-F8EE-43DE-B084-42AC1F5D8EC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442" r:id="rId1"/>
    <p:sldLayoutId id="2147486408" r:id="rId2"/>
    <p:sldLayoutId id="2147486409" r:id="rId3"/>
    <p:sldLayoutId id="2147486410" r:id="rId4"/>
    <p:sldLayoutId id="2147486411" r:id="rId5"/>
    <p:sldLayoutId id="2147486412" r:id="rId6"/>
    <p:sldLayoutId id="2147486413" r:id="rId7"/>
    <p:sldLayoutId id="2147486414" r:id="rId8"/>
    <p:sldLayoutId id="2147486415" r:id="rId9"/>
    <p:sldLayoutId id="2147486416" r:id="rId10"/>
    <p:sldLayoutId id="2147486417" r:id="rId11"/>
    <p:sldLayoutId id="2147486418"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solidFill>
                <a:srgbClr val="000000"/>
              </a:solidFill>
              <a:latin typeface="Times" panose="02020603050405020304" pitchFamily="18" charset="0"/>
            </a:endParaRPr>
          </a:p>
        </p:txBody>
      </p:sp>
      <p:pic>
        <p:nvPicPr>
          <p:cNvPr id="3075"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7"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pPr>
              <a:defRPr/>
            </a:pPr>
            <a:fld id="{7AEB9954-657D-49D2-956B-00667FDCCDC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443" r:id="rId1"/>
    <p:sldLayoutId id="2147486419" r:id="rId2"/>
    <p:sldLayoutId id="2147486420" r:id="rId3"/>
    <p:sldLayoutId id="2147486421" r:id="rId4"/>
    <p:sldLayoutId id="2147486422" r:id="rId5"/>
    <p:sldLayoutId id="2147486423" r:id="rId6"/>
    <p:sldLayoutId id="2147486424" r:id="rId7"/>
    <p:sldLayoutId id="2147486425" r:id="rId8"/>
    <p:sldLayoutId id="2147486426" r:id="rId9"/>
    <p:sldLayoutId id="2147486427" r:id="rId10"/>
    <p:sldLayoutId id="2147486428" r:id="rId11"/>
    <p:sldLayoutId id="2147486429"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8"/>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dirty="0">
              <a:solidFill>
                <a:srgbClr val="000000"/>
              </a:solidFill>
              <a:latin typeface="Times" panose="02020603050405020304" pitchFamily="18" charset="0"/>
            </a:endParaRPr>
          </a:p>
        </p:txBody>
      </p:sp>
      <p:pic>
        <p:nvPicPr>
          <p:cNvPr id="4099" name="Picture 20" descr="dirclogo"/>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0" name="Rectangle 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4101" name="Rectangle 26"/>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Times" panose="02020603050405020304" pitchFamily="18" charset="0"/>
              </a:defRPr>
            </a:lvl1pPr>
          </a:lstStyle>
          <a:p>
            <a:pPr>
              <a:defRPr/>
            </a:pPr>
            <a:fld id="{930FF1CF-D394-468B-9425-1439E534F11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444" r:id="rId1"/>
    <p:sldLayoutId id="2147486430" r:id="rId2"/>
    <p:sldLayoutId id="2147486431" r:id="rId3"/>
    <p:sldLayoutId id="2147486432" r:id="rId4"/>
    <p:sldLayoutId id="2147486433" r:id="rId5"/>
    <p:sldLayoutId id="2147486434" r:id="rId6"/>
    <p:sldLayoutId id="2147486435" r:id="rId7"/>
    <p:sldLayoutId id="2147486436" r:id="rId8"/>
    <p:sldLayoutId id="2147486437" r:id="rId9"/>
    <p:sldLayoutId id="2147486438" r:id="rId10"/>
    <p:sldLayoutId id="2147486439" r:id="rId11"/>
    <p:sldLayoutId id="2147486440"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sz="quarter"/>
          </p:nvPr>
        </p:nvSpPr>
        <p:spPr>
          <a:xfrm>
            <a:off x="0" y="538163"/>
            <a:ext cx="9144000" cy="4535487"/>
          </a:xfrm>
        </p:spPr>
        <p:txBody>
          <a:bodyPr/>
          <a:lstStyle/>
          <a:p>
            <a:pPr eaLnBrk="1" hangingPunct="1">
              <a:lnSpc>
                <a:spcPct val="150000"/>
              </a:lnSpc>
            </a:pPr>
            <a:r>
              <a:rPr lang="en-ZA" altLang="en-US" sz="2800" dirty="0">
                <a:cs typeface="Arial" panose="020B0604020202020204" pitchFamily="34" charset="0"/>
              </a:rPr>
              <a:t/>
            </a:r>
            <a:br>
              <a:rPr lang="en-ZA" altLang="en-US" sz="2800" dirty="0">
                <a:cs typeface="Arial" panose="020B0604020202020204" pitchFamily="34" charset="0"/>
              </a:rPr>
            </a:br>
            <a:r>
              <a:rPr lang="en-ZA" altLang="en-US" sz="2800" dirty="0">
                <a:cs typeface="Arial" panose="020B0604020202020204" pitchFamily="34" charset="0"/>
              </a:rPr>
              <a:t/>
            </a:r>
            <a:br>
              <a:rPr lang="en-ZA" altLang="en-US" sz="2800" dirty="0">
                <a:cs typeface="Arial" panose="020B0604020202020204" pitchFamily="34" charset="0"/>
              </a:rPr>
            </a:br>
            <a:r>
              <a:rPr lang="en-ZA" altLang="en-US" sz="2400" dirty="0">
                <a:cs typeface="Arial" panose="020B0604020202020204" pitchFamily="34" charset="0"/>
              </a:rPr>
              <a:t>2021/22 FIRST AND SECOND QUARTERLY REPORTS</a:t>
            </a:r>
            <a:r>
              <a:rPr lang="en-ZA" altLang="en-US" sz="2800" dirty="0">
                <a:cs typeface="Arial" panose="020B0604020202020204" pitchFamily="34" charset="0"/>
              </a:rPr>
              <a:t/>
            </a:r>
            <a:br>
              <a:rPr lang="en-ZA" altLang="en-US" sz="2800" dirty="0">
                <a:cs typeface="Arial" panose="020B0604020202020204" pitchFamily="34" charset="0"/>
              </a:rPr>
            </a:br>
            <a:r>
              <a:rPr lang="en-ZA" altLang="en-US" sz="2800" dirty="0">
                <a:cs typeface="Arial" panose="020B0604020202020204" pitchFamily="34" charset="0"/>
              </a:rPr>
              <a:t/>
            </a:r>
            <a:br>
              <a:rPr lang="en-ZA" altLang="en-US" sz="2800" dirty="0">
                <a:cs typeface="Arial" panose="020B0604020202020204" pitchFamily="34" charset="0"/>
              </a:rPr>
            </a:br>
            <a:r>
              <a:rPr lang="en-ZA" altLang="en-US" sz="2400" dirty="0">
                <a:cs typeface="Arial" panose="020B0604020202020204" pitchFamily="34" charset="0"/>
              </a:rPr>
              <a:t>Presentation to the Portfolio Committee on </a:t>
            </a:r>
            <a:br>
              <a:rPr lang="en-ZA" altLang="en-US" sz="2400" dirty="0">
                <a:cs typeface="Arial" panose="020B0604020202020204" pitchFamily="34" charset="0"/>
              </a:rPr>
            </a:br>
            <a:r>
              <a:rPr lang="en-ZA" altLang="en-US" sz="2400" dirty="0">
                <a:cs typeface="Arial" panose="020B0604020202020204" pitchFamily="34" charset="0"/>
              </a:rPr>
              <a:t>International Relations and Cooperation</a:t>
            </a:r>
            <a:br>
              <a:rPr lang="en-ZA" altLang="en-US" sz="2400" dirty="0">
                <a:cs typeface="Arial" panose="020B0604020202020204" pitchFamily="34" charset="0"/>
              </a:rPr>
            </a:br>
            <a:r>
              <a:rPr lang="en-ZA" altLang="en-US" sz="2400" dirty="0">
                <a:cs typeface="Arial" panose="020B0604020202020204" pitchFamily="34" charset="0"/>
              </a:rPr>
              <a:t/>
            </a:r>
            <a:br>
              <a:rPr lang="en-ZA" altLang="en-US" sz="2400" dirty="0">
                <a:cs typeface="Arial" panose="020B0604020202020204" pitchFamily="34" charset="0"/>
              </a:rPr>
            </a:br>
            <a:endParaRPr lang="en-US" altLang="en-US" sz="2400" dirty="0">
              <a:cs typeface="Arial" panose="020B0604020202020204" pitchFamily="34" charset="0"/>
            </a:endParaRPr>
          </a:p>
        </p:txBody>
      </p:sp>
      <p:sp>
        <p:nvSpPr>
          <p:cNvPr id="11267" name="Subtitle 2"/>
          <p:cNvSpPr>
            <a:spLocks noGrp="1"/>
          </p:cNvSpPr>
          <p:nvPr>
            <p:ph type="subTitle" sz="quarter" idx="1"/>
          </p:nvPr>
        </p:nvSpPr>
        <p:spPr>
          <a:xfrm>
            <a:off x="1285875" y="4643438"/>
            <a:ext cx="6400800" cy="895350"/>
          </a:xfrm>
        </p:spPr>
        <p:txBody>
          <a:bodyPr/>
          <a:lstStyle/>
          <a:p>
            <a:pPr eaLnBrk="1" hangingPunct="1"/>
            <a:r>
              <a:rPr lang="en-ZA" altLang="en-US" sz="2000" b="1" dirty="0">
                <a:cs typeface="Arial" panose="020B0604020202020204" pitchFamily="34" charset="0"/>
              </a:rPr>
              <a:t>February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712082182"/>
              </p:ext>
            </p:extLst>
          </p:nvPr>
        </p:nvGraphicFramePr>
        <p:xfrm>
          <a:off x="25400" y="980728"/>
          <a:ext cx="9093200" cy="5724000"/>
        </p:xfrm>
        <a:graphic>
          <a:graphicData uri="http://schemas.openxmlformats.org/drawingml/2006/table">
            <a:tbl>
              <a:tblPr firstRow="1" bandRow="1">
                <a:tableStyleId>{5C22544A-7EE6-4342-B048-85BDC9FD1C3A}</a:tableStyleId>
              </a:tblPr>
              <a:tblGrid>
                <a:gridCol w="9093200">
                  <a:extLst>
                    <a:ext uri="{9D8B030D-6E8A-4147-A177-3AD203B41FA5}">
                      <a16:colId xmlns:a16="http://schemas.microsoft.com/office/drawing/2014/main" xmlns="" val="20000"/>
                    </a:ext>
                  </a:extLst>
                </a:gridCol>
              </a:tblGrid>
              <a:tr h="6250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Progress reports on the regional investment strategies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Asia and Middle East</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5098936">
                <a:tc>
                  <a:txBody>
                    <a:bodyPr/>
                    <a:lstStyle/>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Investment opportunities for South Africa were explored, although</a:t>
                      </a:r>
                      <a:r>
                        <a:rPr lang="en-US" sz="1600" baseline="0" dirty="0">
                          <a:effectLst/>
                          <a:latin typeface="+mn-lt"/>
                          <a:ea typeface="Calibri"/>
                          <a:cs typeface="Times New Roman"/>
                        </a:rPr>
                        <a:t> e</a:t>
                      </a:r>
                      <a:r>
                        <a:rPr lang="en-US" sz="1600" dirty="0">
                          <a:effectLst/>
                          <a:latin typeface="+mn-lt"/>
                          <a:ea typeface="Calibri"/>
                          <a:cs typeface="Times New Roman"/>
                        </a:rPr>
                        <a:t>conomic activity has still not yet returned to normal pre-COVID levels;</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The general focus of economic engagements was to explore new areas of possible investment and revision or expansion of existing investments for economic recovery post-COVID-19; </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Engagements with domestic stakeholders with the objective of developing an investment strategy in broader sectors with the region; </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Investment outreach initiatives focused on priority interventions aimed at restoring growth and creating jobs,</a:t>
                      </a:r>
                      <a:r>
                        <a:rPr lang="en-US" sz="1600" baseline="0" dirty="0">
                          <a:effectLst/>
                          <a:latin typeface="+mn-lt"/>
                          <a:ea typeface="Calibri"/>
                          <a:cs typeface="Times New Roman"/>
                        </a:rPr>
                        <a:t> such as:</a:t>
                      </a:r>
                      <a:endParaRPr lang="en-US" sz="1600" dirty="0">
                        <a:effectLst/>
                        <a:latin typeface="+mn-lt"/>
                        <a:ea typeface="Calibri"/>
                        <a:cs typeface="Times New Roman"/>
                      </a:endParaRP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Investment aftercare with expansion of existing investment in South Africa;</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Investment seminars on opportunities in the ocean’s economy;</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Participation in economic and trade conferences;</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Addressing concerns regarding visas/permits, Automatic Identification System (AIS) and B-BBEE;</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Investment and trade promotion of South African Halaal meat market;</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Province to Province investment engagements resulting in an investment pledge of R208 million to the Limpopo Province;</a:t>
                      </a:r>
                      <a:r>
                        <a:rPr lang="en-US" sz="1600" baseline="0" dirty="0">
                          <a:effectLst/>
                          <a:latin typeface="+mn-lt"/>
                          <a:ea typeface="Calibri"/>
                          <a:cs typeface="Times New Roman"/>
                        </a:rPr>
                        <a:t> and</a:t>
                      </a:r>
                      <a:endParaRPr lang="en-US" sz="1600" dirty="0">
                        <a:effectLst/>
                        <a:latin typeface="+mn-lt"/>
                        <a:ea typeface="Calibri"/>
                        <a:cs typeface="Times New Roman"/>
                      </a:endParaRP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Discussions focused on sectors such as: green energy,</a:t>
                      </a:r>
                      <a:r>
                        <a:rPr lang="en-US" sz="1600" baseline="0" dirty="0">
                          <a:effectLst/>
                          <a:latin typeface="+mn-lt"/>
                          <a:ea typeface="Calibri"/>
                          <a:cs typeface="Times New Roman"/>
                        </a:rPr>
                        <a:t> manufacturing, pharmaceutical, construction, financial services, agro-processing and fisheries, energy, transport.</a:t>
                      </a:r>
                      <a:endParaRPr lang="en-US" sz="1600" dirty="0">
                        <a:effectLst/>
                        <a:latin typeface="+mn-lt"/>
                        <a:ea typeface="Calibri"/>
                        <a:cs typeface="Times New Roman"/>
                      </a:endParaRPr>
                    </a:p>
                  </a:txBody>
                  <a:tcPr marL="91442" marR="91442"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3789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F7C66666-026B-4DB0-B499-95C525B074A8}" type="slidenum">
              <a:rPr lang="en-US" altLang="en-US" sz="1000" smtClean="0">
                <a:latin typeface="Times" panose="02020603050405020304" pitchFamily="18" charset="0"/>
              </a:rPr>
              <a:pPr>
                <a:spcBef>
                  <a:spcPct val="0"/>
                </a:spcBef>
                <a:buFontTx/>
                <a:buNone/>
              </a:pPr>
              <a:t>10</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4196203651"/>
              </p:ext>
            </p:extLst>
          </p:nvPr>
        </p:nvGraphicFramePr>
        <p:xfrm>
          <a:off x="6474" y="1412776"/>
          <a:ext cx="9070848" cy="4092925"/>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5191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Progress reports on regional trade strategies aligned with the 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Africa</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3513797">
                <a:tc>
                  <a:txBody>
                    <a:bodyPr/>
                    <a:lstStyle/>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The COVID-19 pandemic had a negative impact on Missions’ ability to promote bilateral trade, as well as the private sector or traders to do business with their counterparts in the Region;</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Restrictions on travel, closure of some government departments or agencies in host countries, amongst other, all played a role in the reduction of bilateral trade;</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Most countries are pursuing anti-import policies whilst conducting aggressive export promotion programmes;</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Trade discussions and initiatives focused on:</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Meetings with identified companies in host countries to discuss trade opportunities;</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Meetings with SA stakeholders</a:t>
                      </a:r>
                      <a:r>
                        <a:rPr lang="en-US" sz="1600" baseline="0" dirty="0">
                          <a:effectLst/>
                          <a:latin typeface="+mn-lt"/>
                          <a:ea typeface="Calibri" panose="020F0502020204030204" pitchFamily="34" charset="0"/>
                          <a:cs typeface="Times New Roman" panose="02020603050405020304" pitchFamily="18" charset="0"/>
                        </a:rPr>
                        <a:t> </a:t>
                      </a:r>
                      <a:r>
                        <a:rPr lang="en-US" sz="1600" dirty="0">
                          <a:effectLst/>
                          <a:latin typeface="+mn-lt"/>
                          <a:ea typeface="Calibri" panose="020F0502020204030204" pitchFamily="34" charset="0"/>
                          <a:cs typeface="Times New Roman" panose="02020603050405020304" pitchFamily="18" charset="0"/>
                        </a:rPr>
                        <a:t>to discuss opportunities to increase trade with Africa; and</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Attendance of trade fairs.</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Discussions focused on sectors such as: agriculture, civil aviation,</a:t>
                      </a:r>
                      <a:r>
                        <a:rPr lang="en-US" sz="1600" baseline="0" dirty="0">
                          <a:effectLst/>
                          <a:latin typeface="+mn-lt"/>
                          <a:ea typeface="Calibri" panose="020F0502020204030204" pitchFamily="34" charset="0"/>
                          <a:cs typeface="Times New Roman" panose="02020603050405020304" pitchFamily="18" charset="0"/>
                        </a:rPr>
                        <a:t> port infrastructure, telecommunications, finance, mining, energy, fresh produce, petroleum, goods and services.</a:t>
                      </a:r>
                      <a:endParaRPr lang="en-US" sz="1600" dirty="0">
                        <a:effectLst/>
                        <a:latin typeface="+mn-lt"/>
                        <a:ea typeface="Calibri" panose="020F0502020204030204" pitchFamily="34" charset="0"/>
                        <a:cs typeface="Times New Roman" panose="02020603050405020304" pitchFamily="18" charset="0"/>
                      </a:endParaRPr>
                    </a:p>
                  </a:txBody>
                  <a:tcPr marL="91442" marR="91442"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3994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7139EB09-A33A-4437-9E4F-0149983BBA9E}" type="slidenum">
              <a:rPr lang="en-US" altLang="en-US" sz="1000" smtClean="0">
                <a:latin typeface="Times" panose="02020603050405020304" pitchFamily="18" charset="0"/>
              </a:rPr>
              <a:pPr>
                <a:spcBef>
                  <a:spcPct val="0"/>
                </a:spcBef>
                <a:buFontTx/>
                <a:buNone/>
              </a:pPr>
              <a:t>11</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489486868"/>
              </p:ext>
            </p:extLst>
          </p:nvPr>
        </p:nvGraphicFramePr>
        <p:xfrm>
          <a:off x="36576" y="980728"/>
          <a:ext cx="9070848" cy="5724000"/>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6408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Progress reports on regional trade strategies aligned with the 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Americas and Europe</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5083186">
                <a:tc>
                  <a:txBody>
                    <a:bodyPr/>
                    <a:lstStyle/>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Although economic activity has not yet returned to normal pre-COVID-19 levels, trade opportunities for South Africa, mostly through virtual engagements</a:t>
                      </a:r>
                      <a:r>
                        <a:rPr lang="en-US" sz="1600" baseline="0" dirty="0">
                          <a:effectLst/>
                          <a:latin typeface="+mn-lt"/>
                          <a:ea typeface="Calibri" panose="020F0502020204030204" pitchFamily="34" charset="0"/>
                          <a:cs typeface="Times New Roman" panose="02020603050405020304" pitchFamily="18" charset="0"/>
                        </a:rPr>
                        <a:t> were still explored;</a:t>
                      </a:r>
                      <a:endParaRPr lang="en-US" sz="1600" dirty="0">
                        <a:effectLst/>
                        <a:latin typeface="+mn-lt"/>
                        <a:ea typeface="Calibri" panose="020F0502020204030204" pitchFamily="34" charset="0"/>
                        <a:cs typeface="Times New Roman" panose="02020603050405020304" pitchFamily="18" charset="0"/>
                      </a:endParaRP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Trade discussions and initiatives focused on:</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panose="020F0502020204030204" pitchFamily="34" charset="0"/>
                          <a:cs typeface="Times New Roman" panose="02020603050405020304" pitchFamily="18" charset="0"/>
                        </a:rPr>
                        <a:t>A platform that will create an opportunity for South African Women in business to interact with other women across the globe;</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panose="020F0502020204030204" pitchFamily="34" charset="0"/>
                          <a:cs typeface="Times New Roman" panose="02020603050405020304" pitchFamily="18" charset="0"/>
                        </a:rPr>
                        <a:t>Exploring potential areas of possible collaboration on issues of mutual interest;</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panose="020F0502020204030204" pitchFamily="34" charset="0"/>
                          <a:cs typeface="Times New Roman" panose="02020603050405020304" pitchFamily="18" charset="0"/>
                        </a:rPr>
                        <a:t>Coordinating and matching business interests to facilitate potential business opportunities; </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panose="020F0502020204030204" pitchFamily="34" charset="0"/>
                          <a:cs typeface="Times New Roman" panose="02020603050405020304" pitchFamily="18" charset="0"/>
                        </a:rPr>
                        <a:t>Discussions around expansion of trade potential of some companies using new technologies and the attraction of additional domestic and foreign investments towards the creation of new jobs, especially in the rural areas;</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panose="020F0502020204030204" pitchFamily="34" charset="0"/>
                          <a:cs typeface="Times New Roman" panose="02020603050405020304" pitchFamily="18" charset="0"/>
                        </a:rPr>
                        <a:t>Opportunities in collaboration on ocean economy and in ship-building with local shipyards as well as possible collaboration in pump energy;</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panose="020F0502020204030204" pitchFamily="34" charset="0"/>
                          <a:cs typeface="Times New Roman" panose="02020603050405020304" pitchFamily="18" charset="0"/>
                        </a:rPr>
                        <a:t>Co-investments in high priority infrastructure projects in South Africa and Africa in general; and</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panose="020F0502020204030204" pitchFamily="34" charset="0"/>
                          <a:cs typeface="Times New Roman" panose="02020603050405020304" pitchFamily="18" charset="0"/>
                        </a:rPr>
                        <a:t>Showcase South Africa’s manufacturing capability and capacity to various stakeholders as part of advocacy efforts for the TRIPS Waiver.</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Discussions focused on sectors such as: aerospace, mining, defence, small business and women, education, ocean</a:t>
                      </a:r>
                      <a:r>
                        <a:rPr lang="en-US" sz="1600" baseline="0" dirty="0">
                          <a:effectLst/>
                          <a:latin typeface="+mn-lt"/>
                          <a:ea typeface="Calibri" panose="020F0502020204030204" pitchFamily="34" charset="0"/>
                          <a:cs typeface="Times New Roman" panose="02020603050405020304" pitchFamily="18" charset="0"/>
                        </a:rPr>
                        <a:t> economy, industrial goods and spare parts.</a:t>
                      </a:r>
                      <a:endParaRPr lang="en-US" sz="1600" dirty="0">
                        <a:effectLst/>
                        <a:latin typeface="+mn-lt"/>
                        <a:ea typeface="Calibri" panose="020F0502020204030204" pitchFamily="34" charset="0"/>
                        <a:cs typeface="Times New Roman" panose="02020603050405020304" pitchFamily="18" charset="0"/>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41995"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E74A851E-2DE1-4CD4-A801-764D501D4958}" type="slidenum">
              <a:rPr lang="en-US" altLang="en-US" sz="1000" smtClean="0">
                <a:latin typeface="Times" panose="02020603050405020304" pitchFamily="18" charset="0"/>
              </a:rPr>
              <a:pPr>
                <a:spcBef>
                  <a:spcPct val="0"/>
                </a:spcBef>
                <a:buFontTx/>
                <a:buNone/>
              </a:pPr>
              <a:t>12</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60972483"/>
              </p:ext>
            </p:extLst>
          </p:nvPr>
        </p:nvGraphicFramePr>
        <p:xfrm>
          <a:off x="37656" y="980728"/>
          <a:ext cx="9070848" cy="4936253"/>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5748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Progress reports on regional trade strategies aligned with the 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Asia and Middle East</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4357121">
                <a:tc>
                  <a:txBody>
                    <a:bodyPr/>
                    <a:lstStyle/>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Although economic activity has not yet returned to normal pre-COVID-19 levels, trade opportunities for South Africa, mostly through virtual engagements</a:t>
                      </a:r>
                      <a:r>
                        <a:rPr lang="en-US" sz="1600" baseline="0" dirty="0">
                          <a:effectLst/>
                          <a:latin typeface="+mn-lt"/>
                          <a:ea typeface="Calibri" panose="020F0502020204030204" pitchFamily="34" charset="0"/>
                          <a:cs typeface="Times New Roman" panose="02020603050405020304" pitchFamily="18" charset="0"/>
                        </a:rPr>
                        <a:t> were still explored;</a:t>
                      </a:r>
                      <a:endParaRPr lang="en-US" sz="1600" dirty="0">
                        <a:effectLst/>
                        <a:latin typeface="+mn-lt"/>
                        <a:ea typeface="Calibri" panose="020F0502020204030204" pitchFamily="34" charset="0"/>
                        <a:cs typeface="Times New Roman" panose="02020603050405020304" pitchFamily="18" charset="0"/>
                      </a:endParaRP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The objective of engagements during the reporting period was to identify sectors where trade relations may be solidified and possibly increased;</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Trade discussions and initiatives focused on:</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The delayed progress on the existing Avocado Protocol which is caused by the pending verification of the South African avocado plant; </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Promotion of South African sweets and snacks products, the identified potential of importing and exporting of Halaal products, and the strengthening of trade partnerships;</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Improved methods of increasing South African citrus fruit access to the region such as pre-clearance inspection of shipments; </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Facilitation of market access for South African sweet potato, avocado, grapefruit and wine in the region; and</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Negotiations on potential Bilateral Trade Agreements for the benefit of lowering tariffs on agricultural products.</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Discussions focused on sectors such as: agriculture, mining,</a:t>
                      </a:r>
                      <a:r>
                        <a:rPr lang="en-US" sz="1600" baseline="0" dirty="0">
                          <a:effectLst/>
                          <a:latin typeface="+mn-lt"/>
                          <a:ea typeface="Calibri" panose="020F0502020204030204" pitchFamily="34" charset="0"/>
                          <a:cs typeface="Times New Roman" panose="02020603050405020304" pitchFamily="18" charset="0"/>
                        </a:rPr>
                        <a:t> manufacturing, green economy interventions, gender equality and economic inclusion of women and youth, energy security.</a:t>
                      </a:r>
                      <a:endParaRPr lang="en-US" sz="1600" dirty="0">
                        <a:effectLst/>
                        <a:latin typeface="+mn-lt"/>
                        <a:ea typeface="Calibri" panose="020F0502020204030204" pitchFamily="34" charset="0"/>
                        <a:cs typeface="Times New Roman" panose="02020603050405020304" pitchFamily="18" charset="0"/>
                      </a:endParaRPr>
                    </a:p>
                  </a:txBody>
                  <a:tcPr marL="91442" marR="91442"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44043"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66944B7-5AAC-4FEF-A7C6-FB2E56C51807}" type="slidenum">
              <a:rPr lang="en-US" altLang="en-US" sz="1000" smtClean="0">
                <a:latin typeface="Times" panose="02020603050405020304" pitchFamily="18" charset="0"/>
              </a:rPr>
              <a:pPr>
                <a:spcBef>
                  <a:spcPct val="0"/>
                </a:spcBef>
                <a:buFontTx/>
                <a:buNone/>
              </a:pPr>
              <a:t>13</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503086177"/>
              </p:ext>
            </p:extLst>
          </p:nvPr>
        </p:nvGraphicFramePr>
        <p:xfrm>
          <a:off x="50800" y="1340768"/>
          <a:ext cx="9042400" cy="4328200"/>
        </p:xfrm>
        <a:graphic>
          <a:graphicData uri="http://schemas.openxmlformats.org/drawingml/2006/table">
            <a:tbl>
              <a:tblPr firstRow="1" bandRow="1">
                <a:tableStyleId>{5C22544A-7EE6-4342-B048-85BDC9FD1C3A}</a:tableStyleId>
              </a:tblPr>
              <a:tblGrid>
                <a:gridCol w="9042400">
                  <a:extLst>
                    <a:ext uri="{9D8B030D-6E8A-4147-A177-3AD203B41FA5}">
                      <a16:colId xmlns:a16="http://schemas.microsoft.com/office/drawing/2014/main" xmlns="" val="20000"/>
                    </a:ext>
                  </a:extLst>
                </a:gridCol>
              </a:tblGrid>
              <a:tr h="7867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Regional tourism reports on the tourism-promotion events to promote South Africa as a preferred tourist destination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Arial" panose="020B0604020202020204" pitchFamily="34" charset="0"/>
                          <a:ea typeface="Calibri" panose="020F0502020204030204" pitchFamily="34" charset="0"/>
                          <a:cs typeface="+mn-cs"/>
                        </a:rPr>
                        <a:t>Q1 &amp; Q2: Africa</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3462297">
                <a:tc>
                  <a:txBody>
                    <a:bodyPr/>
                    <a:lstStyle/>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The COVID-19 pandemic and associated travel restrictions has had a significant impact on the South African tourism industry;</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Tourism to South Africa from the region remains constrained due to COVID-19 restrictions, coupled with the economic impact of the pandemic; </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The outlook for bilateral opportunities in the tourism sector in Africa is less than positive, particular in a post-COVID-19 environment;</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Tourism from the region remains mainly for the purpose of seeking economic or trade opportunities in South Africa, followed by tourism focused on urban areas, shopping and medical tourism; and</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Tourism discussions and initiatives focused on:</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tourism revival and cooperation;</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participation in tourism workshops; and</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engagements with tour operators and airlines.</a:t>
                      </a:r>
                    </a:p>
                    <a:p>
                      <a:pPr marL="0" indent="0" algn="just">
                        <a:lnSpc>
                          <a:spcPct val="100000"/>
                        </a:lnSpc>
                        <a:spcAft>
                          <a:spcPts val="0"/>
                        </a:spcAft>
                        <a:buFont typeface="Wingdings" panose="05000000000000000000" pitchFamily="2" charset="2"/>
                        <a:buNone/>
                      </a:pPr>
                      <a:endParaRPr lang="en-US" sz="1600" dirty="0">
                        <a:effectLst/>
                        <a:latin typeface="+mn-lt"/>
                        <a:ea typeface="Calibri" panose="020F0502020204030204" pitchFamily="34" charset="0"/>
                        <a:cs typeface="Times New Roman" panose="02020603050405020304" pitchFamily="18" charset="0"/>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46091"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149F01C8-FA4F-4889-9DC0-EA65CE0E8241}" type="slidenum">
              <a:rPr lang="en-US" altLang="en-US" sz="1000" smtClean="0">
                <a:latin typeface="Times" panose="02020603050405020304" pitchFamily="18" charset="0"/>
              </a:rPr>
              <a:pPr>
                <a:spcBef>
                  <a:spcPct val="0"/>
                </a:spcBef>
                <a:buFontTx/>
                <a:buNone/>
              </a:pPr>
              <a:t>14</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256890949"/>
              </p:ext>
            </p:extLst>
          </p:nvPr>
        </p:nvGraphicFramePr>
        <p:xfrm>
          <a:off x="0" y="1252102"/>
          <a:ext cx="9042400" cy="4401110"/>
        </p:xfrm>
        <a:graphic>
          <a:graphicData uri="http://schemas.openxmlformats.org/drawingml/2006/table">
            <a:tbl>
              <a:tblPr firstRow="1" bandRow="1">
                <a:tableStyleId>{5C22544A-7EE6-4342-B048-85BDC9FD1C3A}</a:tableStyleId>
              </a:tblPr>
              <a:tblGrid>
                <a:gridCol w="9042400">
                  <a:extLst>
                    <a:ext uri="{9D8B030D-6E8A-4147-A177-3AD203B41FA5}">
                      <a16:colId xmlns:a16="http://schemas.microsoft.com/office/drawing/2014/main" xmlns="" val="20000"/>
                    </a:ext>
                  </a:extLst>
                </a:gridCol>
              </a:tblGrid>
              <a:tr h="8958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Regional tourism reports on the tourism-promotion events to promote South Africa as a preferred tourist destination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Americas and Europe</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3439376">
                <a:tc>
                  <a:txBody>
                    <a:bodyPr/>
                    <a:lstStyle/>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Missions in the</a:t>
                      </a:r>
                      <a:r>
                        <a:rPr lang="en-US" sz="1600" baseline="0" dirty="0">
                          <a:effectLst/>
                          <a:latin typeface="+mn-lt"/>
                          <a:ea typeface="Calibri" panose="020F0502020204030204" pitchFamily="34" charset="0"/>
                          <a:cs typeface="Times New Roman" panose="02020603050405020304" pitchFamily="18" charset="0"/>
                        </a:rPr>
                        <a:t> region </a:t>
                      </a:r>
                      <a:r>
                        <a:rPr lang="en-US" sz="1600" dirty="0">
                          <a:effectLst/>
                          <a:latin typeface="+mn-lt"/>
                          <a:ea typeface="Calibri" panose="020F0502020204030204" pitchFamily="34" charset="0"/>
                          <a:cs typeface="Times New Roman" panose="02020603050405020304" pitchFamily="18" charset="0"/>
                        </a:rPr>
                        <a:t>reported on tourism events, taking into consideration the enormous and devastating impact that the global pandemic has had on the tourism sector in South Africa;</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Tourism initiatives focused on the hosting of, and participation in tourism promotion events, mostly in the form of webinars where:</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The various South African provinces were profiled by highlighting the unique offerings and products each Province has to offer;</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Showcase South Africa’s diverse tourism industry;</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Allay fears associated with travelling to a long-haul destination during the COVID-19 pandemic and address any concerns tourists may have;</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Information was exchanged on tourism related matters particularly around the impact of COVID-19 on the tourism sector in countries in the region;</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South Africa’s image was enhanced and its visibility promoted; and</a:t>
                      </a:r>
                    </a:p>
                    <a:p>
                      <a:pPr marL="914400" indent="-457200"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Resuscitation of flights between South Africa and destinations in the region.</a:t>
                      </a: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4813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9504719A-9884-49B6-B352-68F5CDB172CD}" type="slidenum">
              <a:rPr lang="en-US" altLang="en-US" sz="1000" smtClean="0">
                <a:latin typeface="Times" panose="02020603050405020304" pitchFamily="18" charset="0"/>
              </a:rPr>
              <a:pPr>
                <a:spcBef>
                  <a:spcPct val="0"/>
                </a:spcBef>
                <a:buFontTx/>
                <a:buNone/>
              </a:pPr>
              <a:t>15</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390298506"/>
              </p:ext>
            </p:extLst>
          </p:nvPr>
        </p:nvGraphicFramePr>
        <p:xfrm>
          <a:off x="36576" y="980728"/>
          <a:ext cx="9070848" cy="5688000"/>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9273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Regional tourism reports on the tourism-promotion events to promote South Africa as a preferred tourist destination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Asia and Middle East</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4760627">
                <a:tc>
                  <a:txBody>
                    <a:bodyPr/>
                    <a:lstStyle/>
                    <a:p>
                      <a:pPr marL="285750" indent="-28575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The tourism industry remains heavily impacted by the COVID-19 pandemic which has restricted both local and international movement; </a:t>
                      </a:r>
                    </a:p>
                    <a:p>
                      <a:pPr marL="285750" indent="-28575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Missions and relevant stakeholders have embarked on utilising alternative platforms to host and participate in local and international tourism promotion activities to maintain visibility of the South African brand in the tourism industry; </a:t>
                      </a:r>
                    </a:p>
                    <a:p>
                      <a:pPr marL="285750" indent="-285750" algn="just">
                        <a:lnSpc>
                          <a:spcPct val="100000"/>
                        </a:lnSpc>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Tourism initiatives focused on:</a:t>
                      </a:r>
                    </a:p>
                    <a:p>
                      <a:pPr marL="542925" indent="-271463"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Participation in virtual tourism promotion activities by various Missions;</a:t>
                      </a:r>
                    </a:p>
                    <a:p>
                      <a:pPr marL="542925" indent="-271463"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Innovative ways of promoting South Africa as a preferred tourism destination utilising tourist attractions such as art, real time communication between foreign tourists and local media outlets during leisure activities, as well as the release of emotive reactions of tourists whilst in South Africa;</a:t>
                      </a:r>
                    </a:p>
                    <a:p>
                      <a:pPr marL="542925" indent="-271463"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Reassurance of local travel industries of South Africa’s safety and health precautions taken to ensure public health and safety; </a:t>
                      </a:r>
                    </a:p>
                    <a:p>
                      <a:pPr marL="542925" indent="-271463"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Identification of opportunities to maintain brand awareness in preparation for the resumption of open global travel; and</a:t>
                      </a:r>
                    </a:p>
                    <a:p>
                      <a:pPr marL="542925" indent="-271463" algn="just">
                        <a:lnSpc>
                          <a:spcPct val="100000"/>
                        </a:lnSpc>
                        <a:spcAft>
                          <a:spcPts val="0"/>
                        </a:spcAft>
                        <a:buFont typeface="Wingdings" panose="05000000000000000000" pitchFamily="2" charset="2"/>
                        <a:buChar char="Ø"/>
                      </a:pPr>
                      <a:r>
                        <a:rPr lang="en-US" sz="1600" dirty="0">
                          <a:effectLst/>
                          <a:latin typeface="+mn-lt"/>
                          <a:ea typeface="Calibri" panose="020F0502020204030204" pitchFamily="34" charset="0"/>
                          <a:cs typeface="Times New Roman" panose="02020603050405020304" pitchFamily="18" charset="0"/>
                        </a:rPr>
                        <a:t>Engagements with international airlines regarding the possibility of increasing flights to South Africa.</a:t>
                      </a:r>
                    </a:p>
                  </a:txBody>
                  <a:tcPr marL="91442" marR="91442"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5018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ABDB943B-F96C-48DB-A0DE-E7BC6C5E464E}" type="slidenum">
              <a:rPr lang="en-US" altLang="en-US" sz="1000" smtClean="0">
                <a:latin typeface="Times" panose="02020603050405020304" pitchFamily="18" charset="0"/>
              </a:rPr>
              <a:pPr>
                <a:spcBef>
                  <a:spcPct val="0"/>
                </a:spcBef>
                <a:buFontTx/>
                <a:buNone/>
              </a:pPr>
              <a:t>16</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B4F3B476-7304-4745-9E21-5B7AFABD23CB}" type="slidenum">
              <a:rPr lang="en-US" altLang="en-US" sz="1000" smtClean="0">
                <a:latin typeface="Times" panose="02020603050405020304" pitchFamily="18" charset="0"/>
              </a:rPr>
              <a:pPr>
                <a:spcBef>
                  <a:spcPct val="0"/>
                </a:spcBef>
                <a:buFontTx/>
                <a:buNone/>
              </a:pPr>
              <a:t>17</a:t>
            </a:fld>
            <a:endParaRPr lang="en-US" altLang="en-US" sz="1000" dirty="0">
              <a:latin typeface="Times"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1428463083"/>
              </p:ext>
            </p:extLst>
          </p:nvPr>
        </p:nvGraphicFramePr>
        <p:xfrm>
          <a:off x="36513" y="908720"/>
          <a:ext cx="9070975" cy="4815792"/>
        </p:xfrm>
        <a:graphic>
          <a:graphicData uri="http://schemas.openxmlformats.org/drawingml/2006/table">
            <a:tbl>
              <a:tblPr firstRow="1" bandRow="1">
                <a:tableStyleId>{5C22544A-7EE6-4342-B048-85BDC9FD1C3A}</a:tableStyleId>
              </a:tblPr>
              <a:tblGrid>
                <a:gridCol w="9070975">
                  <a:extLst>
                    <a:ext uri="{9D8B030D-6E8A-4147-A177-3AD203B41FA5}">
                      <a16:colId xmlns:a16="http://schemas.microsoft.com/office/drawing/2014/main" xmlns="" val="20000"/>
                    </a:ext>
                  </a:extLst>
                </a:gridCol>
              </a:tblGrid>
              <a:tr h="1005817">
                <a:tc>
                  <a:txBody>
                    <a:bodyPr/>
                    <a:lstStyle/>
                    <a:p>
                      <a:pPr algn="ctr">
                        <a:lnSpc>
                          <a:spcPct val="100000"/>
                        </a:lnSpc>
                        <a:spcBef>
                          <a:spcPts val="0"/>
                        </a:spcBef>
                        <a:spcAft>
                          <a:spcPts val="0"/>
                        </a:spcAft>
                      </a:pPr>
                      <a:r>
                        <a:rPr lang="en-ZA" sz="1600" dirty="0">
                          <a:solidFill>
                            <a:schemeClr val="tx1"/>
                          </a:solidFill>
                          <a:effectLst/>
                          <a:latin typeface="+mn-lt"/>
                        </a:rPr>
                        <a:t>Report reflecting SA’s contribution towards: </a:t>
                      </a:r>
                    </a:p>
                    <a:p>
                      <a:pPr marL="0" lvl="0" indent="0" algn="ctr">
                        <a:lnSpc>
                          <a:spcPct val="100000"/>
                        </a:lnSpc>
                        <a:spcBef>
                          <a:spcPts val="0"/>
                        </a:spcBef>
                        <a:spcAft>
                          <a:spcPts val="0"/>
                        </a:spcAft>
                        <a:buFont typeface="Symbol" panose="05050102010706020507" pitchFamily="18" charset="2"/>
                        <a:buNone/>
                      </a:pPr>
                      <a:r>
                        <a:rPr lang="en-GB" sz="1600" dirty="0">
                          <a:solidFill>
                            <a:schemeClr val="tx1"/>
                          </a:solidFill>
                          <a:effectLst/>
                          <a:latin typeface="+mn-lt"/>
                          <a:ea typeface="Times New Roman" panose="02020603050405020304" pitchFamily="18" charset="0"/>
                          <a:cs typeface="Times New Roman" panose="02020603050405020304" pitchFamily="18" charset="0"/>
                        </a:rPr>
                        <a:t>Peace; stability; </a:t>
                      </a:r>
                      <a:r>
                        <a:rPr lang="en-GB" sz="1600" dirty="0">
                          <a:solidFill>
                            <a:schemeClr val="tx1"/>
                          </a:solidFill>
                          <a:effectLst/>
                          <a:latin typeface="+mn-lt"/>
                        </a:rPr>
                        <a:t>socio-economic development; good governance; democracy; </a:t>
                      </a:r>
                    </a:p>
                    <a:p>
                      <a:pPr marL="0" lvl="0" indent="0" algn="ctr">
                        <a:lnSpc>
                          <a:spcPct val="100000"/>
                        </a:lnSpc>
                        <a:spcBef>
                          <a:spcPts val="0"/>
                        </a:spcBef>
                        <a:spcAft>
                          <a:spcPts val="0"/>
                        </a:spcAft>
                        <a:buFont typeface="Symbol" panose="05050102010706020507" pitchFamily="18" charset="2"/>
                        <a:buNone/>
                      </a:pPr>
                      <a:r>
                        <a:rPr lang="en-GB" sz="1600" dirty="0">
                          <a:solidFill>
                            <a:schemeClr val="tx1"/>
                          </a:solidFill>
                          <a:effectLst/>
                          <a:latin typeface="+mn-lt"/>
                        </a:rPr>
                        <a:t>and the implementation of the RISDP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Q2: SADC</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30" marR="91430" marT="45708" marB="457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3746711">
                <a:tc>
                  <a:txBody>
                    <a:bodyPr/>
                    <a:lstStyle/>
                    <a:p>
                      <a:pPr marL="0" lvl="0" indent="0" algn="just">
                        <a:lnSpc>
                          <a:spcPct val="100000"/>
                        </a:lnSpc>
                        <a:spcBef>
                          <a:spcPts val="0"/>
                        </a:spcBef>
                        <a:spcAft>
                          <a:spcPts val="0"/>
                        </a:spcAft>
                        <a:buFont typeface="Wingdings" panose="05000000000000000000" pitchFamily="2" charset="2"/>
                        <a:buNone/>
                      </a:pPr>
                      <a:r>
                        <a:rPr lang="en-US" sz="1600" dirty="0">
                          <a:effectLst/>
                          <a:latin typeface="+mn-lt"/>
                          <a:ea typeface="Times New Roman"/>
                          <a:cs typeface="Times New Roman"/>
                        </a:rPr>
                        <a:t>South Africa assumed the Chairship of the SADC Organ on Politics, Defence and Security Cooperation at</a:t>
                      </a:r>
                      <a:r>
                        <a:rPr lang="en-US" sz="1600" baseline="0" dirty="0">
                          <a:effectLst/>
                          <a:latin typeface="+mn-lt"/>
                          <a:ea typeface="Times New Roman"/>
                          <a:cs typeface="Times New Roman"/>
                        </a:rPr>
                        <a:t> </a:t>
                      </a:r>
                      <a:r>
                        <a:rPr lang="en-US" sz="1600" dirty="0">
                          <a:effectLst/>
                          <a:latin typeface="+mn-lt"/>
                          <a:ea typeface="Times New Roman"/>
                          <a:cs typeface="Times New Roman"/>
                        </a:rPr>
                        <a:t>the </a:t>
                      </a:r>
                      <a:r>
                        <a:rPr lang="en-US" sz="1600" b="1" dirty="0">
                          <a:effectLst/>
                          <a:latin typeface="+mn-lt"/>
                          <a:ea typeface="Times New Roman"/>
                          <a:cs typeface="Times New Roman"/>
                        </a:rPr>
                        <a:t>41</a:t>
                      </a:r>
                      <a:r>
                        <a:rPr lang="en-US" sz="1600" b="1" baseline="30000" dirty="0">
                          <a:effectLst/>
                          <a:latin typeface="+mn-lt"/>
                          <a:ea typeface="Times New Roman"/>
                          <a:cs typeface="Times New Roman"/>
                        </a:rPr>
                        <a:t>st</a:t>
                      </a:r>
                      <a:r>
                        <a:rPr lang="en-US" sz="1600" b="1" baseline="0" dirty="0">
                          <a:effectLst/>
                          <a:latin typeface="+mn-lt"/>
                          <a:ea typeface="Times New Roman"/>
                          <a:cs typeface="Times New Roman"/>
                        </a:rPr>
                        <a:t> </a:t>
                      </a:r>
                      <a:r>
                        <a:rPr lang="en-US" sz="1600" b="1" dirty="0">
                          <a:effectLst/>
                          <a:latin typeface="+mn-lt"/>
                          <a:ea typeface="Times New Roman"/>
                          <a:cs typeface="Times New Roman"/>
                        </a:rPr>
                        <a:t>Ordinary SADC Summit</a:t>
                      </a:r>
                      <a:r>
                        <a:rPr lang="en-US" sz="1600" dirty="0">
                          <a:effectLst/>
                          <a:latin typeface="+mn-lt"/>
                          <a:ea typeface="Times New Roman"/>
                          <a:cs typeface="Times New Roman"/>
                        </a:rPr>
                        <a:t> of Heads of State and Government (HoSG).</a:t>
                      </a:r>
                    </a:p>
                    <a:p>
                      <a:pPr marL="0" lvl="0" indent="0">
                        <a:lnSpc>
                          <a:spcPct val="100000"/>
                        </a:lnSpc>
                        <a:spcBef>
                          <a:spcPts val="0"/>
                        </a:spcBef>
                        <a:spcAft>
                          <a:spcPts val="0"/>
                        </a:spcAft>
                        <a:buFont typeface="Wingdings" panose="05000000000000000000" pitchFamily="2" charset="2"/>
                        <a:buNone/>
                      </a:pPr>
                      <a:endParaRPr lang="en-US" sz="1600" dirty="0">
                        <a:effectLst/>
                        <a:latin typeface="+mn-lt"/>
                        <a:ea typeface="Times New Roman"/>
                        <a:cs typeface="Times New Roman"/>
                      </a:endParaRPr>
                    </a:p>
                    <a:p>
                      <a:pPr marL="0" lvl="0" indent="0">
                        <a:lnSpc>
                          <a:spcPct val="100000"/>
                        </a:lnSpc>
                        <a:spcBef>
                          <a:spcPts val="0"/>
                        </a:spcBef>
                        <a:spcAft>
                          <a:spcPts val="0"/>
                        </a:spcAft>
                        <a:buFont typeface="Wingdings" panose="05000000000000000000" pitchFamily="2" charset="2"/>
                        <a:buNone/>
                      </a:pPr>
                      <a:r>
                        <a:rPr lang="en-US" sz="1600" dirty="0">
                          <a:effectLst/>
                          <a:latin typeface="+mn-lt"/>
                          <a:ea typeface="Times New Roman"/>
                          <a:cs typeface="Times New Roman"/>
                        </a:rPr>
                        <a:t>Summit, amongst other matters: </a:t>
                      </a:r>
                    </a:p>
                    <a:p>
                      <a:pPr marL="457200" lvl="0" indent="-457200" algn="just">
                        <a:lnSpc>
                          <a:spcPct val="100000"/>
                        </a:lnSpc>
                        <a:spcBef>
                          <a:spcPts val="0"/>
                        </a:spcBef>
                        <a:spcAft>
                          <a:spcPts val="0"/>
                        </a:spcAft>
                        <a:buFont typeface="Wingdings" panose="05000000000000000000" pitchFamily="2" charset="2"/>
                        <a:buChar char="v"/>
                        <a:tabLst/>
                      </a:pPr>
                      <a:r>
                        <a:rPr lang="en-US" sz="1600" dirty="0">
                          <a:effectLst/>
                          <a:latin typeface="+mn-lt"/>
                          <a:ea typeface="Times New Roman"/>
                          <a:cs typeface="Times New Roman"/>
                        </a:rPr>
                        <a:t>Approved</a:t>
                      </a:r>
                      <a:r>
                        <a:rPr lang="en-US" sz="1600" baseline="0" dirty="0">
                          <a:effectLst/>
                          <a:latin typeface="+mn-lt"/>
                          <a:ea typeface="Times New Roman"/>
                          <a:cs typeface="Times New Roman"/>
                        </a:rPr>
                        <a:t> </a:t>
                      </a:r>
                      <a:r>
                        <a:rPr lang="en-US" sz="1600" dirty="0">
                          <a:effectLst/>
                          <a:latin typeface="+mn-lt"/>
                          <a:ea typeface="Times New Roman"/>
                          <a:cs typeface="Times New Roman"/>
                        </a:rPr>
                        <a:t>the transformation of the SADC Parliamentary Forum into a SADC Regional Parliament and its roadmap as a consultative and a deliberative body with no law-making or other binding authority; </a:t>
                      </a:r>
                    </a:p>
                    <a:p>
                      <a:pPr marL="457200" lvl="0" indent="-457200" algn="just">
                        <a:lnSpc>
                          <a:spcPct val="100000"/>
                        </a:lnSpc>
                        <a:spcBef>
                          <a:spcPts val="0"/>
                        </a:spcBef>
                        <a:spcAft>
                          <a:spcPts val="0"/>
                        </a:spcAft>
                        <a:buFont typeface="Wingdings" panose="05000000000000000000" pitchFamily="2" charset="2"/>
                        <a:buChar char="v"/>
                        <a:tabLst/>
                      </a:pPr>
                      <a:r>
                        <a:rPr lang="en-US" sz="1600" dirty="0">
                          <a:effectLst/>
                          <a:latin typeface="+mn-lt"/>
                          <a:ea typeface="Times New Roman"/>
                          <a:cs typeface="Times New Roman"/>
                        </a:rPr>
                        <a:t>Approved</a:t>
                      </a:r>
                      <a:r>
                        <a:rPr lang="en-US" sz="1600" baseline="0" dirty="0">
                          <a:effectLst/>
                          <a:latin typeface="+mn-lt"/>
                          <a:ea typeface="Times New Roman"/>
                          <a:cs typeface="Times New Roman"/>
                        </a:rPr>
                        <a:t> </a:t>
                      </a:r>
                      <a:r>
                        <a:rPr lang="en-US" sz="1600" dirty="0">
                          <a:effectLst/>
                          <a:latin typeface="+mn-lt"/>
                          <a:ea typeface="Times New Roman"/>
                          <a:cs typeface="Times New Roman"/>
                        </a:rPr>
                        <a:t>the appointment of Mr Elias Mpedi Magosi as the new Executive Secretary of SADC;</a:t>
                      </a:r>
                      <a:r>
                        <a:rPr lang="en-US" sz="1600" baseline="0" dirty="0">
                          <a:effectLst/>
                          <a:latin typeface="+mn-lt"/>
                          <a:ea typeface="Times New Roman"/>
                          <a:cs typeface="Times New Roman"/>
                        </a:rPr>
                        <a:t> </a:t>
                      </a:r>
                    </a:p>
                    <a:p>
                      <a:pPr marL="457200" lvl="0" indent="-457200" algn="just">
                        <a:lnSpc>
                          <a:spcPct val="100000"/>
                        </a:lnSpc>
                        <a:spcBef>
                          <a:spcPts val="0"/>
                        </a:spcBef>
                        <a:spcAft>
                          <a:spcPts val="0"/>
                        </a:spcAft>
                        <a:buFont typeface="Wingdings" panose="05000000000000000000" pitchFamily="2" charset="2"/>
                        <a:buChar char="v"/>
                        <a:tabLst/>
                      </a:pPr>
                      <a:r>
                        <a:rPr lang="en-US" sz="1600" baseline="0" dirty="0">
                          <a:effectLst/>
                          <a:latin typeface="+mn-lt"/>
                          <a:ea typeface="Times New Roman"/>
                          <a:cs typeface="Times New Roman"/>
                        </a:rPr>
                        <a:t>Urged Member States that have not yet signed or ratified the Protocol on Industry, the Agreement on the Operationalisation of the SADC Regional Development Fund and the Protocol on Trade in Services to do so;</a:t>
                      </a:r>
                    </a:p>
                    <a:p>
                      <a:pPr marL="457200" lvl="0" indent="-457200" algn="just">
                        <a:lnSpc>
                          <a:spcPct val="100000"/>
                        </a:lnSpc>
                        <a:spcBef>
                          <a:spcPts val="0"/>
                        </a:spcBef>
                        <a:spcAft>
                          <a:spcPts val="0"/>
                        </a:spcAft>
                        <a:buFont typeface="Wingdings" panose="05000000000000000000" pitchFamily="2" charset="2"/>
                        <a:buChar char="v"/>
                        <a:tabLst/>
                      </a:pPr>
                      <a:r>
                        <a:rPr lang="en-US" sz="1600" dirty="0">
                          <a:effectLst/>
                          <a:latin typeface="+mn-lt"/>
                          <a:ea typeface="Times New Roman"/>
                          <a:cs typeface="Times New Roman"/>
                        </a:rPr>
                        <a:t>Recommended the extension of the mandate of the National Reform Authority for a period of six months</a:t>
                      </a:r>
                      <a:r>
                        <a:rPr lang="en-US" sz="1600" baseline="0" dirty="0">
                          <a:effectLst/>
                          <a:latin typeface="+mn-lt"/>
                          <a:ea typeface="Times New Roman"/>
                          <a:cs typeface="Times New Roman"/>
                        </a:rPr>
                        <a:t> with r</a:t>
                      </a:r>
                      <a:r>
                        <a:rPr lang="en-US" sz="1600" dirty="0">
                          <a:effectLst/>
                          <a:latin typeface="+mn-lt"/>
                          <a:ea typeface="Times New Roman"/>
                          <a:cs typeface="Times New Roman"/>
                        </a:rPr>
                        <a:t>egarding to the situation in Lesotho; and</a:t>
                      </a:r>
                    </a:p>
                    <a:p>
                      <a:pPr marL="457200" lvl="0" indent="-457200" algn="just">
                        <a:lnSpc>
                          <a:spcPct val="100000"/>
                        </a:lnSpc>
                        <a:spcBef>
                          <a:spcPts val="0"/>
                        </a:spcBef>
                        <a:spcAft>
                          <a:spcPts val="0"/>
                        </a:spcAft>
                        <a:buFont typeface="Wingdings" panose="05000000000000000000" pitchFamily="2" charset="2"/>
                        <a:buChar char="v"/>
                        <a:tabLst/>
                      </a:pPr>
                      <a:r>
                        <a:rPr lang="en-US" sz="1600" dirty="0">
                          <a:effectLst/>
                          <a:latin typeface="+mn-lt"/>
                          <a:ea typeface="Times New Roman"/>
                          <a:cs typeface="Times New Roman"/>
                        </a:rPr>
                        <a:t>Approved the Regional Indicative Strategic Development Plan (RISDP</a:t>
                      </a:r>
                      <a:r>
                        <a:rPr lang="en-US" sz="1600" dirty="0">
                          <a:solidFill>
                            <a:schemeClr val="tx1"/>
                          </a:solidFill>
                          <a:effectLst/>
                          <a:latin typeface="+mn-lt"/>
                          <a:ea typeface="Times New Roman"/>
                          <a:cs typeface="Times New Roman"/>
                        </a:rPr>
                        <a:t>) 2020-21.</a:t>
                      </a:r>
                    </a:p>
                  </a:txBody>
                  <a:tcPr marL="91430" marR="91430" marT="45708" marB="457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REGIONAL INTEGRATION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297B4F2F-7246-4348-9717-F783CA03A2CC}" type="slidenum">
              <a:rPr lang="en-US" altLang="en-US" sz="1000" smtClean="0">
                <a:latin typeface="Times" panose="02020603050405020304" pitchFamily="18" charset="0"/>
              </a:rPr>
              <a:pPr>
                <a:spcBef>
                  <a:spcPct val="0"/>
                </a:spcBef>
                <a:buFontTx/>
                <a:buNone/>
              </a:pPr>
              <a:t>18</a:t>
            </a:fld>
            <a:endParaRPr lang="en-US" altLang="en-US" sz="1000" dirty="0">
              <a:latin typeface="Times"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764318829"/>
              </p:ext>
            </p:extLst>
          </p:nvPr>
        </p:nvGraphicFramePr>
        <p:xfrm>
          <a:off x="36576" y="980728"/>
          <a:ext cx="9070848" cy="5688000"/>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3544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a:solidFill>
                            <a:schemeClr val="tx1"/>
                          </a:solidFill>
                          <a:latin typeface="+mn-lt"/>
                        </a:rPr>
                        <a:t>Sub</a:t>
                      </a:r>
                      <a:r>
                        <a:rPr lang="en-ZA" sz="1600" baseline="0" dirty="0">
                          <a:solidFill>
                            <a:schemeClr val="tx1"/>
                          </a:solidFill>
                          <a:latin typeface="+mn-lt"/>
                        </a:rPr>
                        <a:t> Programme 3.1: </a:t>
                      </a:r>
                      <a:r>
                        <a:rPr lang="en-ZA" sz="1600" b="1" kern="1200" dirty="0">
                          <a:solidFill>
                            <a:schemeClr val="dk1"/>
                          </a:solidFill>
                          <a:effectLst/>
                          <a:latin typeface="+mn-lt"/>
                          <a:ea typeface="+mn-ea"/>
                          <a:cs typeface="+mn-cs"/>
                        </a:rPr>
                        <a:t>System of Global Governance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24" marR="91424"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3545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Progress report on the Implementation of the approved strategy</a:t>
                      </a:r>
                      <a:endParaRPr kumimoji="0" lang="en-ZA" sz="1600" b="1" i="0" u="none" strike="noStrike" kern="1200" cap="none" spc="0" normalizeH="0" baseline="0" noProof="0" dirty="0">
                        <a:ln>
                          <a:noFill/>
                        </a:ln>
                        <a:solidFill>
                          <a:srgbClr val="000000"/>
                        </a:solidFill>
                        <a:effectLst/>
                        <a:uLnTx/>
                        <a:uFillTx/>
                        <a:latin typeface="+mn-lt"/>
                        <a:ea typeface="+mn-ea"/>
                        <a:cs typeface="+mn-cs"/>
                      </a:endParaRPr>
                    </a:p>
                  </a:txBody>
                  <a:tcPr marL="91424" marR="91424"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86010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FF0000"/>
                          </a:solidFill>
                          <a:effectLst/>
                          <a:uLnTx/>
                          <a:uFillTx/>
                          <a:latin typeface="+mn-lt"/>
                          <a:ea typeface="+mn-ea"/>
                          <a:cs typeface="+mn-cs"/>
                        </a:rPr>
                        <a:t>Not achieved</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South Africa will maintain its current level of international memberships and entertain no new memberships. As such, there is no need to draft a strategy in this regard.</a:t>
                      </a:r>
                    </a:p>
                  </a:txBody>
                  <a:tcPr marL="91424" marR="91424"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839686">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Reports on the outcomes of multilateral and multistate organisations reflecting South Africa's participation and interests, including that of the African Agenda on peace and security, human rights, economic and social development</a:t>
                      </a:r>
                    </a:p>
                  </a:txBody>
                  <a:tcPr marL="91424" marR="91424"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3"/>
                  </a:ext>
                </a:extLst>
              </a:tr>
              <a:tr h="3279226">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sng" strike="noStrike" kern="1200" cap="none" spc="0" normalizeH="0" baseline="0" noProof="0" dirty="0">
                          <a:ln>
                            <a:noFill/>
                          </a:ln>
                          <a:solidFill>
                            <a:srgbClr val="000000"/>
                          </a:solidFill>
                          <a:effectLst/>
                          <a:uLnTx/>
                          <a:uFillTx/>
                          <a:latin typeface="+mn-lt"/>
                          <a:ea typeface="+mn-ea"/>
                          <a:cs typeface="+mn-cs"/>
                        </a:rPr>
                        <a:t>Peace and Security</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The reports focus on activities, such as: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Peace Building Commission (PBC)</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Engagements were aimed at ensuring post-conflict reconstruction and development in countries emerging from conflict; and</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Recognition that the COVID-19 pandemic has presented new challenges with peacebuilding activities, as resources allocated for peacebuilding and reconstruction have had to be channeled to other sectors such as health care.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Intergovernmental Negotiations framework (IGN) on Security Council Reform</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Continued participation provides South Africa an opportunity to pursue its objective of reform of institutions of global governance; and</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South Africa has called for the reform process to gain momentum. </a:t>
                      </a:r>
                    </a:p>
                  </a:txBody>
                  <a:tcPr marL="91424" marR="91424"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60D8E36A-2D75-4919-926C-C30E0B662216}" type="slidenum">
              <a:rPr lang="en-US" altLang="en-US" sz="1000" smtClean="0">
                <a:latin typeface="Times" panose="02020603050405020304" pitchFamily="18" charset="0"/>
              </a:rPr>
              <a:pPr>
                <a:spcBef>
                  <a:spcPct val="0"/>
                </a:spcBef>
                <a:buFontTx/>
                <a:buNone/>
              </a:pPr>
              <a:t>19</a:t>
            </a:fld>
            <a:endParaRPr lang="en-US" altLang="en-US" sz="1000" dirty="0">
              <a:latin typeface="Times"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438224105"/>
              </p:ext>
            </p:extLst>
          </p:nvPr>
        </p:nvGraphicFramePr>
        <p:xfrm>
          <a:off x="36576" y="980728"/>
          <a:ext cx="9070848" cy="5688000"/>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3834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a:solidFill>
                            <a:schemeClr val="tx1"/>
                          </a:solidFill>
                          <a:latin typeface="+mn-lt"/>
                        </a:rPr>
                        <a:t>Sub</a:t>
                      </a:r>
                      <a:r>
                        <a:rPr lang="en-ZA" sz="1600" baseline="0" dirty="0">
                          <a:solidFill>
                            <a:schemeClr val="tx1"/>
                          </a:solidFill>
                          <a:latin typeface="+mn-lt"/>
                        </a:rPr>
                        <a:t> Programme 3.1: </a:t>
                      </a:r>
                      <a:r>
                        <a:rPr lang="en-ZA" sz="1600" b="1" kern="1200" dirty="0">
                          <a:solidFill>
                            <a:schemeClr val="dk1"/>
                          </a:solidFill>
                          <a:effectLst/>
                          <a:latin typeface="+mn-lt"/>
                          <a:ea typeface="+mn-ea"/>
                          <a:cs typeface="+mn-cs"/>
                        </a:rPr>
                        <a:t>System of Global Governance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24" marR="91424" marT="45706" marB="457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F7C5"/>
                    </a:solidFill>
                  </a:tcPr>
                </a:tc>
                <a:extLst>
                  <a:ext uri="{0D108BD9-81ED-4DB2-BD59-A6C34878D82A}">
                    <a16:rowId xmlns:a16="http://schemas.microsoft.com/office/drawing/2014/main" xmlns="" val="10000"/>
                  </a:ext>
                </a:extLst>
              </a:tr>
              <a:tr h="862823">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Reports on the outcomes of multilateral and multistate organisations reflecting South Africa's participation and interests, including that of the African Agenda on peace and security, human rights, economic and social development</a:t>
                      </a:r>
                    </a:p>
                  </a:txBody>
                  <a:tcPr marL="91424" marR="91424" marT="45706" marB="457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4441721">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Ad Hoc Committee on Cyber Crime</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tab pos="457200" algn="l"/>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South Africa has, together with BRICS Member States, championed efforts to establish an international legally binding mechanism under the auspices of the United Nations (UN) to address cyber crime.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Open meetings of the UN Security Council (UNSC)</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The meetings of the UNSC were aimed at advancing international peace and security; and</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Emphasis on the importance of regional cooperation (particularly cooperation between the UN and the AU) and the peaceful resolution of conflict.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UN General Assembly Special Session (UNGASS) against Corruption</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Participation was aimed at pursuing an international commitment by member states to acknowledge the need for greater political will to step up the fight against corruption;</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South Africa impressed on the need for enhanced international cooperation on matters of asset recovery, extradition and mutual legal assistance respectively; and</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South Africa reiterated its commitment to the full and effective implementation of the United Nations Convention against Corruption (UNCAC).</a:t>
                      </a:r>
                    </a:p>
                  </a:txBody>
                  <a:tcPr marL="91424" marR="91424"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noChangeArrowheads="1"/>
          </p:cNvSpPr>
          <p:nvPr>
            <p:ph type="title"/>
          </p:nvPr>
        </p:nvSpPr>
        <p:spPr>
          <a:xfrm>
            <a:off x="0" y="188640"/>
            <a:ext cx="9143999"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CONTENTS </a:t>
            </a:r>
          </a:p>
        </p:txBody>
      </p:sp>
      <p:sp>
        <p:nvSpPr>
          <p:cNvPr id="12291" name="Slide Number Placeholder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DE2CCCF5-EE99-4DD0-9027-4EC951246E07}" type="slidenum">
              <a:rPr lang="en-GB" altLang="en-US" sz="1000" smtClean="0">
                <a:solidFill>
                  <a:srgbClr val="000000"/>
                </a:solidFill>
                <a:latin typeface="Times" panose="02020603050405020304" pitchFamily="18" charset="0"/>
              </a:rPr>
              <a:pPr>
                <a:spcBef>
                  <a:spcPct val="0"/>
                </a:spcBef>
                <a:buFontTx/>
                <a:buNone/>
              </a:pPr>
              <a:t>2</a:t>
            </a:fld>
            <a:endParaRPr lang="en-GB" altLang="en-US" sz="1000" dirty="0">
              <a:solidFill>
                <a:srgbClr val="000000"/>
              </a:solidFill>
              <a:latin typeface="Times" panose="02020603050405020304" pitchFamily="18" charset="0"/>
            </a:endParaRPr>
          </a:p>
        </p:txBody>
      </p:sp>
      <p:sp>
        <p:nvSpPr>
          <p:cNvPr id="6148" name="Content Placeholder 2"/>
          <p:cNvSpPr txBox="1">
            <a:spLocks/>
          </p:cNvSpPr>
          <p:nvPr/>
        </p:nvSpPr>
        <p:spPr bwMode="auto">
          <a:xfrm>
            <a:off x="0" y="1740942"/>
            <a:ext cx="8676456" cy="3744416"/>
          </a:xfrm>
          <a:prstGeom prst="rect">
            <a:avLst/>
          </a:prstGeom>
          <a:noFill/>
          <a:ln>
            <a:noFill/>
          </a:ln>
        </p:spPr>
        <p:txBody>
          <a:bodyPr/>
          <a:lstStyle>
            <a:lvl1pPr marL="457200" indent="-457200">
              <a:spcBef>
                <a:spcPct val="20000"/>
              </a:spcBef>
              <a:buChar char="•"/>
              <a:defRPr sz="2200">
                <a:solidFill>
                  <a:schemeClr val="tx1"/>
                </a:solidFill>
                <a:latin typeface="Arial" panose="020B0604020202020204" pitchFamily="34" charset="0"/>
              </a:defRPr>
            </a:lvl1pPr>
            <a:lvl2pPr marL="4000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marL="0" indent="0">
              <a:spcBef>
                <a:spcPts val="0"/>
              </a:spcBef>
              <a:spcAft>
                <a:spcPts val="0"/>
              </a:spcAft>
              <a:buFontTx/>
              <a:buNone/>
              <a:defRPr/>
            </a:pPr>
            <a:r>
              <a:rPr lang="en-US" altLang="en-US" sz="1800" dirty="0">
                <a:solidFill>
                  <a:srgbClr val="000000"/>
                </a:solidFill>
              </a:rPr>
              <a:t>DIRCO’s </a:t>
            </a:r>
            <a:r>
              <a:rPr lang="en-US" altLang="en-US" sz="1800" dirty="0"/>
              <a:t>2021/22</a:t>
            </a:r>
            <a:r>
              <a:rPr lang="en-US" altLang="en-US" sz="1800" dirty="0">
                <a:solidFill>
                  <a:srgbClr val="000000"/>
                </a:solidFill>
              </a:rPr>
              <a:t> Quarters 1 and 2 Reports on:</a:t>
            </a:r>
          </a:p>
          <a:p>
            <a:pPr marL="0" indent="0">
              <a:spcBef>
                <a:spcPts val="0"/>
              </a:spcBef>
              <a:spcAft>
                <a:spcPts val="0"/>
              </a:spcAft>
              <a:buFontTx/>
              <a:buNone/>
              <a:defRPr/>
            </a:pPr>
            <a:endParaRPr lang="en-US" altLang="en-US" sz="1800" dirty="0">
              <a:solidFill>
                <a:srgbClr val="000000"/>
              </a:solidFill>
            </a:endParaRPr>
          </a:p>
          <a:p>
            <a:pPr>
              <a:spcBef>
                <a:spcPts val="0"/>
              </a:spcBef>
              <a:spcAft>
                <a:spcPts val="0"/>
              </a:spcAft>
              <a:buFont typeface="Wingdings" panose="05000000000000000000" pitchFamily="2" charset="2"/>
              <a:buChar char="v"/>
              <a:defRPr/>
            </a:pPr>
            <a:r>
              <a:rPr lang="en-US" altLang="en-US" sz="1800" dirty="0">
                <a:solidFill>
                  <a:srgbClr val="000000"/>
                </a:solidFill>
              </a:rPr>
              <a:t>Performance Information; and</a:t>
            </a:r>
          </a:p>
          <a:p>
            <a:pPr>
              <a:spcBef>
                <a:spcPts val="0"/>
              </a:spcBef>
              <a:spcAft>
                <a:spcPts val="0"/>
              </a:spcAft>
              <a:buFont typeface="Wingdings" panose="05000000000000000000" pitchFamily="2" charset="2"/>
              <a:buChar char="v"/>
              <a:defRPr/>
            </a:pPr>
            <a:endParaRPr lang="en-US" altLang="en-US" sz="1800" dirty="0">
              <a:solidFill>
                <a:srgbClr val="000000"/>
              </a:solidFill>
            </a:endParaRPr>
          </a:p>
          <a:p>
            <a:pPr>
              <a:spcBef>
                <a:spcPts val="0"/>
              </a:spcBef>
              <a:spcAft>
                <a:spcPts val="0"/>
              </a:spcAft>
              <a:buFont typeface="Wingdings" panose="05000000000000000000" pitchFamily="2" charset="2"/>
              <a:buChar char="v"/>
              <a:defRPr/>
            </a:pPr>
            <a:r>
              <a:rPr lang="en-US" altLang="en-US" sz="1800" dirty="0">
                <a:solidFill>
                  <a:srgbClr val="000000"/>
                </a:solidFill>
              </a:rPr>
              <a:t>Financial Information.</a:t>
            </a:r>
          </a:p>
          <a:p>
            <a:pPr lvl="1">
              <a:spcBef>
                <a:spcPts val="0"/>
              </a:spcBef>
              <a:spcAft>
                <a:spcPts val="0"/>
              </a:spcAft>
              <a:buFont typeface="Wingdings" panose="05000000000000000000" pitchFamily="2" charset="2"/>
              <a:buChar char="v"/>
              <a:defRPr/>
            </a:pPr>
            <a:endParaRPr lang="en-US" altLang="en-US" sz="1800" dirty="0">
              <a:solidFill>
                <a:srgbClr val="000000"/>
              </a:solidFill>
            </a:endParaRPr>
          </a:p>
          <a:p>
            <a:pPr>
              <a:spcBef>
                <a:spcPts val="0"/>
              </a:spcBef>
              <a:spcAft>
                <a:spcPts val="0"/>
              </a:spcAft>
              <a:buFont typeface="Wingdings" panose="05000000000000000000" pitchFamily="2" charset="2"/>
              <a:buChar char="Ø"/>
              <a:defRPr/>
            </a:pPr>
            <a:endParaRPr lang="en-US" altLang="en-US" sz="1800" dirty="0">
              <a:solidFill>
                <a:srgbClr val="000000"/>
              </a:solidFill>
            </a:endParaRPr>
          </a:p>
          <a:p>
            <a:pPr>
              <a:spcBef>
                <a:spcPts val="0"/>
              </a:spcBef>
              <a:spcAft>
                <a:spcPts val="0"/>
              </a:spcAft>
              <a:defRPr/>
            </a:pPr>
            <a:endParaRPr lang="en-ZA" altLang="en-US" sz="1800"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15121D59-A9C4-4934-9AC7-AC0A15D39959}" type="slidenum">
              <a:rPr lang="en-US" altLang="en-US" sz="1000" smtClean="0">
                <a:latin typeface="Times" panose="02020603050405020304" pitchFamily="18" charset="0"/>
              </a:rPr>
              <a:pPr>
                <a:spcBef>
                  <a:spcPct val="0"/>
                </a:spcBef>
                <a:buFontTx/>
                <a:buNone/>
              </a:pPr>
              <a:t>20</a:t>
            </a:fld>
            <a:endParaRPr lang="en-US" altLang="en-US" sz="1000" dirty="0">
              <a:latin typeface="Times"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226304277"/>
              </p:ext>
            </p:extLst>
          </p:nvPr>
        </p:nvGraphicFramePr>
        <p:xfrm>
          <a:off x="37656" y="980728"/>
          <a:ext cx="9070848" cy="5908925"/>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3329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a:solidFill>
                            <a:schemeClr val="tx1"/>
                          </a:solidFill>
                          <a:latin typeface="+mn-lt"/>
                        </a:rPr>
                        <a:t>Sub</a:t>
                      </a:r>
                      <a:r>
                        <a:rPr lang="en-ZA" sz="1600" baseline="0" dirty="0">
                          <a:solidFill>
                            <a:schemeClr val="tx1"/>
                          </a:solidFill>
                          <a:latin typeface="+mn-lt"/>
                        </a:rPr>
                        <a:t> Programme 3.1: </a:t>
                      </a:r>
                      <a:r>
                        <a:rPr lang="en-ZA" sz="1600" b="1" kern="1200" dirty="0">
                          <a:solidFill>
                            <a:schemeClr val="dk1"/>
                          </a:solidFill>
                          <a:effectLst/>
                          <a:latin typeface="+mn-lt"/>
                          <a:ea typeface="+mn-ea"/>
                          <a:cs typeface="+mn-cs"/>
                        </a:rPr>
                        <a:t>System of Global Governance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24" marR="91424" marT="45693" marB="456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79354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Reports on the outcomes of multilateral and multistate organisations reflecting South Africa's participation and interests, including that of the African Agenda on peace and security, human rights, economic and social development</a:t>
                      </a:r>
                    </a:p>
                  </a:txBody>
                  <a:tcPr marL="91424" marR="91424" marT="45693" marB="456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4750793">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IAEA Board of Governance/General Conference</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The following resolutions, amongst other, on key issues reflecting progress made since the previous regular session were considered:</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Strengthening the Agency’s Technical Cooperation activities;</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Strengthening the Agency’s activities related to Nuclear Science, Technology and Applications; and </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Strengthening the effectiveness and improving the efficiency of Agency Safeguards.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General Debate of the 76</a:t>
                      </a:r>
                      <a:r>
                        <a:rPr kumimoji="0" lang="en-US" sz="1600" b="1" i="0" u="none" strike="noStrike" kern="1200" cap="none" spc="0" normalizeH="0" baseline="30000" noProof="0" dirty="0">
                          <a:ln>
                            <a:noFill/>
                          </a:ln>
                          <a:solidFill>
                            <a:srgbClr val="000000"/>
                          </a:solidFill>
                          <a:effectLst/>
                          <a:uLnTx/>
                          <a:uFillTx/>
                          <a:latin typeface="+mn-lt"/>
                          <a:ea typeface="+mn-ea"/>
                          <a:cs typeface="+mn-cs"/>
                        </a:rPr>
                        <a:t>th</a:t>
                      </a:r>
                      <a:r>
                        <a:rPr kumimoji="0" lang="en-US" sz="1600" b="1" i="0" u="none" strike="noStrike" kern="1200" cap="none" spc="0" normalizeH="0" baseline="0" noProof="0" dirty="0">
                          <a:ln>
                            <a:noFill/>
                          </a:ln>
                          <a:solidFill>
                            <a:srgbClr val="000000"/>
                          </a:solidFill>
                          <a:effectLst/>
                          <a:uLnTx/>
                          <a:uFillTx/>
                          <a:latin typeface="+mn-lt"/>
                          <a:ea typeface="+mn-ea"/>
                          <a:cs typeface="+mn-cs"/>
                        </a:rPr>
                        <a:t> Session of the UN General Assembly</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Concern raised that the global community has not sustained the principles of solidarity and cooperation in securing equitable access to COVID-19 vaccines; and</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SA stressed that the international community must redouble its efforts to build a world free of racism and all forms of discrimination and stand united in combatting the COVID-19 pandemic.</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Commonwealth Foreign Affairs Ministers Meeting (CFAMM)</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South Africa highlighted that the implementation of the Sustainable Development Goals, should form the basic platform for recovery from the pandemic; and</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Emphasis on the importance of vaccine equity and the call on all Commonwealth members to support the proposal made at the WTO, for a temporary waiver of certain provisions of the TRIPS Agreement. </a:t>
                      </a:r>
                    </a:p>
                  </a:txBody>
                  <a:tcPr marL="91424" marR="91424"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D70BFB3D-64DC-4D18-9E5F-0978A1481BCC}" type="slidenum">
              <a:rPr lang="en-US" altLang="en-US" sz="1000" smtClean="0">
                <a:latin typeface="Times" panose="02020603050405020304" pitchFamily="18" charset="0"/>
              </a:rPr>
              <a:pPr>
                <a:spcBef>
                  <a:spcPct val="0"/>
                </a:spcBef>
                <a:buFontTx/>
                <a:buNone/>
              </a:pPr>
              <a:t>21</a:t>
            </a:fld>
            <a:endParaRPr lang="en-US" altLang="en-US" sz="1000" dirty="0">
              <a:latin typeface="Times"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999622723"/>
              </p:ext>
            </p:extLst>
          </p:nvPr>
        </p:nvGraphicFramePr>
        <p:xfrm>
          <a:off x="53975" y="980728"/>
          <a:ext cx="9036050" cy="5687999"/>
        </p:xfrm>
        <a:graphic>
          <a:graphicData uri="http://schemas.openxmlformats.org/drawingml/2006/table">
            <a:tbl>
              <a:tblPr firstRow="1" bandRow="1">
                <a:tableStyleId>{5C22544A-7EE6-4342-B048-85BDC9FD1C3A}</a:tableStyleId>
              </a:tblPr>
              <a:tblGrid>
                <a:gridCol w="9036050">
                  <a:extLst>
                    <a:ext uri="{9D8B030D-6E8A-4147-A177-3AD203B41FA5}">
                      <a16:colId xmlns:a16="http://schemas.microsoft.com/office/drawing/2014/main" xmlns="" val="20000"/>
                    </a:ext>
                  </a:extLst>
                </a:gridCol>
              </a:tblGrid>
              <a:tr h="3534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a:solidFill>
                            <a:schemeClr val="tx1"/>
                          </a:solidFill>
                          <a:latin typeface="+mn-lt"/>
                        </a:rPr>
                        <a:t>Sub</a:t>
                      </a:r>
                      <a:r>
                        <a:rPr lang="en-ZA" sz="1600" baseline="0" dirty="0">
                          <a:solidFill>
                            <a:schemeClr val="tx1"/>
                          </a:solidFill>
                          <a:latin typeface="+mn-lt"/>
                        </a:rPr>
                        <a:t> Programme 3.1: </a:t>
                      </a:r>
                      <a:r>
                        <a:rPr lang="en-ZA" sz="1600" b="1" kern="1200" dirty="0">
                          <a:solidFill>
                            <a:schemeClr val="dk1"/>
                          </a:solidFill>
                          <a:effectLst/>
                          <a:latin typeface="+mn-lt"/>
                          <a:ea typeface="+mn-ea"/>
                          <a:cs typeface="+mn-cs"/>
                        </a:rPr>
                        <a:t>System of Global Governance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24" marR="91424"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867642">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Reports on the outcomes of multilateral and multistate organisations reflecting South Africa's participation and interests, including that of the African Agenda on peace and security, human rights, economic and social development</a:t>
                      </a:r>
                    </a:p>
                  </a:txBody>
                  <a:tcPr marL="91424" marR="91424"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4466893">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7</a:t>
                      </a:r>
                      <a:r>
                        <a:rPr kumimoji="0" lang="en-US" sz="1600" b="1" i="0" u="none" strike="noStrike" kern="1200" cap="none" spc="0" normalizeH="0" baseline="30000" noProof="0" dirty="0">
                          <a:ln>
                            <a:noFill/>
                          </a:ln>
                          <a:solidFill>
                            <a:srgbClr val="000000"/>
                          </a:solidFill>
                          <a:effectLst/>
                          <a:uLnTx/>
                          <a:uFillTx/>
                          <a:latin typeface="+mn-lt"/>
                          <a:ea typeface="+mn-ea"/>
                          <a:cs typeface="+mn-cs"/>
                        </a:rPr>
                        <a:t>th</a:t>
                      </a:r>
                      <a:r>
                        <a:rPr kumimoji="0" lang="en-US" sz="1600" b="1" i="0" u="none" strike="noStrike" kern="1200" cap="none" spc="0" normalizeH="0" baseline="0" noProof="0" dirty="0">
                          <a:ln>
                            <a:noFill/>
                          </a:ln>
                          <a:solidFill>
                            <a:srgbClr val="000000"/>
                          </a:solidFill>
                          <a:effectLst/>
                          <a:uLnTx/>
                          <a:uFillTx/>
                          <a:latin typeface="+mn-lt"/>
                          <a:ea typeface="+mn-ea"/>
                          <a:cs typeface="+mn-cs"/>
                        </a:rPr>
                        <a:t> Review of UN Global Counter-Terrorism Strategy and the 2</a:t>
                      </a:r>
                      <a:r>
                        <a:rPr kumimoji="0" lang="en-US" sz="1600" b="1" i="0" u="none" strike="noStrike" kern="1200" cap="none" spc="0" normalizeH="0" baseline="30000" noProof="0" dirty="0">
                          <a:ln>
                            <a:noFill/>
                          </a:ln>
                          <a:solidFill>
                            <a:srgbClr val="000000"/>
                          </a:solidFill>
                          <a:effectLst/>
                          <a:uLnTx/>
                          <a:uFillTx/>
                          <a:latin typeface="+mn-lt"/>
                          <a:ea typeface="+mn-ea"/>
                          <a:cs typeface="+mn-cs"/>
                        </a:rPr>
                        <a:t>nd</a:t>
                      </a:r>
                      <a:r>
                        <a:rPr kumimoji="0" lang="en-US" sz="1600" b="1" i="0" u="none" strike="noStrike" kern="1200" cap="none" spc="0" normalizeH="0" baseline="0" noProof="0" dirty="0">
                          <a:ln>
                            <a:noFill/>
                          </a:ln>
                          <a:solidFill>
                            <a:srgbClr val="000000"/>
                          </a:solidFill>
                          <a:effectLst/>
                          <a:uLnTx/>
                          <a:uFillTx/>
                          <a:latin typeface="+mn-lt"/>
                          <a:ea typeface="+mn-ea"/>
                          <a:cs typeface="+mn-cs"/>
                        </a:rPr>
                        <a:t> High-Level Meeting of Heads of Counter-Terrorism agencies</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The meeting adopted the revised UN Global Counter-Terrorism Strategy;</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South Africa:</a:t>
                      </a:r>
                    </a:p>
                    <a:p>
                      <a:pPr marL="9144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Emphasised the importance of maintaining the new focus on extremism to violent extremism conducive to terrorism, to prevent exploitation of the term for political purposes and the violation of fundamental rights and freedoms; and</a:t>
                      </a:r>
                    </a:p>
                    <a:p>
                      <a:pPr marL="9144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Encouraged the development of partnerships with regional organizations given their appreciation and understanding of local and regional dynamics. </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600" b="1" i="0" u="sng" strike="noStrike" kern="1200" cap="none" spc="0" normalizeH="0" baseline="0" noProof="0" dirty="0">
                          <a:ln>
                            <a:noFill/>
                          </a:ln>
                          <a:solidFill>
                            <a:srgbClr val="000000"/>
                          </a:solidFill>
                          <a:effectLst/>
                          <a:uLnTx/>
                          <a:uFillTx/>
                          <a:latin typeface="+mn-lt"/>
                          <a:ea typeface="+mn-ea"/>
                          <a:cs typeface="+mn-cs"/>
                        </a:rPr>
                        <a:t>Human Rights</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The reports:</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Provide an overview of a number of developments which resulted in heightened humanitarian crises, including the conflict in Gaza between Israel and the Palestinian Authority; the conflict in Ethiopia’s Tigray region and the heightened food insecurity as a result of COVID-19; and other protracted conflict situations which are on the increase; </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Reflect on review modalities of the UN Humanitarian Response Depot following the outcomes of the WFP Global Review.</a:t>
                      </a:r>
                    </a:p>
                  </a:txBody>
                  <a:tcPr marL="91424" marR="91424"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0B9C755D-8F21-41FD-8802-F0F1DF2D5211}" type="slidenum">
              <a:rPr lang="en-US" altLang="en-US" sz="1000" smtClean="0">
                <a:latin typeface="Times" panose="02020603050405020304" pitchFamily="18" charset="0"/>
              </a:rPr>
              <a:pPr>
                <a:spcBef>
                  <a:spcPct val="0"/>
                </a:spcBef>
                <a:buFontTx/>
                <a:buNone/>
              </a:pPr>
              <a:t>22</a:t>
            </a:fld>
            <a:endParaRPr lang="en-US" altLang="en-US" sz="1000" dirty="0">
              <a:latin typeface="Times"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110383328"/>
              </p:ext>
            </p:extLst>
          </p:nvPr>
        </p:nvGraphicFramePr>
        <p:xfrm>
          <a:off x="53975" y="1691790"/>
          <a:ext cx="9070848" cy="3474420"/>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3656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a:solidFill>
                            <a:schemeClr val="tx1"/>
                          </a:solidFill>
                          <a:latin typeface="+mn-lt"/>
                        </a:rPr>
                        <a:t>Sub</a:t>
                      </a:r>
                      <a:r>
                        <a:rPr lang="en-ZA" sz="1600" baseline="0" dirty="0">
                          <a:solidFill>
                            <a:schemeClr val="tx1"/>
                          </a:solidFill>
                          <a:latin typeface="+mn-lt"/>
                        </a:rPr>
                        <a:t> Programme 3.1: </a:t>
                      </a:r>
                      <a:r>
                        <a:rPr lang="en-ZA" sz="1600" b="1" kern="1200" dirty="0">
                          <a:solidFill>
                            <a:schemeClr val="dk1"/>
                          </a:solidFill>
                          <a:effectLst/>
                          <a:latin typeface="+mn-lt"/>
                          <a:ea typeface="+mn-ea"/>
                          <a:cs typeface="+mn-cs"/>
                        </a:rPr>
                        <a:t>System of Global Governance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24" marR="91424" marT="45672" marB="4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822832">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Reports on the outcomes of multilateral and multistate organisations reflecting South Africa's participation and interests, including that of the African Agenda on peace and security, human rights, economic and social development</a:t>
                      </a:r>
                    </a:p>
                  </a:txBody>
                  <a:tcPr marL="91424" marR="91424" marT="45672" marB="4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2041979">
                <a:tc>
                  <a:txBody>
                    <a:bodyPr/>
                    <a:lstStyle/>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Reflect on the heightened food and nutrition insecurity which continues across the world despite various humanitarian appeals by the United Nations and various international humanitarian organisations; and</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Reflect South Africa’s participation in the:</a:t>
                      </a:r>
                    </a:p>
                    <a:p>
                      <a:pPr marL="9144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United Nations ECOSOC Humanitarian Affairs Segment (HAS);</a:t>
                      </a:r>
                    </a:p>
                    <a:p>
                      <a:pPr marL="9144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47</a:t>
                      </a:r>
                      <a:r>
                        <a:rPr kumimoji="0" lang="en-US" sz="1600" b="0" i="0" u="none" strike="noStrike" kern="1200" cap="none" spc="0" normalizeH="0" baseline="30000" noProof="0" dirty="0">
                          <a:ln>
                            <a:noFill/>
                          </a:ln>
                          <a:solidFill>
                            <a:srgbClr val="000000"/>
                          </a:solidFill>
                          <a:effectLst/>
                          <a:uLnTx/>
                          <a:uFillTx/>
                          <a:latin typeface="+mn-lt"/>
                          <a:ea typeface="+mn-ea"/>
                          <a:cs typeface="+mn-cs"/>
                        </a:rPr>
                        <a:t>th</a:t>
                      </a:r>
                      <a:r>
                        <a:rPr kumimoji="0" lang="en-US" sz="1600" b="0" i="0" u="none" strike="noStrike" kern="1200" cap="none" spc="0" normalizeH="0" baseline="0" noProof="0" dirty="0">
                          <a:ln>
                            <a:noFill/>
                          </a:ln>
                          <a:solidFill>
                            <a:srgbClr val="000000"/>
                          </a:solidFill>
                          <a:effectLst/>
                          <a:uLnTx/>
                          <a:uFillTx/>
                          <a:latin typeface="+mn-lt"/>
                          <a:ea typeface="+mn-ea"/>
                          <a:cs typeface="+mn-cs"/>
                        </a:rPr>
                        <a:t> Session of the Human Rights Council;</a:t>
                      </a:r>
                    </a:p>
                    <a:p>
                      <a:pPr marL="9144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20</a:t>
                      </a:r>
                      <a:r>
                        <a:rPr kumimoji="0" lang="en-US" sz="1600" b="0" i="0" u="none" strike="noStrike" kern="1200" cap="none" spc="0" normalizeH="0" baseline="30000" noProof="0" dirty="0">
                          <a:ln>
                            <a:noFill/>
                          </a:ln>
                          <a:solidFill>
                            <a:srgbClr val="000000"/>
                          </a:solidFill>
                          <a:effectLst/>
                          <a:uLnTx/>
                          <a:uFillTx/>
                          <a:latin typeface="+mn-lt"/>
                          <a:ea typeface="+mn-ea"/>
                          <a:cs typeface="+mn-cs"/>
                        </a:rPr>
                        <a:t>th</a:t>
                      </a:r>
                      <a:r>
                        <a:rPr kumimoji="0" lang="en-US" sz="1600" b="0" i="0" u="none" strike="noStrike" kern="1200" cap="none" spc="0" normalizeH="0" baseline="0" noProof="0" dirty="0">
                          <a:ln>
                            <a:noFill/>
                          </a:ln>
                          <a:solidFill>
                            <a:srgbClr val="000000"/>
                          </a:solidFill>
                          <a:effectLst/>
                          <a:uLnTx/>
                          <a:uFillTx/>
                          <a:latin typeface="+mn-lt"/>
                          <a:ea typeface="+mn-ea"/>
                          <a:cs typeface="+mn-cs"/>
                        </a:rPr>
                        <a:t> Anniversary of the adoption of the Durban Declaration and Programme of Action; and</a:t>
                      </a:r>
                    </a:p>
                    <a:p>
                      <a:pPr marL="9144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United Nations Food Systems Summit.</a:t>
                      </a:r>
                    </a:p>
                  </a:txBody>
                  <a:tcPr marL="91424" marR="91424" marT="45672" marB="45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0B9C755D-8F21-41FD-8802-F0F1DF2D5211}" type="slidenum">
              <a:rPr lang="en-US" altLang="en-US" sz="1000" smtClean="0">
                <a:latin typeface="Times" panose="02020603050405020304" pitchFamily="18" charset="0"/>
              </a:rPr>
              <a:pPr>
                <a:spcBef>
                  <a:spcPct val="0"/>
                </a:spcBef>
                <a:buFontTx/>
                <a:buNone/>
              </a:pPr>
              <a:t>23</a:t>
            </a:fld>
            <a:endParaRPr lang="en-US" altLang="en-US" sz="1000" dirty="0">
              <a:latin typeface="Times"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303594029"/>
              </p:ext>
            </p:extLst>
          </p:nvPr>
        </p:nvGraphicFramePr>
        <p:xfrm>
          <a:off x="5383" y="1371811"/>
          <a:ext cx="9070848" cy="4114377"/>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3656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a:solidFill>
                            <a:schemeClr val="tx1"/>
                          </a:solidFill>
                          <a:latin typeface="+mn-lt"/>
                        </a:rPr>
                        <a:t>Sub</a:t>
                      </a:r>
                      <a:r>
                        <a:rPr lang="en-ZA" sz="1600" baseline="0" dirty="0">
                          <a:solidFill>
                            <a:schemeClr val="tx1"/>
                          </a:solidFill>
                          <a:latin typeface="+mn-lt"/>
                        </a:rPr>
                        <a:t> Programme 3.1: </a:t>
                      </a:r>
                      <a:r>
                        <a:rPr lang="en-ZA" sz="1600" b="1" kern="1200" dirty="0">
                          <a:solidFill>
                            <a:schemeClr val="dk1"/>
                          </a:solidFill>
                          <a:effectLst/>
                          <a:latin typeface="+mn-lt"/>
                          <a:ea typeface="+mn-ea"/>
                          <a:cs typeface="+mn-cs"/>
                        </a:rPr>
                        <a:t>System of Global Governance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24" marR="91424" marT="45672" marB="4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822832">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Reports on the outcomes of multilateral and multistate organisations reflecting South Africa's participation and interests, including that of the African Agenda on peace and security, human rights, economic and social development</a:t>
                      </a:r>
                    </a:p>
                  </a:txBody>
                  <a:tcPr marL="91424" marR="91424" marT="45672" marB="45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2925861">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Economic and Social Development</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The reports reflect that, amongst other: </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The development gains of developing countries have been set back twenty years by the COVID-19 pandemic;</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Internationally, a global re-balancing is taking place, as the world is becoming increasingly multipolar;</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Multilateral collaboration that was evident at the start of the COVID-19 pandemic has slowly been replaced by narrow national self-interest and protectionism of vaccine availability in the midst of a global pandemic; and</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Coordination amongst developing countries spanning the world´s time zones and the digital divide has proven to be especially challenging;</a:t>
                      </a:r>
                    </a:p>
                  </a:txBody>
                  <a:tcPr marL="91424" marR="91424" marT="45672" marB="4567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extLst>
      <p:ext uri="{BB962C8B-B14F-4D97-AF65-F5344CB8AC3E}">
        <p14:creationId xmlns:p14="http://schemas.microsoft.com/office/powerpoint/2010/main" xmlns="" val="3609804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EE8742BA-D9E3-4723-A8BE-877B5E47B434}" type="slidenum">
              <a:rPr lang="en-US" altLang="en-US" sz="1000" smtClean="0">
                <a:latin typeface="Times" panose="02020603050405020304" pitchFamily="18" charset="0"/>
              </a:rPr>
              <a:pPr>
                <a:spcBef>
                  <a:spcPct val="0"/>
                </a:spcBef>
                <a:buFontTx/>
                <a:buNone/>
              </a:pPr>
              <a:t>24</a:t>
            </a:fld>
            <a:endParaRPr lang="en-US" altLang="en-US" sz="1000" dirty="0">
              <a:latin typeface="Times"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4159559108"/>
              </p:ext>
            </p:extLst>
          </p:nvPr>
        </p:nvGraphicFramePr>
        <p:xfrm>
          <a:off x="36576" y="1001568"/>
          <a:ext cx="9070848" cy="5821905"/>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3357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a:solidFill>
                            <a:schemeClr val="tx1"/>
                          </a:solidFill>
                          <a:latin typeface="+mn-lt"/>
                        </a:rPr>
                        <a:t>Sub</a:t>
                      </a:r>
                      <a:r>
                        <a:rPr lang="en-ZA" sz="1600" baseline="0" dirty="0">
                          <a:solidFill>
                            <a:schemeClr val="tx1"/>
                          </a:solidFill>
                          <a:latin typeface="+mn-lt"/>
                        </a:rPr>
                        <a:t> Programme 3.1: </a:t>
                      </a:r>
                      <a:r>
                        <a:rPr lang="en-ZA" sz="1600" b="1" kern="1200" dirty="0">
                          <a:solidFill>
                            <a:schemeClr val="dk1"/>
                          </a:solidFill>
                          <a:effectLst/>
                          <a:latin typeface="+mn-lt"/>
                          <a:ea typeface="+mn-ea"/>
                          <a:cs typeface="+mn-cs"/>
                        </a:rPr>
                        <a:t>System of Global Governance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24" marR="91424" marT="45667" marB="456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755517">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Reports on the outcomes of multilateral and multistate organisations reflecting South Africa's participation and interests, including that of the African Agenda on peace and security, human rights, economic and social development</a:t>
                      </a:r>
                    </a:p>
                  </a:txBody>
                  <a:tcPr marL="91424" marR="91424" marT="45667" marB="456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4561336">
                <a:tc>
                  <a:txBody>
                    <a:bodyPr/>
                    <a:lstStyle/>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500" b="0" i="0" u="none" strike="noStrike" kern="1200" cap="none" spc="0" normalizeH="0" baseline="0" noProof="0" dirty="0">
                          <a:ln>
                            <a:noFill/>
                          </a:ln>
                          <a:solidFill>
                            <a:srgbClr val="000000"/>
                          </a:solidFill>
                          <a:effectLst/>
                          <a:uLnTx/>
                          <a:uFillTx/>
                          <a:latin typeface="+mn-lt"/>
                          <a:ea typeface="+mn-ea"/>
                          <a:cs typeface="+mn-cs"/>
                        </a:rPr>
                        <a:t>Key multilateral and plurilateral fora were utilised to advance the President´s messages and initiatives, in his capacity as the African Union COVID-19 champion and co-chair of the ACT-A Facilitation Council;</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500" b="0" i="0" u="none" strike="noStrike" kern="1200" cap="none" spc="0" normalizeH="0" baseline="0" noProof="0" dirty="0">
                          <a:ln>
                            <a:noFill/>
                          </a:ln>
                          <a:solidFill>
                            <a:srgbClr val="000000"/>
                          </a:solidFill>
                          <a:effectLst/>
                          <a:uLnTx/>
                          <a:uFillTx/>
                          <a:latin typeface="+mn-lt"/>
                          <a:ea typeface="+mn-ea"/>
                          <a:cs typeface="+mn-cs"/>
                        </a:rPr>
                        <a:t>Some key events during the reporting period:</a:t>
                      </a:r>
                    </a:p>
                    <a:p>
                      <a:pPr marL="712788" marR="0" lvl="0" indent="-255588"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500" b="0" i="0" u="none" strike="noStrike" kern="1200" cap="none" spc="0" normalizeH="0" baseline="0" noProof="0" dirty="0">
                          <a:ln>
                            <a:noFill/>
                          </a:ln>
                          <a:solidFill>
                            <a:srgbClr val="000000"/>
                          </a:solidFill>
                          <a:effectLst/>
                          <a:uLnTx/>
                          <a:uFillTx/>
                          <a:latin typeface="+mn-lt"/>
                          <a:ea typeface="+mn-ea"/>
                          <a:cs typeface="+mn-cs"/>
                        </a:rPr>
                        <a:t>54</a:t>
                      </a:r>
                      <a:r>
                        <a:rPr kumimoji="0" lang="en-US" sz="1500" b="0" i="0" u="none" strike="noStrike" kern="1200" cap="none" spc="0" normalizeH="0" baseline="30000" noProof="0" dirty="0">
                          <a:ln>
                            <a:noFill/>
                          </a:ln>
                          <a:solidFill>
                            <a:srgbClr val="000000"/>
                          </a:solidFill>
                          <a:effectLst/>
                          <a:uLnTx/>
                          <a:uFillTx/>
                          <a:latin typeface="+mn-lt"/>
                          <a:ea typeface="+mn-ea"/>
                          <a:cs typeface="+mn-cs"/>
                        </a:rPr>
                        <a:t>th</a:t>
                      </a:r>
                      <a:r>
                        <a:rPr kumimoji="0" lang="en-US" sz="1500" b="0" i="0" u="none" strike="noStrike" kern="1200" cap="none" spc="0" normalizeH="0" baseline="0" noProof="0" dirty="0">
                          <a:ln>
                            <a:noFill/>
                          </a:ln>
                          <a:solidFill>
                            <a:srgbClr val="000000"/>
                          </a:solidFill>
                          <a:effectLst/>
                          <a:uLnTx/>
                          <a:uFillTx/>
                          <a:latin typeface="+mn-lt"/>
                          <a:ea typeface="+mn-ea"/>
                          <a:cs typeface="+mn-cs"/>
                        </a:rPr>
                        <a:t> Session of the Commission on Population and Development - unanimous adoption of the Resolution on Population, Food Security, Nutrition and Sustainable Development;</a:t>
                      </a:r>
                    </a:p>
                    <a:p>
                      <a:pPr marL="712788" marR="0" lvl="0" indent="-255588"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500" b="0" i="0" u="none" strike="noStrike" kern="1200" cap="none" spc="0" normalizeH="0" baseline="0" noProof="0" dirty="0">
                          <a:ln>
                            <a:noFill/>
                          </a:ln>
                          <a:solidFill>
                            <a:srgbClr val="000000"/>
                          </a:solidFill>
                          <a:effectLst/>
                          <a:uLnTx/>
                          <a:uFillTx/>
                          <a:latin typeface="+mn-lt"/>
                          <a:ea typeface="+mn-ea"/>
                          <a:cs typeface="+mn-cs"/>
                        </a:rPr>
                        <a:t>Global Health Summit - Summit adopted the “Rome Declaration of Principles”, aimed at guiding joint action to prevent future health crises and to build a safer, fairer and more equitable and sustainable world;</a:t>
                      </a:r>
                    </a:p>
                    <a:p>
                      <a:pPr marL="712788" marR="0" lvl="0" indent="-255588"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500" b="0" i="0" u="none" strike="noStrike" kern="1200" cap="none" spc="0" normalizeH="0" baseline="0" noProof="0" dirty="0">
                          <a:ln>
                            <a:noFill/>
                          </a:ln>
                          <a:solidFill>
                            <a:srgbClr val="000000"/>
                          </a:solidFill>
                          <a:effectLst/>
                          <a:uLnTx/>
                          <a:uFillTx/>
                          <a:latin typeface="+mn-lt"/>
                          <a:ea typeface="+mn-ea"/>
                          <a:cs typeface="+mn-cs"/>
                        </a:rPr>
                        <a:t>74</a:t>
                      </a:r>
                      <a:r>
                        <a:rPr kumimoji="0" lang="en-US" sz="1500" b="0" i="0" u="none" strike="noStrike" kern="1200" cap="none" spc="0" normalizeH="0" baseline="30000" noProof="0" dirty="0">
                          <a:ln>
                            <a:noFill/>
                          </a:ln>
                          <a:solidFill>
                            <a:srgbClr val="000000"/>
                          </a:solidFill>
                          <a:effectLst/>
                          <a:uLnTx/>
                          <a:uFillTx/>
                          <a:latin typeface="+mn-lt"/>
                          <a:ea typeface="+mn-ea"/>
                          <a:cs typeface="+mn-cs"/>
                        </a:rPr>
                        <a:t>th</a:t>
                      </a:r>
                      <a:r>
                        <a:rPr kumimoji="0" lang="en-US" sz="1500" b="0" i="0" u="none" strike="noStrike" kern="1200" cap="none" spc="0" normalizeH="0" baseline="0" noProof="0" dirty="0">
                          <a:ln>
                            <a:noFill/>
                          </a:ln>
                          <a:solidFill>
                            <a:srgbClr val="000000"/>
                          </a:solidFill>
                          <a:effectLst/>
                          <a:uLnTx/>
                          <a:uFillTx/>
                          <a:latin typeface="+mn-lt"/>
                          <a:ea typeface="+mn-ea"/>
                          <a:cs typeface="+mn-cs"/>
                        </a:rPr>
                        <a:t> Session of the World Health Assembly – call reiterated for global solidarity and collaboration to be better prepared for the next global health crisis;</a:t>
                      </a:r>
                    </a:p>
                    <a:p>
                      <a:pPr marL="712788" marR="0" lvl="0" indent="-255588"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500" b="0" i="0" u="none" strike="noStrike" kern="1200" cap="none" spc="0" normalizeH="0" baseline="0" noProof="0" dirty="0">
                          <a:ln>
                            <a:noFill/>
                          </a:ln>
                          <a:solidFill>
                            <a:srgbClr val="000000"/>
                          </a:solidFill>
                          <a:effectLst/>
                          <a:uLnTx/>
                          <a:uFillTx/>
                          <a:latin typeface="+mn-lt"/>
                          <a:ea typeface="+mn-ea"/>
                          <a:cs typeface="+mn-cs"/>
                        </a:rPr>
                        <a:t>Extended 44</a:t>
                      </a:r>
                      <a:r>
                        <a:rPr kumimoji="0" lang="en-US" sz="1500" b="0" i="0" u="none" strike="noStrike" kern="1200" cap="none" spc="0" normalizeH="0" baseline="30000" noProof="0" dirty="0">
                          <a:ln>
                            <a:noFill/>
                          </a:ln>
                          <a:solidFill>
                            <a:srgbClr val="000000"/>
                          </a:solidFill>
                          <a:effectLst/>
                          <a:uLnTx/>
                          <a:uFillTx/>
                          <a:latin typeface="+mn-lt"/>
                          <a:ea typeface="+mn-ea"/>
                          <a:cs typeface="+mn-cs"/>
                        </a:rPr>
                        <a:t>th</a:t>
                      </a:r>
                      <a:r>
                        <a:rPr kumimoji="0" lang="en-US" sz="1500" b="0" i="0" u="none" strike="noStrike" kern="1200" cap="none" spc="0" normalizeH="0" baseline="0" noProof="0" dirty="0">
                          <a:ln>
                            <a:noFill/>
                          </a:ln>
                          <a:solidFill>
                            <a:srgbClr val="000000"/>
                          </a:solidFill>
                          <a:effectLst/>
                          <a:uLnTx/>
                          <a:uFillTx/>
                          <a:latin typeface="+mn-lt"/>
                          <a:ea typeface="+mn-ea"/>
                          <a:cs typeface="+mn-cs"/>
                        </a:rPr>
                        <a:t> Session of the World Heritage Committee - South Africa’s participation was seen as strong proponent to advance the African Agenda;</a:t>
                      </a:r>
                    </a:p>
                    <a:p>
                      <a:pPr marL="712788" marR="0" lvl="0" indent="-255588"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500" b="0" i="0" u="none" strike="noStrike" kern="1200" cap="none" spc="0" normalizeH="0" baseline="0" noProof="0" dirty="0">
                          <a:ln>
                            <a:noFill/>
                          </a:ln>
                          <a:solidFill>
                            <a:srgbClr val="000000"/>
                          </a:solidFill>
                          <a:effectLst/>
                          <a:uLnTx/>
                          <a:uFillTx/>
                          <a:latin typeface="+mn-lt"/>
                          <a:ea typeface="+mn-ea"/>
                          <a:cs typeface="+mn-cs"/>
                        </a:rPr>
                        <a:t>Foreign Policy and Global Health Initiative (FPGH) Ministerial Virtual Meeting - the meeting, amongst other matters, expressed the importance of solidarity, and multilateral collaboration to mitigate the pandemic, sharing of resources and best practices; as well as to strengthen the resilience, preparedness, response to health emergencies; and</a:t>
                      </a:r>
                    </a:p>
                    <a:p>
                      <a:pPr marL="712788" marR="0" lvl="0" indent="-255588"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500" b="0" i="0" u="none" strike="noStrike" kern="1200" cap="none" spc="0" normalizeH="0" baseline="0" noProof="0" dirty="0">
                          <a:ln>
                            <a:noFill/>
                          </a:ln>
                          <a:solidFill>
                            <a:srgbClr val="000000"/>
                          </a:solidFill>
                          <a:effectLst/>
                          <a:uLnTx/>
                          <a:uFillTx/>
                          <a:latin typeface="+mn-lt"/>
                          <a:ea typeface="+mn-ea"/>
                          <a:cs typeface="+mn-cs"/>
                        </a:rPr>
                        <a:t>High-Level Political Forum (HLPF) on Sustainable Development -  the focus was on sustainable and resilient recovery from the COVID-19 pandemic and getting the world on track to implement the 2030 Agenda. </a:t>
                      </a:r>
                    </a:p>
                  </a:txBody>
                  <a:tcPr marL="91424" marR="91424"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CCC03F9A-8BCE-43E6-9F8D-44F4BDB0A125}" type="slidenum">
              <a:rPr lang="en-US" altLang="en-US" sz="1000" smtClean="0">
                <a:latin typeface="Times" panose="02020603050405020304" pitchFamily="18" charset="0"/>
              </a:rPr>
              <a:pPr>
                <a:spcBef>
                  <a:spcPct val="0"/>
                </a:spcBef>
                <a:buFontTx/>
                <a:buNone/>
              </a:pPr>
              <a:t>25</a:t>
            </a:fld>
            <a:endParaRPr lang="en-US" altLang="en-US" sz="1000" dirty="0">
              <a:latin typeface="Times"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2479618658"/>
              </p:ext>
            </p:extLst>
          </p:nvPr>
        </p:nvGraphicFramePr>
        <p:xfrm>
          <a:off x="0" y="1556792"/>
          <a:ext cx="9070848" cy="2986996"/>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800" dirty="0">
                          <a:solidFill>
                            <a:schemeClr val="tx1"/>
                          </a:solidFill>
                        </a:rPr>
                        <a:t>Sub</a:t>
                      </a:r>
                      <a:r>
                        <a:rPr lang="en-ZA" sz="1800" baseline="0" dirty="0">
                          <a:solidFill>
                            <a:schemeClr val="tx1"/>
                          </a:solidFill>
                        </a:rPr>
                        <a:t> Programme 3.1: </a:t>
                      </a:r>
                      <a:r>
                        <a:rPr lang="en-ZA" sz="1800" b="1" kern="1200" dirty="0">
                          <a:solidFill>
                            <a:schemeClr val="dk1"/>
                          </a:solidFill>
                          <a:effectLst/>
                          <a:latin typeface="+mn-lt"/>
                          <a:ea typeface="+mn-ea"/>
                          <a:cs typeface="+mn-cs"/>
                        </a:rPr>
                        <a:t>System of Global Governance </a:t>
                      </a:r>
                      <a:r>
                        <a:rPr kumimoji="0" lang="en-ZA" sz="1800" b="1" i="0" u="none" strike="noStrike" kern="1200" cap="none" spc="0" normalizeH="0" baseline="0" noProof="0" dirty="0">
                          <a:ln>
                            <a:noFill/>
                          </a:ln>
                          <a:solidFill>
                            <a:srgbClr val="7030A0"/>
                          </a:solidFill>
                          <a:effectLst/>
                          <a:uLnTx/>
                          <a:uFillTx/>
                          <a:latin typeface="+mn-lt"/>
                          <a:ea typeface="+mn-ea"/>
                          <a:cs typeface="+mn-cs"/>
                        </a:rPr>
                        <a:t>(Q1 &amp; </a:t>
                      </a:r>
                      <a:r>
                        <a:rPr kumimoji="0" lang="en-GB" sz="1800" b="1" i="0" u="none" strike="noStrike" kern="1200" cap="none" spc="0" normalizeH="0" baseline="0" noProof="0" dirty="0">
                          <a:ln>
                            <a:noFill/>
                          </a:ln>
                          <a:solidFill>
                            <a:srgbClr val="7030A0"/>
                          </a:solidFill>
                          <a:effectLst/>
                          <a:uLnTx/>
                          <a:uFillTx/>
                          <a:latin typeface="Arial" panose="020B0604020202020204" pitchFamily="34" charset="0"/>
                          <a:ea typeface="Calibri" panose="020F0502020204030204" pitchFamily="34" charset="0"/>
                          <a:cs typeface="+mn-cs"/>
                        </a:rPr>
                        <a:t>Q2)</a:t>
                      </a:r>
                      <a:endParaRPr kumimoji="0" lang="en-GB" sz="1800" b="1" i="0" u="none" strike="noStrike" kern="1200" cap="none" spc="0" normalizeH="0" baseline="0" noProof="0" dirty="0">
                        <a:ln>
                          <a:noFill/>
                        </a:ln>
                        <a:solidFill>
                          <a:srgbClr val="7030A0"/>
                        </a:solidFill>
                        <a:effectLst/>
                        <a:uLnTx/>
                        <a:uFillTx/>
                        <a:latin typeface="+mn-lt"/>
                        <a:ea typeface="+mn-ea"/>
                        <a:cs typeface="+mn-cs"/>
                      </a:endParaRPr>
                    </a:p>
                  </a:txBody>
                  <a:tcPr marL="91424" marR="91424" marT="45709" marB="4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36576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Reports on the implementation of South Africa’s international reporting obligations</a:t>
                      </a:r>
                    </a:p>
                  </a:txBody>
                  <a:tcPr marL="91424" marR="91424" marT="45709" marB="4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365760">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One report on South Africa’s international reporting obligations.</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91424" marR="91424"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65760">
                <a:tc>
                  <a:txBody>
                    <a:bodyPr/>
                    <a:lstStyle/>
                    <a:p>
                      <a:pPr algn="ctr"/>
                      <a:r>
                        <a:rPr lang="en-US" sz="1600" b="1" i="0" u="none" strike="noStrike" baseline="0" dirty="0">
                          <a:solidFill>
                            <a:srgbClr val="000000"/>
                          </a:solidFill>
                          <a:latin typeface="+mn-lt"/>
                        </a:rPr>
                        <a:t>Sixty positions on identified influential multilateral bodies maintained 	</a:t>
                      </a:r>
                    </a:p>
                  </a:txBody>
                  <a:tcPr marL="91424" marR="91424" marT="45709" marB="4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3"/>
                  </a:ext>
                </a:extLst>
              </a:tr>
              <a:tr h="365760">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At the end of September 2021, South Africa was represented at 65 positions across the multilateral system.</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Rotation, retirement and the ending of contract periods often results in fluctuations in numbers.</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91424" marR="91424"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0C0AE060-BDFD-4B06-BC49-9ED88ABD84A8}" type="slidenum">
              <a:rPr lang="en-US" altLang="en-US" sz="1000" smtClean="0">
                <a:solidFill>
                  <a:srgbClr val="000000"/>
                </a:solidFill>
                <a:latin typeface="Times" panose="02020603050405020304" pitchFamily="18" charset="0"/>
              </a:rPr>
              <a:pPr>
                <a:spcBef>
                  <a:spcPct val="0"/>
                </a:spcBef>
                <a:buFontTx/>
                <a:buNone/>
              </a:pPr>
              <a:t>26</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p:cNvGraphicFramePr>
          <p:nvPr>
            <p:extLst>
              <p:ext uri="{D42A27DB-BD31-4B8C-83A1-F6EECF244321}">
                <p14:modId xmlns:p14="http://schemas.microsoft.com/office/powerpoint/2010/main" xmlns="" val="150355564"/>
              </p:ext>
            </p:extLst>
          </p:nvPr>
        </p:nvGraphicFramePr>
        <p:xfrm>
          <a:off x="38100" y="980728"/>
          <a:ext cx="9067800" cy="5724002"/>
        </p:xfrm>
        <a:graphic>
          <a:graphicData uri="http://schemas.openxmlformats.org/drawingml/2006/table">
            <a:tbl>
              <a:tblPr firstRow="1" bandRow="1">
                <a:tableStyleId>{5C22544A-7EE6-4342-B048-85BDC9FD1C3A}</a:tableStyleId>
              </a:tblPr>
              <a:tblGrid>
                <a:gridCol w="9067800">
                  <a:extLst>
                    <a:ext uri="{9D8B030D-6E8A-4147-A177-3AD203B41FA5}">
                      <a16:colId xmlns:a16="http://schemas.microsoft.com/office/drawing/2014/main" xmlns="" val="20000"/>
                    </a:ext>
                  </a:extLst>
                </a:gridCol>
              </a:tblGrid>
              <a:tr h="3753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0000"/>
                          </a:solidFill>
                          <a:effectLst/>
                          <a:uLnTx/>
                          <a:uFillTx/>
                          <a:latin typeface="+mn-lt"/>
                          <a:ea typeface="+mn-ea"/>
                          <a:cs typeface="+mn-cs"/>
                        </a:rPr>
                        <a:t>Sub Programme 3.2: Continental Cooperation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51" marR="91451"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59427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Monitoring Reports on South Africa’s contribution to the operationalisation of identified Agenda 2063 flagship projects</a:t>
                      </a:r>
                    </a:p>
                  </a:txBody>
                  <a:tcPr marL="91451" marR="91451" marT="45703" marB="457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594278">
                <a:tc>
                  <a:txBody>
                    <a:bodyPr/>
                    <a:lstStyle/>
                    <a:p>
                      <a:pPr marL="0" lvl="0" indent="0" algn="just">
                        <a:buFont typeface="Wingdings" panose="05000000000000000000" pitchFamily="2" charset="2"/>
                        <a:buNone/>
                      </a:pPr>
                      <a:r>
                        <a:rPr lang="en-US" sz="1600" b="0" dirty="0">
                          <a:latin typeface="+mn-lt"/>
                        </a:rPr>
                        <a:t>One monitoring report on SA contribution to the operationalisation of identified Agenda 2063 flagship projects submitted to the African Union.</a:t>
                      </a:r>
                    </a:p>
                  </a:txBody>
                  <a:tcPr marL="91451" marR="91451"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59427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Assessment Reports reflecting how the outcomes of Africa partnerships are aligned to the AU Agenda 2063</a:t>
                      </a:r>
                    </a:p>
                  </a:txBody>
                  <a:tcPr marL="91451" marR="91451" marT="45703" marB="457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3"/>
                  </a:ext>
                </a:extLst>
              </a:tr>
              <a:tr h="59427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One assessment report reflecting how the outcomes of Africa partnerships are aligned to the AU Agenda 2063 compiled.</a:t>
                      </a:r>
                    </a:p>
                  </a:txBody>
                  <a:tcPr marL="91451" marR="91451"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37535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Reports on South Africa’s obligations to SADC and AU fulfilled</a:t>
                      </a:r>
                    </a:p>
                  </a:txBody>
                  <a:tcPr marL="91451" marR="91451" marT="45703" marB="457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5"/>
                  </a:ext>
                </a:extLst>
              </a:tr>
              <a:tr h="259617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 biannual report on South Africa’s obligations towards the AU, which reflects the following engagements:</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endParaRPr>
                    </a:p>
                    <a:p>
                      <a:pPr marL="457200" marR="0" lvl="0" indent="-457200" algn="just" defTabSz="914400" rtl="0" eaLnBrk="1" fontAlgn="ctr"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AU Conference on expanding Africa‘s Vaccine Manufacturing, where discussions centered on, amongst other, developing a short-term strategy for Africa to manufacture COVID-19 vaccines, strengthening the continent’s capacity for vaccine manufacturing for future pandemics, bolstering regional centers for excellence and research hubs;</a:t>
                      </a:r>
                    </a:p>
                    <a:p>
                      <a:pPr marL="457200" marR="0" lvl="0" indent="-457200" algn="just" defTabSz="914400" rtl="0" eaLnBrk="1" fontAlgn="ctr"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Friends of Multilateralism Heads of State Round Table. Discussions mainly focused on elevating political leadership for pandemic preparedness and response options for strengthened global governance and accountability.</a:t>
                      </a:r>
                    </a:p>
                  </a:txBody>
                  <a:tcPr marL="91451" marR="91451" marT="45703" marB="457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6"/>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273FAE51-3092-46D8-AE58-D771BAFA692A}" type="slidenum">
              <a:rPr lang="en-US" altLang="en-US" sz="1000" smtClean="0">
                <a:solidFill>
                  <a:srgbClr val="000000"/>
                </a:solidFill>
                <a:latin typeface="Times" panose="02020603050405020304" pitchFamily="18" charset="0"/>
              </a:rPr>
              <a:pPr>
                <a:spcBef>
                  <a:spcPct val="0"/>
                </a:spcBef>
                <a:buFontTx/>
                <a:buNone/>
              </a:pPr>
              <a:t>27</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p:cNvGraphicFramePr>
          <p:nvPr>
            <p:extLst>
              <p:ext uri="{D42A27DB-BD31-4B8C-83A1-F6EECF244321}">
                <p14:modId xmlns:p14="http://schemas.microsoft.com/office/powerpoint/2010/main" xmlns="" val="921482184"/>
              </p:ext>
            </p:extLst>
          </p:nvPr>
        </p:nvGraphicFramePr>
        <p:xfrm>
          <a:off x="38100" y="1052736"/>
          <a:ext cx="9067800" cy="5615999"/>
        </p:xfrm>
        <a:graphic>
          <a:graphicData uri="http://schemas.openxmlformats.org/drawingml/2006/table">
            <a:tbl>
              <a:tblPr firstRow="1" bandRow="1">
                <a:tableStyleId>{5C22544A-7EE6-4342-B048-85BDC9FD1C3A}</a:tableStyleId>
              </a:tblPr>
              <a:tblGrid>
                <a:gridCol w="9067800">
                  <a:extLst>
                    <a:ext uri="{9D8B030D-6E8A-4147-A177-3AD203B41FA5}">
                      <a16:colId xmlns:a16="http://schemas.microsoft.com/office/drawing/2014/main" xmlns="" val="20000"/>
                    </a:ext>
                  </a:extLst>
                </a:gridCol>
              </a:tblGrid>
              <a:tr h="3895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0000"/>
                          </a:solidFill>
                          <a:effectLst/>
                          <a:uLnTx/>
                          <a:uFillTx/>
                          <a:latin typeface="+mn-lt"/>
                          <a:ea typeface="+mn-ea"/>
                          <a:cs typeface="+mn-cs"/>
                        </a:rPr>
                        <a:t>Sub Programme 3.2: Continental Cooperation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51" marR="91451" marT="45668" marB="456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3993011">
                <a:tc>
                  <a:txBody>
                    <a:bodyPr/>
                    <a:lstStyle/>
                    <a:p>
                      <a:pPr marL="457200" marR="0" lvl="0" indent="-457200" algn="just" defTabSz="914400" rtl="0" eaLnBrk="1" fontAlgn="ctr"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MasterCard Foundation and Africa CDC Launch of “Saving Lives, Saving Economies, and Saving Schools: Partnership to Vaccinate Africa”. A partnership working towards ensuring that Africa has more access to vaccines, improve public health, economic recovery and bringing life back to normalcy; and</a:t>
                      </a:r>
                    </a:p>
                    <a:p>
                      <a:pPr marL="457200" marR="0" lvl="0" indent="-457200" algn="just" defTabSz="914400" rtl="0" eaLnBrk="1" fontAlgn="ctr"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AU Bureau Meeting on COVID-19 where updates were provided on funding and support for vaccines which included:</a:t>
                      </a:r>
                    </a:p>
                    <a:p>
                      <a:pPr marL="914400" marR="0" lvl="0" indent="-457200" algn="just" defTabSz="914400" rtl="0" eaLnBrk="1" fontAlgn="ctr" latinLnBrk="0" hangingPunct="1">
                        <a:lnSpc>
                          <a:spcPct val="100000"/>
                        </a:lnSpc>
                        <a:spcBef>
                          <a:spcPts val="0"/>
                        </a:spcBef>
                        <a:spcAft>
                          <a:spcPts val="0"/>
                        </a:spcAft>
                        <a:buClrTx/>
                        <a:buSzTx/>
                        <a:buFont typeface="Wingdings" panose="05000000000000000000" pitchFamily="2" charset="2"/>
                        <a:buChar char="Ø"/>
                        <a:tabLst>
                          <a:tab pos="457200" algn="l"/>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The World Bank Group scaling up financing to African countries for the purchase of vaccines from either COVAX or from manufacturers directly;</a:t>
                      </a:r>
                    </a:p>
                    <a:p>
                      <a:pPr marL="914400" marR="0" lvl="0" indent="-457200" algn="just" defTabSz="914400" rtl="0" eaLnBrk="1" fontAlgn="ctr" latinLnBrk="0" hangingPunct="1">
                        <a:lnSpc>
                          <a:spcPct val="100000"/>
                        </a:lnSpc>
                        <a:spcBef>
                          <a:spcPts val="0"/>
                        </a:spcBef>
                        <a:spcAft>
                          <a:spcPts val="0"/>
                        </a:spcAft>
                        <a:buClrTx/>
                        <a:buSzTx/>
                        <a:buFont typeface="Wingdings" panose="05000000000000000000" pitchFamily="2" charset="2"/>
                        <a:buChar char="Ø"/>
                        <a:tabLst>
                          <a:tab pos="457200" algn="l"/>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A pipeline of 30 projects amounting to about $2 billion for the African continent was being prepared under the $12 billion vaccines program from the International Development Association (IDA) and the International Bank for Reconstruction and Development (IBRD); and</a:t>
                      </a:r>
                    </a:p>
                    <a:p>
                      <a:pPr marL="914400" marR="0" lvl="0" indent="-457200" algn="just" defTabSz="914400" rtl="0" eaLnBrk="1" fontAlgn="ctr" latinLnBrk="0" hangingPunct="1">
                        <a:lnSpc>
                          <a:spcPct val="100000"/>
                        </a:lnSpc>
                        <a:spcBef>
                          <a:spcPts val="0"/>
                        </a:spcBef>
                        <a:spcAft>
                          <a:spcPts val="0"/>
                        </a:spcAft>
                        <a:buClrTx/>
                        <a:buSzTx/>
                        <a:buFont typeface="Wingdings" panose="05000000000000000000" pitchFamily="2" charset="2"/>
                        <a:buChar char="Ø"/>
                        <a:tabLst>
                          <a:tab pos="457200" algn="l"/>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The African Development Bank (AfDB) Group created the COVID-19 Response Facility to assist its regional member countries in fighting the pandemic. </a:t>
                      </a:r>
                    </a:p>
                    <a:p>
                      <a:pPr marL="914400" marR="0" lvl="0" indent="-457200" algn="just" defTabSz="914400" rtl="0" eaLnBrk="1" fontAlgn="ctr" latinLnBrk="0" hangingPunct="1">
                        <a:lnSpc>
                          <a:spcPct val="100000"/>
                        </a:lnSpc>
                        <a:spcBef>
                          <a:spcPts val="0"/>
                        </a:spcBef>
                        <a:spcAft>
                          <a:spcPts val="0"/>
                        </a:spcAft>
                        <a:buClrTx/>
                        <a:buSzTx/>
                        <a:buFont typeface="Wingdings" panose="05000000000000000000" pitchFamily="2" charset="2"/>
                        <a:buChar char="Ø"/>
                        <a:tabLst>
                          <a:tab pos="457200" algn="l"/>
                        </a:tabLst>
                        <a:defRPr/>
                      </a:pPr>
                      <a:endPar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endParaRPr>
                    </a:p>
                  </a:txBody>
                  <a:tcPr marL="91451" marR="91451" marT="45668" marB="456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r h="616709">
                <a:tc>
                  <a:txBody>
                    <a:bodyPr/>
                    <a:lstStyle/>
                    <a:p>
                      <a:pPr marL="0" marR="0" lvl="0" indent="0" algn="ctr"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100% of South Africa’s commitments and efforts in order to resolve continental conflicts honoured</a:t>
                      </a:r>
                    </a:p>
                  </a:txBody>
                  <a:tcPr marL="91451" marR="91451" marT="45668" marB="456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2"/>
                  </a:ext>
                </a:extLst>
              </a:tr>
              <a:tr h="616709">
                <a:tc>
                  <a:txBody>
                    <a:bodyPr/>
                    <a:lstStyle/>
                    <a:p>
                      <a:pPr marL="0" marR="0" lvl="0" indent="0" algn="just"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There were no commitments for South Africa to honour during the reporting period.</a:t>
                      </a:r>
                    </a:p>
                    <a:p>
                      <a:pPr marL="0" marR="0" lvl="0" indent="0" algn="just"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endPar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endParaRPr>
                    </a:p>
                  </a:txBody>
                  <a:tcPr marL="91451" marR="91451" marT="45668" marB="456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eaLnBrk="1" fontAlgn="auto" hangingPunct="1">
              <a:spcBef>
                <a:spcPts val="0"/>
              </a:spcBef>
              <a:spcAft>
                <a:spcPts val="0"/>
              </a:spcAft>
              <a:buFontTx/>
              <a:buNone/>
              <a:defRPr/>
            </a:pPr>
            <a:r>
              <a:rPr lang="en-ZA" sz="2400" dirty="0"/>
              <a:t>Sub Programme:   </a:t>
            </a:r>
            <a:r>
              <a:rPr lang="en-ZA" sz="2400" b="1" kern="1200" dirty="0">
                <a:solidFill>
                  <a:schemeClr val="dk1"/>
                </a:solidFill>
              </a:rPr>
              <a:t>Continental Cooperation</a:t>
            </a:r>
            <a:endParaRPr lang="en-ZA" sz="2400" dirty="0"/>
          </a:p>
          <a:p>
            <a:pPr algn="ctr">
              <a:defRPr/>
            </a:pPr>
            <a:r>
              <a:rPr lang="en-ZA" sz="2400" dirty="0"/>
              <a:t>Q2 Achievements</a:t>
            </a:r>
          </a:p>
          <a:p>
            <a:pPr>
              <a:defRPr/>
            </a:pPr>
            <a:endParaRPr lang="en-ZA" dirty="0"/>
          </a:p>
        </p:txBody>
      </p:sp>
      <p:sp>
        <p:nvSpPr>
          <p:cNvPr id="7168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2DDBCFF0-C9EC-4409-A4B8-9CC5580D47D9}" type="slidenum">
              <a:rPr lang="en-US" altLang="en-US" sz="1000" smtClean="0">
                <a:solidFill>
                  <a:srgbClr val="000000"/>
                </a:solidFill>
                <a:latin typeface="Times" panose="02020603050405020304" pitchFamily="18" charset="0"/>
              </a:rPr>
              <a:pPr>
                <a:spcBef>
                  <a:spcPct val="0"/>
                </a:spcBef>
                <a:buFontTx/>
                <a:buNone/>
              </a:pPr>
              <a:t>28</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p:cNvGraphicFramePr>
          <p:nvPr>
            <p:extLst>
              <p:ext uri="{D42A27DB-BD31-4B8C-83A1-F6EECF244321}">
                <p14:modId xmlns:p14="http://schemas.microsoft.com/office/powerpoint/2010/main" xmlns="" val="1545216569"/>
              </p:ext>
            </p:extLst>
          </p:nvPr>
        </p:nvGraphicFramePr>
        <p:xfrm>
          <a:off x="38100" y="980728"/>
          <a:ext cx="9067800" cy="5688000"/>
        </p:xfrm>
        <a:graphic>
          <a:graphicData uri="http://schemas.openxmlformats.org/drawingml/2006/table">
            <a:tbl>
              <a:tblPr firstRow="1" bandRow="1">
                <a:tableStyleId>{5C22544A-7EE6-4342-B048-85BDC9FD1C3A}</a:tableStyleId>
              </a:tblPr>
              <a:tblGrid>
                <a:gridCol w="9067800">
                  <a:extLst>
                    <a:ext uri="{9D8B030D-6E8A-4147-A177-3AD203B41FA5}">
                      <a16:colId xmlns:a16="http://schemas.microsoft.com/office/drawing/2014/main" xmlns="" val="20000"/>
                    </a:ext>
                  </a:extLst>
                </a:gridCol>
              </a:tblGrid>
              <a:tr h="383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0000"/>
                          </a:solidFill>
                          <a:effectLst/>
                          <a:uLnTx/>
                          <a:uFillTx/>
                          <a:latin typeface="+mn-lt"/>
                          <a:ea typeface="+mn-ea"/>
                          <a:cs typeface="+mn-cs"/>
                        </a:rPr>
                        <a:t>Sub Programme 3.3: South-South Cooperation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51" marR="91451"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6071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Reports on the outcomes of South-South engagements reflecting South Africa’s participation and interests, including that of the African Agenda</a:t>
                      </a:r>
                    </a:p>
                  </a:txBody>
                  <a:tcPr marL="91451" marR="9145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4697432">
                <a:tc>
                  <a:txBody>
                    <a:bodyPr/>
                    <a:lstStyle/>
                    <a:p>
                      <a:pPr marL="0" lvl="0" indent="0" algn="just">
                        <a:buFont typeface="Wingdings" panose="05000000000000000000" pitchFamily="2" charset="2"/>
                        <a:buNone/>
                      </a:pPr>
                      <a:r>
                        <a:rPr lang="en-US" sz="1600" b="1" dirty="0">
                          <a:latin typeface="+mn-lt"/>
                        </a:rPr>
                        <a:t>Extraordinary Non-Aligned Movement (NAM) Committee Meeting on Palestine</a:t>
                      </a:r>
                    </a:p>
                    <a:p>
                      <a:pPr marL="457200" lvl="0" indent="-457200" algn="just">
                        <a:buFont typeface="Wingdings" panose="05000000000000000000" pitchFamily="2" charset="2"/>
                        <a:buChar char="v"/>
                      </a:pPr>
                      <a:r>
                        <a:rPr lang="en-US" sz="1600" b="0" dirty="0">
                          <a:latin typeface="+mn-lt"/>
                        </a:rPr>
                        <a:t>A political declaration was adopted; </a:t>
                      </a:r>
                    </a:p>
                    <a:p>
                      <a:pPr marL="457200" lvl="0" indent="-457200" algn="just">
                        <a:buFont typeface="Wingdings" panose="05000000000000000000" pitchFamily="2" charset="2"/>
                        <a:buChar char="v"/>
                      </a:pPr>
                      <a:r>
                        <a:rPr lang="en-US" sz="1600" b="0" dirty="0">
                          <a:latin typeface="+mn-lt"/>
                        </a:rPr>
                        <a:t>Concern</a:t>
                      </a:r>
                      <a:r>
                        <a:rPr lang="en-US" sz="1600" b="0" baseline="0" dirty="0">
                          <a:latin typeface="+mn-lt"/>
                        </a:rPr>
                        <a:t> was expressed regarding the latest developments  and there was a call for an end to the illegal Israeli occupation and the restoration of justice and rights to the Palestinian people; and</a:t>
                      </a:r>
                    </a:p>
                    <a:p>
                      <a:pPr marL="457200" lvl="0" indent="-457200" algn="just">
                        <a:buFont typeface="Wingdings" panose="05000000000000000000" pitchFamily="2" charset="2"/>
                        <a:buChar char="v"/>
                      </a:pPr>
                      <a:r>
                        <a:rPr lang="en-US" sz="1600" b="0" baseline="0" dirty="0">
                          <a:latin typeface="+mn-lt"/>
                        </a:rPr>
                        <a:t>South Africa reaffirmed its long-standing solidarity with the Palestinian people.</a:t>
                      </a:r>
                      <a:endParaRPr lang="en-US" sz="1600" b="0" dirty="0">
                        <a:latin typeface="+mn-lt"/>
                      </a:endParaRPr>
                    </a:p>
                    <a:p>
                      <a:pPr marL="0" lvl="0" indent="0" algn="just">
                        <a:buFont typeface="Wingdings" panose="05000000000000000000" pitchFamily="2" charset="2"/>
                        <a:buNone/>
                      </a:pPr>
                      <a:r>
                        <a:rPr lang="en-US" sz="1600" b="1" dirty="0">
                          <a:latin typeface="+mn-lt"/>
                        </a:rPr>
                        <a:t>2</a:t>
                      </a:r>
                      <a:r>
                        <a:rPr lang="en-US" sz="1600" b="1" baseline="30000" dirty="0">
                          <a:latin typeface="+mn-lt"/>
                        </a:rPr>
                        <a:t>nd</a:t>
                      </a:r>
                      <a:r>
                        <a:rPr lang="en-US" sz="1600" b="1" baseline="0" dirty="0">
                          <a:latin typeface="+mn-lt"/>
                        </a:rPr>
                        <a:t> BRICS Sherpa/Sous Sherpa Meeting</a:t>
                      </a:r>
                    </a:p>
                    <a:p>
                      <a:pPr marL="457200" lvl="0" indent="-457200" algn="just">
                        <a:buFont typeface="Wingdings" panose="05000000000000000000" pitchFamily="2" charset="2"/>
                        <a:buChar char="v"/>
                      </a:pPr>
                      <a:r>
                        <a:rPr lang="en-US" sz="1600" b="0" dirty="0">
                          <a:latin typeface="+mn-lt"/>
                        </a:rPr>
                        <a:t>Negotiations that were entered into by Sherpas regarding the text for the Joint Statement released during the Foreign Minister’s Meeting where outcomes and deliverables for the meeting were negotiated.</a:t>
                      </a:r>
                    </a:p>
                    <a:p>
                      <a:pPr marL="0" lvl="0" indent="0" algn="just">
                        <a:buFont typeface="Wingdings" panose="05000000000000000000" pitchFamily="2" charset="2"/>
                        <a:buNone/>
                      </a:pPr>
                      <a:r>
                        <a:rPr lang="en-US" sz="1600" b="1" dirty="0">
                          <a:latin typeface="+mn-lt"/>
                        </a:rPr>
                        <a:t>4</a:t>
                      </a:r>
                      <a:r>
                        <a:rPr lang="en-US" sz="1600" b="1" baseline="30000" dirty="0">
                          <a:latin typeface="+mn-lt"/>
                        </a:rPr>
                        <a:t>th</a:t>
                      </a:r>
                      <a:r>
                        <a:rPr lang="en-US" sz="1600" b="1" baseline="0" dirty="0">
                          <a:latin typeface="+mn-lt"/>
                        </a:rPr>
                        <a:t> </a:t>
                      </a:r>
                      <a:r>
                        <a:rPr lang="en-US" sz="1600" b="1" dirty="0">
                          <a:latin typeface="+mn-lt"/>
                        </a:rPr>
                        <a:t>Standalone Meeting of BRICS Ministers of Foreign Affairs/ International Relations</a:t>
                      </a:r>
                    </a:p>
                    <a:p>
                      <a:pPr marL="457200" lvl="0" indent="-457200" algn="just">
                        <a:buFont typeface="Wingdings" panose="05000000000000000000" pitchFamily="2" charset="2"/>
                        <a:buChar char="v"/>
                      </a:pPr>
                      <a:r>
                        <a:rPr lang="en-US" sz="1600" b="0" dirty="0">
                          <a:latin typeface="+mn-lt"/>
                        </a:rPr>
                        <a:t>Adoption of a media statement and a standalone Joint Statement on Strengthening and Reforming of the Multilateral System during the Ministers’ Meeting; and</a:t>
                      </a:r>
                    </a:p>
                    <a:p>
                      <a:pPr marL="457200" lvl="0" indent="-457200" algn="just">
                        <a:buFont typeface="Wingdings" panose="05000000000000000000" pitchFamily="2" charset="2"/>
                        <a:buChar char="v"/>
                      </a:pPr>
                      <a:r>
                        <a:rPr lang="en-US" sz="1600" b="0" dirty="0">
                          <a:latin typeface="+mn-lt"/>
                        </a:rPr>
                        <a:t>Further discussions on global and regional peace and security, amongst other matters. </a:t>
                      </a:r>
                    </a:p>
                    <a:p>
                      <a:pPr marL="0" lvl="0" indent="0" algn="just">
                        <a:buFont typeface="Wingdings" panose="05000000000000000000" pitchFamily="2" charset="2"/>
                        <a:buNone/>
                      </a:pPr>
                      <a:r>
                        <a:rPr lang="en-US" sz="1600" b="1" dirty="0">
                          <a:latin typeface="+mn-lt"/>
                        </a:rPr>
                        <a:t>BRICS meeting of Deputy Foreign Ministers/Special Envoys on the Middle East and North Africa</a:t>
                      </a:r>
                    </a:p>
                    <a:p>
                      <a:pPr marL="457200" lvl="0" indent="-457200" algn="just">
                        <a:buFont typeface="Wingdings" panose="05000000000000000000" pitchFamily="2" charset="2"/>
                        <a:buChar char="v"/>
                      </a:pPr>
                      <a:r>
                        <a:rPr lang="en-US" sz="1600" b="0" dirty="0">
                          <a:latin typeface="+mn-lt"/>
                        </a:rPr>
                        <a:t>Statements made during the meeting were mainly with regards to the situation in Iraq, Syria, Libya, Lebanon</a:t>
                      </a:r>
                      <a:r>
                        <a:rPr lang="en-US" sz="1600" b="0" baseline="0" dirty="0">
                          <a:latin typeface="+mn-lt"/>
                        </a:rPr>
                        <a:t> </a:t>
                      </a:r>
                      <a:r>
                        <a:rPr lang="en-US" sz="1600" b="0" dirty="0">
                          <a:latin typeface="+mn-lt"/>
                        </a:rPr>
                        <a:t>and the Persian Gulf, as well as on the Middle East Peace Process (MEPP).</a:t>
                      </a:r>
                    </a:p>
                  </a:txBody>
                  <a:tcPr marL="91451" marR="91451"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7"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eaLnBrk="1" fontAlgn="auto" hangingPunct="1">
              <a:spcBef>
                <a:spcPts val="0"/>
              </a:spcBef>
              <a:spcAft>
                <a:spcPts val="0"/>
              </a:spcAft>
              <a:buFontTx/>
              <a:buNone/>
              <a:defRPr/>
            </a:pPr>
            <a:r>
              <a:rPr lang="en-ZA" sz="2400" dirty="0"/>
              <a:t>Sub Programme:   </a:t>
            </a:r>
            <a:r>
              <a:rPr lang="en-ZA" sz="2400" b="1" kern="1200" dirty="0">
                <a:solidFill>
                  <a:schemeClr val="dk1"/>
                </a:solidFill>
              </a:rPr>
              <a:t>Continental Cooperation</a:t>
            </a:r>
            <a:endParaRPr lang="en-ZA" sz="2400" dirty="0"/>
          </a:p>
          <a:p>
            <a:pPr algn="ctr">
              <a:defRPr/>
            </a:pPr>
            <a:r>
              <a:rPr lang="en-ZA" sz="2400" dirty="0"/>
              <a:t>Q2 Achievements</a:t>
            </a:r>
          </a:p>
          <a:p>
            <a:pPr>
              <a:defRPr/>
            </a:pPr>
            <a:endParaRPr lang="en-ZA" dirty="0"/>
          </a:p>
        </p:txBody>
      </p:sp>
      <p:sp>
        <p:nvSpPr>
          <p:cNvPr id="7373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4B61DB5C-E227-4BB9-A63B-CA984BBC675A}" type="slidenum">
              <a:rPr lang="en-US" altLang="en-US" sz="1000" smtClean="0">
                <a:solidFill>
                  <a:srgbClr val="000000"/>
                </a:solidFill>
                <a:latin typeface="Times" panose="02020603050405020304" pitchFamily="18" charset="0"/>
              </a:rPr>
              <a:pPr>
                <a:spcBef>
                  <a:spcPct val="0"/>
                </a:spcBef>
                <a:buFontTx/>
                <a:buNone/>
              </a:pPr>
              <a:t>29</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p:cNvGraphicFramePr>
          <p:nvPr>
            <p:extLst>
              <p:ext uri="{D42A27DB-BD31-4B8C-83A1-F6EECF244321}">
                <p14:modId xmlns:p14="http://schemas.microsoft.com/office/powerpoint/2010/main" xmlns="" val="670434273"/>
              </p:ext>
            </p:extLst>
          </p:nvPr>
        </p:nvGraphicFramePr>
        <p:xfrm>
          <a:off x="38100" y="980728"/>
          <a:ext cx="9067800" cy="5688000"/>
        </p:xfrm>
        <a:graphic>
          <a:graphicData uri="http://schemas.openxmlformats.org/drawingml/2006/table">
            <a:tbl>
              <a:tblPr firstRow="1" bandRow="1">
                <a:tableStyleId>{5C22544A-7EE6-4342-B048-85BDC9FD1C3A}</a:tableStyleId>
              </a:tblPr>
              <a:tblGrid>
                <a:gridCol w="9067800">
                  <a:extLst>
                    <a:ext uri="{9D8B030D-6E8A-4147-A177-3AD203B41FA5}">
                      <a16:colId xmlns:a16="http://schemas.microsoft.com/office/drawing/2014/main" xmlns="" val="20000"/>
                    </a:ext>
                  </a:extLst>
                </a:gridCol>
              </a:tblGrid>
              <a:tr h="3834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0000"/>
                          </a:solidFill>
                          <a:effectLst/>
                          <a:uLnTx/>
                          <a:uFillTx/>
                          <a:latin typeface="+mn-lt"/>
                          <a:ea typeface="+mn-ea"/>
                          <a:cs typeface="+mn-cs"/>
                        </a:rPr>
                        <a:t>Sub Programme 3.3: South-South Cooperation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51" marR="91451"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6071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Reports on the outcomes of South-South engagements reflecting South Africa’s participation and interests, including that of the African Agenda</a:t>
                      </a:r>
                    </a:p>
                  </a:txBody>
                  <a:tcPr marL="91451" marR="9145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4697428">
                <a:tc>
                  <a:txBody>
                    <a:bodyPr/>
                    <a:lstStyle/>
                    <a:p>
                      <a:pPr marL="0" lvl="0" indent="0" algn="just">
                        <a:buFont typeface="Wingdings" panose="05000000000000000000" pitchFamily="2" charset="2"/>
                        <a:buNone/>
                      </a:pPr>
                      <a:r>
                        <a:rPr lang="it-IT" sz="1600" b="1" dirty="0">
                          <a:latin typeface="+mn-lt"/>
                        </a:rPr>
                        <a:t>India, Brazil, South Africa (IBSA) Dialogue Forum</a:t>
                      </a:r>
                    </a:p>
                    <a:p>
                      <a:pPr marL="0" lvl="0" indent="0" algn="just">
                        <a:buFont typeface="Wingdings" panose="05000000000000000000" pitchFamily="2" charset="2"/>
                        <a:buNone/>
                      </a:pPr>
                      <a:r>
                        <a:rPr lang="en-US" sz="1600" b="0" dirty="0">
                          <a:latin typeface="+mn-lt"/>
                        </a:rPr>
                        <a:t>The focus of the dialogue included, amongst other:</a:t>
                      </a:r>
                    </a:p>
                    <a:p>
                      <a:pPr marL="457200" lvl="0" indent="-457200" algn="just">
                        <a:buFont typeface="Wingdings" panose="05000000000000000000" pitchFamily="2" charset="2"/>
                        <a:buChar char="v"/>
                      </a:pPr>
                      <a:r>
                        <a:rPr lang="en-US" sz="1600" b="0" dirty="0">
                          <a:latin typeface="+mn-lt"/>
                        </a:rPr>
                        <a:t>Negotiations by the three IBSA partners on the draft text, particularly the amendment of paragraphs 23 and 24 on the World Trade Organization (WTO) and the G20, which were amended to represent the interests of IBSA; and</a:t>
                      </a:r>
                    </a:p>
                    <a:p>
                      <a:pPr marL="457200" lvl="0" indent="-457200" algn="just">
                        <a:buFont typeface="Wingdings" panose="05000000000000000000" pitchFamily="2" charset="2"/>
                        <a:buChar char="v"/>
                      </a:pPr>
                      <a:r>
                        <a:rPr lang="en-US" sz="1600" b="0" dirty="0">
                          <a:latin typeface="+mn-lt"/>
                        </a:rPr>
                        <a:t>Announcement of new amendments to be effected with regards to the IBSA inaugural meeting of the IBSA National Security Advisors, as well as the reassignment of the Trade Investment Trade Working Group (TWIG). </a:t>
                      </a:r>
                    </a:p>
                    <a:p>
                      <a:pPr marL="0" lvl="0" indent="0" algn="just">
                        <a:buFont typeface="Wingdings" panose="05000000000000000000" pitchFamily="2" charset="2"/>
                        <a:buNone/>
                      </a:pPr>
                      <a:r>
                        <a:rPr lang="en-US" sz="1600" b="1" dirty="0">
                          <a:latin typeface="+mn-lt"/>
                        </a:rPr>
                        <a:t>11</a:t>
                      </a:r>
                      <a:r>
                        <a:rPr lang="en-US" sz="1600" b="1" baseline="30000" dirty="0">
                          <a:latin typeface="+mn-lt"/>
                        </a:rPr>
                        <a:t>th</a:t>
                      </a:r>
                      <a:r>
                        <a:rPr lang="en-US" sz="1600" b="1" baseline="0" dirty="0">
                          <a:latin typeface="+mn-lt"/>
                        </a:rPr>
                        <a:t> </a:t>
                      </a:r>
                      <a:r>
                        <a:rPr lang="en-US" sz="1600" b="1" dirty="0">
                          <a:latin typeface="+mn-lt"/>
                        </a:rPr>
                        <a:t>Bi-annual Meeting of the Committee of Senior Officials (CSO)</a:t>
                      </a:r>
                    </a:p>
                    <a:p>
                      <a:pPr marL="0" lvl="0" indent="0" algn="just">
                        <a:buFont typeface="Wingdings" panose="05000000000000000000" pitchFamily="2" charset="2"/>
                        <a:buNone/>
                      </a:pPr>
                      <a:r>
                        <a:rPr lang="en-US" sz="1600" b="0" dirty="0">
                          <a:latin typeface="+mn-lt"/>
                        </a:rPr>
                        <a:t>Discussions during the</a:t>
                      </a:r>
                      <a:r>
                        <a:rPr lang="en-US" sz="1600" b="0" baseline="0" dirty="0">
                          <a:latin typeface="+mn-lt"/>
                        </a:rPr>
                        <a:t> </a:t>
                      </a:r>
                      <a:r>
                        <a:rPr lang="en-US" sz="1600" b="0" dirty="0">
                          <a:latin typeface="+mn-lt"/>
                        </a:rPr>
                        <a:t>meeting focused on, amongst other:</a:t>
                      </a:r>
                    </a:p>
                    <a:p>
                      <a:pPr marL="457200" lvl="0" indent="-457200" algn="just">
                        <a:buFont typeface="Wingdings" panose="05000000000000000000" pitchFamily="2" charset="2"/>
                        <a:buChar char="v"/>
                      </a:pPr>
                      <a:r>
                        <a:rPr lang="en-US" sz="1600" b="0" dirty="0">
                          <a:latin typeface="+mn-lt"/>
                        </a:rPr>
                        <a:t>The acceptance of Russia as an IORA Dialogue Partner which includes five (5) P5 Members; and </a:t>
                      </a:r>
                    </a:p>
                    <a:p>
                      <a:pPr marL="457200" lvl="0" indent="-457200" algn="just">
                        <a:buFont typeface="Wingdings" panose="05000000000000000000" pitchFamily="2" charset="2"/>
                        <a:buChar char="v"/>
                      </a:pPr>
                      <a:r>
                        <a:rPr lang="en-US" sz="1600" b="0" dirty="0">
                          <a:latin typeface="+mn-lt"/>
                        </a:rPr>
                        <a:t>Establishment of the Tourism Resource Centre (TRC) in Oman, and the creation of Tourism Platforms for sharing best practices. </a:t>
                      </a:r>
                    </a:p>
                    <a:p>
                      <a:pPr marL="0" lvl="0" indent="0" algn="just">
                        <a:buFont typeface="Wingdings" panose="05000000000000000000" pitchFamily="2" charset="2"/>
                        <a:buNone/>
                      </a:pPr>
                      <a:r>
                        <a:rPr lang="en-US" sz="1600" b="1" dirty="0">
                          <a:latin typeface="+mn-lt"/>
                        </a:rPr>
                        <a:t>3</a:t>
                      </a:r>
                      <a:r>
                        <a:rPr lang="en-US" sz="1600" b="1" baseline="30000" dirty="0">
                          <a:latin typeface="+mn-lt"/>
                        </a:rPr>
                        <a:t>rd</a:t>
                      </a:r>
                      <a:r>
                        <a:rPr lang="en-US" sz="1600" b="1" baseline="0" dirty="0">
                          <a:latin typeface="+mn-lt"/>
                        </a:rPr>
                        <a:t> </a:t>
                      </a:r>
                      <a:r>
                        <a:rPr lang="en-US" sz="1600" b="1" dirty="0">
                          <a:latin typeface="+mn-lt"/>
                        </a:rPr>
                        <a:t>Meeting of the Ad-Hoc Working Group (AhWG) concerning the eligibility and criteria for selecting the new Secretary-General of IORA</a:t>
                      </a:r>
                    </a:p>
                    <a:p>
                      <a:pPr marL="457200" lvl="0" indent="-457200" algn="just">
                        <a:buFont typeface="Wingdings" panose="05000000000000000000" pitchFamily="2" charset="2"/>
                        <a:buChar char="v"/>
                      </a:pPr>
                      <a:r>
                        <a:rPr lang="en-US" sz="1600" b="0" dirty="0">
                          <a:latin typeface="+mn-lt"/>
                        </a:rPr>
                        <a:t>The objective of the meeting was to endorse the draft Terms of</a:t>
                      </a:r>
                      <a:r>
                        <a:rPr lang="en-US" sz="1600" b="0" baseline="0" dirty="0">
                          <a:latin typeface="+mn-lt"/>
                        </a:rPr>
                        <a:t> Reference (ToR)</a:t>
                      </a:r>
                      <a:r>
                        <a:rPr lang="en-US" sz="1600" b="0" dirty="0">
                          <a:latin typeface="+mn-lt"/>
                        </a:rPr>
                        <a:t> and annexures to be recommended to the Council of Ministers (COM) for approval.</a:t>
                      </a:r>
                    </a:p>
                  </a:txBody>
                  <a:tcPr marL="91451" marR="91451"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7"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a:xfrm>
            <a:off x="0" y="187324"/>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US" altLang="en-US" sz="2800" dirty="0"/>
              <a:t>INTRODUCTION</a:t>
            </a:r>
            <a:endParaRPr lang="en-ZA" altLang="en-US" dirty="0"/>
          </a:p>
        </p:txBody>
      </p:sp>
      <p:sp>
        <p:nvSpPr>
          <p:cNvPr id="10243" name="Content Placeholder 2"/>
          <p:cNvSpPr>
            <a:spLocks noGrp="1"/>
          </p:cNvSpPr>
          <p:nvPr>
            <p:ph idx="1"/>
          </p:nvPr>
        </p:nvSpPr>
        <p:spPr>
          <a:xfrm>
            <a:off x="0" y="1484784"/>
            <a:ext cx="9143999" cy="4319588"/>
          </a:xfrm>
          <a:ln>
            <a:miter lim="800000"/>
            <a:headEnd/>
            <a:tailEnd/>
          </a:ln>
        </p:spPr>
        <p:txBody>
          <a:bodyPr/>
          <a:lstStyle/>
          <a:p>
            <a:pPr marL="457200" indent="-457200" algn="just">
              <a:spcBef>
                <a:spcPts val="0"/>
              </a:spcBef>
              <a:buFont typeface="Wingdings" panose="05000000000000000000" pitchFamily="2" charset="2"/>
              <a:buChar char="v"/>
              <a:defRPr/>
            </a:pPr>
            <a:r>
              <a:rPr lang="en-US" altLang="en-US" sz="1800" dirty="0"/>
              <a:t>The performance information part of the report will highlight some compliance issues regarding Programme 1 while focusing mainly on Programmes 2 to 4. </a:t>
            </a:r>
          </a:p>
          <a:p>
            <a:pPr marL="457200" indent="-457200" algn="just">
              <a:spcBef>
                <a:spcPts val="0"/>
              </a:spcBef>
              <a:buFont typeface="Wingdings" panose="05000000000000000000" pitchFamily="2" charset="2"/>
              <a:buChar char="v"/>
              <a:defRPr/>
            </a:pPr>
            <a:endParaRPr lang="en-US" altLang="en-US" sz="1800" dirty="0"/>
          </a:p>
          <a:p>
            <a:pPr marL="457200" indent="-457200" algn="just">
              <a:spcBef>
                <a:spcPts val="0"/>
              </a:spcBef>
              <a:buFont typeface="Wingdings" panose="05000000000000000000" pitchFamily="2" charset="2"/>
              <a:buChar char="v"/>
              <a:defRPr/>
            </a:pPr>
            <a:r>
              <a:rPr lang="en-ZA" sz="1800" dirty="0"/>
              <a:t>The COVID-19 pandemic has affected diplomatic operations across the world.</a:t>
            </a:r>
          </a:p>
          <a:p>
            <a:pPr marL="457200" indent="-457200" algn="just">
              <a:spcBef>
                <a:spcPts val="0"/>
              </a:spcBef>
              <a:buFontTx/>
              <a:buNone/>
              <a:defRPr/>
            </a:pPr>
            <a:endParaRPr lang="en-ZA" sz="1800" dirty="0"/>
          </a:p>
          <a:p>
            <a:pPr marL="457200" indent="-457200" algn="just">
              <a:spcBef>
                <a:spcPts val="0"/>
              </a:spcBef>
              <a:buFont typeface="Wingdings" panose="05000000000000000000" pitchFamily="2" charset="2"/>
              <a:buChar char="v"/>
              <a:defRPr/>
            </a:pPr>
            <a:r>
              <a:rPr lang="en-ZA" sz="1800" dirty="0"/>
              <a:t>Most countries introduced travel restrictions and resorted to digital means to conduct their business.</a:t>
            </a:r>
            <a:endParaRPr lang="en-US" altLang="en-US" sz="1800" dirty="0"/>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484250F2-559F-4B6D-A484-A13FB498B2BA}" type="slidenum">
              <a:rPr lang="en-US" altLang="en-US" sz="1000" smtClean="0">
                <a:solidFill>
                  <a:srgbClr val="000000"/>
                </a:solidFill>
                <a:latin typeface="Times" panose="02020603050405020304" pitchFamily="18" charset="0"/>
              </a:rPr>
              <a:pPr>
                <a:spcBef>
                  <a:spcPct val="0"/>
                </a:spcBef>
                <a:buFontTx/>
                <a:buNone/>
              </a:pPr>
              <a:t>3</a:t>
            </a:fld>
            <a:endParaRPr lang="en-US" altLang="en-US" sz="1000" dirty="0">
              <a:solidFill>
                <a:srgbClr val="000000"/>
              </a:solidFill>
              <a:latin typeface="Times"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eaLnBrk="1" fontAlgn="auto" hangingPunct="1">
              <a:spcBef>
                <a:spcPts val="0"/>
              </a:spcBef>
              <a:spcAft>
                <a:spcPts val="0"/>
              </a:spcAft>
              <a:buFontTx/>
              <a:buNone/>
              <a:defRPr/>
            </a:pPr>
            <a:r>
              <a:rPr lang="en-ZA" sz="2400" dirty="0"/>
              <a:t>Sub Programme:   </a:t>
            </a:r>
            <a:r>
              <a:rPr lang="en-ZA" sz="2400" b="1" kern="1200" dirty="0">
                <a:solidFill>
                  <a:schemeClr val="dk1"/>
                </a:solidFill>
              </a:rPr>
              <a:t>Continental Cooperation</a:t>
            </a:r>
            <a:endParaRPr lang="en-ZA" sz="2400" dirty="0"/>
          </a:p>
          <a:p>
            <a:pPr algn="ctr">
              <a:defRPr/>
            </a:pPr>
            <a:r>
              <a:rPr lang="en-ZA" sz="2400" dirty="0"/>
              <a:t>Q2 Achievements</a:t>
            </a:r>
          </a:p>
          <a:p>
            <a:pPr>
              <a:defRPr/>
            </a:pPr>
            <a:endParaRPr lang="en-ZA" dirty="0"/>
          </a:p>
        </p:txBody>
      </p:sp>
      <p:sp>
        <p:nvSpPr>
          <p:cNvPr id="7578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9361E045-2956-4C5B-83C0-BF67222FF9DF}" type="slidenum">
              <a:rPr lang="en-US" altLang="en-US" sz="1000" smtClean="0">
                <a:solidFill>
                  <a:srgbClr val="000000"/>
                </a:solidFill>
                <a:latin typeface="Times" panose="02020603050405020304" pitchFamily="18" charset="0"/>
              </a:rPr>
              <a:pPr>
                <a:spcBef>
                  <a:spcPct val="0"/>
                </a:spcBef>
                <a:buFontTx/>
                <a:buNone/>
              </a:pPr>
              <a:t>30</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p:cNvGraphicFramePr>
          <p:nvPr>
            <p:extLst>
              <p:ext uri="{D42A27DB-BD31-4B8C-83A1-F6EECF244321}">
                <p14:modId xmlns:p14="http://schemas.microsoft.com/office/powerpoint/2010/main" xmlns="" val="3675241341"/>
              </p:ext>
            </p:extLst>
          </p:nvPr>
        </p:nvGraphicFramePr>
        <p:xfrm>
          <a:off x="38100" y="980728"/>
          <a:ext cx="9067800" cy="5688000"/>
        </p:xfrm>
        <a:graphic>
          <a:graphicData uri="http://schemas.openxmlformats.org/drawingml/2006/table">
            <a:tbl>
              <a:tblPr firstRow="1" bandRow="1">
                <a:tableStyleId>{5C22544A-7EE6-4342-B048-85BDC9FD1C3A}</a:tableStyleId>
              </a:tblPr>
              <a:tblGrid>
                <a:gridCol w="9067800">
                  <a:extLst>
                    <a:ext uri="{9D8B030D-6E8A-4147-A177-3AD203B41FA5}">
                      <a16:colId xmlns:a16="http://schemas.microsoft.com/office/drawing/2014/main" xmlns="" val="20000"/>
                    </a:ext>
                  </a:extLst>
                </a:gridCol>
              </a:tblGrid>
              <a:tr h="3669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0000"/>
                          </a:solidFill>
                          <a:effectLst/>
                          <a:uLnTx/>
                          <a:uFillTx/>
                          <a:latin typeface="+mn-lt"/>
                          <a:ea typeface="+mn-ea"/>
                          <a:cs typeface="+mn-cs"/>
                        </a:rPr>
                        <a:t>Sub Programme 3.3: South-South Cooperation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51" marR="91451"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58099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Reports on the outcomes of South-South engagements reflecting South Africa’s participation and interests, including that of the African Agenda</a:t>
                      </a:r>
                    </a:p>
                  </a:txBody>
                  <a:tcPr marL="91451" marR="91451" marT="45694" marB="456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4740035">
                <a:tc>
                  <a:txBody>
                    <a:bodyPr/>
                    <a:lstStyle/>
                    <a:p>
                      <a:pPr marL="0" lvl="0" indent="0" algn="just">
                        <a:buFont typeface="Wingdings" panose="05000000000000000000" pitchFamily="2" charset="2"/>
                        <a:buNone/>
                      </a:pPr>
                      <a:r>
                        <a:rPr lang="it-IT" sz="1600" b="1" dirty="0">
                          <a:latin typeface="+mn-lt"/>
                        </a:rPr>
                        <a:t>13°</a:t>
                      </a:r>
                      <a:r>
                        <a:rPr lang="it-IT" sz="1600" b="1" baseline="0" dirty="0">
                          <a:latin typeface="+mn-lt"/>
                        </a:rPr>
                        <a:t> </a:t>
                      </a:r>
                      <a:r>
                        <a:rPr lang="it-IT" sz="1600" b="1" dirty="0">
                          <a:latin typeface="+mn-lt"/>
                        </a:rPr>
                        <a:t>BRICS Summit</a:t>
                      </a:r>
                    </a:p>
                    <a:p>
                      <a:pPr marL="0" lvl="0" indent="0" algn="just">
                        <a:buFont typeface="Wingdings" panose="05000000000000000000" pitchFamily="2" charset="2"/>
                        <a:buNone/>
                      </a:pPr>
                      <a:r>
                        <a:rPr lang="en-US" sz="1600" b="0" dirty="0">
                          <a:latin typeface="+mn-lt"/>
                        </a:rPr>
                        <a:t>BRICS leaders welcomed the concrete deliverables under the BRICS Chairship in 2021 with reference to the signing and / or adoption of, amongst other:</a:t>
                      </a:r>
                    </a:p>
                    <a:p>
                      <a:pPr marL="457200" lvl="0" indent="-457200" algn="just">
                        <a:buFont typeface="Wingdings" panose="05000000000000000000" pitchFamily="2" charset="2"/>
                        <a:buChar char="v"/>
                      </a:pPr>
                      <a:r>
                        <a:rPr lang="en-US" sz="1600" b="0" dirty="0">
                          <a:latin typeface="+mn-lt"/>
                        </a:rPr>
                        <a:t>Agreement on BRICS Cooperation on Remote Sensing Satellite Constellation;</a:t>
                      </a:r>
                    </a:p>
                    <a:p>
                      <a:pPr marL="457200" lvl="0" indent="-457200" algn="just">
                        <a:buFont typeface="Wingdings" panose="05000000000000000000" pitchFamily="2" charset="2"/>
                        <a:buChar char="v"/>
                      </a:pPr>
                      <a:r>
                        <a:rPr lang="en-US" sz="1600" b="0" dirty="0">
                          <a:latin typeface="+mn-lt"/>
                        </a:rPr>
                        <a:t>Finalisation of the Agreement on BRICS Cooperation and Mutual Administrative Assistance in Customs Matters;</a:t>
                      </a:r>
                    </a:p>
                    <a:p>
                      <a:pPr marL="457200" lvl="0" indent="-457200" algn="just">
                        <a:buFont typeface="Wingdings" panose="05000000000000000000" pitchFamily="2" charset="2"/>
                        <a:buChar char="v"/>
                      </a:pPr>
                      <a:r>
                        <a:rPr lang="en-US" sz="1600" b="0" dirty="0">
                          <a:latin typeface="+mn-lt"/>
                        </a:rPr>
                        <a:t>BRICS Counter-Terrorism Action Plan;</a:t>
                      </a:r>
                    </a:p>
                    <a:p>
                      <a:pPr marL="457200" lvl="0" indent="-457200" algn="just">
                        <a:buFont typeface="Wingdings" panose="05000000000000000000" pitchFamily="2" charset="2"/>
                        <a:buChar char="v"/>
                      </a:pPr>
                      <a:r>
                        <a:rPr lang="en-US" sz="1600" b="0" dirty="0">
                          <a:latin typeface="+mn-lt"/>
                        </a:rPr>
                        <a:t>Action Plan 2021-2024 for Agricultural Cooperation;</a:t>
                      </a:r>
                    </a:p>
                    <a:p>
                      <a:pPr marL="457200" lvl="0" indent="-457200" algn="just">
                        <a:buFont typeface="Wingdings" panose="05000000000000000000" pitchFamily="2" charset="2"/>
                        <a:buChar char="v"/>
                      </a:pPr>
                      <a:r>
                        <a:rPr lang="en-US" sz="1600" b="0" dirty="0">
                          <a:latin typeface="+mn-lt"/>
                        </a:rPr>
                        <a:t>Innovation Cooperation Action Plan 2021-2024; and</a:t>
                      </a:r>
                    </a:p>
                    <a:p>
                      <a:pPr marL="457200" lvl="0" indent="-457200" algn="just">
                        <a:buFont typeface="Wingdings" panose="05000000000000000000" pitchFamily="2" charset="2"/>
                        <a:buChar char="v"/>
                      </a:pPr>
                      <a:r>
                        <a:rPr lang="en-US" sz="1600" b="0" dirty="0">
                          <a:latin typeface="+mn-lt"/>
                        </a:rPr>
                        <a:t>BRICS Alliance for Green Tourism.</a:t>
                      </a:r>
                    </a:p>
                    <a:p>
                      <a:pPr marL="0" lvl="0" indent="0" algn="just">
                        <a:buFont typeface="Wingdings" panose="05000000000000000000" pitchFamily="2" charset="2"/>
                        <a:buNone/>
                      </a:pPr>
                      <a:r>
                        <a:rPr lang="en-US" sz="1600" b="0" dirty="0">
                          <a:latin typeface="+mn-lt"/>
                        </a:rPr>
                        <a:t>COVID-19 pandemic</a:t>
                      </a:r>
                      <a:r>
                        <a:rPr lang="en-US" sz="1600" b="0" baseline="0" dirty="0">
                          <a:latin typeface="+mn-lt"/>
                        </a:rPr>
                        <a:t> </a:t>
                      </a:r>
                      <a:r>
                        <a:rPr lang="en-US" sz="1600" b="0" dirty="0">
                          <a:latin typeface="+mn-lt"/>
                        </a:rPr>
                        <a:t>discussions included, amongst other:</a:t>
                      </a:r>
                    </a:p>
                    <a:p>
                      <a:pPr marL="457200" lvl="0" indent="-457200" algn="just">
                        <a:buFont typeface="Wingdings" panose="05000000000000000000" pitchFamily="2" charset="2"/>
                        <a:buChar char="v"/>
                      </a:pPr>
                      <a:r>
                        <a:rPr lang="en-US" sz="1600" b="0" dirty="0">
                          <a:latin typeface="+mn-lt"/>
                        </a:rPr>
                        <a:t>Post-COVID tourism and economic recovery; and</a:t>
                      </a:r>
                    </a:p>
                    <a:p>
                      <a:pPr marL="457200" lvl="0" indent="-457200" algn="just">
                        <a:buFont typeface="Wingdings" panose="05000000000000000000" pitchFamily="2" charset="2"/>
                        <a:buChar char="v"/>
                      </a:pPr>
                      <a:r>
                        <a:rPr lang="en-US" sz="1600" b="0" dirty="0">
                          <a:latin typeface="+mn-lt"/>
                        </a:rPr>
                        <a:t>Recognition of the positive impact made by the distribution of the COVID-19 vaccine to conquer pandemic.</a:t>
                      </a:r>
                    </a:p>
                    <a:p>
                      <a:pPr marL="0" lvl="0" indent="0" algn="just">
                        <a:buFont typeface="Wingdings" panose="05000000000000000000" pitchFamily="2" charset="2"/>
                        <a:buNone/>
                      </a:pPr>
                      <a:r>
                        <a:rPr lang="en-US" sz="1600" b="1" dirty="0">
                          <a:latin typeface="+mn-lt"/>
                        </a:rPr>
                        <a:t>Non-Aligned Movement (NAM) mid-term</a:t>
                      </a:r>
                      <a:r>
                        <a:rPr lang="en-US" sz="1600" b="1" baseline="0" dirty="0">
                          <a:latin typeface="+mn-lt"/>
                        </a:rPr>
                        <a:t> </a:t>
                      </a:r>
                      <a:r>
                        <a:rPr lang="en-US" sz="1600" b="1" dirty="0">
                          <a:latin typeface="+mn-lt"/>
                        </a:rPr>
                        <a:t>Ministerial Conference</a:t>
                      </a:r>
                    </a:p>
                    <a:p>
                      <a:pPr marL="0" lvl="0" indent="0" algn="just">
                        <a:buFont typeface="Wingdings" panose="05000000000000000000" pitchFamily="2" charset="2"/>
                        <a:buNone/>
                      </a:pPr>
                      <a:r>
                        <a:rPr lang="en-US" sz="1600" b="0" dirty="0">
                          <a:latin typeface="+mn-lt"/>
                        </a:rPr>
                        <a:t>Deliberations on various global challenges included,</a:t>
                      </a:r>
                      <a:r>
                        <a:rPr lang="en-US" sz="1600" b="0" baseline="0" dirty="0">
                          <a:latin typeface="+mn-lt"/>
                        </a:rPr>
                        <a:t> amongst other</a:t>
                      </a:r>
                      <a:r>
                        <a:rPr lang="en-US" sz="1600" b="0" dirty="0">
                          <a:latin typeface="+mn-lt"/>
                        </a:rPr>
                        <a:t>: </a:t>
                      </a:r>
                    </a:p>
                    <a:p>
                      <a:pPr marL="457200" lvl="0" indent="-457200" algn="just">
                        <a:buFont typeface="Wingdings" panose="05000000000000000000" pitchFamily="2" charset="2"/>
                        <a:buChar char="v"/>
                      </a:pPr>
                      <a:r>
                        <a:rPr lang="en-US" sz="1600" b="0" dirty="0">
                          <a:latin typeface="+mn-lt"/>
                        </a:rPr>
                        <a:t>Reform of multilateral institutions;</a:t>
                      </a:r>
                    </a:p>
                    <a:p>
                      <a:pPr marL="457200" lvl="0" indent="-457200" algn="just">
                        <a:buFont typeface="Wingdings" panose="05000000000000000000" pitchFamily="2" charset="2"/>
                        <a:buChar char="v"/>
                      </a:pPr>
                      <a:r>
                        <a:rPr lang="en-US" sz="1600" b="0" dirty="0">
                          <a:latin typeface="+mn-lt"/>
                        </a:rPr>
                        <a:t>COVID-19 pandemic; and</a:t>
                      </a:r>
                    </a:p>
                    <a:p>
                      <a:pPr marL="457200" lvl="0" indent="-457200" algn="just">
                        <a:buFont typeface="Wingdings" panose="05000000000000000000" pitchFamily="2" charset="2"/>
                        <a:buChar char="v"/>
                      </a:pPr>
                      <a:r>
                        <a:rPr lang="en-US" sz="1600" b="0" dirty="0">
                          <a:latin typeface="+mn-lt"/>
                        </a:rPr>
                        <a:t>Israeli-Palestine conflict.</a:t>
                      </a:r>
                    </a:p>
                  </a:txBody>
                  <a:tcPr marL="91451" marR="91451" marT="45694" marB="456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7"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eaLnBrk="1" fontAlgn="auto" hangingPunct="1">
              <a:spcBef>
                <a:spcPts val="0"/>
              </a:spcBef>
              <a:spcAft>
                <a:spcPts val="0"/>
              </a:spcAft>
              <a:buFontTx/>
              <a:buNone/>
              <a:defRPr/>
            </a:pPr>
            <a:r>
              <a:rPr lang="en-ZA" sz="2400" dirty="0"/>
              <a:t>Sub Programme:   </a:t>
            </a:r>
            <a:r>
              <a:rPr lang="en-ZA" sz="2400" b="1" kern="1200" dirty="0">
                <a:solidFill>
                  <a:schemeClr val="dk1"/>
                </a:solidFill>
              </a:rPr>
              <a:t>Continental Cooperation</a:t>
            </a:r>
            <a:endParaRPr lang="en-ZA" sz="2400" dirty="0"/>
          </a:p>
          <a:p>
            <a:pPr algn="ctr">
              <a:defRPr/>
            </a:pPr>
            <a:r>
              <a:rPr lang="en-ZA" sz="2400" dirty="0"/>
              <a:t>Q2 Achievements</a:t>
            </a:r>
          </a:p>
          <a:p>
            <a:pPr>
              <a:defRPr/>
            </a:pPr>
            <a:endParaRPr lang="en-ZA" dirty="0"/>
          </a:p>
        </p:txBody>
      </p:sp>
      <p:sp>
        <p:nvSpPr>
          <p:cNvPr id="7782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7CDEF63F-8215-4E9D-9761-81BC898EE5D0}" type="slidenum">
              <a:rPr lang="en-US" altLang="en-US" sz="1000" smtClean="0">
                <a:solidFill>
                  <a:srgbClr val="000000"/>
                </a:solidFill>
                <a:latin typeface="Times" panose="02020603050405020304" pitchFamily="18" charset="0"/>
              </a:rPr>
              <a:pPr>
                <a:spcBef>
                  <a:spcPct val="0"/>
                </a:spcBef>
                <a:buFontTx/>
                <a:buNone/>
              </a:pPr>
              <a:t>31</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p:cNvGraphicFramePr>
          <p:nvPr>
            <p:extLst>
              <p:ext uri="{D42A27DB-BD31-4B8C-83A1-F6EECF244321}">
                <p14:modId xmlns:p14="http://schemas.microsoft.com/office/powerpoint/2010/main" xmlns="" val="2307861658"/>
              </p:ext>
            </p:extLst>
          </p:nvPr>
        </p:nvGraphicFramePr>
        <p:xfrm>
          <a:off x="38100" y="980728"/>
          <a:ext cx="9067800" cy="5688001"/>
        </p:xfrm>
        <a:graphic>
          <a:graphicData uri="http://schemas.openxmlformats.org/drawingml/2006/table">
            <a:tbl>
              <a:tblPr firstRow="1" bandRow="1">
                <a:tableStyleId>{5C22544A-7EE6-4342-B048-85BDC9FD1C3A}</a:tableStyleId>
              </a:tblPr>
              <a:tblGrid>
                <a:gridCol w="9067800">
                  <a:extLst>
                    <a:ext uri="{9D8B030D-6E8A-4147-A177-3AD203B41FA5}">
                      <a16:colId xmlns:a16="http://schemas.microsoft.com/office/drawing/2014/main" xmlns="" val="20000"/>
                    </a:ext>
                  </a:extLst>
                </a:gridCol>
              </a:tblGrid>
              <a:tr h="3669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0000"/>
                          </a:solidFill>
                          <a:effectLst/>
                          <a:uLnTx/>
                          <a:uFillTx/>
                          <a:latin typeface="+mn-lt"/>
                          <a:ea typeface="+mn-ea"/>
                          <a:cs typeface="+mn-cs"/>
                        </a:rPr>
                        <a:t>Sub Programme 3.3: North-South Cooperation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51" marR="91451"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58099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Reports on the outcomes of North-South engagements reflecting South Africa’s participation and interests, including that of the African Agenda</a:t>
                      </a:r>
                    </a:p>
                  </a:txBody>
                  <a:tcPr marL="91451" marR="9145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4740031">
                <a:tc>
                  <a:txBody>
                    <a:bodyPr/>
                    <a:lstStyle/>
                    <a:p>
                      <a:pPr marL="0" lvl="0" indent="0" algn="just">
                        <a:buFont typeface="Wingdings" panose="05000000000000000000" pitchFamily="2" charset="2"/>
                        <a:buNone/>
                      </a:pPr>
                      <a:r>
                        <a:rPr lang="en-US" sz="1600" b="1" dirty="0">
                          <a:latin typeface="+mn-lt"/>
                        </a:rPr>
                        <a:t>Outreach Session of the G7 Summit</a:t>
                      </a:r>
                    </a:p>
                    <a:p>
                      <a:pPr marL="457200" lvl="0" indent="-457200" algn="just">
                        <a:buFont typeface="Wingdings" panose="05000000000000000000" pitchFamily="2" charset="2"/>
                        <a:buChar char="v"/>
                      </a:pPr>
                      <a:r>
                        <a:rPr lang="en-US" sz="1600" b="0" dirty="0">
                          <a:latin typeface="+mn-lt"/>
                        </a:rPr>
                        <a:t>South</a:t>
                      </a:r>
                      <a:r>
                        <a:rPr lang="en-US" sz="1600" b="0" baseline="0" dirty="0">
                          <a:latin typeface="+mn-lt"/>
                        </a:rPr>
                        <a:t> Africa</a:t>
                      </a:r>
                      <a:r>
                        <a:rPr lang="en-US" sz="1600" b="0" dirty="0">
                          <a:latin typeface="+mn-lt"/>
                        </a:rPr>
                        <a:t> called on G7 countries to help bridge the funding gap for testing, treatment and vaccination against COVID-19;</a:t>
                      </a:r>
                      <a:r>
                        <a:rPr lang="en-US" sz="1600" b="0" baseline="0" dirty="0">
                          <a:latin typeface="+mn-lt"/>
                        </a:rPr>
                        <a:t> and</a:t>
                      </a:r>
                      <a:endParaRPr lang="en-US" sz="1600" b="0" dirty="0">
                        <a:latin typeface="+mn-lt"/>
                      </a:endParaRPr>
                    </a:p>
                    <a:p>
                      <a:pPr marL="457200" lvl="0" indent="-457200" algn="just">
                        <a:buFont typeface="Wingdings" panose="05000000000000000000" pitchFamily="2" charset="2"/>
                        <a:buChar char="v"/>
                      </a:pPr>
                      <a:r>
                        <a:rPr lang="en-US" sz="1600" b="0" dirty="0">
                          <a:latin typeface="+mn-lt"/>
                        </a:rPr>
                        <a:t>South Africa also called for support for the TRIPS waiver which would allow for wider vaccine production to fight the COVID-19 pandemic.</a:t>
                      </a:r>
                    </a:p>
                    <a:p>
                      <a:pPr marL="0" lvl="0" indent="0" algn="just">
                        <a:buFont typeface="Wingdings" panose="05000000000000000000" pitchFamily="2" charset="2"/>
                        <a:buNone/>
                      </a:pPr>
                      <a:endParaRPr lang="en-US" sz="1600" b="0" dirty="0">
                        <a:latin typeface="+mn-lt"/>
                      </a:endParaRPr>
                    </a:p>
                    <a:p>
                      <a:pPr marL="0" lvl="0" indent="0" algn="just">
                        <a:buFont typeface="Wingdings" panose="05000000000000000000" pitchFamily="2" charset="2"/>
                        <a:buNone/>
                      </a:pPr>
                      <a:r>
                        <a:rPr lang="en-US" sz="1600" b="1" dirty="0">
                          <a:latin typeface="+mn-lt"/>
                        </a:rPr>
                        <a:t>G20 Foreign and Development Ministerial Meeting</a:t>
                      </a:r>
                    </a:p>
                    <a:p>
                      <a:pPr marL="457200" lvl="0" indent="-457200" algn="just">
                        <a:buFont typeface="Wingdings" panose="05000000000000000000" pitchFamily="2" charset="2"/>
                        <a:buChar char="v"/>
                      </a:pPr>
                      <a:r>
                        <a:rPr lang="en-US" sz="1600" b="0" dirty="0">
                          <a:latin typeface="+mn-lt"/>
                        </a:rPr>
                        <a:t>Key issues discussed during the</a:t>
                      </a:r>
                      <a:r>
                        <a:rPr lang="en-US" sz="1600" b="0" baseline="0" dirty="0">
                          <a:latin typeface="+mn-lt"/>
                        </a:rPr>
                        <a:t> </a:t>
                      </a:r>
                      <a:r>
                        <a:rPr lang="en-US" sz="1600" b="0" dirty="0">
                          <a:latin typeface="+mn-lt"/>
                        </a:rPr>
                        <a:t>meeting included, amongst other:</a:t>
                      </a:r>
                    </a:p>
                    <a:p>
                      <a:pPr marL="457200" lvl="0" indent="-457200" algn="just">
                        <a:buFont typeface="Wingdings" panose="05000000000000000000" pitchFamily="2" charset="2"/>
                        <a:buChar char="v"/>
                      </a:pPr>
                      <a:r>
                        <a:rPr lang="en-US" sz="1600" b="0" dirty="0">
                          <a:latin typeface="+mn-lt"/>
                        </a:rPr>
                        <a:t>Global governance and multilateralism as the appropriate platforms for addressing global challenges such as COVID-19 and for promoting global economic recovery,</a:t>
                      </a:r>
                      <a:r>
                        <a:rPr lang="en-US" sz="1600" b="0" baseline="0" dirty="0">
                          <a:latin typeface="+mn-lt"/>
                        </a:rPr>
                        <a:t> as well as Africa and food security.</a:t>
                      </a:r>
                    </a:p>
                    <a:p>
                      <a:pPr marL="0" lvl="0" indent="0" algn="just">
                        <a:buFont typeface="Wingdings" panose="05000000000000000000" pitchFamily="2" charset="2"/>
                        <a:buNone/>
                      </a:pPr>
                      <a:endParaRPr lang="en-US" sz="1600" b="0" baseline="0" dirty="0">
                        <a:latin typeface="+mn-lt"/>
                      </a:endParaRPr>
                    </a:p>
                    <a:p>
                      <a:pPr marL="0" lvl="0" indent="0" algn="just">
                        <a:buFont typeface="Wingdings" panose="05000000000000000000" pitchFamily="2" charset="2"/>
                        <a:buNone/>
                      </a:pPr>
                      <a:r>
                        <a:rPr lang="en-US" sz="1600" b="0" baseline="0" dirty="0">
                          <a:latin typeface="+mn-lt"/>
                        </a:rPr>
                        <a:t>The meeting concluded with the adoption of two important documents: </a:t>
                      </a:r>
                    </a:p>
                    <a:p>
                      <a:pPr marL="457200" lvl="0" indent="-457200" algn="just">
                        <a:buFont typeface="Wingdings" panose="05000000000000000000" pitchFamily="2" charset="2"/>
                        <a:buChar char="v"/>
                      </a:pPr>
                      <a:r>
                        <a:rPr lang="en-US" sz="1600" b="0" baseline="0" dirty="0">
                          <a:latin typeface="+mn-lt"/>
                        </a:rPr>
                        <a:t>The Matera Declaration, amongst other, recognises that poverty alleviation and food security are key to ending hunger and reducing socio-economic inequalities and for achieving SDG 2 on zero–hunger by 2030; and</a:t>
                      </a:r>
                    </a:p>
                    <a:p>
                      <a:pPr marL="457200" lvl="0" indent="-457200" algn="just">
                        <a:buFont typeface="Wingdings" panose="05000000000000000000" pitchFamily="2" charset="2"/>
                        <a:buChar char="v"/>
                      </a:pPr>
                      <a:r>
                        <a:rPr lang="en-US" sz="1600" b="0" dirty="0">
                          <a:latin typeface="+mn-lt"/>
                        </a:rPr>
                        <a:t>A Communiqué</a:t>
                      </a:r>
                      <a:r>
                        <a:rPr lang="en-US" sz="1600" b="0" baseline="0" dirty="0">
                          <a:latin typeface="+mn-lt"/>
                        </a:rPr>
                        <a:t> </a:t>
                      </a:r>
                      <a:r>
                        <a:rPr lang="en-US" sz="1600" b="0" dirty="0">
                          <a:latin typeface="+mn-lt"/>
                        </a:rPr>
                        <a:t>that,</a:t>
                      </a:r>
                      <a:r>
                        <a:rPr lang="en-US" sz="1600" b="0" baseline="0" dirty="0">
                          <a:latin typeface="+mn-lt"/>
                        </a:rPr>
                        <a:t> amongst other,</a:t>
                      </a:r>
                      <a:r>
                        <a:rPr lang="en-US" sz="1600" b="0" dirty="0">
                          <a:latin typeface="+mn-lt"/>
                        </a:rPr>
                        <a:t> recognises the challenges in Africa, Least Developed Countries and Small Island States and that overcoming the pandemic is a precondition for stable and lasting global recovery. </a:t>
                      </a:r>
                      <a:endParaRPr lang="it-IT" sz="1600" b="0" dirty="0">
                        <a:latin typeface="+mn-lt"/>
                      </a:endParaRPr>
                    </a:p>
                  </a:txBody>
                  <a:tcPr marL="91451" marR="91451"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7"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eaLnBrk="1" fontAlgn="auto" hangingPunct="1">
              <a:spcBef>
                <a:spcPts val="0"/>
              </a:spcBef>
              <a:spcAft>
                <a:spcPts val="0"/>
              </a:spcAft>
              <a:buFontTx/>
              <a:buNone/>
              <a:defRPr/>
            </a:pPr>
            <a:r>
              <a:rPr lang="en-ZA" sz="2400" dirty="0"/>
              <a:t>Sub Programme:   </a:t>
            </a:r>
            <a:r>
              <a:rPr lang="en-ZA" sz="2400" b="1" kern="1200" dirty="0">
                <a:solidFill>
                  <a:schemeClr val="dk1"/>
                </a:solidFill>
              </a:rPr>
              <a:t>Continental Cooperation</a:t>
            </a:r>
            <a:endParaRPr lang="en-ZA" sz="2400" dirty="0"/>
          </a:p>
          <a:p>
            <a:pPr algn="ctr">
              <a:defRPr/>
            </a:pPr>
            <a:r>
              <a:rPr lang="en-ZA" sz="2400" dirty="0"/>
              <a:t>Q2 Achievements</a:t>
            </a:r>
          </a:p>
          <a:p>
            <a:pPr>
              <a:defRPr/>
            </a:pPr>
            <a:endParaRPr lang="en-ZA" dirty="0"/>
          </a:p>
        </p:txBody>
      </p:sp>
      <p:sp>
        <p:nvSpPr>
          <p:cNvPr id="7987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A6AB3E24-60E3-4E8A-929E-91C10A6A1E5F}" type="slidenum">
              <a:rPr lang="en-US" altLang="en-US" sz="1000" smtClean="0">
                <a:solidFill>
                  <a:srgbClr val="000000"/>
                </a:solidFill>
                <a:latin typeface="Times" panose="02020603050405020304" pitchFamily="18" charset="0"/>
              </a:rPr>
              <a:pPr>
                <a:spcBef>
                  <a:spcPct val="0"/>
                </a:spcBef>
                <a:buFontTx/>
                <a:buNone/>
              </a:pPr>
              <a:t>32</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p:cNvGraphicFramePr>
          <p:nvPr>
            <p:extLst>
              <p:ext uri="{D42A27DB-BD31-4B8C-83A1-F6EECF244321}">
                <p14:modId xmlns:p14="http://schemas.microsoft.com/office/powerpoint/2010/main" xmlns="" val="1516400874"/>
              </p:ext>
            </p:extLst>
          </p:nvPr>
        </p:nvGraphicFramePr>
        <p:xfrm>
          <a:off x="40779" y="944972"/>
          <a:ext cx="9067800" cy="5913028"/>
        </p:xfrm>
        <a:graphic>
          <a:graphicData uri="http://schemas.openxmlformats.org/drawingml/2006/table">
            <a:tbl>
              <a:tblPr firstRow="1" bandRow="1">
                <a:tableStyleId>{5C22544A-7EE6-4342-B048-85BDC9FD1C3A}</a:tableStyleId>
              </a:tblPr>
              <a:tblGrid>
                <a:gridCol w="9067800">
                  <a:extLst>
                    <a:ext uri="{9D8B030D-6E8A-4147-A177-3AD203B41FA5}">
                      <a16:colId xmlns:a16="http://schemas.microsoft.com/office/drawing/2014/main" xmlns="" val="20000"/>
                    </a:ext>
                  </a:extLst>
                </a:gridCol>
              </a:tblGrid>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srgbClr val="000000"/>
                          </a:solidFill>
                          <a:effectLst/>
                          <a:uLnTx/>
                          <a:uFillTx/>
                          <a:latin typeface="+mn-lt"/>
                          <a:ea typeface="+mn-ea"/>
                          <a:cs typeface="+mn-cs"/>
                        </a:rPr>
                        <a:t>Sub Programme 3.3: North-South Cooperation </a:t>
                      </a:r>
                      <a:r>
                        <a:rPr kumimoji="0" lang="en-ZA" sz="1600" b="1" i="0" u="none" strike="noStrike" kern="1200" cap="none" spc="0" normalizeH="0" baseline="0" noProof="0" dirty="0">
                          <a:ln>
                            <a:noFill/>
                          </a:ln>
                          <a:solidFill>
                            <a:srgbClr val="7030A0"/>
                          </a:solidFill>
                          <a:effectLst/>
                          <a:uLnTx/>
                          <a:uFillTx/>
                          <a:latin typeface="+mn-lt"/>
                          <a:ea typeface="+mn-ea"/>
                          <a:cs typeface="+mn-cs"/>
                        </a:rPr>
                        <a:t>(Q1 &amp; </a:t>
                      </a:r>
                      <a:r>
                        <a:rPr kumimoji="0" lang="en-GB" sz="1600" b="1" i="0" u="none" strike="noStrike" kern="1200" cap="none" spc="0" normalizeH="0" baseline="0" noProof="0" dirty="0">
                          <a:ln>
                            <a:noFill/>
                          </a:ln>
                          <a:solidFill>
                            <a:srgbClr val="7030A0"/>
                          </a:solidFill>
                          <a:effectLst/>
                          <a:uLnTx/>
                          <a:uFillTx/>
                          <a:latin typeface="+mn-lt"/>
                          <a:ea typeface="Calibri" panose="020F0502020204030204" pitchFamily="34" charset="0"/>
                          <a:cs typeface="+mn-cs"/>
                        </a:rPr>
                        <a:t>Q2)</a:t>
                      </a:r>
                      <a:endParaRPr kumimoji="0" lang="en-GB" sz="1600" b="1" i="0" u="none" strike="noStrike" kern="1200" cap="none" spc="0" normalizeH="0" baseline="0" noProof="0" dirty="0">
                        <a:ln>
                          <a:noFill/>
                        </a:ln>
                        <a:solidFill>
                          <a:srgbClr val="7030A0"/>
                        </a:solidFill>
                        <a:effectLst/>
                        <a:uLnTx/>
                        <a:uFillTx/>
                        <a:latin typeface="+mn-lt"/>
                        <a:ea typeface="+mn-ea"/>
                        <a:cs typeface="+mn-cs"/>
                      </a:endParaRPr>
                    </a:p>
                  </a:txBody>
                  <a:tcPr marL="91451" marR="91451"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F3AB"/>
                    </a:solidFill>
                  </a:tcPr>
                </a:tc>
                <a:extLst>
                  <a:ext uri="{0D108BD9-81ED-4DB2-BD59-A6C34878D82A}">
                    <a16:rowId xmlns:a16="http://schemas.microsoft.com/office/drawing/2014/main" xmlns="" val="10000"/>
                  </a:ext>
                </a:extLst>
              </a:tr>
              <a:tr h="36576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Times New Roman" panose="02020603050405020304" pitchFamily="18" charset="0"/>
                        </a:rPr>
                        <a:t>Reports on the outcomes of North-South engagements reflecting South Africa’s participation and interests, including that of the African Agenda</a:t>
                      </a:r>
                    </a:p>
                  </a:txBody>
                  <a:tcPr marL="91451" marR="91451" marT="45697" marB="456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365760">
                <a:tc>
                  <a:txBody>
                    <a:bodyPr/>
                    <a:lstStyle/>
                    <a:p>
                      <a:pPr marL="0" lvl="0" indent="0" algn="just">
                        <a:buFont typeface="Wingdings" panose="05000000000000000000" pitchFamily="2" charset="2"/>
                        <a:buNone/>
                      </a:pPr>
                      <a:r>
                        <a:rPr lang="en-US" sz="1600" b="1" dirty="0">
                          <a:latin typeface="+mn-lt"/>
                        </a:rPr>
                        <a:t>2</a:t>
                      </a:r>
                      <a:r>
                        <a:rPr lang="en-US" sz="1600" b="1" baseline="30000" dirty="0">
                          <a:latin typeface="+mn-lt"/>
                        </a:rPr>
                        <a:t>nd</a:t>
                      </a:r>
                      <a:r>
                        <a:rPr lang="en-US" sz="1600" b="1" dirty="0">
                          <a:latin typeface="+mn-lt"/>
                        </a:rPr>
                        <a:t> G20 Sherpa Meeting</a:t>
                      </a:r>
                    </a:p>
                    <a:p>
                      <a:pPr marL="0" lvl="0" indent="0" algn="just">
                        <a:buFont typeface="Wingdings" panose="05000000000000000000" pitchFamily="2" charset="2"/>
                        <a:buNone/>
                      </a:pPr>
                      <a:r>
                        <a:rPr lang="en-US" sz="1600" b="0" dirty="0">
                          <a:latin typeface="+mn-lt"/>
                        </a:rPr>
                        <a:t>South Africa, amongst other matters:</a:t>
                      </a:r>
                    </a:p>
                    <a:p>
                      <a:pPr marL="457200" lvl="0" indent="-457200" algn="just">
                        <a:buFont typeface="Wingdings" panose="05000000000000000000" pitchFamily="2" charset="2"/>
                        <a:buChar char="v"/>
                      </a:pPr>
                      <a:r>
                        <a:rPr lang="en-US" sz="1600" b="0" dirty="0">
                          <a:latin typeface="+mn-lt"/>
                        </a:rPr>
                        <a:t>Reiterated its call on G20 members to support negotiation aimed at securing a temporary waiver on the intellectual property right on the COVID-19 vaccines;</a:t>
                      </a:r>
                    </a:p>
                    <a:p>
                      <a:pPr marL="457200" lvl="0" indent="-457200" algn="just">
                        <a:buFont typeface="Wingdings" panose="05000000000000000000" pitchFamily="2" charset="2"/>
                        <a:buChar char="v"/>
                      </a:pPr>
                      <a:r>
                        <a:rPr lang="en-US" sz="1600" b="0" dirty="0">
                          <a:latin typeface="+mn-lt"/>
                        </a:rPr>
                        <a:t>On debt, called on the G20 to support an ambitious Special Drawing Rights (SDR) reallocation, including the target of at least US $100bn by October 2021, to support vulnerable countries, including Africa; and</a:t>
                      </a:r>
                    </a:p>
                    <a:p>
                      <a:pPr marL="457200" lvl="0" indent="-457200" algn="just">
                        <a:buFont typeface="Wingdings" panose="05000000000000000000" pitchFamily="2" charset="2"/>
                        <a:buChar char="v"/>
                      </a:pPr>
                      <a:r>
                        <a:rPr lang="en-US" sz="1600" b="0" dirty="0">
                          <a:latin typeface="+mn-lt"/>
                        </a:rPr>
                        <a:t>On climate change, rejected the unilateral setting of targets outside multilateral environmental agreements, stating that to enhance our ambition and achieve our UNFCCC and CBD goals, developing countries require massively scaled-up support in the form of finance, technology and capacity building.</a:t>
                      </a:r>
                    </a:p>
                    <a:p>
                      <a:pPr marL="0" lvl="0" indent="0" algn="just">
                        <a:buFont typeface="Wingdings" panose="05000000000000000000" pitchFamily="2" charset="2"/>
                        <a:buNone/>
                      </a:pPr>
                      <a:endParaRPr lang="en-US" sz="1600" b="0" dirty="0">
                        <a:latin typeface="+mn-lt"/>
                      </a:endParaRPr>
                    </a:p>
                    <a:p>
                      <a:pPr marL="0" lvl="0" indent="0" algn="just">
                        <a:buFont typeface="Wingdings" panose="05000000000000000000" pitchFamily="2" charset="2"/>
                        <a:buNone/>
                      </a:pPr>
                      <a:r>
                        <a:rPr lang="en-US" sz="1600" b="1" dirty="0">
                          <a:latin typeface="+mn-lt"/>
                        </a:rPr>
                        <a:t>3</a:t>
                      </a:r>
                      <a:r>
                        <a:rPr lang="en-US" sz="1600" b="1" baseline="30000" dirty="0">
                          <a:latin typeface="+mn-lt"/>
                        </a:rPr>
                        <a:t>rd</a:t>
                      </a:r>
                      <a:r>
                        <a:rPr lang="en-US" sz="1600" b="1" dirty="0">
                          <a:latin typeface="+mn-lt"/>
                        </a:rPr>
                        <a:t> G20 Sherpa Meeting</a:t>
                      </a:r>
                    </a:p>
                    <a:p>
                      <a:pPr marL="0" lvl="0" indent="0" algn="just">
                        <a:buFont typeface="Wingdings" panose="05000000000000000000" pitchFamily="2" charset="2"/>
                        <a:buNone/>
                      </a:pPr>
                      <a:r>
                        <a:rPr lang="en-US" sz="1600" b="0" dirty="0">
                          <a:latin typeface="+mn-lt"/>
                        </a:rPr>
                        <a:t>During the meeting, South Africa,</a:t>
                      </a:r>
                      <a:r>
                        <a:rPr lang="en-US" sz="1600" b="0" baseline="0" dirty="0">
                          <a:latin typeface="+mn-lt"/>
                        </a:rPr>
                        <a:t> amongst other:</a:t>
                      </a:r>
                    </a:p>
                    <a:p>
                      <a:pPr marL="457200" lvl="0" indent="-457200" algn="just">
                        <a:buFont typeface="Wingdings" panose="05000000000000000000" pitchFamily="2" charset="2"/>
                        <a:buChar char="v"/>
                      </a:pPr>
                      <a:r>
                        <a:rPr lang="en-US" sz="1600" b="0" dirty="0">
                          <a:latin typeface="+mn-lt"/>
                        </a:rPr>
                        <a:t>Restated its position that the WHO should be at the centre of any new pandemic preparedness structures;</a:t>
                      </a:r>
                    </a:p>
                    <a:p>
                      <a:pPr marL="457200" lvl="0" indent="-457200" algn="just">
                        <a:buFont typeface="Wingdings" panose="05000000000000000000" pitchFamily="2" charset="2"/>
                        <a:buChar char="v"/>
                      </a:pPr>
                      <a:r>
                        <a:rPr lang="en-US" sz="1600" b="0" dirty="0">
                          <a:latin typeface="+mn-lt"/>
                        </a:rPr>
                        <a:t>Called</a:t>
                      </a:r>
                      <a:r>
                        <a:rPr lang="en-US" sz="1600" b="0" baseline="0" dirty="0">
                          <a:latin typeface="+mn-lt"/>
                        </a:rPr>
                        <a:t> </a:t>
                      </a:r>
                      <a:r>
                        <a:rPr lang="en-US" sz="1600" b="0" dirty="0">
                          <a:latin typeface="+mn-lt"/>
                        </a:rPr>
                        <a:t>for greater access to vaccines, including manufacturing capacity and for G20 support for the WTO negotiations on a TRIPS waiver;</a:t>
                      </a:r>
                      <a:r>
                        <a:rPr lang="en-US" sz="1600" b="0" baseline="0" dirty="0">
                          <a:latin typeface="+mn-lt"/>
                        </a:rPr>
                        <a:t> and</a:t>
                      </a:r>
                      <a:endParaRPr lang="en-US" sz="1600" b="0" dirty="0">
                        <a:latin typeface="+mn-lt"/>
                      </a:endParaRPr>
                    </a:p>
                    <a:p>
                      <a:pPr marL="457200" lvl="0" indent="-457200" algn="just">
                        <a:buFont typeface="Wingdings" panose="05000000000000000000" pitchFamily="2" charset="2"/>
                        <a:buChar char="v"/>
                      </a:pPr>
                      <a:r>
                        <a:rPr lang="en-US" sz="1600" b="0" dirty="0">
                          <a:latin typeface="+mn-lt"/>
                        </a:rPr>
                        <a:t>Supported current language on women empowerment and introduced language on the prevention of gender violence during lockdowns. </a:t>
                      </a:r>
                    </a:p>
                  </a:txBody>
                  <a:tcPr marL="91451" marR="91451" marT="45697" marB="456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7"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3: INTERNATIONAL COOPERATION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61E1C586-C9E8-4C68-98AE-5306BE0FC674}" type="slidenum">
              <a:rPr lang="en-US" altLang="en-US" sz="1000" smtClean="0">
                <a:solidFill>
                  <a:srgbClr val="000000"/>
                </a:solidFill>
                <a:latin typeface="Times" panose="02020603050405020304" pitchFamily="18" charset="0"/>
              </a:rPr>
              <a:pPr>
                <a:spcBef>
                  <a:spcPct val="0"/>
                </a:spcBef>
                <a:buFontTx/>
                <a:buNone/>
              </a:pPr>
              <a:t>33</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26388550"/>
              </p:ext>
            </p:extLst>
          </p:nvPr>
        </p:nvGraphicFramePr>
        <p:xfrm>
          <a:off x="36576" y="980728"/>
          <a:ext cx="9070848" cy="5687999"/>
        </p:xfrm>
        <a:graphic>
          <a:graphicData uri="http://schemas.openxmlformats.org/drawingml/2006/table">
            <a:tbl>
              <a:tblPr firstRow="1" bandRow="1">
                <a:tableStyleId>{5C22544A-7EE6-4342-B048-85BDC9FD1C3A}</a:tableStyleId>
              </a:tblPr>
              <a:tblGrid>
                <a:gridCol w="2066544">
                  <a:extLst>
                    <a:ext uri="{9D8B030D-6E8A-4147-A177-3AD203B41FA5}">
                      <a16:colId xmlns:a16="http://schemas.microsoft.com/office/drawing/2014/main" xmlns="" val="20000"/>
                    </a:ext>
                  </a:extLst>
                </a:gridCol>
                <a:gridCol w="3502152">
                  <a:extLst>
                    <a:ext uri="{9D8B030D-6E8A-4147-A177-3AD203B41FA5}">
                      <a16:colId xmlns:a16="http://schemas.microsoft.com/office/drawing/2014/main" xmlns="" val="20001"/>
                    </a:ext>
                  </a:extLst>
                </a:gridCol>
                <a:gridCol w="3502152">
                  <a:extLst>
                    <a:ext uri="{9D8B030D-6E8A-4147-A177-3AD203B41FA5}">
                      <a16:colId xmlns:a16="http://schemas.microsoft.com/office/drawing/2014/main" xmlns="" val="20002"/>
                    </a:ext>
                  </a:extLst>
                </a:gridCol>
              </a:tblGrid>
              <a:tr h="480674">
                <a:tc rowSpan="2">
                  <a:txBody>
                    <a:bodyPr/>
                    <a:lstStyle/>
                    <a:p>
                      <a:pPr algn="ctr"/>
                      <a:r>
                        <a:rPr lang="en-US" sz="1600" dirty="0">
                          <a:solidFill>
                            <a:schemeClr val="tx1"/>
                          </a:solidFill>
                        </a:rPr>
                        <a:t>Annual</a:t>
                      </a:r>
                      <a:r>
                        <a:rPr lang="en-US" sz="1600" baseline="0" dirty="0">
                          <a:solidFill>
                            <a:schemeClr val="tx1"/>
                          </a:solidFill>
                        </a:rPr>
                        <a:t> </a:t>
                      </a:r>
                      <a:r>
                        <a:rPr lang="en-US" sz="1600" dirty="0">
                          <a:solidFill>
                            <a:schemeClr val="tx1"/>
                          </a:solidFill>
                        </a:rPr>
                        <a:t>Target</a:t>
                      </a:r>
                      <a:endParaRPr lang="en-ZA" sz="1600" dirty="0">
                        <a:solidFill>
                          <a:schemeClr val="tx1"/>
                        </a:solidFill>
                      </a:endParaRPr>
                    </a:p>
                  </a:txBody>
                  <a:tcPr marL="91419" marR="91419"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pPr algn="ctr"/>
                      <a:r>
                        <a:rPr lang="en-US" sz="1600" dirty="0">
                          <a:solidFill>
                            <a:schemeClr val="tx1"/>
                          </a:solidFill>
                        </a:rPr>
                        <a:t>Achievements</a:t>
                      </a:r>
                      <a:endParaRPr lang="en-ZA" sz="1600" dirty="0">
                        <a:solidFill>
                          <a:schemeClr val="tx1"/>
                        </a:solidFill>
                      </a:endParaRPr>
                    </a:p>
                  </a:txBody>
                  <a:tcPr marL="91419" marR="91419"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xmlns="" val="10000"/>
                  </a:ext>
                </a:extLst>
              </a:tr>
              <a:tr h="480674">
                <a:tc v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r>
                        <a:rPr lang="en-US" sz="1600" b="1" baseline="0" dirty="0">
                          <a:solidFill>
                            <a:schemeClr val="tx1"/>
                          </a:solidFill>
                        </a:rPr>
                        <a:t>Quarter 1</a:t>
                      </a:r>
                      <a:endParaRPr lang="en-ZA" sz="1600" b="1" dirty="0">
                        <a:solidFill>
                          <a:schemeClr val="tx1"/>
                        </a:solidFill>
                      </a:endParaRPr>
                    </a:p>
                  </a:txBody>
                  <a:tcPr marL="91419" marR="91419"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sz="1600" b="1" dirty="0">
                          <a:solidFill>
                            <a:schemeClr val="tx1"/>
                          </a:solidFill>
                        </a:rPr>
                        <a:t>Quarter 2</a:t>
                      </a:r>
                      <a:endParaRPr lang="en-ZA" sz="1600" b="1" dirty="0">
                        <a:solidFill>
                          <a:schemeClr val="tx1"/>
                        </a:solidFill>
                      </a:endParaRPr>
                    </a:p>
                  </a:txBody>
                  <a:tcPr marL="91419" marR="91419"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18375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Nine (9) key messages distributed 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missions on domestic and global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mn-ea"/>
                          <a:cs typeface="+mn-cs"/>
                        </a:rPr>
                        <a:t>Developments</a:t>
                      </a:r>
                      <a:endParaRPr kumimoji="0" lang="en-ZA" sz="1600" b="1" i="0" u="none" strike="noStrike" kern="1200" cap="none" spc="0" normalizeH="0" baseline="0" noProof="0" dirty="0">
                        <a:ln>
                          <a:noFill/>
                        </a:ln>
                        <a:solidFill>
                          <a:srgbClr val="000000"/>
                        </a:solidFill>
                        <a:effectLst/>
                        <a:uLnTx/>
                        <a:uFillTx/>
                        <a:latin typeface="+mn-lt"/>
                        <a:ea typeface="+mn-ea"/>
                        <a:cs typeface="+mn-cs"/>
                      </a:endParaRP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600" b="0" i="0" u="none" strike="noStrike" kern="1200" cap="none" spc="0" normalizeH="0" baseline="0" noProof="0" dirty="0">
                          <a:ln>
                            <a:noFill/>
                          </a:ln>
                          <a:solidFill>
                            <a:srgbClr val="000000"/>
                          </a:solidFill>
                          <a:effectLst/>
                          <a:uLnTx/>
                          <a:uFillTx/>
                          <a:latin typeface="+mn-lt"/>
                          <a:ea typeface="+mn-ea"/>
                          <a:cs typeface="+mn-cs"/>
                        </a:rPr>
                        <a:t>Three (3) key messages distributed to missions on domestic and global developments</a:t>
                      </a: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600" b="0" i="0" u="none" strike="noStrike" kern="1200" cap="none" spc="0" normalizeH="0" baseline="0" noProof="0" dirty="0">
                          <a:ln>
                            <a:noFill/>
                          </a:ln>
                          <a:solidFill>
                            <a:srgbClr val="000000"/>
                          </a:solidFill>
                          <a:effectLst/>
                          <a:uLnTx/>
                          <a:uFillTx/>
                          <a:latin typeface="+mn-lt"/>
                          <a:ea typeface="+mn-ea"/>
                          <a:cs typeface="+mn-cs"/>
                        </a:rPr>
                        <a:t>18 key messages distributed to missions on domestic and global developments</a:t>
                      </a: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10900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12  Public Participation Programmes (PPPs)</a:t>
                      </a:r>
                      <a:endParaRPr kumimoji="0" lang="en-ZA" sz="1600" b="1" i="0" u="none" strike="noStrike" kern="1200" cap="none" spc="0" normalizeH="0" baseline="0" noProof="0" dirty="0">
                        <a:ln>
                          <a:noFill/>
                        </a:ln>
                        <a:solidFill>
                          <a:srgbClr val="000000"/>
                        </a:solidFill>
                        <a:effectLst/>
                        <a:uLnTx/>
                        <a:uFillTx/>
                        <a:latin typeface="+mn-lt"/>
                        <a:ea typeface="+mn-ea"/>
                        <a:cs typeface="+mn-cs"/>
                      </a:endParaRP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Three (3) </a:t>
                      </a: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Public Participation Programmes </a:t>
                      </a: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Three (3) </a:t>
                      </a: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Public Participation Programmes </a:t>
                      </a: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9161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90 Media Statements</a:t>
                      </a:r>
                      <a:endParaRPr kumimoji="0" lang="en-ZA" sz="1600" b="0" i="0" u="none" strike="noStrike" kern="1200" cap="none" spc="0" normalizeH="0" baseline="0" noProof="0" dirty="0">
                        <a:ln>
                          <a:noFill/>
                        </a:ln>
                        <a:solidFill>
                          <a:srgbClr val="000000"/>
                        </a:solidFill>
                        <a:effectLst/>
                        <a:uLnTx/>
                        <a:uFillTx/>
                        <a:latin typeface="+mn-lt"/>
                        <a:ea typeface="+mn-ea"/>
                        <a:cs typeface="+mn-cs"/>
                      </a:endParaRP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24 </a:t>
                      </a:r>
                      <a:r>
                        <a:rPr kumimoji="0" lang="en-GB"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media statements</a:t>
                      </a:r>
                      <a:r>
                        <a:rPr kumimoji="0" lang="en-ZA" sz="1600" b="0" i="0" u="none" strike="noStrike" kern="1200" cap="none" spc="0" normalizeH="0" baseline="0" noProof="0" dirty="0">
                          <a:ln>
                            <a:noFill/>
                          </a:ln>
                          <a:solidFill>
                            <a:srgbClr val="000000"/>
                          </a:solidFill>
                          <a:effectLst/>
                          <a:uLnTx/>
                          <a:uFillTx/>
                          <a:latin typeface="+mn-lt"/>
                          <a:ea typeface="+mn-ea"/>
                          <a:cs typeface="+mn-cs"/>
                        </a:rPr>
                        <a:t> </a:t>
                      </a:r>
                      <a:r>
                        <a:rPr kumimoji="0" lang="en-US" sz="1600" b="0" i="0" u="none" strike="noStrike" kern="1200" cap="none" spc="0" normalizeH="0" baseline="0" noProof="0" dirty="0">
                          <a:ln>
                            <a:noFill/>
                          </a:ln>
                          <a:solidFill>
                            <a:srgbClr val="000000"/>
                          </a:solidFill>
                          <a:effectLst/>
                          <a:uLnTx/>
                          <a:uFillTx/>
                          <a:latin typeface="+mn-lt"/>
                          <a:ea typeface="+mn-ea"/>
                          <a:cs typeface="+mn-cs"/>
                        </a:rPr>
                        <a:t>issued </a:t>
                      </a: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in response to </a:t>
                      </a:r>
                      <a:r>
                        <a:rPr kumimoji="0" lang="en-GB"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both national and international developments</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32 </a:t>
                      </a:r>
                      <a:r>
                        <a:rPr kumimoji="0" lang="en-GB"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media statements</a:t>
                      </a:r>
                      <a:r>
                        <a:rPr kumimoji="0" lang="en-ZA" sz="1600" b="0" i="0" u="none" strike="noStrike" kern="1200" cap="none" spc="0" normalizeH="0" baseline="0" noProof="0" dirty="0">
                          <a:ln>
                            <a:noFill/>
                          </a:ln>
                          <a:solidFill>
                            <a:srgbClr val="000000"/>
                          </a:solidFill>
                          <a:effectLst/>
                          <a:uLnTx/>
                          <a:uFillTx/>
                          <a:latin typeface="+mn-lt"/>
                          <a:ea typeface="+mn-ea"/>
                          <a:cs typeface="+mn-cs"/>
                        </a:rPr>
                        <a:t> </a:t>
                      </a:r>
                      <a:r>
                        <a:rPr kumimoji="0" lang="en-US" sz="1600" b="0" i="0" u="none" strike="noStrike" kern="1200" cap="none" spc="0" normalizeH="0" baseline="0" noProof="0" dirty="0">
                          <a:ln>
                            <a:noFill/>
                          </a:ln>
                          <a:solidFill>
                            <a:srgbClr val="000000"/>
                          </a:solidFill>
                          <a:effectLst/>
                          <a:uLnTx/>
                          <a:uFillTx/>
                          <a:latin typeface="+mn-lt"/>
                          <a:ea typeface="+mn-ea"/>
                          <a:cs typeface="+mn-cs"/>
                        </a:rPr>
                        <a:t>issued </a:t>
                      </a: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in response to </a:t>
                      </a:r>
                      <a:r>
                        <a:rPr kumimoji="0" lang="en-GB"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both national and international developments</a:t>
                      </a: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8828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Nine (9) Opinion Pieces</a:t>
                      </a:r>
                      <a:endParaRPr kumimoji="0" lang="en-ZA"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a:ln>
                          <a:noFill/>
                        </a:ln>
                        <a:solidFill>
                          <a:srgbClr val="000000"/>
                        </a:solidFill>
                        <a:effectLst/>
                        <a:uLnTx/>
                        <a:uFillTx/>
                        <a:latin typeface="+mn-lt"/>
                        <a:ea typeface="+mn-ea"/>
                        <a:cs typeface="+mn-cs"/>
                      </a:endParaRP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Two (2) opinion pieces published </a:t>
                      </a: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Four (4) opinion pieces published </a:t>
                      </a:r>
                    </a:p>
                  </a:txBody>
                  <a:tcPr marL="91419" marR="91419" marT="45701" marB="457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5"/>
                  </a:ext>
                </a:extLst>
              </a:tr>
            </a:tbl>
          </a:graphicData>
        </a:graphic>
      </p:graphicFrame>
      <p:sp>
        <p:nvSpPr>
          <p:cNvPr id="7"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4.1: PUBLIC DIPLOMACY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23A57A1F-0DBC-41BC-8C1A-43DFFDD52212}" type="slidenum">
              <a:rPr lang="en-US" altLang="en-US" sz="1000" smtClean="0">
                <a:solidFill>
                  <a:srgbClr val="000000"/>
                </a:solidFill>
                <a:latin typeface="Times" panose="02020603050405020304" pitchFamily="18" charset="0"/>
              </a:rPr>
              <a:pPr>
                <a:spcBef>
                  <a:spcPct val="0"/>
                </a:spcBef>
                <a:buFontTx/>
                <a:buNone/>
              </a:pPr>
              <a:t>34</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06440585"/>
              </p:ext>
            </p:extLst>
          </p:nvPr>
        </p:nvGraphicFramePr>
        <p:xfrm>
          <a:off x="53975" y="1628775"/>
          <a:ext cx="9070848" cy="3960813"/>
        </p:xfrm>
        <a:graphic>
          <a:graphicData uri="http://schemas.openxmlformats.org/drawingml/2006/table">
            <a:tbl>
              <a:tblPr firstRow="1" bandRow="1">
                <a:tableStyleId>{5C22544A-7EE6-4342-B048-85BDC9FD1C3A}</a:tableStyleId>
              </a:tblPr>
              <a:tblGrid>
                <a:gridCol w="2066544">
                  <a:extLst>
                    <a:ext uri="{9D8B030D-6E8A-4147-A177-3AD203B41FA5}">
                      <a16:colId xmlns:a16="http://schemas.microsoft.com/office/drawing/2014/main" xmlns="" val="20000"/>
                    </a:ext>
                  </a:extLst>
                </a:gridCol>
                <a:gridCol w="3502152">
                  <a:extLst>
                    <a:ext uri="{9D8B030D-6E8A-4147-A177-3AD203B41FA5}">
                      <a16:colId xmlns:a16="http://schemas.microsoft.com/office/drawing/2014/main" xmlns="" val="20001"/>
                    </a:ext>
                  </a:extLst>
                </a:gridCol>
                <a:gridCol w="3502152">
                  <a:extLst>
                    <a:ext uri="{9D8B030D-6E8A-4147-A177-3AD203B41FA5}">
                      <a16:colId xmlns:a16="http://schemas.microsoft.com/office/drawing/2014/main" xmlns="" val="20002"/>
                    </a:ext>
                  </a:extLst>
                </a:gridCol>
              </a:tblGrid>
              <a:tr h="507613">
                <a:tc rowSpan="2">
                  <a:txBody>
                    <a:bodyPr/>
                    <a:lstStyle/>
                    <a:p>
                      <a:pPr algn="ctr"/>
                      <a:r>
                        <a:rPr lang="en-US" sz="1600" dirty="0">
                          <a:solidFill>
                            <a:schemeClr val="tx1"/>
                          </a:solidFill>
                          <a:latin typeface="+mn-lt"/>
                        </a:rPr>
                        <a:t>Annual</a:t>
                      </a:r>
                      <a:r>
                        <a:rPr lang="en-US" sz="1600" baseline="0" dirty="0">
                          <a:solidFill>
                            <a:schemeClr val="tx1"/>
                          </a:solidFill>
                          <a:latin typeface="+mn-lt"/>
                        </a:rPr>
                        <a:t> </a:t>
                      </a:r>
                      <a:r>
                        <a:rPr lang="en-US" sz="1600" dirty="0">
                          <a:solidFill>
                            <a:schemeClr val="tx1"/>
                          </a:solidFill>
                          <a:latin typeface="+mn-lt"/>
                        </a:rPr>
                        <a:t>Target</a:t>
                      </a:r>
                      <a:endParaRPr lang="en-ZA" sz="1600" dirty="0">
                        <a:solidFill>
                          <a:schemeClr val="tx1"/>
                        </a:solidFill>
                        <a:latin typeface="+mn-lt"/>
                      </a:endParaRPr>
                    </a:p>
                  </a:txBody>
                  <a:tcPr marL="91419" marR="9141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pPr algn="ctr"/>
                      <a:r>
                        <a:rPr lang="en-US" sz="1600" dirty="0">
                          <a:solidFill>
                            <a:schemeClr val="tx1"/>
                          </a:solidFill>
                          <a:latin typeface="+mn-lt"/>
                        </a:rPr>
                        <a:t>Achievements</a:t>
                      </a:r>
                      <a:endParaRPr lang="en-ZA" sz="1600" dirty="0">
                        <a:solidFill>
                          <a:schemeClr val="tx1"/>
                        </a:solidFill>
                        <a:latin typeface="+mn-lt"/>
                      </a:endParaRPr>
                    </a:p>
                  </a:txBody>
                  <a:tcPr marL="91419" marR="9141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xmlns="" val="10000"/>
                  </a:ext>
                </a:extLst>
              </a:tr>
              <a:tr h="507613">
                <a:tc v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r>
                        <a:rPr lang="en-US" sz="1600" b="1" baseline="0" dirty="0">
                          <a:solidFill>
                            <a:schemeClr val="tx1"/>
                          </a:solidFill>
                          <a:latin typeface="+mn-lt"/>
                        </a:rPr>
                        <a:t>Quarter 1</a:t>
                      </a:r>
                      <a:endParaRPr lang="en-ZA" sz="1600" b="1" dirty="0">
                        <a:solidFill>
                          <a:schemeClr val="tx1"/>
                        </a:solidFill>
                        <a:latin typeface="+mn-lt"/>
                      </a:endParaRPr>
                    </a:p>
                  </a:txBody>
                  <a:tcPr marL="91419" marR="9141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sz="1600" b="1" dirty="0">
                          <a:solidFill>
                            <a:schemeClr val="tx1"/>
                          </a:solidFill>
                          <a:latin typeface="+mn-lt"/>
                        </a:rPr>
                        <a:t>Quarter 2</a:t>
                      </a:r>
                      <a:endParaRPr lang="en-ZA" sz="1600" b="1" dirty="0">
                        <a:solidFill>
                          <a:schemeClr val="tx1"/>
                        </a:solidFill>
                        <a:latin typeface="+mn-lt"/>
                      </a:endParaRPr>
                    </a:p>
                  </a:txBody>
                  <a:tcPr marL="91419" marR="9141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12535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mn-lt"/>
                        </a:rPr>
                        <a:t>100% of protocol services rendered to all incoming and outgoing visits</a:t>
                      </a:r>
                    </a:p>
                  </a:txBody>
                  <a:tcPr marL="45718" marR="45718" marT="45671" marB="45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fontAlgn="ctr">
                        <a:lnSpc>
                          <a:spcPct val="106000"/>
                        </a:lnSpc>
                        <a:spcAft>
                          <a:spcPts val="0"/>
                        </a:spcAft>
                      </a:pPr>
                      <a:r>
                        <a:rPr lang="en-US" sz="1600" b="0" i="0" kern="1200" dirty="0">
                          <a:solidFill>
                            <a:schemeClr val="dk1"/>
                          </a:solidFill>
                          <a:effectLst/>
                          <a:latin typeface="+mn-lt"/>
                          <a:ea typeface="+mn-ea"/>
                          <a:cs typeface="+mn-cs"/>
                        </a:rPr>
                        <a:t>100% (13) of protocol services rendered during visits</a:t>
                      </a:r>
                    </a:p>
                  </a:txBody>
                  <a:tcPr marL="91419" marR="9141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fontAlgn="ctr">
                        <a:lnSpc>
                          <a:spcPct val="106000"/>
                        </a:lnSpc>
                        <a:spcAft>
                          <a:spcPts val="0"/>
                        </a:spcAft>
                      </a:pPr>
                      <a:r>
                        <a:rPr lang="en-US" sz="1600" b="0" i="0" kern="1200" dirty="0">
                          <a:solidFill>
                            <a:schemeClr val="dk1"/>
                          </a:solidFill>
                          <a:effectLst/>
                          <a:latin typeface="+mn-lt"/>
                          <a:ea typeface="+mn-ea"/>
                          <a:cs typeface="+mn-cs"/>
                        </a:rPr>
                        <a:t>100% (8) of protocol services rendered during visits</a:t>
                      </a:r>
                      <a:endParaRPr lang="en-ZA" sz="1600" b="0" i="0" kern="1200" dirty="0">
                        <a:solidFill>
                          <a:schemeClr val="dk1"/>
                        </a:solidFill>
                        <a:effectLst/>
                        <a:latin typeface="+mn-lt"/>
                        <a:ea typeface="+mn-ea"/>
                        <a:cs typeface="+mn-cs"/>
                      </a:endParaRPr>
                    </a:p>
                  </a:txBody>
                  <a:tcPr marL="91419" marR="9141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8460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100% of consular services rendered</a:t>
                      </a:r>
                      <a:endParaRPr lang="en-ZA" sz="1600" b="1" kern="1200" dirty="0">
                        <a:solidFill>
                          <a:schemeClr val="tx1"/>
                        </a:solidFill>
                        <a:effectLst/>
                        <a:latin typeface="+mn-lt"/>
                        <a:ea typeface="+mn-ea"/>
                        <a:cs typeface="+mn-cs"/>
                      </a:endParaRPr>
                    </a:p>
                  </a:txBody>
                  <a:tcPr marL="45718" marR="45718" marT="45671" marB="45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6000"/>
                        </a:lnSpc>
                        <a:spcAft>
                          <a:spcPts val="800"/>
                        </a:spcAft>
                      </a:pPr>
                      <a:r>
                        <a:rPr lang="en-GB" sz="1600" dirty="0">
                          <a:effectLst/>
                          <a:latin typeface="+mn-lt"/>
                          <a:ea typeface="Calibri"/>
                          <a:cs typeface="Times New Roman"/>
                        </a:rPr>
                        <a:t>100% (176) consular services rendered</a:t>
                      </a:r>
                    </a:p>
                  </a:txBody>
                  <a:tcPr marL="91419" marR="9141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6000"/>
                        </a:lnSpc>
                        <a:spcAft>
                          <a:spcPts val="800"/>
                        </a:spcAft>
                      </a:pPr>
                      <a:r>
                        <a:rPr lang="en-GB" sz="1600" dirty="0">
                          <a:effectLst/>
                          <a:latin typeface="+mn-lt"/>
                          <a:ea typeface="Calibri"/>
                          <a:cs typeface="Times New Roman"/>
                        </a:rPr>
                        <a:t>100% (188) consular services rendered</a:t>
                      </a:r>
                      <a:endParaRPr lang="en-ZA" sz="1600" dirty="0">
                        <a:effectLst/>
                        <a:latin typeface="+mn-lt"/>
                        <a:ea typeface="Calibri"/>
                        <a:cs typeface="Times New Roman"/>
                      </a:endParaRPr>
                    </a:p>
                  </a:txBody>
                  <a:tcPr marL="91419" marR="9141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8460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b="1" kern="1200" dirty="0">
                          <a:solidFill>
                            <a:schemeClr val="tx1"/>
                          </a:solidFill>
                          <a:effectLst/>
                          <a:latin typeface="+mn-lt"/>
                          <a:ea typeface="+mn-ea"/>
                          <a:cs typeface="+mn-cs"/>
                        </a:rPr>
                        <a:t>100% of documents legalised</a:t>
                      </a:r>
                    </a:p>
                  </a:txBody>
                  <a:tcPr marL="45718" marR="45718" marT="45671" marB="456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100% (13 388) of documents legalised</a:t>
                      </a:r>
                    </a:p>
                  </a:txBody>
                  <a:tcPr marL="91419" marR="9141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100% (14 355) of documents legalised</a:t>
                      </a:r>
                    </a:p>
                  </a:txBody>
                  <a:tcPr marL="91419" marR="91419"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bl>
          </a:graphicData>
        </a:graphic>
      </p:graphicFrame>
      <p:sp>
        <p:nvSpPr>
          <p:cNvPr id="6" name="Title 1"/>
          <p:cNvSpPr>
            <a:spLocks noGrp="1"/>
          </p:cNvSpPr>
          <p:nvPr>
            <p:ph type="title"/>
          </p:nvPr>
        </p:nvSpPr>
        <p:spPr>
          <a:xfrm>
            <a:off x="0" y="196632"/>
            <a:ext cx="9144000" cy="91440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4.2: </a:t>
            </a:r>
            <a:br>
              <a:rPr lang="en-ZA" altLang="en-US" sz="2800" dirty="0"/>
            </a:br>
            <a:r>
              <a:rPr lang="en-ZA" altLang="en-US" sz="2800" dirty="0"/>
              <a:t>STATE PROTOCOL AND CONSULAR SERVICES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188640"/>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1: ADMINISTRATION </a:t>
            </a:r>
          </a:p>
        </p:txBody>
      </p:sp>
      <p:sp>
        <p:nvSpPr>
          <p:cNvPr id="15363"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60CC8BD2-D9B3-4432-947E-E36A408E5E64}" type="slidenum">
              <a:rPr lang="en-US" altLang="en-US" sz="1000" smtClean="0">
                <a:solidFill>
                  <a:srgbClr val="000000"/>
                </a:solidFill>
                <a:latin typeface="Times" panose="02020603050405020304" pitchFamily="18" charset="0"/>
              </a:rPr>
              <a:pPr>
                <a:spcBef>
                  <a:spcPct val="0"/>
                </a:spcBef>
                <a:buFontTx/>
                <a:buNone/>
              </a:pPr>
              <a:t>35</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7988657"/>
              </p:ext>
            </p:extLst>
          </p:nvPr>
        </p:nvGraphicFramePr>
        <p:xfrm>
          <a:off x="36513" y="980901"/>
          <a:ext cx="9070974" cy="5754636"/>
        </p:xfrm>
        <a:graphic>
          <a:graphicData uri="http://schemas.openxmlformats.org/drawingml/2006/table">
            <a:tbl>
              <a:tblPr firstRow="1" bandRow="1">
                <a:tableStyleId>{5C22544A-7EE6-4342-B048-85BDC9FD1C3A}</a:tableStyleId>
              </a:tblPr>
              <a:tblGrid>
                <a:gridCol w="2068216">
                  <a:extLst>
                    <a:ext uri="{9D8B030D-6E8A-4147-A177-3AD203B41FA5}">
                      <a16:colId xmlns:a16="http://schemas.microsoft.com/office/drawing/2014/main" xmlns="" val="20000"/>
                    </a:ext>
                  </a:extLst>
                </a:gridCol>
                <a:gridCol w="3501379">
                  <a:extLst>
                    <a:ext uri="{9D8B030D-6E8A-4147-A177-3AD203B41FA5}">
                      <a16:colId xmlns:a16="http://schemas.microsoft.com/office/drawing/2014/main" xmlns="" val="20001"/>
                    </a:ext>
                  </a:extLst>
                </a:gridCol>
                <a:gridCol w="3501379">
                  <a:extLst>
                    <a:ext uri="{9D8B030D-6E8A-4147-A177-3AD203B41FA5}">
                      <a16:colId xmlns:a16="http://schemas.microsoft.com/office/drawing/2014/main" xmlns="" val="20002"/>
                    </a:ext>
                  </a:extLst>
                </a:gridCol>
              </a:tblGrid>
              <a:tr h="393192">
                <a:tc rowSpan="2">
                  <a:txBody>
                    <a:bodyPr/>
                    <a:lstStyle/>
                    <a:p>
                      <a:pPr algn="ctr"/>
                      <a:r>
                        <a:rPr lang="en-US" sz="1600" dirty="0">
                          <a:solidFill>
                            <a:schemeClr val="tx1"/>
                          </a:solidFill>
                        </a:rPr>
                        <a:t>Annual</a:t>
                      </a:r>
                      <a:r>
                        <a:rPr lang="en-US" sz="1600" baseline="0" dirty="0">
                          <a:solidFill>
                            <a:schemeClr val="tx1"/>
                          </a:solidFill>
                        </a:rPr>
                        <a:t> </a:t>
                      </a:r>
                      <a:r>
                        <a:rPr lang="en-US" sz="1600" dirty="0">
                          <a:solidFill>
                            <a:schemeClr val="tx1"/>
                          </a:solidFill>
                        </a:rPr>
                        <a:t>Target</a:t>
                      </a:r>
                      <a:endParaRPr lang="en-ZA" sz="1600" dirty="0">
                        <a:solidFill>
                          <a:schemeClr val="tx1"/>
                        </a:solidFill>
                      </a:endParaRPr>
                    </a:p>
                  </a:txBody>
                  <a:tcPr marL="91407" marR="91407"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pPr algn="ctr"/>
                      <a:r>
                        <a:rPr lang="en-US" sz="1600" dirty="0">
                          <a:solidFill>
                            <a:schemeClr val="tx1"/>
                          </a:solidFill>
                        </a:rPr>
                        <a:t>Achievements</a:t>
                      </a:r>
                      <a:endParaRPr lang="en-ZA" sz="1600" dirty="0">
                        <a:solidFill>
                          <a:schemeClr val="tx1"/>
                        </a:solidFill>
                      </a:endParaRPr>
                    </a:p>
                  </a:txBody>
                  <a:tcPr marL="91407" marR="91407"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xmlns="" val="10000"/>
                  </a:ext>
                </a:extLst>
              </a:tr>
              <a:tr h="393192">
                <a:tc v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r>
                        <a:rPr lang="en-US" sz="1600" b="1" baseline="0" dirty="0">
                          <a:solidFill>
                            <a:schemeClr val="tx1"/>
                          </a:solidFill>
                        </a:rPr>
                        <a:t>Quarter 1</a:t>
                      </a:r>
                      <a:endParaRPr lang="en-ZA" sz="1600" b="1" dirty="0">
                        <a:solidFill>
                          <a:schemeClr val="tx1"/>
                        </a:solidFill>
                      </a:endParaRPr>
                    </a:p>
                  </a:txBody>
                  <a:tcPr marL="91407" marR="91407"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sz="1600" b="1" dirty="0">
                          <a:solidFill>
                            <a:schemeClr val="tx1"/>
                          </a:solidFill>
                        </a:rPr>
                        <a:t>Quarter 2</a:t>
                      </a:r>
                      <a:endParaRPr lang="en-ZA" sz="1600" b="1" dirty="0">
                        <a:solidFill>
                          <a:schemeClr val="tx1"/>
                        </a:solidFill>
                      </a:endParaRPr>
                    </a:p>
                  </a:txBody>
                  <a:tcPr marL="91407" marR="91407"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393192">
                <a:tc>
                  <a:txBody>
                    <a:bodyPr/>
                    <a:lstStyle/>
                    <a:p>
                      <a:pPr algn="l">
                        <a:defRPr/>
                      </a:pPr>
                      <a:r>
                        <a:rPr lang="en-US" sz="1600" b="1" kern="1200" dirty="0">
                          <a:solidFill>
                            <a:schemeClr val="tx1"/>
                          </a:solidFill>
                        </a:rPr>
                        <a:t>Four progress reports on</a:t>
                      </a:r>
                    </a:p>
                    <a:p>
                      <a:pPr algn="l">
                        <a:defRPr/>
                      </a:pPr>
                      <a:r>
                        <a:rPr lang="en-US" sz="1600" b="1" kern="1200" dirty="0">
                          <a:solidFill>
                            <a:schemeClr val="tx1"/>
                          </a:solidFill>
                        </a:rPr>
                        <a:t>the implementation of</a:t>
                      </a:r>
                      <a:r>
                        <a:rPr lang="en-US" sz="1600" b="1" kern="1200" baseline="0" dirty="0">
                          <a:solidFill>
                            <a:schemeClr val="tx1"/>
                          </a:solidFill>
                        </a:rPr>
                        <a:t> </a:t>
                      </a:r>
                      <a:r>
                        <a:rPr lang="en-US" sz="1600" b="1" kern="1200" dirty="0">
                          <a:solidFill>
                            <a:schemeClr val="tx1"/>
                          </a:solidFill>
                        </a:rPr>
                        <a:t>the Digital</a:t>
                      </a:r>
                    </a:p>
                    <a:p>
                      <a:pPr algn="l">
                        <a:defRPr/>
                      </a:pPr>
                      <a:r>
                        <a:rPr lang="en-US" sz="1600" b="1" kern="1200" dirty="0">
                          <a:solidFill>
                            <a:schemeClr val="tx1"/>
                          </a:solidFill>
                        </a:rPr>
                        <a:t>Strategy</a:t>
                      </a:r>
                    </a:p>
                  </a:txBody>
                  <a:tcPr marL="91407" marR="91407"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Progress report  on the implementation of the Digital Strategy reflecting achievements against four strategic objectives: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i="0" kern="1200" dirty="0">
                        <a:solidFill>
                          <a:schemeClr val="dk1"/>
                        </a:solidFill>
                        <a:effectLst/>
                        <a:latin typeface="+mn-lt"/>
                        <a:ea typeface="+mn-ea"/>
                        <a:cs typeface="+mn-cs"/>
                      </a:endParaRP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dirty="0">
                          <a:solidFill>
                            <a:schemeClr val="dk1"/>
                          </a:solidFill>
                          <a:effectLst/>
                          <a:latin typeface="+mn-lt"/>
                          <a:ea typeface="+mn-ea"/>
                          <a:cs typeface="+mn-cs"/>
                        </a:rPr>
                        <a:t>Modernise data, storage, applications, network</a:t>
                      </a:r>
                      <a:r>
                        <a:rPr lang="en-US" sz="1600" b="0" i="0" kern="1200" baseline="0" dirty="0">
                          <a:solidFill>
                            <a:schemeClr val="dk1"/>
                          </a:solidFill>
                          <a:effectLst/>
                          <a:latin typeface="+mn-lt"/>
                          <a:ea typeface="+mn-ea"/>
                          <a:cs typeface="+mn-cs"/>
                        </a:rPr>
                        <a:t> </a:t>
                      </a:r>
                      <a:r>
                        <a:rPr lang="en-US" sz="1600" b="0" i="0" kern="1200" dirty="0">
                          <a:solidFill>
                            <a:schemeClr val="dk1"/>
                          </a:solidFill>
                          <a:effectLst/>
                          <a:latin typeface="+mn-lt"/>
                          <a:ea typeface="+mn-ea"/>
                          <a:cs typeface="+mn-cs"/>
                        </a:rPr>
                        <a:t>and telephony and cybersecurity infrastructure;</a:t>
                      </a: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dirty="0">
                          <a:solidFill>
                            <a:schemeClr val="dk1"/>
                          </a:solidFill>
                          <a:effectLst/>
                          <a:latin typeface="+mn-lt"/>
                          <a:ea typeface="+mn-ea"/>
                          <a:cs typeface="+mn-cs"/>
                        </a:rPr>
                        <a:t>Automate digital business processes and integrate business information systems;</a:t>
                      </a: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dirty="0">
                          <a:solidFill>
                            <a:schemeClr val="dk1"/>
                          </a:solidFill>
                          <a:effectLst/>
                          <a:latin typeface="+mn-lt"/>
                          <a:ea typeface="+mn-ea"/>
                          <a:cs typeface="+mn-cs"/>
                        </a:rPr>
                        <a:t>Provide and</a:t>
                      </a:r>
                      <a:r>
                        <a:rPr lang="en-US" sz="1600" b="0" i="0" kern="1200" baseline="0" dirty="0">
                          <a:solidFill>
                            <a:schemeClr val="dk1"/>
                          </a:solidFill>
                          <a:effectLst/>
                          <a:latin typeface="+mn-lt"/>
                          <a:ea typeface="+mn-ea"/>
                          <a:cs typeface="+mn-cs"/>
                        </a:rPr>
                        <a:t> support all digital and information services, including skills development training;</a:t>
                      </a: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baseline="0" dirty="0">
                          <a:solidFill>
                            <a:schemeClr val="dk1"/>
                          </a:solidFill>
                          <a:effectLst/>
                          <a:latin typeface="+mn-lt"/>
                          <a:ea typeface="+mn-ea"/>
                          <a:cs typeface="+mn-cs"/>
                        </a:rPr>
                        <a:t>Enable and support mobile and remote digital capabilities and services for anytime and anywhere access.</a:t>
                      </a:r>
                      <a:endParaRPr lang="en-US" sz="1600" b="0" i="0" kern="1200" dirty="0">
                        <a:solidFill>
                          <a:schemeClr val="dk1"/>
                        </a:solidFill>
                        <a:effectLst/>
                        <a:latin typeface="+mn-lt"/>
                        <a:ea typeface="+mn-ea"/>
                        <a:cs typeface="+mn-cs"/>
                      </a:endParaRPr>
                    </a:p>
                  </a:txBody>
                  <a:tcPr marL="91407" marR="91407"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Progress report  on the implementation of the Digital Strategy reflecting achievements against two strategic objectives: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Modernise data, storage, applications, network and telephony and cybersecurity infrastructure;</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Automate digital business processes and integrate business information systems.</a:t>
                      </a:r>
                    </a:p>
                  </a:txBody>
                  <a:tcPr marL="91407" marR="91407"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504084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1: ADMINISTRATION </a:t>
            </a:r>
          </a:p>
        </p:txBody>
      </p:sp>
      <p:sp>
        <p:nvSpPr>
          <p:cNvPr id="17411"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D394B170-3305-4B03-BD05-E7A8B12E0EC6}" type="slidenum">
              <a:rPr lang="en-US" altLang="en-US" sz="1000" smtClean="0">
                <a:solidFill>
                  <a:srgbClr val="000000"/>
                </a:solidFill>
                <a:latin typeface="Times" panose="02020603050405020304" pitchFamily="18" charset="0"/>
              </a:rPr>
              <a:pPr>
                <a:spcBef>
                  <a:spcPct val="0"/>
                </a:spcBef>
                <a:buFontTx/>
                <a:buNone/>
              </a:pPr>
              <a:t>36</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56967152"/>
              </p:ext>
            </p:extLst>
          </p:nvPr>
        </p:nvGraphicFramePr>
        <p:xfrm>
          <a:off x="-9525" y="1019960"/>
          <a:ext cx="9070848" cy="4718310"/>
        </p:xfrm>
        <a:graphic>
          <a:graphicData uri="http://schemas.openxmlformats.org/drawingml/2006/table">
            <a:tbl>
              <a:tblPr firstRow="1" bandRow="1">
                <a:tableStyleId>{5C22544A-7EE6-4342-B048-85BDC9FD1C3A}</a:tableStyleId>
              </a:tblPr>
              <a:tblGrid>
                <a:gridCol w="2066544">
                  <a:extLst>
                    <a:ext uri="{9D8B030D-6E8A-4147-A177-3AD203B41FA5}">
                      <a16:colId xmlns:a16="http://schemas.microsoft.com/office/drawing/2014/main" xmlns="" val="20000"/>
                    </a:ext>
                  </a:extLst>
                </a:gridCol>
                <a:gridCol w="3502152">
                  <a:extLst>
                    <a:ext uri="{9D8B030D-6E8A-4147-A177-3AD203B41FA5}">
                      <a16:colId xmlns:a16="http://schemas.microsoft.com/office/drawing/2014/main" xmlns="" val="20001"/>
                    </a:ext>
                  </a:extLst>
                </a:gridCol>
                <a:gridCol w="3502152">
                  <a:extLst>
                    <a:ext uri="{9D8B030D-6E8A-4147-A177-3AD203B41FA5}">
                      <a16:colId xmlns:a16="http://schemas.microsoft.com/office/drawing/2014/main" xmlns="" val="20002"/>
                    </a:ext>
                  </a:extLst>
                </a:gridCol>
              </a:tblGrid>
              <a:tr h="393192">
                <a:tc rowSpan="2">
                  <a:txBody>
                    <a:bodyPr/>
                    <a:lstStyle/>
                    <a:p>
                      <a:pPr algn="ctr"/>
                      <a:r>
                        <a:rPr lang="en-US" sz="1600" dirty="0">
                          <a:solidFill>
                            <a:schemeClr val="tx1"/>
                          </a:solidFill>
                        </a:rPr>
                        <a:t>Annual</a:t>
                      </a:r>
                      <a:r>
                        <a:rPr lang="en-US" sz="1600" baseline="0" dirty="0">
                          <a:solidFill>
                            <a:schemeClr val="tx1"/>
                          </a:solidFill>
                        </a:rPr>
                        <a:t> </a:t>
                      </a:r>
                      <a:r>
                        <a:rPr lang="en-US" sz="1600" dirty="0">
                          <a:solidFill>
                            <a:schemeClr val="tx1"/>
                          </a:solidFill>
                        </a:rPr>
                        <a:t>Target</a:t>
                      </a:r>
                      <a:endParaRPr lang="en-ZA" sz="1600" dirty="0">
                        <a:solidFill>
                          <a:schemeClr val="tx1"/>
                        </a:solidFill>
                      </a:endParaRPr>
                    </a:p>
                  </a:txBody>
                  <a:tcPr marL="91428" marR="91428"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pPr algn="ctr"/>
                      <a:r>
                        <a:rPr lang="en-US" sz="1600" dirty="0">
                          <a:solidFill>
                            <a:schemeClr val="tx1"/>
                          </a:solidFill>
                        </a:rPr>
                        <a:t>Achievements</a:t>
                      </a:r>
                      <a:endParaRPr lang="en-ZA" sz="1600" dirty="0">
                        <a:solidFill>
                          <a:schemeClr val="tx1"/>
                        </a:solidFill>
                      </a:endParaRPr>
                    </a:p>
                  </a:txBody>
                  <a:tcPr marL="91428" marR="91428"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xmlns="" val="10000"/>
                  </a:ext>
                </a:extLst>
              </a:tr>
              <a:tr h="393192">
                <a:tc v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r>
                        <a:rPr lang="en-US" sz="1600" b="1" baseline="0" dirty="0">
                          <a:solidFill>
                            <a:schemeClr val="tx1"/>
                          </a:solidFill>
                        </a:rPr>
                        <a:t>Quarter 1</a:t>
                      </a:r>
                      <a:endParaRPr lang="en-ZA" sz="1600" b="1" dirty="0">
                        <a:solidFill>
                          <a:schemeClr val="tx1"/>
                        </a:solidFill>
                      </a:endParaRPr>
                    </a:p>
                  </a:txBody>
                  <a:tcPr marL="91428" marR="91428"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sz="1600" b="1" dirty="0">
                          <a:solidFill>
                            <a:schemeClr val="tx1"/>
                          </a:solidFill>
                        </a:rPr>
                        <a:t>Quarter 2</a:t>
                      </a:r>
                      <a:endParaRPr lang="en-ZA" sz="1600" b="1" dirty="0">
                        <a:solidFill>
                          <a:schemeClr val="tx1"/>
                        </a:solidFill>
                      </a:endParaRPr>
                    </a:p>
                  </a:txBody>
                  <a:tcPr marL="91428" marR="91428"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393192">
                <a:tc>
                  <a:txBody>
                    <a:bodyPr/>
                    <a:lstStyle/>
                    <a:p>
                      <a:pPr>
                        <a:defRPr/>
                      </a:pPr>
                      <a:r>
                        <a:rPr lang="en-US" sz="1600" b="1" kern="1200" dirty="0">
                          <a:solidFill>
                            <a:schemeClr val="tx1"/>
                          </a:solidFill>
                        </a:rPr>
                        <a:t>Four progress reports on</a:t>
                      </a:r>
                    </a:p>
                    <a:p>
                      <a:pPr>
                        <a:defRPr/>
                      </a:pPr>
                      <a:r>
                        <a:rPr lang="en-US" sz="1600" b="1" kern="1200" dirty="0">
                          <a:solidFill>
                            <a:schemeClr val="tx1"/>
                          </a:solidFill>
                        </a:rPr>
                        <a:t>the Audit Action Plan</a:t>
                      </a:r>
                    </a:p>
                  </a:txBody>
                  <a:tcPr marL="91428" marR="91428"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One progress</a:t>
                      </a:r>
                      <a:r>
                        <a:rPr lang="en-US" sz="1600" b="0" i="0" kern="1200" baseline="0" dirty="0">
                          <a:solidFill>
                            <a:schemeClr val="dk1"/>
                          </a:solidFill>
                          <a:effectLst/>
                          <a:latin typeface="+mn-lt"/>
                          <a:ea typeface="+mn-ea"/>
                          <a:cs typeface="+mn-cs"/>
                        </a:rPr>
                        <a:t> report on the Audit Action Plan reflecting the progress of the corrective measures and the implementation thereof.  </a:t>
                      </a:r>
                      <a:endParaRPr lang="en-ZA" sz="1600" b="0" i="0" kern="1200" dirty="0">
                        <a:solidFill>
                          <a:schemeClr val="dk1"/>
                        </a:solidFill>
                        <a:effectLst/>
                        <a:latin typeface="+mn-lt"/>
                        <a:ea typeface="+mn-ea"/>
                        <a:cs typeface="+mn-cs"/>
                      </a:endParaRPr>
                    </a:p>
                  </a:txBody>
                  <a:tcPr marL="91428" marR="91428"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Progress report on the Audit Action Plan reflects the development of the new Audit Action Plan as well as progress on the implementation thereof.</a:t>
                      </a:r>
                    </a:p>
                  </a:txBody>
                  <a:tcPr marL="91428" marR="91428"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93192">
                <a:tc>
                  <a:txBody>
                    <a:bodyPr/>
                    <a:lstStyle/>
                    <a:p>
                      <a:pPr>
                        <a:defRPr/>
                      </a:pPr>
                      <a:r>
                        <a:rPr lang="en-US" sz="1600" b="1" kern="1200" dirty="0">
                          <a:solidFill>
                            <a:schemeClr val="tx1"/>
                          </a:solidFill>
                        </a:rPr>
                        <a:t>Maintain ISO-certified</a:t>
                      </a:r>
                    </a:p>
                    <a:p>
                      <a:pPr>
                        <a:defRPr/>
                      </a:pPr>
                      <a:r>
                        <a:rPr lang="en-US" sz="1600" b="1" kern="1200" dirty="0">
                          <a:solidFill>
                            <a:schemeClr val="tx1"/>
                          </a:solidFill>
                        </a:rPr>
                        <a:t>quality management</a:t>
                      </a:r>
                    </a:p>
                    <a:p>
                      <a:pPr>
                        <a:defRPr/>
                      </a:pPr>
                      <a:r>
                        <a:rPr lang="en-US" sz="1600" b="1" kern="1200" dirty="0">
                          <a:solidFill>
                            <a:schemeClr val="tx1"/>
                          </a:solidFill>
                        </a:rPr>
                        <a:t>system</a:t>
                      </a:r>
                    </a:p>
                  </a:txBody>
                  <a:tcPr marL="91428" marR="91428"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No target.</a:t>
                      </a:r>
                      <a:endParaRPr lang="en-ZA" sz="1600" b="0" i="0" kern="1200" dirty="0">
                        <a:solidFill>
                          <a:schemeClr val="dk1"/>
                        </a:solidFill>
                        <a:effectLst/>
                        <a:latin typeface="+mn-lt"/>
                        <a:ea typeface="+mn-ea"/>
                        <a:cs typeface="+mn-cs"/>
                      </a:endParaRPr>
                    </a:p>
                  </a:txBody>
                  <a:tcPr marL="91428" marR="91428"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Recertification audit conducted and ISO 9001:2015 certificate issued.</a:t>
                      </a:r>
                    </a:p>
                  </a:txBody>
                  <a:tcPr marL="91428" marR="91428"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393192">
                <a:tc>
                  <a:txBody>
                    <a:bodyPr/>
                    <a:lstStyle/>
                    <a:p>
                      <a:pPr>
                        <a:defRPr/>
                      </a:pPr>
                      <a:r>
                        <a:rPr lang="en-US" sz="1600" b="1" kern="1200" dirty="0">
                          <a:solidFill>
                            <a:schemeClr val="tx1"/>
                          </a:solidFill>
                        </a:rPr>
                        <a:t>Two progress reports on</a:t>
                      </a:r>
                    </a:p>
                    <a:p>
                      <a:pPr>
                        <a:defRPr/>
                      </a:pPr>
                      <a:r>
                        <a:rPr lang="en-US" sz="1600" b="1" kern="1200" dirty="0">
                          <a:solidFill>
                            <a:schemeClr val="tx1"/>
                          </a:solidFill>
                        </a:rPr>
                        <a:t>the delivery of AU/UN</a:t>
                      </a:r>
                    </a:p>
                    <a:p>
                      <a:pPr>
                        <a:defRPr/>
                      </a:pPr>
                      <a:r>
                        <a:rPr lang="en-US" sz="1600" b="1" kern="1200" dirty="0">
                          <a:solidFill>
                            <a:schemeClr val="tx1"/>
                          </a:solidFill>
                        </a:rPr>
                        <a:t>languages</a:t>
                      </a:r>
                    </a:p>
                  </a:txBody>
                  <a:tcPr marL="91428" marR="91428"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No target.</a:t>
                      </a:r>
                      <a:endParaRPr lang="en-ZA" sz="1600" b="0" i="0" kern="1200" dirty="0">
                        <a:solidFill>
                          <a:schemeClr val="dk1"/>
                        </a:solidFill>
                        <a:effectLst/>
                        <a:latin typeface="+mn-lt"/>
                        <a:ea typeface="+mn-ea"/>
                        <a:cs typeface="+mn-cs"/>
                      </a:endParaRPr>
                    </a:p>
                  </a:txBody>
                  <a:tcPr marL="91428" marR="91428"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Report on the delivery of AU/UN languages, covering the training programmes as well as initiatives undertaken to adapt to a digital approach.</a:t>
                      </a:r>
                    </a:p>
                  </a:txBody>
                  <a:tcPr marL="91428" marR="91428"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515174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567C129-D9B9-49F9-A3A2-FEE5FE265BF5}" type="slidenum">
              <a:rPr lang="en-US" altLang="en-US" sz="1000" smtClean="0">
                <a:solidFill>
                  <a:srgbClr val="000000"/>
                </a:solidFill>
                <a:latin typeface="Times" panose="02020603050405020304" pitchFamily="18" charset="0"/>
              </a:rPr>
              <a:pPr>
                <a:spcBef>
                  <a:spcPct val="0"/>
                </a:spcBef>
                <a:buFontTx/>
                <a:buNone/>
              </a:pPr>
              <a:t>37</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6063690"/>
              </p:ext>
            </p:extLst>
          </p:nvPr>
        </p:nvGraphicFramePr>
        <p:xfrm>
          <a:off x="34925" y="749300"/>
          <a:ext cx="9074150" cy="6085292"/>
        </p:xfrm>
        <a:graphic>
          <a:graphicData uri="http://schemas.openxmlformats.org/drawingml/2006/table">
            <a:tbl>
              <a:tblPr firstRow="1" bandRow="1">
                <a:tableStyleId>{5C22544A-7EE6-4342-B048-85BDC9FD1C3A}</a:tableStyleId>
              </a:tblPr>
              <a:tblGrid>
                <a:gridCol w="2068940">
                  <a:extLst>
                    <a:ext uri="{9D8B030D-6E8A-4147-A177-3AD203B41FA5}">
                      <a16:colId xmlns:a16="http://schemas.microsoft.com/office/drawing/2014/main" xmlns="" val="20000"/>
                    </a:ext>
                  </a:extLst>
                </a:gridCol>
                <a:gridCol w="3502605">
                  <a:extLst>
                    <a:ext uri="{9D8B030D-6E8A-4147-A177-3AD203B41FA5}">
                      <a16:colId xmlns:a16="http://schemas.microsoft.com/office/drawing/2014/main" xmlns="" val="20001"/>
                    </a:ext>
                  </a:extLst>
                </a:gridCol>
                <a:gridCol w="3502605">
                  <a:extLst>
                    <a:ext uri="{9D8B030D-6E8A-4147-A177-3AD203B41FA5}">
                      <a16:colId xmlns:a16="http://schemas.microsoft.com/office/drawing/2014/main" xmlns="" val="20002"/>
                    </a:ext>
                  </a:extLst>
                </a:gridCol>
              </a:tblGrid>
              <a:tr h="390850">
                <a:tc rowSpan="2">
                  <a:txBody>
                    <a:bodyPr/>
                    <a:lstStyle/>
                    <a:p>
                      <a:pPr algn="ctr"/>
                      <a:r>
                        <a:rPr lang="en-US" sz="1600" dirty="0">
                          <a:solidFill>
                            <a:schemeClr val="tx1"/>
                          </a:solidFill>
                        </a:rPr>
                        <a:t>Annual</a:t>
                      </a:r>
                      <a:r>
                        <a:rPr lang="en-US" sz="1600" baseline="0" dirty="0">
                          <a:solidFill>
                            <a:schemeClr val="tx1"/>
                          </a:solidFill>
                        </a:rPr>
                        <a:t> </a:t>
                      </a:r>
                      <a:r>
                        <a:rPr lang="en-US" sz="1600" dirty="0">
                          <a:solidFill>
                            <a:schemeClr val="tx1"/>
                          </a:solidFill>
                        </a:rPr>
                        <a:t>Target</a:t>
                      </a:r>
                      <a:endParaRPr lang="en-ZA" sz="1600" dirty="0">
                        <a:solidFill>
                          <a:schemeClr val="tx1"/>
                        </a:solidFill>
                      </a:endParaRPr>
                    </a:p>
                  </a:txBody>
                  <a:tcPr marL="91439" marR="91439"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pPr algn="ctr"/>
                      <a:r>
                        <a:rPr lang="en-US" sz="1600" dirty="0">
                          <a:solidFill>
                            <a:schemeClr val="tx1"/>
                          </a:solidFill>
                        </a:rPr>
                        <a:t>Achievements</a:t>
                      </a:r>
                      <a:endParaRPr lang="en-ZA" sz="1600" dirty="0">
                        <a:solidFill>
                          <a:schemeClr val="tx1"/>
                        </a:solidFill>
                      </a:endParaRPr>
                    </a:p>
                  </a:txBody>
                  <a:tcPr marL="91439" marR="91439"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xmlns="" val="10000"/>
                  </a:ext>
                </a:extLst>
              </a:tr>
              <a:tr h="390850">
                <a:tc v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r>
                        <a:rPr lang="en-US" sz="1600" b="1" baseline="0" dirty="0">
                          <a:solidFill>
                            <a:schemeClr val="tx1"/>
                          </a:solidFill>
                        </a:rPr>
                        <a:t>Quarter 1</a:t>
                      </a:r>
                      <a:endParaRPr lang="en-ZA" sz="1600" b="1" dirty="0">
                        <a:solidFill>
                          <a:schemeClr val="tx1"/>
                        </a:solidFill>
                      </a:endParaRPr>
                    </a:p>
                  </a:txBody>
                  <a:tcPr marL="91439" marR="91439"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sz="1600" b="1" dirty="0">
                          <a:solidFill>
                            <a:schemeClr val="tx1"/>
                          </a:solidFill>
                        </a:rPr>
                        <a:t>Quarter 2</a:t>
                      </a:r>
                      <a:endParaRPr lang="en-ZA" sz="1600" b="1" dirty="0">
                        <a:solidFill>
                          <a:schemeClr val="tx1"/>
                        </a:solidFill>
                      </a:endParaRPr>
                    </a:p>
                  </a:txBody>
                  <a:tcPr marL="91439" marR="91439" marT="45738" marB="4573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2042016">
                <a:tc>
                  <a:txBody>
                    <a:bodyPr/>
                    <a:lstStyle/>
                    <a:p>
                      <a:pPr algn="l">
                        <a:defRPr/>
                      </a:pPr>
                      <a:r>
                        <a:rPr lang="en-US" sz="1600" b="1" kern="1200" dirty="0">
                          <a:solidFill>
                            <a:schemeClr val="tx1"/>
                          </a:solidFill>
                        </a:rPr>
                        <a:t>Two progress reports on</a:t>
                      </a:r>
                    </a:p>
                    <a:p>
                      <a:pPr algn="l">
                        <a:defRPr/>
                      </a:pPr>
                      <a:r>
                        <a:rPr lang="en-US" sz="1600" b="1" kern="1200" dirty="0">
                          <a:solidFill>
                            <a:schemeClr val="tx1"/>
                          </a:solidFill>
                        </a:rPr>
                        <a:t>the collaboration with</a:t>
                      </a:r>
                    </a:p>
                    <a:p>
                      <a:pPr algn="l">
                        <a:defRPr/>
                      </a:pPr>
                      <a:r>
                        <a:rPr lang="en-US" sz="1600" b="1" kern="1200" dirty="0">
                          <a:solidFill>
                            <a:schemeClr val="tx1"/>
                          </a:solidFill>
                        </a:rPr>
                        <a:t>partners to enrich training</a:t>
                      </a:r>
                    </a:p>
                    <a:p>
                      <a:pPr algn="l">
                        <a:defRPr/>
                      </a:pPr>
                      <a:r>
                        <a:rPr lang="en-US" sz="1600" b="1" kern="1200" dirty="0">
                          <a:solidFill>
                            <a:schemeClr val="tx1"/>
                          </a:solidFill>
                        </a:rPr>
                        <a:t>programmes of the</a:t>
                      </a:r>
                    </a:p>
                    <a:p>
                      <a:pPr algn="l">
                        <a:defRPr/>
                      </a:pPr>
                      <a:r>
                        <a:rPr lang="en-US" sz="1600" b="1" kern="1200" dirty="0">
                          <a:solidFill>
                            <a:schemeClr val="tx1"/>
                          </a:solidFill>
                        </a:rPr>
                        <a:t>Academy</a:t>
                      </a:r>
                    </a:p>
                  </a:txBody>
                  <a:tcPr marL="91439" marR="91439"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Status report on the collaboration with the partners to enrich training programmes of the Academy.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Partners</a:t>
                      </a:r>
                      <a:r>
                        <a:rPr lang="en-US" sz="1600" b="0" i="0" kern="1200" baseline="0" dirty="0">
                          <a:solidFill>
                            <a:schemeClr val="dk1"/>
                          </a:solidFill>
                          <a:effectLst/>
                          <a:latin typeface="+mn-lt"/>
                          <a:ea typeface="+mn-ea"/>
                          <a:cs typeface="+mn-cs"/>
                        </a:rPr>
                        <a:t> include, amongst other:</a:t>
                      </a: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baseline="0" dirty="0">
                          <a:solidFill>
                            <a:schemeClr val="dk1"/>
                          </a:solidFill>
                          <a:effectLst/>
                          <a:latin typeface="+mn-lt"/>
                          <a:ea typeface="+mn-ea"/>
                          <a:cs typeface="+mn-cs"/>
                        </a:rPr>
                        <a:t>Academia;</a:t>
                      </a: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baseline="0" dirty="0">
                          <a:solidFill>
                            <a:schemeClr val="dk1"/>
                          </a:solidFill>
                          <a:effectLst/>
                          <a:latin typeface="+mn-lt"/>
                          <a:ea typeface="+mn-ea"/>
                          <a:cs typeface="+mn-cs"/>
                        </a:rPr>
                        <a:t>Diplomatic Academies;</a:t>
                      </a: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baseline="0" dirty="0">
                          <a:solidFill>
                            <a:schemeClr val="dk1"/>
                          </a:solidFill>
                          <a:effectLst/>
                          <a:latin typeface="+mn-lt"/>
                          <a:ea typeface="+mn-ea"/>
                          <a:cs typeface="+mn-cs"/>
                        </a:rPr>
                        <a:t>Research Institutes; and</a:t>
                      </a: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baseline="0" dirty="0">
                          <a:solidFill>
                            <a:schemeClr val="dk1"/>
                          </a:solidFill>
                          <a:effectLst/>
                          <a:latin typeface="+mn-lt"/>
                          <a:ea typeface="+mn-ea"/>
                          <a:cs typeface="+mn-cs"/>
                        </a:rPr>
                        <a:t>State-owned Enterprises.</a:t>
                      </a:r>
                      <a:endParaRPr lang="en-ZA" sz="1600" b="0" i="0" kern="1200" dirty="0">
                        <a:solidFill>
                          <a:schemeClr val="dk1"/>
                        </a:solidFill>
                        <a:effectLst/>
                        <a:latin typeface="+mn-lt"/>
                        <a:ea typeface="+mn-ea"/>
                        <a:cs typeface="+mn-cs"/>
                      </a:endParaRPr>
                    </a:p>
                  </a:txBody>
                  <a:tcPr marL="91439" marR="91439"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No target.</a:t>
                      </a:r>
                    </a:p>
                  </a:txBody>
                  <a:tcPr marL="91439" marR="91439"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018411">
                <a:tc>
                  <a:txBody>
                    <a:bodyPr/>
                    <a:lstStyle/>
                    <a:p>
                      <a:pPr algn="l">
                        <a:defRPr/>
                      </a:pPr>
                      <a:r>
                        <a:rPr lang="en-US" sz="1600" b="1" kern="1200" dirty="0">
                          <a:solidFill>
                            <a:schemeClr val="tx1"/>
                          </a:solidFill>
                        </a:rPr>
                        <a:t>Six outreach initiatives</a:t>
                      </a:r>
                    </a:p>
                    <a:p>
                      <a:pPr algn="l">
                        <a:defRPr/>
                      </a:pPr>
                      <a:r>
                        <a:rPr lang="en-US" sz="1600" b="1" kern="1200" dirty="0">
                          <a:solidFill>
                            <a:schemeClr val="tx1"/>
                          </a:solidFill>
                        </a:rPr>
                        <a:t>to change behaviour in</a:t>
                      </a:r>
                    </a:p>
                    <a:p>
                      <a:pPr algn="l">
                        <a:defRPr/>
                      </a:pPr>
                      <a:r>
                        <a:rPr lang="en-US" sz="1600" b="1" kern="1200" dirty="0">
                          <a:solidFill>
                            <a:schemeClr val="tx1"/>
                          </a:solidFill>
                        </a:rPr>
                        <a:t>relation to gender</a:t>
                      </a:r>
                    </a:p>
                  </a:txBody>
                  <a:tcPr marL="91439" marR="91439"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One outreach</a:t>
                      </a:r>
                      <a:r>
                        <a:rPr lang="en-US" sz="1600" b="0" i="0" kern="1200" baseline="0" dirty="0">
                          <a:solidFill>
                            <a:schemeClr val="dk1"/>
                          </a:solidFill>
                          <a:effectLst/>
                          <a:latin typeface="+mn-lt"/>
                          <a:ea typeface="+mn-ea"/>
                          <a:cs typeface="+mn-cs"/>
                        </a:rPr>
                        <a:t> initiative to support gender mainstreaming:</a:t>
                      </a: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baseline="0" dirty="0">
                          <a:solidFill>
                            <a:schemeClr val="dk1"/>
                          </a:solidFill>
                          <a:effectLst/>
                          <a:latin typeface="+mn-lt"/>
                          <a:ea typeface="+mn-ea"/>
                          <a:cs typeface="+mn-cs"/>
                        </a:rPr>
                        <a:t>Organised and hosted a webinar on the realisation of the sexual and reproductive health and rights of every African adolescent and youth in the face of COVID-19.</a:t>
                      </a:r>
                      <a:endParaRPr lang="en-ZA" sz="1600" b="0" i="0" kern="1200" dirty="0">
                        <a:solidFill>
                          <a:schemeClr val="dk1"/>
                        </a:solidFill>
                        <a:effectLst/>
                        <a:latin typeface="+mn-lt"/>
                        <a:ea typeface="+mn-ea"/>
                        <a:cs typeface="+mn-cs"/>
                      </a:endParaRPr>
                    </a:p>
                  </a:txBody>
                  <a:tcPr marL="91439" marR="91439"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Three outreach initiatives to support gender mainstreaming by facilitating the:</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Pan-African Women’s Day Commemoration Webinar;</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Launch of the Charlotte Maxeke African Women’s Economic Justice and Rights Initiative; and</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Inaugural Charlotte Maxeke Minister’s Breakfast with Women Ambassadors accredited to South Africa.</a:t>
                      </a:r>
                    </a:p>
                  </a:txBody>
                  <a:tcPr marL="91439" marR="91439" marT="45738" marB="4573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6" name="Title 1"/>
          <p:cNvSpPr>
            <a:spLocks noGrp="1"/>
          </p:cNvSpPr>
          <p:nvPr>
            <p:ph type="title"/>
          </p:nvPr>
        </p:nvSpPr>
        <p:spPr>
          <a:xfrm>
            <a:off x="-21482" y="2314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1: ADMINISTRATION </a:t>
            </a:r>
          </a:p>
        </p:txBody>
      </p:sp>
    </p:spTree>
    <p:extLst>
      <p:ext uri="{BB962C8B-B14F-4D97-AF65-F5344CB8AC3E}">
        <p14:creationId xmlns:p14="http://schemas.microsoft.com/office/powerpoint/2010/main" xmlns="" val="2340350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F875E743-E8BB-4F78-8026-AB989715259D}" type="slidenum">
              <a:rPr lang="en-US" altLang="en-US" sz="1000" smtClean="0">
                <a:solidFill>
                  <a:srgbClr val="000000"/>
                </a:solidFill>
                <a:latin typeface="Times" panose="02020603050405020304" pitchFamily="18" charset="0"/>
              </a:rPr>
              <a:pPr>
                <a:spcBef>
                  <a:spcPct val="0"/>
                </a:spcBef>
                <a:buFontTx/>
                <a:buNone/>
              </a:pPr>
              <a:t>38</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78235148"/>
              </p:ext>
            </p:extLst>
          </p:nvPr>
        </p:nvGraphicFramePr>
        <p:xfrm>
          <a:off x="34870" y="1052736"/>
          <a:ext cx="9070848" cy="5602112"/>
        </p:xfrm>
        <a:graphic>
          <a:graphicData uri="http://schemas.openxmlformats.org/drawingml/2006/table">
            <a:tbl>
              <a:tblPr firstRow="1" bandRow="1">
                <a:tableStyleId>{5C22544A-7EE6-4342-B048-85BDC9FD1C3A}</a:tableStyleId>
              </a:tblPr>
              <a:tblGrid>
                <a:gridCol w="2066544">
                  <a:extLst>
                    <a:ext uri="{9D8B030D-6E8A-4147-A177-3AD203B41FA5}">
                      <a16:colId xmlns:a16="http://schemas.microsoft.com/office/drawing/2014/main" xmlns="" val="20000"/>
                    </a:ext>
                  </a:extLst>
                </a:gridCol>
                <a:gridCol w="3502152">
                  <a:extLst>
                    <a:ext uri="{9D8B030D-6E8A-4147-A177-3AD203B41FA5}">
                      <a16:colId xmlns:a16="http://schemas.microsoft.com/office/drawing/2014/main" xmlns="" val="20001"/>
                    </a:ext>
                  </a:extLst>
                </a:gridCol>
                <a:gridCol w="3502152">
                  <a:extLst>
                    <a:ext uri="{9D8B030D-6E8A-4147-A177-3AD203B41FA5}">
                      <a16:colId xmlns:a16="http://schemas.microsoft.com/office/drawing/2014/main" xmlns="" val="20002"/>
                    </a:ext>
                  </a:extLst>
                </a:gridCol>
              </a:tblGrid>
              <a:tr h="393192">
                <a:tc rowSpan="2">
                  <a:txBody>
                    <a:bodyPr/>
                    <a:lstStyle/>
                    <a:p>
                      <a:pPr algn="ctr"/>
                      <a:r>
                        <a:rPr lang="en-US" sz="1600" dirty="0">
                          <a:solidFill>
                            <a:schemeClr val="tx1"/>
                          </a:solidFill>
                        </a:rPr>
                        <a:t>Annual</a:t>
                      </a:r>
                      <a:r>
                        <a:rPr lang="en-US" sz="1600" baseline="0" dirty="0">
                          <a:solidFill>
                            <a:schemeClr val="tx1"/>
                          </a:solidFill>
                        </a:rPr>
                        <a:t> </a:t>
                      </a:r>
                      <a:r>
                        <a:rPr lang="en-US" sz="1600" dirty="0">
                          <a:solidFill>
                            <a:schemeClr val="tx1"/>
                          </a:solidFill>
                        </a:rPr>
                        <a:t>Target</a:t>
                      </a:r>
                      <a:endParaRPr lang="en-ZA" sz="1600" dirty="0">
                        <a:solidFill>
                          <a:schemeClr val="tx1"/>
                        </a:solidFill>
                      </a:endParaRPr>
                    </a:p>
                  </a:txBody>
                  <a:tcPr marL="91407" marR="91407" marT="45692" marB="456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pPr algn="ctr"/>
                      <a:r>
                        <a:rPr lang="en-US" sz="1600" dirty="0">
                          <a:solidFill>
                            <a:schemeClr val="tx1"/>
                          </a:solidFill>
                        </a:rPr>
                        <a:t>Achievements</a:t>
                      </a:r>
                      <a:endParaRPr lang="en-ZA" sz="1600" dirty="0">
                        <a:solidFill>
                          <a:schemeClr val="tx1"/>
                        </a:solidFill>
                      </a:endParaRPr>
                    </a:p>
                  </a:txBody>
                  <a:tcPr marL="91407" marR="91407" marT="45692" marB="456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xmlns="" val="10000"/>
                  </a:ext>
                </a:extLst>
              </a:tr>
              <a:tr h="393192">
                <a:tc v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r>
                        <a:rPr lang="en-US" sz="1600" b="1" baseline="0" dirty="0">
                          <a:solidFill>
                            <a:schemeClr val="tx1"/>
                          </a:solidFill>
                        </a:rPr>
                        <a:t>Quarter 1</a:t>
                      </a:r>
                      <a:endParaRPr lang="en-ZA" sz="1600" b="1" dirty="0">
                        <a:solidFill>
                          <a:schemeClr val="tx1"/>
                        </a:solidFill>
                      </a:endParaRPr>
                    </a:p>
                  </a:txBody>
                  <a:tcPr marL="91407" marR="91407" marT="45692" marB="456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sz="1600" b="1" dirty="0">
                          <a:solidFill>
                            <a:schemeClr val="tx1"/>
                          </a:solidFill>
                        </a:rPr>
                        <a:t>Quarter 2</a:t>
                      </a:r>
                      <a:endParaRPr lang="en-ZA" sz="1600" b="1" dirty="0">
                        <a:solidFill>
                          <a:schemeClr val="tx1"/>
                        </a:solidFill>
                      </a:endParaRPr>
                    </a:p>
                  </a:txBody>
                  <a:tcPr marL="91407" marR="91407" marT="45692" marB="456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393192">
                <a:tc>
                  <a:txBody>
                    <a:bodyPr/>
                    <a:lstStyle/>
                    <a:p>
                      <a:pPr algn="l">
                        <a:defRPr/>
                      </a:pPr>
                      <a:r>
                        <a:rPr lang="en-US" sz="1600" b="1" kern="1200" dirty="0">
                          <a:solidFill>
                            <a:schemeClr val="tx1"/>
                          </a:solidFill>
                        </a:rPr>
                        <a:t>Two mentoring and job</a:t>
                      </a:r>
                    </a:p>
                    <a:p>
                      <a:pPr algn="l">
                        <a:defRPr/>
                      </a:pPr>
                      <a:r>
                        <a:rPr lang="en-US" sz="1600" b="1" kern="1200" dirty="0">
                          <a:solidFill>
                            <a:schemeClr val="tx1"/>
                          </a:solidFill>
                        </a:rPr>
                        <a:t>shadowing outreach</a:t>
                      </a:r>
                    </a:p>
                    <a:p>
                      <a:pPr algn="l">
                        <a:defRPr/>
                      </a:pPr>
                      <a:r>
                        <a:rPr lang="en-US" sz="1600" b="1" kern="1200" dirty="0">
                          <a:solidFill>
                            <a:schemeClr val="tx1"/>
                          </a:solidFill>
                        </a:rPr>
                        <a:t>initiatives targeting youth</a:t>
                      </a:r>
                    </a:p>
                  </a:txBody>
                  <a:tcPr marL="91407" marR="91407" marT="45692" marB="456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One mentoring and job shadowing outreach targeting</a:t>
                      </a:r>
                      <a:r>
                        <a:rPr lang="en-US" sz="1600" b="0" i="0" kern="1200" baseline="0" dirty="0">
                          <a:solidFill>
                            <a:schemeClr val="dk1"/>
                          </a:solidFill>
                          <a:effectLst/>
                          <a:latin typeface="+mn-lt"/>
                          <a:ea typeface="+mn-ea"/>
                          <a:cs typeface="+mn-cs"/>
                        </a:rPr>
                        <a:t> youth:</a:t>
                      </a:r>
                    </a:p>
                    <a:p>
                      <a:pPr marL="457200" marR="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1600" b="0" i="0" kern="1200" baseline="0" dirty="0">
                          <a:solidFill>
                            <a:schemeClr val="dk1"/>
                          </a:solidFill>
                          <a:effectLst/>
                          <a:latin typeface="+mn-lt"/>
                          <a:ea typeface="+mn-ea"/>
                          <a:cs typeface="+mn-cs"/>
                        </a:rPr>
                        <a:t>Organised and hosted a webinar on Youth in Diplomacy: Enhancing Representation and Leadership of Youth in the Foreign Policy Space.</a:t>
                      </a:r>
                      <a:endParaRPr lang="en-ZA" sz="1600" b="0" i="0" kern="1200" dirty="0">
                        <a:solidFill>
                          <a:schemeClr val="dk1"/>
                        </a:solidFill>
                        <a:effectLst/>
                        <a:latin typeface="+mn-lt"/>
                        <a:ea typeface="+mn-ea"/>
                        <a:cs typeface="+mn-cs"/>
                      </a:endParaRPr>
                    </a:p>
                  </a:txBody>
                  <a:tcPr marL="91407" marR="91407" marT="45692" marB="456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Although no mentoring and job shadowing target for the quarter, a youth outreach initiative, in collaboration with the Office of Deputy Minister Botes and the University of KwaZulu-Natal, was held.</a:t>
                      </a:r>
                    </a:p>
                  </a:txBody>
                  <a:tcPr marL="91407" marR="91407" marT="45692" marB="456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93192">
                <a:tc>
                  <a:txBody>
                    <a:bodyPr/>
                    <a:lstStyle/>
                    <a:p>
                      <a:pPr algn="l">
                        <a:defRPr/>
                      </a:pPr>
                      <a:r>
                        <a:rPr lang="en-US" sz="1600" b="1" kern="1200" dirty="0">
                          <a:solidFill>
                            <a:schemeClr val="tx1"/>
                          </a:solidFill>
                        </a:rPr>
                        <a:t>Two strategic interventions</a:t>
                      </a:r>
                    </a:p>
                    <a:p>
                      <a:pPr algn="l">
                        <a:defRPr/>
                      </a:pPr>
                      <a:r>
                        <a:rPr lang="en-US" sz="1600" b="1" kern="1200" dirty="0">
                          <a:solidFill>
                            <a:schemeClr val="tx1"/>
                          </a:solidFill>
                        </a:rPr>
                        <a:t>to strengthen the capacity</a:t>
                      </a:r>
                    </a:p>
                    <a:p>
                      <a:pPr algn="l">
                        <a:defRPr/>
                      </a:pPr>
                      <a:r>
                        <a:rPr lang="en-US" sz="1600" b="1" kern="1200" dirty="0">
                          <a:solidFill>
                            <a:schemeClr val="tx1"/>
                          </a:solidFill>
                        </a:rPr>
                        <a:t>of DIRCO to effectively and</a:t>
                      </a:r>
                    </a:p>
                    <a:p>
                      <a:pPr algn="l">
                        <a:defRPr/>
                      </a:pPr>
                      <a:r>
                        <a:rPr lang="en-US" sz="1600" b="1" kern="1200" dirty="0">
                          <a:solidFill>
                            <a:schemeClr val="tx1"/>
                          </a:solidFill>
                        </a:rPr>
                        <a:t>equitably implement the</a:t>
                      </a:r>
                    </a:p>
                    <a:p>
                      <a:pPr algn="l">
                        <a:defRPr/>
                      </a:pPr>
                      <a:r>
                        <a:rPr lang="en-US" sz="1600" b="1" kern="1200" dirty="0">
                          <a:solidFill>
                            <a:schemeClr val="tx1"/>
                          </a:solidFill>
                        </a:rPr>
                        <a:t>White Paper on the Rights</a:t>
                      </a:r>
                    </a:p>
                    <a:p>
                      <a:pPr algn="l">
                        <a:defRPr/>
                      </a:pPr>
                      <a:r>
                        <a:rPr lang="en-US" sz="1600" b="1" kern="1200" dirty="0">
                          <a:solidFill>
                            <a:schemeClr val="tx1"/>
                          </a:solidFill>
                        </a:rPr>
                        <a:t>with Disabilities</a:t>
                      </a:r>
                    </a:p>
                  </a:txBody>
                  <a:tcPr marL="91407" marR="91407" marT="45692" marB="456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No target.</a:t>
                      </a:r>
                      <a:endParaRPr lang="en-ZA" sz="1600" b="0" i="0" kern="1200" dirty="0">
                        <a:solidFill>
                          <a:schemeClr val="dk1"/>
                        </a:solidFill>
                        <a:effectLst/>
                        <a:latin typeface="+mn-lt"/>
                        <a:ea typeface="+mn-ea"/>
                        <a:cs typeface="+mn-cs"/>
                      </a:endParaRPr>
                    </a:p>
                  </a:txBody>
                  <a:tcPr marL="91407" marR="91407" marT="45692" marB="456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Two strategic interventions  were held:</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Stakeholder consultation on the provision of reasonable accommodation for Employees with Disabilities; and</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Internal stakeholders’ consultation to fast-track the provision of assistive devices and universal accessible design for employees with disabilities. </a:t>
                      </a:r>
                    </a:p>
                  </a:txBody>
                  <a:tcPr marL="91407" marR="91407" marT="45692" marB="456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1: ADMINISTRATION </a:t>
            </a:r>
          </a:p>
        </p:txBody>
      </p:sp>
    </p:spTree>
    <p:extLst>
      <p:ext uri="{BB962C8B-B14F-4D97-AF65-F5344CB8AC3E}">
        <p14:creationId xmlns:p14="http://schemas.microsoft.com/office/powerpoint/2010/main" xmlns="" val="9533504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901078CC-1310-4160-B83E-3410F0A403E7}" type="slidenum">
              <a:rPr lang="en-US" altLang="en-US" sz="1000" smtClean="0">
                <a:solidFill>
                  <a:srgbClr val="000000"/>
                </a:solidFill>
                <a:latin typeface="Times" panose="02020603050405020304" pitchFamily="18" charset="0"/>
              </a:rPr>
              <a:pPr>
                <a:spcBef>
                  <a:spcPct val="0"/>
                </a:spcBef>
                <a:buFontTx/>
                <a:buNone/>
              </a:pPr>
              <a:t>39</a:t>
            </a:fld>
            <a:endParaRPr lang="en-US" altLang="en-US" sz="1000" dirty="0">
              <a:solidFill>
                <a:srgbClr val="000000"/>
              </a:solidFill>
              <a:latin typeface="Times"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02705417"/>
              </p:ext>
            </p:extLst>
          </p:nvPr>
        </p:nvGraphicFramePr>
        <p:xfrm>
          <a:off x="36513" y="1331958"/>
          <a:ext cx="9070848" cy="2097042"/>
        </p:xfrm>
        <a:graphic>
          <a:graphicData uri="http://schemas.openxmlformats.org/drawingml/2006/table">
            <a:tbl>
              <a:tblPr firstRow="1" bandRow="1">
                <a:tableStyleId>{5C22544A-7EE6-4342-B048-85BDC9FD1C3A}</a:tableStyleId>
              </a:tblPr>
              <a:tblGrid>
                <a:gridCol w="2066544">
                  <a:extLst>
                    <a:ext uri="{9D8B030D-6E8A-4147-A177-3AD203B41FA5}">
                      <a16:colId xmlns:a16="http://schemas.microsoft.com/office/drawing/2014/main" xmlns="" val="20000"/>
                    </a:ext>
                  </a:extLst>
                </a:gridCol>
                <a:gridCol w="3502152">
                  <a:extLst>
                    <a:ext uri="{9D8B030D-6E8A-4147-A177-3AD203B41FA5}">
                      <a16:colId xmlns:a16="http://schemas.microsoft.com/office/drawing/2014/main" xmlns="" val="20001"/>
                    </a:ext>
                  </a:extLst>
                </a:gridCol>
                <a:gridCol w="3502152">
                  <a:extLst>
                    <a:ext uri="{9D8B030D-6E8A-4147-A177-3AD203B41FA5}">
                      <a16:colId xmlns:a16="http://schemas.microsoft.com/office/drawing/2014/main" xmlns="" val="20002"/>
                    </a:ext>
                  </a:extLst>
                </a:gridCol>
              </a:tblGrid>
              <a:tr h="393192">
                <a:tc rowSpan="2">
                  <a:txBody>
                    <a:bodyPr/>
                    <a:lstStyle/>
                    <a:p>
                      <a:pPr algn="ctr"/>
                      <a:r>
                        <a:rPr lang="en-US" sz="1600" dirty="0">
                          <a:solidFill>
                            <a:schemeClr val="tx1"/>
                          </a:solidFill>
                        </a:rPr>
                        <a:t>Annual</a:t>
                      </a:r>
                      <a:r>
                        <a:rPr lang="en-US" sz="1600" baseline="0" dirty="0">
                          <a:solidFill>
                            <a:schemeClr val="tx1"/>
                          </a:solidFill>
                        </a:rPr>
                        <a:t> </a:t>
                      </a:r>
                      <a:r>
                        <a:rPr lang="en-US" sz="1600" dirty="0">
                          <a:solidFill>
                            <a:schemeClr val="tx1"/>
                          </a:solidFill>
                        </a:rPr>
                        <a:t>Target</a:t>
                      </a:r>
                      <a:endParaRPr lang="en-ZA" sz="1600" dirty="0">
                        <a:solidFill>
                          <a:schemeClr val="tx1"/>
                        </a:solidFill>
                      </a:endParaRPr>
                    </a:p>
                  </a:txBody>
                  <a:tcPr marL="91407" marR="91407"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pPr algn="ctr"/>
                      <a:r>
                        <a:rPr lang="en-US" sz="1600" dirty="0">
                          <a:solidFill>
                            <a:schemeClr val="tx1"/>
                          </a:solidFill>
                        </a:rPr>
                        <a:t>Achievements</a:t>
                      </a:r>
                      <a:endParaRPr lang="en-ZA" sz="1600" dirty="0">
                        <a:solidFill>
                          <a:schemeClr val="tx1"/>
                        </a:solidFill>
                      </a:endParaRPr>
                    </a:p>
                  </a:txBody>
                  <a:tcPr marL="91407" marR="91407"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xmlns="" val="10000"/>
                  </a:ext>
                </a:extLst>
              </a:tr>
              <a:tr h="393192">
                <a:tc vMerge="1">
                  <a:txBody>
                    <a:bodyPr/>
                    <a:lstStyle/>
                    <a:p>
                      <a:pPr algn="ctr"/>
                      <a:endParaRPr lang="en-ZA" sz="1800" dirty="0">
                        <a:solidFill>
                          <a:schemeClr val="tx1"/>
                        </a:solidFill>
                      </a:endParaRPr>
                    </a:p>
                  </a:txBody>
                  <a:tcPr marL="91427" marR="91427"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r>
                        <a:rPr lang="en-US" sz="1600" b="1" baseline="0" dirty="0">
                          <a:solidFill>
                            <a:schemeClr val="tx1"/>
                          </a:solidFill>
                        </a:rPr>
                        <a:t>Quarter 1</a:t>
                      </a:r>
                      <a:endParaRPr lang="en-ZA" sz="1600" b="1" dirty="0">
                        <a:solidFill>
                          <a:schemeClr val="tx1"/>
                        </a:solidFill>
                      </a:endParaRPr>
                    </a:p>
                  </a:txBody>
                  <a:tcPr marL="91407" marR="91407"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sz="1600" b="1" dirty="0">
                          <a:solidFill>
                            <a:schemeClr val="tx1"/>
                          </a:solidFill>
                        </a:rPr>
                        <a:t>Quarter 2</a:t>
                      </a:r>
                      <a:endParaRPr lang="en-ZA" sz="1600" b="1" dirty="0">
                        <a:solidFill>
                          <a:schemeClr val="tx1"/>
                        </a:solidFill>
                      </a:endParaRPr>
                    </a:p>
                  </a:txBody>
                  <a:tcPr marL="91407" marR="91407"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1"/>
                  </a:ext>
                </a:extLst>
              </a:tr>
              <a:tr h="393192">
                <a:tc>
                  <a:txBody>
                    <a:bodyPr/>
                    <a:lstStyle/>
                    <a:p>
                      <a:pPr>
                        <a:defRPr/>
                      </a:pPr>
                      <a:r>
                        <a:rPr lang="en-US" sz="1600" b="1" kern="1200" dirty="0">
                          <a:solidFill>
                            <a:schemeClr val="tx1"/>
                          </a:solidFill>
                        </a:rPr>
                        <a:t>100% legal advice and</a:t>
                      </a:r>
                    </a:p>
                    <a:p>
                      <a:pPr>
                        <a:defRPr/>
                      </a:pPr>
                      <a:r>
                        <a:rPr lang="en-US" sz="1600" b="1" kern="1200" dirty="0">
                          <a:solidFill>
                            <a:schemeClr val="tx1"/>
                          </a:solidFill>
                        </a:rPr>
                        <a:t>services rendered</a:t>
                      </a:r>
                    </a:p>
                  </a:txBody>
                  <a:tcPr marL="91407" marR="91407"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100% (41) legal advice and services on International Law rendered.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i="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i="0" kern="1200" dirty="0">
                          <a:solidFill>
                            <a:schemeClr val="dk1"/>
                          </a:solidFill>
                          <a:effectLst/>
                          <a:latin typeface="+mn-lt"/>
                          <a:ea typeface="+mn-ea"/>
                          <a:cs typeface="+mn-cs"/>
                        </a:rPr>
                        <a:t>100% (82) legal advice and services on Domestic Law rendered.</a:t>
                      </a:r>
                    </a:p>
                  </a:txBody>
                  <a:tcPr marL="91407" marR="91407"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100% (45) legal advice and services on International Law rendered.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100% (76) legal advice and services on Domestic Law rendered.</a:t>
                      </a:r>
                    </a:p>
                  </a:txBody>
                  <a:tcPr marL="91407" marR="91407"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1: ADMINISTRATION </a:t>
            </a:r>
          </a:p>
        </p:txBody>
      </p:sp>
    </p:spTree>
    <p:extLst>
      <p:ext uri="{BB962C8B-B14F-4D97-AF65-F5344CB8AC3E}">
        <p14:creationId xmlns:p14="http://schemas.microsoft.com/office/powerpoint/2010/main" xmlns="" val="1753551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325762080"/>
              </p:ext>
            </p:extLst>
          </p:nvPr>
        </p:nvGraphicFramePr>
        <p:xfrm>
          <a:off x="36576" y="1052736"/>
          <a:ext cx="9070848" cy="5652000"/>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5652000">
                <a:tc>
                  <a:txBody>
                    <a:bodyPr/>
                    <a:lstStyle/>
                    <a:p>
                      <a:pPr marL="457200" marR="0" lvl="0" indent="-457200" algn="just" defTabSz="914400" rtl="0" eaLnBrk="0" fontAlgn="base" latinLnBrk="0" hangingPunct="0">
                        <a:lnSpc>
                          <a:spcPct val="100000"/>
                        </a:lnSpc>
                        <a:spcBef>
                          <a:spcPts val="200"/>
                        </a:spcBef>
                        <a:spcAft>
                          <a:spcPts val="200"/>
                        </a:spcAft>
                        <a:buClrTx/>
                        <a:buSzTx/>
                        <a:buFont typeface="Wingdings" pitchFamily="2" charset="2"/>
                        <a:buChar char="v"/>
                        <a:tabLst/>
                        <a:defRPr/>
                      </a:pPr>
                      <a:r>
                        <a:rPr kumimoji="0" lang="en-US" altLang="en-US" sz="1600" b="0" i="0" u="none" strike="noStrike" kern="0" cap="none" spc="0" normalizeH="0" baseline="0" noProof="0" dirty="0">
                          <a:ln>
                            <a:noFill/>
                          </a:ln>
                          <a:solidFill>
                            <a:srgbClr val="000000"/>
                          </a:solidFill>
                          <a:effectLst/>
                          <a:uLnTx/>
                          <a:uFillTx/>
                          <a:latin typeface="+mn-lt"/>
                          <a:ea typeface="+mn-ea"/>
                          <a:cs typeface="+mn-cs"/>
                        </a:rPr>
                        <a:t>National interests are pursued through bilateral engagements such as the structured bilateral mechanisms, the high-level visits and the various economic diplomacy initiatives undertaken at the Missions;</a:t>
                      </a:r>
                    </a:p>
                    <a:p>
                      <a:pPr marL="457200" marR="0" lvl="0" indent="-457200" algn="just" defTabSz="914400" rtl="0" eaLnBrk="0" fontAlgn="base" latinLnBrk="0" hangingPunct="0">
                        <a:lnSpc>
                          <a:spcPct val="100000"/>
                        </a:lnSpc>
                        <a:spcBef>
                          <a:spcPts val="200"/>
                        </a:spcBef>
                        <a:spcAft>
                          <a:spcPts val="200"/>
                        </a:spcAft>
                        <a:buClrTx/>
                        <a:buSzTx/>
                        <a:buFont typeface="Wingdings" pitchFamily="2" charset="2"/>
                        <a:buChar char="v"/>
                        <a:tabLst/>
                        <a:defRPr/>
                      </a:pPr>
                      <a:r>
                        <a:rPr kumimoji="0" lang="en-GB" altLang="en-US" sz="1600" b="0" i="0" u="none" strike="noStrike" kern="0" cap="none" spc="0" normalizeH="0" baseline="0" noProof="0" dirty="0">
                          <a:ln>
                            <a:noFill/>
                          </a:ln>
                          <a:solidFill>
                            <a:srgbClr val="000000"/>
                          </a:solidFill>
                          <a:effectLst/>
                          <a:uLnTx/>
                          <a:uFillTx/>
                          <a:latin typeface="+mn-lt"/>
                          <a:ea typeface="+mn-ea"/>
                          <a:cs typeface="+mn-cs"/>
                        </a:rPr>
                        <a:t>The engagements undertaken during the reporting period centred on the promotion of South Africa’s National Interests and areas of mutual interest, the COVID-19 pandemic, as well as exchange of views on a wide spectrum of bilateral and global issues of concern;</a:t>
                      </a:r>
                    </a:p>
                    <a:p>
                      <a:pPr marL="457200" marR="0" lvl="0" indent="-457200" algn="just" defTabSz="914400" rtl="0" eaLnBrk="0" fontAlgn="base" latinLnBrk="0" hangingPunct="0">
                        <a:lnSpc>
                          <a:spcPct val="100000"/>
                        </a:lnSpc>
                        <a:spcBef>
                          <a:spcPts val="200"/>
                        </a:spcBef>
                        <a:spcAft>
                          <a:spcPts val="200"/>
                        </a:spcAft>
                        <a:buClrTx/>
                        <a:buSzTx/>
                        <a:buFont typeface="Wingdings" pitchFamily="2" charset="2"/>
                        <a:buChar char="v"/>
                        <a:tabLst/>
                        <a:defRPr/>
                      </a:pPr>
                      <a:r>
                        <a:rPr kumimoji="0" lang="en-ZA" altLang="en-US" sz="1600" b="0" i="0" u="none" strike="noStrike" kern="0" cap="none" spc="0" normalizeH="0" baseline="0" noProof="0" dirty="0">
                          <a:ln>
                            <a:noFill/>
                          </a:ln>
                          <a:solidFill>
                            <a:srgbClr val="000000"/>
                          </a:solidFill>
                          <a:effectLst/>
                          <a:uLnTx/>
                          <a:uFillTx/>
                          <a:latin typeface="+mn-lt"/>
                          <a:ea typeface="+mn-ea"/>
                          <a:cs typeface="Calibri" pitchFamily="34" charset="0"/>
                        </a:rPr>
                        <a:t>The impact of COVID-19-related travel restrictions, lockdown measures and the severe socio-economic impact of the pandemic required a shift in focus of South Africa’s structured engagements;</a:t>
                      </a:r>
                    </a:p>
                    <a:p>
                      <a:pPr marL="457200" marR="0" lvl="0" indent="-457200" algn="just" defTabSz="914400" rtl="0" eaLnBrk="0" fontAlgn="base" latinLnBrk="0" hangingPunct="0">
                        <a:lnSpc>
                          <a:spcPct val="100000"/>
                        </a:lnSpc>
                        <a:spcBef>
                          <a:spcPts val="200"/>
                        </a:spcBef>
                        <a:spcAft>
                          <a:spcPts val="200"/>
                        </a:spcAft>
                        <a:buClrTx/>
                        <a:buSzTx/>
                        <a:buFont typeface="Wingdings" pitchFamily="2" charset="2"/>
                        <a:buChar char="v"/>
                        <a:tabLst/>
                        <a:defRPr/>
                      </a:pPr>
                      <a:r>
                        <a:rPr kumimoji="0" lang="en-ZA" altLang="en-US" sz="1600" b="0" i="0" u="none" strike="noStrike" kern="0" cap="none" spc="0" normalizeH="0" baseline="0" noProof="0" dirty="0">
                          <a:ln>
                            <a:noFill/>
                          </a:ln>
                          <a:solidFill>
                            <a:srgbClr val="000000"/>
                          </a:solidFill>
                          <a:effectLst/>
                          <a:uLnTx/>
                          <a:uFillTx/>
                          <a:latin typeface="+mn-lt"/>
                          <a:ea typeface="+mn-ea"/>
                          <a:cs typeface="Calibri" pitchFamily="34" charset="0"/>
                        </a:rPr>
                        <a:t>However, South Africa reached out to the international community to garner support for its fight against the pandemic and help stem the devastating economic fall-out; </a:t>
                      </a:r>
                    </a:p>
                    <a:p>
                      <a:pPr marL="457200" marR="0" lvl="0" indent="-457200" algn="just" defTabSz="914400" rtl="0" eaLnBrk="0" fontAlgn="base" latinLnBrk="0" hangingPunct="0">
                        <a:lnSpc>
                          <a:spcPct val="100000"/>
                        </a:lnSpc>
                        <a:spcBef>
                          <a:spcPts val="200"/>
                        </a:spcBef>
                        <a:spcAft>
                          <a:spcPts val="200"/>
                        </a:spcAft>
                        <a:buClrTx/>
                        <a:buSzTx/>
                        <a:buFont typeface="Wingdings" pitchFamily="2" charset="2"/>
                        <a:buChar char="v"/>
                        <a:tabLst/>
                        <a:defRPr/>
                      </a:pPr>
                      <a:r>
                        <a:rPr kumimoji="0" lang="en-ZA" altLang="en-US" sz="1600" b="0" i="0" u="none" strike="noStrike" kern="0" cap="none" spc="0" normalizeH="0" baseline="0" noProof="0" dirty="0">
                          <a:ln>
                            <a:noFill/>
                          </a:ln>
                          <a:solidFill>
                            <a:srgbClr val="000000"/>
                          </a:solidFill>
                          <a:effectLst/>
                          <a:uLnTx/>
                          <a:uFillTx/>
                          <a:latin typeface="+mn-lt"/>
                          <a:ea typeface="+mn-ea"/>
                          <a:cs typeface="+mn-cs"/>
                        </a:rPr>
                        <a:t>South Africa continues to accelerate its economic diplomacy through diligent work.  However, initiatives were negatively impacted by the pandemic restricting physical interaction.  Work is continuing on virtual platforms with the aim of growing regional, continental and global trade and investment;</a:t>
                      </a:r>
                    </a:p>
                    <a:p>
                      <a:pPr marL="457200" marR="0" lvl="0" indent="-457200" algn="just" defTabSz="914400" rtl="0" eaLnBrk="0" fontAlgn="base" latinLnBrk="0" hangingPunct="0">
                        <a:lnSpc>
                          <a:spcPct val="100000"/>
                        </a:lnSpc>
                        <a:spcBef>
                          <a:spcPts val="200"/>
                        </a:spcBef>
                        <a:spcAft>
                          <a:spcPts val="200"/>
                        </a:spcAft>
                        <a:buClrTx/>
                        <a:buSzTx/>
                        <a:buFont typeface="Wingdings" pitchFamily="2" charset="2"/>
                        <a:buChar char="v"/>
                        <a:tabLst/>
                        <a:defRPr/>
                      </a:pPr>
                      <a:r>
                        <a:rPr kumimoji="0" lang="en-ZA" altLang="en-US" sz="1600" b="0" i="0" u="none" strike="noStrike" kern="0" cap="none" spc="0" normalizeH="0" baseline="0" noProof="0" dirty="0">
                          <a:ln>
                            <a:noFill/>
                          </a:ln>
                          <a:solidFill>
                            <a:srgbClr val="000000"/>
                          </a:solidFill>
                          <a:effectLst/>
                          <a:uLnTx/>
                          <a:uFillTx/>
                          <a:latin typeface="+mn-lt"/>
                          <a:ea typeface="+mn-ea"/>
                          <a:cs typeface="Times New Roman" pitchFamily="18" charset="0"/>
                        </a:rPr>
                        <a:t>The Economic Diplomacy </a:t>
                      </a:r>
                      <a:r>
                        <a:rPr kumimoji="0" lang="en-GB" altLang="en-US" sz="1600" b="0" i="0" u="none" strike="noStrike" kern="0" cap="none" spc="0" normalizeH="0" baseline="0" noProof="0" dirty="0">
                          <a:ln>
                            <a:noFill/>
                          </a:ln>
                          <a:solidFill>
                            <a:srgbClr val="000000"/>
                          </a:solidFill>
                          <a:effectLst/>
                          <a:uLnTx/>
                          <a:uFillTx/>
                          <a:latin typeface="+mn-lt"/>
                          <a:ea typeface="+mn-ea"/>
                          <a:cs typeface="Times New Roman" pitchFamily="18" charset="0"/>
                        </a:rPr>
                        <a:t>and image building activities undertaken by South African missions abroad are aimed at promoting, amongst others, the country’s economic interests, exploring investment opportunities, tourism promotion, skills development and cultural exchanges; and</a:t>
                      </a:r>
                      <a:endParaRPr kumimoji="0" lang="en-ZA" altLang="en-US" sz="1600" b="0" i="0" u="none" strike="noStrike" kern="0" cap="none" spc="0" normalizeH="0" baseline="0" noProof="0" dirty="0">
                        <a:ln>
                          <a:noFill/>
                        </a:ln>
                        <a:solidFill>
                          <a:srgbClr val="000000"/>
                        </a:solidFill>
                        <a:effectLst/>
                        <a:uLnTx/>
                        <a:uFillTx/>
                        <a:latin typeface="+mn-lt"/>
                        <a:ea typeface="+mn-ea"/>
                        <a:cs typeface="Times New Roman" pitchFamily="18" charset="0"/>
                      </a:endParaRPr>
                    </a:p>
                    <a:p>
                      <a:pPr marL="457200" marR="0" lvl="0" indent="-457200" algn="just" defTabSz="914400" rtl="0" eaLnBrk="0" fontAlgn="base" latinLnBrk="0" hangingPunct="0">
                        <a:lnSpc>
                          <a:spcPct val="100000"/>
                        </a:lnSpc>
                        <a:spcBef>
                          <a:spcPts val="200"/>
                        </a:spcBef>
                        <a:spcAft>
                          <a:spcPts val="200"/>
                        </a:spcAft>
                        <a:buClrTx/>
                        <a:buSzTx/>
                        <a:buFont typeface="Wingdings" pitchFamily="2" charset="2"/>
                        <a:buChar char="v"/>
                        <a:tabLst/>
                        <a:defRPr/>
                      </a:pPr>
                      <a:r>
                        <a:rPr kumimoji="0" lang="en-US" altLang="en-US" sz="1600" b="0" i="0" u="none" strike="noStrike" kern="0" cap="none" spc="0" normalizeH="0" baseline="0" noProof="0" dirty="0">
                          <a:ln>
                            <a:noFill/>
                          </a:ln>
                          <a:solidFill>
                            <a:srgbClr val="000000"/>
                          </a:solidFill>
                          <a:effectLst/>
                          <a:uLnTx/>
                          <a:uFillTx/>
                          <a:latin typeface="+mn-lt"/>
                          <a:ea typeface="+mn-ea"/>
                          <a:cs typeface="Times New Roman" pitchFamily="18" charset="0"/>
                        </a:rPr>
                        <a:t>Tourism has suffered the most as a result of the</a:t>
                      </a:r>
                      <a:r>
                        <a:rPr kumimoji="0" lang="en-GB" altLang="en-US" sz="1600" b="0" i="0" u="none" strike="noStrike" kern="0" cap="none" spc="0" normalizeH="0" baseline="0" noProof="0" dirty="0">
                          <a:ln>
                            <a:noFill/>
                          </a:ln>
                          <a:solidFill>
                            <a:srgbClr val="000000"/>
                          </a:solidFill>
                          <a:effectLst/>
                          <a:uLnTx/>
                          <a:uFillTx/>
                          <a:latin typeface="+mn-lt"/>
                          <a:ea typeface="+mn-ea"/>
                          <a:cs typeface="Times New Roman" pitchFamily="18" charset="0"/>
                        </a:rPr>
                        <a:t> pandemic and closure of international borders.</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8" marR="91448"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0"/>
                  </a:ext>
                </a:extLst>
              </a:tr>
            </a:tbl>
          </a:graphicData>
        </a:graphic>
      </p:graphicFrame>
      <p:sp>
        <p:nvSpPr>
          <p:cNvPr id="2560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C7058A37-ED49-4731-9A47-CEB1BA7FFF42}" type="slidenum">
              <a:rPr lang="en-US" altLang="en-US" sz="1000" smtClean="0">
                <a:latin typeface="Times" panose="02020603050405020304" pitchFamily="18" charset="0"/>
              </a:rPr>
              <a:pPr>
                <a:spcBef>
                  <a:spcPct val="0"/>
                </a:spcBef>
                <a:buFontTx/>
                <a:buNone/>
              </a:pPr>
              <a:t>4</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58C2CE7B-C43F-4EB4-B9A9-C3F11D39D8B5}" type="slidenum">
              <a:rPr lang="en-GB" altLang="en-US" sz="1000" smtClean="0">
                <a:solidFill>
                  <a:srgbClr val="000000"/>
                </a:solidFill>
              </a:rPr>
              <a:pPr>
                <a:spcBef>
                  <a:spcPct val="0"/>
                </a:spcBef>
                <a:buFontTx/>
                <a:buNone/>
              </a:pPr>
              <a:t>40</a:t>
            </a:fld>
            <a:endParaRPr lang="en-GB" altLang="en-US" sz="1000" dirty="0">
              <a:solidFill>
                <a:srgbClr val="000000"/>
              </a:solidFill>
            </a:endParaRPr>
          </a:p>
        </p:txBody>
      </p:sp>
      <p:sp>
        <p:nvSpPr>
          <p:cNvPr id="4" name="Title 1"/>
          <p:cNvSpPr>
            <a:spLocks noGrp="1"/>
          </p:cNvSpPr>
          <p:nvPr>
            <p:ph type="title"/>
          </p:nvPr>
        </p:nvSpPr>
        <p:spPr>
          <a:xfrm>
            <a:off x="0" y="1772816"/>
            <a:ext cx="9144000" cy="2368272"/>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nSpc>
                <a:spcPct val="150000"/>
              </a:lnSpc>
            </a:pPr>
            <a:r>
              <a:rPr lang="en-ZA" altLang="en-US" sz="3600" dirty="0"/>
              <a:t>DIRCO FINANCIAL REPORTS</a:t>
            </a:r>
            <a:br>
              <a:rPr lang="en-ZA" altLang="en-US" sz="3600" dirty="0"/>
            </a:br>
            <a:r>
              <a:rPr lang="en-ZA" altLang="en-US" sz="3600" dirty="0"/>
              <a:t>2021/22 QUARTER 1</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B729A8F1-0399-4FE9-8633-81FBDB0E73D1}" type="slidenum">
              <a:rPr lang="en-US" altLang="en-US" sz="1000" smtClean="0">
                <a:latin typeface="Times" panose="02020603050405020304" pitchFamily="18" charset="0"/>
              </a:rPr>
              <a:pPr>
                <a:spcBef>
                  <a:spcPct val="0"/>
                </a:spcBef>
                <a:buFontTx/>
                <a:buNone/>
              </a:pPr>
              <a:t>41</a:t>
            </a:fld>
            <a:endParaRPr lang="en-US" altLang="en-US" sz="1000" dirty="0">
              <a:latin typeface="Times"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629256701"/>
              </p:ext>
            </p:extLst>
          </p:nvPr>
        </p:nvGraphicFramePr>
        <p:xfrm>
          <a:off x="69849" y="1000084"/>
          <a:ext cx="9036051" cy="5669276"/>
        </p:xfrm>
        <a:graphic>
          <a:graphicData uri="http://schemas.openxmlformats.org/drawingml/2006/table">
            <a:tbl>
              <a:tblPr/>
              <a:tblGrid>
                <a:gridCol w="2160133">
                  <a:extLst>
                    <a:ext uri="{9D8B030D-6E8A-4147-A177-3AD203B41FA5}">
                      <a16:colId xmlns:a16="http://schemas.microsoft.com/office/drawing/2014/main" xmlns="" val="20000"/>
                    </a:ext>
                  </a:extLst>
                </a:gridCol>
                <a:gridCol w="1160809">
                  <a:extLst>
                    <a:ext uri="{9D8B030D-6E8A-4147-A177-3AD203B41FA5}">
                      <a16:colId xmlns:a16="http://schemas.microsoft.com/office/drawing/2014/main" xmlns="" val="20001"/>
                    </a:ext>
                  </a:extLst>
                </a:gridCol>
                <a:gridCol w="1056848">
                  <a:extLst>
                    <a:ext uri="{9D8B030D-6E8A-4147-A177-3AD203B41FA5}">
                      <a16:colId xmlns:a16="http://schemas.microsoft.com/office/drawing/2014/main" xmlns="" val="20002"/>
                    </a:ext>
                  </a:extLst>
                </a:gridCol>
                <a:gridCol w="1060912">
                  <a:extLst>
                    <a:ext uri="{9D8B030D-6E8A-4147-A177-3AD203B41FA5}">
                      <a16:colId xmlns:a16="http://schemas.microsoft.com/office/drawing/2014/main" xmlns="" val="20003"/>
                    </a:ext>
                  </a:extLst>
                </a:gridCol>
                <a:gridCol w="1008070">
                  <a:extLst>
                    <a:ext uri="{9D8B030D-6E8A-4147-A177-3AD203B41FA5}">
                      <a16:colId xmlns:a16="http://schemas.microsoft.com/office/drawing/2014/main" xmlns="" val="20004"/>
                    </a:ext>
                  </a:extLst>
                </a:gridCol>
                <a:gridCol w="910516">
                  <a:extLst>
                    <a:ext uri="{9D8B030D-6E8A-4147-A177-3AD203B41FA5}">
                      <a16:colId xmlns:a16="http://schemas.microsoft.com/office/drawing/2014/main" xmlns="" val="20005"/>
                    </a:ext>
                  </a:extLst>
                </a:gridCol>
                <a:gridCol w="910516">
                  <a:extLst>
                    <a:ext uri="{9D8B030D-6E8A-4147-A177-3AD203B41FA5}">
                      <a16:colId xmlns:a16="http://schemas.microsoft.com/office/drawing/2014/main" xmlns="" val="20006"/>
                    </a:ext>
                  </a:extLst>
                </a:gridCol>
                <a:gridCol w="768247">
                  <a:extLst>
                    <a:ext uri="{9D8B030D-6E8A-4147-A177-3AD203B41FA5}">
                      <a16:colId xmlns:a16="http://schemas.microsoft.com/office/drawing/2014/main" xmlns="" val="20007"/>
                    </a:ext>
                  </a:extLst>
                </a:gridCol>
              </a:tblGrid>
              <a:tr h="732705">
                <a:tc rowSpan="2">
                  <a:txBody>
                    <a:bodyPr/>
                    <a:lstStyle/>
                    <a:p>
                      <a:pPr algn="ctr" fontAlgn="b"/>
                      <a:r>
                        <a:rPr lang="en-US" sz="1100" b="1" i="0" u="none" strike="noStrike" dirty="0">
                          <a:solidFill>
                            <a:srgbClr val="000000"/>
                          </a:solidFill>
                          <a:effectLst/>
                          <a:latin typeface="+mn-lt"/>
                        </a:rPr>
                        <a:t>Programme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2021/22 2020/21 Adjusted  Appropriation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Cash Drawings for the 1</a:t>
                      </a:r>
                      <a:r>
                        <a:rPr lang="en-US" sz="1100" b="1" i="0" u="none" strike="noStrike" baseline="30000" dirty="0">
                          <a:solidFill>
                            <a:srgbClr val="000000"/>
                          </a:solidFill>
                          <a:effectLst/>
                          <a:latin typeface="+mn-lt"/>
                        </a:rPr>
                        <a:t>st</a:t>
                      </a:r>
                      <a:r>
                        <a:rPr lang="en-US" sz="1100" b="1" i="0" u="none" strike="noStrike" dirty="0">
                          <a:solidFill>
                            <a:srgbClr val="000000"/>
                          </a:solidFill>
                          <a:effectLst/>
                          <a:latin typeface="+mn-lt"/>
                        </a:rPr>
                        <a:t>  Quarter</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Actual Expenditure for the 1</a:t>
                      </a:r>
                      <a:r>
                        <a:rPr lang="en-US" sz="1100" b="1" i="0" u="none" strike="noStrike" baseline="30000" dirty="0">
                          <a:solidFill>
                            <a:srgbClr val="000000"/>
                          </a:solidFill>
                          <a:effectLst/>
                          <a:latin typeface="+mn-lt"/>
                        </a:rPr>
                        <a:t>st</a:t>
                      </a:r>
                      <a:r>
                        <a:rPr lang="en-US" sz="1100" b="1" i="0" u="none" strike="noStrike" dirty="0">
                          <a:solidFill>
                            <a:srgbClr val="000000"/>
                          </a:solidFill>
                          <a:effectLst/>
                          <a:latin typeface="+mn-lt"/>
                        </a:rPr>
                        <a:t> Quarter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Variance</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Variance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Accumulated Expenditure as at 30 June 2021</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Spent as at 30 June 2021</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0"/>
                  </a:ext>
                </a:extLst>
              </a:tr>
              <a:tr h="247451">
                <a:tc vMerge="1">
                  <a:txBody>
                    <a:bodyPr/>
                    <a:lstStyle/>
                    <a:p>
                      <a:endParaRPr lang="en-US"/>
                    </a:p>
                  </a:txBody>
                  <a:tcPr/>
                </a:tc>
                <a:tc>
                  <a:txBody>
                    <a:bodyPr/>
                    <a:lstStyle/>
                    <a:p>
                      <a:pPr algn="ctr" fontAlgn="b"/>
                      <a:r>
                        <a:rPr lang="en-US" sz="1100" b="1" i="0" u="none" strike="noStrike" dirty="0">
                          <a:solidFill>
                            <a:srgbClr val="000000"/>
                          </a:solidFill>
                          <a:effectLst/>
                          <a:latin typeface="+mn-lt"/>
                        </a:rPr>
                        <a:t> R'000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R'000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1"/>
                  </a:ext>
                </a:extLst>
              </a:tr>
              <a:tr h="247451">
                <a:tc>
                  <a:txBody>
                    <a:bodyPr/>
                    <a:lstStyle/>
                    <a:p>
                      <a:pPr algn="l" fontAlgn="b"/>
                      <a:r>
                        <a:rPr lang="en-US" sz="1100" b="0" i="0" u="none" strike="noStrike" dirty="0">
                          <a:solidFill>
                            <a:srgbClr val="000000"/>
                          </a:solidFill>
                          <a:effectLst/>
                          <a:latin typeface="+mn-lt"/>
                        </a:rPr>
                        <a:t>Administration</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1,690,805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407,697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268,292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139,405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34%</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268,292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16%</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2"/>
                  </a:ext>
                </a:extLst>
              </a:tr>
              <a:tr h="247451">
                <a:tc>
                  <a:txBody>
                    <a:bodyPr/>
                    <a:lstStyle/>
                    <a:p>
                      <a:pPr algn="l" fontAlgn="b"/>
                      <a:r>
                        <a:rPr lang="en-US" sz="1100" b="0" i="0" u="none" strike="noStrike" dirty="0">
                          <a:solidFill>
                            <a:srgbClr val="000000"/>
                          </a:solidFill>
                          <a:effectLst/>
                          <a:latin typeface="+mn-lt"/>
                        </a:rPr>
                        <a:t>International Relations</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3,295,334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887,082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806,485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80,597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9%</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806,485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24%</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3"/>
                  </a:ext>
                </a:extLst>
              </a:tr>
              <a:tr h="247451">
                <a:tc>
                  <a:txBody>
                    <a:bodyPr/>
                    <a:lstStyle/>
                    <a:p>
                      <a:pPr algn="l" fontAlgn="b"/>
                      <a:r>
                        <a:rPr lang="en-US" sz="1100" b="0" i="0" u="none" strike="noStrike" dirty="0">
                          <a:solidFill>
                            <a:srgbClr val="000000"/>
                          </a:solidFill>
                          <a:effectLst/>
                          <a:latin typeface="+mn-lt"/>
                        </a:rPr>
                        <a:t>International Cooperation</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485,194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135,572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108,857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26,715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20%</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108,857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22%</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4"/>
                  </a:ext>
                </a:extLst>
              </a:tr>
              <a:tr h="369776">
                <a:tc>
                  <a:txBody>
                    <a:bodyPr/>
                    <a:lstStyle/>
                    <a:p>
                      <a:pPr algn="l" fontAlgn="b"/>
                      <a:r>
                        <a:rPr lang="en-US" sz="1100" b="0" i="0" u="none" strike="noStrike" dirty="0">
                          <a:solidFill>
                            <a:srgbClr val="000000"/>
                          </a:solidFill>
                          <a:effectLst/>
                          <a:latin typeface="+mn-lt"/>
                        </a:rPr>
                        <a:t>Public Diplomacy and State Protocol</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297,439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73,171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54,106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19,065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26%</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54,106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18%</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5"/>
                  </a:ext>
                </a:extLst>
              </a:tr>
              <a:tr h="247451">
                <a:tc>
                  <a:txBody>
                    <a:bodyPr/>
                    <a:lstStyle/>
                    <a:p>
                      <a:pPr algn="l" fontAlgn="b"/>
                      <a:r>
                        <a:rPr lang="en-US" sz="1100" b="0" i="0" u="none" strike="noStrike" dirty="0">
                          <a:solidFill>
                            <a:srgbClr val="000000"/>
                          </a:solidFill>
                          <a:effectLst/>
                          <a:latin typeface="+mn-lt"/>
                        </a:rPr>
                        <a:t>International Transfers</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749,100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487,956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444,241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chemeClr val="tx1"/>
                          </a:solidFill>
                          <a:effectLst/>
                          <a:latin typeface="+mn-lt"/>
                        </a:rPr>
                        <a:t>        43,715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chemeClr val="tx1"/>
                          </a:solidFill>
                          <a:effectLst/>
                          <a:latin typeface="+mn-lt"/>
                        </a:rPr>
                        <a:t>9%</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444,241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59%</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6"/>
                  </a:ext>
                </a:extLst>
              </a:tr>
              <a:tr h="247451">
                <a:tc>
                  <a:txBody>
                    <a:bodyPr/>
                    <a:lstStyle/>
                    <a:p>
                      <a:pPr algn="l" fontAlgn="b"/>
                      <a:r>
                        <a:rPr lang="en-US" sz="1100" b="1" i="0" u="none" strike="noStrike" dirty="0">
                          <a:solidFill>
                            <a:srgbClr val="000000"/>
                          </a:solidFill>
                          <a:effectLst/>
                          <a:latin typeface="+mn-lt"/>
                        </a:rPr>
                        <a:t>Total</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6,517,872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1,991,478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1,681,981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chemeClr val="tx1"/>
                          </a:solidFill>
                          <a:effectLst/>
                          <a:latin typeface="+mn-lt"/>
                        </a:rPr>
                        <a:t>      309,497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chemeClr val="tx1"/>
                          </a:solidFill>
                          <a:effectLst/>
                          <a:latin typeface="+mn-lt"/>
                        </a:rPr>
                        <a:t>16%</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1,681,981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26%</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7"/>
                  </a:ext>
                </a:extLst>
              </a:tr>
              <a:tr h="247451">
                <a:tc>
                  <a:txBody>
                    <a:bodyPr/>
                    <a:lstStyle/>
                    <a:p>
                      <a:pPr algn="l" fontAlgn="b"/>
                      <a:endParaRPr lang="en-US" sz="1100" b="0" i="0" u="none" strike="noStrike" dirty="0">
                        <a:solidFill>
                          <a:srgbClr val="000000"/>
                        </a:solidFill>
                        <a:effectLst/>
                        <a:latin typeface="+mn-lt"/>
                      </a:endParaRPr>
                    </a:p>
                  </a:txBody>
                  <a:tcPr marL="6327" marR="6327" marT="6327"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6327" marR="6327" marT="6327"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6327" marR="6327" marT="6327"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6327" marR="6327" marT="6327"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6327" marR="6327" marT="6327"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6327" marR="6327" marT="6327"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6327" marR="6327" marT="6327"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6327" marR="6327" marT="6327"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8"/>
                  </a:ext>
                </a:extLst>
              </a:tr>
              <a:tr h="732705">
                <a:tc rowSpan="2">
                  <a:txBody>
                    <a:bodyPr/>
                    <a:lstStyle/>
                    <a:p>
                      <a:pPr algn="ctr" fontAlgn="b"/>
                      <a:r>
                        <a:rPr lang="en-US" sz="1100" b="1" i="0" u="none" strike="noStrike" dirty="0">
                          <a:solidFill>
                            <a:srgbClr val="000000"/>
                          </a:solidFill>
                          <a:effectLst/>
                          <a:latin typeface="+mn-lt"/>
                        </a:rPr>
                        <a:t>Economic classification</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2021/22 ENE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Cash Drawings June 2021</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Actual Expenditure June 2021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Variance</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Variance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Accumulated Expenditure as at 30 June 2021</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Spent as at 30 June 2021</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9"/>
                  </a:ext>
                </a:extLst>
              </a:tr>
              <a:tr h="247451">
                <a:tc vMerge="1">
                  <a:txBody>
                    <a:bodyPr/>
                    <a:lstStyle/>
                    <a:p>
                      <a:endParaRPr lang="en-US"/>
                    </a:p>
                  </a:txBody>
                  <a:tcPr/>
                </a:tc>
                <a:tc>
                  <a:txBody>
                    <a:bodyPr/>
                    <a:lstStyle/>
                    <a:p>
                      <a:pPr algn="ctr" fontAlgn="b"/>
                      <a:r>
                        <a:rPr lang="en-US" sz="1100" b="1" i="0" u="none" strike="noStrike" dirty="0">
                          <a:solidFill>
                            <a:srgbClr val="000000"/>
                          </a:solidFill>
                          <a:effectLst/>
                          <a:latin typeface="+mn-lt"/>
                        </a:rPr>
                        <a:t> R'000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R'000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10"/>
                  </a:ext>
                </a:extLst>
              </a:tr>
              <a:tr h="247451">
                <a:tc>
                  <a:txBody>
                    <a:bodyPr/>
                    <a:lstStyle/>
                    <a:p>
                      <a:pPr algn="l" fontAlgn="b"/>
                      <a:r>
                        <a:rPr lang="en-US" sz="1100" b="0" i="0" u="none" strike="noStrike" dirty="0">
                          <a:solidFill>
                            <a:srgbClr val="000000"/>
                          </a:solidFill>
                          <a:effectLst/>
                          <a:latin typeface="+mn-lt"/>
                        </a:rPr>
                        <a:t>Compensation of employees</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2,852,045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741,219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707,865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mn-lt"/>
                        </a:rPr>
                        <a:t>           33,354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4%</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707,865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25%</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11"/>
                  </a:ext>
                </a:extLst>
              </a:tr>
              <a:tr h="247451">
                <a:tc>
                  <a:txBody>
                    <a:bodyPr/>
                    <a:lstStyle/>
                    <a:p>
                      <a:pPr algn="l" fontAlgn="b"/>
                      <a:r>
                        <a:rPr lang="en-US" sz="1100" b="0" i="0" u="none" strike="noStrike" dirty="0">
                          <a:solidFill>
                            <a:srgbClr val="000000"/>
                          </a:solidFill>
                          <a:effectLst/>
                          <a:latin typeface="+mn-lt"/>
                        </a:rPr>
                        <a:t>Goods and services</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2,397,183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650,986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478,262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mn-lt"/>
                        </a:rPr>
                        <a:t>         172,724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27%</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478,261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20%</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12"/>
                  </a:ext>
                </a:extLst>
              </a:tr>
              <a:tr h="369776">
                <a:tc>
                  <a:txBody>
                    <a:bodyPr/>
                    <a:lstStyle/>
                    <a:p>
                      <a:pPr algn="l" fontAlgn="b"/>
                      <a:r>
                        <a:rPr lang="en-US" sz="1100" b="0" i="0" u="none" strike="noStrike" dirty="0">
                          <a:solidFill>
                            <a:srgbClr val="000000"/>
                          </a:solidFill>
                          <a:effectLst/>
                          <a:latin typeface="+mn-lt"/>
                        </a:rPr>
                        <a:t>Interest on unitary payments (PPP)</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125,367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30,591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31,251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FF0000"/>
                          </a:solidFill>
                          <a:effectLst/>
                          <a:latin typeface="+mn-lt"/>
                        </a:rPr>
                        <a:t>               (660)</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FF0000"/>
                          </a:solidFill>
                          <a:effectLst/>
                          <a:latin typeface="+mn-lt"/>
                        </a:rPr>
                        <a:t>-2%</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31,251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25%</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13"/>
                  </a:ext>
                </a:extLst>
              </a:tr>
              <a:tr h="247451">
                <a:tc>
                  <a:txBody>
                    <a:bodyPr/>
                    <a:lstStyle/>
                    <a:p>
                      <a:pPr algn="l" fontAlgn="b"/>
                      <a:r>
                        <a:rPr lang="en-US" sz="1100" b="0" i="0" u="none" strike="noStrike" dirty="0">
                          <a:solidFill>
                            <a:srgbClr val="000000"/>
                          </a:solidFill>
                          <a:effectLst/>
                          <a:latin typeface="+mn-lt"/>
                        </a:rPr>
                        <a:t>Transfer and Subsidies</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809,921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514,244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454,772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chemeClr val="tx1"/>
                          </a:solidFill>
                          <a:effectLst/>
                          <a:latin typeface="+mn-lt"/>
                        </a:rPr>
                        <a:t>           59,472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chemeClr val="tx1"/>
                          </a:solidFill>
                          <a:effectLst/>
                          <a:latin typeface="+mn-lt"/>
                        </a:rPr>
                        <a:t>12%</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454,772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56%</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4"/>
                  </a:ext>
                </a:extLst>
              </a:tr>
              <a:tr h="247451">
                <a:tc>
                  <a:txBody>
                    <a:bodyPr/>
                    <a:lstStyle/>
                    <a:p>
                      <a:pPr algn="l" fontAlgn="b"/>
                      <a:r>
                        <a:rPr lang="en-US" sz="1100" b="0" i="0" u="none" strike="noStrike" dirty="0">
                          <a:solidFill>
                            <a:srgbClr val="000000"/>
                          </a:solidFill>
                          <a:effectLst/>
                          <a:latin typeface="+mn-lt"/>
                        </a:rPr>
                        <a:t>Payments for capital assets</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333,356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54,438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8,807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45,631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84%</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8,807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3%</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5"/>
                  </a:ext>
                </a:extLst>
              </a:tr>
              <a:tr h="247451">
                <a:tc>
                  <a:txBody>
                    <a:bodyPr/>
                    <a:lstStyle/>
                    <a:p>
                      <a:pPr algn="l" fontAlgn="b"/>
                      <a:r>
                        <a:rPr lang="en-US" sz="1100" b="0" i="0" u="none" strike="noStrike" dirty="0">
                          <a:solidFill>
                            <a:srgbClr val="000000"/>
                          </a:solidFill>
                          <a:effectLst/>
                          <a:latin typeface="+mn-lt"/>
                        </a:rPr>
                        <a:t>Payments for financial assets</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1,024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FF0000"/>
                          </a:solidFill>
                          <a:effectLst/>
                          <a:latin typeface="+mn-lt"/>
                        </a:rPr>
                        <a:t>           (1,024)</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1,024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6"/>
                  </a:ext>
                </a:extLst>
              </a:tr>
              <a:tr h="247451">
                <a:tc>
                  <a:txBody>
                    <a:bodyPr/>
                    <a:lstStyle/>
                    <a:p>
                      <a:pPr algn="l" fontAlgn="b"/>
                      <a:r>
                        <a:rPr lang="en-US" sz="1100" b="1" i="0" u="none" strike="noStrike" dirty="0">
                          <a:solidFill>
                            <a:srgbClr val="000000"/>
                          </a:solidFill>
                          <a:effectLst/>
                          <a:latin typeface="+mn-lt"/>
                        </a:rPr>
                        <a:t>Total</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6,517,872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1,991,478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1,681,981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chemeClr val="tx1"/>
                          </a:solidFill>
                          <a:effectLst/>
                          <a:latin typeface="+mn-lt"/>
                        </a:rPr>
                        <a:t>      309,497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chemeClr val="tx1"/>
                          </a:solidFill>
                          <a:effectLst/>
                          <a:latin typeface="+mn-lt"/>
                        </a:rPr>
                        <a:t>16%</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1,681,981 </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26%</a:t>
                      </a:r>
                    </a:p>
                  </a:txBody>
                  <a:tcPr marL="6327" marR="6327" marT="6327"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17"/>
                  </a:ext>
                </a:extLst>
              </a:tr>
            </a:tbl>
          </a:graphicData>
        </a:graphic>
      </p:graphicFrame>
      <p:sp>
        <p:nvSpPr>
          <p:cNvPr id="5" name="Title 1"/>
          <p:cNvSpPr txBox="1">
            <a:spLocks/>
          </p:cNvSpPr>
          <p:nvPr/>
        </p:nvSpPr>
        <p:spPr bwMode="auto">
          <a:xfrm>
            <a:off x="0" y="196632"/>
            <a:ext cx="9144000" cy="640080"/>
          </a:xfrm>
          <a:prstGeom prst="rect">
            <a:avLst/>
          </a:prstGeo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r>
              <a:rPr lang="en-ZA" altLang="en-US" sz="2800" kern="0" dirty="0"/>
              <a:t>QUARTER 1 DEPARTMENTAL FINANCIAL REPORT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C93A7581-7698-4C0B-9526-1671CBFB55A1}" type="slidenum">
              <a:rPr lang="en-US" altLang="en-US" sz="1000" smtClean="0">
                <a:latin typeface="Times" panose="02020603050405020304" pitchFamily="18" charset="0"/>
              </a:rPr>
              <a:pPr>
                <a:spcBef>
                  <a:spcPct val="0"/>
                </a:spcBef>
                <a:buFontTx/>
                <a:buNone/>
              </a:pPr>
              <a:t>42</a:t>
            </a:fld>
            <a:endParaRPr lang="en-US" altLang="en-US" sz="1000" dirty="0">
              <a:latin typeface="Times" panose="02020603050405020304" pitchFamily="18" charset="0"/>
            </a:endParaRPr>
          </a:p>
        </p:txBody>
      </p:sp>
      <p:sp>
        <p:nvSpPr>
          <p:cNvPr id="6" name="Rectangle 5"/>
          <p:cNvSpPr/>
          <p:nvPr/>
        </p:nvSpPr>
        <p:spPr>
          <a:xfrm>
            <a:off x="0" y="1340768"/>
            <a:ext cx="9144000" cy="4278094"/>
          </a:xfrm>
          <a:prstGeom prst="rect">
            <a:avLst/>
          </a:prstGeom>
          <a:solidFill>
            <a:schemeClr val="bg1"/>
          </a:solidFill>
        </p:spPr>
        <p:txBody>
          <a:bodyPr wrap="square">
            <a:spAutoFit/>
          </a:bodyPr>
          <a:lstStyle/>
          <a:p>
            <a:pPr lvl="1" indent="-455613" algn="just">
              <a:spcBef>
                <a:spcPts val="0"/>
              </a:spcBef>
              <a:spcAft>
                <a:spcPts val="0"/>
              </a:spcAft>
              <a:buFont typeface="+mj-lt"/>
              <a:buAutoNum type="arabicPeriod"/>
              <a:defRPr/>
            </a:pPr>
            <a:r>
              <a:rPr lang="en-ZA" sz="1600" spc="-15" dirty="0">
                <a:latin typeface="+mn-lt"/>
                <a:ea typeface="Times New Roman" panose="02020603050405020304" pitchFamily="18" charset="0"/>
              </a:rPr>
              <a:t>The actual total expenditure for the 1</a:t>
            </a:r>
            <a:r>
              <a:rPr lang="en-ZA" sz="1600" spc="-15" baseline="30000" dirty="0">
                <a:latin typeface="+mn-lt"/>
                <a:ea typeface="Times New Roman" panose="02020603050405020304" pitchFamily="18" charset="0"/>
              </a:rPr>
              <a:t>st</a:t>
            </a:r>
            <a:r>
              <a:rPr lang="en-ZA" sz="1600" spc="-15" dirty="0">
                <a:latin typeface="+mn-lt"/>
                <a:ea typeface="Times New Roman" panose="02020603050405020304" pitchFamily="18" charset="0"/>
              </a:rPr>
              <a:t> quarter of 2021/22 financial year amounts to R1.682 billion compared to the cash drawings of R1.991 billion representing a variance of 16% lower than what had been projected</a:t>
            </a:r>
            <a:r>
              <a:rPr lang="en-ZA" sz="1600" spc="-15" dirty="0">
                <a:solidFill>
                  <a:srgbClr val="000000"/>
                </a:solidFill>
                <a:latin typeface="+mn-lt"/>
                <a:ea typeface="Times New Roman" panose="02020603050405020304" pitchFamily="18" charset="0"/>
              </a:rPr>
              <a:t>.</a:t>
            </a:r>
            <a:r>
              <a:rPr lang="en-ZA" sz="1600" spc="-15" dirty="0">
                <a:latin typeface="+mn-lt"/>
                <a:ea typeface="Times New Roman" panose="02020603050405020304" pitchFamily="18" charset="0"/>
              </a:rPr>
              <a:t> The variances are explained as follows</a:t>
            </a:r>
            <a:endParaRPr lang="en-US" sz="1600" spc="-15" dirty="0">
              <a:latin typeface="+mn-lt"/>
              <a:ea typeface="Times New Roman" panose="02020603050405020304" pitchFamily="18" charset="0"/>
              <a:cs typeface="Times New Roman" panose="02020603050405020304" pitchFamily="18" charset="0"/>
            </a:endParaRPr>
          </a:p>
          <a:p>
            <a:pPr marL="344488" indent="-342900" algn="just">
              <a:spcBef>
                <a:spcPts val="0"/>
              </a:spcBef>
              <a:spcAft>
                <a:spcPts val="0"/>
              </a:spcAft>
              <a:defRPr/>
            </a:pPr>
            <a:r>
              <a:rPr lang="en-ZA" sz="1600" spc="-15" dirty="0">
                <a:latin typeface="+mn-lt"/>
                <a:ea typeface="Times New Roman" panose="02020603050405020304" pitchFamily="18" charset="0"/>
              </a:rPr>
              <a:t> </a:t>
            </a:r>
            <a:endParaRPr lang="en-US" sz="1600" spc="-15" dirty="0">
              <a:latin typeface="+mn-lt"/>
              <a:ea typeface="Times New Roman" panose="02020603050405020304" pitchFamily="18" charset="0"/>
              <a:cs typeface="Times New Roman" panose="02020603050405020304" pitchFamily="18" charset="0"/>
            </a:endParaRPr>
          </a:p>
          <a:p>
            <a:pPr lvl="2" indent="-457200" algn="just">
              <a:spcBef>
                <a:spcPts val="0"/>
              </a:spcBef>
              <a:spcAft>
                <a:spcPts val="0"/>
              </a:spcAft>
              <a:buFont typeface="+mj-lt"/>
              <a:buAutoNum type="alphaLcParenR"/>
              <a:defRPr/>
            </a:pPr>
            <a:r>
              <a:rPr lang="en-ZA" sz="1600" b="1" spc="-15" dirty="0">
                <a:latin typeface="+mn-lt"/>
                <a:ea typeface="Times New Roman" panose="02020603050405020304" pitchFamily="18" charset="0"/>
              </a:rPr>
              <a:t>Programme 1</a:t>
            </a:r>
            <a:r>
              <a:rPr lang="en-ZA" sz="1600" spc="-15" dirty="0">
                <a:latin typeface="+mn-lt"/>
                <a:ea typeface="Times New Roman" panose="02020603050405020304" pitchFamily="18" charset="0"/>
              </a:rPr>
              <a:t> spent R268.3 million </a:t>
            </a:r>
            <a:r>
              <a:rPr lang="en-ZA" sz="1600" kern="0" dirty="0">
                <a:solidFill>
                  <a:srgbClr val="000000"/>
                </a:solidFill>
                <a:latin typeface="+mn-lt"/>
              </a:rPr>
              <a:t>of the projected expenditure of </a:t>
            </a:r>
            <a:r>
              <a:rPr lang="en-ZA" sz="1600" spc="-15" dirty="0">
                <a:latin typeface="+mn-lt"/>
                <a:ea typeface="Times New Roman" panose="02020603050405020304" pitchFamily="18" charset="0"/>
              </a:rPr>
              <a:t>R407.7 million. The low spending is mainly attributable to the delay in the implementation of property management strategy due to </a:t>
            </a:r>
            <a:r>
              <a:rPr lang="en-US" sz="1600" dirty="0">
                <a:latin typeface="+mn-lt"/>
              </a:rPr>
              <a:t>delays experienced with the bid evaluation committees </a:t>
            </a:r>
            <a:r>
              <a:rPr lang="en-ZA" sz="1600" spc="-15" dirty="0">
                <a:latin typeface="+mn-lt"/>
                <a:ea typeface="Times New Roman" panose="02020603050405020304" pitchFamily="18" charset="0"/>
              </a:rPr>
              <a:t>, </a:t>
            </a:r>
            <a:r>
              <a:rPr lang="en-US" sz="1600" dirty="0">
                <a:latin typeface="+mn-lt"/>
              </a:rPr>
              <a:t>delay in the delivery of ICT equipment </a:t>
            </a:r>
            <a:r>
              <a:rPr lang="en-ZA" sz="1600" spc="-15" dirty="0">
                <a:latin typeface="+mn-lt"/>
                <a:ea typeface="Times New Roman" panose="02020603050405020304" pitchFamily="18" charset="0"/>
              </a:rPr>
              <a:t> as well as delay in the processing of ICT services (bandwidth) invoices in the 1</a:t>
            </a:r>
            <a:r>
              <a:rPr lang="en-ZA" sz="1600" spc="-15" baseline="30000" dirty="0">
                <a:latin typeface="+mn-lt"/>
                <a:ea typeface="Times New Roman" panose="02020603050405020304" pitchFamily="18" charset="0"/>
              </a:rPr>
              <a:t>st</a:t>
            </a:r>
            <a:r>
              <a:rPr lang="en-ZA" sz="1600" spc="-15" dirty="0">
                <a:latin typeface="+mn-lt"/>
                <a:ea typeface="Times New Roman" panose="02020603050405020304" pitchFamily="18" charset="0"/>
              </a:rPr>
              <a:t> quarter that could not be processed. The non processing of ICT services (bandwidth) invoices was due to challenges with </a:t>
            </a:r>
            <a:r>
              <a:rPr lang="en-ZA" sz="1600" dirty="0">
                <a:latin typeface="+mn-lt"/>
                <a:cs typeface="+mn-cs"/>
              </a:rPr>
              <a:t>the</a:t>
            </a:r>
            <a:r>
              <a:rPr lang="en-ZA" sz="1600" spc="-15" dirty="0">
                <a:latin typeface="+mn-lt"/>
                <a:ea typeface="Times New Roman" panose="02020603050405020304" pitchFamily="18" charset="0"/>
              </a:rPr>
              <a:t> creation of order number on Central Supplier Database due to expired tax certificate of the company. </a:t>
            </a:r>
          </a:p>
          <a:p>
            <a:pPr lvl="2" indent="-457200" algn="just">
              <a:spcBef>
                <a:spcPts val="0"/>
              </a:spcBef>
              <a:spcAft>
                <a:spcPts val="0"/>
              </a:spcAft>
              <a:buFont typeface="+mj-lt"/>
              <a:buAutoNum type="alphaLcParenR"/>
              <a:defRPr/>
            </a:pPr>
            <a:endParaRPr lang="en-US" sz="1600" spc="-15" dirty="0">
              <a:latin typeface="+mn-lt"/>
              <a:ea typeface="Times New Roman" panose="02020603050405020304" pitchFamily="18" charset="0"/>
              <a:cs typeface="Times New Roman" panose="02020603050405020304" pitchFamily="18" charset="0"/>
            </a:endParaRPr>
          </a:p>
          <a:p>
            <a:pPr lvl="2" indent="-457200" algn="just">
              <a:spcBef>
                <a:spcPts val="0"/>
              </a:spcBef>
              <a:spcAft>
                <a:spcPts val="0"/>
              </a:spcAft>
              <a:buFont typeface="+mj-lt"/>
              <a:buAutoNum type="alphaLcParenR"/>
              <a:defRPr/>
            </a:pPr>
            <a:r>
              <a:rPr lang="en-ZA" sz="1600" b="1" spc="-15" dirty="0">
                <a:latin typeface="+mn-lt"/>
                <a:ea typeface="Times New Roman" panose="02020603050405020304" pitchFamily="18" charset="0"/>
              </a:rPr>
              <a:t>Programme 2 </a:t>
            </a:r>
            <a:r>
              <a:rPr lang="en-ZA" sz="1600" spc="-15" dirty="0">
                <a:latin typeface="+mn-lt"/>
                <a:ea typeface="Times New Roman" panose="02020603050405020304" pitchFamily="18" charset="0"/>
              </a:rPr>
              <a:t>spent </a:t>
            </a:r>
            <a:r>
              <a:rPr lang="en-GB" sz="1600" spc="-15" dirty="0">
                <a:latin typeface="+mn-lt"/>
                <a:ea typeface="Times New Roman" panose="02020603050405020304" pitchFamily="18" charset="0"/>
              </a:rPr>
              <a:t>R806.5 million</a:t>
            </a:r>
            <a:r>
              <a:rPr lang="en-ZA" sz="1600" kern="0" dirty="0">
                <a:solidFill>
                  <a:srgbClr val="000000"/>
                </a:solidFill>
                <a:latin typeface="+mn-lt"/>
              </a:rPr>
              <a:t> of the projected expenditure</a:t>
            </a:r>
            <a:r>
              <a:rPr lang="en-GB" sz="1600" spc="-15" dirty="0">
                <a:latin typeface="+mn-lt"/>
                <a:ea typeface="Times New Roman" panose="02020603050405020304" pitchFamily="18" charset="0"/>
              </a:rPr>
              <a:t> of R887.1 million. The low spending is mainly attributable to expenditure for 17 missions accounts which did not close the accounts on time as a result the expenditure has not been recorded on Basic Accounting System for reporting as at 30 June 2021, lower exchange rate experienced in the first quarter as well as </a:t>
            </a:r>
            <a:r>
              <a:rPr lang="en-US" sz="1600" dirty="0">
                <a:solidFill>
                  <a:srgbClr val="000000"/>
                </a:solidFill>
                <a:latin typeface="+mn-lt"/>
              </a:rPr>
              <a:t>less travel due to the lockdown restrictions</a:t>
            </a:r>
            <a:endParaRPr lang="en-US" sz="1600" spc="-15" dirty="0">
              <a:latin typeface="+mn-lt"/>
              <a:ea typeface="Times New Roman" panose="02020603050405020304" pitchFamily="18" charset="0"/>
              <a:cs typeface="Times New Roman" panose="02020603050405020304" pitchFamily="18" charset="0"/>
            </a:endParaRPr>
          </a:p>
        </p:txBody>
      </p:sp>
      <p:sp>
        <p:nvSpPr>
          <p:cNvPr id="7" name="Title 1"/>
          <p:cNvSpPr txBox="1">
            <a:spLocks/>
          </p:cNvSpPr>
          <p:nvPr/>
        </p:nvSpPr>
        <p:spPr bwMode="auto">
          <a:xfrm>
            <a:off x="0" y="196632"/>
            <a:ext cx="9144000" cy="640080"/>
          </a:xfrm>
          <a:prstGeom prst="rect">
            <a:avLst/>
          </a:prstGeo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r>
              <a:rPr lang="en-ZA" altLang="en-US" sz="2800" kern="0" dirty="0"/>
              <a:t>QUARTER 1 DEPARTMENTAL FINANCIAL REPORT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63E06586-74DA-45C2-8ADD-64C205AB6101}" type="slidenum">
              <a:rPr lang="en-US" altLang="en-US" sz="1000" smtClean="0">
                <a:latin typeface="Times" panose="02020603050405020304" pitchFamily="18" charset="0"/>
              </a:rPr>
              <a:pPr>
                <a:spcBef>
                  <a:spcPct val="0"/>
                </a:spcBef>
                <a:buFontTx/>
                <a:buNone/>
              </a:pPr>
              <a:t>43</a:t>
            </a:fld>
            <a:endParaRPr lang="en-US" altLang="en-US" sz="1000" dirty="0">
              <a:latin typeface="Times" panose="02020603050405020304" pitchFamily="18" charset="0"/>
            </a:endParaRPr>
          </a:p>
        </p:txBody>
      </p:sp>
      <p:sp>
        <p:nvSpPr>
          <p:cNvPr id="5" name="Rectangle 4"/>
          <p:cNvSpPr/>
          <p:nvPr/>
        </p:nvSpPr>
        <p:spPr>
          <a:xfrm>
            <a:off x="107504" y="1269915"/>
            <a:ext cx="9036496" cy="4247317"/>
          </a:xfrm>
          <a:prstGeom prst="rect">
            <a:avLst/>
          </a:prstGeom>
        </p:spPr>
        <p:txBody>
          <a:bodyPr wrap="square">
            <a:spAutoFit/>
          </a:bodyPr>
          <a:lstStyle/>
          <a:p>
            <a:pPr marL="971550" lvl="2" indent="-514350" algn="just">
              <a:spcBef>
                <a:spcPts val="0"/>
              </a:spcBef>
              <a:spcAft>
                <a:spcPts val="0"/>
              </a:spcAft>
              <a:buFont typeface="+mj-lt"/>
              <a:buAutoNum type="alphaLcParenR" startAt="3"/>
              <a:defRPr/>
            </a:pPr>
            <a:r>
              <a:rPr lang="en-ZA" sz="1600" b="1" spc="-15" dirty="0">
                <a:latin typeface="+mn-lt"/>
                <a:ea typeface="Times New Roman" panose="02020603050405020304" pitchFamily="18" charset="0"/>
              </a:rPr>
              <a:t>Programme 3</a:t>
            </a:r>
            <a:r>
              <a:rPr lang="en-ZA" sz="1600" spc="-15" dirty="0">
                <a:latin typeface="+mn-lt"/>
                <a:ea typeface="Times New Roman" panose="02020603050405020304" pitchFamily="18" charset="0"/>
              </a:rPr>
              <a:t> </a:t>
            </a:r>
            <a:r>
              <a:rPr lang="en-GB" sz="1600" spc="-15" dirty="0">
                <a:latin typeface="+mn-lt"/>
                <a:ea typeface="Times New Roman" panose="02020603050405020304" pitchFamily="18" charset="0"/>
              </a:rPr>
              <a:t>spent R108.9 million of  to the projected expenditure of R135.6 million. </a:t>
            </a:r>
            <a:r>
              <a:rPr lang="en-ZA" sz="1600" dirty="0">
                <a:solidFill>
                  <a:srgbClr val="000000"/>
                </a:solidFill>
                <a:latin typeface="+mn-lt"/>
              </a:rPr>
              <a:t>The low spending is mainly attributable to </a:t>
            </a:r>
            <a:r>
              <a:rPr lang="en-GB" sz="1600" spc="-15" dirty="0">
                <a:latin typeface="+mn-lt"/>
                <a:ea typeface="Times New Roman" panose="02020603050405020304" pitchFamily="18" charset="0"/>
              </a:rPr>
              <a:t>to expenditure for 2 missions accounts which did not close the accounts on time as a result the expenditure has not been recorded on Basic Accounting System for reporting as at 30 June 2021, lower exchange rate experienced in the first quarter as well </a:t>
            </a:r>
            <a:r>
              <a:rPr lang="en-US" sz="1600" dirty="0">
                <a:latin typeface="+mn-lt"/>
              </a:rPr>
              <a:t> as</a:t>
            </a:r>
            <a:r>
              <a:rPr lang="en-ZA" sz="1600" dirty="0">
                <a:solidFill>
                  <a:srgbClr val="000000"/>
                </a:solidFill>
                <a:latin typeface="+mn-lt"/>
              </a:rPr>
              <a:t> </a:t>
            </a:r>
            <a:r>
              <a:rPr lang="en-US" sz="1600" dirty="0">
                <a:solidFill>
                  <a:srgbClr val="000000"/>
                </a:solidFill>
                <a:latin typeface="+mn-lt"/>
              </a:rPr>
              <a:t>less travel due to the lockdown restrictions.</a:t>
            </a:r>
          </a:p>
          <a:p>
            <a:pPr marL="971550" lvl="2" indent="-514350" algn="just">
              <a:spcBef>
                <a:spcPts val="0"/>
              </a:spcBef>
              <a:spcAft>
                <a:spcPts val="0"/>
              </a:spcAft>
              <a:buFont typeface="+mj-lt"/>
              <a:buAutoNum type="alphaLcParenR" startAt="3"/>
              <a:defRPr/>
            </a:pPr>
            <a:endParaRPr lang="en-ZA" sz="1600" b="1" spc="-15" dirty="0">
              <a:latin typeface="+mn-lt"/>
              <a:ea typeface="Times New Roman" panose="02020603050405020304" pitchFamily="18" charset="0"/>
            </a:endParaRPr>
          </a:p>
          <a:p>
            <a:pPr marL="971550" lvl="2" indent="-514350" algn="just">
              <a:spcBef>
                <a:spcPts val="0"/>
              </a:spcBef>
              <a:spcAft>
                <a:spcPts val="0"/>
              </a:spcAft>
              <a:buFont typeface="+mj-lt"/>
              <a:buAutoNum type="alphaLcParenR" startAt="3"/>
              <a:defRPr/>
            </a:pPr>
            <a:r>
              <a:rPr lang="en-ZA" sz="1600" b="1" spc="-15" dirty="0">
                <a:latin typeface="+mn-lt"/>
                <a:ea typeface="Times New Roman" panose="02020603050405020304" pitchFamily="18" charset="0"/>
              </a:rPr>
              <a:t>Programme 4 </a:t>
            </a:r>
            <a:r>
              <a:rPr lang="en-US" sz="1600" spc="-15" dirty="0">
                <a:latin typeface="+mn-lt"/>
                <a:ea typeface="Times New Roman" panose="02020603050405020304" pitchFamily="18" charset="0"/>
              </a:rPr>
              <a:t>spent </a:t>
            </a:r>
            <a:r>
              <a:rPr lang="en-GB" sz="1600" spc="-15" dirty="0">
                <a:latin typeface="+mn-lt"/>
                <a:ea typeface="Times New Roman" panose="02020603050405020304" pitchFamily="18" charset="0"/>
              </a:rPr>
              <a:t>R54.1 million of the projected expenditure of R73.2 million. Low spending is mainly due to less travel due to the lockdown restrictions as well partial payment of municipality taxes for foreign missions in South Africa due to outstanding invoices.</a:t>
            </a:r>
            <a:endParaRPr lang="en-US" sz="1600" spc="-15" dirty="0">
              <a:latin typeface="+mn-lt"/>
              <a:ea typeface="Times New Roman" panose="02020603050405020304" pitchFamily="18" charset="0"/>
              <a:cs typeface="Times New Roman" panose="02020603050405020304" pitchFamily="18" charset="0"/>
            </a:endParaRPr>
          </a:p>
          <a:p>
            <a:pPr marL="971550" lvl="2" indent="-514350" algn="just">
              <a:spcBef>
                <a:spcPts val="0"/>
              </a:spcBef>
              <a:spcAft>
                <a:spcPts val="0"/>
              </a:spcAft>
              <a:buFont typeface="+mj-lt"/>
              <a:buAutoNum type="alphaLcParenR" startAt="3"/>
              <a:defRPr/>
            </a:pPr>
            <a:endParaRPr lang="en-ZA" sz="1600" b="1" spc="-15" dirty="0">
              <a:latin typeface="+mn-lt"/>
              <a:ea typeface="Times New Roman" panose="02020603050405020304" pitchFamily="18" charset="0"/>
            </a:endParaRPr>
          </a:p>
          <a:p>
            <a:pPr marL="971550" lvl="2" indent="-514350" algn="just">
              <a:spcBef>
                <a:spcPts val="0"/>
              </a:spcBef>
              <a:spcAft>
                <a:spcPts val="0"/>
              </a:spcAft>
              <a:buFont typeface="+mj-lt"/>
              <a:buAutoNum type="alphaLcParenR" startAt="3"/>
              <a:defRPr/>
            </a:pPr>
            <a:r>
              <a:rPr lang="en-ZA" sz="1600" b="1" spc="-15" dirty="0">
                <a:latin typeface="+mn-lt"/>
                <a:ea typeface="Times New Roman" panose="02020603050405020304" pitchFamily="18" charset="0"/>
              </a:rPr>
              <a:t>Programme 5</a:t>
            </a:r>
            <a:r>
              <a:rPr lang="en-US" sz="1600" spc="-15" dirty="0">
                <a:latin typeface="+mn-lt"/>
                <a:ea typeface="Times New Roman" panose="02020603050405020304" pitchFamily="18" charset="0"/>
              </a:rPr>
              <a:t> spent </a:t>
            </a:r>
            <a:r>
              <a:rPr lang="en-GB" sz="1600" spc="-15" dirty="0">
                <a:latin typeface="+mn-lt"/>
                <a:ea typeface="Times New Roman" panose="02020603050405020304" pitchFamily="18" charset="0"/>
              </a:rPr>
              <a:t>R444.2 million </a:t>
            </a:r>
            <a:r>
              <a:rPr lang="en-GB" sz="1600" spc="-15" dirty="0">
                <a:solidFill>
                  <a:srgbClr val="000000"/>
                </a:solidFill>
                <a:latin typeface="+mn-lt"/>
                <a:ea typeface="Times New Roman" panose="02020603050405020304" pitchFamily="18" charset="0"/>
              </a:rPr>
              <a:t>of the projected expenditure of R488.0 million. Low</a:t>
            </a:r>
            <a:r>
              <a:rPr lang="en-GB" sz="1600" spc="-15" dirty="0">
                <a:latin typeface="+mn-lt"/>
                <a:ea typeface="Times New Roman" panose="02020603050405020304" pitchFamily="18" charset="0"/>
              </a:rPr>
              <a:t> expenditure trend is attributable</a:t>
            </a:r>
            <a:r>
              <a:rPr lang="en-US" sz="1600" kern="0" dirty="0">
                <a:solidFill>
                  <a:srgbClr val="000000"/>
                </a:solidFill>
                <a:latin typeface="+mn-lt"/>
              </a:rPr>
              <a:t> </a:t>
            </a:r>
            <a:r>
              <a:rPr lang="en-ZA" sz="1600" kern="0" dirty="0">
                <a:solidFill>
                  <a:srgbClr val="000000"/>
                </a:solidFill>
                <a:latin typeface="+mn-lt"/>
              </a:rPr>
              <a:t>to favourable exchange rate experienced in the </a:t>
            </a:r>
            <a:r>
              <a:rPr lang="en-ZA" sz="1600" spc="-15" dirty="0">
                <a:latin typeface="+mn-lt"/>
                <a:ea typeface="Times New Roman" panose="02020603050405020304" pitchFamily="18" charset="0"/>
              </a:rPr>
              <a:t>1st quarter of the financial year as well as outstanding assessment letters for annual assessed contribution United Nations Development Programme and  Comprehensive Nuclear Test Ban Treaty.</a:t>
            </a:r>
          </a:p>
          <a:p>
            <a:pPr lvl="2" algn="just">
              <a:spcBef>
                <a:spcPts val="0"/>
              </a:spcBef>
              <a:spcAft>
                <a:spcPts val="0"/>
              </a:spcAft>
              <a:defRPr/>
            </a:pPr>
            <a:endParaRPr lang="en-US" sz="1400" spc="-15" dirty="0">
              <a:latin typeface="+mn-lt"/>
              <a:ea typeface="Times New Roman" panose="02020603050405020304" pitchFamily="18" charset="0"/>
              <a:cs typeface="Times New Roman" panose="02020603050405020304" pitchFamily="18" charset="0"/>
            </a:endParaRPr>
          </a:p>
        </p:txBody>
      </p:sp>
      <p:sp>
        <p:nvSpPr>
          <p:cNvPr id="6" name="Title 1"/>
          <p:cNvSpPr txBox="1">
            <a:spLocks/>
          </p:cNvSpPr>
          <p:nvPr/>
        </p:nvSpPr>
        <p:spPr bwMode="auto">
          <a:xfrm>
            <a:off x="0" y="196632"/>
            <a:ext cx="9144000" cy="640080"/>
          </a:xfrm>
          <a:prstGeom prst="rect">
            <a:avLst/>
          </a:prstGeo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r>
              <a:rPr lang="en-ZA" altLang="en-US" sz="2800" kern="0" dirty="0"/>
              <a:t>QUARTER 1 DEPARTMENTAL FINANCIAL REPORT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17DEEFA3-57BB-468B-BE7F-D8AC8FCDE813}" type="slidenum">
              <a:rPr lang="en-GB" altLang="en-US" sz="1000" smtClean="0">
                <a:solidFill>
                  <a:srgbClr val="000000"/>
                </a:solidFill>
              </a:rPr>
              <a:pPr>
                <a:spcBef>
                  <a:spcPct val="0"/>
                </a:spcBef>
                <a:buFontTx/>
                <a:buNone/>
              </a:pPr>
              <a:t>44</a:t>
            </a:fld>
            <a:endParaRPr lang="en-GB" altLang="en-US" sz="1000" dirty="0">
              <a:solidFill>
                <a:srgbClr val="000000"/>
              </a:solidFill>
            </a:endParaRPr>
          </a:p>
        </p:txBody>
      </p:sp>
      <p:sp>
        <p:nvSpPr>
          <p:cNvPr id="5" name="Title 1"/>
          <p:cNvSpPr>
            <a:spLocks noGrp="1"/>
          </p:cNvSpPr>
          <p:nvPr>
            <p:ph type="title"/>
          </p:nvPr>
        </p:nvSpPr>
        <p:spPr>
          <a:xfrm>
            <a:off x="0" y="1772816"/>
            <a:ext cx="9144000" cy="2368272"/>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nSpc>
                <a:spcPct val="150000"/>
              </a:lnSpc>
            </a:pPr>
            <a:r>
              <a:rPr lang="en-ZA" altLang="en-US" sz="3600" dirty="0"/>
              <a:t>DIRCO FINANCIAL REPORTS</a:t>
            </a:r>
            <a:br>
              <a:rPr lang="en-ZA" altLang="en-US" sz="3600" dirty="0"/>
            </a:br>
            <a:r>
              <a:rPr lang="en-ZA" altLang="en-US" sz="3600" dirty="0"/>
              <a:t>2021/22 QUARTER 2</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0E358E1-A4FE-488E-A9DA-C9B9F49EAE77}" type="slidenum">
              <a:rPr lang="en-GB" altLang="en-US" sz="1000" smtClean="0">
                <a:latin typeface="Times" panose="02020603050405020304" pitchFamily="18" charset="0"/>
              </a:rPr>
              <a:pPr>
                <a:spcBef>
                  <a:spcPct val="0"/>
                </a:spcBef>
                <a:buFontTx/>
                <a:buNone/>
              </a:pPr>
              <a:t>45</a:t>
            </a:fld>
            <a:endParaRPr lang="en-GB" altLang="en-US" sz="1000" dirty="0">
              <a:latin typeface="Times"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356229941"/>
              </p:ext>
            </p:extLst>
          </p:nvPr>
        </p:nvGraphicFramePr>
        <p:xfrm>
          <a:off x="53976" y="1099492"/>
          <a:ext cx="9036049" cy="5641876"/>
        </p:xfrm>
        <a:graphic>
          <a:graphicData uri="http://schemas.openxmlformats.org/drawingml/2006/table">
            <a:tbl>
              <a:tblPr/>
              <a:tblGrid>
                <a:gridCol w="2381404">
                  <a:extLst>
                    <a:ext uri="{9D8B030D-6E8A-4147-A177-3AD203B41FA5}">
                      <a16:colId xmlns:a16="http://schemas.microsoft.com/office/drawing/2014/main" xmlns="" val="20000"/>
                    </a:ext>
                  </a:extLst>
                </a:gridCol>
                <a:gridCol w="1122512">
                  <a:extLst>
                    <a:ext uri="{9D8B030D-6E8A-4147-A177-3AD203B41FA5}">
                      <a16:colId xmlns:a16="http://schemas.microsoft.com/office/drawing/2014/main" xmlns="" val="20001"/>
                    </a:ext>
                  </a:extLst>
                </a:gridCol>
                <a:gridCol w="965150">
                  <a:extLst>
                    <a:ext uri="{9D8B030D-6E8A-4147-A177-3AD203B41FA5}">
                      <a16:colId xmlns:a16="http://schemas.microsoft.com/office/drawing/2014/main" xmlns="" val="20002"/>
                    </a:ext>
                  </a:extLst>
                </a:gridCol>
                <a:gridCol w="965150">
                  <a:extLst>
                    <a:ext uri="{9D8B030D-6E8A-4147-A177-3AD203B41FA5}">
                      <a16:colId xmlns:a16="http://schemas.microsoft.com/office/drawing/2014/main" xmlns="" val="20003"/>
                    </a:ext>
                  </a:extLst>
                </a:gridCol>
                <a:gridCol w="993127">
                  <a:extLst>
                    <a:ext uri="{9D8B030D-6E8A-4147-A177-3AD203B41FA5}">
                      <a16:colId xmlns:a16="http://schemas.microsoft.com/office/drawing/2014/main" xmlns="" val="20004"/>
                    </a:ext>
                  </a:extLst>
                </a:gridCol>
                <a:gridCol w="909201">
                  <a:extLst>
                    <a:ext uri="{9D8B030D-6E8A-4147-A177-3AD203B41FA5}">
                      <a16:colId xmlns:a16="http://schemas.microsoft.com/office/drawing/2014/main" xmlns="" val="20005"/>
                    </a:ext>
                  </a:extLst>
                </a:gridCol>
                <a:gridCol w="912697">
                  <a:extLst>
                    <a:ext uri="{9D8B030D-6E8A-4147-A177-3AD203B41FA5}">
                      <a16:colId xmlns:a16="http://schemas.microsoft.com/office/drawing/2014/main" xmlns="" val="20006"/>
                    </a:ext>
                  </a:extLst>
                </a:gridCol>
                <a:gridCol w="786808">
                  <a:extLst>
                    <a:ext uri="{9D8B030D-6E8A-4147-A177-3AD203B41FA5}">
                      <a16:colId xmlns:a16="http://schemas.microsoft.com/office/drawing/2014/main" xmlns="" val="20007"/>
                    </a:ext>
                  </a:extLst>
                </a:gridCol>
              </a:tblGrid>
              <a:tr h="246888">
                <a:tc rowSpan="2">
                  <a:txBody>
                    <a:bodyPr/>
                    <a:lstStyle/>
                    <a:p>
                      <a:pPr algn="ctr" fontAlgn="b"/>
                      <a:r>
                        <a:rPr lang="en-US" sz="1100" b="1" i="0" u="none" strike="noStrike" dirty="0">
                          <a:solidFill>
                            <a:srgbClr val="000000"/>
                          </a:solidFill>
                          <a:effectLst/>
                          <a:latin typeface="+mn-lt"/>
                        </a:rPr>
                        <a:t>Programme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2021/22 2020/21 Adjusted  Appropriation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Cash Drawings for the 2</a:t>
                      </a:r>
                      <a:r>
                        <a:rPr lang="en-US" sz="1100" b="1" i="0" u="none" strike="noStrike" baseline="30000" dirty="0">
                          <a:solidFill>
                            <a:srgbClr val="000000"/>
                          </a:solidFill>
                          <a:effectLst/>
                          <a:latin typeface="+mn-lt"/>
                        </a:rPr>
                        <a:t>nd</a:t>
                      </a:r>
                      <a:r>
                        <a:rPr lang="en-US" sz="1100" b="1" i="0" u="none" strike="noStrike" dirty="0">
                          <a:solidFill>
                            <a:srgbClr val="000000"/>
                          </a:solidFill>
                          <a:effectLst/>
                          <a:latin typeface="+mn-lt"/>
                        </a:rPr>
                        <a:t>  Quarter</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Actual Expenditure for 2</a:t>
                      </a:r>
                      <a:r>
                        <a:rPr lang="en-US" sz="1100" b="1" i="0" u="none" strike="noStrike" baseline="30000" dirty="0">
                          <a:solidFill>
                            <a:srgbClr val="000000"/>
                          </a:solidFill>
                          <a:effectLst/>
                          <a:latin typeface="+mn-lt"/>
                        </a:rPr>
                        <a:t>nd</a:t>
                      </a:r>
                      <a:r>
                        <a:rPr lang="en-US" sz="1100" b="1" i="0" u="none" strike="noStrike" dirty="0">
                          <a:solidFill>
                            <a:srgbClr val="000000"/>
                          </a:solidFill>
                          <a:effectLst/>
                          <a:latin typeface="+mn-lt"/>
                        </a:rPr>
                        <a:t> Quarter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Variance</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Variance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Accumulated Expenditure as at 30 September 2021</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Spent as at 30 September 2021</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0"/>
                  </a:ext>
                </a:extLst>
              </a:tr>
              <a:tr h="246888">
                <a:tc vMerge="1">
                  <a:txBody>
                    <a:bodyPr/>
                    <a:lstStyle/>
                    <a:p>
                      <a:endParaRPr lang="en-US"/>
                    </a:p>
                  </a:txBody>
                  <a:tcPr/>
                </a:tc>
                <a:tc>
                  <a:txBody>
                    <a:bodyPr/>
                    <a:lstStyle/>
                    <a:p>
                      <a:pPr algn="ctr" fontAlgn="b"/>
                      <a:r>
                        <a:rPr lang="en-US" sz="1100" b="1" i="0" u="none" strike="noStrike" dirty="0">
                          <a:solidFill>
                            <a:srgbClr val="000000"/>
                          </a:solidFill>
                          <a:effectLst/>
                          <a:latin typeface="+mn-lt"/>
                        </a:rPr>
                        <a:t> R'000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R'000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1"/>
                  </a:ext>
                </a:extLst>
              </a:tr>
              <a:tr h="246888">
                <a:tc>
                  <a:txBody>
                    <a:bodyPr/>
                    <a:lstStyle/>
                    <a:p>
                      <a:pPr algn="l" fontAlgn="b"/>
                      <a:r>
                        <a:rPr lang="en-US" sz="1100" b="0" i="0" u="none" strike="noStrike" dirty="0">
                          <a:solidFill>
                            <a:srgbClr val="000000"/>
                          </a:solidFill>
                          <a:effectLst/>
                          <a:latin typeface="+mn-lt"/>
                        </a:rPr>
                        <a:t>Administration</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1,690,805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389,077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306,919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82,158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21%</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575,205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34%</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2"/>
                  </a:ext>
                </a:extLst>
              </a:tr>
              <a:tr h="246888">
                <a:tc>
                  <a:txBody>
                    <a:bodyPr/>
                    <a:lstStyle/>
                    <a:p>
                      <a:pPr algn="l" fontAlgn="b"/>
                      <a:r>
                        <a:rPr lang="en-US" sz="1100" b="0" i="0" u="none" strike="noStrike" dirty="0">
                          <a:solidFill>
                            <a:srgbClr val="000000"/>
                          </a:solidFill>
                          <a:effectLst/>
                          <a:latin typeface="+mn-lt"/>
                        </a:rPr>
                        <a:t>International Relations</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3,295,334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872,378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740,578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131,800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15%</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1,546,846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47%</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3"/>
                  </a:ext>
                </a:extLst>
              </a:tr>
              <a:tr h="246888">
                <a:tc>
                  <a:txBody>
                    <a:bodyPr/>
                    <a:lstStyle/>
                    <a:p>
                      <a:pPr algn="l" fontAlgn="b"/>
                      <a:r>
                        <a:rPr lang="en-US" sz="1100" b="0" i="0" u="none" strike="noStrike" dirty="0">
                          <a:solidFill>
                            <a:srgbClr val="000000"/>
                          </a:solidFill>
                          <a:effectLst/>
                          <a:latin typeface="+mn-lt"/>
                        </a:rPr>
                        <a:t>International Cooperation</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485,194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126,504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114,873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11,631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9%</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224,521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46%</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4"/>
                  </a:ext>
                </a:extLst>
              </a:tr>
              <a:tr h="246888">
                <a:tc>
                  <a:txBody>
                    <a:bodyPr/>
                    <a:lstStyle/>
                    <a:p>
                      <a:pPr algn="l" fontAlgn="b"/>
                      <a:r>
                        <a:rPr lang="en-US" sz="1100" b="0" i="0" u="none" strike="noStrike" dirty="0">
                          <a:solidFill>
                            <a:srgbClr val="000000"/>
                          </a:solidFill>
                          <a:effectLst/>
                          <a:latin typeface="+mn-lt"/>
                        </a:rPr>
                        <a:t>Public Diplomacy and State Protocol</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297,439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76,147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67,744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8,403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11%</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121,852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41%</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5"/>
                  </a:ext>
                </a:extLst>
              </a:tr>
              <a:tr h="246888">
                <a:tc>
                  <a:txBody>
                    <a:bodyPr/>
                    <a:lstStyle/>
                    <a:p>
                      <a:pPr algn="l" fontAlgn="b"/>
                      <a:r>
                        <a:rPr lang="en-US" sz="1100" b="0" i="0" u="none" strike="noStrike" dirty="0">
                          <a:solidFill>
                            <a:srgbClr val="000000"/>
                          </a:solidFill>
                          <a:effectLst/>
                          <a:latin typeface="+mn-lt"/>
                        </a:rPr>
                        <a:t>International Transfers</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749,100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20,926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2,968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17,958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86%</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mn-lt"/>
                        </a:rPr>
                        <a:t>        446,349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n-lt"/>
                        </a:rPr>
                        <a:t>60%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6"/>
                  </a:ext>
                </a:extLst>
              </a:tr>
              <a:tr h="246888">
                <a:tc>
                  <a:txBody>
                    <a:bodyPr/>
                    <a:lstStyle/>
                    <a:p>
                      <a:pPr algn="l" fontAlgn="b"/>
                      <a:r>
                        <a:rPr lang="en-US" sz="1100" b="1" i="0" u="none" strike="noStrike" dirty="0">
                          <a:solidFill>
                            <a:srgbClr val="000000"/>
                          </a:solidFill>
                          <a:effectLst/>
                          <a:latin typeface="+mn-lt"/>
                        </a:rPr>
                        <a:t>Total</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6,517,872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1,485,032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1,233,081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251,951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17%</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2,914,774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45%</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7"/>
                  </a:ext>
                </a:extLst>
              </a:tr>
              <a:tr h="246888">
                <a:tc>
                  <a:txBody>
                    <a:bodyPr/>
                    <a:lstStyle/>
                    <a:p>
                      <a:pPr algn="l" fontAlgn="b"/>
                      <a:endParaRPr lang="en-US" sz="1100" b="0" i="0" u="none" strike="noStrike" dirty="0">
                        <a:solidFill>
                          <a:srgbClr val="000000"/>
                        </a:solidFill>
                        <a:effectLst/>
                        <a:latin typeface="+mn-lt"/>
                      </a:endParaRPr>
                    </a:p>
                  </a:txBody>
                  <a:tcPr marL="7634" marR="7634" marT="7634"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7634" marR="7634" marT="7634"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7634" marR="7634" marT="7634"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7634" marR="7634" marT="7634"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7634" marR="7634" marT="7634"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7634" marR="7634" marT="7634"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7634" marR="7634" marT="7634"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mn-lt"/>
                      </a:endParaRPr>
                    </a:p>
                  </a:txBody>
                  <a:tcPr marL="7634" marR="7634" marT="7634" marB="0" anchor="b">
                    <a:lnL>
                      <a:noFill/>
                    </a:lnL>
                    <a:lnR>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8"/>
                  </a:ext>
                </a:extLst>
              </a:tr>
              <a:tr h="246888">
                <a:tc rowSpan="2">
                  <a:txBody>
                    <a:bodyPr/>
                    <a:lstStyle/>
                    <a:p>
                      <a:pPr algn="ctr" fontAlgn="b"/>
                      <a:r>
                        <a:rPr lang="en-US" sz="1100" b="1" i="0" u="none" strike="noStrike" dirty="0">
                          <a:solidFill>
                            <a:srgbClr val="000000"/>
                          </a:solidFill>
                          <a:effectLst/>
                          <a:latin typeface="+mn-lt"/>
                        </a:rPr>
                        <a:t>Economic classification</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2021/22 2020/21 Adjusted  Appropriation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Cash Drawings for the 2</a:t>
                      </a:r>
                      <a:r>
                        <a:rPr lang="en-US" sz="1100" b="1" i="0" u="none" strike="noStrike" baseline="30000" dirty="0">
                          <a:solidFill>
                            <a:srgbClr val="000000"/>
                          </a:solidFill>
                          <a:effectLst/>
                          <a:latin typeface="+mn-lt"/>
                        </a:rPr>
                        <a:t>nd</a:t>
                      </a:r>
                      <a:r>
                        <a:rPr lang="en-US" sz="1100" b="1" i="0" u="none" strike="noStrike" dirty="0">
                          <a:solidFill>
                            <a:srgbClr val="000000"/>
                          </a:solidFill>
                          <a:effectLst/>
                          <a:latin typeface="+mn-lt"/>
                        </a:rPr>
                        <a:t>  Quarter</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Actual Expenditure for 2</a:t>
                      </a:r>
                      <a:r>
                        <a:rPr lang="en-US" sz="1100" b="1" i="0" u="none" strike="noStrike" baseline="30000" dirty="0">
                          <a:solidFill>
                            <a:srgbClr val="000000"/>
                          </a:solidFill>
                          <a:effectLst/>
                          <a:latin typeface="+mn-lt"/>
                        </a:rPr>
                        <a:t>nd</a:t>
                      </a:r>
                      <a:r>
                        <a:rPr lang="en-US" sz="1100" b="1" i="0" u="none" strike="noStrike" dirty="0">
                          <a:solidFill>
                            <a:srgbClr val="000000"/>
                          </a:solidFill>
                          <a:effectLst/>
                          <a:latin typeface="+mn-lt"/>
                        </a:rPr>
                        <a:t> Quarter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Variance</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Variance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Accumulated Expenditure as at 30 September 2021</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Spent as at 30 September 2021</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09"/>
                  </a:ext>
                </a:extLst>
              </a:tr>
              <a:tr h="246888">
                <a:tc vMerge="1">
                  <a:txBody>
                    <a:bodyPr/>
                    <a:lstStyle/>
                    <a:p>
                      <a:endParaRPr lang="en-US"/>
                    </a:p>
                  </a:txBody>
                  <a:tcPr/>
                </a:tc>
                <a:tc>
                  <a:txBody>
                    <a:bodyPr/>
                    <a:lstStyle/>
                    <a:p>
                      <a:pPr algn="ctr" fontAlgn="b"/>
                      <a:r>
                        <a:rPr lang="en-US" sz="1100" b="1" i="0" u="none" strike="noStrike" dirty="0">
                          <a:solidFill>
                            <a:srgbClr val="000000"/>
                          </a:solidFill>
                          <a:effectLst/>
                          <a:latin typeface="+mn-lt"/>
                        </a:rPr>
                        <a:t> R'000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 R'000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R'000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10"/>
                  </a:ext>
                </a:extLst>
              </a:tr>
              <a:tr h="246888">
                <a:tc>
                  <a:txBody>
                    <a:bodyPr/>
                    <a:lstStyle/>
                    <a:p>
                      <a:pPr algn="l" fontAlgn="b"/>
                      <a:r>
                        <a:rPr lang="en-US" sz="1100" b="0" i="0" u="none" strike="noStrike" dirty="0">
                          <a:solidFill>
                            <a:srgbClr val="000000"/>
                          </a:solidFill>
                          <a:effectLst/>
                          <a:latin typeface="+mn-lt"/>
                        </a:rPr>
                        <a:t>Compensation of employees</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2,852,045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746,277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710,633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35,644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5%</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1,418,499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50%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246888">
                <a:tc>
                  <a:txBody>
                    <a:bodyPr/>
                    <a:lstStyle/>
                    <a:p>
                      <a:pPr algn="l" fontAlgn="b"/>
                      <a:r>
                        <a:rPr lang="en-US" sz="1100" b="0" i="0" u="none" strike="noStrike" dirty="0">
                          <a:solidFill>
                            <a:srgbClr val="000000"/>
                          </a:solidFill>
                          <a:effectLst/>
                          <a:latin typeface="+mn-lt"/>
                        </a:rPr>
                        <a:t>Goods and services</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2,397,183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609,593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470,871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138,722</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23%</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948,844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40%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r h="246888">
                <a:tc>
                  <a:txBody>
                    <a:bodyPr/>
                    <a:lstStyle/>
                    <a:p>
                      <a:pPr algn="l" fontAlgn="b"/>
                      <a:r>
                        <a:rPr lang="en-US" sz="1100" b="0" i="0" u="none" strike="noStrike" dirty="0">
                          <a:solidFill>
                            <a:srgbClr val="000000"/>
                          </a:solidFill>
                          <a:effectLst/>
                          <a:latin typeface="+mn-lt"/>
                        </a:rPr>
                        <a:t>Interest on unitary payments (PPP)</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125,367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30,591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31,251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(660)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-2%</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62,502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50%</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3"/>
                  </a:ext>
                </a:extLst>
              </a:tr>
              <a:tr h="246888">
                <a:tc>
                  <a:txBody>
                    <a:bodyPr/>
                    <a:lstStyle/>
                    <a:p>
                      <a:pPr algn="l" fontAlgn="b"/>
                      <a:r>
                        <a:rPr lang="en-US" sz="1100" b="0" i="0" u="none" strike="noStrike" dirty="0">
                          <a:solidFill>
                            <a:srgbClr val="000000"/>
                          </a:solidFill>
                          <a:effectLst/>
                          <a:latin typeface="+mn-lt"/>
                        </a:rPr>
                        <a:t>Transfer and Subsidies</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809,921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26,245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9,223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17,022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65%</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463,994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57%</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4"/>
                  </a:ext>
                </a:extLst>
              </a:tr>
              <a:tr h="246888">
                <a:tc>
                  <a:txBody>
                    <a:bodyPr/>
                    <a:lstStyle/>
                    <a:p>
                      <a:pPr algn="l" fontAlgn="b"/>
                      <a:r>
                        <a:rPr lang="en-US" sz="1100" b="0" i="0" u="none" strike="noStrike" dirty="0">
                          <a:solidFill>
                            <a:srgbClr val="000000"/>
                          </a:solidFill>
                          <a:effectLst/>
                          <a:latin typeface="+mn-lt"/>
                        </a:rPr>
                        <a:t>Payments for capital assets</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333,356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72,326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10,087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62,239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86%</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18,895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6%</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5"/>
                  </a:ext>
                </a:extLst>
              </a:tr>
              <a:tr h="246888">
                <a:tc>
                  <a:txBody>
                    <a:bodyPr/>
                    <a:lstStyle/>
                    <a:p>
                      <a:pPr algn="l" fontAlgn="b"/>
                      <a:r>
                        <a:rPr lang="en-US" sz="1100" b="0" i="0" u="none" strike="noStrike" dirty="0">
                          <a:solidFill>
                            <a:srgbClr val="000000"/>
                          </a:solidFill>
                          <a:effectLst/>
                          <a:latin typeface="+mn-lt"/>
                        </a:rPr>
                        <a:t>Payments for financial assets</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1,016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(1,016)</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r" fontAlgn="b"/>
                      <a:r>
                        <a:rPr lang="en-US" sz="1100" b="0" i="0" u="none" strike="noStrike" dirty="0">
                          <a:solidFill>
                            <a:srgbClr val="000000"/>
                          </a:solidFill>
                          <a:effectLst/>
                          <a:latin typeface="+mn-lt"/>
                        </a:rPr>
                        <a:t>           2,040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b"/>
                      <a:r>
                        <a:rPr lang="en-US" sz="1100" b="0" i="0" u="none" strike="noStrike" dirty="0">
                          <a:solidFill>
                            <a:srgbClr val="000000"/>
                          </a:solidFill>
                          <a:effectLst/>
                          <a:latin typeface="+mn-lt"/>
                        </a:rPr>
                        <a:t>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6"/>
                  </a:ext>
                </a:extLst>
              </a:tr>
              <a:tr h="246888">
                <a:tc>
                  <a:txBody>
                    <a:bodyPr/>
                    <a:lstStyle/>
                    <a:p>
                      <a:pPr algn="l" fontAlgn="b"/>
                      <a:r>
                        <a:rPr lang="en-US" sz="1100" b="1" i="0" u="none" strike="noStrike" dirty="0">
                          <a:solidFill>
                            <a:srgbClr val="000000"/>
                          </a:solidFill>
                          <a:effectLst/>
                          <a:latin typeface="+mn-lt"/>
                        </a:rPr>
                        <a:t>Total</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6,517,872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1,485,032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1,233,081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251,951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17%</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b"/>
                      <a:r>
                        <a:rPr lang="en-US" sz="1100" b="1" i="0" u="none" strike="noStrike" dirty="0">
                          <a:solidFill>
                            <a:srgbClr val="000000"/>
                          </a:solidFill>
                          <a:effectLst/>
                          <a:latin typeface="+mn-lt"/>
                        </a:rPr>
                        <a:t>     2,914,774 </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b"/>
                      <a:r>
                        <a:rPr lang="en-US" sz="1100" b="1" i="0" u="none" strike="noStrike" dirty="0">
                          <a:solidFill>
                            <a:srgbClr val="000000"/>
                          </a:solidFill>
                          <a:effectLst/>
                          <a:latin typeface="+mn-lt"/>
                        </a:rPr>
                        <a:t>45%</a:t>
                      </a:r>
                    </a:p>
                  </a:txBody>
                  <a:tcPr marL="7634" marR="7634" marT="7634"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xmlns="" val="10017"/>
                  </a:ext>
                </a:extLst>
              </a:tr>
            </a:tbl>
          </a:graphicData>
        </a:graphic>
      </p:graphicFrame>
      <p:sp>
        <p:nvSpPr>
          <p:cNvPr id="6" name="Title 1"/>
          <p:cNvSpPr txBox="1">
            <a:spLocks/>
          </p:cNvSpPr>
          <p:nvPr/>
        </p:nvSpPr>
        <p:spPr bwMode="auto">
          <a:xfrm>
            <a:off x="0" y="196632"/>
            <a:ext cx="9144000" cy="640080"/>
          </a:xfrm>
          <a:prstGeom prst="rect">
            <a:avLst/>
          </a:prstGeo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r>
              <a:rPr lang="en-ZA" altLang="en-US" sz="2800" kern="0" dirty="0"/>
              <a:t>QUARTER 2 DEPARTMENTAL FINANCIAL REPORT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Content Placeholder 2"/>
          <p:cNvSpPr>
            <a:spLocks noGrp="1"/>
          </p:cNvSpPr>
          <p:nvPr>
            <p:ph idx="1"/>
          </p:nvPr>
        </p:nvSpPr>
        <p:spPr>
          <a:xfrm>
            <a:off x="0" y="1197347"/>
            <a:ext cx="9036496" cy="4103861"/>
          </a:xfrm>
        </p:spPr>
        <p:txBody>
          <a:bodyPr/>
          <a:lstStyle/>
          <a:p>
            <a:pPr marL="273050" indent="-273050" algn="just">
              <a:spcBef>
                <a:spcPts val="0"/>
              </a:spcBef>
              <a:buFontTx/>
              <a:buAutoNum type="arabicPeriod"/>
              <a:defRPr/>
            </a:pPr>
            <a:r>
              <a:rPr lang="en-ZA" sz="1600" dirty="0"/>
              <a:t>Actual  total expenditure for the 2nd quarter of 2021/22 financial year amounts to R1.233 billion as compared to the projected expenditure of R1.485 billion representing a variance of 17% lower than what had been projected. The variance analysis per programme is explained as follows: </a:t>
            </a:r>
          </a:p>
          <a:p>
            <a:pPr algn="just">
              <a:spcBef>
                <a:spcPts val="0"/>
              </a:spcBef>
              <a:buFontTx/>
              <a:buAutoNum type="arabicPeriod"/>
              <a:tabLst>
                <a:tab pos="447675" algn="l"/>
              </a:tabLst>
              <a:defRPr/>
            </a:pPr>
            <a:endParaRPr lang="en-ZA" sz="1600" dirty="0"/>
          </a:p>
          <a:p>
            <a:pPr marL="628650" lvl="1" indent="-273050" algn="just">
              <a:spcBef>
                <a:spcPts val="0"/>
              </a:spcBef>
              <a:buFontTx/>
              <a:buAutoNum type="alphaLcParenR"/>
              <a:defRPr/>
            </a:pPr>
            <a:r>
              <a:rPr lang="en-ZA" sz="1600" b="1" dirty="0">
                <a:ea typeface="Times New Roman" panose="02020603050405020304" pitchFamily="18" charset="0"/>
                <a:cs typeface="Arial" panose="020B0604020202020204" pitchFamily="34" charset="0"/>
              </a:rPr>
              <a:t>Programme 1</a:t>
            </a:r>
            <a:r>
              <a:rPr lang="en-ZA" sz="1600" dirty="0">
                <a:ea typeface="Times New Roman" panose="02020603050405020304" pitchFamily="18" charset="0"/>
                <a:cs typeface="Arial" panose="020B0604020202020204" pitchFamily="34" charset="0"/>
              </a:rPr>
              <a:t> </a:t>
            </a:r>
            <a:r>
              <a:rPr lang="en-ZA" sz="1600" dirty="0"/>
              <a:t>spent R306.9 million of the projected expenditure of R389.0 million. The low spending is mainly attributable to the </a:t>
            </a:r>
            <a:r>
              <a:rPr lang="en-ZA" sz="1600" spc="-15" dirty="0">
                <a:ea typeface="Times New Roman" panose="02020603050405020304" pitchFamily="18" charset="0"/>
              </a:rPr>
              <a:t>to the delay in the implementation of property management strategy due to </a:t>
            </a:r>
            <a:r>
              <a:rPr lang="en-US" sz="1600" dirty="0"/>
              <a:t>delays experienced with the bid evaluation committees </a:t>
            </a:r>
            <a:r>
              <a:rPr lang="en-ZA" sz="1600" spc="-15" dirty="0">
                <a:ea typeface="Times New Roman" panose="02020603050405020304" pitchFamily="18" charset="0"/>
              </a:rPr>
              <a:t>, </a:t>
            </a:r>
            <a:r>
              <a:rPr lang="en-US" sz="1600" dirty="0"/>
              <a:t>delay in the delivery of ICT equipment </a:t>
            </a:r>
            <a:r>
              <a:rPr lang="en-ZA" sz="1600" spc="-15" dirty="0">
                <a:ea typeface="Times New Roman" panose="02020603050405020304" pitchFamily="18" charset="0"/>
              </a:rPr>
              <a:t> as well as</a:t>
            </a:r>
            <a:r>
              <a:rPr lang="en-ZA" sz="1600" dirty="0"/>
              <a:t>  as well as invoices for  Bandwidth services that were not paid due to expired contract.</a:t>
            </a:r>
          </a:p>
          <a:p>
            <a:pPr marL="628650" lvl="1" indent="-273050" algn="just">
              <a:spcBef>
                <a:spcPts val="0"/>
              </a:spcBef>
              <a:buFontTx/>
              <a:buAutoNum type="alphaLcParenR"/>
              <a:defRPr/>
            </a:pPr>
            <a:endParaRPr lang="en-ZA" sz="1600" b="1" dirty="0">
              <a:cs typeface="Times New Roman" panose="02020603050405020304" pitchFamily="18" charset="0"/>
            </a:endParaRPr>
          </a:p>
          <a:p>
            <a:pPr marL="628650" lvl="1" indent="-273050" algn="just">
              <a:spcBef>
                <a:spcPts val="0"/>
              </a:spcBef>
              <a:buFontTx/>
              <a:buAutoNum type="alphaLcParenR"/>
              <a:defRPr/>
            </a:pPr>
            <a:r>
              <a:rPr lang="en-ZA" sz="1600" b="1" dirty="0">
                <a:cs typeface="Times New Roman" panose="02020603050405020304" pitchFamily="18" charset="0"/>
              </a:rPr>
              <a:t>Programme 2  </a:t>
            </a:r>
            <a:r>
              <a:rPr lang="en-ZA" sz="1600" dirty="0">
                <a:cs typeface="Times New Roman" panose="02020603050405020304" pitchFamily="18" charset="0"/>
              </a:rPr>
              <a:t>spent </a:t>
            </a:r>
            <a:r>
              <a:rPr lang="en-ZA" sz="1600" dirty="0"/>
              <a:t>R740.6 million of the projected expenditure of R872.4 million. </a:t>
            </a:r>
            <a:r>
              <a:rPr lang="en-GB" sz="1600" kern="1200" spc="-15" dirty="0">
                <a:solidFill>
                  <a:srgbClr val="000000"/>
                </a:solidFill>
                <a:ea typeface="Times New Roman" panose="02020603050405020304" pitchFamily="18" charset="0"/>
                <a:cs typeface="Arial" panose="020B0604020202020204" pitchFamily="34" charset="0"/>
              </a:rPr>
              <a:t>The low spending is mainly attributable to expenditure for 15 missions accounts which did not close the accounts on time as a result the expenditure has not been recorded on Basic Accounting System for reporting as at 30 September 2021, lower exchange rate experienced in the first quarter as well as </a:t>
            </a:r>
            <a:r>
              <a:rPr lang="en-US" sz="1600" kern="1200" dirty="0">
                <a:solidFill>
                  <a:srgbClr val="000000"/>
                </a:solidFill>
                <a:cs typeface="Arial" panose="020B0604020202020204" pitchFamily="34" charset="0"/>
              </a:rPr>
              <a:t>less travel due to the lockdown restrictions</a:t>
            </a:r>
            <a:endParaRPr lang="en-US" altLang="en-US" sz="1600" dirty="0"/>
          </a:p>
          <a:p>
            <a:pPr lvl="1" indent="-342900" algn="just">
              <a:spcBef>
                <a:spcPts val="0"/>
              </a:spcBef>
              <a:buFontTx/>
              <a:buNone/>
              <a:tabLst>
                <a:tab pos="447675" algn="l"/>
              </a:tabLst>
              <a:defRPr/>
            </a:pPr>
            <a:endParaRPr lang="en-GB" altLang="en-US" sz="1600" dirty="0"/>
          </a:p>
          <a:p>
            <a:pPr lvl="1" indent="-342900" algn="just">
              <a:spcBef>
                <a:spcPts val="0"/>
              </a:spcBef>
              <a:buFontTx/>
              <a:buAutoNum type="alphaLcParenR"/>
              <a:tabLst>
                <a:tab pos="447675" algn="l"/>
              </a:tabLst>
              <a:defRPr/>
            </a:pPr>
            <a:endParaRPr lang="en-US" sz="1600" dirty="0"/>
          </a:p>
          <a:p>
            <a:pPr algn="just">
              <a:spcBef>
                <a:spcPts val="0"/>
              </a:spcBef>
              <a:buFontTx/>
              <a:buNone/>
              <a:tabLst>
                <a:tab pos="447675" algn="l"/>
              </a:tabLst>
              <a:defRPr/>
            </a:pPr>
            <a:endParaRPr lang="en-ZA" sz="1600" dirty="0"/>
          </a:p>
          <a:p>
            <a:pPr>
              <a:spcBef>
                <a:spcPts val="0"/>
              </a:spcBef>
              <a:buFontTx/>
              <a:buAutoNum type="romanLcPeriod"/>
              <a:tabLst>
                <a:tab pos="447675" algn="l"/>
              </a:tabLst>
              <a:defRPr/>
            </a:pPr>
            <a:endParaRPr lang="en-ZA" sz="1600" dirty="0"/>
          </a:p>
          <a:p>
            <a:pPr algn="just">
              <a:spcBef>
                <a:spcPts val="0"/>
              </a:spcBef>
              <a:buFontTx/>
              <a:buNone/>
              <a:tabLst>
                <a:tab pos="447675" algn="l"/>
              </a:tabLst>
              <a:defRPr/>
            </a:pPr>
            <a:r>
              <a:rPr lang="en-GB" sz="1600" dirty="0"/>
              <a:t> </a:t>
            </a:r>
            <a:endParaRPr lang="en-US" sz="1600" dirty="0"/>
          </a:p>
          <a:p>
            <a:pPr lvl="1" indent="-342900">
              <a:spcBef>
                <a:spcPts val="0"/>
              </a:spcBef>
              <a:buFontTx/>
              <a:buNone/>
              <a:tabLst>
                <a:tab pos="447675" algn="l"/>
              </a:tabLst>
              <a:defRPr/>
            </a:pPr>
            <a:endParaRPr lang="en-US" sz="1600" dirty="0"/>
          </a:p>
          <a:p>
            <a:pPr>
              <a:spcBef>
                <a:spcPts val="0"/>
              </a:spcBef>
              <a:buFont typeface="Wingdings" panose="05000000000000000000" pitchFamily="2" charset="2"/>
              <a:buChar char="Ø"/>
              <a:tabLst>
                <a:tab pos="447675" algn="l"/>
              </a:tabLst>
              <a:defRPr/>
            </a:pPr>
            <a:endParaRPr lang="en-US" sz="1600" dirty="0"/>
          </a:p>
          <a:p>
            <a:pPr>
              <a:spcBef>
                <a:spcPts val="0"/>
              </a:spcBef>
              <a:tabLst>
                <a:tab pos="447675" algn="l"/>
              </a:tabLst>
              <a:defRPr/>
            </a:pPr>
            <a:endParaRPr lang="en-ZA" sz="1600" dirty="0"/>
          </a:p>
        </p:txBody>
      </p:sp>
      <p:sp>
        <p:nvSpPr>
          <p:cNvPr id="9216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0BFC9F6-B7DE-4F42-BE96-7BFB8BC13C5E}" type="slidenum">
              <a:rPr lang="en-GB" altLang="en-US" sz="1000" smtClean="0">
                <a:solidFill>
                  <a:srgbClr val="000000"/>
                </a:solidFill>
                <a:latin typeface="Times" panose="02020603050405020304" pitchFamily="18" charset="0"/>
              </a:rPr>
              <a:pPr>
                <a:spcBef>
                  <a:spcPct val="0"/>
                </a:spcBef>
                <a:buFontTx/>
                <a:buNone/>
              </a:pPr>
              <a:t>46</a:t>
            </a:fld>
            <a:endParaRPr lang="en-GB" altLang="en-US" sz="1000" dirty="0">
              <a:solidFill>
                <a:srgbClr val="000000"/>
              </a:solidFill>
              <a:latin typeface="Times" panose="02020603050405020304" pitchFamily="18" charset="0"/>
            </a:endParaRPr>
          </a:p>
        </p:txBody>
      </p:sp>
      <p:sp>
        <p:nvSpPr>
          <p:cNvPr id="7" name="Title 1"/>
          <p:cNvSpPr txBox="1">
            <a:spLocks/>
          </p:cNvSpPr>
          <p:nvPr/>
        </p:nvSpPr>
        <p:spPr bwMode="auto">
          <a:xfrm>
            <a:off x="0" y="196632"/>
            <a:ext cx="9144000" cy="640080"/>
          </a:xfrm>
          <a:prstGeom prst="rect">
            <a:avLst/>
          </a:prstGeo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r>
              <a:rPr lang="en-ZA" altLang="en-US" sz="2800" kern="0" dirty="0"/>
              <a:t>QUARTER 2 DEPARTMENTAL FINANCIAL REPORT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Content Placeholder 2"/>
          <p:cNvSpPr>
            <a:spLocks noGrp="1"/>
          </p:cNvSpPr>
          <p:nvPr>
            <p:ph idx="1"/>
          </p:nvPr>
        </p:nvSpPr>
        <p:spPr>
          <a:xfrm>
            <a:off x="0" y="1563687"/>
            <a:ext cx="9036496" cy="4681538"/>
          </a:xfrm>
        </p:spPr>
        <p:txBody>
          <a:bodyPr/>
          <a:lstStyle/>
          <a:p>
            <a:pPr marL="628650" lvl="1" indent="-355600" algn="just">
              <a:spcBef>
                <a:spcPts val="0"/>
              </a:spcBef>
              <a:buFont typeface="+mj-lt"/>
              <a:buAutoNum type="alphaLcParenR" startAt="3"/>
              <a:defRPr/>
            </a:pPr>
            <a:r>
              <a:rPr lang="en-ZA" sz="1600" b="1" dirty="0">
                <a:solidFill>
                  <a:srgbClr val="000000"/>
                </a:solidFill>
              </a:rPr>
              <a:t>Programme 3 </a:t>
            </a:r>
            <a:r>
              <a:rPr lang="en-ZA" sz="1600" dirty="0">
                <a:solidFill>
                  <a:srgbClr val="000000"/>
                </a:solidFill>
              </a:rPr>
              <a:t>spent </a:t>
            </a:r>
            <a:r>
              <a:rPr lang="en-ZA" sz="1600" dirty="0">
                <a:solidFill>
                  <a:srgbClr val="000000"/>
                </a:solidFill>
                <a:ea typeface="Times New Roman" panose="02020603050405020304" pitchFamily="18" charset="0"/>
                <a:cs typeface="Arial" panose="020B0604020202020204" pitchFamily="34" charset="0"/>
              </a:rPr>
              <a:t>R114.8 million of the projected expenditure of R126.5 million.</a:t>
            </a:r>
            <a:r>
              <a:rPr lang="en-ZA" sz="1600" dirty="0">
                <a:solidFill>
                  <a:srgbClr val="000000"/>
                </a:solidFill>
              </a:rPr>
              <a:t> </a:t>
            </a:r>
            <a:r>
              <a:rPr lang="en-GB" sz="1600" kern="1200" spc="-15" dirty="0">
                <a:solidFill>
                  <a:srgbClr val="000000"/>
                </a:solidFill>
                <a:ea typeface="Times New Roman" panose="02020603050405020304" pitchFamily="18" charset="0"/>
                <a:cs typeface="Arial" panose="020B0604020202020204" pitchFamily="34" charset="0"/>
              </a:rPr>
              <a:t>The low spending is mainly attributable to expenditure for 4 missions accounts which did not close the accounts on time as a result the expenditure has not been recorded on Basic Accounting System for reporting as at 30 September 2021, lower exchange rate experienced in the first quarter as well as </a:t>
            </a:r>
            <a:r>
              <a:rPr lang="en-US" sz="1600" kern="1200" dirty="0">
                <a:solidFill>
                  <a:srgbClr val="000000"/>
                </a:solidFill>
                <a:cs typeface="Arial" panose="020B0604020202020204" pitchFamily="34" charset="0"/>
              </a:rPr>
              <a:t>less travel due to the lockdown restrictions</a:t>
            </a:r>
            <a:endParaRPr lang="en-US" altLang="en-US" sz="1600" dirty="0">
              <a:solidFill>
                <a:srgbClr val="000000"/>
              </a:solidFill>
            </a:endParaRPr>
          </a:p>
          <a:p>
            <a:pPr marL="628650" lvl="1" indent="-355600" algn="just">
              <a:spcBef>
                <a:spcPts val="0"/>
              </a:spcBef>
              <a:buFontTx/>
              <a:buAutoNum type="alphaLcParenR" startAt="3"/>
              <a:defRPr/>
            </a:pPr>
            <a:endParaRPr lang="en-US" sz="1600" b="1" dirty="0">
              <a:solidFill>
                <a:srgbClr val="000000"/>
              </a:solidFill>
              <a:cs typeface="Times New Roman" panose="02020603050405020304" pitchFamily="18" charset="0"/>
            </a:endParaRPr>
          </a:p>
          <a:p>
            <a:pPr marL="628650" lvl="1" indent="-355600" algn="just">
              <a:spcBef>
                <a:spcPts val="0"/>
              </a:spcBef>
              <a:buFontTx/>
              <a:buAutoNum type="alphaLcParenR" startAt="3"/>
              <a:defRPr/>
            </a:pPr>
            <a:r>
              <a:rPr lang="en-US" sz="1600" b="1" dirty="0">
                <a:solidFill>
                  <a:srgbClr val="000000"/>
                </a:solidFill>
                <a:cs typeface="Times New Roman" panose="02020603050405020304" pitchFamily="18" charset="0"/>
              </a:rPr>
              <a:t>Programme 4 </a:t>
            </a:r>
            <a:r>
              <a:rPr lang="en-US" sz="1600" dirty="0">
                <a:solidFill>
                  <a:srgbClr val="000000"/>
                </a:solidFill>
                <a:cs typeface="Times New Roman" panose="02020603050405020304" pitchFamily="18" charset="0"/>
              </a:rPr>
              <a:t>spent R67.7 million of the projected expenditure of R76.1 million. The l</a:t>
            </a:r>
            <a:r>
              <a:rPr lang="en-GB" sz="1600" dirty="0"/>
              <a:t>ow spending is due to less travel due to the lockdown restrictions.</a:t>
            </a:r>
            <a:endParaRPr lang="en-US" sz="1600" dirty="0">
              <a:solidFill>
                <a:srgbClr val="000000"/>
              </a:solidFill>
              <a:cs typeface="Times New Roman" panose="02020603050405020304" pitchFamily="18" charset="0"/>
            </a:endParaRPr>
          </a:p>
          <a:p>
            <a:pPr marL="628650" lvl="1" indent="-355600" algn="just">
              <a:spcBef>
                <a:spcPts val="0"/>
              </a:spcBef>
              <a:buFontTx/>
              <a:buAutoNum type="alphaLcParenR" startAt="3"/>
              <a:defRPr/>
            </a:pPr>
            <a:endParaRPr lang="en-ZA" sz="1600" b="1" dirty="0"/>
          </a:p>
          <a:p>
            <a:pPr marL="628650" lvl="1" indent="-355600" algn="just">
              <a:spcBef>
                <a:spcPts val="0"/>
              </a:spcBef>
              <a:buFontTx/>
              <a:buAutoNum type="alphaLcParenR" startAt="3"/>
              <a:defRPr/>
            </a:pPr>
            <a:r>
              <a:rPr lang="en-ZA" sz="1600" b="1" dirty="0"/>
              <a:t>Programme 5 </a:t>
            </a:r>
            <a:r>
              <a:rPr lang="en-ZA" sz="1600" dirty="0"/>
              <a:t>spent </a:t>
            </a:r>
            <a:r>
              <a:rPr lang="en-ZA" sz="1600" dirty="0">
                <a:solidFill>
                  <a:srgbClr val="000000"/>
                </a:solidFill>
                <a:cs typeface="Times New Roman" panose="02020603050405020304" pitchFamily="18" charset="0"/>
              </a:rPr>
              <a:t>R2.9 million of the projected expenditure of R20.9 million.</a:t>
            </a:r>
            <a:r>
              <a:rPr lang="en-ZA" sz="1600" dirty="0">
                <a:solidFill>
                  <a:srgbClr val="000000"/>
                </a:solidFill>
              </a:rPr>
              <a:t> The l</a:t>
            </a:r>
            <a:r>
              <a:rPr lang="en-GB" sz="1600" dirty="0"/>
              <a:t>ow spending is due to </a:t>
            </a:r>
            <a:r>
              <a:rPr lang="en-ZA" sz="1600" dirty="0"/>
              <a:t>transfer payments for Commonwealth that was not paid due to outstanding assessment letter.</a:t>
            </a:r>
            <a:endParaRPr lang="en-ZA" sz="1600" dirty="0">
              <a:cs typeface="Times New Roman" panose="02020603050405020304" pitchFamily="18" charset="0"/>
            </a:endParaRPr>
          </a:p>
          <a:p>
            <a:pPr marL="436563" lvl="1" indent="-342900" algn="just">
              <a:spcBef>
                <a:spcPts val="0"/>
              </a:spcBef>
              <a:buFontTx/>
              <a:buNone/>
              <a:tabLst>
                <a:tab pos="447675" algn="l"/>
              </a:tabLst>
              <a:defRPr/>
            </a:pPr>
            <a:endParaRPr lang="en-ZA" sz="1600" dirty="0">
              <a:cs typeface="Times New Roman" panose="02020603050405020304" pitchFamily="18" charset="0"/>
            </a:endParaRPr>
          </a:p>
          <a:p>
            <a:pPr marL="436563" lvl="1" indent="-342900" algn="just">
              <a:spcBef>
                <a:spcPts val="0"/>
              </a:spcBef>
              <a:buFontTx/>
              <a:buNone/>
              <a:tabLst>
                <a:tab pos="447675" algn="l"/>
              </a:tabLst>
              <a:defRPr/>
            </a:pPr>
            <a:endParaRPr lang="en-ZA" sz="1600" dirty="0">
              <a:cs typeface="Times New Roman" panose="02020603050405020304" pitchFamily="18" charset="0"/>
            </a:endParaRPr>
          </a:p>
          <a:p>
            <a:pPr marL="0" indent="0" algn="just">
              <a:spcBef>
                <a:spcPts val="0"/>
              </a:spcBef>
              <a:buFontTx/>
              <a:buNone/>
              <a:tabLst>
                <a:tab pos="447675" algn="l"/>
              </a:tabLst>
              <a:defRPr/>
            </a:pPr>
            <a:endParaRPr lang="en-US" sz="1600" dirty="0"/>
          </a:p>
          <a:p>
            <a:pPr marL="0" indent="0" algn="just">
              <a:spcBef>
                <a:spcPts val="0"/>
              </a:spcBef>
              <a:buFontTx/>
              <a:buNone/>
              <a:tabLst>
                <a:tab pos="447675" algn="l"/>
              </a:tabLst>
              <a:defRPr/>
            </a:pPr>
            <a:endParaRPr lang="en-ZA" sz="1600" dirty="0"/>
          </a:p>
          <a:p>
            <a:pPr marL="0" indent="0">
              <a:spcBef>
                <a:spcPts val="0"/>
              </a:spcBef>
              <a:buFontTx/>
              <a:buAutoNum type="romanLcPeriod"/>
              <a:tabLst>
                <a:tab pos="447675" algn="l"/>
              </a:tabLst>
              <a:defRPr/>
            </a:pPr>
            <a:endParaRPr lang="en-ZA" sz="1600" dirty="0"/>
          </a:p>
          <a:p>
            <a:pPr marL="0" indent="0" algn="just">
              <a:spcBef>
                <a:spcPts val="0"/>
              </a:spcBef>
              <a:buFontTx/>
              <a:buNone/>
              <a:tabLst>
                <a:tab pos="447675" algn="l"/>
              </a:tabLst>
              <a:defRPr/>
            </a:pPr>
            <a:r>
              <a:rPr lang="en-GB" sz="1600" dirty="0"/>
              <a:t> </a:t>
            </a:r>
            <a:endParaRPr lang="en-US" sz="1600" dirty="0"/>
          </a:p>
          <a:p>
            <a:pPr marL="436563" lvl="1" indent="-342900">
              <a:spcBef>
                <a:spcPts val="0"/>
              </a:spcBef>
              <a:buFontTx/>
              <a:buNone/>
              <a:tabLst>
                <a:tab pos="447675" algn="l"/>
              </a:tabLst>
              <a:defRPr/>
            </a:pPr>
            <a:endParaRPr lang="en-US" sz="1600" dirty="0"/>
          </a:p>
          <a:p>
            <a:pPr marL="0" indent="0">
              <a:spcBef>
                <a:spcPts val="0"/>
              </a:spcBef>
              <a:buFont typeface="Wingdings" panose="05000000000000000000" pitchFamily="2" charset="2"/>
              <a:buChar char="Ø"/>
              <a:tabLst>
                <a:tab pos="447675" algn="l"/>
              </a:tabLst>
              <a:defRPr/>
            </a:pPr>
            <a:endParaRPr lang="en-US" sz="1600" dirty="0"/>
          </a:p>
          <a:p>
            <a:pPr marL="0" indent="0">
              <a:spcBef>
                <a:spcPts val="0"/>
              </a:spcBef>
              <a:tabLst>
                <a:tab pos="447675" algn="l"/>
              </a:tabLst>
              <a:defRPr/>
            </a:pPr>
            <a:endParaRPr lang="en-ZA" sz="1600" dirty="0"/>
          </a:p>
        </p:txBody>
      </p:sp>
      <p:sp>
        <p:nvSpPr>
          <p:cNvPr id="9421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0EB7A371-6439-4F93-91AE-577D763669F4}" type="slidenum">
              <a:rPr lang="en-GB" altLang="en-US" sz="1000" smtClean="0">
                <a:solidFill>
                  <a:srgbClr val="000000"/>
                </a:solidFill>
                <a:latin typeface="Times" panose="02020603050405020304" pitchFamily="18" charset="0"/>
              </a:rPr>
              <a:pPr>
                <a:spcBef>
                  <a:spcPct val="0"/>
                </a:spcBef>
                <a:buFontTx/>
                <a:buNone/>
              </a:pPr>
              <a:t>47</a:t>
            </a:fld>
            <a:endParaRPr lang="en-GB" altLang="en-US" sz="1000" dirty="0">
              <a:solidFill>
                <a:srgbClr val="000000"/>
              </a:solidFill>
              <a:latin typeface="Times" panose="02020603050405020304" pitchFamily="18" charset="0"/>
            </a:endParaRPr>
          </a:p>
        </p:txBody>
      </p:sp>
      <p:sp>
        <p:nvSpPr>
          <p:cNvPr id="7" name="Title 1"/>
          <p:cNvSpPr txBox="1">
            <a:spLocks/>
          </p:cNvSpPr>
          <p:nvPr/>
        </p:nvSpPr>
        <p:spPr bwMode="auto">
          <a:xfrm>
            <a:off x="0" y="196632"/>
            <a:ext cx="9144000" cy="640080"/>
          </a:xfrm>
          <a:prstGeom prst="rect">
            <a:avLst/>
          </a:prstGeo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r>
              <a:rPr lang="en-ZA" altLang="en-US" sz="2800" kern="0" dirty="0"/>
              <a:t>QUARTER 2 DEPARTMENTAL FINANCIAL REPORT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772816"/>
            <a:ext cx="9144000" cy="2368272"/>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nSpc>
                <a:spcPct val="150000"/>
              </a:lnSpc>
            </a:pPr>
            <a:r>
              <a:rPr lang="en-US" altLang="en-US" sz="3600" dirty="0"/>
              <a:t>THANK YOU</a:t>
            </a:r>
            <a:endParaRPr lang="en-ZA" alt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209372071"/>
              </p:ext>
            </p:extLst>
          </p:nvPr>
        </p:nvGraphicFramePr>
        <p:xfrm>
          <a:off x="25400" y="1389766"/>
          <a:ext cx="9070848" cy="4227022"/>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8699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Regional political reports,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including the outcomes of structured bilateral mechanisms and high-level visits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Africa</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3357052">
                <a:tc>
                  <a:txBody>
                    <a:bodyPr/>
                    <a:lstStyle/>
                    <a:p>
                      <a:pPr algn="just">
                        <a:lnSpc>
                          <a:spcPct val="100000"/>
                        </a:lnSpc>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Political engagements with countries in the region focused on, amongst </a:t>
                      </a:r>
                      <a:r>
                        <a:rPr lang="en-US" sz="1600" dirty="0" smtClean="0">
                          <a:effectLst/>
                          <a:latin typeface="+mn-lt"/>
                          <a:ea typeface="Calibri" panose="020F0502020204030204" pitchFamily="34" charset="0"/>
                          <a:cs typeface="Times New Roman" panose="02020603050405020304" pitchFamily="18" charset="0"/>
                        </a:rPr>
                        <a:t>others: </a:t>
                      </a:r>
                      <a:endParaRPr lang="en-US" sz="1600" dirty="0">
                        <a:effectLst/>
                        <a:latin typeface="+mn-lt"/>
                        <a:ea typeface="Calibri" panose="020F0502020204030204" pitchFamily="34" charset="0"/>
                        <a:cs typeface="Times New Roman" panose="02020603050405020304" pitchFamily="18" charset="0"/>
                      </a:endParaRPr>
                    </a:p>
                    <a:p>
                      <a:pPr algn="just">
                        <a:lnSpc>
                          <a:spcPct val="100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Strengthening bilateral cooperation in the fields of agriculture, health - particularly dealing with the COVID-19 pandemic, science and technology, regional and global politics, peace and security on the Continent, food security and agriculture, tourism, minerals and energy, transport and infrastructure; </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Relaxation of patent requirements to enable the Continent to manufacture the 100 million doses of vaccine, which are estimated to be required by the Continent to have an impact against the COVID-19 pandemic;</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Finalisation of outstanding Memoranda of Understanding (MoUs) and Agreements;</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South Africa’s role as facilitator in Lesotho’s political conflict;</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The situation in Northern Mozambique; and</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The impasse regarding the Grand Ethiopian Renaissance Dam (GERD) negotiations.</a:t>
                      </a:r>
                    </a:p>
                  </a:txBody>
                  <a:tcPr marL="91442" marR="91442" marT="45735" marB="457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27659"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48F17BAB-033D-4AD2-B003-7F813E51268B}" type="slidenum">
              <a:rPr lang="en-US" altLang="en-US" sz="1000" smtClean="0">
                <a:latin typeface="Times" panose="02020603050405020304" pitchFamily="18" charset="0"/>
              </a:rPr>
              <a:pPr>
                <a:spcBef>
                  <a:spcPct val="0"/>
                </a:spcBef>
                <a:buFontTx/>
                <a:buNone/>
              </a:pPr>
              <a:t>5</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965800900"/>
              </p:ext>
            </p:extLst>
          </p:nvPr>
        </p:nvGraphicFramePr>
        <p:xfrm>
          <a:off x="36576" y="1052736"/>
          <a:ext cx="9070848" cy="4608511"/>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8127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Regional political reports,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including the outcomes of structured bilateral mechanisms and high-level visits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Americas and Europe</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3785579">
                <a:tc>
                  <a:txBody>
                    <a:bodyPr/>
                    <a:lstStyle/>
                    <a:p>
                      <a:pPr algn="just">
                        <a:lnSpc>
                          <a:spcPct val="100000"/>
                        </a:lnSpc>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Political engagements with countries in the region focused on, amongst </a:t>
                      </a:r>
                      <a:r>
                        <a:rPr lang="en-US" sz="1600" dirty="0" smtClean="0">
                          <a:effectLst/>
                          <a:latin typeface="+mn-lt"/>
                          <a:ea typeface="Calibri" panose="020F0502020204030204" pitchFamily="34" charset="0"/>
                          <a:cs typeface="Times New Roman" panose="02020603050405020304" pitchFamily="18" charset="0"/>
                        </a:rPr>
                        <a:t>others: </a:t>
                      </a:r>
                      <a:endParaRPr lang="en-US" sz="1600" dirty="0">
                        <a:effectLst/>
                        <a:latin typeface="+mn-lt"/>
                        <a:ea typeface="Calibri" panose="020F0502020204030204" pitchFamily="34" charset="0"/>
                        <a:cs typeface="Times New Roman" panose="02020603050405020304" pitchFamily="18" charset="0"/>
                      </a:endParaRPr>
                    </a:p>
                    <a:p>
                      <a:pPr algn="just">
                        <a:lnSpc>
                          <a:spcPct val="100000"/>
                        </a:lnSpc>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p>
                      <a:pPr marL="285750" indent="-28575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Security situations</a:t>
                      </a:r>
                      <a:r>
                        <a:rPr lang="en-US" sz="1600" baseline="0" dirty="0">
                          <a:effectLst/>
                          <a:latin typeface="+mn-lt"/>
                          <a:ea typeface="Calibri" panose="020F0502020204030204" pitchFamily="34" charset="0"/>
                          <a:cs typeface="Times New Roman" panose="02020603050405020304" pitchFamily="18" charset="0"/>
                        </a:rPr>
                        <a:t> on the African Continent;</a:t>
                      </a:r>
                    </a:p>
                    <a:p>
                      <a:pPr marL="285750" indent="-28575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COVID-19 related matters including</a:t>
                      </a:r>
                      <a:r>
                        <a:rPr lang="en-US" sz="1600" baseline="0" dirty="0">
                          <a:effectLst/>
                          <a:latin typeface="+mn-lt"/>
                          <a:ea typeface="Calibri" panose="020F0502020204030204" pitchFamily="34" charset="0"/>
                          <a:cs typeface="Times New Roman" panose="02020603050405020304" pitchFamily="18" charset="0"/>
                        </a:rPr>
                        <a:t> funding and PPE equipment, strategies to assist Africa to manufacture vaccines to combat the pandemic, support for the TRIPS waiver, post COVID-19 economic recovery;</a:t>
                      </a:r>
                    </a:p>
                    <a:p>
                      <a:pPr marL="285750" indent="-28575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Reaffirmed the need to continue to support humanitarian efforts and for the important role of regional institutions and regional peace-making initiatives;</a:t>
                      </a:r>
                    </a:p>
                    <a:p>
                      <a:pPr marL="285750" indent="-28575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Regional and national priorities, as well as issues to do with women’s economic empowerment;</a:t>
                      </a:r>
                    </a:p>
                    <a:p>
                      <a:pPr marL="285750" indent="-28575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Commitment to Human Rights, the importance of the Human Rights Council and the importance of the elimination of all forms of racism;</a:t>
                      </a:r>
                    </a:p>
                    <a:p>
                      <a:pPr marL="285750" indent="-28575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The need for strengthened partnerships based on solidarity and cooperation, which is based on development priorities set by the African Union, in particular Agenda 2063; and</a:t>
                      </a:r>
                    </a:p>
                    <a:p>
                      <a:pPr marL="285750" indent="-28575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Issues relating to the civil unrest that took place in KwaZulu-Natal and certain parts of Gauteng in July 2021.</a:t>
                      </a:r>
                    </a:p>
                  </a:txBody>
                  <a:tcPr marL="91442" marR="91442" marT="45706" marB="457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29707"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759EF647-B3E8-4D95-8A5F-4B616760F1D8}" type="slidenum">
              <a:rPr lang="en-US" altLang="en-US" sz="1000" smtClean="0">
                <a:latin typeface="Times" panose="02020603050405020304" pitchFamily="18" charset="0"/>
              </a:rPr>
              <a:pPr>
                <a:spcBef>
                  <a:spcPct val="0"/>
                </a:spcBef>
                <a:buFontTx/>
                <a:buNone/>
              </a:pPr>
              <a:t>6</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587679794"/>
              </p:ext>
            </p:extLst>
          </p:nvPr>
        </p:nvGraphicFramePr>
        <p:xfrm>
          <a:off x="50800" y="1163174"/>
          <a:ext cx="9042400" cy="4440212"/>
        </p:xfrm>
        <a:graphic>
          <a:graphicData uri="http://schemas.openxmlformats.org/drawingml/2006/table">
            <a:tbl>
              <a:tblPr firstRow="1" bandRow="1">
                <a:tableStyleId>{5C22544A-7EE6-4342-B048-85BDC9FD1C3A}</a:tableStyleId>
              </a:tblPr>
              <a:tblGrid>
                <a:gridCol w="9042400">
                  <a:extLst>
                    <a:ext uri="{9D8B030D-6E8A-4147-A177-3AD203B41FA5}">
                      <a16:colId xmlns:a16="http://schemas.microsoft.com/office/drawing/2014/main" xmlns="" val="20000"/>
                    </a:ext>
                  </a:extLst>
                </a:gridCol>
              </a:tblGrid>
              <a:tr h="7752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Regional political reports,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including the outcomes of structured bilateral mechanisms and high-level visits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Asia and Middle East</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3617246">
                <a:tc>
                  <a:txBody>
                    <a:bodyPr/>
                    <a:lstStyle/>
                    <a:p>
                      <a:pPr algn="just">
                        <a:lnSpc>
                          <a:spcPct val="100000"/>
                        </a:lnSpc>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Political engagements with countries in the region focused on, </a:t>
                      </a:r>
                      <a:r>
                        <a:rPr lang="en-US" sz="1600">
                          <a:effectLst/>
                          <a:latin typeface="+mn-lt"/>
                          <a:ea typeface="Calibri" panose="020F0502020204030204" pitchFamily="34" charset="0"/>
                          <a:cs typeface="Times New Roman" panose="02020603050405020304" pitchFamily="18" charset="0"/>
                        </a:rPr>
                        <a:t>amongst </a:t>
                      </a:r>
                      <a:r>
                        <a:rPr lang="en-US" sz="1600" smtClean="0">
                          <a:effectLst/>
                          <a:latin typeface="+mn-lt"/>
                          <a:ea typeface="Calibri" panose="020F0502020204030204" pitchFamily="34" charset="0"/>
                          <a:cs typeface="Times New Roman" panose="02020603050405020304" pitchFamily="18" charset="0"/>
                        </a:rPr>
                        <a:t>others:</a:t>
                      </a:r>
                      <a:endParaRPr lang="en-US" sz="1600" dirty="0">
                        <a:effectLst/>
                        <a:latin typeface="+mn-lt"/>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 </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New areas of cooperation regarding youth and women’s economic empowerment in digital technology, small business development and social safety net programmes;</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Global COVID-19 response, which included economic recovery and need for equity in access to vaccines and highlighted the need for affordability; </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Support for Palestinian Statehood, developments with the AU and initiatives in the UN context supported by South Africa;</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Diversification of trade identification of new trade opportunities for exploration;</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Improved access of South African agricultural and dairy products to markets in the region; </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Preferential Trade Agreements with South African Customs Union (SACU);</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Areas of cooperation between Africa and Asia with regards to climate change at COP 26; and</a:t>
                      </a:r>
                    </a:p>
                    <a:p>
                      <a:pPr marL="457200" indent="-457200" algn="just">
                        <a:lnSpc>
                          <a:spcPct val="100000"/>
                        </a:lnSpc>
                        <a:spcBef>
                          <a:spcPts val="0"/>
                        </a:spcBef>
                        <a:spcAft>
                          <a:spcPts val="0"/>
                        </a:spcAft>
                        <a:buFont typeface="Wingdings" panose="05000000000000000000" pitchFamily="2" charset="2"/>
                        <a:buChar char="v"/>
                      </a:pPr>
                      <a:r>
                        <a:rPr lang="en-US" sz="1600" dirty="0">
                          <a:effectLst/>
                          <a:latin typeface="+mn-lt"/>
                          <a:ea typeface="Calibri" panose="020F0502020204030204" pitchFamily="34" charset="0"/>
                          <a:cs typeface="Times New Roman" panose="02020603050405020304" pitchFamily="18" charset="0"/>
                        </a:rPr>
                        <a:t>Progress on the Mzimvubu Water and the Northern Cape Small Harbour Development Projects.</a:t>
                      </a:r>
                    </a:p>
                  </a:txBody>
                  <a:tcPr marL="91442" marR="91442"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31755"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5F8F4E91-72AF-44E3-B941-066402F2C99D}" type="slidenum">
              <a:rPr lang="en-US" altLang="en-US" sz="1000" smtClean="0">
                <a:latin typeface="Times" panose="02020603050405020304" pitchFamily="18" charset="0"/>
              </a:rPr>
              <a:pPr>
                <a:spcBef>
                  <a:spcPct val="0"/>
                </a:spcBef>
                <a:buFontTx/>
                <a:buNone/>
              </a:pPr>
              <a:t>7</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156184981"/>
              </p:ext>
            </p:extLst>
          </p:nvPr>
        </p:nvGraphicFramePr>
        <p:xfrm>
          <a:off x="36576" y="980728"/>
          <a:ext cx="9070848" cy="5730561"/>
        </p:xfrm>
        <a:graphic>
          <a:graphicData uri="http://schemas.openxmlformats.org/drawingml/2006/table">
            <a:tbl>
              <a:tblPr firstRow="1" bandRow="1">
                <a:tableStyleId>{5C22544A-7EE6-4342-B048-85BDC9FD1C3A}</a:tableStyleId>
              </a:tblPr>
              <a:tblGrid>
                <a:gridCol w="9070848">
                  <a:extLst>
                    <a:ext uri="{9D8B030D-6E8A-4147-A177-3AD203B41FA5}">
                      <a16:colId xmlns:a16="http://schemas.microsoft.com/office/drawing/2014/main" xmlns="" val="20000"/>
                    </a:ext>
                  </a:extLst>
                </a:gridCol>
              </a:tblGrid>
              <a:tr h="582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Progress reports on the regional investment strategies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Africa</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5148000">
                <a:tc>
                  <a:txBody>
                    <a:bodyPr/>
                    <a:lstStyle/>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Investment opportunities for South Africa</a:t>
                      </a:r>
                      <a:r>
                        <a:rPr lang="en-US" sz="1600" baseline="0" dirty="0">
                          <a:effectLst/>
                          <a:latin typeface="+mn-lt"/>
                          <a:ea typeface="Calibri"/>
                          <a:cs typeface="Times New Roman"/>
                        </a:rPr>
                        <a:t> </a:t>
                      </a:r>
                      <a:r>
                        <a:rPr lang="en-US" sz="1600" dirty="0">
                          <a:effectLst/>
                          <a:latin typeface="+mn-lt"/>
                          <a:ea typeface="Calibri"/>
                          <a:cs typeface="Times New Roman"/>
                        </a:rPr>
                        <a:t>which focus on priority interventions aimed at restoring growth and creating jobs</a:t>
                      </a:r>
                      <a:r>
                        <a:rPr lang="en-US" sz="1600" baseline="0" dirty="0">
                          <a:effectLst/>
                          <a:latin typeface="+mn-lt"/>
                          <a:ea typeface="Calibri"/>
                          <a:cs typeface="Times New Roman"/>
                        </a:rPr>
                        <a:t> were explored;</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Discussions took place against the backdrop of the negative economic situation as a result of the COVID-19 pandemic and challenges experienced by SA companies operating on the Continent;</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Investment from African countries into South Africa remains limited,</a:t>
                      </a:r>
                      <a:r>
                        <a:rPr lang="en-US" sz="1600" baseline="0" dirty="0">
                          <a:effectLst/>
                          <a:latin typeface="+mn-lt"/>
                          <a:ea typeface="Calibri"/>
                          <a:cs typeface="Times New Roman"/>
                        </a:rPr>
                        <a:t> </a:t>
                      </a:r>
                      <a:r>
                        <a:rPr lang="en-US" sz="1600" dirty="0">
                          <a:effectLst/>
                          <a:latin typeface="+mn-lt"/>
                          <a:ea typeface="Calibri"/>
                          <a:cs typeface="Times New Roman"/>
                        </a:rPr>
                        <a:t>however, there is huge potential in the region for South African investment across almost all sectors; </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Investment outreach initiatives focused on priority interventions aimed at restoring growth and creating jobs,</a:t>
                      </a:r>
                      <a:r>
                        <a:rPr lang="en-US" sz="1600" baseline="0" dirty="0">
                          <a:effectLst/>
                          <a:latin typeface="+mn-lt"/>
                          <a:ea typeface="Calibri"/>
                          <a:cs typeface="Times New Roman"/>
                        </a:rPr>
                        <a:t> such as:</a:t>
                      </a:r>
                      <a:endParaRPr lang="en-US" sz="1600" dirty="0">
                        <a:effectLst/>
                        <a:latin typeface="+mn-lt"/>
                        <a:ea typeface="Calibri"/>
                        <a:cs typeface="Times New Roman"/>
                      </a:endParaRP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a:cs typeface="Times New Roman"/>
                        </a:rPr>
                        <a:t>Provision of support to SA companies operating in Africa;</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a:cs typeface="Times New Roman"/>
                        </a:rPr>
                        <a:t>Exchanging views on cooperation and investment opportunities between the Continent and South Africa;</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a:cs typeface="Times New Roman"/>
                        </a:rPr>
                        <a:t>Collaboration on investment promotion, facilitation and post-investment support of South African business;</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a:cs typeface="Times New Roman"/>
                        </a:rPr>
                        <a:t>Support to South African investors in Zimbabwe that</a:t>
                      </a:r>
                      <a:r>
                        <a:rPr lang="en-US" sz="1600" baseline="0" dirty="0">
                          <a:effectLst/>
                          <a:latin typeface="+mn-lt"/>
                          <a:ea typeface="Calibri"/>
                          <a:cs typeface="Times New Roman"/>
                        </a:rPr>
                        <a:t> </a:t>
                      </a:r>
                      <a:r>
                        <a:rPr lang="en-US" sz="1600" dirty="0">
                          <a:effectLst/>
                          <a:latin typeface="+mn-lt"/>
                          <a:ea typeface="Calibri"/>
                          <a:cs typeface="Times New Roman"/>
                        </a:rPr>
                        <a:t>are facing ongoing regulatory challenges in their operations; and</a:t>
                      </a:r>
                    </a:p>
                    <a:p>
                      <a:pPr marL="914400" indent="-457200" algn="just">
                        <a:lnSpc>
                          <a:spcPct val="100000"/>
                        </a:lnSpc>
                        <a:spcAft>
                          <a:spcPts val="0"/>
                        </a:spcAft>
                        <a:buFont typeface="Wingdings" panose="05000000000000000000" pitchFamily="2" charset="2"/>
                        <a:buChar char="Ø"/>
                        <a:tabLst>
                          <a:tab pos="457200" algn="l"/>
                        </a:tabLst>
                      </a:pPr>
                      <a:r>
                        <a:rPr lang="en-US" sz="1600" dirty="0">
                          <a:effectLst/>
                          <a:latin typeface="+mn-lt"/>
                          <a:ea typeface="Calibri"/>
                          <a:cs typeface="Times New Roman"/>
                        </a:rPr>
                        <a:t>Meetings between South African airline companies and host governments to look at opening air passages between these countries and South Africa.</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Discussions focused on sectors such as: Transport,</a:t>
                      </a:r>
                      <a:r>
                        <a:rPr lang="en-US" sz="1600" baseline="0" dirty="0">
                          <a:effectLst/>
                          <a:latin typeface="+mn-lt"/>
                          <a:ea typeface="Calibri"/>
                          <a:cs typeface="Times New Roman"/>
                        </a:rPr>
                        <a:t> ICT, energy and renewable energy, telecommunication, manufacturing, mining, waste management.</a:t>
                      </a:r>
                      <a:endParaRPr lang="en-US" sz="1600" dirty="0">
                        <a:effectLst/>
                        <a:latin typeface="+mn-lt"/>
                        <a:ea typeface="Calibri"/>
                        <a:cs typeface="Times New Roman"/>
                      </a:endParaRPr>
                    </a:p>
                  </a:txBody>
                  <a:tcPr marL="91442" marR="91442"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33803"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2D3C65D-E6C1-45A6-B506-A9D5E34A45CF}" type="slidenum">
              <a:rPr lang="en-US" altLang="en-US" sz="1000" smtClean="0">
                <a:latin typeface="Times" panose="02020603050405020304" pitchFamily="18" charset="0"/>
              </a:rPr>
              <a:pPr>
                <a:spcBef>
                  <a:spcPct val="0"/>
                </a:spcBef>
                <a:buFontTx/>
                <a:buNone/>
              </a:pPr>
              <a:t>8</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789925961"/>
              </p:ext>
            </p:extLst>
          </p:nvPr>
        </p:nvGraphicFramePr>
        <p:xfrm>
          <a:off x="25400" y="980728"/>
          <a:ext cx="9093200" cy="5688000"/>
        </p:xfrm>
        <a:graphic>
          <a:graphicData uri="http://schemas.openxmlformats.org/drawingml/2006/table">
            <a:tbl>
              <a:tblPr firstRow="1" bandRow="1">
                <a:tableStyleId>{5C22544A-7EE6-4342-B048-85BDC9FD1C3A}</a:tableStyleId>
              </a:tblPr>
              <a:tblGrid>
                <a:gridCol w="9093200">
                  <a:extLst>
                    <a:ext uri="{9D8B030D-6E8A-4147-A177-3AD203B41FA5}">
                      <a16:colId xmlns:a16="http://schemas.microsoft.com/office/drawing/2014/main" xmlns="" val="20000"/>
                    </a:ext>
                  </a:extLst>
                </a:gridCol>
              </a:tblGrid>
              <a:tr h="5954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mn-lt"/>
                          <a:ea typeface="Calibri" panose="020F0502020204030204" pitchFamily="34" charset="0"/>
                          <a:cs typeface="+mn-cs"/>
                        </a:rPr>
                        <a:t>Progress reports on the regional investment strategies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7030A0"/>
                          </a:solidFill>
                          <a:effectLst/>
                          <a:uLnTx/>
                          <a:uFillTx/>
                          <a:latin typeface="+mn-lt"/>
                          <a:ea typeface="Calibri" panose="020F0502020204030204" pitchFamily="34" charset="0"/>
                          <a:cs typeface="+mn-cs"/>
                        </a:rPr>
                        <a:t>Q1 &amp; Q2: Americas and Europe</a:t>
                      </a:r>
                      <a:endParaRPr kumimoji="0" lang="en-GB" sz="1600" b="1" i="0" u="sng" strike="noStrike" kern="1200" cap="none" spc="0" normalizeH="0" baseline="0" noProof="0" dirty="0">
                        <a:ln>
                          <a:noFill/>
                        </a:ln>
                        <a:solidFill>
                          <a:srgbClr val="7030A0"/>
                        </a:solidFill>
                        <a:effectLst/>
                        <a:uLnTx/>
                        <a:uFillTx/>
                        <a:latin typeface="+mn-lt"/>
                        <a:ea typeface="+mn-ea"/>
                        <a:cs typeface="+mn-cs"/>
                      </a:endParaRPr>
                    </a:p>
                  </a:txBody>
                  <a:tcPr marL="91442" marR="91442"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extLst>
                  <a:ext uri="{0D108BD9-81ED-4DB2-BD59-A6C34878D82A}">
                    <a16:rowId xmlns:a16="http://schemas.microsoft.com/office/drawing/2014/main" xmlns="" val="10000"/>
                  </a:ext>
                </a:extLst>
              </a:tr>
              <a:tr h="5092542">
                <a:tc>
                  <a:txBody>
                    <a:bodyPr/>
                    <a:lstStyle/>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Investment opportunities for South Africa were explored, although</a:t>
                      </a:r>
                      <a:r>
                        <a:rPr lang="en-US" sz="1600" baseline="0" dirty="0">
                          <a:effectLst/>
                          <a:latin typeface="+mn-lt"/>
                          <a:ea typeface="Calibri"/>
                          <a:cs typeface="Times New Roman"/>
                        </a:rPr>
                        <a:t> e</a:t>
                      </a:r>
                      <a:r>
                        <a:rPr lang="en-US" sz="1600" dirty="0">
                          <a:effectLst/>
                          <a:latin typeface="+mn-lt"/>
                          <a:ea typeface="Calibri"/>
                          <a:cs typeface="Times New Roman"/>
                        </a:rPr>
                        <a:t>conomic activity has still not yet returned to normal pre-COVID levels;</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The unfortunate events in early July 2021 that resulted in civil unrest in parts of South Africa, are viewed in a serious negative light by important trade and investment partner countries;</a:t>
                      </a:r>
                    </a:p>
                    <a:p>
                      <a:pPr marL="457200" indent="-457200" algn="just">
                        <a:lnSpc>
                          <a:spcPct val="100000"/>
                        </a:lnSpc>
                        <a:spcAft>
                          <a:spcPts val="0"/>
                        </a:spcAft>
                        <a:buFont typeface="Wingdings" panose="05000000000000000000" pitchFamily="2" charset="2"/>
                        <a:buChar char="v"/>
                      </a:pPr>
                      <a:r>
                        <a:rPr lang="en-US" sz="1600" dirty="0">
                          <a:effectLst/>
                          <a:latin typeface="+mn-lt"/>
                          <a:ea typeface="Calibri"/>
                          <a:cs typeface="Times New Roman"/>
                        </a:rPr>
                        <a:t>Investment outreach initiatives focused on priority interventions aimed at restoring growth and creating jobs,</a:t>
                      </a:r>
                      <a:r>
                        <a:rPr lang="en-US" sz="1600" baseline="0" dirty="0">
                          <a:effectLst/>
                          <a:latin typeface="+mn-lt"/>
                          <a:ea typeface="Calibri"/>
                          <a:cs typeface="Times New Roman"/>
                        </a:rPr>
                        <a:t> such as:</a:t>
                      </a:r>
                      <a:endParaRPr lang="en-US" sz="1600" dirty="0">
                        <a:effectLst/>
                        <a:latin typeface="+mn-lt"/>
                        <a:ea typeface="Calibri"/>
                        <a:cs typeface="Times New Roman"/>
                      </a:endParaRP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Meetings, webinars and engagements with key sector stakeholders within South Africa;</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Showcasing opportunities that are available for new investors, and foreign investors in South Africa;</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Emphasis on the fact that South Africa is open for business and a call on the businesses to activate their existing networks and revisit strategies to revive interest in South African goods;</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Expansion of companies in the region into Africa, supporting the AfCFTA;</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Discussions on training and skills development in the local government systems and running of municipal establishments;</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Incentives and opportunities offered by the South African Government to those seeking to expand their footprint on the Continent; and</a:t>
                      </a:r>
                    </a:p>
                    <a:p>
                      <a:pPr marL="914400" indent="-457200" algn="just">
                        <a:lnSpc>
                          <a:spcPct val="100000"/>
                        </a:lnSpc>
                        <a:spcAft>
                          <a:spcPts val="0"/>
                        </a:spcAft>
                        <a:buFont typeface="Wingdings" panose="05000000000000000000" pitchFamily="2" charset="2"/>
                        <a:buChar char="Ø"/>
                        <a:tabLst/>
                      </a:pPr>
                      <a:r>
                        <a:rPr lang="en-US" sz="1600" dirty="0">
                          <a:effectLst/>
                          <a:latin typeface="+mn-lt"/>
                          <a:ea typeface="Calibri"/>
                          <a:cs typeface="Times New Roman"/>
                        </a:rPr>
                        <a:t>Discussions focused on sectors such as: aquaculture,</a:t>
                      </a:r>
                      <a:r>
                        <a:rPr lang="en-US" sz="1600" baseline="0" dirty="0">
                          <a:effectLst/>
                          <a:latin typeface="+mn-lt"/>
                          <a:ea typeface="Calibri"/>
                          <a:cs typeface="Times New Roman"/>
                        </a:rPr>
                        <a:t> infrastructure, pharmaceutical industry, automotive, maritime and shipbuilding, and technology sharing.</a:t>
                      </a:r>
                      <a:endParaRPr lang="en-US" sz="1600" dirty="0">
                        <a:effectLst/>
                        <a:latin typeface="+mn-lt"/>
                        <a:ea typeface="Calibri"/>
                        <a:cs typeface="Times New Roman"/>
                      </a:endParaRPr>
                    </a:p>
                  </a:txBody>
                  <a:tcPr marL="91442" marR="91442"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bl>
          </a:graphicData>
        </a:graphic>
      </p:graphicFrame>
      <p:sp>
        <p:nvSpPr>
          <p:cNvPr id="35851"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AB76A71F-35B3-45C1-AFDA-455CC09C59E2}" type="slidenum">
              <a:rPr lang="en-US" altLang="en-US" sz="1000" smtClean="0">
                <a:latin typeface="Times" panose="02020603050405020304" pitchFamily="18" charset="0"/>
              </a:rPr>
              <a:pPr>
                <a:spcBef>
                  <a:spcPct val="0"/>
                </a:spcBef>
                <a:buFontTx/>
                <a:buNone/>
              </a:pPr>
              <a:t>9</a:t>
            </a:fld>
            <a:endParaRPr lang="en-US" altLang="en-US" sz="1000" dirty="0">
              <a:latin typeface="Times" panose="02020603050405020304" pitchFamily="18" charset="0"/>
            </a:endParaRPr>
          </a:p>
        </p:txBody>
      </p:sp>
      <p:sp>
        <p:nvSpPr>
          <p:cNvPr id="6" name="Title 1"/>
          <p:cNvSpPr>
            <a:spLocks noGrp="1"/>
          </p:cNvSpPr>
          <p:nvPr>
            <p:ph type="title"/>
          </p:nvPr>
        </p:nvSpPr>
        <p:spPr>
          <a:xfrm>
            <a:off x="0" y="196632"/>
            <a:ext cx="9144000" cy="640080"/>
          </a:xfrm>
          <a:solidFill>
            <a:srgbClr val="E0FADA"/>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ZA" altLang="en-US" sz="2800" dirty="0"/>
              <a:t>PROGRAMME 2: INTERNATIONAL RELATIONS</a:t>
            </a:r>
          </a:p>
        </p:txBody>
      </p:sp>
    </p:spTree>
  </p:cSld>
  <p:clrMapOvr>
    <a:masterClrMapping/>
  </p:clrMapOvr>
</p:sld>
</file>

<file path=ppt/theme/theme1.xml><?xml version="1.0" encoding="utf-8"?>
<a:theme xmlns:a="http://schemas.openxmlformats.org/drawingml/2006/main" name="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Elements of a business plan to Counsellors 11 August 2010 (2)</Template>
  <TotalTime>22159</TotalTime>
  <Words>7793</Words>
  <Application>Microsoft Office PowerPoint</Application>
  <PresentationFormat>On-screen Show (4:3)</PresentationFormat>
  <Paragraphs>904</Paragraphs>
  <Slides>48</Slides>
  <Notes>39</Notes>
  <HiddenSlides>0</HiddenSlides>
  <MMClips>0</MMClips>
  <ScaleCrop>false</ScaleCrop>
  <HeadingPairs>
    <vt:vector size="4" baseType="variant">
      <vt:variant>
        <vt:lpstr>Theme</vt:lpstr>
      </vt:variant>
      <vt:variant>
        <vt:i4>4</vt:i4>
      </vt:variant>
      <vt:variant>
        <vt:lpstr>Slide Titles</vt:lpstr>
      </vt:variant>
      <vt:variant>
        <vt:i4>48</vt:i4>
      </vt:variant>
    </vt:vector>
  </HeadingPairs>
  <TitlesOfParts>
    <vt:vector size="52" baseType="lpstr">
      <vt:lpstr>DICO Presentation</vt:lpstr>
      <vt:lpstr>1_DICO Presentation</vt:lpstr>
      <vt:lpstr>2_DICO Presentation</vt:lpstr>
      <vt:lpstr>3_DICO Presentation</vt:lpstr>
      <vt:lpstr>  2021/22 FIRST AND SECOND QUARTERLY REPORTS  Presentation to the Portfolio Committee on  International Relations and Cooperation  </vt:lpstr>
      <vt:lpstr>CONTENTS </vt:lpstr>
      <vt:lpstr>INTRODUCTION</vt:lpstr>
      <vt:lpstr>PROGRAMME 2: INTERNATIONAL RELATIONS</vt:lpstr>
      <vt:lpstr>PROGRAMME 2: INTERNATIONAL RELATIONS</vt:lpstr>
      <vt:lpstr>PROGRAMME 2: INTERNATIONAL RELATIONS</vt:lpstr>
      <vt:lpstr>PROGRAMME 2: INTERNATIONAL RELATIONS</vt:lpstr>
      <vt:lpstr>PROGRAMME 2: INTERNATIONAL RELATIONS</vt:lpstr>
      <vt:lpstr>PROGRAMME 2: INTERNATIONAL RELATIONS</vt:lpstr>
      <vt:lpstr>PROGRAMME 2: INTERNATIONAL RELATIONS</vt:lpstr>
      <vt:lpstr>PROGRAMME 2: INTERNATIONAL RELATIONS</vt:lpstr>
      <vt:lpstr>PROGRAMME 2: INTERNATIONAL RELATIONS</vt:lpstr>
      <vt:lpstr>PROGRAMME 2: INTERNATIONAL RELATIONS</vt:lpstr>
      <vt:lpstr>PROGRAMME 2: INTERNATIONAL RELATIONS</vt:lpstr>
      <vt:lpstr>PROGRAMME 2: INTERNATIONAL RELATIONS</vt:lpstr>
      <vt:lpstr>PROGRAMME 2: INTERNATIONAL RELATIONS</vt:lpstr>
      <vt:lpstr>REGIONAL INTEGRATION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3: INTERNATIONAL COOPERATION</vt:lpstr>
      <vt:lpstr>PROGRAMME 4.1: PUBLIC DIPLOMACY</vt:lpstr>
      <vt:lpstr>PROGRAMME 4.2:  STATE PROTOCOL AND CONSULAR SERVICES</vt:lpstr>
      <vt:lpstr>PROGRAMME 1: ADMINISTRATION </vt:lpstr>
      <vt:lpstr>PROGRAMME 1: ADMINISTRATION </vt:lpstr>
      <vt:lpstr>PROGRAMME 1: ADMINISTRATION </vt:lpstr>
      <vt:lpstr>PROGRAMME 1: ADMINISTRATION </vt:lpstr>
      <vt:lpstr>PROGRAMME 1: ADMINISTRATION </vt:lpstr>
      <vt:lpstr>DIRCO FINANCIAL REPORTS 2021/22 QUARTER 1</vt:lpstr>
      <vt:lpstr>Slide 41</vt:lpstr>
      <vt:lpstr>Slide 42</vt:lpstr>
      <vt:lpstr>Slide 43</vt:lpstr>
      <vt:lpstr>DIRCO FINANCIAL REPORTS 2021/22 QUARTER 2</vt:lpstr>
      <vt:lpstr>Slide 45</vt:lpstr>
      <vt:lpstr>Slide 46</vt:lpstr>
      <vt:lpstr>Slide 47</vt:lpstr>
      <vt:lpstr>THANK YOU</vt:lpstr>
    </vt:vector>
  </TitlesOfParts>
  <Company>DIRCO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PLANS ANNUAL PERFORMANCE PLANS QUARTERLY REPORTS</dc:title>
  <dc:creator>czz005</dc:creator>
  <cp:lastModifiedBy>USER</cp:lastModifiedBy>
  <cp:revision>991</cp:revision>
  <cp:lastPrinted>2016-08-18T04:46:25Z</cp:lastPrinted>
  <dcterms:created xsi:type="dcterms:W3CDTF">2012-01-19T12:24:57Z</dcterms:created>
  <dcterms:modified xsi:type="dcterms:W3CDTF">2022-02-02T08:07:57Z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a4d308-7b0a-45d1-8227-d28a129f3dd4_Enabled">
    <vt:lpwstr>true</vt:lpwstr>
  </property>
  <property fmtid="{D5CDD505-2E9C-101B-9397-08002B2CF9AE}" pid="3" name="MSIP_Label_9ea4d308-7b0a-45d1-8227-d28a129f3dd4_SetDate">
    <vt:lpwstr>2021-10-22T15:00:57Z</vt:lpwstr>
  </property>
  <property fmtid="{D5CDD505-2E9C-101B-9397-08002B2CF9AE}" pid="4" name="MSIP_Label_9ea4d308-7b0a-45d1-8227-d28a129f3dd4_Method">
    <vt:lpwstr>Standard</vt:lpwstr>
  </property>
  <property fmtid="{D5CDD505-2E9C-101B-9397-08002B2CF9AE}" pid="5" name="MSIP_Label_9ea4d308-7b0a-45d1-8227-d28a129f3dd4_Name">
    <vt:lpwstr>Enclair</vt:lpwstr>
  </property>
  <property fmtid="{D5CDD505-2E9C-101B-9397-08002B2CF9AE}" pid="6" name="MSIP_Label_9ea4d308-7b0a-45d1-8227-d28a129f3dd4_SiteId">
    <vt:lpwstr>14450b3f-942f-4f12-b2e1-0197504c6a5e</vt:lpwstr>
  </property>
  <property fmtid="{D5CDD505-2E9C-101B-9397-08002B2CF9AE}" pid="7" name="MSIP_Label_9ea4d308-7b0a-45d1-8227-d28a129f3dd4_ActionId">
    <vt:lpwstr>92d39547-5657-4be4-a6f7-884dc017c4d2</vt:lpwstr>
  </property>
  <property fmtid="{D5CDD505-2E9C-101B-9397-08002B2CF9AE}" pid="8" name="MSIP_Label_9ea4d308-7b0a-45d1-8227-d28a129f3dd4_ContentBits">
    <vt:lpwstr>0</vt:lpwstr>
  </property>
</Properties>
</file>