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310" r:id="rId3"/>
    <p:sldId id="265" r:id="rId4"/>
    <p:sldId id="272" r:id="rId5"/>
    <p:sldId id="290" r:id="rId6"/>
    <p:sldId id="312" r:id="rId7"/>
    <p:sldId id="313" r:id="rId8"/>
    <p:sldId id="314" r:id="rId9"/>
    <p:sldId id="297" r:id="rId10"/>
    <p:sldId id="319" r:id="rId11"/>
    <p:sldId id="296" r:id="rId12"/>
    <p:sldId id="320" r:id="rId13"/>
    <p:sldId id="315" r:id="rId14"/>
    <p:sldId id="316" r:id="rId15"/>
    <p:sldId id="317" r:id="rId16"/>
    <p:sldId id="321" r:id="rId17"/>
    <p:sldId id="32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50B-0EEA-4158-8185-06E0D4ABA270}" type="datetimeFigureOut">
              <a:rPr lang="en-GB" smtClean="0"/>
              <a:pPr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3B0-0168-4A63-AE8B-C3955ACD34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364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50B-0EEA-4158-8185-06E0D4ABA270}" type="datetimeFigureOut">
              <a:rPr lang="en-GB" smtClean="0"/>
              <a:pPr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3B0-0168-4A63-AE8B-C3955ACD34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2083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50B-0EEA-4158-8185-06E0D4ABA270}" type="datetimeFigureOut">
              <a:rPr lang="en-GB" smtClean="0"/>
              <a:pPr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3B0-0168-4A63-AE8B-C3955ACD34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303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50B-0EEA-4158-8185-06E0D4ABA270}" type="datetimeFigureOut">
              <a:rPr lang="en-GB" smtClean="0"/>
              <a:pPr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3B0-0168-4A63-AE8B-C3955ACD34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9244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50B-0EEA-4158-8185-06E0D4ABA270}" type="datetimeFigureOut">
              <a:rPr lang="en-GB" smtClean="0"/>
              <a:pPr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3B0-0168-4A63-AE8B-C3955ACD34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190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50B-0EEA-4158-8185-06E0D4ABA270}" type="datetimeFigureOut">
              <a:rPr lang="en-GB" smtClean="0"/>
              <a:pPr/>
              <a:t>01/02/2022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3B0-0168-4A63-AE8B-C3955ACD34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880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50B-0EEA-4158-8185-06E0D4ABA270}" type="datetimeFigureOut">
              <a:rPr lang="en-GB" smtClean="0"/>
              <a:pPr/>
              <a:t>01/02/2022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3B0-0168-4A63-AE8B-C3955ACD34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740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50B-0EEA-4158-8185-06E0D4ABA270}" type="datetimeFigureOut">
              <a:rPr lang="en-GB" smtClean="0"/>
              <a:pPr/>
              <a:t>01/02/2022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3B0-0168-4A63-AE8B-C3955ACD34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75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50B-0EEA-4158-8185-06E0D4ABA270}" type="datetimeFigureOut">
              <a:rPr lang="en-GB" smtClean="0"/>
              <a:pPr/>
              <a:t>01/02/2022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3B0-0168-4A63-AE8B-C3955ACD34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0844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50B-0EEA-4158-8185-06E0D4ABA270}" type="datetimeFigureOut">
              <a:rPr lang="en-GB" smtClean="0"/>
              <a:pPr/>
              <a:t>01/02/2022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3B0-0168-4A63-AE8B-C3955ACD34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9302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50B-0EEA-4158-8185-06E0D4ABA270}" type="datetimeFigureOut">
              <a:rPr lang="en-GB" smtClean="0"/>
              <a:pPr/>
              <a:t>01/02/2022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E3B0-0168-4A63-AE8B-C3955ACD34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480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9E50B-0EEA-4158-8185-06E0D4ABA270}" type="datetimeFigureOut">
              <a:rPr lang="en-GB" smtClean="0"/>
              <a:pPr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DE3B0-0168-4A63-AE8B-C3955ACD34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4390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3"/>
          <p:cNvGrpSpPr>
            <a:grpSpLocks/>
          </p:cNvGrpSpPr>
          <p:nvPr/>
        </p:nvGrpSpPr>
        <p:grpSpPr bwMode="auto">
          <a:xfrm>
            <a:off x="0" y="293915"/>
            <a:ext cx="12192000" cy="6958013"/>
            <a:chOff x="-4297" y="0"/>
            <a:chExt cx="9144000" cy="6957392"/>
          </a:xfrm>
        </p:grpSpPr>
        <p:pic>
          <p:nvPicPr>
            <p:cNvPr id="12295" name="Picture 5" descr="New_Powerpoint presentation-01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97" y="0"/>
              <a:ext cx="9144000" cy="6957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6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09058"/>
              <a:ext cx="2808312" cy="1048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B558B7-1516-4FDC-98AA-D170DF480F4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2292" name="Title 16"/>
          <p:cNvSpPr txBox="1">
            <a:spLocks/>
          </p:cNvSpPr>
          <p:nvPr/>
        </p:nvSpPr>
        <p:spPr bwMode="auto">
          <a:xfrm>
            <a:off x="803563" y="309093"/>
            <a:ext cx="10695709" cy="243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sz="4000" b="1" dirty="0" smtClean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4000" b="1" dirty="0" smtClean="0"/>
              <a:t>SUPPORTED EMPLOYMENT ENTERPRISES(SEE)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ZA" altLang="en-US" sz="3600" b="1" dirty="0" smtClean="0">
                <a:latin typeface="Arial" panose="020B0604020202020204" pitchFamily="34" charset="0"/>
              </a:rPr>
              <a:t>Quarter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ZA" altLang="en-US" sz="3600" b="1" dirty="0" smtClean="0">
                <a:latin typeface="Arial" panose="020B0604020202020204" pitchFamily="34" charset="0"/>
              </a:rPr>
              <a:t>2021/22 impact analysis report</a:t>
            </a:r>
            <a:endParaRPr lang="en-GB" altLang="en-US" sz="3600" dirty="0">
              <a:latin typeface="Arial" panose="020B0604020202020204" pitchFamily="34" charset="0"/>
            </a:endParaRPr>
          </a:p>
        </p:txBody>
      </p:sp>
      <p:sp>
        <p:nvSpPr>
          <p:cNvPr id="12293" name="Subtitle 17"/>
          <p:cNvSpPr txBox="1">
            <a:spLocks/>
          </p:cNvSpPr>
          <p:nvPr/>
        </p:nvSpPr>
        <p:spPr bwMode="auto">
          <a:xfrm>
            <a:off x="245079" y="3096308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ZA" altLang="en-US" sz="1400" b="1" dirty="0" smtClean="0">
                <a:solidFill>
                  <a:srgbClr val="40404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February 2022</a:t>
            </a:r>
            <a:endParaRPr lang="en-US" altLang="en-US" sz="1400" b="1" dirty="0">
              <a:solidFill>
                <a:srgbClr val="40404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pic>
        <p:nvPicPr>
          <p:cNvPr id="12294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8763" y="5913439"/>
            <a:ext cx="125095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7277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5612865A-CA51-6C48-93ED-17D0C627CC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1798" y="186025"/>
            <a:ext cx="10515600" cy="113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IMPACT ANALYSIS ON THE PROCUREMENT OF RAW MATERIALS</a:t>
            </a:r>
            <a:endParaRPr lang="en-ZA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81888" y="1320800"/>
          <a:ext cx="10215420" cy="38372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0428">
                  <a:extLst>
                    <a:ext uri="{9D8B030D-6E8A-4147-A177-3AD203B41FA5}">
                      <a16:colId xmlns:a16="http://schemas.microsoft.com/office/drawing/2014/main" xmlns="" val="3693643689"/>
                    </a:ext>
                  </a:extLst>
                </a:gridCol>
                <a:gridCol w="1740428">
                  <a:extLst>
                    <a:ext uri="{9D8B030D-6E8A-4147-A177-3AD203B41FA5}">
                      <a16:colId xmlns:a16="http://schemas.microsoft.com/office/drawing/2014/main" xmlns="" val="705308556"/>
                    </a:ext>
                  </a:extLst>
                </a:gridCol>
                <a:gridCol w="3301116">
                  <a:extLst>
                    <a:ext uri="{9D8B030D-6E8A-4147-A177-3AD203B41FA5}">
                      <a16:colId xmlns:a16="http://schemas.microsoft.com/office/drawing/2014/main" xmlns="" val="1959780221"/>
                    </a:ext>
                  </a:extLst>
                </a:gridCol>
                <a:gridCol w="1693020">
                  <a:extLst>
                    <a:ext uri="{9D8B030D-6E8A-4147-A177-3AD203B41FA5}">
                      <a16:colId xmlns:a16="http://schemas.microsoft.com/office/drawing/2014/main" xmlns="" val="2193724548"/>
                    </a:ext>
                  </a:extLst>
                </a:gridCol>
                <a:gridCol w="1740428">
                  <a:extLst>
                    <a:ext uri="{9D8B030D-6E8A-4147-A177-3AD203B41FA5}">
                      <a16:colId xmlns:a16="http://schemas.microsoft.com/office/drawing/2014/main" xmlns="" val="2661895433"/>
                    </a:ext>
                  </a:extLst>
                </a:gridCol>
              </a:tblGrid>
              <a:tr h="92202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Province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Factory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 smtClean="0">
                          <a:effectLst/>
                        </a:rPr>
                        <a:t>Material Procured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 smtClean="0">
                          <a:effectLst/>
                        </a:rPr>
                        <a:t>PO Date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 smtClean="0">
                          <a:effectLst/>
                        </a:rPr>
                        <a:t>Amount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40236455"/>
                  </a:ext>
                </a:extLst>
              </a:tr>
              <a:tr h="44812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W/C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NDAB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THINNERS</a:t>
                      </a:r>
                      <a:r>
                        <a:rPr lang="en-Z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LACQUER GRADE A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27/04/2021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R4 552.00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65062764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 smtClean="0">
                          <a:effectLst/>
                        </a:rPr>
                        <a:t>W/C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 smtClean="0">
                          <a:effectLst/>
                        </a:rPr>
                        <a:t>EPPING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OMEGA</a:t>
                      </a:r>
                      <a:r>
                        <a:rPr lang="en-Z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FULL SHELLS LEXUS-HB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27/05/2021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R34 250.00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44137495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NC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KIMBL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CHIPBOARDS</a:t>
                      </a:r>
                      <a:r>
                        <a:rPr lang="en-Z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VARIOUS SIZES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13/05/2021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R10 999.99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55841614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NW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POTCH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</a:t>
                      </a:r>
                      <a:r>
                        <a:rPr lang="en-Z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ARGOSHIELD&amp; ACETYLENE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24/06/2021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  <a:r>
                        <a:rPr lang="en-Z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947.46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08282363"/>
                  </a:ext>
                </a:extLst>
              </a:tr>
              <a:tr h="312464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GP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RAND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VARIOUS</a:t>
                      </a:r>
                      <a:r>
                        <a:rPr lang="en-Z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ZIPS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R24 972.00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39989037"/>
                  </a:ext>
                </a:extLst>
              </a:tr>
              <a:tr h="36298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PTA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STEEL</a:t>
                      </a:r>
                      <a:r>
                        <a:rPr lang="en-Z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ROUND TUBING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20/05/2021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R6 492.00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76236072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EC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EL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FABRIC POLY/COT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30/04/2021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R1 194</a:t>
                      </a:r>
                      <a:r>
                        <a:rPr lang="en-Z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935.72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61317965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62394444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R1 279 149.17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24157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238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53" y="327917"/>
            <a:ext cx="11591637" cy="1002996"/>
          </a:xfrm>
        </p:spPr>
        <p:txBody>
          <a:bodyPr>
            <a:noAutofit/>
          </a:bodyPr>
          <a:lstStyle/>
          <a:p>
            <a:r>
              <a:rPr lang="en-US" sz="4000" dirty="0" smtClean="0">
                <a:cs typeface="Arial" panose="020B0604020202020204" pitchFamily="34" charset="0"/>
              </a:rPr>
              <a:t>IMPACT ANALYSIS:</a:t>
            </a:r>
            <a:br>
              <a:rPr lang="en-US" sz="4000" dirty="0" smtClean="0">
                <a:cs typeface="Arial" panose="020B0604020202020204" pitchFamily="34" charset="0"/>
              </a:rPr>
            </a:br>
            <a:r>
              <a:rPr lang="en-US" sz="4000" dirty="0" smtClean="0">
                <a:cs typeface="Arial" panose="020B0604020202020204" pitchFamily="34" charset="0"/>
              </a:rPr>
              <a:t>OPS </a:t>
            </a:r>
            <a:r>
              <a:rPr lang="en-ZA" sz="4000" dirty="0" smtClean="0">
                <a:cs typeface="Arial" panose="020B0604020202020204" pitchFamily="34" charset="0"/>
              </a:rPr>
              <a:t>INVOICE PROCESSED</a:t>
            </a:r>
            <a:endParaRPr lang="en-ZA" sz="40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2017876"/>
              </p:ext>
            </p:extLst>
          </p:nvPr>
        </p:nvGraphicFramePr>
        <p:xfrm>
          <a:off x="374847" y="2023245"/>
          <a:ext cx="8688532" cy="42037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7015">
                  <a:extLst>
                    <a:ext uri="{9D8B030D-6E8A-4147-A177-3AD203B41FA5}">
                      <a16:colId xmlns:a16="http://schemas.microsoft.com/office/drawing/2014/main" xmlns="" val="2389006262"/>
                    </a:ext>
                  </a:extLst>
                </a:gridCol>
                <a:gridCol w="2515059">
                  <a:extLst>
                    <a:ext uri="{9D8B030D-6E8A-4147-A177-3AD203B41FA5}">
                      <a16:colId xmlns:a16="http://schemas.microsoft.com/office/drawing/2014/main" xmlns="" val="4253989231"/>
                    </a:ext>
                  </a:extLst>
                </a:gridCol>
                <a:gridCol w="1896555">
                  <a:extLst>
                    <a:ext uri="{9D8B030D-6E8A-4147-A177-3AD203B41FA5}">
                      <a16:colId xmlns:a16="http://schemas.microsoft.com/office/drawing/2014/main" xmlns="" val="1596948165"/>
                    </a:ext>
                  </a:extLst>
                </a:gridCol>
                <a:gridCol w="1237325">
                  <a:extLst>
                    <a:ext uri="{9D8B030D-6E8A-4147-A177-3AD203B41FA5}">
                      <a16:colId xmlns:a16="http://schemas.microsoft.com/office/drawing/2014/main" xmlns="" val="697534149"/>
                    </a:ext>
                  </a:extLst>
                </a:gridCol>
                <a:gridCol w="1612578">
                  <a:extLst>
                    <a:ext uri="{9D8B030D-6E8A-4147-A177-3AD203B41FA5}">
                      <a16:colId xmlns:a16="http://schemas.microsoft.com/office/drawing/2014/main" xmlns="" val="416134889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Province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Factory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Invoices Number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Invoiced Date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Amount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851805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Free State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Bloemfontein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rowSpan="1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SEE</a:t>
                      </a:r>
                      <a:r>
                        <a:rPr lang="en-US" baseline="0" dirty="0" smtClean="0"/>
                        <a:t> ATTACHED DETAILED SPREADSHEET.</a:t>
                      </a:r>
                      <a:endParaRPr lang="en-ZA" dirty="0" smtClean="0"/>
                    </a:p>
                    <a:p>
                      <a:pPr algn="ctr" fontAlgn="ctr"/>
                      <a:endParaRPr lang="en-ZA" sz="1800" u="none" strike="noStrike" dirty="0" smtClean="0">
                        <a:effectLst/>
                      </a:endParaRPr>
                    </a:p>
                  </a:txBody>
                  <a:tcPr marL="6350" marR="6350" marT="6350" marB="0" anchor="ctr"/>
                </a:tc>
                <a:tc rowSpan="1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R2</a:t>
                      </a:r>
                      <a:r>
                        <a:rPr lang="en-US" baseline="0" dirty="0" smtClean="0"/>
                        <a:t> 018 274</a:t>
                      </a:r>
                      <a:endParaRPr lang="en-US" dirty="0" smtClean="0"/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7467427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Eastern Cape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East London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 smtClean="0"/>
                        <a:t>R3</a:t>
                      </a:r>
                      <a:r>
                        <a:rPr lang="en-US" baseline="0" dirty="0" smtClean="0"/>
                        <a:t> 697 614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338790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Port Elizabeth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R4</a:t>
                      </a:r>
                      <a:r>
                        <a:rPr lang="en-US" baseline="0" dirty="0" smtClean="0"/>
                        <a:t> 031 163</a:t>
                      </a:r>
                      <a:endParaRPr lang="en-ZA" dirty="0"/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66875484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Western Cape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Epping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R375</a:t>
                      </a:r>
                      <a:r>
                        <a:rPr lang="en-US" baseline="0" dirty="0" smtClean="0"/>
                        <a:t> 119</a:t>
                      </a:r>
                      <a:endParaRPr lang="en-ZA" dirty="0" smtClean="0"/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94296497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Ndabeni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R6</a:t>
                      </a:r>
                      <a:r>
                        <a:rPr lang="en-US" baseline="0" dirty="0" smtClean="0"/>
                        <a:t> 535 119</a:t>
                      </a:r>
                      <a:endParaRPr lang="en-ZA" dirty="0"/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79064647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Gauteng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Springfield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R507</a:t>
                      </a:r>
                      <a:r>
                        <a:rPr lang="en-US" baseline="0" dirty="0" smtClean="0"/>
                        <a:t> 162</a:t>
                      </a:r>
                      <a:endParaRPr lang="en-ZA" dirty="0" smtClean="0"/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0991387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Rand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R9</a:t>
                      </a:r>
                      <a:r>
                        <a:rPr lang="en-US" baseline="0" dirty="0" smtClean="0"/>
                        <a:t> 503 769</a:t>
                      </a:r>
                      <a:endParaRPr lang="en-ZA" dirty="0" smtClean="0"/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30366566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Pretoria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R4</a:t>
                      </a:r>
                      <a:r>
                        <a:rPr lang="en-US" baseline="0" dirty="0" smtClean="0"/>
                        <a:t> 360 234</a:t>
                      </a:r>
                      <a:endParaRPr lang="en-ZA" dirty="0"/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24853411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Limpopo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 err="1">
                          <a:effectLst/>
                        </a:rPr>
                        <a:t>Seshego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 520</a:t>
                      </a:r>
                      <a:r>
                        <a:rPr lang="en-US" baseline="0" dirty="0" smtClean="0"/>
                        <a:t> 325</a:t>
                      </a:r>
                      <a:endParaRPr lang="en-US" dirty="0" smtClean="0"/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44317259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Northern Cape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Kimberly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R5</a:t>
                      </a:r>
                      <a:r>
                        <a:rPr lang="en-US" baseline="0" dirty="0" smtClean="0"/>
                        <a:t> 836 913</a:t>
                      </a:r>
                      <a:endParaRPr lang="en-US" dirty="0" smtClean="0"/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7828570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 smtClean="0">
                          <a:effectLst/>
                        </a:rPr>
                        <a:t>North</a:t>
                      </a:r>
                      <a:r>
                        <a:rPr lang="en-ZA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ZA" sz="1800" u="none" strike="noStrike" dirty="0" smtClean="0">
                          <a:effectLst/>
                        </a:rPr>
                        <a:t>West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u="none" strike="noStrike" dirty="0" smtClean="0">
                          <a:effectLst/>
                        </a:rPr>
                        <a:t> </a:t>
                      </a:r>
                      <a:r>
                        <a:rPr lang="en-US" dirty="0" smtClean="0"/>
                        <a:t>Potchefstroom</a:t>
                      </a: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u="none" strike="noStrike" dirty="0" smtClean="0">
                          <a:effectLst/>
                        </a:rPr>
                        <a:t>R437 687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2849167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Kwa Zulu Natal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Pietermaritzburg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R3</a:t>
                      </a:r>
                      <a:r>
                        <a:rPr lang="en-US" baseline="0" dirty="0" smtClean="0"/>
                        <a:t> 027 560</a:t>
                      </a:r>
                      <a:endParaRPr lang="en-ZA" dirty="0" smtClean="0"/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775290404"/>
                  </a:ext>
                </a:extLst>
              </a:tr>
              <a:tr h="184150">
                <a:tc gridSpan="4">
                  <a:txBody>
                    <a:bodyPr/>
                    <a:lstStyle/>
                    <a:p>
                      <a:pPr algn="ctr" fontAlgn="b"/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436354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270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53" y="171163"/>
            <a:ext cx="11591637" cy="1002996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Arial" panose="020B0604020202020204" pitchFamily="34" charset="0"/>
              </a:rPr>
              <a:t>IMPACT ANALYSIS: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INVOICE PROCESSED</a:t>
            </a:r>
            <a:endParaRPr lang="en-ZA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92413" y="1174159"/>
          <a:ext cx="8688532" cy="42037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7015">
                  <a:extLst>
                    <a:ext uri="{9D8B030D-6E8A-4147-A177-3AD203B41FA5}">
                      <a16:colId xmlns:a16="http://schemas.microsoft.com/office/drawing/2014/main" xmlns="" val="2389006262"/>
                    </a:ext>
                  </a:extLst>
                </a:gridCol>
                <a:gridCol w="2515059">
                  <a:extLst>
                    <a:ext uri="{9D8B030D-6E8A-4147-A177-3AD203B41FA5}">
                      <a16:colId xmlns:a16="http://schemas.microsoft.com/office/drawing/2014/main" xmlns="" val="4253989231"/>
                    </a:ext>
                  </a:extLst>
                </a:gridCol>
                <a:gridCol w="1896555">
                  <a:extLst>
                    <a:ext uri="{9D8B030D-6E8A-4147-A177-3AD203B41FA5}">
                      <a16:colId xmlns:a16="http://schemas.microsoft.com/office/drawing/2014/main" xmlns="" val="1596948165"/>
                    </a:ext>
                  </a:extLst>
                </a:gridCol>
                <a:gridCol w="1237325">
                  <a:extLst>
                    <a:ext uri="{9D8B030D-6E8A-4147-A177-3AD203B41FA5}">
                      <a16:colId xmlns:a16="http://schemas.microsoft.com/office/drawing/2014/main" xmlns="" val="697534149"/>
                    </a:ext>
                  </a:extLst>
                </a:gridCol>
                <a:gridCol w="1612578">
                  <a:extLst>
                    <a:ext uri="{9D8B030D-6E8A-4147-A177-3AD203B41FA5}">
                      <a16:colId xmlns:a16="http://schemas.microsoft.com/office/drawing/2014/main" xmlns="" val="416134889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Province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Factory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Invoices Number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Invoiced Date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Amount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851805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Free State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Bloemfontein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rowSpan="1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SEE</a:t>
                      </a:r>
                      <a:r>
                        <a:rPr lang="en-US" baseline="0" dirty="0" smtClean="0"/>
                        <a:t> ATTACHED DETAILED SPREADSHEET.</a:t>
                      </a:r>
                      <a:endParaRPr lang="en-ZA" dirty="0" smtClean="0"/>
                    </a:p>
                    <a:p>
                      <a:pPr algn="ctr" fontAlgn="ctr"/>
                      <a:endParaRPr lang="en-ZA" sz="1800" u="none" strike="noStrike" dirty="0" smtClean="0">
                        <a:effectLst/>
                      </a:endParaRPr>
                    </a:p>
                  </a:txBody>
                  <a:tcPr marL="6350" marR="6350" marT="6350" marB="0" anchor="ctr"/>
                </a:tc>
                <a:tc rowSpan="1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en-Z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313.65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7467427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Eastern Cape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East London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63 826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338790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Port Elizabeth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105 859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66875484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Western Cape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Epping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94296497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Ndabeni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207 539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79064647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Gauteng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Springfield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64 286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0991387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Rand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379 466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30366566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Pretoria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36 277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24853411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Limpopo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 err="1">
                          <a:effectLst/>
                        </a:rPr>
                        <a:t>Seshego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170 222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44317259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Northern Cape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Kimberly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7828570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 smtClean="0">
                          <a:effectLst/>
                        </a:rPr>
                        <a:t>North</a:t>
                      </a:r>
                      <a:r>
                        <a:rPr lang="en-ZA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ZA" sz="1800" u="none" strike="noStrike" dirty="0" smtClean="0">
                          <a:effectLst/>
                        </a:rPr>
                        <a:t>West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u="none" strike="noStrike" dirty="0" smtClean="0">
                          <a:effectLst/>
                        </a:rPr>
                        <a:t> </a:t>
                      </a:r>
                      <a:r>
                        <a:rPr lang="en-US" dirty="0" smtClean="0"/>
                        <a:t>Potchefstroom</a:t>
                      </a: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23 400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2849167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Kwa Zulu Natal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Pietermaritzburg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775290404"/>
                  </a:ext>
                </a:extLst>
              </a:tr>
              <a:tr h="184150">
                <a:tc gridSpan="4">
                  <a:txBody>
                    <a:bodyPr/>
                    <a:lstStyle/>
                    <a:p>
                      <a:pPr algn="ctr" fontAlgn="b"/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436354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64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5612865A-CA51-6C48-93ED-17D0C627CC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cs typeface="Arial" panose="020B0604020202020204" pitchFamily="34" charset="0"/>
              </a:rPr>
              <a:t>IMPACT ANALYSIS: </a:t>
            </a:r>
            <a:r>
              <a:rPr lang="en-US" b="1" dirty="0" smtClean="0">
                <a:cs typeface="Arial" panose="020B0604020202020204" pitchFamily="34" charset="0"/>
              </a:rPr>
              <a:t>ACHIEVED </a:t>
            </a:r>
            <a:r>
              <a:rPr lang="en-ZA" b="1" dirty="0" smtClean="0">
                <a:cs typeface="Arial" panose="020B0604020202020204" pitchFamily="34" charset="0"/>
              </a:rPr>
              <a:t>SALES VS TARGETED </a:t>
            </a:r>
            <a:endParaRPr lang="en-ZA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901338" y="1690686"/>
          <a:ext cx="10123714" cy="1502265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7510464">
                  <a:extLst>
                    <a:ext uri="{9D8B030D-6E8A-4147-A177-3AD203B41FA5}">
                      <a16:colId xmlns:a16="http://schemas.microsoft.com/office/drawing/2014/main" xmlns="" val="1552104703"/>
                    </a:ext>
                  </a:extLst>
                </a:gridCol>
                <a:gridCol w="2613250">
                  <a:extLst>
                    <a:ext uri="{9D8B030D-6E8A-4147-A177-3AD203B41FA5}">
                      <a16:colId xmlns:a16="http://schemas.microsoft.com/office/drawing/2014/main" xmlns="" val="3964055820"/>
                    </a:ext>
                  </a:extLst>
                </a:gridCol>
              </a:tblGrid>
              <a:tr h="64756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818092898"/>
                  </a:ext>
                </a:extLst>
              </a:tr>
              <a:tr h="410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Targeted Sales Value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R3.5million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947469234"/>
                  </a:ext>
                </a:extLst>
              </a:tr>
              <a:tr h="444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Actual</a:t>
                      </a:r>
                      <a:r>
                        <a:rPr lang="en-ZA" sz="18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Achieved Sales Value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R1 049 560.79 </a:t>
                      </a:r>
                      <a:endParaRPr lang="en-ZA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7811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459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5612865A-CA51-6C48-93ED-17D0C627CC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cs typeface="Arial" panose="020B0604020202020204" pitchFamily="34" charset="0"/>
              </a:rPr>
              <a:t>IMPACT ANALYSIS: </a:t>
            </a:r>
            <a:r>
              <a:rPr lang="en-ZA" b="1">
                <a:cs typeface="Arial" panose="020B0604020202020204" pitchFamily="34" charset="0"/>
              </a:rPr>
              <a:t>MAJOR SALES PER CUSTOMER </a:t>
            </a:r>
            <a:endParaRPr lang="en-ZA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005840" y="1690691"/>
          <a:ext cx="10347960" cy="4749293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7664502">
                  <a:extLst>
                    <a:ext uri="{9D8B030D-6E8A-4147-A177-3AD203B41FA5}">
                      <a16:colId xmlns:a16="http://schemas.microsoft.com/office/drawing/2014/main" xmlns="" val="2150651303"/>
                    </a:ext>
                  </a:extLst>
                </a:gridCol>
                <a:gridCol w="2683458">
                  <a:extLst>
                    <a:ext uri="{9D8B030D-6E8A-4147-A177-3AD203B41FA5}">
                      <a16:colId xmlns:a16="http://schemas.microsoft.com/office/drawing/2014/main" xmlns="" val="1349029211"/>
                    </a:ext>
                  </a:extLst>
                </a:gridCol>
              </a:tblGrid>
              <a:tr h="1000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Customer 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Sales Excluding VAT 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54118245"/>
                  </a:ext>
                </a:extLst>
              </a:tr>
              <a:tr h="374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TYGERBERG LAUNDRY Total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 R    536 729.63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54237421"/>
                  </a:ext>
                </a:extLst>
              </a:tr>
              <a:tr h="374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BEAUFORT WEST HOSPITAL Total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 R    268 908.00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98662867"/>
                  </a:ext>
                </a:extLst>
              </a:tr>
              <a:tr h="374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DEPT OF LABOUR POLOKWANE Total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 R    170 221.87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23979680"/>
                  </a:ext>
                </a:extLst>
              </a:tr>
              <a:tr h="374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LENASIA SOUTH  HOSPITAL Total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 R    136 040.68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20530221"/>
                  </a:ext>
                </a:extLst>
              </a:tr>
              <a:tr h="374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DEPT OF LABOUR PRETORIA Total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 R    121 000.00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6738317"/>
                  </a:ext>
                </a:extLst>
              </a:tr>
              <a:tr h="374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CCMA Total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 R      74 421.56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76868550"/>
                  </a:ext>
                </a:extLst>
              </a:tr>
              <a:tr h="374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STIKLAND HOSPITAL Total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 R      66 228.28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82718383"/>
                  </a:ext>
                </a:extLst>
              </a:tr>
              <a:tr h="374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GREY HIGH SCHOOL Total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 R      65 217.00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60581309"/>
                  </a:ext>
                </a:extLst>
              </a:tr>
              <a:tr h="374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GROOTE SCHUUR HOSPITAL Total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 R      63 826.00 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81367147"/>
                  </a:ext>
                </a:extLst>
              </a:tr>
              <a:tr h="374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VALKENBURG HOSPITAL Total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 R      49 053.66 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114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5900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5612865A-CA51-6C48-93ED-17D0C627CC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cs typeface="Arial" panose="020B0604020202020204" pitchFamily="34" charset="0"/>
              </a:rPr>
              <a:t>IMPACT ANALYSIS: </a:t>
            </a:r>
            <a:r>
              <a:rPr lang="en-US" b="1" dirty="0" smtClean="0">
                <a:cs typeface="Arial" panose="020B0604020202020204" pitchFamily="34" charset="0"/>
              </a:rPr>
              <a:t>NUMBER OF SIGNED </a:t>
            </a:r>
            <a:r>
              <a:rPr lang="en-ZA" b="1" dirty="0" smtClean="0">
                <a:cs typeface="Arial" panose="020B0604020202020204" pitchFamily="34" charset="0"/>
              </a:rPr>
              <a:t>CUSTOMER AGREEMENTS </a:t>
            </a:r>
            <a:endParaRPr lang="en-ZA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65758" y="1690689"/>
          <a:ext cx="11312436" cy="478713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82675">
                  <a:extLst>
                    <a:ext uri="{9D8B030D-6E8A-4147-A177-3AD203B41FA5}">
                      <a16:colId xmlns:a16="http://schemas.microsoft.com/office/drawing/2014/main" xmlns="" val="2190388908"/>
                    </a:ext>
                  </a:extLst>
                </a:gridCol>
                <a:gridCol w="2017570">
                  <a:extLst>
                    <a:ext uri="{9D8B030D-6E8A-4147-A177-3AD203B41FA5}">
                      <a16:colId xmlns:a16="http://schemas.microsoft.com/office/drawing/2014/main" xmlns="" val="3728869991"/>
                    </a:ext>
                  </a:extLst>
                </a:gridCol>
                <a:gridCol w="1354169">
                  <a:extLst>
                    <a:ext uri="{9D8B030D-6E8A-4147-A177-3AD203B41FA5}">
                      <a16:colId xmlns:a16="http://schemas.microsoft.com/office/drawing/2014/main" xmlns="" val="45064516"/>
                    </a:ext>
                  </a:extLst>
                </a:gridCol>
                <a:gridCol w="1466674">
                  <a:extLst>
                    <a:ext uri="{9D8B030D-6E8A-4147-A177-3AD203B41FA5}">
                      <a16:colId xmlns:a16="http://schemas.microsoft.com/office/drawing/2014/main" xmlns="" val="1178577170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xmlns="" val="3267661239"/>
                    </a:ext>
                  </a:extLst>
                </a:gridCol>
                <a:gridCol w="849086">
                  <a:extLst>
                    <a:ext uri="{9D8B030D-6E8A-4147-A177-3AD203B41FA5}">
                      <a16:colId xmlns:a16="http://schemas.microsoft.com/office/drawing/2014/main" xmlns="" val="1658423079"/>
                    </a:ext>
                  </a:extLst>
                </a:gridCol>
                <a:gridCol w="930591">
                  <a:extLst>
                    <a:ext uri="{9D8B030D-6E8A-4147-A177-3AD203B41FA5}">
                      <a16:colId xmlns:a16="http://schemas.microsoft.com/office/drawing/2014/main" xmlns="" val="3829290266"/>
                    </a:ext>
                  </a:extLst>
                </a:gridCol>
                <a:gridCol w="1204624">
                  <a:extLst>
                    <a:ext uri="{9D8B030D-6E8A-4147-A177-3AD203B41FA5}">
                      <a16:colId xmlns:a16="http://schemas.microsoft.com/office/drawing/2014/main" xmlns="" val="2157325565"/>
                    </a:ext>
                  </a:extLst>
                </a:gridCol>
                <a:gridCol w="1470133">
                  <a:extLst>
                    <a:ext uri="{9D8B030D-6E8A-4147-A177-3AD203B41FA5}">
                      <a16:colId xmlns:a16="http://schemas.microsoft.com/office/drawing/2014/main" xmlns="" val="1708819126"/>
                    </a:ext>
                  </a:extLst>
                </a:gridCol>
              </a:tblGrid>
              <a:tr h="12628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No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Customer Name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Type of Contract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Start Date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Expiry Date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Duration (Years)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effectLst/>
                        </a:rPr>
                        <a:t>Estimated Contract Value</a:t>
                      </a:r>
                      <a:endParaRPr lang="en-ZA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ZA" sz="1400" dirty="0"/>
                    </a:p>
                  </a:txBody>
                  <a:tcPr marL="59522" marR="5952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/>
                        <a:t>Total</a:t>
                      </a:r>
                      <a:r>
                        <a:rPr lang="en-ZA" sz="1400" baseline="0" dirty="0" smtClean="0"/>
                        <a:t> value of orders received to date</a:t>
                      </a:r>
                      <a:endParaRPr lang="en-ZA" sz="1400" dirty="0" smtClean="0"/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effectLst/>
                        </a:rPr>
                        <a:t>Product Category</a:t>
                      </a:r>
                      <a:endParaRPr lang="en-ZA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 anchor="ctr"/>
                </a:tc>
                <a:extLst>
                  <a:ext uri="{0D108BD9-81ED-4DB2-BD59-A6C34878D82A}">
                    <a16:rowId xmlns:a16="http://schemas.microsoft.com/office/drawing/2014/main" xmlns="" val="2192066852"/>
                  </a:ext>
                </a:extLst>
              </a:tr>
              <a:tr h="8355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1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</a:t>
                      </a:r>
                      <a:r>
                        <a:rPr lang="en-Z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 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MoU (Main)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February 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February 2025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request</a:t>
                      </a:r>
                    </a:p>
                  </a:txBody>
                  <a:tcPr marL="59522" marR="59522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R0.00</a:t>
                      </a:r>
                    </a:p>
                  </a:txBody>
                  <a:tcPr marL="59522" marR="59522" marT="0" marB="0" anchor="b"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Hospital Linen</a:t>
                      </a:r>
                      <a:endParaRPr lang="en-ZA" sz="1600" dirty="0"/>
                    </a:p>
                  </a:txBody>
                  <a:tcPr marL="59522" marR="59522" marT="0" marB="0" anchor="b"/>
                </a:tc>
                <a:extLst>
                  <a:ext uri="{0D108BD9-81ED-4DB2-BD59-A6C34878D82A}">
                    <a16:rowId xmlns:a16="http://schemas.microsoft.com/office/drawing/2014/main" xmlns="" val="3757332092"/>
                  </a:ext>
                </a:extLst>
              </a:tr>
              <a:tr h="8355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</a:t>
                      </a:r>
                      <a:r>
                        <a:rPr lang="en-Z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Basic Education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MoU (Main)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February 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February 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ZA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request</a:t>
                      </a: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9522" marR="59522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R0.00</a:t>
                      </a:r>
                    </a:p>
                  </a:txBody>
                  <a:tcPr marL="59522" marR="59522" marT="0" marB="0" anchor="b"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School Furniture</a:t>
                      </a:r>
                      <a:endParaRPr lang="en-ZA" sz="1600" dirty="0"/>
                    </a:p>
                  </a:txBody>
                  <a:tcPr marL="59522" marR="59522" marT="0" marB="0" anchor="b"/>
                </a:tc>
                <a:extLst>
                  <a:ext uri="{0D108BD9-81ED-4DB2-BD59-A6C34878D82A}">
                    <a16:rowId xmlns:a16="http://schemas.microsoft.com/office/drawing/2014/main" xmlns="" val="491393992"/>
                  </a:ext>
                </a:extLst>
              </a:tr>
              <a:tr h="926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2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Western Cape Department of Health</a:t>
                      </a:r>
                      <a:r>
                        <a:rPr lang="en-Z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Awarded:Tender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September 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September 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 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R126million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R48million</a:t>
                      </a:r>
                    </a:p>
                  </a:txBody>
                  <a:tcPr marL="59522" marR="59522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Hospital</a:t>
                      </a:r>
                      <a:r>
                        <a:rPr lang="en-ZA" sz="1600" baseline="0" dirty="0" smtClean="0"/>
                        <a:t> Linen</a:t>
                      </a:r>
                      <a:endParaRPr lang="en-ZA" sz="1600" dirty="0" smtClean="0"/>
                    </a:p>
                  </a:txBody>
                  <a:tcPr marL="59522" marR="59522" marT="0" marB="0" anchor="b"/>
                </a:tc>
                <a:extLst>
                  <a:ext uri="{0D108BD9-81ED-4DB2-BD59-A6C34878D82A}">
                    <a16:rowId xmlns:a16="http://schemas.microsoft.com/office/drawing/2014/main" xmlns="" val="1456822781"/>
                  </a:ext>
                </a:extLst>
              </a:tr>
              <a:tr h="926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Gauteng</a:t>
                      </a:r>
                      <a:r>
                        <a:rPr lang="en-Z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Department of Health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MoU (Participation)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October 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February 2025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request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R2million</a:t>
                      </a:r>
                      <a:r>
                        <a:rPr lang="en-ZA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ZA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22" marR="59522" marT="0" marB="0" anchor="b"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Hospital Linen</a:t>
                      </a:r>
                      <a:endParaRPr lang="en-ZA" sz="1600" dirty="0"/>
                    </a:p>
                  </a:txBody>
                  <a:tcPr marL="59522" marR="59522" marT="0" marB="0" anchor="b"/>
                </a:tc>
                <a:extLst>
                  <a:ext uri="{0D108BD9-81ED-4DB2-BD59-A6C34878D82A}">
                    <a16:rowId xmlns:a16="http://schemas.microsoft.com/office/drawing/2014/main" xmlns="" val="2256827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037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6" y="172483"/>
            <a:ext cx="10067636" cy="68649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marL="514350" indent="-514350"/>
            <a:r>
              <a:rPr lang="en-ZA" dirty="0" smtClean="0"/>
              <a:t>4. REVENUE vs EXPENDITURE 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7856" y="814102"/>
            <a:ext cx="11119426" cy="5873026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								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Grant </a:t>
            </a:r>
            <a:r>
              <a:rPr lang="en-US" dirty="0"/>
              <a:t>allocation to be reviewed based on drawdown</a:t>
            </a:r>
          </a:p>
          <a:p>
            <a:r>
              <a:rPr lang="en-US" dirty="0"/>
              <a:t>Sales recorded on previous orders</a:t>
            </a:r>
          </a:p>
          <a:p>
            <a:r>
              <a:rPr lang="en-US" dirty="0"/>
              <a:t>Mandatory expenses  - electricity still to be claimed from DEL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5209" y="814102"/>
            <a:ext cx="8522947" cy="443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0094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62" y="313101"/>
            <a:ext cx="11261438" cy="10631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ZA" sz="4000" dirty="0" smtClean="0"/>
              <a:t>5. </a:t>
            </a:r>
            <a:r>
              <a:rPr lang="en-ZA" sz="4000" dirty="0"/>
              <a:t>Summary of 2020/2021 </a:t>
            </a:r>
            <a:r>
              <a:rPr lang="en-ZA" sz="4000" dirty="0" smtClean="0"/>
              <a:t>FINANCIAL PERFORMANCE 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62" y="1376219"/>
            <a:ext cx="10515600" cy="5290202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82417" y="1477818"/>
          <a:ext cx="7920879" cy="3002280"/>
        </p:xfrm>
        <a:graphic>
          <a:graphicData uri="http://schemas.openxmlformats.org/drawingml/2006/table">
            <a:tbl>
              <a:tblPr/>
              <a:tblGrid>
                <a:gridCol w="3384376">
                  <a:extLst>
                    <a:ext uri="{9D8B030D-6E8A-4147-A177-3AD203B41FA5}">
                      <a16:colId xmlns:a16="http://schemas.microsoft.com/office/drawing/2014/main" xmlns="" val="3573088062"/>
                    </a:ext>
                  </a:extLst>
                </a:gridCol>
                <a:gridCol w="1171883">
                  <a:extLst>
                    <a:ext uri="{9D8B030D-6E8A-4147-A177-3AD203B41FA5}">
                      <a16:colId xmlns:a16="http://schemas.microsoft.com/office/drawing/2014/main" xmlns="" val="1155525217"/>
                    </a:ext>
                  </a:extLst>
                </a:gridCol>
                <a:gridCol w="1331829">
                  <a:extLst>
                    <a:ext uri="{9D8B030D-6E8A-4147-A177-3AD203B41FA5}">
                      <a16:colId xmlns:a16="http://schemas.microsoft.com/office/drawing/2014/main" xmlns="" val="2377531209"/>
                    </a:ext>
                  </a:extLst>
                </a:gridCol>
                <a:gridCol w="1331829">
                  <a:extLst>
                    <a:ext uri="{9D8B030D-6E8A-4147-A177-3AD203B41FA5}">
                      <a16:colId xmlns:a16="http://schemas.microsoft.com/office/drawing/2014/main" xmlns="" val="1368095811"/>
                    </a:ext>
                  </a:extLst>
                </a:gridCol>
                <a:gridCol w="700962">
                  <a:extLst>
                    <a:ext uri="{9D8B030D-6E8A-4147-A177-3AD203B41FA5}">
                      <a16:colId xmlns:a16="http://schemas.microsoft.com/office/drawing/2014/main" xmlns="" val="257838784"/>
                    </a:ext>
                  </a:extLst>
                </a:gridCol>
              </a:tblGrid>
              <a:tr h="24521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DESCRIPTION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SUMMARY OF FINANACIAL PERFORMANCE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7779276"/>
                  </a:ext>
                </a:extLst>
              </a:tr>
              <a:tr h="2047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VARIANCE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6727842"/>
                  </a:ext>
                </a:extLst>
              </a:tr>
              <a:tr h="20478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1 049 560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10 438 524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-9 388 964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3449938"/>
                  </a:ext>
                </a:extLst>
              </a:tr>
              <a:tr h="20478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VARIABLE COST (COS)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-953 174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-9 755 630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8 802 456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7125074"/>
                  </a:ext>
                </a:extLst>
              </a:tr>
              <a:tr h="20478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GROSS CONTRIBUTION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96 386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682 894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9376020"/>
                  </a:ext>
                </a:extLst>
              </a:tr>
              <a:tr h="20478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CONTRIBUTION MARGIN 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5451427"/>
                  </a:ext>
                </a:extLst>
              </a:tr>
              <a:tr h="20478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MANUFACTURING COSTS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-5 732 635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-25 014 544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19 281 909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6508389"/>
                  </a:ext>
                </a:extLst>
              </a:tr>
              <a:tr h="20478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GROSS PROFIT/ (LOSS)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-5 636 249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-24 331 650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36247"/>
                  </a:ext>
                </a:extLst>
              </a:tr>
              <a:tr h="20478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INCOME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35 708 798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40 371 750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-4 662 952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1175109"/>
                  </a:ext>
                </a:extLst>
              </a:tr>
              <a:tr h="20478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OPERATIONAL COST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-36 642 250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-16 040 100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7 944 252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1638246"/>
                  </a:ext>
                </a:extLst>
              </a:tr>
              <a:tr h="173017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OPERATING NET PROFIT/(LOSS)*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-6 569 701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9272498"/>
                  </a:ext>
                </a:extLst>
              </a:tr>
              <a:tr h="138851"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*Above represent accounting profit/loss in terms of accounting framework/principles</a:t>
                      </a:r>
                      <a:endParaRPr lang="en-ZA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812369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2417" y="4694581"/>
            <a:ext cx="10116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  <a:tabLst>
                <a:tab pos="292100" algn="l"/>
              </a:tabLst>
              <a:defRPr/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Under collection on Sales – possible downwards budget review in Sept.</a:t>
            </a:r>
          </a:p>
          <a:p>
            <a:pPr>
              <a:buFont typeface="Wingdings" panose="05000000000000000000" pitchFamily="2" charset="2"/>
              <a:buChar char="Ø"/>
              <a:tabLst>
                <a:tab pos="292100" algn="l"/>
              </a:tabLst>
              <a:defRPr/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Operational Cost higher – review spending required</a:t>
            </a:r>
          </a:p>
          <a:p>
            <a:pPr>
              <a:buFont typeface="Wingdings" panose="05000000000000000000" pitchFamily="2" charset="2"/>
              <a:buChar char="Ø"/>
              <a:tabLst>
                <a:tab pos="292100" algn="l"/>
              </a:tabLst>
              <a:defRPr/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Q1 performance  realised loss </a:t>
            </a:r>
          </a:p>
        </p:txBody>
      </p:sp>
    </p:spTree>
    <p:extLst>
      <p:ext uri="{BB962C8B-B14F-4D97-AF65-F5344CB8AC3E}">
        <p14:creationId xmlns:p14="http://schemas.microsoft.com/office/powerpoint/2010/main" xmlns="" val="222592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1" y="220268"/>
            <a:ext cx="11610109" cy="97171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 TABLE OF CONTENTS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65" y="706127"/>
            <a:ext cx="12046722" cy="413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304879"/>
            <a:ext cx="10515600" cy="839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5491" y="1294992"/>
            <a:ext cx="11674764" cy="5392136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1. Overall </a:t>
            </a:r>
            <a:r>
              <a:rPr lang="en-ZA" dirty="0"/>
              <a:t>performance during quarter </a:t>
            </a:r>
            <a:r>
              <a:rPr lang="en-ZA" dirty="0" smtClean="0"/>
              <a:t>1</a:t>
            </a:r>
          </a:p>
          <a:p>
            <a:pPr marL="0" indent="0">
              <a:buNone/>
            </a:pPr>
            <a:r>
              <a:rPr lang="en-ZA" dirty="0" smtClean="0"/>
              <a:t>2. Q1 Performance Remedial Action</a:t>
            </a:r>
          </a:p>
          <a:p>
            <a:pPr marL="0" indent="0">
              <a:buNone/>
            </a:pPr>
            <a:r>
              <a:rPr lang="en-ZA" dirty="0" smtClean="0"/>
              <a:t>3. Impact </a:t>
            </a:r>
            <a:r>
              <a:rPr lang="en-ZA" dirty="0"/>
              <a:t>analysis </a:t>
            </a:r>
            <a:r>
              <a:rPr lang="en-ZA" dirty="0" smtClean="0"/>
              <a:t>report</a:t>
            </a:r>
          </a:p>
          <a:p>
            <a:pPr marL="0" indent="0">
              <a:buNone/>
            </a:pPr>
            <a:r>
              <a:rPr lang="en-ZA" dirty="0" smtClean="0"/>
              <a:t>4. REVENUE </a:t>
            </a:r>
            <a:r>
              <a:rPr lang="en-ZA" dirty="0"/>
              <a:t>vs </a:t>
            </a:r>
            <a:r>
              <a:rPr lang="en-ZA" dirty="0" smtClean="0"/>
              <a:t>EXPENDITURE</a:t>
            </a:r>
          </a:p>
          <a:p>
            <a:pPr marL="0" indent="0">
              <a:buNone/>
            </a:pPr>
            <a:r>
              <a:rPr lang="en-US" dirty="0" smtClean="0"/>
              <a:t>5. Summary </a:t>
            </a:r>
            <a:r>
              <a:rPr lang="en-US" dirty="0"/>
              <a:t>of </a:t>
            </a:r>
            <a:r>
              <a:rPr lang="en-US" dirty="0" smtClean="0"/>
              <a:t>Q1 financial performance</a:t>
            </a: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endParaRPr lang="en-ZA" dirty="0"/>
          </a:p>
          <a:p>
            <a:pPr marL="514350" indent="-514350">
              <a:buFont typeface="+mj-lt"/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6780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1</a:t>
            </a:r>
            <a:r>
              <a:rPr lang="en-US" altLang="en-US" b="1" dirty="0" smtClean="0"/>
              <a:t>. SEE </a:t>
            </a:r>
            <a:r>
              <a:rPr lang="en-US" altLang="en-US" b="1" dirty="0"/>
              <a:t>OVERALL PERFORMANCE </a:t>
            </a: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434109" y="2351882"/>
            <a:ext cx="7543800" cy="1200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ZA" dirty="0">
              <a:latin typeface="Arial" charset="0"/>
              <a:ea typeface="ＭＳ Ｐゴシック" pitchFamily="80" charset="-128"/>
            </a:endParaRPr>
          </a:p>
          <a:p>
            <a:pPr>
              <a:defRPr/>
            </a:pPr>
            <a:endParaRPr lang="en-ZA" dirty="0">
              <a:latin typeface="Arial" charset="0"/>
              <a:ea typeface="ＭＳ Ｐゴシック" pitchFamily="80" charset="-128"/>
            </a:endParaRPr>
          </a:p>
          <a:p>
            <a:pPr>
              <a:defRPr/>
            </a:pPr>
            <a:endParaRPr lang="en-ZA" dirty="0">
              <a:latin typeface="Arial" charset="0"/>
              <a:ea typeface="ＭＳ Ｐゴシック" pitchFamily="80" charset="-128"/>
            </a:endParaRPr>
          </a:p>
          <a:p>
            <a:pPr>
              <a:defRPr/>
            </a:pPr>
            <a:endParaRPr lang="en-ZA" dirty="0"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109" y="4118770"/>
            <a:ext cx="7543800" cy="1200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ZA" dirty="0">
              <a:latin typeface="Arial" charset="0"/>
              <a:ea typeface="ＭＳ Ｐゴシック" pitchFamily="80" charset="-128"/>
            </a:endParaRPr>
          </a:p>
          <a:p>
            <a:pPr>
              <a:defRPr/>
            </a:pPr>
            <a:endParaRPr lang="en-ZA" dirty="0">
              <a:latin typeface="Arial" charset="0"/>
              <a:ea typeface="ＭＳ Ｐゴシック" pitchFamily="80" charset="-128"/>
            </a:endParaRPr>
          </a:p>
          <a:p>
            <a:pPr>
              <a:defRPr/>
            </a:pPr>
            <a:endParaRPr lang="en-ZA" dirty="0">
              <a:latin typeface="Arial" charset="0"/>
              <a:ea typeface="ＭＳ Ｐゴシック" pitchFamily="80" charset="-128"/>
            </a:endParaRPr>
          </a:p>
          <a:p>
            <a:pPr>
              <a:defRPr/>
            </a:pPr>
            <a:endParaRPr lang="en-ZA" dirty="0">
              <a:latin typeface="Arial" charset="0"/>
              <a:ea typeface="ＭＳ Ｐゴシック" pitchFamily="80" charset="-128"/>
            </a:endParaRPr>
          </a:p>
        </p:txBody>
      </p:sp>
      <p:sp>
        <p:nvSpPr>
          <p:cNvPr id="7" name="Oval 6"/>
          <p:cNvSpPr/>
          <p:nvPr/>
        </p:nvSpPr>
        <p:spPr>
          <a:xfrm>
            <a:off x="624609" y="2555082"/>
            <a:ext cx="838200" cy="792163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 dirty="0"/>
          </a:p>
        </p:txBody>
      </p:sp>
      <p:sp>
        <p:nvSpPr>
          <p:cNvPr id="8" name="Oval 7"/>
          <p:cNvSpPr/>
          <p:nvPr/>
        </p:nvSpPr>
        <p:spPr>
          <a:xfrm>
            <a:off x="624609" y="4323557"/>
            <a:ext cx="838200" cy="79216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 dirty="0"/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577109" y="2366170"/>
            <a:ext cx="6202363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800" b="1" u="sng" dirty="0">
                <a:solidFill>
                  <a:srgbClr val="000000"/>
                </a:solidFill>
                <a:cs typeface="Times New Roman" pitchFamily="18" charset="0"/>
              </a:rPr>
              <a:t>Implication</a:t>
            </a:r>
            <a:r>
              <a:rPr lang="en-US" altLang="en-US" sz="1800" b="1" dirty="0">
                <a:solidFill>
                  <a:srgbClr val="000000"/>
                </a:solidFill>
                <a:cs typeface="Times New Roman" pitchFamily="18" charset="0"/>
              </a:rPr>
              <a:t>:  </a:t>
            </a:r>
            <a:r>
              <a:rPr lang="en-US" altLang="en-US" sz="1800" b="1" dirty="0">
                <a:solidFill>
                  <a:srgbClr val="00B050"/>
                </a:solidFill>
                <a:cs typeface="Times New Roman" pitchFamily="18" charset="0"/>
              </a:rPr>
              <a:t>ACHIEVED </a:t>
            </a:r>
          </a:p>
          <a:p>
            <a:r>
              <a:rPr lang="en-ZA" altLang="en-US" sz="2000" b="1" dirty="0">
                <a:solidFill>
                  <a:srgbClr val="000000"/>
                </a:solidFill>
                <a:cs typeface="Times New Roman" pitchFamily="18" charset="0"/>
              </a:rPr>
              <a:t>Performance Indicator is on track  or reflects complete implementation. Target achieved</a:t>
            </a:r>
          </a:p>
          <a:p>
            <a:r>
              <a:rPr lang="en-US" altLang="en-US" sz="1800" b="1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en-US" altLang="en-US" sz="1800" b="1" u="sng" dirty="0">
                <a:solidFill>
                  <a:srgbClr val="00B050"/>
                </a:solidFill>
                <a:cs typeface="Times New Roman" pitchFamily="18" charset="0"/>
              </a:rPr>
              <a:t>100% +  Complete</a:t>
            </a:r>
            <a:endParaRPr lang="en-ZA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516784" y="4118770"/>
            <a:ext cx="6384925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800" b="1" u="sng" dirty="0">
                <a:solidFill>
                  <a:srgbClr val="000000"/>
                </a:solidFill>
                <a:cs typeface="Times New Roman" pitchFamily="18" charset="0"/>
              </a:rPr>
              <a:t>Implication</a:t>
            </a:r>
            <a:r>
              <a:rPr lang="en-US" altLang="en-US" sz="1800" b="1" dirty="0">
                <a:solidFill>
                  <a:srgbClr val="000000"/>
                </a:solidFill>
                <a:cs typeface="Times New Roman" pitchFamily="18" charset="0"/>
              </a:rPr>
              <a:t>:     </a:t>
            </a:r>
            <a:r>
              <a:rPr lang="en-US" altLang="en-US" sz="1800" b="1" dirty="0">
                <a:solidFill>
                  <a:srgbClr val="FF0000"/>
                </a:solidFill>
                <a:cs typeface="Times New Roman" pitchFamily="18" charset="0"/>
              </a:rPr>
              <a:t>NOT ACHIEVED </a:t>
            </a:r>
          </a:p>
          <a:p>
            <a:r>
              <a:rPr lang="en-ZA" altLang="en-US" sz="2000" b="1" dirty="0">
                <a:solidFill>
                  <a:srgbClr val="000000"/>
                </a:solidFill>
                <a:cs typeface="Times New Roman" pitchFamily="18" charset="0"/>
              </a:rPr>
              <a:t>Performance Indicator behind schedule. Target not achieved</a:t>
            </a:r>
          </a:p>
          <a:p>
            <a:r>
              <a:rPr lang="en-US" altLang="en-US" sz="1800" b="1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en-US" altLang="en-US" sz="1800" b="1" u="sng" dirty="0">
                <a:solidFill>
                  <a:srgbClr val="FF0000"/>
                </a:solidFill>
                <a:cs typeface="Times New Roman" pitchFamily="18" charset="0"/>
              </a:rPr>
              <a:t>0% - 99% Complete</a:t>
            </a:r>
            <a:endParaRPr lang="en-ZA" altLang="en-US" sz="1800" dirty="0"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6227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3689" y="365125"/>
            <a:ext cx="11060112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  <a:ea typeface="ＭＳ Ｐゴシック" pitchFamily="-80" charset="-128"/>
              </a:rPr>
              <a:t>1.1 PERFORMANCE </a:t>
            </a:r>
            <a:r>
              <a:rPr lang="en-US" sz="4000" b="1" dirty="0">
                <a:solidFill>
                  <a:prstClr val="black"/>
                </a:solidFill>
                <a:ea typeface="ＭＳ Ｐゴシック" pitchFamily="-80" charset="-128"/>
              </a:rPr>
              <a:t>PER STRATEGIC OBJECTIVE</a:t>
            </a:r>
            <a:endParaRPr lang="en-ZA" sz="4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36959692"/>
              </p:ext>
            </p:extLst>
          </p:nvPr>
        </p:nvGraphicFramePr>
        <p:xfrm>
          <a:off x="293688" y="1576388"/>
          <a:ext cx="11685876" cy="2941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61076">
                  <a:extLst>
                    <a:ext uri="{9D8B030D-6E8A-4147-A177-3AD203B41FA5}">
                      <a16:colId xmlns:a16="http://schemas.microsoft.com/office/drawing/2014/main" xmlns="" val="2715169436"/>
                    </a:ext>
                  </a:extLst>
                </a:gridCol>
                <a:gridCol w="1339272">
                  <a:extLst>
                    <a:ext uri="{9D8B030D-6E8A-4147-A177-3AD203B41FA5}">
                      <a16:colId xmlns:a16="http://schemas.microsoft.com/office/drawing/2014/main" xmlns="" val="3984775952"/>
                    </a:ext>
                  </a:extLst>
                </a:gridCol>
                <a:gridCol w="2027042">
                  <a:extLst>
                    <a:ext uri="{9D8B030D-6E8A-4147-A177-3AD203B41FA5}">
                      <a16:colId xmlns:a16="http://schemas.microsoft.com/office/drawing/2014/main" xmlns="" val="3755300308"/>
                    </a:ext>
                  </a:extLst>
                </a:gridCol>
                <a:gridCol w="1769104">
                  <a:extLst>
                    <a:ext uri="{9D8B030D-6E8A-4147-A177-3AD203B41FA5}">
                      <a16:colId xmlns:a16="http://schemas.microsoft.com/office/drawing/2014/main" xmlns="" val="1100068330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xmlns="" val="2629139355"/>
                    </a:ext>
                  </a:extLst>
                </a:gridCol>
                <a:gridCol w="1459346">
                  <a:extLst>
                    <a:ext uri="{9D8B030D-6E8A-4147-A177-3AD203B41FA5}">
                      <a16:colId xmlns:a16="http://schemas.microsoft.com/office/drawing/2014/main" xmlns="" val="1087271855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PRIORITY</a:t>
                      </a:r>
                      <a:r>
                        <a:rPr lang="en-US" sz="1800" kern="1200" baseline="0" dirty="0" smtClean="0">
                          <a:effectLst/>
                        </a:rPr>
                        <a:t> 2: Economic Transformation and Job Creation</a:t>
                      </a:r>
                      <a:endParaRPr lang="en-US" sz="18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1465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PURPOSE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effectLst/>
                        </a:rPr>
                        <a:t>Annual Planned Indicators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Indicators with targets reporting in quarter 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effectLst/>
                        </a:rPr>
                        <a:t>Achieved</a:t>
                      </a:r>
                      <a:endParaRPr lang="en-US" sz="1800" kern="1200" dirty="0" smtClean="0">
                        <a:effectLst/>
                      </a:endParaRPr>
                    </a:p>
                    <a:p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effectLst/>
                        </a:rPr>
                        <a:t>Not Achieved</a:t>
                      </a:r>
                      <a:endParaRPr lang="en-US" sz="1800" kern="1200" dirty="0" smtClean="0">
                        <a:effectLst/>
                      </a:endParaRPr>
                    </a:p>
                    <a:p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effectLst/>
                        </a:rPr>
                        <a:t>Overall Achievement %</a:t>
                      </a:r>
                      <a:endParaRPr lang="en-US" sz="1800" kern="1200" dirty="0" smtClean="0">
                        <a:effectLst/>
                      </a:endParaRPr>
                    </a:p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4045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Provide work opportunities for People with Disabilities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2</a:t>
                      </a:r>
                      <a:endParaRPr lang="en-Z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ZA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9721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effectLst/>
                        </a:rPr>
                        <a:t>Total number of Indicators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2</a:t>
                      </a:r>
                      <a:endParaRPr lang="en-Z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179045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dirty="0" smtClean="0"/>
                        <a:t>Overall Performance</a:t>
                      </a:r>
                      <a:endParaRPr lang="en-ZA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0%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0404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7228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0"/>
            <a:ext cx="11104417" cy="1011092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ea typeface="ＭＳ Ｐゴシック" pitchFamily="34" charset="-128"/>
                <a:cs typeface="Times New Roman" pitchFamily="18" charset="0"/>
              </a:rPr>
              <a:t>2</a:t>
            </a:r>
            <a:r>
              <a:rPr lang="en-US" altLang="en-US" sz="4000" b="1" dirty="0" smtClean="0">
                <a:ea typeface="ＭＳ Ｐゴシック" pitchFamily="34" charset="-128"/>
                <a:cs typeface="Times New Roman" pitchFamily="18" charset="0"/>
              </a:rPr>
              <a:t>. Performance vs Indicators </a:t>
            </a:r>
            <a:r>
              <a:rPr lang="en-US" altLang="en-US" sz="4000" b="1" dirty="0">
                <a:ea typeface="ＭＳ Ｐゴシック" pitchFamily="34" charset="-128"/>
                <a:cs typeface="Times New Roman" pitchFamily="18" charset="0"/>
              </a:rPr>
              <a:t>and remedial action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72450636"/>
              </p:ext>
            </p:extLst>
          </p:nvPr>
        </p:nvGraphicFramePr>
        <p:xfrm>
          <a:off x="1" y="708152"/>
          <a:ext cx="12191999" cy="61498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51471">
                  <a:extLst>
                    <a:ext uri="{9D8B030D-6E8A-4147-A177-3AD203B41FA5}">
                      <a16:colId xmlns:a16="http://schemas.microsoft.com/office/drawing/2014/main" xmlns="" val="207293073"/>
                    </a:ext>
                  </a:extLst>
                </a:gridCol>
                <a:gridCol w="1099875">
                  <a:extLst>
                    <a:ext uri="{9D8B030D-6E8A-4147-A177-3AD203B41FA5}">
                      <a16:colId xmlns:a16="http://schemas.microsoft.com/office/drawing/2014/main" xmlns="" val="1233680112"/>
                    </a:ext>
                  </a:extLst>
                </a:gridCol>
                <a:gridCol w="3507899">
                  <a:extLst>
                    <a:ext uri="{9D8B030D-6E8A-4147-A177-3AD203B41FA5}">
                      <a16:colId xmlns:a16="http://schemas.microsoft.com/office/drawing/2014/main" xmlns="" val="2341609889"/>
                    </a:ext>
                  </a:extLst>
                </a:gridCol>
                <a:gridCol w="2675542">
                  <a:extLst>
                    <a:ext uri="{9D8B030D-6E8A-4147-A177-3AD203B41FA5}">
                      <a16:colId xmlns:a16="http://schemas.microsoft.com/office/drawing/2014/main" xmlns="" val="1740297806"/>
                    </a:ext>
                  </a:extLst>
                </a:gridCol>
                <a:gridCol w="2357212">
                  <a:extLst>
                    <a:ext uri="{9D8B030D-6E8A-4147-A177-3AD203B41FA5}">
                      <a16:colId xmlns:a16="http://schemas.microsoft.com/office/drawing/2014/main" xmlns="" val="961837135"/>
                    </a:ext>
                  </a:extLst>
                </a:gridCol>
              </a:tblGrid>
              <a:tr h="554181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OUTPUT</a:t>
                      </a:r>
                      <a:r>
                        <a:rPr lang="en-ZA" sz="1600" baseline="0" dirty="0" smtClean="0"/>
                        <a:t> INDICATOR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PLANNED</a:t>
                      </a:r>
                      <a:r>
                        <a:rPr lang="en-ZA" sz="1600" baseline="0" dirty="0" smtClean="0"/>
                        <a:t> </a:t>
                      </a:r>
                      <a:r>
                        <a:rPr lang="en-ZA" sz="1600" dirty="0" smtClean="0"/>
                        <a:t>TARGET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ACTUAL ACHIEVEMENT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REASON FOR VARIANCES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REMEDIAL ACTION</a:t>
                      </a:r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7318518"/>
                  </a:ext>
                </a:extLst>
              </a:tr>
              <a:tr h="51538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Priority: Economic Transformation and Job Creation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Purpose: Provide work opportunities for People with Disabilities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0764482"/>
                  </a:ext>
                </a:extLst>
              </a:tr>
              <a:tr h="774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Number of additional persons with disabilities employed in the SEE factories by the end of March </a:t>
                      </a: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6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6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6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12120036"/>
                  </a:ext>
                </a:extLst>
              </a:tr>
              <a:tr h="1240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 annual increase of sales revenue from goods and services by the end of March </a:t>
                      </a: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+mn-lt"/>
                        </a:rPr>
                        <a:t>1.25%</a:t>
                      </a:r>
                      <a:endParaRPr lang="en-ZA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Achieved, Generated sales revenue for Q1 is R1 049 560.79 which is a negative growth in sales of 95% in comparison to previous quarter sales of R20 457 296.31</a:t>
                      </a: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Delays in orders placed by the Western Cape Department of health under the contract.</a:t>
                      </a: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Expedite orders received from Western Cape Health worth R22 227 295.01</a:t>
                      </a:r>
                      <a:endParaRPr lang="en-ZA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4610253"/>
                  </a:ext>
                </a:extLst>
              </a:tr>
              <a:tr h="882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Number of customer agreements entered into annually </a:t>
                      </a: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+mn-lt"/>
                        </a:rPr>
                        <a:t>1</a:t>
                      </a:r>
                      <a:endParaRPr lang="en-ZA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Achieved, no customer agreements were signed in quarter 1.</a:t>
                      </a:r>
                      <a:endParaRPr lang="en-ZA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Delays in finalising a customer agreement with the North West Department of Education has led to no customer agreements being signed by the end of quarter 1.</a:t>
                      </a: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Expedite the conclusion and signing of the customer agreement with the North West Department of Education</a:t>
                      </a: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59939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5219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73" y="152689"/>
            <a:ext cx="11951854" cy="1325563"/>
          </a:xfrm>
        </p:spPr>
        <p:txBody>
          <a:bodyPr>
            <a:normAutofit/>
          </a:bodyPr>
          <a:lstStyle/>
          <a:p>
            <a:r>
              <a:rPr lang="en-ZA" sz="4000" b="1" dirty="0" smtClean="0"/>
              <a:t>3. IMPACT ANALYSIS: </a:t>
            </a:r>
            <a:r>
              <a:rPr lang="en-ZA" sz="4000" b="1" dirty="0" smtClean="0">
                <a:cs typeface="Arial" panose="020B0604020202020204" pitchFamily="34" charset="0"/>
              </a:rPr>
              <a:t>FACTORY EMPLOYEES</a:t>
            </a:r>
            <a:endParaRPr lang="en-ZA" sz="4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11728" y="1158716"/>
          <a:ext cx="11492346" cy="52768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01938">
                  <a:extLst>
                    <a:ext uri="{9D8B030D-6E8A-4147-A177-3AD203B41FA5}">
                      <a16:colId xmlns:a16="http://schemas.microsoft.com/office/drawing/2014/main" xmlns="" val="3920100005"/>
                    </a:ext>
                  </a:extLst>
                </a:gridCol>
                <a:gridCol w="1881243">
                  <a:extLst>
                    <a:ext uri="{9D8B030D-6E8A-4147-A177-3AD203B41FA5}">
                      <a16:colId xmlns:a16="http://schemas.microsoft.com/office/drawing/2014/main" xmlns="" val="805325892"/>
                    </a:ext>
                  </a:extLst>
                </a:gridCol>
                <a:gridCol w="1483052">
                  <a:extLst>
                    <a:ext uri="{9D8B030D-6E8A-4147-A177-3AD203B41FA5}">
                      <a16:colId xmlns:a16="http://schemas.microsoft.com/office/drawing/2014/main" xmlns="" val="3987652725"/>
                    </a:ext>
                  </a:extLst>
                </a:gridCol>
                <a:gridCol w="2368512">
                  <a:extLst>
                    <a:ext uri="{9D8B030D-6E8A-4147-A177-3AD203B41FA5}">
                      <a16:colId xmlns:a16="http://schemas.microsoft.com/office/drawing/2014/main" xmlns="" val="2326187919"/>
                    </a:ext>
                  </a:extLst>
                </a:gridCol>
                <a:gridCol w="2097665">
                  <a:extLst>
                    <a:ext uri="{9D8B030D-6E8A-4147-A177-3AD203B41FA5}">
                      <a16:colId xmlns:a16="http://schemas.microsoft.com/office/drawing/2014/main" xmlns="" val="3463959989"/>
                    </a:ext>
                  </a:extLst>
                </a:gridCol>
                <a:gridCol w="1559936">
                  <a:extLst>
                    <a:ext uri="{9D8B030D-6E8A-4147-A177-3AD203B41FA5}">
                      <a16:colId xmlns:a16="http://schemas.microsoft.com/office/drawing/2014/main" xmlns="" val="2263939090"/>
                    </a:ext>
                  </a:extLst>
                </a:gridCol>
              </a:tblGrid>
              <a:tr h="808629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Province 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Factory 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PWDs as at </a:t>
                      </a:r>
                      <a:r>
                        <a:rPr lang="en-US" sz="2000" u="none" strike="noStrike" dirty="0" smtClean="0">
                          <a:effectLst/>
                        </a:rPr>
                        <a:t>31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/03/2021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PWDs </a:t>
                      </a:r>
                      <a:r>
                        <a:rPr lang="en-US" sz="2000" u="none" strike="noStrike" dirty="0" smtClean="0">
                          <a:effectLst/>
                        </a:rPr>
                        <a:t>additional </a:t>
                      </a:r>
                      <a:r>
                        <a:rPr lang="en-US" sz="2000" u="none" strike="noStrike" dirty="0">
                          <a:effectLst/>
                        </a:rPr>
                        <a:t>work opportunities as at </a:t>
                      </a:r>
                      <a:r>
                        <a:rPr lang="en-US" sz="2000" u="none" strike="noStrike" dirty="0" smtClean="0">
                          <a:effectLst/>
                        </a:rPr>
                        <a:t>30/06/2021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</a:rPr>
                        <a:t>Terminations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</a:rPr>
                        <a:t> as at 30/06/2021</a:t>
                      </a:r>
                    </a:p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Total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46312057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Free </a:t>
                      </a:r>
                      <a:r>
                        <a:rPr lang="en-ZA" sz="2000" u="none" strike="noStrike" dirty="0" smtClean="0">
                          <a:effectLst/>
                        </a:rPr>
                        <a:t>State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Bloemfontein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825235483"/>
                  </a:ext>
                </a:extLst>
              </a:tr>
              <a:tr h="18415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KZN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Durban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death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155325179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Pietermaritzburg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resigned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767792543"/>
                  </a:ext>
                </a:extLst>
              </a:tr>
              <a:tr h="18415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Eastern Cape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East London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(transfer from PTA)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630804719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Port Elizabeth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ZA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termination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3103181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Northern cape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Kimberley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909707867"/>
                  </a:ext>
                </a:extLst>
              </a:tr>
              <a:tr h="18415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Western cape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err="1">
                          <a:effectLst/>
                        </a:rPr>
                        <a:t>Ndabeni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death &amp; retire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876057553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Epping 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(replacements)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transfer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98415748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North West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Potchefstroom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22749929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</a:rPr>
                        <a:t>31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err="1">
                          <a:effectLst/>
                        </a:rPr>
                        <a:t>Seshego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041394308"/>
                  </a:ext>
                </a:extLst>
              </a:tr>
              <a:tr h="184150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Gauteng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Pretoria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751673574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Rand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resigned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58004600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Springfield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resigned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725196367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 dirty="0" smtClean="0">
                          <a:effectLst/>
                        </a:rPr>
                        <a:t>TOTAL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1036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1030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52920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695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27" y="152689"/>
            <a:ext cx="10617200" cy="95567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cs typeface="Arial" panose="020B0604020202020204" pitchFamily="34" charset="0"/>
              </a:rPr>
              <a:t>IMPACT ANALYSIS: EE PROFILE</a:t>
            </a:r>
            <a:endParaRPr lang="en-Z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11727" y="1040722"/>
          <a:ext cx="10014527" cy="483144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68059">
                  <a:extLst>
                    <a:ext uri="{9D8B030D-6E8A-4147-A177-3AD203B41FA5}">
                      <a16:colId xmlns:a16="http://schemas.microsoft.com/office/drawing/2014/main" xmlns="" val="1627387821"/>
                    </a:ext>
                  </a:extLst>
                </a:gridCol>
                <a:gridCol w="1859341">
                  <a:extLst>
                    <a:ext uri="{9D8B030D-6E8A-4147-A177-3AD203B41FA5}">
                      <a16:colId xmlns:a16="http://schemas.microsoft.com/office/drawing/2014/main" xmlns="" val="889631406"/>
                    </a:ext>
                  </a:extLst>
                </a:gridCol>
                <a:gridCol w="1026414">
                  <a:extLst>
                    <a:ext uri="{9D8B030D-6E8A-4147-A177-3AD203B41FA5}">
                      <a16:colId xmlns:a16="http://schemas.microsoft.com/office/drawing/2014/main" xmlns="" val="1599315474"/>
                    </a:ext>
                  </a:extLst>
                </a:gridCol>
                <a:gridCol w="1168403">
                  <a:extLst>
                    <a:ext uri="{9D8B030D-6E8A-4147-A177-3AD203B41FA5}">
                      <a16:colId xmlns:a16="http://schemas.microsoft.com/office/drawing/2014/main" xmlns="" val="3017134608"/>
                    </a:ext>
                  </a:extLst>
                </a:gridCol>
                <a:gridCol w="886375">
                  <a:extLst>
                    <a:ext uri="{9D8B030D-6E8A-4147-A177-3AD203B41FA5}">
                      <a16:colId xmlns:a16="http://schemas.microsoft.com/office/drawing/2014/main" xmlns="" val="367116815"/>
                    </a:ext>
                  </a:extLst>
                </a:gridCol>
                <a:gridCol w="755433">
                  <a:extLst>
                    <a:ext uri="{9D8B030D-6E8A-4147-A177-3AD203B41FA5}">
                      <a16:colId xmlns:a16="http://schemas.microsoft.com/office/drawing/2014/main" xmlns="" val="579382280"/>
                    </a:ext>
                  </a:extLst>
                </a:gridCol>
                <a:gridCol w="1198621">
                  <a:extLst>
                    <a:ext uri="{9D8B030D-6E8A-4147-A177-3AD203B41FA5}">
                      <a16:colId xmlns:a16="http://schemas.microsoft.com/office/drawing/2014/main" xmlns="" val="3597157742"/>
                    </a:ext>
                  </a:extLst>
                </a:gridCol>
                <a:gridCol w="775578">
                  <a:extLst>
                    <a:ext uri="{9D8B030D-6E8A-4147-A177-3AD203B41FA5}">
                      <a16:colId xmlns:a16="http://schemas.microsoft.com/office/drawing/2014/main" xmlns="" val="2842391310"/>
                    </a:ext>
                  </a:extLst>
                </a:gridCol>
                <a:gridCol w="876303">
                  <a:extLst>
                    <a:ext uri="{9D8B030D-6E8A-4147-A177-3AD203B41FA5}">
                      <a16:colId xmlns:a16="http://schemas.microsoft.com/office/drawing/2014/main" xmlns="" val="720416651"/>
                    </a:ext>
                  </a:extLst>
                </a:gridCol>
              </a:tblGrid>
              <a:tr h="682351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 smtClean="0">
                          <a:effectLst/>
                        </a:rPr>
                        <a:t>PROVINCE81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FACTORY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RACE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GENDER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TOTAL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92474748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AFRICAN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COLOURED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INDIAN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WHITE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FEMALE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MALE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9531112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Free </a:t>
                      </a:r>
                      <a:r>
                        <a:rPr lang="en-ZA" sz="1800" u="none" strike="noStrike" dirty="0" smtClean="0">
                          <a:effectLst/>
                        </a:rPr>
                        <a:t>State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Bloemfontein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907531518"/>
                  </a:ext>
                </a:extLst>
              </a:tr>
              <a:tr h="18415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KZN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Durban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578353104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Pietermaritzburg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734252744"/>
                  </a:ext>
                </a:extLst>
              </a:tr>
              <a:tr h="18415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Eastern Cape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East London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930031117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Port Elizabeth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6301019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Northern cape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Kimberley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864055705"/>
                  </a:ext>
                </a:extLst>
              </a:tr>
              <a:tr h="18415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Western cape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 err="1">
                          <a:effectLst/>
                        </a:rPr>
                        <a:t>Ndabeni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306456069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Epping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86315270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North West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Potchefstroom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42168542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Limpopo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 err="1">
                          <a:effectLst/>
                        </a:rPr>
                        <a:t>Seshego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776659954"/>
                  </a:ext>
                </a:extLst>
              </a:tr>
              <a:tr h="184150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Gauteng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Pretoria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973774146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Rand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940484526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Springfield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787399846"/>
                  </a:ext>
                </a:extLst>
              </a:tr>
              <a:tr h="1825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600" b="1" u="none" strike="noStrike" dirty="0" smtClean="0">
                          <a:effectLst/>
                        </a:rPr>
                        <a:t>TOTAL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044836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962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455" y="189634"/>
            <a:ext cx="8795328" cy="863311"/>
          </a:xfrm>
        </p:spPr>
        <p:txBody>
          <a:bodyPr/>
          <a:lstStyle/>
          <a:p>
            <a:r>
              <a:rPr lang="en-US" b="1" dirty="0">
                <a:cs typeface="Arial" panose="020B0604020202020204" pitchFamily="34" charset="0"/>
              </a:rPr>
              <a:t>IMPACT ANALYSIS :</a:t>
            </a:r>
            <a:r>
              <a:rPr lang="en-ZA" b="1" dirty="0"/>
              <a:t>SALES REPORT</a:t>
            </a:r>
            <a:endParaRPr lang="en-Z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04455" y="1366981"/>
          <a:ext cx="9929156" cy="45715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9369">
                  <a:extLst>
                    <a:ext uri="{9D8B030D-6E8A-4147-A177-3AD203B41FA5}">
                      <a16:colId xmlns:a16="http://schemas.microsoft.com/office/drawing/2014/main" xmlns="" val="1627387821"/>
                    </a:ext>
                  </a:extLst>
                </a:gridCol>
                <a:gridCol w="4526896">
                  <a:extLst>
                    <a:ext uri="{9D8B030D-6E8A-4147-A177-3AD203B41FA5}">
                      <a16:colId xmlns:a16="http://schemas.microsoft.com/office/drawing/2014/main" xmlns="" val="889631406"/>
                    </a:ext>
                  </a:extLst>
                </a:gridCol>
                <a:gridCol w="2652891">
                  <a:extLst>
                    <a:ext uri="{9D8B030D-6E8A-4147-A177-3AD203B41FA5}">
                      <a16:colId xmlns:a16="http://schemas.microsoft.com/office/drawing/2014/main" xmlns="" val="720416651"/>
                    </a:ext>
                  </a:extLst>
                </a:gridCol>
              </a:tblGrid>
              <a:tr h="613564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PROVINCE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FACTORY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 smtClean="0">
                          <a:effectLst/>
                        </a:rPr>
                        <a:t> Sales Order Value 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924747485"/>
                  </a:ext>
                </a:extLst>
              </a:tr>
              <a:tr h="25237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Free </a:t>
                      </a:r>
                      <a:r>
                        <a:rPr lang="en-ZA" sz="1800" u="none" strike="noStrike" dirty="0" smtClean="0">
                          <a:effectLst/>
                        </a:rPr>
                        <a:t>State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Bloemfontein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907531518"/>
                  </a:ext>
                </a:extLst>
              </a:tr>
              <a:tr h="25237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KZN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Durban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578353104"/>
                  </a:ext>
                </a:extLst>
              </a:tr>
              <a:tr h="252376">
                <a:tc vMerge="1"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Pietermaritzburg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734252744"/>
                  </a:ext>
                </a:extLst>
              </a:tr>
              <a:tr h="25237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Eastern Cape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East London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              63 826.00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930031117"/>
                  </a:ext>
                </a:extLst>
              </a:tr>
              <a:tr h="252376">
                <a:tc vMerge="1"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Port Elizabeth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            513 154.40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630101990"/>
                  </a:ext>
                </a:extLst>
              </a:tr>
              <a:tr h="25237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Northern cape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Kimberley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864055705"/>
                  </a:ext>
                </a:extLst>
              </a:tr>
              <a:tr h="25237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Western cape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 err="1" smtClean="0">
                          <a:effectLst/>
                        </a:rPr>
                        <a:t>N’dabeni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            207 538.73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306456069"/>
                  </a:ext>
                </a:extLst>
              </a:tr>
              <a:tr h="252376">
                <a:tc vMerge="1"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Epping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863152707"/>
                  </a:ext>
                </a:extLst>
              </a:tr>
              <a:tr h="25237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North West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Potchefstroom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              23 400.00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421685424"/>
                  </a:ext>
                </a:extLst>
              </a:tr>
              <a:tr h="25237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Limpopo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 err="1">
                          <a:effectLst/>
                        </a:rPr>
                        <a:t>Seshego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            170 221.87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776659954"/>
                  </a:ext>
                </a:extLst>
              </a:tr>
              <a:tr h="252376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Gauteng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Pretoria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              36 276.93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973774146"/>
                  </a:ext>
                </a:extLst>
              </a:tr>
              <a:tr h="252376">
                <a:tc vMerge="1"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Rand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            379 465.62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940484526"/>
                  </a:ext>
                </a:extLst>
              </a:tr>
              <a:tr h="252376">
                <a:tc vMerge="1"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Springfield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            206 480.06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787399846"/>
                  </a:ext>
                </a:extLst>
              </a:tr>
              <a:tr h="2249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600" b="1" u="none" strike="noStrike" dirty="0" smtClean="0">
                          <a:effectLst/>
                        </a:rPr>
                        <a:t>TOTAL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    1 049 560.79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44836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4789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53" y="171163"/>
            <a:ext cx="11591637" cy="100299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cs typeface="Arial" panose="020B0604020202020204" pitchFamily="34" charset="0"/>
              </a:rPr>
              <a:t>IMPACT ANALYSIS: PRODUCTION OF GOODS &amp; SERVICES </a:t>
            </a:r>
            <a:endParaRPr lang="en-ZA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20209961"/>
              </p:ext>
            </p:extLst>
          </p:nvPr>
        </p:nvGraphicFramePr>
        <p:xfrm>
          <a:off x="342178" y="1248525"/>
          <a:ext cx="11484314" cy="48822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98681">
                  <a:extLst>
                    <a:ext uri="{9D8B030D-6E8A-4147-A177-3AD203B41FA5}">
                      <a16:colId xmlns:a16="http://schemas.microsoft.com/office/drawing/2014/main" xmlns="" val="3100597995"/>
                    </a:ext>
                  </a:extLst>
                </a:gridCol>
                <a:gridCol w="1098681">
                  <a:extLst>
                    <a:ext uri="{9D8B030D-6E8A-4147-A177-3AD203B41FA5}">
                      <a16:colId xmlns:a16="http://schemas.microsoft.com/office/drawing/2014/main" xmlns="" val="3646090861"/>
                    </a:ext>
                  </a:extLst>
                </a:gridCol>
                <a:gridCol w="1098681">
                  <a:extLst>
                    <a:ext uri="{9D8B030D-6E8A-4147-A177-3AD203B41FA5}">
                      <a16:colId xmlns:a16="http://schemas.microsoft.com/office/drawing/2014/main" xmlns="" val="5819854"/>
                    </a:ext>
                  </a:extLst>
                </a:gridCol>
                <a:gridCol w="2053971">
                  <a:extLst>
                    <a:ext uri="{9D8B030D-6E8A-4147-A177-3AD203B41FA5}">
                      <a16:colId xmlns:a16="http://schemas.microsoft.com/office/drawing/2014/main" xmlns="" val="2071193249"/>
                    </a:ext>
                  </a:extLst>
                </a:gridCol>
                <a:gridCol w="1098681">
                  <a:extLst>
                    <a:ext uri="{9D8B030D-6E8A-4147-A177-3AD203B41FA5}">
                      <a16:colId xmlns:a16="http://schemas.microsoft.com/office/drawing/2014/main" xmlns="" val="2690590592"/>
                    </a:ext>
                  </a:extLst>
                </a:gridCol>
                <a:gridCol w="1785356">
                  <a:extLst>
                    <a:ext uri="{9D8B030D-6E8A-4147-A177-3AD203B41FA5}">
                      <a16:colId xmlns:a16="http://schemas.microsoft.com/office/drawing/2014/main" xmlns="" val="2925632500"/>
                    </a:ext>
                  </a:extLst>
                </a:gridCol>
                <a:gridCol w="1312354">
                  <a:extLst>
                    <a:ext uri="{9D8B030D-6E8A-4147-A177-3AD203B41FA5}">
                      <a16:colId xmlns:a16="http://schemas.microsoft.com/office/drawing/2014/main" xmlns="" val="896853973"/>
                    </a:ext>
                  </a:extLst>
                </a:gridCol>
                <a:gridCol w="1937909">
                  <a:extLst>
                    <a:ext uri="{9D8B030D-6E8A-4147-A177-3AD203B41FA5}">
                      <a16:colId xmlns:a16="http://schemas.microsoft.com/office/drawing/2014/main" xmlns="" val="4069000445"/>
                    </a:ext>
                  </a:extLst>
                </a:gridCol>
              </a:tblGrid>
              <a:tr h="92202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Province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Factory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No. of orders received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Units to be produced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Units completed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Units dispatched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Timeframe in days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Sales realised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787957238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W/C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NDAB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5158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1822583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0583087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KZN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DBN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19415519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FS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BLF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1313,65c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68484119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NC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KIMBL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4322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17229011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GP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SPRINGF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64286,13c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62521455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NW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POTCH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12121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23400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34969086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KZN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PMB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1493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746800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23626958"/>
                  </a:ext>
                </a:extLst>
              </a:tr>
              <a:tr h="312464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GP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RAND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33484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1096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1096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379465,62c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94787073"/>
                  </a:ext>
                </a:extLst>
              </a:tr>
              <a:tr h="362982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GP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PTA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36276,93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87005449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WC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EPP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8777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94799502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EC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EL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16000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12300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12300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1324956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73890147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EC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PE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25850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691035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79686620"/>
                  </a:ext>
                </a:extLst>
              </a:tr>
              <a:tr h="29861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>
                          <a:effectLst/>
                        </a:rPr>
                        <a:t>LIMPOPO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u="none" strike="noStrike" dirty="0">
                          <a:effectLst/>
                        </a:rPr>
                        <a:t>SESHEGO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20233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4618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107221,87c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84318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503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</TotalTime>
  <Words>1380</Words>
  <Application>Microsoft Office PowerPoint</Application>
  <PresentationFormat>Custom</PresentationFormat>
  <Paragraphs>709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  TABLE OF CONTENTS </vt:lpstr>
      <vt:lpstr>1. SEE OVERALL PERFORMANCE </vt:lpstr>
      <vt:lpstr>1.1 PERFORMANCE PER STRATEGIC OBJECTIVE</vt:lpstr>
      <vt:lpstr>2. Performance vs Indicators and remedial action</vt:lpstr>
      <vt:lpstr>3. IMPACT ANALYSIS: FACTORY EMPLOYEES</vt:lpstr>
      <vt:lpstr>IMPACT ANALYSIS: EE PROFILE</vt:lpstr>
      <vt:lpstr>IMPACT ANALYSIS :SALES REPORT</vt:lpstr>
      <vt:lpstr>IMPACT ANALYSIS: PRODUCTION OF GOODS &amp; SERVICES </vt:lpstr>
      <vt:lpstr>IMPACT ANALYSIS ON THE PROCUREMENT OF RAW MATERIALS</vt:lpstr>
      <vt:lpstr>IMPACT ANALYSIS: OPS INVOICE PROCESSED</vt:lpstr>
      <vt:lpstr>IMPACT ANALYSIS: INVOICE PROCESSED</vt:lpstr>
      <vt:lpstr>IMPACT ANALYSIS: ACHIEVED SALES VS TARGETED </vt:lpstr>
      <vt:lpstr>IMPACT ANALYSIS: MAJOR SALES PER CUSTOMER </vt:lpstr>
      <vt:lpstr>IMPACT ANALYSIS: NUMBER OF SIGNED CUSTOMER AGREEMENTS </vt:lpstr>
      <vt:lpstr>4. REVENUE vs EXPENDITURE </vt:lpstr>
      <vt:lpstr>5. Summary of 2020/2021 FINANCIAL PERFORMANCE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 PC</dc:creator>
  <cp:lastModifiedBy>USER</cp:lastModifiedBy>
  <cp:revision>114</cp:revision>
  <dcterms:created xsi:type="dcterms:W3CDTF">2021-02-02T21:09:18Z</dcterms:created>
  <dcterms:modified xsi:type="dcterms:W3CDTF">2022-02-01T15:00:49Z</dcterms:modified>
</cp:coreProperties>
</file>