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608" r:id="rId2"/>
    <p:sldId id="267" r:id="rId3"/>
    <p:sldId id="878" r:id="rId4"/>
    <p:sldId id="8477" r:id="rId5"/>
    <p:sldId id="8487" r:id="rId6"/>
    <p:sldId id="8480" r:id="rId7"/>
    <p:sldId id="8478" r:id="rId8"/>
    <p:sldId id="8465" r:id="rId9"/>
    <p:sldId id="8489" r:id="rId10"/>
    <p:sldId id="8490" r:id="rId11"/>
    <p:sldId id="8469" r:id="rId12"/>
    <p:sldId id="8493" r:id="rId13"/>
    <p:sldId id="8494" r:id="rId14"/>
    <p:sldId id="8495" r:id="rId15"/>
    <p:sldId id="8485" r:id="rId16"/>
    <p:sldId id="8461" r:id="rId17"/>
    <p:sldId id="8470" r:id="rId18"/>
    <p:sldId id="8471" r:id="rId19"/>
    <p:sldId id="8472" r:id="rId20"/>
    <p:sldId id="8473" r:id="rId21"/>
    <p:sldId id="8476" r:id="rId22"/>
    <p:sldId id="8475" r:id="rId23"/>
    <p:sldId id="8482" r:id="rId24"/>
    <p:sldId id="8483" r:id="rId25"/>
    <p:sldId id="8464" r:id="rId26"/>
    <p:sldId id="8488" r:id="rId27"/>
    <p:sldId id="637" r:id="rId28"/>
    <p:sldId id="8486" r:id="rId29"/>
    <p:sldId id="8484" r:id="rId30"/>
    <p:sldId id="638" r:id="rId31"/>
    <p:sldId id="8460" r:id="rId32"/>
    <p:sldId id="8481" r:id="rId33"/>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7" autoAdjust="0"/>
    <p:restoredTop sz="94660"/>
  </p:normalViewPr>
  <p:slideViewPr>
    <p:cSldViewPr snapToGrid="0">
      <p:cViewPr varScale="1">
        <p:scale>
          <a:sx n="73" d="100"/>
          <a:sy n="73" d="100"/>
        </p:scale>
        <p:origin x="60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Number of municipalities prior local government elections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9818738531927617"/>
          <c:y val="0.10939544243191411"/>
          <c:w val="0.24425022602934499"/>
          <c:h val="0.57147695917888752"/>
        </c:manualLayout>
      </c:layout>
      <c:pieChart>
        <c:varyColors val="1"/>
        <c:ser>
          <c:idx val="0"/>
          <c:order val="0"/>
          <c:tx>
            <c:strRef>
              <c:f>Sheet1!$B$1</c:f>
              <c:strCache>
                <c:ptCount val="1"/>
                <c:pt idx="0">
                  <c:v>Number of municipalities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5-2E1D-4B17-B68F-09CC101CB16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4-2E1D-4B17-B68F-09CC101CB16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013-482A-B6D2-61079449C64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013-482A-B6D2-61079449C64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3-2E1D-4B17-B68F-09CC101CB16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5-F013-482A-B6D2-61079449C64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Total number of municipalities across the country</c:v>
                </c:pt>
                <c:pt idx="1">
                  <c:v>Total number of municipalities under interventions prior LG elections (12%)</c:v>
                </c:pt>
                <c:pt idx="2">
                  <c:v>S139(1)(b): Discretionary interventions* EC (1), KZN(10), LP(1)&amp;NW (4)</c:v>
                </c:pt>
                <c:pt idx="3">
                  <c:v>S139(1)(c ): Discretionary interventions*EC (1) &amp; NW (1)</c:v>
                </c:pt>
                <c:pt idx="4">
                  <c:v>S139(4)(5):Mandatory interventions *MP(4),GP(2),WC(3),NC (2),FS(1) &amp; EC (3)</c:v>
                </c:pt>
                <c:pt idx="5">
                  <c:v>S139(7): Mandatory interventions*MP(1)</c:v>
                </c:pt>
              </c:strCache>
            </c:strRef>
          </c:cat>
          <c:val>
            <c:numRef>
              <c:f>Sheet1!$B$2:$B$7</c:f>
              <c:numCache>
                <c:formatCode>General</c:formatCode>
                <c:ptCount val="6"/>
                <c:pt idx="0">
                  <c:v>257</c:v>
                </c:pt>
                <c:pt idx="1">
                  <c:v>32</c:v>
                </c:pt>
                <c:pt idx="2">
                  <c:v>16</c:v>
                </c:pt>
                <c:pt idx="3">
                  <c:v>2</c:v>
                </c:pt>
                <c:pt idx="4">
                  <c:v>13</c:v>
                </c:pt>
                <c:pt idx="5">
                  <c:v>1</c:v>
                </c:pt>
              </c:numCache>
            </c:numRef>
          </c:val>
          <c:extLst>
            <c:ext xmlns:c16="http://schemas.microsoft.com/office/drawing/2014/chart" uri="{C3380CC4-5D6E-409C-BE32-E72D297353CC}">
              <c16:uniqueId val="{00000000-2E1D-4B17-B68F-09CC101CB169}"/>
            </c:ext>
          </c:extLst>
        </c:ser>
        <c:ser>
          <c:idx val="1"/>
          <c:order val="1"/>
          <c:tx>
            <c:strRef>
              <c:f>Sheet1!$C$1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B-F013-482A-B6D2-61079449C64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D-F013-482A-B6D2-61079449C64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F-F013-482A-B6D2-61079449C64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1-F013-482A-B6D2-61079449C64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3-F013-482A-B6D2-61079449C64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7-F8EA-4B04-849A-97DBCA4E747A}"/>
              </c:ext>
            </c:extLst>
          </c:dPt>
          <c:cat>
            <c:strRef>
              <c:f>Sheet1!$A$2:$A$7</c:f>
              <c:strCache>
                <c:ptCount val="6"/>
                <c:pt idx="0">
                  <c:v>Total number of municipalities across the country</c:v>
                </c:pt>
                <c:pt idx="1">
                  <c:v>Total number of municipalities under interventions prior LG elections (12%)</c:v>
                </c:pt>
                <c:pt idx="2">
                  <c:v>S139(1)(b): Discretionary interventions* EC (1), KZN(10), LP(1)&amp;NW (4)</c:v>
                </c:pt>
                <c:pt idx="3">
                  <c:v>S139(1)(c ): Discretionary interventions*EC (1) &amp; NW (1)</c:v>
                </c:pt>
                <c:pt idx="4">
                  <c:v>S139(4)(5):Mandatory interventions *MP(4),GP(2),WC(3),NC (2),FS(1) &amp; EC (3)</c:v>
                </c:pt>
                <c:pt idx="5">
                  <c:v>S139(7): Mandatory interventions*MP(1)</c:v>
                </c:pt>
              </c:strCache>
            </c:strRef>
          </c:cat>
          <c:val>
            <c:numRef>
              <c:f>Sheet1!$C$2:$C$7</c:f>
              <c:numCache>
                <c:formatCode>General</c:formatCode>
                <c:ptCount val="6"/>
              </c:numCache>
            </c:numRef>
          </c:val>
          <c:extLst>
            <c:ext xmlns:c16="http://schemas.microsoft.com/office/drawing/2014/chart" uri="{C3380CC4-5D6E-409C-BE32-E72D297353CC}">
              <c16:uniqueId val="{00000002-2E1D-4B17-B68F-09CC101CB169}"/>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1"/>
        <c:txPr>
          <a:bodyPr rot="0" spcFirstLastPara="1" vertOverflow="ellipsis" vert="horz" wrap="square" anchor="ctr" anchorCtr="1"/>
          <a:lstStyle/>
          <a:p>
            <a:pPr>
              <a:defRPr sz="19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1.0931921675531364E-2"/>
          <c:y val="0.70773431445962509"/>
          <c:w val="0.97813607462794661"/>
          <c:h val="0.2776424413371863"/>
        </c:manualLayout>
      </c:layout>
      <c:overlay val="0"/>
      <c:spPr>
        <a:noFill/>
        <a:ln>
          <a:noFill/>
        </a:ln>
        <a:effectLst/>
      </c:spPr>
      <c:txPr>
        <a:bodyPr rot="0" spcFirstLastPara="1" vertOverflow="ellipsis" vert="horz" wrap="square" anchor="ctr" anchorCtr="1"/>
        <a:lstStyle/>
        <a:p>
          <a:pPr>
            <a:defRPr sz="1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Number of municipalities post local government elections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6670499675470386"/>
          <c:y val="8.9476993399186605E-2"/>
          <c:w val="0.29728621768180968"/>
          <c:h val="0.63742649901838278"/>
        </c:manualLayout>
      </c:layout>
      <c:pieChart>
        <c:varyColors val="1"/>
        <c:ser>
          <c:idx val="0"/>
          <c:order val="0"/>
          <c:tx>
            <c:strRef>
              <c:f>Sheet1!$B$1</c:f>
              <c:strCache>
                <c:ptCount val="1"/>
                <c:pt idx="0">
                  <c:v>Number of municipalities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B67-42E3-BBB6-AD876F3D60E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C805-42F0-948F-8BDA24F91FC8}"/>
              </c:ext>
            </c:extLst>
          </c:dPt>
          <c:dPt>
            <c:idx val="2"/>
            <c:bubble3D val="0"/>
            <c:spPr>
              <a:solidFill>
                <a:srgbClr val="7030A0"/>
              </a:solidFill>
              <a:ln w="19050">
                <a:solidFill>
                  <a:schemeClr val="lt1"/>
                </a:solidFill>
              </a:ln>
              <a:effectLst/>
            </c:spPr>
            <c:extLst>
              <c:ext xmlns:c16="http://schemas.microsoft.com/office/drawing/2014/chart" uri="{C3380CC4-5D6E-409C-BE32-E72D297353CC}">
                <c16:uniqueId val="{00000003-C805-42F0-948F-8BDA24F91FC8}"/>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CAF2-4025-B0DD-495DC1AF881E}"/>
              </c:ext>
            </c:extLst>
          </c:dPt>
          <c:dPt>
            <c:idx val="4"/>
            <c:bubble3D val="0"/>
            <c:spPr>
              <a:solidFill>
                <a:schemeClr val="accent6">
                  <a:lumMod val="50000"/>
                  <a:lumOff val="50000"/>
                </a:schemeClr>
              </a:solidFill>
              <a:ln w="19050">
                <a:solidFill>
                  <a:schemeClr val="lt1"/>
                </a:solidFill>
              </a:ln>
              <a:effectLst/>
            </c:spPr>
            <c:extLst>
              <c:ext xmlns:c16="http://schemas.microsoft.com/office/drawing/2014/chart" uri="{C3380CC4-5D6E-409C-BE32-E72D297353CC}">
                <c16:uniqueId val="{00000009-CAF2-4025-B0DD-495DC1AF881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Total number of municipalities across the country</c:v>
                </c:pt>
                <c:pt idx="1">
                  <c:v>Total number of municipalities post LG elections (12%)</c:v>
                </c:pt>
                <c:pt idx="2">
                  <c:v>Dicretionary interventions: S139(1)(b)*KZN &amp; LP</c:v>
                </c:pt>
                <c:pt idx="3">
                  <c:v>Mandatory interventions: S139(4)(5)*GP(2), MP(5),WC(2),NC(2),FS(1),EC(3)&amp;NW(7)</c:v>
                </c:pt>
                <c:pt idx="4">
                  <c:v>Hung Council (9 out of 31 municipalities currently under interventions)</c:v>
                </c:pt>
              </c:strCache>
            </c:strRef>
          </c:cat>
          <c:val>
            <c:numRef>
              <c:f>Sheet1!$B$2:$B$6</c:f>
              <c:numCache>
                <c:formatCode>General</c:formatCode>
                <c:ptCount val="5"/>
                <c:pt idx="0">
                  <c:v>257</c:v>
                </c:pt>
                <c:pt idx="1">
                  <c:v>31</c:v>
                </c:pt>
                <c:pt idx="2">
                  <c:v>9</c:v>
                </c:pt>
                <c:pt idx="3">
                  <c:v>22</c:v>
                </c:pt>
                <c:pt idx="4">
                  <c:v>9</c:v>
                </c:pt>
              </c:numCache>
            </c:numRef>
          </c:val>
          <c:extLst>
            <c:ext xmlns:c16="http://schemas.microsoft.com/office/drawing/2014/chart" uri="{C3380CC4-5D6E-409C-BE32-E72D297353CC}">
              <c16:uniqueId val="{00000000-C805-42F0-948F-8BDA24F91FC8}"/>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1"/>
        <c:txPr>
          <a:bodyPr rot="0" spcFirstLastPara="1" vertOverflow="ellipsis" vert="horz" wrap="square" anchor="ctr" anchorCtr="1"/>
          <a:lstStyle/>
          <a:p>
            <a:pPr>
              <a:defRPr sz="1850" b="0" i="0" u="none" strike="noStrike" kern="1200" baseline="0">
                <a:solidFill>
                  <a:srgbClr val="FF0000"/>
                </a:solidFill>
                <a:latin typeface="+mn-lt"/>
                <a:ea typeface="+mn-ea"/>
                <a:cs typeface="+mn-cs"/>
              </a:defRPr>
            </a:pPr>
            <a:endParaRPr lang="en-US"/>
          </a:p>
        </c:txPr>
      </c:legendEntry>
      <c:layout>
        <c:manualLayout>
          <c:xMode val="edge"/>
          <c:yMode val="edge"/>
          <c:x val="0"/>
          <c:y val="0.72569393866424181"/>
          <c:w val="1"/>
          <c:h val="0.27430606133575824"/>
        </c:manualLayout>
      </c:layout>
      <c:overlay val="0"/>
      <c:spPr>
        <a:noFill/>
        <a:ln>
          <a:noFill/>
        </a:ln>
        <a:effectLst/>
      </c:spPr>
      <c:txPr>
        <a:bodyPr rot="0" spcFirstLastPara="1" vertOverflow="ellipsis" vert="horz" wrap="square" anchor="ctr" anchorCtr="1"/>
        <a:lstStyle/>
        <a:p>
          <a:pPr>
            <a:defRPr sz="18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72ECC0C-510C-5E48-AF0D-A97BF27AD213}"/>
              </a:ext>
            </a:extLst>
          </p:cNvPr>
          <p:cNvPicPr>
            <a:picLocks noChangeAspect="1"/>
          </p:cNvPicPr>
          <p:nvPr userDrawn="1"/>
        </p:nvPicPr>
        <p:blipFill>
          <a:blip r:embed="rId2"/>
          <a:srcRect/>
          <a:stretch/>
        </p:blipFill>
        <p:spPr>
          <a:xfrm>
            <a:off x="0" y="0"/>
            <a:ext cx="12192000" cy="6858000"/>
          </a:xfrm>
          <a:prstGeom prst="rect">
            <a:avLst/>
          </a:prstGeom>
        </p:spPr>
      </p:pic>
      <p:sp>
        <p:nvSpPr>
          <p:cNvPr id="20" name="Text Placeholder 19">
            <a:extLst>
              <a:ext uri="{FF2B5EF4-FFF2-40B4-BE49-F238E27FC236}">
                <a16:creationId xmlns:a16="http://schemas.microsoft.com/office/drawing/2014/main" id="{18A5A4AE-3708-D54B-9903-5205548851A9}"/>
              </a:ext>
            </a:extLst>
          </p:cNvPr>
          <p:cNvSpPr>
            <a:spLocks noGrp="1"/>
          </p:cNvSpPr>
          <p:nvPr>
            <p:ph type="body" sz="quarter" idx="13" hasCustomPrompt="1"/>
          </p:nvPr>
        </p:nvSpPr>
        <p:spPr>
          <a:xfrm>
            <a:off x="2744723" y="2404111"/>
            <a:ext cx="6702552" cy="2717801"/>
          </a:xfrm>
          <a:prstGeom prst="rect">
            <a:avLst/>
          </a:prstGeom>
          <a:noFill/>
        </p:spPr>
        <p:txBody>
          <a:bodyPr anchor="ctr"/>
          <a:lstStyle>
            <a:lvl1pPr algn="ctr">
              <a:lnSpc>
                <a:spcPts val="4200"/>
              </a:lnSpc>
              <a:buNone/>
              <a:defRPr sz="30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dirty="0"/>
              <a:t>ADD PRESENTATION TITLE</a:t>
            </a:r>
          </a:p>
        </p:txBody>
      </p:sp>
      <p:sp>
        <p:nvSpPr>
          <p:cNvPr id="26" name="Text Placeholder 25">
            <a:extLst>
              <a:ext uri="{FF2B5EF4-FFF2-40B4-BE49-F238E27FC236}">
                <a16:creationId xmlns:a16="http://schemas.microsoft.com/office/drawing/2014/main" id="{75E4678B-EFFA-9A45-B059-056813AE3EE2}"/>
              </a:ext>
            </a:extLst>
          </p:cNvPr>
          <p:cNvSpPr>
            <a:spLocks noGrp="1"/>
          </p:cNvSpPr>
          <p:nvPr>
            <p:ph type="body" sz="quarter" idx="15" hasCustomPrompt="1"/>
          </p:nvPr>
        </p:nvSpPr>
        <p:spPr>
          <a:xfrm>
            <a:off x="1627237" y="6190743"/>
            <a:ext cx="8937523" cy="310203"/>
          </a:xfrm>
          <a:prstGeom prst="rect">
            <a:avLst/>
          </a:prstGeom>
        </p:spPr>
        <p:txBody>
          <a:bodyPr/>
          <a:lstStyle>
            <a:lvl1pPr algn="ctr">
              <a:buNone/>
              <a:defRPr sz="1800" b="0" i="0" u="none">
                <a:solidFill>
                  <a:schemeClr val="tx1">
                    <a:lumMod val="65000"/>
                    <a:lumOff val="35000"/>
                  </a:schemeClr>
                </a:solidFill>
                <a:latin typeface="Gill Sans MT" panose="020B0502020104020203" pitchFamily="34" charset="77"/>
              </a:defRPr>
            </a:lvl1pPr>
          </a:lstStyle>
          <a:p>
            <a:pPr lvl="0"/>
            <a:r>
              <a:rPr lang="en-GB" dirty="0"/>
              <a:t>To Whom | Presenter Name | Date</a:t>
            </a:r>
          </a:p>
        </p:txBody>
      </p:sp>
      <p:sp>
        <p:nvSpPr>
          <p:cNvPr id="2" name="Rectangle 1">
            <a:extLst>
              <a:ext uri="{FF2B5EF4-FFF2-40B4-BE49-F238E27FC236}">
                <a16:creationId xmlns:a16="http://schemas.microsoft.com/office/drawing/2014/main" id="{BDC7DC0A-433A-2342-8CAE-E6896B2F6715}"/>
              </a:ext>
            </a:extLst>
          </p:cNvPr>
          <p:cNvSpPr/>
          <p:nvPr userDrawn="1"/>
        </p:nvSpPr>
        <p:spPr>
          <a:xfrm>
            <a:off x="0" y="234458"/>
            <a:ext cx="12192000" cy="16674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180B3B4D-4090-41A3-BAF7-4F8AA0BBD52D}"/>
              </a:ext>
            </a:extLst>
          </p:cNvPr>
          <p:cNvPicPr>
            <a:picLocks noChangeAspect="1"/>
          </p:cNvPicPr>
          <p:nvPr userDrawn="1"/>
        </p:nvPicPr>
        <p:blipFill>
          <a:blip r:embed="rId3"/>
          <a:srcRect/>
          <a:stretch/>
        </p:blipFill>
        <p:spPr>
          <a:xfrm>
            <a:off x="4250489" y="384487"/>
            <a:ext cx="3691021" cy="1346659"/>
          </a:xfrm>
          <a:prstGeom prst="rect">
            <a:avLst/>
          </a:prstGeom>
        </p:spPr>
      </p:pic>
      <p:sp>
        <p:nvSpPr>
          <p:cNvPr id="4" name="Rectangle 3">
            <a:extLst>
              <a:ext uri="{FF2B5EF4-FFF2-40B4-BE49-F238E27FC236}">
                <a16:creationId xmlns:a16="http://schemas.microsoft.com/office/drawing/2014/main" id="{CA29908D-0E62-A847-8B5F-A0EB92922742}"/>
              </a:ext>
            </a:extLst>
          </p:cNvPr>
          <p:cNvSpPr/>
          <p:nvPr userDrawn="1"/>
        </p:nvSpPr>
        <p:spPr>
          <a:xfrm>
            <a:off x="0" y="6757416"/>
            <a:ext cx="12192000" cy="1005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71234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7B3AC2E-1437-0F4A-B6D9-C73A1B4AB017}"/>
              </a:ext>
            </a:extLst>
          </p:cNvPr>
          <p:cNvPicPr>
            <a:picLocks noChangeAspect="1"/>
          </p:cNvPicPr>
          <p:nvPr userDrawn="1"/>
        </p:nvPicPr>
        <p:blipFill>
          <a:blip r:embed="rId2"/>
          <a:srcRect l="4002" r="4002"/>
          <a:stretch/>
        </p:blipFill>
        <p:spPr>
          <a:xfrm>
            <a:off x="0" y="0"/>
            <a:ext cx="12192000" cy="681037"/>
          </a:xfrm>
          <a:prstGeom prst="rect">
            <a:avLst/>
          </a:prstGeom>
        </p:spPr>
      </p:pic>
      <p:sp>
        <p:nvSpPr>
          <p:cNvPr id="2" name="Title 1">
            <a:extLst>
              <a:ext uri="{FF2B5EF4-FFF2-40B4-BE49-F238E27FC236}">
                <a16:creationId xmlns:a16="http://schemas.microsoft.com/office/drawing/2014/main" id="{B9BB9720-9CF0-9642-834C-C41C9539A4A4}"/>
              </a:ext>
            </a:extLst>
          </p:cNvPr>
          <p:cNvSpPr>
            <a:spLocks noGrp="1"/>
          </p:cNvSpPr>
          <p:nvPr>
            <p:ph type="title" hasCustomPrompt="1"/>
          </p:nvPr>
        </p:nvSpPr>
        <p:spPr>
          <a:xfrm>
            <a:off x="731520" y="173460"/>
            <a:ext cx="10753344" cy="409925"/>
          </a:xfrm>
          <a:prstGeom prst="rect">
            <a:avLst/>
          </a:prstGeom>
        </p:spPr>
        <p:txBody>
          <a:bodyPr/>
          <a:lstStyle>
            <a:lvl1pPr algn="ctr">
              <a:defRPr sz="2400" b="0" i="0" cap="all" baseline="0">
                <a:solidFill>
                  <a:schemeClr val="tx1">
                    <a:lumMod val="75000"/>
                    <a:lumOff val="25000"/>
                  </a:schemeClr>
                </a:solidFill>
                <a:latin typeface="Gill Sans MT" panose="020B0502020104020203" pitchFamily="34" charset="77"/>
              </a:defRPr>
            </a:lvl1pPr>
          </a:lstStyle>
          <a:p>
            <a:r>
              <a:rPr lang="en-GB" dirty="0"/>
              <a:t>Click to ADD title</a:t>
            </a:r>
            <a:endParaRPr lang="en-US" dirty="0"/>
          </a:p>
        </p:txBody>
      </p:sp>
      <p:sp>
        <p:nvSpPr>
          <p:cNvPr id="9" name="Content Placeholder 3">
            <a:extLst>
              <a:ext uri="{FF2B5EF4-FFF2-40B4-BE49-F238E27FC236}">
                <a16:creationId xmlns:a16="http://schemas.microsoft.com/office/drawing/2014/main" id="{EE9D14CF-1D0B-4A2E-9E66-9A10386040A2}"/>
              </a:ext>
            </a:extLst>
          </p:cNvPr>
          <p:cNvSpPr>
            <a:spLocks noGrp="1"/>
          </p:cNvSpPr>
          <p:nvPr>
            <p:ph sz="half" idx="2" hasCustomPrompt="1"/>
          </p:nvPr>
        </p:nvSpPr>
        <p:spPr>
          <a:xfrm>
            <a:off x="731520" y="2608783"/>
            <a:ext cx="10753344" cy="3433704"/>
          </a:xfrm>
          <a:prstGeom prst="rect">
            <a:avLst/>
          </a:prstGeom>
        </p:spPr>
        <p:txBody>
          <a:bodyPr/>
          <a:lstStyle>
            <a:lvl1pPr>
              <a:defRPr sz="1800"/>
            </a:lvl1pPr>
            <a:lvl2pPr>
              <a:defRPr sz="1800"/>
            </a:lvl2pPr>
            <a:lvl3pPr>
              <a:defRPr sz="1800"/>
            </a:lvl3pPr>
          </a:lstStyle>
          <a:p>
            <a:pPr lvl="0"/>
            <a:r>
              <a:rPr lang="en-GB" dirty="0"/>
              <a:t>Point 1</a:t>
            </a:r>
          </a:p>
          <a:p>
            <a:pPr lvl="1"/>
            <a:r>
              <a:rPr lang="en-GB" dirty="0"/>
              <a:t>Point 2</a:t>
            </a:r>
          </a:p>
          <a:p>
            <a:pPr lvl="2"/>
            <a:r>
              <a:rPr lang="en-GB" dirty="0"/>
              <a:t>Point 3</a:t>
            </a:r>
          </a:p>
        </p:txBody>
      </p:sp>
      <p:sp>
        <p:nvSpPr>
          <p:cNvPr id="7" name="Content Placeholder 3">
            <a:extLst>
              <a:ext uri="{FF2B5EF4-FFF2-40B4-BE49-F238E27FC236}">
                <a16:creationId xmlns:a16="http://schemas.microsoft.com/office/drawing/2014/main" id="{45CE0E68-3BC4-FB49-A7D8-C9752D8C9402}"/>
              </a:ext>
            </a:extLst>
          </p:cNvPr>
          <p:cNvSpPr>
            <a:spLocks noGrp="1"/>
          </p:cNvSpPr>
          <p:nvPr>
            <p:ph sz="half" idx="10" hasCustomPrompt="1"/>
          </p:nvPr>
        </p:nvSpPr>
        <p:spPr>
          <a:xfrm>
            <a:off x="731520" y="930587"/>
            <a:ext cx="10753344" cy="1547437"/>
          </a:xfrm>
          <a:prstGeom prst="rect">
            <a:avLst/>
          </a:prstGeom>
        </p:spPr>
        <p:txBody>
          <a:bodyPr/>
          <a:lstStyle>
            <a:lvl1pPr>
              <a:buNone/>
              <a:defRPr sz="2000"/>
            </a:lvl1pPr>
            <a:lvl2pPr>
              <a:defRPr sz="1800"/>
            </a:lvl2pPr>
            <a:lvl3pPr>
              <a:defRPr sz="1800"/>
            </a:lvl3pPr>
          </a:lstStyle>
          <a:p>
            <a:pPr lvl="0"/>
            <a:r>
              <a:rPr lang="en-GB" dirty="0"/>
              <a:t>Body text</a:t>
            </a:r>
          </a:p>
        </p:txBody>
      </p:sp>
      <p:sp>
        <p:nvSpPr>
          <p:cNvPr id="8" name="Slide Number Placeholder 11">
            <a:extLst>
              <a:ext uri="{FF2B5EF4-FFF2-40B4-BE49-F238E27FC236}">
                <a16:creationId xmlns:a16="http://schemas.microsoft.com/office/drawing/2014/main" id="{7BB72711-4F9F-6041-8A85-B061F1D7CC50}"/>
              </a:ext>
            </a:extLst>
          </p:cNvPr>
          <p:cNvSpPr txBox="1">
            <a:spLocks/>
          </p:cNvSpPr>
          <p:nvPr userDrawn="1"/>
        </p:nvSpPr>
        <p:spPr>
          <a:xfrm>
            <a:off x="4724400" y="6356350"/>
            <a:ext cx="2743200"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41146E-9C06-9F49-A71B-5E154561DE30}" type="slidenum">
              <a:rPr lang="en-US" smtClean="0"/>
              <a:pPr/>
              <a:t>‹#›</a:t>
            </a:fld>
            <a:endParaRPr lang="en-US" dirty="0"/>
          </a:p>
        </p:txBody>
      </p:sp>
      <p:pic>
        <p:nvPicPr>
          <p:cNvPr id="10" name="Picture 9">
            <a:extLst>
              <a:ext uri="{FF2B5EF4-FFF2-40B4-BE49-F238E27FC236}">
                <a16:creationId xmlns:a16="http://schemas.microsoft.com/office/drawing/2014/main" id="{790F1560-8196-F649-971B-AF11839923E0}"/>
              </a:ext>
            </a:extLst>
          </p:cNvPr>
          <p:cNvPicPr>
            <a:picLocks noChangeAspect="1"/>
          </p:cNvPicPr>
          <p:nvPr userDrawn="1"/>
        </p:nvPicPr>
        <p:blipFill>
          <a:blip r:embed="rId3"/>
          <a:srcRect/>
          <a:stretch/>
        </p:blipFill>
        <p:spPr>
          <a:xfrm>
            <a:off x="498684" y="6231071"/>
            <a:ext cx="1503852" cy="548677"/>
          </a:xfrm>
          <a:prstGeom prst="rect">
            <a:avLst/>
          </a:prstGeom>
        </p:spPr>
      </p:pic>
      <p:pic>
        <p:nvPicPr>
          <p:cNvPr id="11" name="Picture 10">
            <a:extLst>
              <a:ext uri="{FF2B5EF4-FFF2-40B4-BE49-F238E27FC236}">
                <a16:creationId xmlns:a16="http://schemas.microsoft.com/office/drawing/2014/main" id="{B25D9C0C-770C-7449-82A6-F7276E8DFAF9}"/>
              </a:ext>
            </a:extLst>
          </p:cNvPr>
          <p:cNvPicPr>
            <a:picLocks noChangeAspect="1"/>
          </p:cNvPicPr>
          <p:nvPr userDrawn="1"/>
        </p:nvPicPr>
        <p:blipFill>
          <a:blip r:embed="rId4"/>
          <a:srcRect/>
          <a:stretch/>
        </p:blipFill>
        <p:spPr>
          <a:xfrm>
            <a:off x="10991088" y="6243176"/>
            <a:ext cx="553284" cy="496587"/>
          </a:xfrm>
          <a:prstGeom prst="rect">
            <a:avLst/>
          </a:prstGeom>
        </p:spPr>
      </p:pic>
    </p:spTree>
    <p:extLst>
      <p:ext uri="{BB962C8B-B14F-4D97-AF65-F5344CB8AC3E}">
        <p14:creationId xmlns:p14="http://schemas.microsoft.com/office/powerpoint/2010/main" val="564104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D110688-23E1-5240-B9BC-D4EC2A51F285}"/>
              </a:ext>
            </a:extLst>
          </p:cNvPr>
          <p:cNvPicPr>
            <a:picLocks noChangeAspect="1"/>
          </p:cNvPicPr>
          <p:nvPr userDrawn="1"/>
        </p:nvPicPr>
        <p:blipFill rotWithShape="1">
          <a:blip r:embed="rId2"/>
          <a:srcRect t="-439" b="11507"/>
          <a:stretch/>
        </p:blipFill>
        <p:spPr>
          <a:xfrm>
            <a:off x="15631" y="0"/>
            <a:ext cx="12192000" cy="6092328"/>
          </a:xfrm>
          <a:prstGeom prst="rect">
            <a:avLst/>
          </a:prstGeom>
        </p:spPr>
      </p:pic>
      <p:sp>
        <p:nvSpPr>
          <p:cNvPr id="20" name="Text Placeholder 19">
            <a:extLst>
              <a:ext uri="{FF2B5EF4-FFF2-40B4-BE49-F238E27FC236}">
                <a16:creationId xmlns:a16="http://schemas.microsoft.com/office/drawing/2014/main" id="{18A5A4AE-3708-D54B-9903-5205548851A9}"/>
              </a:ext>
            </a:extLst>
          </p:cNvPr>
          <p:cNvSpPr>
            <a:spLocks noGrp="1"/>
          </p:cNvSpPr>
          <p:nvPr>
            <p:ph type="body" sz="quarter" idx="13" hasCustomPrompt="1"/>
          </p:nvPr>
        </p:nvSpPr>
        <p:spPr>
          <a:xfrm>
            <a:off x="2002535" y="2865439"/>
            <a:ext cx="8494777" cy="589858"/>
          </a:xfrm>
          <a:prstGeom prst="rect">
            <a:avLst/>
          </a:prstGeom>
        </p:spPr>
        <p:txBody>
          <a:bodyPr/>
          <a:lstStyle>
            <a:lvl1pPr algn="ctr">
              <a:buNone/>
              <a:defRPr sz="32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dirty="0"/>
              <a:t>ADD SECTION BREAK TITLE</a:t>
            </a:r>
          </a:p>
          <a:p>
            <a:pPr lvl="1"/>
            <a:endParaRPr lang="en-US" dirty="0"/>
          </a:p>
        </p:txBody>
      </p:sp>
      <p:sp>
        <p:nvSpPr>
          <p:cNvPr id="16" name="Slide Number Placeholder 11">
            <a:extLst>
              <a:ext uri="{FF2B5EF4-FFF2-40B4-BE49-F238E27FC236}">
                <a16:creationId xmlns:a16="http://schemas.microsoft.com/office/drawing/2014/main" id="{B23F1392-F971-134D-9E73-C2BA4982FFE7}"/>
              </a:ext>
            </a:extLst>
          </p:cNvPr>
          <p:cNvSpPr txBox="1">
            <a:spLocks/>
          </p:cNvSpPr>
          <p:nvPr userDrawn="1"/>
        </p:nvSpPr>
        <p:spPr>
          <a:xfrm>
            <a:off x="4724400" y="6356350"/>
            <a:ext cx="2743200"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41146E-9C06-9F49-A71B-5E154561DE30}" type="slidenum">
              <a:rPr lang="en-US" smtClean="0"/>
              <a:pPr/>
              <a:t>‹#›</a:t>
            </a:fld>
            <a:endParaRPr lang="en-US" dirty="0"/>
          </a:p>
        </p:txBody>
      </p:sp>
      <p:pic>
        <p:nvPicPr>
          <p:cNvPr id="8" name="Picture 7">
            <a:extLst>
              <a:ext uri="{FF2B5EF4-FFF2-40B4-BE49-F238E27FC236}">
                <a16:creationId xmlns:a16="http://schemas.microsoft.com/office/drawing/2014/main" id="{C96C399F-5629-8247-A198-7FB3283E8589}"/>
              </a:ext>
            </a:extLst>
          </p:cNvPr>
          <p:cNvPicPr>
            <a:picLocks noChangeAspect="1"/>
          </p:cNvPicPr>
          <p:nvPr userDrawn="1"/>
        </p:nvPicPr>
        <p:blipFill>
          <a:blip r:embed="rId3"/>
          <a:srcRect/>
          <a:stretch/>
        </p:blipFill>
        <p:spPr>
          <a:xfrm>
            <a:off x="498684" y="6231071"/>
            <a:ext cx="1503852" cy="548677"/>
          </a:xfrm>
          <a:prstGeom prst="rect">
            <a:avLst/>
          </a:prstGeom>
        </p:spPr>
      </p:pic>
      <p:pic>
        <p:nvPicPr>
          <p:cNvPr id="11" name="Picture 10">
            <a:extLst>
              <a:ext uri="{FF2B5EF4-FFF2-40B4-BE49-F238E27FC236}">
                <a16:creationId xmlns:a16="http://schemas.microsoft.com/office/drawing/2014/main" id="{A2033DEE-4368-F643-BA4A-DDCDC70A054B}"/>
              </a:ext>
            </a:extLst>
          </p:cNvPr>
          <p:cNvPicPr>
            <a:picLocks noChangeAspect="1"/>
          </p:cNvPicPr>
          <p:nvPr userDrawn="1"/>
        </p:nvPicPr>
        <p:blipFill>
          <a:blip r:embed="rId4"/>
          <a:srcRect/>
          <a:stretch/>
        </p:blipFill>
        <p:spPr>
          <a:xfrm>
            <a:off x="10991088" y="6243176"/>
            <a:ext cx="553284" cy="496587"/>
          </a:xfrm>
          <a:prstGeom prst="rect">
            <a:avLst/>
          </a:prstGeom>
        </p:spPr>
      </p:pic>
      <p:sp>
        <p:nvSpPr>
          <p:cNvPr id="9" name="Rectangle 8">
            <a:extLst>
              <a:ext uri="{FF2B5EF4-FFF2-40B4-BE49-F238E27FC236}">
                <a16:creationId xmlns:a16="http://schemas.microsoft.com/office/drawing/2014/main" id="{BEFF8553-9F38-3243-A11C-5BD6E90A9520}"/>
              </a:ext>
            </a:extLst>
          </p:cNvPr>
          <p:cNvSpPr/>
          <p:nvPr userDrawn="1"/>
        </p:nvSpPr>
        <p:spPr>
          <a:xfrm>
            <a:off x="0" y="6071616"/>
            <a:ext cx="12192000" cy="7316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18559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62A62A-54B5-F747-81FE-566FD9A0B3B3}"/>
              </a:ext>
            </a:extLst>
          </p:cNvPr>
          <p:cNvPicPr>
            <a:picLocks noChangeAspect="1"/>
          </p:cNvPicPr>
          <p:nvPr userDrawn="1"/>
        </p:nvPicPr>
        <p:blipFill>
          <a:blip r:embed="rId2"/>
          <a:srcRect/>
          <a:stretch/>
        </p:blipFill>
        <p:spPr>
          <a:xfrm>
            <a:off x="0" y="0"/>
            <a:ext cx="12192000" cy="6858000"/>
          </a:xfrm>
          <a:prstGeom prst="rect">
            <a:avLst/>
          </a:prstGeom>
        </p:spPr>
      </p:pic>
      <p:sp>
        <p:nvSpPr>
          <p:cNvPr id="6" name="Slide Number Placeholder 11">
            <a:extLst>
              <a:ext uri="{FF2B5EF4-FFF2-40B4-BE49-F238E27FC236}">
                <a16:creationId xmlns:a16="http://schemas.microsoft.com/office/drawing/2014/main" id="{56092EB7-30A9-2C4D-9313-5C877B882AE6}"/>
              </a:ext>
            </a:extLst>
          </p:cNvPr>
          <p:cNvSpPr txBox="1">
            <a:spLocks/>
          </p:cNvSpPr>
          <p:nvPr userDrawn="1"/>
        </p:nvSpPr>
        <p:spPr>
          <a:xfrm>
            <a:off x="4724400" y="6356350"/>
            <a:ext cx="2743200"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41146E-9C06-9F49-A71B-5E154561DE30}" type="slidenum">
              <a:rPr lang="en-US" smtClean="0"/>
              <a:pPr/>
              <a:t>‹#›</a:t>
            </a:fld>
            <a:endParaRPr lang="en-US" dirty="0"/>
          </a:p>
        </p:txBody>
      </p:sp>
      <p:pic>
        <p:nvPicPr>
          <p:cNvPr id="7" name="Picture 6">
            <a:extLst>
              <a:ext uri="{FF2B5EF4-FFF2-40B4-BE49-F238E27FC236}">
                <a16:creationId xmlns:a16="http://schemas.microsoft.com/office/drawing/2014/main" id="{878B98AF-38B6-114B-921A-C941744CCB8D}"/>
              </a:ext>
            </a:extLst>
          </p:cNvPr>
          <p:cNvPicPr>
            <a:picLocks noChangeAspect="1"/>
          </p:cNvPicPr>
          <p:nvPr userDrawn="1"/>
        </p:nvPicPr>
        <p:blipFill>
          <a:blip r:embed="rId3"/>
          <a:srcRect/>
          <a:stretch/>
        </p:blipFill>
        <p:spPr>
          <a:xfrm>
            <a:off x="498684" y="6231071"/>
            <a:ext cx="1503852" cy="548677"/>
          </a:xfrm>
          <a:prstGeom prst="rect">
            <a:avLst/>
          </a:prstGeom>
        </p:spPr>
      </p:pic>
      <p:pic>
        <p:nvPicPr>
          <p:cNvPr id="9" name="Picture 8">
            <a:extLst>
              <a:ext uri="{FF2B5EF4-FFF2-40B4-BE49-F238E27FC236}">
                <a16:creationId xmlns:a16="http://schemas.microsoft.com/office/drawing/2014/main" id="{634A8AB6-BDBD-4449-8A1E-92A1AC17EBD2}"/>
              </a:ext>
            </a:extLst>
          </p:cNvPr>
          <p:cNvPicPr>
            <a:picLocks noChangeAspect="1"/>
          </p:cNvPicPr>
          <p:nvPr userDrawn="1"/>
        </p:nvPicPr>
        <p:blipFill>
          <a:blip r:embed="rId4"/>
          <a:srcRect/>
          <a:stretch/>
        </p:blipFill>
        <p:spPr>
          <a:xfrm>
            <a:off x="10991088" y="6243176"/>
            <a:ext cx="553284" cy="496587"/>
          </a:xfrm>
          <a:prstGeom prst="rect">
            <a:avLst/>
          </a:prstGeom>
        </p:spPr>
      </p:pic>
      <p:sp>
        <p:nvSpPr>
          <p:cNvPr id="10" name="Rectangle 9">
            <a:extLst>
              <a:ext uri="{FF2B5EF4-FFF2-40B4-BE49-F238E27FC236}">
                <a16:creationId xmlns:a16="http://schemas.microsoft.com/office/drawing/2014/main" id="{AC7A4EAA-AE2A-D54C-9812-00F1CE8F3FC7}"/>
              </a:ext>
            </a:extLst>
          </p:cNvPr>
          <p:cNvSpPr/>
          <p:nvPr userDrawn="1"/>
        </p:nvSpPr>
        <p:spPr>
          <a:xfrm>
            <a:off x="0" y="6071616"/>
            <a:ext cx="12192000" cy="7316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1473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7B3AC2E-1437-0F4A-B6D9-C73A1B4AB017}"/>
              </a:ext>
            </a:extLst>
          </p:cNvPr>
          <p:cNvPicPr>
            <a:picLocks noChangeAspect="1"/>
          </p:cNvPicPr>
          <p:nvPr userDrawn="1"/>
        </p:nvPicPr>
        <p:blipFill>
          <a:blip r:embed="rId2"/>
          <a:srcRect l="4002" r="4002"/>
          <a:stretch/>
        </p:blipFill>
        <p:spPr>
          <a:xfrm>
            <a:off x="0" y="0"/>
            <a:ext cx="12192000" cy="681037"/>
          </a:xfrm>
          <a:prstGeom prst="rect">
            <a:avLst/>
          </a:prstGeom>
        </p:spPr>
      </p:pic>
      <p:sp>
        <p:nvSpPr>
          <p:cNvPr id="2" name="Title 1">
            <a:extLst>
              <a:ext uri="{FF2B5EF4-FFF2-40B4-BE49-F238E27FC236}">
                <a16:creationId xmlns:a16="http://schemas.microsoft.com/office/drawing/2014/main" id="{B9BB9720-9CF0-9642-834C-C41C9539A4A4}"/>
              </a:ext>
            </a:extLst>
          </p:cNvPr>
          <p:cNvSpPr>
            <a:spLocks noGrp="1"/>
          </p:cNvSpPr>
          <p:nvPr>
            <p:ph type="title" hasCustomPrompt="1"/>
          </p:nvPr>
        </p:nvSpPr>
        <p:spPr>
          <a:xfrm>
            <a:off x="498684" y="109452"/>
            <a:ext cx="11205636" cy="571585"/>
          </a:xfrm>
          <a:prstGeom prst="rect">
            <a:avLst/>
          </a:prstGeom>
        </p:spPr>
        <p:txBody>
          <a:bodyPr/>
          <a:lstStyle>
            <a:lvl1pPr algn="l">
              <a:defRPr sz="2400" b="0" i="0" cap="all" baseline="0">
                <a:solidFill>
                  <a:schemeClr val="tx1">
                    <a:lumMod val="75000"/>
                    <a:lumOff val="25000"/>
                  </a:schemeClr>
                </a:solidFill>
                <a:latin typeface="+mn-lt"/>
              </a:defRPr>
            </a:lvl1pPr>
          </a:lstStyle>
          <a:p>
            <a:r>
              <a:rPr lang="en-GB" dirty="0"/>
              <a:t>Click to ADD title</a:t>
            </a:r>
            <a:endParaRPr lang="en-US" dirty="0"/>
          </a:p>
        </p:txBody>
      </p:sp>
      <p:sp>
        <p:nvSpPr>
          <p:cNvPr id="16" name="Slide Number Placeholder 11">
            <a:extLst>
              <a:ext uri="{FF2B5EF4-FFF2-40B4-BE49-F238E27FC236}">
                <a16:creationId xmlns:a16="http://schemas.microsoft.com/office/drawing/2014/main" id="{C849C03B-FFA0-864E-92FD-6539E5B2E75E}"/>
              </a:ext>
            </a:extLst>
          </p:cNvPr>
          <p:cNvSpPr txBox="1">
            <a:spLocks/>
          </p:cNvSpPr>
          <p:nvPr userDrawn="1"/>
        </p:nvSpPr>
        <p:spPr>
          <a:xfrm>
            <a:off x="10681854" y="6435598"/>
            <a:ext cx="1022465"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E41146E-9C06-9F49-A71B-5E154561DE30}" type="slidenum">
              <a:rPr lang="en-US" smtClean="0"/>
              <a:pPr algn="r"/>
              <a:t>‹#›</a:t>
            </a:fld>
            <a:endParaRPr lang="en-US" dirty="0"/>
          </a:p>
        </p:txBody>
      </p:sp>
      <p:pic>
        <p:nvPicPr>
          <p:cNvPr id="13" name="Picture 12">
            <a:extLst>
              <a:ext uri="{FF2B5EF4-FFF2-40B4-BE49-F238E27FC236}">
                <a16:creationId xmlns:a16="http://schemas.microsoft.com/office/drawing/2014/main" id="{51AFAE71-9C12-E44B-9B26-B11C929C4052}"/>
              </a:ext>
            </a:extLst>
          </p:cNvPr>
          <p:cNvPicPr>
            <a:picLocks noChangeAspect="1"/>
          </p:cNvPicPr>
          <p:nvPr userDrawn="1"/>
        </p:nvPicPr>
        <p:blipFill>
          <a:blip r:embed="rId3"/>
          <a:srcRect/>
          <a:stretch/>
        </p:blipFill>
        <p:spPr>
          <a:xfrm>
            <a:off x="498684" y="6238442"/>
            <a:ext cx="1616736" cy="589862"/>
          </a:xfrm>
          <a:prstGeom prst="rect">
            <a:avLst/>
          </a:prstGeom>
        </p:spPr>
      </p:pic>
      <p:sp>
        <p:nvSpPr>
          <p:cNvPr id="8" name="Slide Number Placeholder 11">
            <a:extLst>
              <a:ext uri="{FF2B5EF4-FFF2-40B4-BE49-F238E27FC236}">
                <a16:creationId xmlns:a16="http://schemas.microsoft.com/office/drawing/2014/main" id="{39362617-C9E6-4FDE-B70E-C0C732FC5C59}"/>
              </a:ext>
            </a:extLst>
          </p:cNvPr>
          <p:cNvSpPr txBox="1">
            <a:spLocks/>
          </p:cNvSpPr>
          <p:nvPr userDrawn="1"/>
        </p:nvSpPr>
        <p:spPr>
          <a:xfrm>
            <a:off x="4375265" y="6475819"/>
            <a:ext cx="3441469"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accent2">
                    <a:lumMod val="50000"/>
                  </a:schemeClr>
                </a:solidFill>
                <a:latin typeface="Copperplate Gothic Bold" panose="020E0705020206020404" pitchFamily="34" charset="0"/>
              </a:rPr>
              <a:t>DISTRICT DEVELOPMENT MODEL</a:t>
            </a:r>
          </a:p>
        </p:txBody>
      </p:sp>
      <p:sp>
        <p:nvSpPr>
          <p:cNvPr id="9" name="Content Placeholder 3">
            <a:extLst>
              <a:ext uri="{FF2B5EF4-FFF2-40B4-BE49-F238E27FC236}">
                <a16:creationId xmlns:a16="http://schemas.microsoft.com/office/drawing/2014/main" id="{EE9D14CF-1D0B-4A2E-9E66-9A10386040A2}"/>
              </a:ext>
            </a:extLst>
          </p:cNvPr>
          <p:cNvSpPr>
            <a:spLocks noGrp="1"/>
          </p:cNvSpPr>
          <p:nvPr>
            <p:ph sz="half" idx="2" hasCustomPrompt="1"/>
          </p:nvPr>
        </p:nvSpPr>
        <p:spPr>
          <a:xfrm>
            <a:off x="498684" y="814647"/>
            <a:ext cx="11205636" cy="5325681"/>
          </a:xfrm>
          <a:prstGeom prst="rect">
            <a:avLst/>
          </a:prstGeom>
        </p:spPr>
        <p:txBody>
          <a:bodyPr/>
          <a:lstStyle>
            <a:lvl1pPr>
              <a:defRPr sz="2000"/>
            </a:lvl1pPr>
            <a:lvl2pPr>
              <a:defRPr sz="1800"/>
            </a:lvl2pPr>
            <a:lvl3pPr>
              <a:defRPr sz="1800"/>
            </a:lvl3pPr>
          </a:lstStyle>
          <a:p>
            <a:pPr lvl="0"/>
            <a:r>
              <a:rPr lang="en-GB" dirty="0"/>
              <a:t>Point 1</a:t>
            </a:r>
          </a:p>
          <a:p>
            <a:pPr lvl="1"/>
            <a:r>
              <a:rPr lang="en-GB" dirty="0"/>
              <a:t>Point 2</a:t>
            </a:r>
          </a:p>
          <a:p>
            <a:pPr lvl="2"/>
            <a:r>
              <a:rPr lang="en-GB" dirty="0"/>
              <a:t>Point 3</a:t>
            </a:r>
          </a:p>
        </p:txBody>
      </p:sp>
    </p:spTree>
    <p:extLst>
      <p:ext uri="{BB962C8B-B14F-4D97-AF65-F5344CB8AC3E}">
        <p14:creationId xmlns:p14="http://schemas.microsoft.com/office/powerpoint/2010/main" val="5163222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26932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60F1A8-600F-A446-AF6A-1BADD7726357}"/>
              </a:ext>
            </a:extLst>
          </p:cNvPr>
          <p:cNvSpPr>
            <a:spLocks noGrp="1"/>
          </p:cNvSpPr>
          <p:nvPr>
            <p:ph type="body" sz="quarter" idx="15"/>
          </p:nvPr>
        </p:nvSpPr>
        <p:spPr/>
        <p:txBody>
          <a:bodyPr/>
          <a:lstStyle/>
          <a:p>
            <a:r>
              <a:rPr lang="en-US" dirty="0"/>
              <a:t> BY DG A WILLIAMSON: 01 FEBRUARY 2022</a:t>
            </a:r>
          </a:p>
        </p:txBody>
      </p:sp>
      <p:sp>
        <p:nvSpPr>
          <p:cNvPr id="5" name="Title 6"/>
          <p:cNvSpPr txBox="1">
            <a:spLocks/>
          </p:cNvSpPr>
          <p:nvPr/>
        </p:nvSpPr>
        <p:spPr bwMode="auto">
          <a:xfrm>
            <a:off x="1076722" y="2089270"/>
            <a:ext cx="9182100"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685800" rtl="0" eaLnBrk="0" fontAlgn="base" hangingPunct="0">
              <a:lnSpc>
                <a:spcPct val="90000"/>
              </a:lnSpc>
              <a:spcBef>
                <a:spcPct val="0"/>
              </a:spcBef>
              <a:spcAft>
                <a:spcPct val="0"/>
              </a:spcAft>
              <a:defRPr sz="2400" b="1" kern="1200">
                <a:solidFill>
                  <a:srgbClr val="F9671C"/>
                </a:solidFill>
                <a:latin typeface="Arial" panose="020B0604020202020204" pitchFamily="34" charset="0"/>
                <a:ea typeface="+mj-ea"/>
                <a:cs typeface="Arial" panose="020B0604020202020204" pitchFamily="34" charset="0"/>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marL="0" marR="0" lvl="0" indent="0" algn="ctr" defTabSz="685800" rtl="0" eaLnBrk="0" fontAlgn="base" latinLnBrk="0" hangingPunct="0">
              <a:lnSpc>
                <a:spcPct val="9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9671C"/>
                </a:solidFill>
                <a:effectLst/>
                <a:uLnTx/>
                <a:uFillTx/>
                <a:latin typeface="Arial" panose="020B0604020202020204" pitchFamily="34" charset="0"/>
                <a:ea typeface="+mj-ea"/>
                <a:cs typeface="Arial" panose="020B0604020202020204" pitchFamily="34" charset="0"/>
              </a:rPr>
              <a:t>REPORT ON ESTABLISHMENT OF MUNICIPAL COUNCILS / COMMITTEES </a:t>
            </a:r>
          </a:p>
          <a:p>
            <a:pPr marL="0" marR="0" lvl="0" indent="0" algn="ctr" defTabSz="685800" rtl="0" eaLnBrk="0" fontAlgn="base" latinLnBrk="0" hangingPunct="0">
              <a:lnSpc>
                <a:spcPct val="9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F9671C"/>
              </a:solidFill>
              <a:effectLst/>
              <a:uLnTx/>
              <a:uFillTx/>
              <a:latin typeface="Arial" panose="020B0604020202020204" pitchFamily="34" charset="0"/>
              <a:ea typeface="+mj-ea"/>
              <a:cs typeface="Arial" panose="020B0604020202020204" pitchFamily="34" charset="0"/>
            </a:endParaRPr>
          </a:p>
          <a:p>
            <a:pPr marL="0" marR="0" lvl="0" indent="0" algn="ctr" defTabSz="685800" rtl="0" eaLnBrk="0" fontAlgn="base" latinLnBrk="0" hangingPunct="0">
              <a:lnSpc>
                <a:spcPct val="9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9671C"/>
                </a:solidFill>
                <a:effectLst/>
                <a:uLnTx/>
                <a:uFillTx/>
                <a:latin typeface="Arial" panose="020B0604020202020204" pitchFamily="34" charset="0"/>
                <a:ea typeface="+mj-ea"/>
                <a:cs typeface="Arial" panose="020B0604020202020204" pitchFamily="34" charset="0"/>
              </a:rPr>
              <a:t>STATUS OF MUNICIPALITIES UNDER SECTION 139 INTERVENTION PRE- AND POST LOCAL GOVERNMENT ELECTIONS</a:t>
            </a:r>
          </a:p>
          <a:p>
            <a:pPr marL="0" marR="0" lvl="0" indent="0" algn="ctr" defTabSz="685800" rtl="0" eaLnBrk="0" fontAlgn="base" latinLnBrk="0" hangingPunct="0">
              <a:lnSpc>
                <a:spcPct val="9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F9671C"/>
              </a:solidFill>
              <a:effectLst/>
              <a:uLnTx/>
              <a:uFillTx/>
              <a:latin typeface="Arial" panose="020B0604020202020204" pitchFamily="34" charset="0"/>
              <a:ea typeface="+mj-ea"/>
              <a:cs typeface="Arial" panose="020B0604020202020204" pitchFamily="34" charset="0"/>
            </a:endParaRPr>
          </a:p>
          <a:p>
            <a:pPr lvl="0">
              <a:defRPr/>
            </a:pPr>
            <a:r>
              <a:rPr lang="en-US" sz="2000" dirty="0"/>
              <a:t> STATUS ON ONCE-OFF GRATUITY PAYMENT</a:t>
            </a:r>
            <a:r>
              <a:rPr kumimoji="0" lang="en-ZA" sz="2000" b="1" i="0" u="none" strike="noStrike" kern="1200" cap="none" spc="0" normalizeH="0" baseline="0" noProof="0" dirty="0">
                <a:ln>
                  <a:noFill/>
                </a:ln>
                <a:solidFill>
                  <a:srgbClr val="F9671C"/>
                </a:solidFill>
                <a:effectLst/>
                <a:uLnTx/>
                <a:uFillTx/>
                <a:latin typeface="Arial" panose="020B0604020202020204" pitchFamily="34" charset="0"/>
                <a:ea typeface="+mj-ea"/>
                <a:cs typeface="Arial" panose="020B0604020202020204" pitchFamily="34" charset="0"/>
              </a:rPr>
              <a:t/>
            </a:r>
            <a:br>
              <a:rPr kumimoji="0" lang="en-ZA" sz="2000" b="1" i="0" u="none" strike="noStrike" kern="1200" cap="none" spc="0" normalizeH="0" baseline="0" noProof="0" dirty="0">
                <a:ln>
                  <a:noFill/>
                </a:ln>
                <a:solidFill>
                  <a:srgbClr val="F9671C"/>
                </a:solidFill>
                <a:effectLst/>
                <a:uLnTx/>
                <a:uFillTx/>
                <a:latin typeface="Arial" panose="020B0604020202020204" pitchFamily="34" charset="0"/>
                <a:ea typeface="+mj-ea"/>
                <a:cs typeface="Arial" panose="020B0604020202020204" pitchFamily="34" charset="0"/>
              </a:rPr>
            </a:br>
            <a:endParaRPr kumimoji="0" lang="en-ZA" sz="2000" b="1" i="0" u="none" strike="noStrike" kern="1200" cap="none" spc="0" normalizeH="0" baseline="0" noProof="0" dirty="0">
              <a:ln>
                <a:noFill/>
              </a:ln>
              <a:solidFill>
                <a:srgbClr val="F9671C"/>
              </a:solidFill>
              <a:effectLst/>
              <a:uLnTx/>
              <a:uFillTx/>
              <a:latin typeface="Arial" panose="020B0604020202020204" pitchFamily="34" charset="0"/>
              <a:ea typeface="+mj-ea"/>
              <a:cs typeface="Arial" panose="020B0604020202020204" pitchFamily="34" charset="0"/>
            </a:endParaRPr>
          </a:p>
          <a:p>
            <a:pPr lvl="0">
              <a:defRPr/>
            </a:pPr>
            <a:r>
              <a:rPr lang="en-ZA" sz="2000" dirty="0">
                <a:solidFill>
                  <a:srgbClr val="0070C0"/>
                </a:solidFill>
              </a:rPr>
              <a:t>PORTFOLIO COMMITTEE MEETING – 1 FEBRUARY 2022</a:t>
            </a:r>
            <a:endParaRPr kumimoji="0" lang="en-ZA" sz="2000" b="1"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808718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82F89-6D6C-48B5-A57B-CBB8601AFFDF}"/>
              </a:ext>
            </a:extLst>
          </p:cNvPr>
          <p:cNvSpPr>
            <a:spLocks noGrp="1"/>
          </p:cNvSpPr>
          <p:nvPr>
            <p:ph type="title"/>
          </p:nvPr>
        </p:nvSpPr>
        <p:spPr>
          <a:xfrm>
            <a:off x="493182" y="109452"/>
            <a:ext cx="11205636" cy="571585"/>
          </a:xfrm>
        </p:spPr>
        <p:txBody>
          <a:bodyPr/>
          <a:lstStyle/>
          <a:p>
            <a:pPr algn="ctr"/>
            <a:r>
              <a:rPr lang="en-GB" sz="2400" b="1" dirty="0"/>
              <a:t>PRIOR LGE – interventions management activities</a:t>
            </a:r>
            <a:endParaRPr lang="en-ZA" dirty="0"/>
          </a:p>
        </p:txBody>
      </p:sp>
      <p:graphicFrame>
        <p:nvGraphicFramePr>
          <p:cNvPr id="6" name="Content Placeholder 5">
            <a:extLst>
              <a:ext uri="{FF2B5EF4-FFF2-40B4-BE49-F238E27FC236}">
                <a16:creationId xmlns:a16="http://schemas.microsoft.com/office/drawing/2014/main" id="{1FB93EFE-4E59-4B67-843C-EDE413862120}"/>
              </a:ext>
            </a:extLst>
          </p:cNvPr>
          <p:cNvGraphicFramePr>
            <a:graphicFrameLocks noGrp="1"/>
          </p:cNvGraphicFramePr>
          <p:nvPr>
            <p:ph sz="half" idx="2"/>
          </p:nvPr>
        </p:nvGraphicFramePr>
        <p:xfrm>
          <a:off x="-1" y="694685"/>
          <a:ext cx="12192001" cy="54604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33920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498684" y="109453"/>
            <a:ext cx="11205636" cy="449348"/>
          </a:xfrm>
        </p:spPr>
        <p:txBody>
          <a:bodyPr/>
          <a:lstStyle/>
          <a:p>
            <a:pPr algn="ctr"/>
            <a:r>
              <a:rPr lang="en-GB" sz="2400" b="1" dirty="0"/>
              <a:t>POST LGE – intervention management activities</a:t>
            </a:r>
            <a:endParaRPr lang="en-ZA" u="sng" dirty="0">
              <a:solidFill>
                <a:schemeClr val="tx1"/>
              </a:solidFill>
            </a:endParaRPr>
          </a:p>
        </p:txBody>
      </p:sp>
      <p:sp>
        <p:nvSpPr>
          <p:cNvPr id="6" name="TextBox 5">
            <a:extLst>
              <a:ext uri="{FF2B5EF4-FFF2-40B4-BE49-F238E27FC236}">
                <a16:creationId xmlns:a16="http://schemas.microsoft.com/office/drawing/2014/main" id="{1B6FA19D-E683-4E27-8501-EA9E1987FCD2}"/>
              </a:ext>
            </a:extLst>
          </p:cNvPr>
          <p:cNvSpPr txBox="1"/>
          <p:nvPr/>
        </p:nvSpPr>
        <p:spPr>
          <a:xfrm>
            <a:off x="598714" y="805638"/>
            <a:ext cx="11353800" cy="6052362"/>
          </a:xfrm>
          <a:prstGeom prst="rect">
            <a:avLst/>
          </a:prstGeom>
          <a:noFill/>
        </p:spPr>
        <p:txBody>
          <a:bodyPr wrap="square">
            <a:spAutoFit/>
          </a:bodyPr>
          <a:lstStyle/>
          <a:p>
            <a:pPr marL="342900" indent="-342900" algn="just">
              <a:lnSpc>
                <a:spcPct val="130000"/>
              </a:lnSpc>
              <a:spcBef>
                <a:spcPts val="0"/>
              </a:spcBef>
              <a:buFont typeface="Wingdings" panose="05000000000000000000" pitchFamily="2" charset="2"/>
              <a:buChar char="q"/>
            </a:pPr>
            <a:r>
              <a:rPr lang="en-US" altLang="en-US" sz="2000" b="1" dirty="0">
                <a:solidFill>
                  <a:srgbClr val="C00000"/>
                </a:solidFill>
                <a:latin typeface="+mj-lt"/>
                <a:ea typeface="ＭＳ Ｐゴシック" panose="020B0600070205080204" pitchFamily="34" charset="-128"/>
                <a:cs typeface="Arial" pitchFamily="34" charset="0"/>
              </a:rPr>
              <a:t>Post</a:t>
            </a:r>
            <a:r>
              <a:rPr lang="en-US" altLang="en-US" sz="2000" dirty="0">
                <a:solidFill>
                  <a:schemeClr val="tx2"/>
                </a:solidFill>
                <a:latin typeface="+mj-lt"/>
                <a:ea typeface="ＭＳ Ｐゴシック" panose="020B0600070205080204" pitchFamily="34" charset="-128"/>
                <a:cs typeface="Arial" pitchFamily="34" charset="0"/>
              </a:rPr>
              <a:t> LGE </a:t>
            </a:r>
            <a:r>
              <a:rPr lang="en-US" altLang="en-US" sz="2000" b="1" dirty="0">
                <a:solidFill>
                  <a:srgbClr val="C00000"/>
                </a:solidFill>
                <a:latin typeface="+mj-lt"/>
                <a:ea typeface="ＭＳ Ｐゴシック" panose="020B0600070205080204" pitchFamily="34" charset="-128"/>
                <a:cs typeface="Arial" pitchFamily="34" charset="0"/>
              </a:rPr>
              <a:t>thirty-one (31) </a:t>
            </a:r>
            <a:r>
              <a:rPr lang="en-US" altLang="en-US" sz="2000" dirty="0">
                <a:solidFill>
                  <a:schemeClr val="tx2"/>
                </a:solidFill>
                <a:latin typeface="+mj-lt"/>
                <a:ea typeface="ＭＳ Ｐゴシック" panose="020B0600070205080204" pitchFamily="34" charset="-128"/>
                <a:cs typeface="Arial" pitchFamily="34" charset="0"/>
              </a:rPr>
              <a:t>are currently under intervention with majority intervened in terms of S139 (5) read together with MFMA – Imposition MFRP.</a:t>
            </a:r>
          </a:p>
          <a:p>
            <a:pPr marL="342900" indent="-342900" algn="just">
              <a:lnSpc>
                <a:spcPct val="130000"/>
              </a:lnSpc>
              <a:spcBef>
                <a:spcPts val="0"/>
              </a:spcBef>
              <a:buFont typeface="Wingdings" panose="05000000000000000000" pitchFamily="2" charset="2"/>
              <a:buChar char="q"/>
            </a:pPr>
            <a:r>
              <a:rPr lang="en-US" altLang="en-US" sz="2000" dirty="0">
                <a:solidFill>
                  <a:schemeClr val="tx2"/>
                </a:solidFill>
                <a:latin typeface="+mj-lt"/>
                <a:ea typeface="ＭＳ Ｐゴシック" panose="020B0600070205080204" pitchFamily="34" charset="-128"/>
                <a:cs typeface="Arial" pitchFamily="34" charset="0"/>
              </a:rPr>
              <a:t>KZN and Limpopo retained all discretionary interventions and developed Municipal Support and Interventions Plans (MSIP) for implementation by current councils.</a:t>
            </a:r>
          </a:p>
          <a:p>
            <a:pPr marL="342900" indent="-342900" algn="just">
              <a:lnSpc>
                <a:spcPct val="130000"/>
              </a:lnSpc>
              <a:spcBef>
                <a:spcPts val="0"/>
              </a:spcBef>
              <a:buFont typeface="Wingdings" panose="05000000000000000000" pitchFamily="2" charset="2"/>
              <a:buChar char="q"/>
            </a:pPr>
            <a:r>
              <a:rPr lang="en-US" altLang="en-US" sz="2000" dirty="0">
                <a:solidFill>
                  <a:schemeClr val="tx2"/>
                </a:solidFill>
                <a:latin typeface="+mj-lt"/>
                <a:ea typeface="ＭＳ Ｐゴシック" panose="020B0600070205080204" pitchFamily="34" charset="-128"/>
                <a:cs typeface="Arial" pitchFamily="34" charset="0"/>
              </a:rPr>
              <a:t>NW converted all discretionary interventions into Mandatory interventions in line with assessment and circular dealing with  transitional measures post elections.</a:t>
            </a:r>
          </a:p>
          <a:p>
            <a:pPr marL="342900" indent="-342900" algn="just">
              <a:lnSpc>
                <a:spcPct val="130000"/>
              </a:lnSpc>
              <a:spcBef>
                <a:spcPts val="0"/>
              </a:spcBef>
              <a:buFont typeface="Wingdings" panose="05000000000000000000" pitchFamily="2" charset="2"/>
              <a:buChar char="q"/>
            </a:pPr>
            <a:r>
              <a:rPr lang="en-US" altLang="en-US" sz="2000" dirty="0">
                <a:solidFill>
                  <a:schemeClr val="tx2"/>
                </a:solidFill>
                <a:latin typeface="+mj-lt"/>
                <a:ea typeface="ＭＳ Ｐゴシック" panose="020B0600070205080204" pitchFamily="34" charset="-128"/>
                <a:cs typeface="Arial" pitchFamily="34" charset="0"/>
              </a:rPr>
              <a:t>KZN and NW remain leading with number of municipalities under intervention.</a:t>
            </a:r>
          </a:p>
          <a:p>
            <a:pPr marL="342900" indent="-342900" algn="just">
              <a:lnSpc>
                <a:spcPct val="130000"/>
              </a:lnSpc>
              <a:spcBef>
                <a:spcPts val="0"/>
              </a:spcBef>
              <a:buFont typeface="Wingdings" panose="05000000000000000000" pitchFamily="2" charset="2"/>
              <a:buChar char="q"/>
            </a:pPr>
            <a:r>
              <a:rPr lang="en-US" altLang="en-US" sz="2000" b="1" dirty="0">
                <a:solidFill>
                  <a:srgbClr val="C00000"/>
                </a:solidFill>
                <a:latin typeface="+mj-lt"/>
                <a:ea typeface="ＭＳ Ｐゴシック" panose="020B0600070205080204" pitchFamily="34" charset="-128"/>
                <a:cs typeface="Arial" pitchFamily="34" charset="0"/>
              </a:rPr>
              <a:t>09 of 31 municipalities, </a:t>
            </a:r>
            <a:r>
              <a:rPr lang="en-US" altLang="en-US" sz="2000" dirty="0">
                <a:solidFill>
                  <a:schemeClr val="tx2"/>
                </a:solidFill>
                <a:latin typeface="+mj-lt"/>
                <a:ea typeface="ＭＳ Ｐゴシック" panose="020B0600070205080204" pitchFamily="34" charset="-128"/>
                <a:cs typeface="Arial" pitchFamily="34" charset="0"/>
              </a:rPr>
              <a:t>Emfuleni, </a:t>
            </a:r>
            <a:r>
              <a:rPr lang="en-US" altLang="en-US" sz="2000" dirty="0" err="1">
                <a:solidFill>
                  <a:schemeClr val="tx2"/>
                </a:solidFill>
                <a:latin typeface="+mj-lt"/>
                <a:ea typeface="ＭＳ Ｐゴシック" panose="020B0600070205080204" pitchFamily="34" charset="-128"/>
                <a:cs typeface="Arial" pitchFamily="34" charset="0"/>
              </a:rPr>
              <a:t>Lekwa</a:t>
            </a:r>
            <a:r>
              <a:rPr lang="en-US" altLang="en-US" sz="2000" dirty="0">
                <a:solidFill>
                  <a:schemeClr val="tx2"/>
                </a:solidFill>
                <a:latin typeface="+mj-lt"/>
                <a:ea typeface="ＭＳ Ｐゴシック" panose="020B0600070205080204" pitchFamily="34" charset="-128"/>
                <a:cs typeface="Arial" pitchFamily="34" charset="0"/>
              </a:rPr>
              <a:t>, Govern Bheki, </a:t>
            </a:r>
            <a:r>
              <a:rPr lang="en-US" altLang="en-US" sz="2000" dirty="0" err="1">
                <a:solidFill>
                  <a:schemeClr val="tx2"/>
                </a:solidFill>
                <a:latin typeface="+mj-lt"/>
                <a:ea typeface="ＭＳ Ｐゴシック" panose="020B0600070205080204" pitchFamily="34" charset="-128"/>
                <a:cs typeface="Arial" pitchFamily="34" charset="0"/>
              </a:rPr>
              <a:t>Westrand</a:t>
            </a:r>
            <a:r>
              <a:rPr lang="en-US" altLang="en-US" sz="2000" dirty="0">
                <a:solidFill>
                  <a:schemeClr val="tx2"/>
                </a:solidFill>
                <a:latin typeface="+mj-lt"/>
                <a:ea typeface="ＭＳ Ｐゴシック" panose="020B0600070205080204" pitchFamily="34" charset="-128"/>
                <a:cs typeface="Arial" pitchFamily="34" charset="0"/>
              </a:rPr>
              <a:t>, </a:t>
            </a:r>
            <a:r>
              <a:rPr lang="en-US" altLang="en-US" sz="2000" dirty="0" err="1">
                <a:solidFill>
                  <a:schemeClr val="tx2"/>
                </a:solidFill>
                <a:latin typeface="+mj-lt"/>
                <a:ea typeface="ＭＳ Ｐゴシック" panose="020B0600070205080204" pitchFamily="34" charset="-128"/>
                <a:cs typeface="Arial" pitchFamily="34" charset="0"/>
              </a:rPr>
              <a:t>Inkosi</a:t>
            </a:r>
            <a:r>
              <a:rPr lang="en-US" altLang="en-US" sz="2000" dirty="0">
                <a:solidFill>
                  <a:schemeClr val="tx2"/>
                </a:solidFill>
                <a:latin typeface="+mj-lt"/>
                <a:ea typeface="ＭＳ Ｐゴシック" panose="020B0600070205080204" pitchFamily="34" charset="-128"/>
                <a:cs typeface="Arial" pitchFamily="34" charset="0"/>
              </a:rPr>
              <a:t> Langalibalele; </a:t>
            </a:r>
            <a:r>
              <a:rPr lang="en-US" altLang="en-US" sz="2000" dirty="0" err="1">
                <a:solidFill>
                  <a:schemeClr val="tx2"/>
                </a:solidFill>
                <a:latin typeface="+mj-lt"/>
                <a:ea typeface="ＭＳ Ｐゴシック" panose="020B0600070205080204" pitchFamily="34" charset="-128"/>
                <a:cs typeface="Arial" pitchFamily="34" charset="0"/>
              </a:rPr>
              <a:t>Mtubatuba</a:t>
            </a:r>
            <a:r>
              <a:rPr lang="en-US" altLang="en-US" sz="2000" dirty="0">
                <a:solidFill>
                  <a:schemeClr val="tx2"/>
                </a:solidFill>
                <a:latin typeface="+mj-lt"/>
                <a:ea typeface="ＭＳ Ｐゴシック" panose="020B0600070205080204" pitchFamily="34" charset="-128"/>
                <a:cs typeface="Arial" pitchFamily="34" charset="0"/>
              </a:rPr>
              <a:t>; </a:t>
            </a:r>
            <a:r>
              <a:rPr lang="en-US" altLang="en-US" sz="2000" dirty="0" err="1">
                <a:solidFill>
                  <a:schemeClr val="tx2"/>
                </a:solidFill>
                <a:latin typeface="+mj-lt"/>
                <a:ea typeface="ＭＳ Ｐゴシック" panose="020B0600070205080204" pitchFamily="34" charset="-128"/>
                <a:cs typeface="Arial" pitchFamily="34" charset="0"/>
              </a:rPr>
              <a:t>Msunduzi</a:t>
            </a:r>
            <a:r>
              <a:rPr lang="en-US" altLang="en-US" sz="2000" dirty="0">
                <a:solidFill>
                  <a:schemeClr val="tx2"/>
                </a:solidFill>
                <a:latin typeface="+mj-lt"/>
                <a:ea typeface="ＭＳ Ｐゴシック" panose="020B0600070205080204" pitchFamily="34" charset="-128"/>
                <a:cs typeface="Arial" pitchFamily="34" charset="0"/>
              </a:rPr>
              <a:t>, </a:t>
            </a:r>
            <a:r>
              <a:rPr lang="en-US" altLang="en-US" sz="2000" dirty="0" err="1">
                <a:solidFill>
                  <a:schemeClr val="tx2"/>
                </a:solidFill>
                <a:latin typeface="+mj-lt"/>
                <a:ea typeface="ＭＳ Ｐゴシック" panose="020B0600070205080204" pitchFamily="34" charset="-128"/>
                <a:cs typeface="Arial" pitchFamily="34" charset="0"/>
              </a:rPr>
              <a:t>Abaqulusi</a:t>
            </a:r>
            <a:r>
              <a:rPr lang="en-US" altLang="en-US" sz="2000" dirty="0">
                <a:solidFill>
                  <a:schemeClr val="tx2"/>
                </a:solidFill>
                <a:latin typeface="+mj-lt"/>
                <a:ea typeface="ＭＳ Ｐゴシック" panose="020B0600070205080204" pitchFamily="34" charset="-128"/>
                <a:cs typeface="Arial" pitchFamily="34" charset="0"/>
              </a:rPr>
              <a:t> &amp; Beaufort LMs West are hung councils (possible instability of municipal councils).</a:t>
            </a:r>
          </a:p>
          <a:p>
            <a:pPr marL="342900" indent="-342900" algn="just">
              <a:lnSpc>
                <a:spcPct val="130000"/>
              </a:lnSpc>
              <a:buFont typeface="Wingdings" panose="05000000000000000000" pitchFamily="2" charset="2"/>
              <a:buChar char="q"/>
            </a:pPr>
            <a:r>
              <a:rPr lang="en-US" altLang="en-US" sz="2000" dirty="0">
                <a:latin typeface="+mj-lt"/>
                <a:ea typeface="ＭＳ Ｐゴシック" panose="020B0600070205080204" pitchFamily="34" charset="-128"/>
                <a:cs typeface="Arial" pitchFamily="34" charset="0"/>
              </a:rPr>
              <a:t>The Constitution state circumstances for termination of intervention, where municipal councils were dissolved for both discretionary and mandatory intervention. This provision  supplemented by Section 148 of MFMA with regard to termination of mandatory intervention.</a:t>
            </a:r>
          </a:p>
          <a:p>
            <a:pPr marL="342900" indent="-342900" algn="just">
              <a:lnSpc>
                <a:spcPct val="130000"/>
              </a:lnSpc>
              <a:spcBef>
                <a:spcPts val="0"/>
              </a:spcBef>
              <a:buFont typeface="Wingdings" panose="05000000000000000000" pitchFamily="2" charset="2"/>
              <a:buChar char="q"/>
            </a:pPr>
            <a:endParaRPr lang="en-US" altLang="en-US" sz="2000" dirty="0">
              <a:solidFill>
                <a:schemeClr val="tx2"/>
              </a:solidFill>
              <a:latin typeface="+mj-lt"/>
              <a:ea typeface="ＭＳ Ｐゴシック" panose="020B0600070205080204" pitchFamily="34" charset="-128"/>
              <a:cs typeface="Arial" pitchFamily="34" charset="0"/>
            </a:endParaRPr>
          </a:p>
          <a:p>
            <a:pPr algn="just">
              <a:lnSpc>
                <a:spcPct val="130000"/>
              </a:lnSpc>
              <a:spcBef>
                <a:spcPts val="0"/>
              </a:spcBef>
            </a:pPr>
            <a:endParaRPr lang="en-US" altLang="en-US" sz="2000" dirty="0">
              <a:solidFill>
                <a:schemeClr val="tx2"/>
              </a:solidFill>
              <a:latin typeface="+mj-lt"/>
              <a:ea typeface="ＭＳ Ｐゴシック" panose="020B0600070205080204" pitchFamily="34" charset="-128"/>
              <a:cs typeface="Arial" pitchFamily="34" charset="0"/>
            </a:endParaRPr>
          </a:p>
        </p:txBody>
      </p:sp>
    </p:spTree>
    <p:extLst>
      <p:ext uri="{BB962C8B-B14F-4D97-AF65-F5344CB8AC3E}">
        <p14:creationId xmlns:p14="http://schemas.microsoft.com/office/powerpoint/2010/main" val="1852207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498684" y="109453"/>
            <a:ext cx="11205636" cy="449348"/>
          </a:xfrm>
        </p:spPr>
        <p:txBody>
          <a:bodyPr/>
          <a:lstStyle/>
          <a:p>
            <a:pPr algn="ctr"/>
            <a:r>
              <a:rPr lang="en-GB" sz="2400" b="1" dirty="0"/>
              <a:t>POST LGE – intervention management activities</a:t>
            </a:r>
            <a:endParaRPr lang="en-ZA" u="sng" dirty="0">
              <a:solidFill>
                <a:schemeClr val="tx1"/>
              </a:solidFill>
            </a:endParaRPr>
          </a:p>
        </p:txBody>
      </p:sp>
      <p:sp>
        <p:nvSpPr>
          <p:cNvPr id="6" name="TextBox 5">
            <a:extLst>
              <a:ext uri="{FF2B5EF4-FFF2-40B4-BE49-F238E27FC236}">
                <a16:creationId xmlns:a16="http://schemas.microsoft.com/office/drawing/2014/main" id="{1B6FA19D-E683-4E27-8501-EA9E1987FCD2}"/>
              </a:ext>
            </a:extLst>
          </p:cNvPr>
          <p:cNvSpPr txBox="1"/>
          <p:nvPr/>
        </p:nvSpPr>
        <p:spPr>
          <a:xfrm>
            <a:off x="939876" y="1002983"/>
            <a:ext cx="10764444" cy="4451924"/>
          </a:xfrm>
          <a:prstGeom prst="rect">
            <a:avLst/>
          </a:prstGeom>
          <a:noFill/>
        </p:spPr>
        <p:txBody>
          <a:bodyPr wrap="square">
            <a:spAutoFit/>
          </a:bodyPr>
          <a:lstStyle/>
          <a:p>
            <a:pPr marL="342900" indent="-342900" algn="just">
              <a:lnSpc>
                <a:spcPct val="130000"/>
              </a:lnSpc>
              <a:buFont typeface="Wingdings" panose="05000000000000000000" pitchFamily="2" charset="2"/>
              <a:buChar char="q"/>
            </a:pPr>
            <a:r>
              <a:rPr lang="en-US" altLang="en-US" sz="2000" dirty="0">
                <a:latin typeface="+mj-lt"/>
                <a:ea typeface="ＭＳ Ｐゴシック" panose="020B0600070205080204" pitchFamily="34" charset="-128"/>
                <a:cs typeface="Arial" pitchFamily="34" charset="0"/>
              </a:rPr>
              <a:t>COGTA, NT, &amp; SALGA developed circular on transitional measures posts elections including  interventions management to guide provinces and municipalities on processes and procedures for interventions be dealt with.</a:t>
            </a:r>
          </a:p>
          <a:p>
            <a:pPr marL="342900" indent="-342900" algn="just">
              <a:lnSpc>
                <a:spcPct val="130000"/>
              </a:lnSpc>
              <a:buFont typeface="Wingdings" panose="05000000000000000000" pitchFamily="2" charset="2"/>
              <a:buChar char="q"/>
            </a:pPr>
            <a:r>
              <a:rPr lang="en-US" altLang="en-US" sz="2000" dirty="0">
                <a:latin typeface="+mj-lt"/>
                <a:ea typeface="ＭＳ Ｐゴシック" panose="020B0600070205080204" pitchFamily="34" charset="-128"/>
                <a:cs typeface="Arial" pitchFamily="34" charset="0"/>
              </a:rPr>
              <a:t>Experiences and challenges on intervention management were include amongst others-</a:t>
            </a:r>
          </a:p>
          <a:p>
            <a:pPr marL="342900" indent="-342900" algn="just">
              <a:lnSpc>
                <a:spcPct val="130000"/>
              </a:lnSpc>
              <a:buFont typeface="Arial" panose="020B0604020202020204" pitchFamily="34" charset="0"/>
              <a:buChar char="•"/>
            </a:pPr>
            <a:r>
              <a:rPr lang="en-US" altLang="en-US" sz="2000" dirty="0">
                <a:latin typeface="+mj-lt"/>
                <a:ea typeface="ＭＳ Ｐゴシック" panose="020B0600070205080204" pitchFamily="34" charset="-128"/>
                <a:cs typeface="Arial" pitchFamily="34" charset="0"/>
              </a:rPr>
              <a:t>Premature termination of interventions without proper assessment of impact of the intervention.</a:t>
            </a:r>
          </a:p>
          <a:p>
            <a:pPr marL="342900" indent="-342900" algn="just">
              <a:lnSpc>
                <a:spcPct val="130000"/>
              </a:lnSpc>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Lack of sustainable exist strategy.</a:t>
            </a:r>
          </a:p>
          <a:p>
            <a:pPr marL="342900" indent="-342900" algn="just">
              <a:lnSpc>
                <a:spcPct val="130000"/>
              </a:lnSpc>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Lack of post intervention support and monitoring (154 support by provinces and national or issuing of directive to municipalities).</a:t>
            </a:r>
          </a:p>
          <a:p>
            <a:pPr marL="342900" indent="-342900" algn="just">
              <a:lnSpc>
                <a:spcPct val="130000"/>
              </a:lnSpc>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Abruptly / Premature termination of interventions.</a:t>
            </a:r>
          </a:p>
          <a:p>
            <a:pPr marL="342900" indent="-342900" algn="just">
              <a:lnSpc>
                <a:spcPct val="130000"/>
              </a:lnSpc>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Termination of intervention on the eve or immediately after local government elections.</a:t>
            </a:r>
          </a:p>
        </p:txBody>
      </p:sp>
    </p:spTree>
    <p:extLst>
      <p:ext uri="{BB962C8B-B14F-4D97-AF65-F5344CB8AC3E}">
        <p14:creationId xmlns:p14="http://schemas.microsoft.com/office/powerpoint/2010/main" val="684710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498684" y="109453"/>
            <a:ext cx="11205636" cy="449348"/>
          </a:xfrm>
        </p:spPr>
        <p:txBody>
          <a:bodyPr/>
          <a:lstStyle/>
          <a:p>
            <a:pPr algn="ctr"/>
            <a:r>
              <a:rPr lang="en-GB" sz="2400" b="1" dirty="0"/>
              <a:t>POST LGE – intervention management activities</a:t>
            </a:r>
            <a:endParaRPr lang="en-ZA" u="sng" dirty="0">
              <a:solidFill>
                <a:schemeClr val="tx1"/>
              </a:solidFill>
            </a:endParaRPr>
          </a:p>
        </p:txBody>
      </p:sp>
      <p:sp>
        <p:nvSpPr>
          <p:cNvPr id="6" name="TextBox 5">
            <a:extLst>
              <a:ext uri="{FF2B5EF4-FFF2-40B4-BE49-F238E27FC236}">
                <a16:creationId xmlns:a16="http://schemas.microsoft.com/office/drawing/2014/main" id="{1B6FA19D-E683-4E27-8501-EA9E1987FCD2}"/>
              </a:ext>
            </a:extLst>
          </p:cNvPr>
          <p:cNvSpPr txBox="1"/>
          <p:nvPr/>
        </p:nvSpPr>
        <p:spPr>
          <a:xfrm>
            <a:off x="676105" y="732028"/>
            <a:ext cx="11324004" cy="6016519"/>
          </a:xfrm>
          <a:prstGeom prst="rect">
            <a:avLst/>
          </a:prstGeom>
          <a:noFill/>
        </p:spPr>
        <p:txBody>
          <a:bodyPr wrap="square">
            <a:spAutoFit/>
          </a:bodyPr>
          <a:lstStyle/>
          <a:p>
            <a:pPr marL="342900" indent="-342900" algn="just">
              <a:lnSpc>
                <a:spcPct val="130000"/>
              </a:lnSpc>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Termination of intervention on the eve or immediately after local government elections.</a:t>
            </a:r>
          </a:p>
          <a:p>
            <a:pPr marL="342900" indent="-342900" algn="just">
              <a:lnSpc>
                <a:spcPct val="130000"/>
              </a:lnSpc>
              <a:buFont typeface="Wingdings" panose="05000000000000000000" pitchFamily="2" charset="2"/>
              <a:buChar char="q"/>
            </a:pPr>
            <a:r>
              <a:rPr lang="en-US" altLang="en-US" sz="2000" dirty="0">
                <a:latin typeface="+mj-lt"/>
                <a:ea typeface="ＭＳ Ｐゴシック" panose="020B0600070205080204" pitchFamily="34" charset="-128"/>
                <a:cs typeface="Arial" pitchFamily="34" charset="0"/>
              </a:rPr>
              <a:t>MSA state that a municipality comprises of three elements, municipal councils, administration and community. The intent of interventions is to address shortcomings and shortfalls in the execution of executive obligations aimed at providing services to the communities and for the municipality to execute obligations assigned in terms of legislation.</a:t>
            </a:r>
          </a:p>
          <a:p>
            <a:pPr marL="342900" indent="-342900" algn="just">
              <a:lnSpc>
                <a:spcPct val="130000"/>
              </a:lnSpc>
              <a:spcBef>
                <a:spcPts val="0"/>
              </a:spcBef>
              <a:buFont typeface="Wingdings" panose="05000000000000000000" pitchFamily="2" charset="2"/>
              <a:buChar char="q"/>
            </a:pPr>
            <a:r>
              <a:rPr lang="en-US" altLang="en-US" sz="2000" dirty="0">
                <a:solidFill>
                  <a:schemeClr val="tx2"/>
                </a:solidFill>
                <a:latin typeface="+mj-lt"/>
                <a:ea typeface="ＭＳ Ｐゴシック" panose="020B0600070205080204" pitchFamily="34" charset="-128"/>
                <a:cs typeface="Arial" pitchFamily="34" charset="0"/>
              </a:rPr>
              <a:t>Rational for continuation of interventions-</a:t>
            </a:r>
          </a:p>
          <a:p>
            <a:pPr marL="285750" indent="-285750" algn="just">
              <a:lnSpc>
                <a:spcPct val="130000"/>
              </a:lnSpc>
              <a:spcBef>
                <a:spcPts val="0"/>
              </a:spcBef>
              <a:buFont typeface="Arial" panose="020B0604020202020204" pitchFamily="34" charset="0"/>
              <a:buChar char="•"/>
            </a:pPr>
            <a:r>
              <a:rPr lang="en-US" altLang="en-US" sz="2000" dirty="0">
                <a:solidFill>
                  <a:schemeClr val="tx2"/>
                </a:solidFill>
                <a:latin typeface="+mj-lt"/>
                <a:ea typeface="ＭＳ Ｐゴシック" panose="020B0600070205080204" pitchFamily="34" charset="-128"/>
                <a:cs typeface="Arial" pitchFamily="34" charset="0"/>
              </a:rPr>
              <a:t>Implementation of MFRP</a:t>
            </a:r>
          </a:p>
          <a:p>
            <a:pPr marL="285750" indent="-285750" algn="just">
              <a:lnSpc>
                <a:spcPct val="130000"/>
              </a:lnSpc>
              <a:spcBef>
                <a:spcPts val="0"/>
              </a:spcBef>
              <a:buFont typeface="Arial" panose="020B0604020202020204" pitchFamily="34" charset="0"/>
              <a:buChar char="•"/>
            </a:pPr>
            <a:r>
              <a:rPr lang="en-US" altLang="en-US" sz="2000" dirty="0">
                <a:solidFill>
                  <a:schemeClr val="tx2"/>
                </a:solidFill>
                <a:latin typeface="+mj-lt"/>
                <a:ea typeface="ＭＳ Ｐゴシック" panose="020B0600070205080204" pitchFamily="34" charset="-128"/>
                <a:cs typeface="Arial" pitchFamily="34" charset="0"/>
              </a:rPr>
              <a:t>Assessment of impact of interventions to inform development of MSIP (discretionary interventions).</a:t>
            </a:r>
          </a:p>
          <a:p>
            <a:pPr marL="285750" indent="-285750" algn="just">
              <a:lnSpc>
                <a:spcPct val="130000"/>
              </a:lnSpc>
              <a:spcBef>
                <a:spcPts val="0"/>
              </a:spcBef>
              <a:buFont typeface="Arial" panose="020B0604020202020204" pitchFamily="34" charset="0"/>
              <a:buChar char="•"/>
            </a:pPr>
            <a:r>
              <a:rPr lang="en-US" altLang="en-US" sz="2000" dirty="0">
                <a:solidFill>
                  <a:schemeClr val="tx2"/>
                </a:solidFill>
                <a:latin typeface="+mj-lt"/>
                <a:ea typeface="ＭＳ Ｐゴシック" panose="020B0600070205080204" pitchFamily="34" charset="-128"/>
                <a:cs typeface="Arial" pitchFamily="34" charset="0"/>
              </a:rPr>
              <a:t>PEC to consider outcome of assessments and identify appropriate mode of intervention and support where required.</a:t>
            </a:r>
          </a:p>
          <a:p>
            <a:pPr marL="285750" indent="-285750" algn="just">
              <a:lnSpc>
                <a:spcPct val="130000"/>
              </a:lnSpc>
              <a:spcBef>
                <a:spcPts val="0"/>
              </a:spcBef>
              <a:buFont typeface="Arial" panose="020B0604020202020204" pitchFamily="34" charset="0"/>
              <a:buChar char="•"/>
            </a:pPr>
            <a:r>
              <a:rPr lang="en-US" altLang="en-US" sz="2000" dirty="0">
                <a:solidFill>
                  <a:schemeClr val="tx2"/>
                </a:solidFill>
                <a:latin typeface="+mj-lt"/>
                <a:ea typeface="ＭＳ Ｐゴシック" panose="020B0600070205080204" pitchFamily="34" charset="-128"/>
                <a:cs typeface="Arial" pitchFamily="34" charset="0"/>
              </a:rPr>
              <a:t>Proper hand over, information sharing and exchange between councils and intervention team.</a:t>
            </a:r>
          </a:p>
          <a:p>
            <a:pPr marL="285750" indent="-285750" algn="just">
              <a:lnSpc>
                <a:spcPct val="130000"/>
              </a:lnSpc>
              <a:spcBef>
                <a:spcPts val="0"/>
              </a:spcBef>
              <a:buFont typeface="Arial" panose="020B0604020202020204" pitchFamily="34" charset="0"/>
              <a:buChar char="•"/>
            </a:pPr>
            <a:r>
              <a:rPr lang="en-US" altLang="en-US" sz="2000" dirty="0">
                <a:solidFill>
                  <a:schemeClr val="tx2"/>
                </a:solidFill>
                <a:latin typeface="+mj-lt"/>
                <a:ea typeface="ＭＳ Ｐゴシック" panose="020B0600070205080204" pitchFamily="34" charset="-128"/>
                <a:cs typeface="Arial" pitchFamily="34" charset="0"/>
              </a:rPr>
              <a:t>Adoption MSIP and MFRP for implementation by Municipal Councils.</a:t>
            </a:r>
          </a:p>
          <a:p>
            <a:pPr marL="285750" indent="-285750" algn="just">
              <a:lnSpc>
                <a:spcPct val="130000"/>
              </a:lnSpc>
              <a:spcBef>
                <a:spcPts val="0"/>
              </a:spcBef>
              <a:buFont typeface="Arial" panose="020B0604020202020204" pitchFamily="34" charset="0"/>
              <a:buChar char="•"/>
            </a:pPr>
            <a:r>
              <a:rPr lang="en-US" altLang="en-US" sz="2000" dirty="0">
                <a:solidFill>
                  <a:schemeClr val="tx2"/>
                </a:solidFill>
                <a:latin typeface="+mj-lt"/>
                <a:ea typeface="ＭＳ Ｐゴシック" panose="020B0600070205080204" pitchFamily="34" charset="-128"/>
                <a:cs typeface="Arial" pitchFamily="34" charset="0"/>
              </a:rPr>
              <a:t>Continuous monitoring and support of municipalities.</a:t>
            </a:r>
          </a:p>
          <a:p>
            <a:pPr marL="342900" indent="-342900" algn="just">
              <a:lnSpc>
                <a:spcPct val="130000"/>
              </a:lnSpc>
              <a:buFont typeface="Wingdings" panose="05000000000000000000" pitchFamily="2" charset="2"/>
              <a:buChar char="q"/>
            </a:pPr>
            <a:endParaRPr lang="en-US" altLang="en-US" sz="1800" dirty="0">
              <a:solidFill>
                <a:schemeClr val="tx2"/>
              </a:solidFill>
              <a:latin typeface="+mj-lt"/>
              <a:ea typeface="ＭＳ Ｐゴシック" panose="020B0600070205080204" pitchFamily="34" charset="-128"/>
              <a:cs typeface="Arial" pitchFamily="34" charset="0"/>
            </a:endParaRPr>
          </a:p>
        </p:txBody>
      </p:sp>
    </p:spTree>
    <p:extLst>
      <p:ext uri="{BB962C8B-B14F-4D97-AF65-F5344CB8AC3E}">
        <p14:creationId xmlns:p14="http://schemas.microsoft.com/office/powerpoint/2010/main" val="984527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498684" y="109453"/>
            <a:ext cx="11205636" cy="449348"/>
          </a:xfrm>
        </p:spPr>
        <p:txBody>
          <a:bodyPr/>
          <a:lstStyle/>
          <a:p>
            <a:pPr algn="ctr"/>
            <a:r>
              <a:rPr lang="en-GB" sz="2400" b="1" dirty="0"/>
              <a:t>POST LGE – intervention management activities</a:t>
            </a:r>
            <a:endParaRPr lang="en-ZA" u="sng" dirty="0">
              <a:solidFill>
                <a:schemeClr val="tx1"/>
              </a:solidFill>
            </a:endParaRPr>
          </a:p>
        </p:txBody>
      </p:sp>
      <p:graphicFrame>
        <p:nvGraphicFramePr>
          <p:cNvPr id="3" name="Table 3">
            <a:extLst>
              <a:ext uri="{FF2B5EF4-FFF2-40B4-BE49-F238E27FC236}">
                <a16:creationId xmlns:a16="http://schemas.microsoft.com/office/drawing/2014/main" id="{DB5477F8-0849-4B1B-B296-9C437EA56C98}"/>
              </a:ext>
            </a:extLst>
          </p:cNvPr>
          <p:cNvGraphicFramePr>
            <a:graphicFrameLocks noGrp="1"/>
          </p:cNvGraphicFramePr>
          <p:nvPr/>
        </p:nvGraphicFramePr>
        <p:xfrm>
          <a:off x="370115" y="586655"/>
          <a:ext cx="11506199" cy="5657448"/>
        </p:xfrm>
        <a:graphic>
          <a:graphicData uri="http://schemas.openxmlformats.org/drawingml/2006/table">
            <a:tbl>
              <a:tblPr firstRow="1" bandRow="1">
                <a:tableStyleId>{5C22544A-7EE6-4342-B048-85BDC9FD1C3A}</a:tableStyleId>
              </a:tblPr>
              <a:tblGrid>
                <a:gridCol w="4279667">
                  <a:extLst>
                    <a:ext uri="{9D8B030D-6E8A-4147-A177-3AD203B41FA5}">
                      <a16:colId xmlns:a16="http://schemas.microsoft.com/office/drawing/2014/main" val="2853137638"/>
                    </a:ext>
                  </a:extLst>
                </a:gridCol>
                <a:gridCol w="7226532">
                  <a:extLst>
                    <a:ext uri="{9D8B030D-6E8A-4147-A177-3AD203B41FA5}">
                      <a16:colId xmlns:a16="http://schemas.microsoft.com/office/drawing/2014/main" val="1618062679"/>
                    </a:ext>
                  </a:extLst>
                </a:gridCol>
              </a:tblGrid>
              <a:tr h="79571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b="0" kern="1200" dirty="0">
                          <a:solidFill>
                            <a:schemeClr val="tx1"/>
                          </a:solidFill>
                          <a:latin typeface="+mn-lt"/>
                          <a:ea typeface="ＭＳ Ｐゴシック" panose="020B0600070205080204" pitchFamily="34" charset="-128"/>
                          <a:cs typeface="Arial" pitchFamily="34" charset="0"/>
                        </a:rPr>
                        <a:t>Generally,  local government elections doesn’t automatically terminate an interventions, as it was the norm, except under circumstance mentioned above and in in line with circular on transitional measures for interventions management.</a:t>
                      </a:r>
                      <a:endParaRPr lang="en-GB" sz="1600" b="0" dirty="0">
                        <a:solidFill>
                          <a:schemeClr val="tx1"/>
                        </a:solidFill>
                      </a:endParaRPr>
                    </a:p>
                  </a:txBody>
                  <a:tcPr/>
                </a:tc>
                <a:tc hMerge="1">
                  <a:txBody>
                    <a:bodyPr/>
                    <a:lstStyle/>
                    <a:p>
                      <a:endParaRPr lang="en-GB"/>
                    </a:p>
                  </a:txBody>
                  <a:tcPr/>
                </a:tc>
                <a:extLst>
                  <a:ext uri="{0D108BD9-81ED-4DB2-BD59-A6C34878D82A}">
                    <a16:rowId xmlns:a16="http://schemas.microsoft.com/office/drawing/2014/main" val="1037508839"/>
                  </a:ext>
                </a:extLst>
              </a:tr>
              <a:tr h="32764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rPr>
                        <a:t>Discretionary Interventions</a:t>
                      </a:r>
                    </a:p>
                  </a:txBody>
                  <a:tcPr/>
                </a:tc>
                <a:tc hMerge="1">
                  <a:txBody>
                    <a:bodyPr/>
                    <a:lstStyle/>
                    <a:p>
                      <a:endParaRPr lang="en-GB"/>
                    </a:p>
                  </a:txBody>
                  <a:tcPr/>
                </a:tc>
                <a:extLst>
                  <a:ext uri="{0D108BD9-81ED-4DB2-BD59-A6C34878D82A}">
                    <a16:rowId xmlns:a16="http://schemas.microsoft.com/office/drawing/2014/main" val="2398887"/>
                  </a:ext>
                </a:extLst>
              </a:tr>
              <a:tr h="2175590">
                <a:tc>
                  <a:txBody>
                    <a:bodyPr/>
                    <a:lstStyle/>
                    <a:p>
                      <a:pPr marL="285750" marR="0" lvl="0" indent="-2857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600" b="0" kern="1200" dirty="0">
                          <a:solidFill>
                            <a:schemeClr val="tx1"/>
                          </a:solidFill>
                          <a:effectLst/>
                          <a:latin typeface="+mn-lt"/>
                          <a:ea typeface="+mn-ea"/>
                          <a:cs typeface="+mn-cs"/>
                        </a:rPr>
                        <a:t>Discretionary Intervention must only end if the municipality is able and willing to fulfil the executive obligation in terms of legislation or the Constitution that gave rise to the intervention. </a:t>
                      </a:r>
                    </a:p>
                    <a:p>
                      <a:pPr marL="285750" marR="0" lvl="0" indent="-2857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GB" sz="1600" b="0"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600" b="0" kern="1200" dirty="0">
                        <a:solidFill>
                          <a:schemeClr val="tx1"/>
                        </a:solidFill>
                        <a:effectLst/>
                        <a:latin typeface="+mn-lt"/>
                        <a:ea typeface="+mn-ea"/>
                        <a:cs typeface="+mn-cs"/>
                      </a:endParaRPr>
                    </a:p>
                    <a:p>
                      <a:pPr algn="just"/>
                      <a:endParaRPr lang="en-GB" sz="1600" b="0" dirty="0">
                        <a:solidFill>
                          <a:schemeClr val="tx1"/>
                        </a:solidFill>
                      </a:endParaRPr>
                    </a:p>
                  </a:txBody>
                  <a:tcPr/>
                </a:tc>
                <a:tc>
                  <a:txBody>
                    <a:bodyPr/>
                    <a:lstStyle/>
                    <a:p>
                      <a:pPr marL="285750" marR="0" lvl="0" indent="-2857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600" b="0" kern="1200" dirty="0">
                          <a:solidFill>
                            <a:schemeClr val="tx1"/>
                          </a:solidFill>
                          <a:effectLst/>
                          <a:latin typeface="+mn-lt"/>
                          <a:ea typeface="+mn-ea"/>
                          <a:cs typeface="+mn-cs"/>
                        </a:rPr>
                        <a:t>Intervention must continue to be in operation and effective upon the newly declared municipal council, until such time that the reasons that necessitated the intervention have been resolved.</a:t>
                      </a:r>
                    </a:p>
                    <a:p>
                      <a:pPr marL="285750" marR="0" lvl="0" indent="-2857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600" b="0" kern="1200" dirty="0">
                          <a:solidFill>
                            <a:schemeClr val="tx1"/>
                          </a:solidFill>
                          <a:effectLst/>
                          <a:latin typeface="+mn-lt"/>
                          <a:ea typeface="+mn-ea"/>
                          <a:cs typeface="+mn-cs"/>
                        </a:rPr>
                        <a:t>Province may conduct an impact assessment to evaluate progress and identify obstacles that impede effective implementation of the intervention in a municipality. </a:t>
                      </a:r>
                    </a:p>
                    <a:p>
                      <a:pPr marL="285750" marR="0" lvl="0" indent="-2857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600" b="0" kern="1200" dirty="0">
                          <a:solidFill>
                            <a:schemeClr val="tx1"/>
                          </a:solidFill>
                          <a:effectLst/>
                          <a:latin typeface="+mn-lt"/>
                          <a:ea typeface="+mn-ea"/>
                          <a:cs typeface="+mn-cs"/>
                        </a:rPr>
                        <a:t>PEC must identify an appropriate form of intervention for implementation, depending on the outcome of the assessment. </a:t>
                      </a:r>
                    </a:p>
                    <a:p>
                      <a:pPr marL="285750" marR="0" lvl="0" indent="-2857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600" b="0" kern="1200" dirty="0">
                          <a:solidFill>
                            <a:schemeClr val="tx1"/>
                          </a:solidFill>
                          <a:effectLst/>
                          <a:latin typeface="+mn-lt"/>
                          <a:ea typeface="+mn-ea"/>
                          <a:cs typeface="+mn-cs"/>
                        </a:rPr>
                        <a:t>Development and implement Municipal Support and Intervention Plans</a:t>
                      </a:r>
                    </a:p>
                  </a:txBody>
                  <a:tcPr/>
                </a:tc>
                <a:extLst>
                  <a:ext uri="{0D108BD9-81ED-4DB2-BD59-A6C34878D82A}">
                    <a16:rowId xmlns:a16="http://schemas.microsoft.com/office/drawing/2014/main" val="382127413"/>
                  </a:ext>
                </a:extLst>
              </a:tr>
              <a:tr h="442129">
                <a:tc gridSpan="2">
                  <a:txBody>
                    <a:bodyPr/>
                    <a:lstStyle/>
                    <a:p>
                      <a:pPr algn="ctr"/>
                      <a:r>
                        <a:rPr lang="en-GB" sz="1600" b="1" dirty="0"/>
                        <a:t>Mandatory Interventions</a:t>
                      </a:r>
                    </a:p>
                  </a:txBody>
                  <a:tcPr/>
                </a:tc>
                <a:tc hMerge="1">
                  <a:txBody>
                    <a:bodyPr/>
                    <a:lstStyle/>
                    <a:p>
                      <a:endParaRPr lang="en-GB" sz="1600" b="0" dirty="0"/>
                    </a:p>
                  </a:txBody>
                  <a:tcPr/>
                </a:tc>
                <a:extLst>
                  <a:ext uri="{0D108BD9-81ED-4DB2-BD59-A6C34878D82A}">
                    <a16:rowId xmlns:a16="http://schemas.microsoft.com/office/drawing/2014/main" val="3259219845"/>
                  </a:ext>
                </a:extLst>
              </a:tr>
              <a:tr h="1756199">
                <a:tc>
                  <a:txBody>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600" kern="1200" dirty="0">
                          <a:solidFill>
                            <a:schemeClr val="tx1"/>
                          </a:solidFill>
                          <a:effectLst/>
                          <a:latin typeface="+mn-lt"/>
                          <a:ea typeface="+mn-ea"/>
                          <a:cs typeface="+mn-cs"/>
                        </a:rPr>
                        <a:t>Mandatory intervention must end when the crisis in the municipality’s financial affairs has been resolved and the municipality’s ability to meet its obligations to provide basic services or its financial commitments is secured. S148 of MFMA</a:t>
                      </a:r>
                      <a:endParaRPr lang="en-GB" sz="1600" dirty="0"/>
                    </a:p>
                    <a:p>
                      <a:endParaRPr lang="en-GB" sz="1600" b="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600" kern="1200" dirty="0">
                          <a:solidFill>
                            <a:schemeClr val="dk1"/>
                          </a:solidFill>
                          <a:effectLst/>
                          <a:latin typeface="+mn-lt"/>
                          <a:ea typeface="+mn-ea"/>
                          <a:cs typeface="+mn-cs"/>
                        </a:rPr>
                        <a:t>Municipality must continue to implement  mandatory municipal financial recovery plan.</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600" kern="1200" dirty="0">
                          <a:solidFill>
                            <a:schemeClr val="dk1"/>
                          </a:solidFill>
                          <a:effectLst/>
                          <a:latin typeface="+mn-lt"/>
                          <a:ea typeface="+mn-ea"/>
                          <a:cs typeface="+mn-cs"/>
                        </a:rPr>
                        <a:t>Principles and provision of implementation of MFMA are applicable</a:t>
                      </a:r>
                      <a:endParaRPr lang="en-GB" sz="1600" dirty="0"/>
                    </a:p>
                    <a:p>
                      <a:endParaRPr lang="en-GB" sz="1600" b="0" dirty="0"/>
                    </a:p>
                  </a:txBody>
                  <a:tcPr/>
                </a:tc>
                <a:extLst>
                  <a:ext uri="{0D108BD9-81ED-4DB2-BD59-A6C34878D82A}">
                    <a16:rowId xmlns:a16="http://schemas.microsoft.com/office/drawing/2014/main" val="1849248982"/>
                  </a:ext>
                </a:extLst>
              </a:tr>
            </a:tbl>
          </a:graphicData>
        </a:graphic>
      </p:graphicFrame>
    </p:spTree>
    <p:extLst>
      <p:ext uri="{BB962C8B-B14F-4D97-AF65-F5344CB8AC3E}">
        <p14:creationId xmlns:p14="http://schemas.microsoft.com/office/powerpoint/2010/main" val="1939605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26032-B722-45C7-88FD-50EA1231FC42}"/>
              </a:ext>
            </a:extLst>
          </p:cNvPr>
          <p:cNvSpPr>
            <a:spLocks noGrp="1"/>
          </p:cNvSpPr>
          <p:nvPr>
            <p:ph type="title"/>
          </p:nvPr>
        </p:nvSpPr>
        <p:spPr/>
        <p:txBody>
          <a:bodyPr/>
          <a:lstStyle/>
          <a:p>
            <a:pPr algn="ctr"/>
            <a:r>
              <a:rPr lang="en-GB" sz="2400" b="1" dirty="0"/>
              <a:t>Transitional </a:t>
            </a:r>
            <a:r>
              <a:rPr lang="en-GB" b="1" dirty="0"/>
              <a:t>ACTIVIT</a:t>
            </a:r>
            <a:r>
              <a:rPr lang="en-GB" sz="2400" b="1" dirty="0"/>
              <a:t>IES – intervention management</a:t>
            </a:r>
            <a:endParaRPr lang="en-ZA" dirty="0"/>
          </a:p>
        </p:txBody>
      </p:sp>
      <p:graphicFrame>
        <p:nvGraphicFramePr>
          <p:cNvPr id="6" name="Content Placeholder 5">
            <a:extLst>
              <a:ext uri="{FF2B5EF4-FFF2-40B4-BE49-F238E27FC236}">
                <a16:creationId xmlns:a16="http://schemas.microsoft.com/office/drawing/2014/main" id="{9F0ECDB8-E5BD-4409-A0D6-28013C1E58F5}"/>
              </a:ext>
            </a:extLst>
          </p:cNvPr>
          <p:cNvGraphicFramePr>
            <a:graphicFrameLocks noGrp="1"/>
          </p:cNvGraphicFramePr>
          <p:nvPr>
            <p:ph sz="half" idx="2"/>
          </p:nvPr>
        </p:nvGraphicFramePr>
        <p:xfrm>
          <a:off x="498684" y="727590"/>
          <a:ext cx="11584459" cy="54028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03640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p:txBody>
          <a:bodyPr/>
          <a:lstStyle/>
          <a:p>
            <a:pPr algn="ctr"/>
            <a:r>
              <a:rPr lang="en-GB" sz="2400" b="1" dirty="0"/>
              <a:t>TRANSITION ACTIVITIES – intervention management</a:t>
            </a:r>
            <a:endParaRPr lang="en-ZA" u="sng" dirty="0">
              <a:solidFill>
                <a:schemeClr val="tx1"/>
              </a:solidFill>
            </a:endParaRPr>
          </a:p>
        </p:txBody>
      </p:sp>
      <p:graphicFrame>
        <p:nvGraphicFramePr>
          <p:cNvPr id="9" name="Content Placeholder 5">
            <a:extLst>
              <a:ext uri="{FF2B5EF4-FFF2-40B4-BE49-F238E27FC236}">
                <a16:creationId xmlns:a16="http://schemas.microsoft.com/office/drawing/2014/main" id="{5C641582-9FF5-4E67-A2D9-6207FC61A98E}"/>
              </a:ext>
            </a:extLst>
          </p:cNvPr>
          <p:cNvGraphicFramePr>
            <a:graphicFrameLocks noGrp="1"/>
          </p:cNvGraphicFramePr>
          <p:nvPr>
            <p:ph sz="half" idx="2"/>
            <p:extLst>
              <p:ext uri="{D42A27DB-BD31-4B8C-83A1-F6EECF244321}">
                <p14:modId xmlns:p14="http://schemas.microsoft.com/office/powerpoint/2010/main" val="1951214266"/>
              </p:ext>
            </p:extLst>
          </p:nvPr>
        </p:nvGraphicFramePr>
        <p:xfrm>
          <a:off x="291508" y="630662"/>
          <a:ext cx="11646493" cy="5588769"/>
        </p:xfrm>
        <a:graphic>
          <a:graphicData uri="http://schemas.openxmlformats.org/drawingml/2006/table">
            <a:tbl>
              <a:tblPr firstRow="1" firstCol="1" bandRow="1"/>
              <a:tblGrid>
                <a:gridCol w="448163">
                  <a:extLst>
                    <a:ext uri="{9D8B030D-6E8A-4147-A177-3AD203B41FA5}">
                      <a16:colId xmlns:a16="http://schemas.microsoft.com/office/drawing/2014/main" val="307672276"/>
                    </a:ext>
                  </a:extLst>
                </a:gridCol>
                <a:gridCol w="1543872">
                  <a:extLst>
                    <a:ext uri="{9D8B030D-6E8A-4147-A177-3AD203B41FA5}">
                      <a16:colId xmlns:a16="http://schemas.microsoft.com/office/drawing/2014/main" val="16808774"/>
                    </a:ext>
                  </a:extLst>
                </a:gridCol>
                <a:gridCol w="1847062">
                  <a:extLst>
                    <a:ext uri="{9D8B030D-6E8A-4147-A177-3AD203B41FA5}">
                      <a16:colId xmlns:a16="http://schemas.microsoft.com/office/drawing/2014/main" val="190653492"/>
                    </a:ext>
                  </a:extLst>
                </a:gridCol>
                <a:gridCol w="441395">
                  <a:extLst>
                    <a:ext uri="{9D8B030D-6E8A-4147-A177-3AD203B41FA5}">
                      <a16:colId xmlns:a16="http://schemas.microsoft.com/office/drawing/2014/main" val="1312599231"/>
                    </a:ext>
                  </a:extLst>
                </a:gridCol>
                <a:gridCol w="581367">
                  <a:extLst>
                    <a:ext uri="{9D8B030D-6E8A-4147-A177-3AD203B41FA5}">
                      <a16:colId xmlns:a16="http://schemas.microsoft.com/office/drawing/2014/main" val="2314161921"/>
                    </a:ext>
                  </a:extLst>
                </a:gridCol>
                <a:gridCol w="391394">
                  <a:extLst>
                    <a:ext uri="{9D8B030D-6E8A-4147-A177-3AD203B41FA5}">
                      <a16:colId xmlns:a16="http://schemas.microsoft.com/office/drawing/2014/main" val="30252831"/>
                    </a:ext>
                  </a:extLst>
                </a:gridCol>
                <a:gridCol w="504117">
                  <a:extLst>
                    <a:ext uri="{9D8B030D-6E8A-4147-A177-3AD203B41FA5}">
                      <a16:colId xmlns:a16="http://schemas.microsoft.com/office/drawing/2014/main" val="305566995"/>
                    </a:ext>
                  </a:extLst>
                </a:gridCol>
                <a:gridCol w="3291018">
                  <a:extLst>
                    <a:ext uri="{9D8B030D-6E8A-4147-A177-3AD203B41FA5}">
                      <a16:colId xmlns:a16="http://schemas.microsoft.com/office/drawing/2014/main" val="1263916118"/>
                    </a:ext>
                  </a:extLst>
                </a:gridCol>
                <a:gridCol w="2598105">
                  <a:extLst>
                    <a:ext uri="{9D8B030D-6E8A-4147-A177-3AD203B41FA5}">
                      <a16:colId xmlns:a16="http://schemas.microsoft.com/office/drawing/2014/main" val="55082570"/>
                    </a:ext>
                  </a:extLst>
                </a:gridCol>
              </a:tblGrid>
              <a:tr h="367245">
                <a:tc rowSpan="2">
                  <a:txBody>
                    <a:bodyPr/>
                    <a:lstStyle/>
                    <a:p>
                      <a:pPr marL="0" marR="0" algn="ctr">
                        <a:lnSpc>
                          <a:spcPct val="107000"/>
                        </a:lnSpc>
                        <a:spcBef>
                          <a:spcPts val="0"/>
                        </a:spcBef>
                        <a:spcAft>
                          <a:spcPts val="0"/>
                        </a:spcAft>
                      </a:pPr>
                      <a:r>
                        <a:rPr lang="en-US" sz="1200" b="1">
                          <a:effectLst/>
                          <a:latin typeface="+mj-lt"/>
                          <a:ea typeface="Calibri" panose="020F0502020204030204" pitchFamily="34" charset="0"/>
                          <a:cs typeface="Times New Roman" panose="02020603050405020304" pitchFamily="18" charset="0"/>
                        </a:rPr>
                        <a:t>NO.</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rowSpan="2">
                  <a:txBody>
                    <a:bodyPr/>
                    <a:lstStyle/>
                    <a:p>
                      <a:pPr marL="0" marR="0" algn="ctr">
                        <a:lnSpc>
                          <a:spcPct val="107000"/>
                        </a:lnSpc>
                        <a:spcBef>
                          <a:spcPts val="0"/>
                        </a:spcBef>
                        <a:spcAft>
                          <a:spcPts val="0"/>
                        </a:spcAft>
                      </a:pPr>
                      <a:r>
                        <a:rPr lang="en-US" sz="1200" b="1" dirty="0">
                          <a:solidFill>
                            <a:srgbClr val="000000"/>
                          </a:solidFill>
                          <a:effectLst/>
                          <a:latin typeface="+mj-lt"/>
                          <a:ea typeface="Calibri" panose="020F0502020204030204" pitchFamily="34" charset="0"/>
                          <a:cs typeface="Times New Roman" panose="02020603050405020304" pitchFamily="18" charset="0"/>
                        </a:rPr>
                        <a:t>PROVINCE</a:t>
                      </a: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rowSpan="2">
                  <a:txBody>
                    <a:bodyPr/>
                    <a:lstStyle/>
                    <a:p>
                      <a:pPr marL="0" marR="0" algn="ctr">
                        <a:lnSpc>
                          <a:spcPct val="107000"/>
                        </a:lnSpc>
                        <a:spcBef>
                          <a:spcPts val="0"/>
                        </a:spcBef>
                        <a:spcAft>
                          <a:spcPts val="0"/>
                        </a:spcAft>
                      </a:pPr>
                      <a:r>
                        <a:rPr lang="en-US" sz="1200" b="1" dirty="0">
                          <a:solidFill>
                            <a:srgbClr val="000000"/>
                          </a:solidFill>
                          <a:effectLst/>
                          <a:latin typeface="+mj-lt"/>
                          <a:ea typeface="Calibri" panose="020F0502020204030204" pitchFamily="34" charset="0"/>
                          <a:cs typeface="Times New Roman" panose="02020603050405020304" pitchFamily="18" charset="0"/>
                        </a:rPr>
                        <a:t>PRIOR LGE</a:t>
                      </a: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gridSpan="2">
                  <a:txBody>
                    <a:bodyPr/>
                    <a:lstStyle/>
                    <a:p>
                      <a:pPr marL="0" marR="0" algn="ctr">
                        <a:lnSpc>
                          <a:spcPct val="107000"/>
                        </a:lnSpc>
                        <a:spcBef>
                          <a:spcPts val="0"/>
                        </a:spcBef>
                        <a:spcAft>
                          <a:spcPts val="0"/>
                        </a:spcAft>
                      </a:pPr>
                      <a:r>
                        <a:rPr lang="en-US" sz="1200" b="1" dirty="0">
                          <a:solidFill>
                            <a:srgbClr val="000000"/>
                          </a:solidFill>
                          <a:effectLst/>
                          <a:latin typeface="+mj-lt"/>
                          <a:ea typeface="Calibri" panose="020F0502020204030204" pitchFamily="34" charset="0"/>
                          <a:cs typeface="Times New Roman" panose="02020603050405020304" pitchFamily="18" charset="0"/>
                        </a:rPr>
                        <a:t>HUNG COUNCIL</a:t>
                      </a: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hMerge="1">
                  <a:txBody>
                    <a:bodyPr/>
                    <a:lstStyle/>
                    <a:p>
                      <a:endParaRPr lang="en-GB"/>
                    </a:p>
                  </a:txBody>
                  <a:tcPr/>
                </a:tc>
                <a:tc gridSpan="2">
                  <a:txBody>
                    <a:bodyPr/>
                    <a:lstStyle/>
                    <a:p>
                      <a:pPr marL="0" marR="0" algn="ctr">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TERMINATED</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hMerge="1">
                  <a:txBody>
                    <a:bodyPr/>
                    <a:lstStyle/>
                    <a:p>
                      <a:endParaRPr lang="en-GB"/>
                    </a:p>
                  </a:txBody>
                  <a:tcPr/>
                </a:tc>
                <a:tc rowSpan="2">
                  <a:txBody>
                    <a:bodyPr/>
                    <a:lstStyle/>
                    <a:p>
                      <a:pPr marL="0" marR="0" algn="ctr">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CONDITIONS FOR TERMINATION</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rowSpan="2">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200" b="1" kern="1200" dirty="0">
                          <a:solidFill>
                            <a:schemeClr val="tx1"/>
                          </a:solidFill>
                          <a:effectLst/>
                          <a:latin typeface="+mn-lt"/>
                          <a:ea typeface="Calibri" panose="020F0502020204030204" pitchFamily="34" charset="0"/>
                          <a:cs typeface="Times New Roman" panose="02020603050405020304" pitchFamily="18" charset="0"/>
                        </a:rPr>
                        <a:t>INTERVENTIONS MANAGEMENT POST LGE</a:t>
                      </a:r>
                    </a:p>
                    <a:p>
                      <a:pPr marL="0" marR="0" algn="ctr">
                        <a:lnSpc>
                          <a:spcPct val="107000"/>
                        </a:lnSpc>
                        <a:spcBef>
                          <a:spcPts val="0"/>
                        </a:spcBef>
                        <a:spcAft>
                          <a:spcPts val="0"/>
                        </a:spcAft>
                      </a:pP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4150655696"/>
                  </a:ext>
                </a:extLst>
              </a:tr>
              <a:tr h="257725">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algn="ctr">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Yes</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No</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Yes</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No</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vMerge="1">
                  <a:txBody>
                    <a:bodyPr/>
                    <a:lstStyle/>
                    <a:p>
                      <a:endParaRPr lang="en-GB" dirty="0"/>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vMerge="1">
                  <a:txBody>
                    <a:bodyPr/>
                    <a:lstStyle/>
                    <a:p>
                      <a:endParaRPr lang="en-GB"/>
                    </a:p>
                  </a:txBody>
                  <a:tcPr/>
                </a:tc>
                <a:extLst>
                  <a:ext uri="{0D108BD9-81ED-4DB2-BD59-A6C34878D82A}">
                    <a16:rowId xmlns:a16="http://schemas.microsoft.com/office/drawing/2014/main" val="2415213453"/>
                  </a:ext>
                </a:extLst>
              </a:tr>
              <a:tr h="1177489">
                <a:tc rowSpan="4">
                  <a:txBody>
                    <a:bodyPr/>
                    <a:lstStyle/>
                    <a:p>
                      <a:pPr marL="0" marR="0" indent="0" algn="l">
                        <a:lnSpc>
                          <a:spcPct val="107000"/>
                        </a:lnSpc>
                        <a:spcBef>
                          <a:spcPts val="0"/>
                        </a:spcBef>
                        <a:spcAft>
                          <a:spcPts val="0"/>
                        </a:spcAft>
                        <a:buFont typeface="Wingdings" panose="05000000000000000000" pitchFamily="2" charset="2"/>
                        <a:buNone/>
                      </a:pPr>
                      <a:r>
                        <a:rPr lang="en-US" sz="1200" b="1" dirty="0">
                          <a:effectLst/>
                          <a:latin typeface="+mj-lt"/>
                          <a:cs typeface="Times New Roman" panose="02020603050405020304" pitchFamily="18" charset="0"/>
                        </a:rPr>
                        <a:t>1</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Eastern Cape – </a:t>
                      </a:r>
                    </a:p>
                    <a:p>
                      <a:pPr marL="0" marR="0">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 4 municipalities</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200" dirty="0">
                          <a:effectLst/>
                          <a:latin typeface="+mj-lt"/>
                          <a:ea typeface="Calibri" panose="020F0502020204030204" pitchFamily="34" charset="0"/>
                          <a:cs typeface="Times New Roman" panose="02020603050405020304" pitchFamily="18" charset="0"/>
                        </a:rPr>
                        <a:t>Enoch </a:t>
                      </a:r>
                      <a:r>
                        <a:rPr lang="en-ZA" sz="1200" dirty="0" err="1">
                          <a:effectLst/>
                          <a:latin typeface="+mj-lt"/>
                          <a:ea typeface="Calibri" panose="020F0502020204030204" pitchFamily="34" charset="0"/>
                          <a:cs typeface="Times New Roman" panose="02020603050405020304" pitchFamily="18" charset="0"/>
                        </a:rPr>
                        <a:t>Mgijima</a:t>
                      </a:r>
                      <a:r>
                        <a:rPr lang="en-ZA" sz="1200" dirty="0">
                          <a:effectLst/>
                          <a:latin typeface="+mj-lt"/>
                          <a:ea typeface="Calibri" panose="020F0502020204030204" pitchFamily="34" charset="0"/>
                          <a:cs typeface="Times New Roman" panose="02020603050405020304" pitchFamily="18" charset="0"/>
                        </a:rPr>
                        <a:t> LM</a:t>
                      </a:r>
                    </a:p>
                    <a:p>
                      <a:pPr algn="just">
                        <a:lnSpc>
                          <a:spcPct val="100000"/>
                        </a:lnSpc>
                        <a:spcAft>
                          <a:spcPts val="0"/>
                        </a:spcAft>
                      </a:pPr>
                      <a:endParaRPr lang="en-ZA" sz="1200" dirty="0">
                        <a:effectLst/>
                        <a:latin typeface="+mj-lt"/>
                        <a:ea typeface="Calibri" panose="020F0502020204030204" pitchFamily="34" charset="0"/>
                        <a:cs typeface="Times New Roman" panose="02020603050405020304" pitchFamily="18" charset="0"/>
                      </a:endParaRPr>
                    </a:p>
                    <a:p>
                      <a:pPr marL="171450" indent="-171450" algn="just">
                        <a:lnSpc>
                          <a:spcPct val="100000"/>
                        </a:lnSpc>
                        <a:spcAft>
                          <a:spcPts val="0"/>
                        </a:spcAft>
                        <a:buFont typeface="Wingdings" panose="05000000000000000000" pitchFamily="2" charset="2"/>
                        <a:buChar char="§"/>
                      </a:pPr>
                      <a:r>
                        <a:rPr lang="en-ZA" sz="1200" dirty="0">
                          <a:effectLst/>
                          <a:latin typeface="+mj-lt"/>
                          <a:ea typeface="Calibri" panose="020F0502020204030204" pitchFamily="34" charset="0"/>
                          <a:cs typeface="Times New Roman" panose="02020603050405020304" pitchFamily="18" charset="0"/>
                        </a:rPr>
                        <a:t>Discretionary &amp; Mandatory Intervention S139 (1)( b) &amp;(5)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endParaRPr lang="en-US" sz="14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solidFill>
                            <a:srgbClr val="00B050"/>
                          </a:solidFill>
                          <a:effectLst/>
                          <a:latin typeface="+mj-lt"/>
                          <a:ea typeface="Calibri" panose="020F0502020204030204" pitchFamily="34" charset="0"/>
                          <a:cs typeface="Times New Roman" panose="02020603050405020304" pitchFamily="18" charset="0"/>
                        </a:rPr>
                        <a:t>√</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endParaRPr lang="en-US" sz="14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1" kern="1200" dirty="0">
                          <a:solidFill>
                            <a:srgbClr val="00B050"/>
                          </a:solidFill>
                          <a:effectLst/>
                          <a:latin typeface="+mn-lt"/>
                          <a:ea typeface="Calibri" panose="020F0502020204030204" pitchFamily="34" charset="0"/>
                          <a:cs typeface="Times New Roman" panose="02020603050405020304" pitchFamily="18" charset="0"/>
                        </a:rPr>
                        <a:t>√</a:t>
                      </a:r>
                    </a:p>
                    <a:p>
                      <a:pPr marL="0" marR="0" algn="ctr">
                        <a:lnSpc>
                          <a:spcPct val="107000"/>
                        </a:lnSpc>
                        <a:spcBef>
                          <a:spcPts val="0"/>
                        </a:spcBef>
                        <a:spcAft>
                          <a:spcPts val="0"/>
                        </a:spcAft>
                      </a:pPr>
                      <a:endParaRPr lang="en-US" sz="1400" b="1" dirty="0">
                        <a:solidFill>
                          <a:srgbClr val="00B050"/>
                        </a:solidFill>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lvl="0" indent="-285750" algn="just">
                        <a:buFont typeface="Arial" panose="020B0604020202020204" pitchFamily="34" charset="0"/>
                        <a:buChar char="•"/>
                      </a:pPr>
                      <a:r>
                        <a:rPr lang="en-GB" sz="1200" kern="1200" dirty="0">
                          <a:solidFill>
                            <a:schemeClr val="tx1"/>
                          </a:solidFill>
                          <a:effectLst/>
                          <a:latin typeface="+mn-lt"/>
                          <a:ea typeface="+mn-ea"/>
                          <a:cs typeface="+mn-cs"/>
                        </a:rPr>
                        <a:t>Mandatory intervention must end when the crisis in the municipality’s financial affairs has been resolved and the municipality’s ability to meet its obligations to provide basic services or its financial commitments is secured. S148 of MFMA</a:t>
                      </a:r>
                      <a:endParaRPr lang="en-GB" sz="1200" dirty="0"/>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200" kern="1200" dirty="0">
                          <a:solidFill>
                            <a:schemeClr val="dk1"/>
                          </a:solidFill>
                          <a:effectLst/>
                          <a:latin typeface="+mn-lt"/>
                          <a:ea typeface="+mn-ea"/>
                          <a:cs typeface="+mn-cs"/>
                        </a:rPr>
                        <a:t>Active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kern="1200" dirty="0">
                          <a:solidFill>
                            <a:schemeClr val="tx1"/>
                          </a:solidFill>
                          <a:effectLst/>
                          <a:latin typeface="+mn-lt"/>
                          <a:ea typeface="Calibri" panose="020F0502020204030204" pitchFamily="34" charset="0"/>
                          <a:cs typeface="Times New Roman" panose="02020603050405020304" pitchFamily="18" charset="0"/>
                        </a:rPr>
                        <a:t>Province directed by High Court to impose financial recovery plan</a:t>
                      </a:r>
                      <a:endParaRPr lang="en-GB" sz="1200" kern="1200" dirty="0">
                        <a:solidFill>
                          <a:schemeClr val="dk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200" kern="1200" dirty="0">
                          <a:solidFill>
                            <a:schemeClr val="dk1"/>
                          </a:solidFill>
                          <a:effectLst/>
                          <a:latin typeface="+mn-lt"/>
                          <a:ea typeface="+mn-ea"/>
                          <a:cs typeface="+mn-cs"/>
                        </a:rPr>
                        <a:t>Municipality must continue to implement  mandatory municipal financial recovery plan.</a:t>
                      </a:r>
                      <a:endParaRPr lang="en-GB" sz="1200" dirty="0"/>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6386390"/>
                  </a:ext>
                </a:extLst>
              </a:tr>
              <a:tr h="890140">
                <a:tc vMerge="1">
                  <a:txBody>
                    <a:bodyPr/>
                    <a:lstStyle/>
                    <a:p>
                      <a:pPr marL="0" marR="0" algn="ctr">
                        <a:lnSpc>
                          <a:spcPct val="107000"/>
                        </a:lnSpc>
                        <a:spcBef>
                          <a:spcPts val="0"/>
                        </a:spcBef>
                        <a:spcAft>
                          <a:spcPts val="0"/>
                        </a:spcAft>
                      </a:pPr>
                      <a:endParaRPr lang="en-US" sz="120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nSpc>
                          <a:spcPct val="107000"/>
                        </a:lnSpc>
                        <a:spcBef>
                          <a:spcPts val="0"/>
                        </a:spcBef>
                        <a:spcAft>
                          <a:spcPts val="0"/>
                        </a:spcAft>
                      </a:pPr>
                      <a:endParaRPr lang="en-US" sz="1200"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en-ZA" sz="1200" dirty="0" err="1">
                          <a:effectLst/>
                          <a:latin typeface="+mj-lt"/>
                          <a:ea typeface="Calibri" panose="020F0502020204030204" pitchFamily="34" charset="0"/>
                          <a:cs typeface="Times New Roman" panose="02020603050405020304" pitchFamily="18" charset="0"/>
                        </a:rPr>
                        <a:t>Amathole</a:t>
                      </a:r>
                      <a:r>
                        <a:rPr lang="en-ZA" sz="1200" dirty="0">
                          <a:effectLst/>
                          <a:latin typeface="+mj-lt"/>
                          <a:ea typeface="Calibri" panose="020F0502020204030204" pitchFamily="34" charset="0"/>
                          <a:cs typeface="Times New Roman" panose="02020603050405020304" pitchFamily="18" charset="0"/>
                        </a:rPr>
                        <a:t> LM</a:t>
                      </a:r>
                    </a:p>
                    <a:p>
                      <a:pPr marL="171450" marR="0" lvl="0" indent="-171450" algn="just" defTabSz="9144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lang="en-ZA" sz="1200" kern="1200" dirty="0">
                          <a:solidFill>
                            <a:schemeClr val="tx1"/>
                          </a:solidFill>
                          <a:effectLst/>
                          <a:latin typeface="+mn-lt"/>
                          <a:ea typeface="Calibri" panose="020F0502020204030204" pitchFamily="34" charset="0"/>
                          <a:cs typeface="Times New Roman" panose="02020603050405020304" pitchFamily="18" charset="0"/>
                        </a:rPr>
                        <a:t>Mandatory Intervention S139 (1)(5)(a)</a:t>
                      </a:r>
                      <a:endParaRPr lang="en-ZA" sz="12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endParaRPr lang="en-US" sz="14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400" b="1" kern="1200" dirty="0">
                        <a:solidFill>
                          <a:srgbClr val="00B050"/>
                        </a:solidFill>
                        <a:effectLst/>
                        <a:latin typeface="+mn-lt"/>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1" kern="1200" dirty="0">
                          <a:solidFill>
                            <a:srgbClr val="00B050"/>
                          </a:solidFill>
                          <a:effectLst/>
                          <a:latin typeface="+mn-lt"/>
                          <a:ea typeface="Calibri" panose="020F0502020204030204" pitchFamily="34" charset="0"/>
                          <a:cs typeface="Times New Roman" panose="02020603050405020304" pitchFamily="18" charset="0"/>
                        </a:rPr>
                        <a:t>√</a:t>
                      </a:r>
                    </a:p>
                    <a:p>
                      <a:pPr marL="0" marR="0" algn="ctr">
                        <a:lnSpc>
                          <a:spcPct val="107000"/>
                        </a:lnSpc>
                        <a:spcBef>
                          <a:spcPts val="0"/>
                        </a:spcBef>
                        <a:spcAft>
                          <a:spcPts val="0"/>
                        </a:spcAft>
                      </a:pPr>
                      <a:endParaRPr lang="en-US" sz="1400" b="1" dirty="0">
                        <a:solidFill>
                          <a:srgbClr val="00B050"/>
                        </a:solidFill>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endParaRPr lang="en-US" sz="14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1" kern="1200" dirty="0">
                          <a:solidFill>
                            <a:srgbClr val="00B050"/>
                          </a:solidFill>
                          <a:effectLst/>
                          <a:latin typeface="+mn-lt"/>
                          <a:ea typeface="Calibri" panose="020F0502020204030204" pitchFamily="34" charset="0"/>
                          <a:cs typeface="Times New Roman" panose="02020603050405020304" pitchFamily="18" charset="0"/>
                        </a:rPr>
                        <a:t>√</a:t>
                      </a:r>
                    </a:p>
                    <a:p>
                      <a:pPr marL="0" marR="0" algn="ctr">
                        <a:lnSpc>
                          <a:spcPct val="107000"/>
                        </a:lnSpc>
                        <a:spcBef>
                          <a:spcPts val="0"/>
                        </a:spcBef>
                        <a:spcAft>
                          <a:spcPts val="0"/>
                        </a:spcAft>
                      </a:pPr>
                      <a:endParaRPr lang="en-US" sz="1400" b="1" dirty="0">
                        <a:solidFill>
                          <a:srgbClr val="00B050"/>
                        </a:solidFill>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buFont typeface="Wingdings" panose="05000000000000000000" pitchFamily="2" charset="2"/>
                        <a:buChar char="§"/>
                      </a:pPr>
                      <a:r>
                        <a:rPr lang="en-GB" sz="1200" dirty="0"/>
                        <a:t>Same as above</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200" kern="1200" dirty="0">
                          <a:solidFill>
                            <a:schemeClr val="dk1"/>
                          </a:solidFill>
                          <a:effectLst/>
                          <a:latin typeface="+mn-lt"/>
                          <a:ea typeface="+mn-ea"/>
                          <a:cs typeface="+mn-cs"/>
                        </a:rPr>
                        <a:t>Active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200" kern="1200" dirty="0">
                          <a:solidFill>
                            <a:schemeClr val="dk1"/>
                          </a:solidFill>
                          <a:effectLst/>
                          <a:latin typeface="+mn-lt"/>
                          <a:ea typeface="+mn-ea"/>
                          <a:cs typeface="+mn-cs"/>
                        </a:rPr>
                        <a:t>Municipality must continue to implement mandatory municipal financial recovery plan.</a:t>
                      </a:r>
                      <a:endParaRPr lang="en-GB" sz="1200" dirty="0"/>
                    </a:p>
                    <a:p>
                      <a:endParaRPr lang="en-GB" sz="1200" dirty="0"/>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8313990"/>
                  </a:ext>
                </a:extLst>
              </a:tr>
              <a:tr h="1602252">
                <a:tc vMerge="1">
                  <a:txBody>
                    <a:bodyPr/>
                    <a:lstStyle/>
                    <a:p>
                      <a:pPr marL="0" marR="0" algn="ctr">
                        <a:lnSpc>
                          <a:spcPct val="107000"/>
                        </a:lnSpc>
                        <a:spcBef>
                          <a:spcPts val="0"/>
                        </a:spcBef>
                        <a:spcAft>
                          <a:spcPts val="0"/>
                        </a:spcAft>
                      </a:pPr>
                      <a:endParaRPr lang="en-US" sz="120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nSpc>
                          <a:spcPct val="107000"/>
                        </a:lnSpc>
                        <a:spcBef>
                          <a:spcPts val="0"/>
                        </a:spcBef>
                        <a:spcAft>
                          <a:spcPts val="0"/>
                        </a:spcAft>
                      </a:pPr>
                      <a:endParaRPr lang="en-US" sz="1200"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en-ZA" sz="1200" dirty="0">
                          <a:effectLst/>
                          <a:latin typeface="+mj-lt"/>
                          <a:ea typeface="Calibri" panose="020F0502020204030204" pitchFamily="34" charset="0"/>
                          <a:cs typeface="Times New Roman" panose="02020603050405020304" pitchFamily="18" charset="0"/>
                        </a:rPr>
                        <a:t>Makana LM</a:t>
                      </a:r>
                    </a:p>
                    <a:p>
                      <a:pPr marL="171450" marR="0" lvl="0" indent="-171450" algn="just" defTabSz="9144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lang="en-ZA" sz="1200" kern="1200" dirty="0">
                          <a:solidFill>
                            <a:schemeClr val="tx1"/>
                          </a:solidFill>
                          <a:effectLst/>
                          <a:latin typeface="+mn-lt"/>
                          <a:ea typeface="Calibri" panose="020F0502020204030204" pitchFamily="34" charset="0"/>
                          <a:cs typeface="Times New Roman" panose="02020603050405020304" pitchFamily="18" charset="0"/>
                        </a:rPr>
                        <a:t>Mandatory Intervention S139 (1)(5)(a)</a:t>
                      </a:r>
                      <a:endParaRPr lang="en-ZA" sz="12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endParaRPr lang="en-US" sz="14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400" b="1" kern="1200" dirty="0">
                        <a:solidFill>
                          <a:srgbClr val="00B050"/>
                        </a:solidFill>
                        <a:effectLst/>
                        <a:latin typeface="+mn-lt"/>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1" kern="1200" dirty="0">
                          <a:solidFill>
                            <a:srgbClr val="00B050"/>
                          </a:solidFill>
                          <a:effectLst/>
                          <a:latin typeface="+mn-lt"/>
                          <a:ea typeface="Calibri" panose="020F0502020204030204" pitchFamily="34" charset="0"/>
                          <a:cs typeface="Times New Roman" panose="02020603050405020304" pitchFamily="18" charset="0"/>
                        </a:rPr>
                        <a:t>√</a:t>
                      </a:r>
                    </a:p>
                    <a:p>
                      <a:pPr marL="0" marR="0" algn="ctr">
                        <a:lnSpc>
                          <a:spcPct val="107000"/>
                        </a:lnSpc>
                        <a:spcBef>
                          <a:spcPts val="0"/>
                        </a:spcBef>
                        <a:spcAft>
                          <a:spcPts val="0"/>
                        </a:spcAft>
                      </a:pPr>
                      <a:endParaRPr lang="en-US" sz="1400" b="1" kern="1200" dirty="0">
                        <a:solidFill>
                          <a:srgbClr val="00B050"/>
                        </a:solidFill>
                        <a:effectLst/>
                        <a:latin typeface="+mn-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endParaRPr lang="en-US" sz="14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1" kern="1200" dirty="0">
                          <a:solidFill>
                            <a:srgbClr val="00B050"/>
                          </a:solidFill>
                          <a:effectLst/>
                          <a:latin typeface="+mn-lt"/>
                          <a:ea typeface="Calibri" panose="020F0502020204030204" pitchFamily="34" charset="0"/>
                          <a:cs typeface="Times New Roman" panose="02020603050405020304" pitchFamily="18" charset="0"/>
                        </a:rPr>
                        <a:t>√</a:t>
                      </a:r>
                    </a:p>
                    <a:p>
                      <a:pPr marL="0" marR="0" algn="ctr">
                        <a:lnSpc>
                          <a:spcPct val="107000"/>
                        </a:lnSpc>
                        <a:spcBef>
                          <a:spcPts val="0"/>
                        </a:spcBef>
                        <a:spcAft>
                          <a:spcPts val="0"/>
                        </a:spcAft>
                      </a:pPr>
                      <a:endParaRPr lang="en-US" sz="1400" b="1" dirty="0">
                        <a:solidFill>
                          <a:srgbClr val="00B050"/>
                        </a:solidFill>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200" dirty="0"/>
                        <a:t>Applicants to litigations are in agreement that state of affairs of municipalities has improved.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Mandatory intervention must end when the crisis in the municipality’s financial affairs has been resolved and the municipality’s ability to meet its obligations to provide basic services or its financial commitments is secured. S148 MFMA.</a:t>
                      </a:r>
                      <a:endParaRPr lang="en-GB" sz="1200" dirty="0"/>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200" kern="1200" dirty="0">
                          <a:solidFill>
                            <a:schemeClr val="dk1"/>
                          </a:solidFill>
                          <a:effectLst/>
                          <a:latin typeface="+mn-lt"/>
                          <a:ea typeface="+mn-ea"/>
                          <a:cs typeface="+mn-cs"/>
                        </a:rPr>
                        <a:t>Active, Municipality must continue to mandatory implement municipal financial recovery plan.</a:t>
                      </a:r>
                      <a:endParaRPr lang="en-GB" sz="1200" dirty="0"/>
                    </a:p>
                    <a:p>
                      <a:endParaRPr lang="en-GB" sz="1200" dirty="0"/>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3699753"/>
                  </a:ext>
                </a:extLst>
              </a:tr>
              <a:tr h="1215981">
                <a:tc vMerge="1">
                  <a:txBody>
                    <a:bodyPr/>
                    <a:lstStyle/>
                    <a:p>
                      <a:pPr marL="0" marR="0" algn="ctr">
                        <a:lnSpc>
                          <a:spcPct val="107000"/>
                        </a:lnSpc>
                        <a:spcBef>
                          <a:spcPts val="0"/>
                        </a:spcBef>
                        <a:spcAft>
                          <a:spcPts val="0"/>
                        </a:spcAft>
                      </a:pPr>
                      <a:endParaRPr lang="en-US" sz="120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nSpc>
                          <a:spcPct val="107000"/>
                        </a:lnSpc>
                        <a:spcBef>
                          <a:spcPts val="0"/>
                        </a:spcBef>
                        <a:spcAft>
                          <a:spcPts val="0"/>
                        </a:spcAft>
                      </a:pPr>
                      <a:endParaRPr lang="en-US" sz="1200"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en-ZA" sz="1200" dirty="0">
                          <a:effectLst/>
                          <a:latin typeface="+mj-lt"/>
                          <a:ea typeface="Calibri" panose="020F0502020204030204" pitchFamily="34" charset="0"/>
                          <a:cs typeface="Times New Roman" panose="02020603050405020304" pitchFamily="18" charset="0"/>
                        </a:rPr>
                        <a:t>OR Tambo DM</a:t>
                      </a:r>
                    </a:p>
                    <a:p>
                      <a:pPr marL="171450" marR="0" lvl="0" indent="-171450" algn="just" defTabSz="9144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lang="en-ZA" sz="1200" kern="1200" dirty="0">
                          <a:solidFill>
                            <a:schemeClr val="tx1"/>
                          </a:solidFill>
                          <a:effectLst/>
                          <a:latin typeface="+mn-lt"/>
                          <a:ea typeface="Calibri" panose="020F0502020204030204" pitchFamily="34" charset="0"/>
                          <a:cs typeface="Times New Roman" panose="02020603050405020304" pitchFamily="18" charset="0"/>
                        </a:rPr>
                        <a:t>Mandatory Intervention S139 (1)(5)(a)</a:t>
                      </a:r>
                    </a:p>
                    <a:p>
                      <a:pPr algn="just">
                        <a:lnSpc>
                          <a:spcPct val="100000"/>
                        </a:lnSpc>
                        <a:spcAft>
                          <a:spcPts val="800"/>
                        </a:spcAft>
                      </a:pPr>
                      <a:endParaRPr lang="en-ZA" sz="12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endParaRPr lang="en-US" sz="14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400" b="1" kern="1200" dirty="0">
                        <a:solidFill>
                          <a:srgbClr val="00B050"/>
                        </a:solidFill>
                        <a:effectLst/>
                        <a:latin typeface="+mn-lt"/>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1" kern="1200" dirty="0">
                          <a:solidFill>
                            <a:srgbClr val="00B050"/>
                          </a:solidFill>
                          <a:effectLst/>
                          <a:latin typeface="+mn-lt"/>
                          <a:ea typeface="Calibri" panose="020F0502020204030204" pitchFamily="34" charset="0"/>
                          <a:cs typeface="Times New Roman" panose="02020603050405020304" pitchFamily="18" charset="0"/>
                        </a:rPr>
                        <a:t>√</a:t>
                      </a:r>
                    </a:p>
                    <a:p>
                      <a:pPr marL="0" marR="0" algn="ctr">
                        <a:lnSpc>
                          <a:spcPct val="107000"/>
                        </a:lnSpc>
                        <a:spcBef>
                          <a:spcPts val="0"/>
                        </a:spcBef>
                        <a:spcAft>
                          <a:spcPts val="0"/>
                        </a:spcAft>
                      </a:pPr>
                      <a:endParaRPr lang="en-US" sz="1400" b="1" dirty="0">
                        <a:solidFill>
                          <a:srgbClr val="00B050"/>
                        </a:solidFill>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400" b="1" kern="1200" dirty="0">
                          <a:solidFill>
                            <a:srgbClr val="00B050"/>
                          </a:solidFill>
                          <a:effectLst/>
                          <a:latin typeface="+mn-lt"/>
                          <a:ea typeface="Calibri" panose="020F0502020204030204" pitchFamily="34" charset="0"/>
                          <a:cs typeface="Times New Roman" panose="02020603050405020304" pitchFamily="18" charset="0"/>
                        </a:rPr>
                        <a:t>√</a:t>
                      </a:r>
                    </a:p>
                    <a:p>
                      <a:pPr marL="0" marR="0" algn="just">
                        <a:lnSpc>
                          <a:spcPct val="107000"/>
                        </a:lnSpc>
                        <a:spcBef>
                          <a:spcPts val="0"/>
                        </a:spcBef>
                        <a:spcAft>
                          <a:spcPts val="0"/>
                        </a:spcAft>
                      </a:pPr>
                      <a:endParaRPr lang="en-US" sz="1200" b="1" dirty="0">
                        <a:solidFill>
                          <a:srgbClr val="00B050"/>
                        </a:solidFill>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endParaRPr lang="en-US" sz="1400" b="1" dirty="0">
                        <a:solidFill>
                          <a:srgbClr val="00B050"/>
                        </a:solidFill>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4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buFont typeface="Wingdings" panose="05000000000000000000" pitchFamily="2" charset="2"/>
                        <a:buChar char="§"/>
                      </a:pPr>
                      <a:r>
                        <a:rPr lang="en-GB" sz="1200" dirty="0"/>
                        <a:t>Court Judgement that intervention revoked for procedural reasons</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buFont typeface="Wingdings" panose="05000000000000000000" pitchFamily="2" charset="2"/>
                        <a:buChar char="§"/>
                      </a:pPr>
                      <a:r>
                        <a:rPr lang="en-GB" sz="1200" dirty="0"/>
                        <a:t>Terminated. Province &amp; National CoGTA supported by relevant stakeholders to develop MSIP for implementation by municipality.</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7990311"/>
                  </a:ext>
                </a:extLst>
              </a:tr>
            </a:tbl>
          </a:graphicData>
        </a:graphic>
      </p:graphicFrame>
    </p:spTree>
    <p:extLst>
      <p:ext uri="{BB962C8B-B14F-4D97-AF65-F5344CB8AC3E}">
        <p14:creationId xmlns:p14="http://schemas.microsoft.com/office/powerpoint/2010/main" val="4061849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p:txBody>
          <a:bodyPr/>
          <a:lstStyle/>
          <a:p>
            <a:pPr algn="ctr"/>
            <a:r>
              <a:rPr lang="en-GB" sz="2400" b="1" dirty="0"/>
              <a:t>TRANSITION ACTIVITIES – intervention management</a:t>
            </a:r>
            <a:endParaRPr lang="en-ZA" u="sng" dirty="0">
              <a:solidFill>
                <a:schemeClr val="tx1"/>
              </a:solidFill>
            </a:endParaRPr>
          </a:p>
        </p:txBody>
      </p:sp>
      <p:graphicFrame>
        <p:nvGraphicFramePr>
          <p:cNvPr id="6" name="Content Placeholder 5">
            <a:extLst>
              <a:ext uri="{FF2B5EF4-FFF2-40B4-BE49-F238E27FC236}">
                <a16:creationId xmlns:a16="http://schemas.microsoft.com/office/drawing/2014/main" id="{3D683263-91B2-4F06-9303-B15D824A3BC7}"/>
              </a:ext>
            </a:extLst>
          </p:cNvPr>
          <p:cNvGraphicFramePr>
            <a:graphicFrameLocks noGrp="1"/>
          </p:cNvGraphicFramePr>
          <p:nvPr>
            <p:ph sz="half" idx="2"/>
          </p:nvPr>
        </p:nvGraphicFramePr>
        <p:xfrm>
          <a:off x="498475" y="814388"/>
          <a:ext cx="10817224" cy="4191682"/>
        </p:xfrm>
        <a:graphic>
          <a:graphicData uri="http://schemas.openxmlformats.org/drawingml/2006/table">
            <a:tbl>
              <a:tblPr firstRow="1" firstCol="1" bandRow="1"/>
              <a:tblGrid>
                <a:gridCol w="301625">
                  <a:extLst>
                    <a:ext uri="{9D8B030D-6E8A-4147-A177-3AD203B41FA5}">
                      <a16:colId xmlns:a16="http://schemas.microsoft.com/office/drawing/2014/main" val="307672276"/>
                    </a:ext>
                  </a:extLst>
                </a:gridCol>
                <a:gridCol w="1219200">
                  <a:extLst>
                    <a:ext uri="{9D8B030D-6E8A-4147-A177-3AD203B41FA5}">
                      <a16:colId xmlns:a16="http://schemas.microsoft.com/office/drawing/2014/main" val="16808774"/>
                    </a:ext>
                  </a:extLst>
                </a:gridCol>
                <a:gridCol w="2311400">
                  <a:extLst>
                    <a:ext uri="{9D8B030D-6E8A-4147-A177-3AD203B41FA5}">
                      <a16:colId xmlns:a16="http://schemas.microsoft.com/office/drawing/2014/main" val="190653492"/>
                    </a:ext>
                  </a:extLst>
                </a:gridCol>
                <a:gridCol w="368300">
                  <a:extLst>
                    <a:ext uri="{9D8B030D-6E8A-4147-A177-3AD203B41FA5}">
                      <a16:colId xmlns:a16="http://schemas.microsoft.com/office/drawing/2014/main" val="1312599231"/>
                    </a:ext>
                  </a:extLst>
                </a:gridCol>
                <a:gridCol w="520700">
                  <a:extLst>
                    <a:ext uri="{9D8B030D-6E8A-4147-A177-3AD203B41FA5}">
                      <a16:colId xmlns:a16="http://schemas.microsoft.com/office/drawing/2014/main" val="2314161921"/>
                    </a:ext>
                  </a:extLst>
                </a:gridCol>
                <a:gridCol w="660400">
                  <a:extLst>
                    <a:ext uri="{9D8B030D-6E8A-4147-A177-3AD203B41FA5}">
                      <a16:colId xmlns:a16="http://schemas.microsoft.com/office/drawing/2014/main" val="30252831"/>
                    </a:ext>
                  </a:extLst>
                </a:gridCol>
                <a:gridCol w="571500">
                  <a:extLst>
                    <a:ext uri="{9D8B030D-6E8A-4147-A177-3AD203B41FA5}">
                      <a16:colId xmlns:a16="http://schemas.microsoft.com/office/drawing/2014/main" val="305566995"/>
                    </a:ext>
                  </a:extLst>
                </a:gridCol>
                <a:gridCol w="1371600">
                  <a:extLst>
                    <a:ext uri="{9D8B030D-6E8A-4147-A177-3AD203B41FA5}">
                      <a16:colId xmlns:a16="http://schemas.microsoft.com/office/drawing/2014/main" val="1263916118"/>
                    </a:ext>
                  </a:extLst>
                </a:gridCol>
                <a:gridCol w="3492499">
                  <a:extLst>
                    <a:ext uri="{9D8B030D-6E8A-4147-A177-3AD203B41FA5}">
                      <a16:colId xmlns:a16="http://schemas.microsoft.com/office/drawing/2014/main" val="55082570"/>
                    </a:ext>
                  </a:extLst>
                </a:gridCol>
              </a:tblGrid>
              <a:tr h="364547">
                <a:tc rowSpan="2">
                  <a:txBody>
                    <a:bodyPr/>
                    <a:lstStyle/>
                    <a:p>
                      <a:pPr marL="0" marR="0" algn="ctr">
                        <a:lnSpc>
                          <a:spcPct val="107000"/>
                        </a:lnSpc>
                        <a:spcBef>
                          <a:spcPts val="0"/>
                        </a:spcBef>
                        <a:spcAft>
                          <a:spcPts val="0"/>
                        </a:spcAft>
                      </a:pPr>
                      <a:r>
                        <a:rPr lang="en-US" sz="1200" b="1">
                          <a:effectLst/>
                          <a:latin typeface="+mj-lt"/>
                          <a:ea typeface="Calibri" panose="020F0502020204030204" pitchFamily="34" charset="0"/>
                          <a:cs typeface="Times New Roman" panose="02020603050405020304" pitchFamily="18" charset="0"/>
                        </a:rPr>
                        <a:t>NO.</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rowSpan="2">
                  <a:txBody>
                    <a:bodyPr/>
                    <a:lstStyle/>
                    <a:p>
                      <a:pPr marL="0" marR="0" algn="ctr">
                        <a:lnSpc>
                          <a:spcPct val="107000"/>
                        </a:lnSpc>
                        <a:spcBef>
                          <a:spcPts val="0"/>
                        </a:spcBef>
                        <a:spcAft>
                          <a:spcPts val="0"/>
                        </a:spcAft>
                      </a:pPr>
                      <a:r>
                        <a:rPr lang="en-US" sz="1200" b="1" dirty="0">
                          <a:solidFill>
                            <a:srgbClr val="000000"/>
                          </a:solidFill>
                          <a:effectLst/>
                          <a:latin typeface="+mj-lt"/>
                          <a:ea typeface="Calibri" panose="020F0502020204030204" pitchFamily="34" charset="0"/>
                          <a:cs typeface="Times New Roman" panose="02020603050405020304" pitchFamily="18" charset="0"/>
                        </a:rPr>
                        <a:t>PROVINCE</a:t>
                      </a: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rowSpan="2">
                  <a:txBody>
                    <a:bodyPr/>
                    <a:lstStyle/>
                    <a:p>
                      <a:pPr marL="0" marR="0" algn="ctr">
                        <a:lnSpc>
                          <a:spcPct val="107000"/>
                        </a:lnSpc>
                        <a:spcBef>
                          <a:spcPts val="0"/>
                        </a:spcBef>
                        <a:spcAft>
                          <a:spcPts val="0"/>
                        </a:spcAft>
                      </a:pPr>
                      <a:r>
                        <a:rPr lang="en-US" sz="1200" b="1" dirty="0">
                          <a:solidFill>
                            <a:srgbClr val="000000"/>
                          </a:solidFill>
                          <a:effectLst/>
                          <a:latin typeface="+mj-lt"/>
                          <a:ea typeface="Calibri" panose="020F0502020204030204" pitchFamily="34" charset="0"/>
                          <a:cs typeface="Times New Roman" panose="02020603050405020304" pitchFamily="18" charset="0"/>
                        </a:rPr>
                        <a:t>PRIOR LGE</a:t>
                      </a: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gridSpan="2">
                  <a:txBody>
                    <a:bodyPr/>
                    <a:lstStyle/>
                    <a:p>
                      <a:pPr marL="0" marR="0" algn="ctr">
                        <a:lnSpc>
                          <a:spcPct val="107000"/>
                        </a:lnSpc>
                        <a:spcBef>
                          <a:spcPts val="0"/>
                        </a:spcBef>
                        <a:spcAft>
                          <a:spcPts val="0"/>
                        </a:spcAft>
                      </a:pPr>
                      <a:r>
                        <a:rPr lang="en-US" sz="1200" b="1" dirty="0">
                          <a:solidFill>
                            <a:srgbClr val="000000"/>
                          </a:solidFill>
                          <a:effectLst/>
                          <a:latin typeface="+mj-lt"/>
                          <a:ea typeface="Calibri" panose="020F0502020204030204" pitchFamily="34" charset="0"/>
                          <a:cs typeface="Times New Roman" panose="02020603050405020304" pitchFamily="18" charset="0"/>
                        </a:rPr>
                        <a:t>HUNG COUNCIL</a:t>
                      </a: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hMerge="1">
                  <a:txBody>
                    <a:bodyPr/>
                    <a:lstStyle/>
                    <a:p>
                      <a:endParaRPr lang="en-GB"/>
                    </a:p>
                  </a:txBody>
                  <a:tcPr/>
                </a:tc>
                <a:tc gridSpan="2">
                  <a:txBody>
                    <a:bodyPr/>
                    <a:lstStyle/>
                    <a:p>
                      <a:pPr marL="0" marR="0" algn="ctr">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TERMINATED</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hMerge="1">
                  <a:txBody>
                    <a:bodyPr/>
                    <a:lstStyle/>
                    <a:p>
                      <a:endParaRPr lang="en-GB"/>
                    </a:p>
                  </a:txBody>
                  <a:tcPr/>
                </a:tc>
                <a:tc rowSpan="2">
                  <a:txBody>
                    <a:bodyPr/>
                    <a:lstStyle/>
                    <a:p>
                      <a:pPr marL="0" marR="0" algn="ctr">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CONDITIONS FOR TERMINATION</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rowSpan="2">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200" b="1" kern="1200" dirty="0">
                          <a:solidFill>
                            <a:schemeClr val="tx1"/>
                          </a:solidFill>
                          <a:effectLst/>
                          <a:latin typeface="+mn-lt"/>
                          <a:ea typeface="Calibri" panose="020F0502020204030204" pitchFamily="34" charset="0"/>
                          <a:cs typeface="Times New Roman" panose="02020603050405020304" pitchFamily="18" charset="0"/>
                        </a:rPr>
                        <a:t>INTERVENTIONS MANAGEMENT POST LGE</a:t>
                      </a:r>
                    </a:p>
                    <a:p>
                      <a:pPr marL="0" marR="0" algn="ctr">
                        <a:lnSpc>
                          <a:spcPct val="107000"/>
                        </a:lnSpc>
                        <a:spcBef>
                          <a:spcPts val="0"/>
                        </a:spcBef>
                        <a:spcAft>
                          <a:spcPts val="0"/>
                        </a:spcAft>
                      </a:pP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4150655696"/>
                  </a:ext>
                </a:extLst>
              </a:tr>
              <a:tr h="471788">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algn="ctr">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Yes</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No</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Yes</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No</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vMerge="1">
                  <a:txBody>
                    <a:bodyPr/>
                    <a:lstStyle/>
                    <a:p>
                      <a:endParaRPr lang="en-GB" dirty="0"/>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vMerge="1">
                  <a:txBody>
                    <a:bodyPr/>
                    <a:lstStyle/>
                    <a:p>
                      <a:endParaRPr lang="en-GB"/>
                    </a:p>
                  </a:txBody>
                  <a:tcPr/>
                </a:tc>
                <a:extLst>
                  <a:ext uri="{0D108BD9-81ED-4DB2-BD59-A6C34878D82A}">
                    <a16:rowId xmlns:a16="http://schemas.microsoft.com/office/drawing/2014/main" val="2415213453"/>
                  </a:ext>
                </a:extLst>
              </a:tr>
              <a:tr h="1028970">
                <a:tc>
                  <a:txBody>
                    <a:bodyPr/>
                    <a:lstStyle/>
                    <a:p>
                      <a:pPr marL="0" marR="0" algn="ctr">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2.</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Free State – 1 municipality</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ZA" sz="1200" dirty="0" err="1">
                          <a:effectLst/>
                          <a:latin typeface="+mn-lt"/>
                          <a:ea typeface="Calibri" panose="020F0502020204030204" pitchFamily="34" charset="0"/>
                          <a:cs typeface="Times New Roman" panose="02020603050405020304" pitchFamily="18" charset="0"/>
                        </a:rPr>
                        <a:t>Mangaung</a:t>
                      </a:r>
                      <a:r>
                        <a:rPr lang="en-ZA" sz="1200" dirty="0">
                          <a:effectLst/>
                          <a:latin typeface="+mn-lt"/>
                          <a:ea typeface="Calibri" panose="020F0502020204030204" pitchFamily="34" charset="0"/>
                          <a:cs typeface="Times New Roman" panose="02020603050405020304" pitchFamily="18" charset="0"/>
                        </a:rPr>
                        <a:t> Metro </a:t>
                      </a:r>
                    </a:p>
                    <a:p>
                      <a:pPr marL="0" marR="0" lvl="0" indent="0" algn="just" defTabSz="914400" rtl="0" eaLnBrk="1" fontAlgn="auto" latinLnBrk="0" hangingPunct="1">
                        <a:lnSpc>
                          <a:spcPct val="107000"/>
                        </a:lnSpc>
                        <a:spcBef>
                          <a:spcPts val="0"/>
                        </a:spcBef>
                        <a:spcAft>
                          <a:spcPts val="0"/>
                        </a:spcAft>
                        <a:buClrTx/>
                        <a:buSzTx/>
                        <a:buFontTx/>
                        <a:buNone/>
                        <a:tabLst/>
                        <a:defRPr/>
                      </a:pPr>
                      <a:endParaRPr lang="en-ZA" sz="1200" dirty="0">
                        <a:effectLst/>
                        <a:latin typeface="+mn-lt"/>
                        <a:ea typeface="Calibri" panose="020F0502020204030204" pitchFamily="34" charset="0"/>
                        <a:cs typeface="Times New Roman" panose="02020603050405020304" pitchFamily="18" charset="0"/>
                      </a:endParaRPr>
                    </a:p>
                    <a:p>
                      <a:pPr marL="171450" marR="0" lvl="0" indent="-171450" algn="just"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en-ZA" sz="1200" dirty="0">
                          <a:effectLst/>
                          <a:latin typeface="+mn-lt"/>
                          <a:ea typeface="Calibri" panose="020F0502020204030204" pitchFamily="34" charset="0"/>
                          <a:cs typeface="Times New Roman" panose="02020603050405020304" pitchFamily="18" charset="0"/>
                        </a:rPr>
                        <a:t>Mandatory Intervention</a:t>
                      </a:r>
                    </a:p>
                    <a:p>
                      <a:pPr marL="171450" marR="0" lvl="0" indent="-171450" algn="just"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en-ZA" sz="1200" dirty="0">
                          <a:effectLst/>
                          <a:latin typeface="+mn-lt"/>
                          <a:ea typeface="Calibri" panose="020F0502020204030204" pitchFamily="34" charset="0"/>
                          <a:cs typeface="Times New Roman" panose="02020603050405020304" pitchFamily="18" charset="0"/>
                        </a:rPr>
                        <a:t>S139(5)(a) and (c) of the Constitution</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endParaRPr lang="en-US" sz="14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solidFill>
                            <a:srgbClr val="00B050"/>
                          </a:solidFill>
                          <a:effectLst/>
                          <a:latin typeface="+mj-lt"/>
                          <a:ea typeface="Calibri" panose="020F0502020204030204" pitchFamily="34" charset="0"/>
                          <a:cs typeface="Times New Roman" panose="02020603050405020304" pitchFamily="18" charset="0"/>
                        </a:rPr>
                        <a:t>√</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endParaRPr lang="en-US" sz="14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1" kern="1200" dirty="0">
                          <a:solidFill>
                            <a:srgbClr val="00B050"/>
                          </a:solidFill>
                          <a:effectLst/>
                          <a:latin typeface="+mn-lt"/>
                          <a:ea typeface="Calibri" panose="020F0502020204030204" pitchFamily="34" charset="0"/>
                          <a:cs typeface="Times New Roman" panose="02020603050405020304" pitchFamily="18" charset="0"/>
                        </a:rPr>
                        <a:t>√</a:t>
                      </a:r>
                    </a:p>
                    <a:p>
                      <a:pPr marL="0" marR="0" algn="ctr">
                        <a:lnSpc>
                          <a:spcPct val="107000"/>
                        </a:lnSpc>
                        <a:spcBef>
                          <a:spcPts val="0"/>
                        </a:spcBef>
                        <a:spcAft>
                          <a:spcPts val="0"/>
                        </a:spcAft>
                      </a:pPr>
                      <a:endParaRPr lang="en-US" sz="1400" b="1" dirty="0">
                        <a:solidFill>
                          <a:srgbClr val="00B050"/>
                        </a:solidFill>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lvl="0" indent="-285750" algn="just">
                        <a:buFont typeface="Arial" panose="020B0604020202020204" pitchFamily="34" charset="0"/>
                        <a:buChar char="•"/>
                      </a:pPr>
                      <a:r>
                        <a:rPr lang="en-GB" sz="1200" kern="1200" dirty="0">
                          <a:solidFill>
                            <a:schemeClr val="dk1"/>
                          </a:solidFill>
                          <a:effectLst/>
                          <a:latin typeface="+mn-lt"/>
                          <a:ea typeface="+mn-ea"/>
                          <a:cs typeface="+mn-cs"/>
                        </a:rPr>
                        <a:t>Principles for termination are the same for mandatory interventions – S 148 (2) MFMA provisions</a:t>
                      </a:r>
                      <a:endParaRPr lang="en-GB" sz="1200" dirty="0"/>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200" kern="1200" dirty="0">
                          <a:solidFill>
                            <a:schemeClr val="dk1"/>
                          </a:solidFill>
                          <a:effectLst/>
                          <a:latin typeface="+mn-lt"/>
                          <a:ea typeface="+mn-ea"/>
                          <a:cs typeface="+mn-cs"/>
                        </a:rPr>
                        <a:t>Active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200" kern="1200" dirty="0">
                          <a:solidFill>
                            <a:schemeClr val="dk1"/>
                          </a:solidFill>
                          <a:effectLst/>
                          <a:latin typeface="+mn-lt"/>
                          <a:ea typeface="+mn-ea"/>
                          <a:cs typeface="+mn-cs"/>
                        </a:rPr>
                        <a:t>Municipality must continue to implement  mandatory municipal financial recovery plan (MFRP).</a:t>
                      </a:r>
                      <a:endParaRPr lang="en-GB" sz="1200" dirty="0"/>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6386390"/>
                  </a:ext>
                </a:extLst>
              </a:tr>
              <a:tr h="838200">
                <a:tc rowSpan="2">
                  <a:txBody>
                    <a:bodyPr/>
                    <a:lstStyle/>
                    <a:p>
                      <a:pPr marL="0" marR="0" algn="ctr">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3.</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Gauteng – 2 municipalities</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just">
                        <a:lnSpc>
                          <a:spcPct val="100000"/>
                        </a:lnSpc>
                        <a:spcAft>
                          <a:spcPts val="0"/>
                        </a:spcAft>
                        <a:buFont typeface="Arial" panose="020B0604020202020204" pitchFamily="34" charset="0"/>
                        <a:buNone/>
                      </a:pPr>
                      <a:r>
                        <a:rPr lang="en-ZA" sz="1200" dirty="0">
                          <a:effectLst/>
                          <a:latin typeface="+mn-lt"/>
                          <a:ea typeface="Calibri" panose="020F0502020204030204" pitchFamily="34" charset="0"/>
                          <a:cs typeface="Times New Roman" panose="02020603050405020304" pitchFamily="18" charset="0"/>
                        </a:rPr>
                        <a:t>Emfuleni LM</a:t>
                      </a:r>
                    </a:p>
                    <a:p>
                      <a:pPr marL="171450" indent="-171450" algn="just">
                        <a:lnSpc>
                          <a:spcPct val="100000"/>
                        </a:lnSpc>
                        <a:spcAft>
                          <a:spcPts val="0"/>
                        </a:spcAft>
                        <a:buFont typeface="Arial" panose="020B0604020202020204" pitchFamily="34" charset="0"/>
                        <a:buChar char="•"/>
                      </a:pPr>
                      <a:r>
                        <a:rPr lang="en-ZA" sz="1200" dirty="0">
                          <a:effectLst/>
                          <a:latin typeface="+mn-lt"/>
                          <a:ea typeface="Calibri" panose="020F0502020204030204" pitchFamily="34" charset="0"/>
                          <a:cs typeface="Times New Roman" panose="02020603050405020304" pitchFamily="18" charset="0"/>
                        </a:rPr>
                        <a:t>Mandatory Intervention</a:t>
                      </a:r>
                    </a:p>
                    <a:p>
                      <a:pPr marL="171450" indent="-171450" algn="just">
                        <a:lnSpc>
                          <a:spcPct val="100000"/>
                        </a:lnSpc>
                        <a:spcAft>
                          <a:spcPts val="0"/>
                        </a:spcAft>
                        <a:buFont typeface="Arial" panose="020B0604020202020204" pitchFamily="34" charset="0"/>
                        <a:buChar char="•"/>
                      </a:pPr>
                      <a:r>
                        <a:rPr lang="en-ZA" sz="1200" dirty="0">
                          <a:effectLst/>
                          <a:latin typeface="+mn-lt"/>
                          <a:ea typeface="Calibri" panose="020F0502020204030204" pitchFamily="34" charset="0"/>
                          <a:cs typeface="Times New Roman" panose="02020603050405020304" pitchFamily="18" charset="0"/>
                        </a:rPr>
                        <a:t>S139(1)(b) and (5) of the Constitution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endParaRPr lang="en-US" sz="1400" b="1" kern="1200" dirty="0">
                        <a:solidFill>
                          <a:srgbClr val="00B050"/>
                        </a:solidFill>
                        <a:effectLst/>
                        <a:latin typeface="+mn-lt"/>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1" kern="1200" dirty="0">
                          <a:solidFill>
                            <a:srgbClr val="00B050"/>
                          </a:solidFill>
                          <a:effectLst/>
                          <a:latin typeface="+mn-lt"/>
                          <a:ea typeface="Calibri" panose="020F0502020204030204" pitchFamily="34" charset="0"/>
                          <a:cs typeface="Times New Roman" panose="02020603050405020304" pitchFamily="18" charset="0"/>
                        </a:rPr>
                        <a:t>√</a:t>
                      </a:r>
                    </a:p>
                    <a:p>
                      <a:pPr marL="0" marR="0" algn="just">
                        <a:lnSpc>
                          <a:spcPct val="107000"/>
                        </a:lnSpc>
                        <a:spcBef>
                          <a:spcPts val="0"/>
                        </a:spcBef>
                        <a:spcAft>
                          <a:spcPts val="0"/>
                        </a:spcAft>
                      </a:pPr>
                      <a:endParaRPr lang="en-US" sz="14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400" b="1" kern="1200" dirty="0">
                        <a:solidFill>
                          <a:srgbClr val="00B050"/>
                        </a:solidFill>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400" b="1" dirty="0">
                        <a:solidFill>
                          <a:srgbClr val="00B050"/>
                        </a:solidFill>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endParaRPr lang="en-US" sz="14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400" b="1" kern="1200" dirty="0">
                        <a:solidFill>
                          <a:srgbClr val="00B050"/>
                        </a:solidFill>
                        <a:effectLst/>
                        <a:latin typeface="+mn-lt"/>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1" kern="1200" dirty="0">
                          <a:solidFill>
                            <a:srgbClr val="00B050"/>
                          </a:solidFill>
                          <a:effectLst/>
                          <a:latin typeface="+mn-lt"/>
                          <a:ea typeface="Calibri" panose="020F0502020204030204" pitchFamily="34" charset="0"/>
                          <a:cs typeface="Times New Roman" panose="02020603050405020304" pitchFamily="18" charset="0"/>
                        </a:rPr>
                        <a:t>√</a:t>
                      </a:r>
                    </a:p>
                    <a:p>
                      <a:pPr marL="0" marR="0" algn="ctr">
                        <a:lnSpc>
                          <a:spcPct val="107000"/>
                        </a:lnSpc>
                        <a:spcBef>
                          <a:spcPts val="0"/>
                        </a:spcBef>
                        <a:spcAft>
                          <a:spcPts val="0"/>
                        </a:spcAft>
                      </a:pPr>
                      <a:endParaRPr lang="en-US" sz="1400" b="1" dirty="0">
                        <a:solidFill>
                          <a:srgbClr val="00B050"/>
                        </a:solidFill>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lvl="0" indent="-285750" algn="just">
                        <a:buFont typeface="Arial" panose="020B0604020202020204" pitchFamily="34" charset="0"/>
                        <a:buChar char="•"/>
                      </a:pPr>
                      <a:r>
                        <a:rPr lang="en-GB" sz="1200" kern="1200" dirty="0">
                          <a:solidFill>
                            <a:schemeClr val="dk1"/>
                          </a:solidFill>
                          <a:effectLst/>
                          <a:latin typeface="+mn-lt"/>
                          <a:ea typeface="+mn-ea"/>
                          <a:cs typeface="+mn-cs"/>
                        </a:rPr>
                        <a:t>Same as above</a:t>
                      </a:r>
                      <a:endParaRPr lang="en-GB" sz="1200" dirty="0"/>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200" kern="1200" dirty="0">
                          <a:solidFill>
                            <a:schemeClr val="dk1"/>
                          </a:solidFill>
                          <a:effectLst/>
                          <a:latin typeface="+mn-lt"/>
                          <a:ea typeface="+mn-ea"/>
                          <a:cs typeface="+mn-cs"/>
                        </a:rPr>
                        <a:t>Active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200" kern="1200" dirty="0">
                          <a:solidFill>
                            <a:schemeClr val="dk1"/>
                          </a:solidFill>
                          <a:effectLst/>
                          <a:latin typeface="+mn-lt"/>
                          <a:ea typeface="+mn-ea"/>
                          <a:cs typeface="+mn-cs"/>
                        </a:rPr>
                        <a:t>Municipality must continue to implement  mandatory municipal financial recovery plan (MFRP).</a:t>
                      </a:r>
                      <a:endParaRPr lang="en-GB" sz="1200" dirty="0"/>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8313990"/>
                  </a:ext>
                </a:extLst>
              </a:tr>
              <a:tr h="1041400">
                <a:tc vMerge="1">
                  <a:txBody>
                    <a:bodyPr/>
                    <a:lstStyle/>
                    <a:p>
                      <a:pPr marL="0" marR="0" algn="ctr">
                        <a:lnSpc>
                          <a:spcPct val="107000"/>
                        </a:lnSpc>
                        <a:spcBef>
                          <a:spcPts val="0"/>
                        </a:spcBef>
                        <a:spcAft>
                          <a:spcPts val="0"/>
                        </a:spcAft>
                      </a:pPr>
                      <a:endParaRPr lang="en-US" sz="1200"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nSpc>
                          <a:spcPct val="107000"/>
                        </a:lnSpc>
                        <a:spcBef>
                          <a:spcPts val="0"/>
                        </a:spcBef>
                        <a:spcAft>
                          <a:spcPts val="0"/>
                        </a:spcAft>
                      </a:pPr>
                      <a:endParaRPr lang="en-US" sz="1200"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200" dirty="0" err="1">
                          <a:effectLst/>
                          <a:latin typeface="+mn-lt"/>
                          <a:ea typeface="Calibri" panose="020F0502020204030204" pitchFamily="34" charset="0"/>
                          <a:cs typeface="Times New Roman" panose="02020603050405020304" pitchFamily="18" charset="0"/>
                        </a:rPr>
                        <a:t>Westrand</a:t>
                      </a:r>
                      <a:r>
                        <a:rPr lang="en-ZA" sz="1200" dirty="0">
                          <a:effectLst/>
                          <a:latin typeface="+mn-lt"/>
                          <a:ea typeface="Calibri" panose="020F0502020204030204" pitchFamily="34" charset="0"/>
                          <a:cs typeface="Times New Roman" panose="02020603050405020304" pitchFamily="18" charset="0"/>
                        </a:rPr>
                        <a:t> DM</a:t>
                      </a:r>
                    </a:p>
                    <a:p>
                      <a:pPr algn="just">
                        <a:lnSpc>
                          <a:spcPct val="100000"/>
                        </a:lnSpc>
                        <a:spcAft>
                          <a:spcPts val="0"/>
                        </a:spcAft>
                      </a:pPr>
                      <a:endParaRPr lang="en-ZA" sz="1200" dirty="0">
                        <a:effectLst/>
                        <a:latin typeface="+mn-lt"/>
                        <a:ea typeface="Calibri" panose="020F0502020204030204" pitchFamily="34" charset="0"/>
                        <a:cs typeface="Times New Roman" panose="02020603050405020304" pitchFamily="18" charset="0"/>
                      </a:endParaRPr>
                    </a:p>
                    <a:p>
                      <a:pPr marL="171450" indent="-171450" algn="just">
                        <a:lnSpc>
                          <a:spcPct val="100000"/>
                        </a:lnSpc>
                        <a:spcAft>
                          <a:spcPts val="0"/>
                        </a:spcAft>
                        <a:buFont typeface="Wingdings" panose="05000000000000000000" pitchFamily="2" charset="2"/>
                        <a:buChar char="§"/>
                      </a:pPr>
                      <a:r>
                        <a:rPr lang="en-ZA" sz="1200" dirty="0">
                          <a:effectLst/>
                          <a:latin typeface="+mn-lt"/>
                          <a:ea typeface="Calibri" panose="020F0502020204030204" pitchFamily="34" charset="0"/>
                          <a:cs typeface="Times New Roman" panose="02020603050405020304" pitchFamily="18" charset="0"/>
                        </a:rPr>
                        <a:t>Mandatory Intervention</a:t>
                      </a:r>
                    </a:p>
                    <a:p>
                      <a:pPr marL="171450" indent="-171450" algn="just">
                        <a:lnSpc>
                          <a:spcPct val="100000"/>
                        </a:lnSpc>
                        <a:spcAft>
                          <a:spcPts val="0"/>
                        </a:spcAft>
                        <a:buFont typeface="Wingdings" panose="05000000000000000000" pitchFamily="2" charset="2"/>
                        <a:buChar char="§"/>
                      </a:pPr>
                      <a:r>
                        <a:rPr lang="en-ZA" sz="1200" dirty="0">
                          <a:effectLst/>
                          <a:latin typeface="+mn-lt"/>
                          <a:ea typeface="Calibri" panose="020F0502020204030204" pitchFamily="34" charset="0"/>
                          <a:cs typeface="Times New Roman" panose="02020603050405020304" pitchFamily="18" charset="0"/>
                        </a:rPr>
                        <a:t>S139(5)(a) of the Constitution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endParaRPr lang="en-US" sz="14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400" b="1" kern="1200" dirty="0">
                        <a:solidFill>
                          <a:srgbClr val="00B050"/>
                        </a:solidFill>
                        <a:effectLst/>
                        <a:latin typeface="+mn-lt"/>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1" kern="1200" dirty="0">
                          <a:solidFill>
                            <a:srgbClr val="00B050"/>
                          </a:solidFill>
                          <a:effectLst/>
                          <a:latin typeface="+mn-lt"/>
                          <a:ea typeface="Calibri" panose="020F0502020204030204" pitchFamily="34" charset="0"/>
                          <a:cs typeface="Times New Roman" panose="02020603050405020304" pitchFamily="18" charset="0"/>
                        </a:rPr>
                        <a:t>√</a:t>
                      </a:r>
                    </a:p>
                    <a:p>
                      <a:pPr marL="0" marR="0" algn="ctr">
                        <a:lnSpc>
                          <a:spcPct val="107000"/>
                        </a:lnSpc>
                        <a:spcBef>
                          <a:spcPts val="0"/>
                        </a:spcBef>
                        <a:spcAft>
                          <a:spcPts val="0"/>
                        </a:spcAft>
                      </a:pPr>
                      <a:endParaRPr lang="en-US" sz="1400" b="1" kern="1200" dirty="0">
                        <a:solidFill>
                          <a:srgbClr val="00B050"/>
                        </a:solidFill>
                        <a:effectLst/>
                        <a:latin typeface="+mn-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endParaRPr lang="en-US" sz="14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1" kern="1200" dirty="0">
                          <a:solidFill>
                            <a:srgbClr val="00B050"/>
                          </a:solidFill>
                          <a:effectLst/>
                          <a:latin typeface="+mn-lt"/>
                          <a:ea typeface="Calibri" panose="020F0502020204030204" pitchFamily="34" charset="0"/>
                          <a:cs typeface="Times New Roman" panose="02020603050405020304" pitchFamily="18" charset="0"/>
                        </a:rPr>
                        <a:t>√</a:t>
                      </a:r>
                    </a:p>
                    <a:p>
                      <a:pPr marL="0" marR="0" algn="ctr">
                        <a:lnSpc>
                          <a:spcPct val="107000"/>
                        </a:lnSpc>
                        <a:spcBef>
                          <a:spcPts val="0"/>
                        </a:spcBef>
                        <a:spcAft>
                          <a:spcPts val="0"/>
                        </a:spcAft>
                      </a:pPr>
                      <a:endParaRPr lang="en-US" sz="1400" b="1" dirty="0">
                        <a:solidFill>
                          <a:srgbClr val="00B050"/>
                        </a:solidFill>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lvl="0" indent="-285750" algn="just">
                        <a:buFont typeface="Arial" panose="020B0604020202020204" pitchFamily="34" charset="0"/>
                        <a:buChar char="•"/>
                      </a:pPr>
                      <a:r>
                        <a:rPr lang="en-GB" sz="1200" kern="1200" dirty="0">
                          <a:solidFill>
                            <a:schemeClr val="dk1"/>
                          </a:solidFill>
                          <a:effectLst/>
                          <a:latin typeface="+mn-lt"/>
                          <a:ea typeface="+mn-ea"/>
                          <a:cs typeface="+mn-cs"/>
                        </a:rPr>
                        <a:t>Same as above</a:t>
                      </a:r>
                      <a:endParaRPr lang="en-GB" sz="1200" dirty="0"/>
                    </a:p>
                    <a:p>
                      <a:pPr marL="0" indent="0">
                        <a:buFont typeface="Arial" panose="020B0604020202020204" pitchFamily="34" charset="0"/>
                        <a:buNone/>
                      </a:pPr>
                      <a:r>
                        <a:rPr lang="en-GB" sz="1200" dirty="0"/>
                        <a:t>.</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200" kern="1200" dirty="0">
                          <a:solidFill>
                            <a:schemeClr val="dk1"/>
                          </a:solidFill>
                          <a:effectLst/>
                          <a:latin typeface="+mn-lt"/>
                          <a:ea typeface="+mn-ea"/>
                          <a:cs typeface="+mn-cs"/>
                        </a:rPr>
                        <a:t>Active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200" kern="1200" dirty="0">
                          <a:solidFill>
                            <a:schemeClr val="dk1"/>
                          </a:solidFill>
                          <a:effectLst/>
                          <a:latin typeface="+mn-lt"/>
                          <a:ea typeface="+mn-ea"/>
                          <a:cs typeface="+mn-cs"/>
                        </a:rPr>
                        <a:t>Municipality must continue to implement  mandatory municipal financial recovery plan (MFRP).</a:t>
                      </a:r>
                      <a:endParaRPr lang="en-GB" sz="1200" dirty="0"/>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3699753"/>
                  </a:ext>
                </a:extLst>
              </a:tr>
            </a:tbl>
          </a:graphicData>
        </a:graphic>
      </p:graphicFrame>
    </p:spTree>
    <p:extLst>
      <p:ext uri="{BB962C8B-B14F-4D97-AF65-F5344CB8AC3E}">
        <p14:creationId xmlns:p14="http://schemas.microsoft.com/office/powerpoint/2010/main" val="1718551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p:txBody>
          <a:bodyPr/>
          <a:lstStyle/>
          <a:p>
            <a:pPr algn="ctr"/>
            <a:r>
              <a:rPr lang="en-GB" sz="2400" b="1" dirty="0"/>
              <a:t>TRANSITION ACTIVITIES – intervention management</a:t>
            </a:r>
            <a:endParaRPr lang="en-ZA" u="sng" dirty="0">
              <a:solidFill>
                <a:schemeClr val="tx1"/>
              </a:solidFill>
            </a:endParaRPr>
          </a:p>
        </p:txBody>
      </p:sp>
      <p:graphicFrame>
        <p:nvGraphicFramePr>
          <p:cNvPr id="6" name="Content Placeholder 5">
            <a:extLst>
              <a:ext uri="{FF2B5EF4-FFF2-40B4-BE49-F238E27FC236}">
                <a16:creationId xmlns:a16="http://schemas.microsoft.com/office/drawing/2014/main" id="{3D683263-91B2-4F06-9303-B15D824A3BC7}"/>
              </a:ext>
            </a:extLst>
          </p:cNvPr>
          <p:cNvGraphicFramePr>
            <a:graphicFrameLocks noGrp="1"/>
          </p:cNvGraphicFramePr>
          <p:nvPr>
            <p:ph sz="half" idx="2"/>
            <p:extLst>
              <p:ext uri="{D42A27DB-BD31-4B8C-83A1-F6EECF244321}">
                <p14:modId xmlns:p14="http://schemas.microsoft.com/office/powerpoint/2010/main" val="2373630706"/>
              </p:ext>
            </p:extLst>
          </p:nvPr>
        </p:nvGraphicFramePr>
        <p:xfrm>
          <a:off x="241300" y="776288"/>
          <a:ext cx="11463020" cy="5380824"/>
        </p:xfrm>
        <a:graphic>
          <a:graphicData uri="http://schemas.openxmlformats.org/drawingml/2006/table">
            <a:tbl>
              <a:tblPr firstRow="1" firstCol="1" bandRow="1"/>
              <a:tblGrid>
                <a:gridCol w="626150">
                  <a:extLst>
                    <a:ext uri="{9D8B030D-6E8A-4147-A177-3AD203B41FA5}">
                      <a16:colId xmlns:a16="http://schemas.microsoft.com/office/drawing/2014/main" val="307672276"/>
                    </a:ext>
                  </a:extLst>
                </a:gridCol>
                <a:gridCol w="849679">
                  <a:extLst>
                    <a:ext uri="{9D8B030D-6E8A-4147-A177-3AD203B41FA5}">
                      <a16:colId xmlns:a16="http://schemas.microsoft.com/office/drawing/2014/main" val="16808774"/>
                    </a:ext>
                  </a:extLst>
                </a:gridCol>
                <a:gridCol w="1800969">
                  <a:extLst>
                    <a:ext uri="{9D8B030D-6E8A-4147-A177-3AD203B41FA5}">
                      <a16:colId xmlns:a16="http://schemas.microsoft.com/office/drawing/2014/main" val="190653492"/>
                    </a:ext>
                  </a:extLst>
                </a:gridCol>
                <a:gridCol w="559392">
                  <a:extLst>
                    <a:ext uri="{9D8B030D-6E8A-4147-A177-3AD203B41FA5}">
                      <a16:colId xmlns:a16="http://schemas.microsoft.com/office/drawing/2014/main" val="1312599231"/>
                    </a:ext>
                  </a:extLst>
                </a:gridCol>
                <a:gridCol w="545748">
                  <a:extLst>
                    <a:ext uri="{9D8B030D-6E8A-4147-A177-3AD203B41FA5}">
                      <a16:colId xmlns:a16="http://schemas.microsoft.com/office/drawing/2014/main" val="2314161921"/>
                    </a:ext>
                  </a:extLst>
                </a:gridCol>
                <a:gridCol w="613967">
                  <a:extLst>
                    <a:ext uri="{9D8B030D-6E8A-4147-A177-3AD203B41FA5}">
                      <a16:colId xmlns:a16="http://schemas.microsoft.com/office/drawing/2014/main" val="30252831"/>
                    </a:ext>
                  </a:extLst>
                </a:gridCol>
                <a:gridCol w="504817">
                  <a:extLst>
                    <a:ext uri="{9D8B030D-6E8A-4147-A177-3AD203B41FA5}">
                      <a16:colId xmlns:a16="http://schemas.microsoft.com/office/drawing/2014/main" val="305566995"/>
                    </a:ext>
                  </a:extLst>
                </a:gridCol>
                <a:gridCol w="2210280">
                  <a:extLst>
                    <a:ext uri="{9D8B030D-6E8A-4147-A177-3AD203B41FA5}">
                      <a16:colId xmlns:a16="http://schemas.microsoft.com/office/drawing/2014/main" val="1263916118"/>
                    </a:ext>
                  </a:extLst>
                </a:gridCol>
                <a:gridCol w="3752018">
                  <a:extLst>
                    <a:ext uri="{9D8B030D-6E8A-4147-A177-3AD203B41FA5}">
                      <a16:colId xmlns:a16="http://schemas.microsoft.com/office/drawing/2014/main" val="55082570"/>
                    </a:ext>
                  </a:extLst>
                </a:gridCol>
              </a:tblGrid>
              <a:tr h="364547">
                <a:tc rowSpan="2">
                  <a:txBody>
                    <a:bodyPr/>
                    <a:lstStyle/>
                    <a:p>
                      <a:pPr marL="0" marR="0" algn="ctr">
                        <a:lnSpc>
                          <a:spcPct val="107000"/>
                        </a:lnSpc>
                        <a:spcBef>
                          <a:spcPts val="0"/>
                        </a:spcBef>
                        <a:spcAft>
                          <a:spcPts val="0"/>
                        </a:spcAft>
                      </a:pPr>
                      <a:r>
                        <a:rPr lang="en-US" sz="1200" b="1">
                          <a:effectLst/>
                          <a:latin typeface="+mj-lt"/>
                          <a:ea typeface="Calibri" panose="020F0502020204030204" pitchFamily="34" charset="0"/>
                          <a:cs typeface="Times New Roman" panose="02020603050405020304" pitchFamily="18" charset="0"/>
                        </a:rPr>
                        <a:t>NO.</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rowSpan="2">
                  <a:txBody>
                    <a:bodyPr/>
                    <a:lstStyle/>
                    <a:p>
                      <a:pPr marL="0" marR="0" algn="ctr">
                        <a:lnSpc>
                          <a:spcPct val="107000"/>
                        </a:lnSpc>
                        <a:spcBef>
                          <a:spcPts val="0"/>
                        </a:spcBef>
                        <a:spcAft>
                          <a:spcPts val="0"/>
                        </a:spcAft>
                      </a:pPr>
                      <a:r>
                        <a:rPr lang="en-US" sz="1200" b="1" dirty="0">
                          <a:solidFill>
                            <a:srgbClr val="000000"/>
                          </a:solidFill>
                          <a:effectLst/>
                          <a:latin typeface="+mj-lt"/>
                          <a:ea typeface="Calibri" panose="020F0502020204030204" pitchFamily="34" charset="0"/>
                          <a:cs typeface="Times New Roman" panose="02020603050405020304" pitchFamily="18" charset="0"/>
                        </a:rPr>
                        <a:t>PROVINCE</a:t>
                      </a: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rowSpan="2">
                  <a:txBody>
                    <a:bodyPr/>
                    <a:lstStyle/>
                    <a:p>
                      <a:pPr marL="0" marR="0" algn="ctr">
                        <a:lnSpc>
                          <a:spcPct val="107000"/>
                        </a:lnSpc>
                        <a:spcBef>
                          <a:spcPts val="0"/>
                        </a:spcBef>
                        <a:spcAft>
                          <a:spcPts val="0"/>
                        </a:spcAft>
                      </a:pPr>
                      <a:r>
                        <a:rPr lang="en-US" sz="1200" b="1" dirty="0">
                          <a:solidFill>
                            <a:srgbClr val="000000"/>
                          </a:solidFill>
                          <a:effectLst/>
                          <a:latin typeface="+mj-lt"/>
                          <a:ea typeface="Calibri" panose="020F0502020204030204" pitchFamily="34" charset="0"/>
                          <a:cs typeface="Times New Roman" panose="02020603050405020304" pitchFamily="18" charset="0"/>
                        </a:rPr>
                        <a:t>PRIOR LGE</a:t>
                      </a: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gridSpan="2">
                  <a:txBody>
                    <a:bodyPr/>
                    <a:lstStyle/>
                    <a:p>
                      <a:pPr marL="0" marR="0" algn="ctr">
                        <a:lnSpc>
                          <a:spcPct val="107000"/>
                        </a:lnSpc>
                        <a:spcBef>
                          <a:spcPts val="0"/>
                        </a:spcBef>
                        <a:spcAft>
                          <a:spcPts val="0"/>
                        </a:spcAft>
                      </a:pPr>
                      <a:r>
                        <a:rPr lang="en-US" sz="1200" b="1" dirty="0">
                          <a:solidFill>
                            <a:srgbClr val="000000"/>
                          </a:solidFill>
                          <a:effectLst/>
                          <a:latin typeface="+mj-lt"/>
                          <a:ea typeface="Calibri" panose="020F0502020204030204" pitchFamily="34" charset="0"/>
                          <a:cs typeface="Times New Roman" panose="02020603050405020304" pitchFamily="18" charset="0"/>
                        </a:rPr>
                        <a:t>HUNG COUNCIL</a:t>
                      </a: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hMerge="1">
                  <a:txBody>
                    <a:bodyPr/>
                    <a:lstStyle/>
                    <a:p>
                      <a:endParaRPr lang="en-GB"/>
                    </a:p>
                  </a:txBody>
                  <a:tcPr/>
                </a:tc>
                <a:tc gridSpan="2">
                  <a:txBody>
                    <a:bodyPr/>
                    <a:lstStyle/>
                    <a:p>
                      <a:pPr marL="0" marR="0" algn="ctr">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TERMINATED</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hMerge="1">
                  <a:txBody>
                    <a:bodyPr/>
                    <a:lstStyle/>
                    <a:p>
                      <a:endParaRPr lang="en-GB"/>
                    </a:p>
                  </a:txBody>
                  <a:tcPr/>
                </a:tc>
                <a:tc rowSpan="2">
                  <a:txBody>
                    <a:bodyPr/>
                    <a:lstStyle/>
                    <a:p>
                      <a:pPr marL="0" marR="0" algn="ctr">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CONDITIONS FOR TERMINATION</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rowSpan="2">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200" b="1" kern="1200" dirty="0">
                          <a:solidFill>
                            <a:schemeClr val="tx1"/>
                          </a:solidFill>
                          <a:effectLst/>
                          <a:latin typeface="+mn-lt"/>
                          <a:ea typeface="Calibri" panose="020F0502020204030204" pitchFamily="34" charset="0"/>
                          <a:cs typeface="Times New Roman" panose="02020603050405020304" pitchFamily="18" charset="0"/>
                        </a:rPr>
                        <a:t>INTERVENTIONS MANAGEMENT POST LGE</a:t>
                      </a:r>
                    </a:p>
                    <a:p>
                      <a:pPr marL="0" marR="0" algn="ctr">
                        <a:lnSpc>
                          <a:spcPct val="107000"/>
                        </a:lnSpc>
                        <a:spcBef>
                          <a:spcPts val="0"/>
                        </a:spcBef>
                        <a:spcAft>
                          <a:spcPts val="0"/>
                        </a:spcAft>
                      </a:pP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4150655696"/>
                  </a:ext>
                </a:extLst>
              </a:tr>
              <a:tr h="238530">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algn="ctr">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Yes</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No</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Yes</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No</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vMerge="1">
                  <a:txBody>
                    <a:bodyPr/>
                    <a:lstStyle/>
                    <a:p>
                      <a:endParaRPr lang="en-GB" dirty="0"/>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vMerge="1">
                  <a:txBody>
                    <a:bodyPr/>
                    <a:lstStyle/>
                    <a:p>
                      <a:endParaRPr lang="en-GB"/>
                    </a:p>
                  </a:txBody>
                  <a:tcPr/>
                </a:tc>
                <a:extLst>
                  <a:ext uri="{0D108BD9-81ED-4DB2-BD59-A6C34878D82A}">
                    <a16:rowId xmlns:a16="http://schemas.microsoft.com/office/drawing/2014/main" val="2415213453"/>
                  </a:ext>
                </a:extLst>
              </a:tr>
              <a:tr h="1358502">
                <a:tc>
                  <a:txBody>
                    <a:bodyPr/>
                    <a:lstStyle/>
                    <a:p>
                      <a:pPr marL="0" marR="0" algn="ctr">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4.</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Limpopo – 1 municipality</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Mogalakwena LM</a:t>
                      </a:r>
                    </a:p>
                    <a:p>
                      <a:pPr marL="171450" indent="-171450" algn="just">
                        <a:lnSpc>
                          <a:spcPct val="100000"/>
                        </a:lnSpc>
                        <a:spcAft>
                          <a:spcPts val="0"/>
                        </a:spcAft>
                        <a:buFont typeface="Wingdings" panose="05000000000000000000" pitchFamily="2" charset="2"/>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Discretionary Intervention</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1200" dirty="0">
                          <a:effectLst/>
                          <a:latin typeface="Arial" panose="020B0604020202020204" pitchFamily="34" charset="0"/>
                          <a:ea typeface="Calibri" panose="020F0502020204030204" pitchFamily="34" charset="0"/>
                          <a:cs typeface="Times New Roman" panose="02020603050405020304" pitchFamily="18" charset="0"/>
                        </a:rPr>
                        <a:t>S139(1)(b) of the Constitution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lang="en-US" sz="1200" b="1" kern="1200" dirty="0">
                          <a:solidFill>
                            <a:srgbClr val="00B050"/>
                          </a:solidFill>
                          <a:effectLst/>
                          <a:latin typeface="+mn-lt"/>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400" b="1" kern="1200" dirty="0">
                        <a:solidFill>
                          <a:srgbClr val="00B050"/>
                        </a:solidFill>
                        <a:effectLst/>
                        <a:latin typeface="+mn-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endParaRPr lang="en-US" sz="1200" b="1" dirty="0">
                        <a:solidFill>
                          <a:srgbClr val="00B050"/>
                        </a:solidFill>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1" kern="1200" dirty="0">
                          <a:solidFill>
                            <a:srgbClr val="00B050"/>
                          </a:solidFill>
                          <a:effectLst/>
                          <a:latin typeface="+mn-lt"/>
                          <a:ea typeface="Calibri" panose="020F0502020204030204" pitchFamily="34" charset="0"/>
                          <a:cs typeface="Times New Roman" panose="02020603050405020304" pitchFamily="18" charset="0"/>
                        </a:rPr>
                        <a:t>√</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gn="just">
                        <a:buFont typeface="Arial" panose="020B0604020202020204" pitchFamily="34" charset="0"/>
                        <a:buChar char="•"/>
                      </a:pPr>
                      <a:r>
                        <a:rPr lang="en-GB" sz="1200" kern="1200" dirty="0">
                          <a:solidFill>
                            <a:schemeClr val="tx1"/>
                          </a:solidFill>
                          <a:effectLst/>
                          <a:latin typeface="+mn-lt"/>
                          <a:ea typeface="+mn-ea"/>
                          <a:cs typeface="+mn-cs"/>
                        </a:rPr>
                        <a:t>Intervention must only end if the municipality is able and willing to fulfil the executive obligation in terms of legislation or the Constitution that gave rise to the intervention. </a:t>
                      </a:r>
                      <a:endParaRPr lang="en-GB" sz="1200" kern="1200" dirty="0">
                        <a:solidFill>
                          <a:schemeClr val="dk1"/>
                        </a:solidFill>
                        <a:effectLst/>
                        <a:latin typeface="+mn-lt"/>
                        <a:ea typeface="+mn-ea"/>
                        <a:cs typeface="+mn-cs"/>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lvl="0" indent="-171450">
                        <a:buFont typeface="Wingdings" panose="05000000000000000000" pitchFamily="2" charset="2"/>
                        <a:buChar char="§"/>
                      </a:pPr>
                      <a:r>
                        <a:rPr lang="en-GB" sz="1200" kern="1200" dirty="0">
                          <a:solidFill>
                            <a:schemeClr val="tx1"/>
                          </a:solidFill>
                          <a:effectLst/>
                          <a:latin typeface="+mn-lt"/>
                          <a:ea typeface="+mn-ea"/>
                          <a:cs typeface="+mn-cs"/>
                        </a:rPr>
                        <a:t>Intervention must continue to be in operation and effective upon the newly declared municipal council, until such time that the reasons that necessitated the intervention have been resolved.</a:t>
                      </a:r>
                    </a:p>
                    <a:p>
                      <a:pPr marL="171450" lvl="0" indent="-171450">
                        <a:buFont typeface="Wingdings" panose="05000000000000000000" pitchFamily="2" charset="2"/>
                        <a:buChar char="§"/>
                      </a:pPr>
                      <a:r>
                        <a:rPr lang="en-GB" sz="1200" kern="1200" dirty="0">
                          <a:solidFill>
                            <a:schemeClr val="tx1"/>
                          </a:solidFill>
                          <a:effectLst/>
                          <a:latin typeface="+mn-lt"/>
                          <a:ea typeface="+mn-ea"/>
                          <a:cs typeface="+mn-cs"/>
                        </a:rPr>
                        <a:t>Province may conduct an impact assessment to evaluate progress and identify obstacles that impede effective implementation of the intervention in a municipality. </a:t>
                      </a:r>
                    </a:p>
                    <a:p>
                      <a:pPr marL="171450" lvl="0" indent="-171450">
                        <a:buFont typeface="Wingdings" panose="05000000000000000000" pitchFamily="2" charset="2"/>
                        <a:buChar char="§"/>
                      </a:pPr>
                      <a:r>
                        <a:rPr lang="en-GB" sz="1200" kern="1200" dirty="0">
                          <a:solidFill>
                            <a:schemeClr val="tx1"/>
                          </a:solidFill>
                          <a:effectLst/>
                          <a:latin typeface="+mn-lt"/>
                          <a:ea typeface="+mn-ea"/>
                          <a:cs typeface="+mn-cs"/>
                        </a:rPr>
                        <a:t>PEC must identify an appropriate form of intervention for implementation, depending on the outcome of the assessment. </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549439"/>
                  </a:ext>
                </a:extLst>
              </a:tr>
              <a:tr h="1358502">
                <a:tc rowSpan="2">
                  <a:txBody>
                    <a:bodyPr/>
                    <a:lstStyle/>
                    <a:p>
                      <a:pPr marL="0" marR="0" algn="ctr">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5.</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Kwa Zulu Natal  – 10 municipalities</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uMzinyathi DM</a:t>
                      </a:r>
                    </a:p>
                    <a:p>
                      <a:pPr algn="just">
                        <a:lnSpc>
                          <a:spcPct val="100000"/>
                        </a:lnSpc>
                        <a:spcAft>
                          <a:spcPts val="0"/>
                        </a:spcAft>
                      </a:pP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p>
                      <a:pPr marL="171450" indent="-171450" algn="just">
                        <a:lnSpc>
                          <a:spcPct val="100000"/>
                        </a:lnSpc>
                        <a:spcAft>
                          <a:spcPts val="0"/>
                        </a:spcAft>
                        <a:buFont typeface="Wingdings" panose="05000000000000000000" pitchFamily="2" charset="2"/>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Discretionary Intervention</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1200" dirty="0">
                          <a:effectLst/>
                          <a:latin typeface="Arial" panose="020B0604020202020204" pitchFamily="34" charset="0"/>
                          <a:ea typeface="Calibri" panose="020F0502020204030204" pitchFamily="34" charset="0"/>
                          <a:cs typeface="Times New Roman" panose="02020603050405020304" pitchFamily="18" charset="0"/>
                        </a:rPr>
                        <a:t>S139(1)(b) of the Constitution</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1" kern="1200" dirty="0">
                          <a:solidFill>
                            <a:srgbClr val="00B050"/>
                          </a:solidFill>
                          <a:effectLst/>
                          <a:latin typeface="+mn-lt"/>
                          <a:ea typeface="Calibri" panose="020F0502020204030204" pitchFamily="34" charset="0"/>
                          <a:cs typeface="Times New Roman" panose="02020603050405020304" pitchFamily="18" charset="0"/>
                        </a:rPr>
                        <a:t>√</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400" b="1" kern="1200" dirty="0">
                        <a:solidFill>
                          <a:srgbClr val="00B050"/>
                        </a:solidFill>
                        <a:effectLst/>
                        <a:latin typeface="+mn-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endParaRPr lang="en-US" sz="1200" b="1" dirty="0">
                        <a:solidFill>
                          <a:srgbClr val="00B050"/>
                        </a:solidFill>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1" kern="1200" dirty="0">
                          <a:solidFill>
                            <a:srgbClr val="00B050"/>
                          </a:solidFill>
                          <a:effectLst/>
                          <a:latin typeface="+mn-lt"/>
                          <a:ea typeface="Calibri" panose="020F0502020204030204" pitchFamily="34" charset="0"/>
                          <a:cs typeface="Times New Roman" panose="02020603050405020304" pitchFamily="18" charset="0"/>
                        </a:rPr>
                        <a:t>√</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gn="just">
                        <a:buFont typeface="Arial" panose="020B0604020202020204" pitchFamily="34" charset="0"/>
                        <a:buChar char="•"/>
                      </a:pPr>
                      <a:r>
                        <a:rPr lang="en-GB" sz="1200" kern="1200" dirty="0">
                          <a:solidFill>
                            <a:schemeClr val="dk1"/>
                          </a:solidFill>
                          <a:effectLst/>
                          <a:latin typeface="+mn-lt"/>
                          <a:ea typeface="+mn-ea"/>
                          <a:cs typeface="+mn-cs"/>
                        </a:rPr>
                        <a:t>Same as above</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dk1"/>
                          </a:solidFill>
                          <a:effectLst/>
                          <a:latin typeface="+mn-lt"/>
                          <a:ea typeface="+mn-ea"/>
                          <a:cs typeface="+mn-cs"/>
                        </a:rPr>
                        <a:t>Same as above</a:t>
                      </a:r>
                      <a:endParaRPr lang="en-ZA" sz="1200" dirty="0"/>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2699964"/>
                  </a:ext>
                </a:extLst>
              </a:tr>
              <a:tr h="1219470">
                <a:tc vMerge="1">
                  <a:txBody>
                    <a:bodyPr/>
                    <a:lstStyle/>
                    <a:p>
                      <a:pPr marL="0" marR="0" algn="ctr">
                        <a:lnSpc>
                          <a:spcPct val="107000"/>
                        </a:lnSpc>
                        <a:spcBef>
                          <a:spcPts val="0"/>
                        </a:spcBef>
                        <a:spcAft>
                          <a:spcPts val="0"/>
                        </a:spcAft>
                      </a:pP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nSpc>
                          <a:spcPct val="107000"/>
                        </a:lnSpc>
                        <a:spcBef>
                          <a:spcPts val="0"/>
                        </a:spcBef>
                        <a:spcAft>
                          <a:spcPts val="0"/>
                        </a:spcAft>
                      </a:pP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just">
                        <a:lnSpc>
                          <a:spcPct val="150000"/>
                        </a:lnSpc>
                        <a:spcAft>
                          <a:spcPts val="800"/>
                        </a:spcAft>
                        <a:buFont typeface="Wingdings" panose="05000000000000000000" pitchFamily="2" charset="2"/>
                        <a:buNone/>
                      </a:pPr>
                      <a:r>
                        <a:rPr lang="en-ZA" sz="1200" dirty="0" err="1">
                          <a:effectLst/>
                          <a:latin typeface="Arial" panose="020B0604020202020204" pitchFamily="34" charset="0"/>
                          <a:ea typeface="Calibri" panose="020F0502020204030204" pitchFamily="34" charset="0"/>
                          <a:cs typeface="Times New Roman" panose="02020603050405020304" pitchFamily="18" charset="0"/>
                        </a:rPr>
                        <a:t>Mpofana</a:t>
                      </a:r>
                      <a:r>
                        <a:rPr lang="en-ZA" sz="1200" dirty="0">
                          <a:effectLst/>
                          <a:latin typeface="Arial" panose="020B0604020202020204" pitchFamily="34" charset="0"/>
                          <a:ea typeface="Calibri" panose="020F0502020204030204" pitchFamily="34" charset="0"/>
                          <a:cs typeface="Times New Roman" panose="02020603050405020304" pitchFamily="18" charset="0"/>
                        </a:rPr>
                        <a:t> LM</a:t>
                      </a:r>
                    </a:p>
                    <a:p>
                      <a:pPr marL="171450" indent="-171450" algn="just">
                        <a:lnSpc>
                          <a:spcPct val="100000"/>
                        </a:lnSpc>
                        <a:spcAft>
                          <a:spcPts val="0"/>
                        </a:spcAft>
                        <a:buFont typeface="Wingdings" panose="05000000000000000000" pitchFamily="2" charset="2"/>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Discretionary Intervention</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1200" dirty="0">
                          <a:effectLst/>
                          <a:latin typeface="Arial" panose="020B0604020202020204" pitchFamily="34" charset="0"/>
                          <a:ea typeface="Calibri" panose="020F0502020204030204" pitchFamily="34" charset="0"/>
                          <a:cs typeface="Times New Roman" panose="02020603050405020304" pitchFamily="18" charset="0"/>
                        </a:rPr>
                        <a:t>S139(1)(b) of the Constitution</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1" kern="1200" dirty="0">
                          <a:solidFill>
                            <a:srgbClr val="00B050"/>
                          </a:solidFill>
                          <a:effectLst/>
                          <a:latin typeface="+mn-lt"/>
                          <a:ea typeface="Calibri" panose="020F0502020204030204" pitchFamily="34" charset="0"/>
                          <a:cs typeface="Times New Roman" panose="02020603050405020304" pitchFamily="18" charset="0"/>
                        </a:rPr>
                        <a:t>√</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endParaRPr lang="en-US" sz="1200" b="1" dirty="0">
                        <a:solidFill>
                          <a:srgbClr val="00B050"/>
                        </a:solidFill>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1" kern="1200" dirty="0">
                          <a:solidFill>
                            <a:srgbClr val="00B050"/>
                          </a:solidFill>
                          <a:effectLst/>
                          <a:latin typeface="+mn-lt"/>
                          <a:ea typeface="Calibri" panose="020F0502020204030204" pitchFamily="34" charset="0"/>
                          <a:cs typeface="Times New Roman" panose="02020603050405020304" pitchFamily="18" charset="0"/>
                        </a:rPr>
                        <a:t>√</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gn="just">
                        <a:buFont typeface="Arial" panose="020B0604020202020204" pitchFamily="34" charset="0"/>
                        <a:buChar char="•"/>
                      </a:pPr>
                      <a:r>
                        <a:rPr lang="en-GB" sz="1200" kern="1200" dirty="0">
                          <a:solidFill>
                            <a:schemeClr val="dk1"/>
                          </a:solidFill>
                          <a:effectLst/>
                          <a:latin typeface="+mn-lt"/>
                          <a:ea typeface="+mn-ea"/>
                          <a:cs typeface="+mn-cs"/>
                        </a:rPr>
                        <a:t>Same as above</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a:t>Same as above</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0556330"/>
                  </a:ext>
                </a:extLst>
              </a:tr>
            </a:tbl>
          </a:graphicData>
        </a:graphic>
      </p:graphicFrame>
    </p:spTree>
    <p:extLst>
      <p:ext uri="{BB962C8B-B14F-4D97-AF65-F5344CB8AC3E}">
        <p14:creationId xmlns:p14="http://schemas.microsoft.com/office/powerpoint/2010/main" val="3627605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p:txBody>
          <a:bodyPr/>
          <a:lstStyle/>
          <a:p>
            <a:pPr algn="ctr"/>
            <a:r>
              <a:rPr lang="en-GB" sz="2400" b="1" dirty="0"/>
              <a:t>TRANSITION ACTIVITIES – intervention management</a:t>
            </a:r>
            <a:endParaRPr lang="en-ZA" u="sng" dirty="0">
              <a:solidFill>
                <a:schemeClr val="tx1"/>
              </a:solidFill>
            </a:endParaRPr>
          </a:p>
        </p:txBody>
      </p:sp>
      <p:graphicFrame>
        <p:nvGraphicFramePr>
          <p:cNvPr id="6" name="Content Placeholder 5">
            <a:extLst>
              <a:ext uri="{FF2B5EF4-FFF2-40B4-BE49-F238E27FC236}">
                <a16:creationId xmlns:a16="http://schemas.microsoft.com/office/drawing/2014/main" id="{5542A04C-7EA1-41A0-96BE-809AE636378F}"/>
              </a:ext>
            </a:extLst>
          </p:cNvPr>
          <p:cNvGraphicFramePr>
            <a:graphicFrameLocks/>
          </p:cNvGraphicFramePr>
          <p:nvPr>
            <p:extLst>
              <p:ext uri="{D42A27DB-BD31-4B8C-83A1-F6EECF244321}">
                <p14:modId xmlns:p14="http://schemas.microsoft.com/office/powerpoint/2010/main" val="4096910084"/>
              </p:ext>
            </p:extLst>
          </p:nvPr>
        </p:nvGraphicFramePr>
        <p:xfrm>
          <a:off x="560492" y="681037"/>
          <a:ext cx="11071015" cy="5442331"/>
        </p:xfrm>
        <a:graphic>
          <a:graphicData uri="http://schemas.openxmlformats.org/drawingml/2006/table">
            <a:tbl>
              <a:tblPr firstRow="1" firstCol="1" bandRow="1"/>
              <a:tblGrid>
                <a:gridCol w="585560">
                  <a:extLst>
                    <a:ext uri="{9D8B030D-6E8A-4147-A177-3AD203B41FA5}">
                      <a16:colId xmlns:a16="http://schemas.microsoft.com/office/drawing/2014/main" val="307672276"/>
                    </a:ext>
                  </a:extLst>
                </a:gridCol>
                <a:gridCol w="1091145">
                  <a:extLst>
                    <a:ext uri="{9D8B030D-6E8A-4147-A177-3AD203B41FA5}">
                      <a16:colId xmlns:a16="http://schemas.microsoft.com/office/drawing/2014/main" val="16808774"/>
                    </a:ext>
                  </a:extLst>
                </a:gridCol>
                <a:gridCol w="1720654">
                  <a:extLst>
                    <a:ext uri="{9D8B030D-6E8A-4147-A177-3AD203B41FA5}">
                      <a16:colId xmlns:a16="http://schemas.microsoft.com/office/drawing/2014/main" val="190653492"/>
                    </a:ext>
                  </a:extLst>
                </a:gridCol>
                <a:gridCol w="436728">
                  <a:extLst>
                    <a:ext uri="{9D8B030D-6E8A-4147-A177-3AD203B41FA5}">
                      <a16:colId xmlns:a16="http://schemas.microsoft.com/office/drawing/2014/main" val="1312599231"/>
                    </a:ext>
                  </a:extLst>
                </a:gridCol>
                <a:gridCol w="518615">
                  <a:extLst>
                    <a:ext uri="{9D8B030D-6E8A-4147-A177-3AD203B41FA5}">
                      <a16:colId xmlns:a16="http://schemas.microsoft.com/office/drawing/2014/main" val="2314161921"/>
                    </a:ext>
                  </a:extLst>
                </a:gridCol>
                <a:gridCol w="450376">
                  <a:extLst>
                    <a:ext uri="{9D8B030D-6E8A-4147-A177-3AD203B41FA5}">
                      <a16:colId xmlns:a16="http://schemas.microsoft.com/office/drawing/2014/main" val="30252831"/>
                    </a:ext>
                  </a:extLst>
                </a:gridCol>
                <a:gridCol w="532263">
                  <a:extLst>
                    <a:ext uri="{9D8B030D-6E8A-4147-A177-3AD203B41FA5}">
                      <a16:colId xmlns:a16="http://schemas.microsoft.com/office/drawing/2014/main" val="305566995"/>
                    </a:ext>
                  </a:extLst>
                </a:gridCol>
                <a:gridCol w="3138985">
                  <a:extLst>
                    <a:ext uri="{9D8B030D-6E8A-4147-A177-3AD203B41FA5}">
                      <a16:colId xmlns:a16="http://schemas.microsoft.com/office/drawing/2014/main" val="1263916118"/>
                    </a:ext>
                  </a:extLst>
                </a:gridCol>
                <a:gridCol w="2596689">
                  <a:extLst>
                    <a:ext uri="{9D8B030D-6E8A-4147-A177-3AD203B41FA5}">
                      <a16:colId xmlns:a16="http://schemas.microsoft.com/office/drawing/2014/main" val="55082570"/>
                    </a:ext>
                  </a:extLst>
                </a:gridCol>
              </a:tblGrid>
              <a:tr h="370216">
                <a:tc rowSpan="2">
                  <a:txBody>
                    <a:bodyPr/>
                    <a:lstStyle/>
                    <a:p>
                      <a:pPr marL="0" marR="0" algn="ctr">
                        <a:lnSpc>
                          <a:spcPct val="107000"/>
                        </a:lnSpc>
                        <a:spcBef>
                          <a:spcPts val="0"/>
                        </a:spcBef>
                        <a:spcAft>
                          <a:spcPts val="0"/>
                        </a:spcAft>
                      </a:pPr>
                      <a:r>
                        <a:rPr lang="en-US" sz="1200" b="1">
                          <a:effectLst/>
                          <a:latin typeface="+mj-lt"/>
                          <a:ea typeface="Calibri" panose="020F0502020204030204" pitchFamily="34" charset="0"/>
                          <a:cs typeface="Times New Roman" panose="02020603050405020304" pitchFamily="18" charset="0"/>
                        </a:rPr>
                        <a:t>NO.</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rowSpan="2">
                  <a:txBody>
                    <a:bodyPr/>
                    <a:lstStyle/>
                    <a:p>
                      <a:pPr marL="0" marR="0" algn="ctr">
                        <a:lnSpc>
                          <a:spcPct val="107000"/>
                        </a:lnSpc>
                        <a:spcBef>
                          <a:spcPts val="0"/>
                        </a:spcBef>
                        <a:spcAft>
                          <a:spcPts val="0"/>
                        </a:spcAft>
                      </a:pPr>
                      <a:r>
                        <a:rPr lang="en-US" sz="1200" b="1" dirty="0">
                          <a:solidFill>
                            <a:srgbClr val="000000"/>
                          </a:solidFill>
                          <a:effectLst/>
                          <a:latin typeface="+mj-lt"/>
                          <a:ea typeface="Calibri" panose="020F0502020204030204" pitchFamily="34" charset="0"/>
                          <a:cs typeface="Times New Roman" panose="02020603050405020304" pitchFamily="18" charset="0"/>
                        </a:rPr>
                        <a:t>PROVINCE</a:t>
                      </a: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rowSpan="2">
                  <a:txBody>
                    <a:bodyPr/>
                    <a:lstStyle/>
                    <a:p>
                      <a:pPr marL="0" marR="0" algn="ctr">
                        <a:lnSpc>
                          <a:spcPct val="107000"/>
                        </a:lnSpc>
                        <a:spcBef>
                          <a:spcPts val="0"/>
                        </a:spcBef>
                        <a:spcAft>
                          <a:spcPts val="0"/>
                        </a:spcAft>
                      </a:pPr>
                      <a:r>
                        <a:rPr lang="en-US" sz="1200" b="1" dirty="0">
                          <a:solidFill>
                            <a:srgbClr val="000000"/>
                          </a:solidFill>
                          <a:effectLst/>
                          <a:latin typeface="+mj-lt"/>
                          <a:ea typeface="Calibri" panose="020F0502020204030204" pitchFamily="34" charset="0"/>
                          <a:cs typeface="Times New Roman" panose="02020603050405020304" pitchFamily="18" charset="0"/>
                        </a:rPr>
                        <a:t>PRIOR LGE</a:t>
                      </a: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gridSpan="2">
                  <a:txBody>
                    <a:bodyPr/>
                    <a:lstStyle/>
                    <a:p>
                      <a:pPr marL="0" marR="0" algn="ctr">
                        <a:lnSpc>
                          <a:spcPct val="107000"/>
                        </a:lnSpc>
                        <a:spcBef>
                          <a:spcPts val="0"/>
                        </a:spcBef>
                        <a:spcAft>
                          <a:spcPts val="0"/>
                        </a:spcAft>
                      </a:pPr>
                      <a:r>
                        <a:rPr lang="en-US" sz="1200" b="1" dirty="0">
                          <a:solidFill>
                            <a:srgbClr val="000000"/>
                          </a:solidFill>
                          <a:effectLst/>
                          <a:latin typeface="+mj-lt"/>
                          <a:ea typeface="Calibri" panose="020F0502020204030204" pitchFamily="34" charset="0"/>
                          <a:cs typeface="Times New Roman" panose="02020603050405020304" pitchFamily="18" charset="0"/>
                        </a:rPr>
                        <a:t>HUNG COUNCIL</a:t>
                      </a: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hMerge="1">
                  <a:txBody>
                    <a:bodyPr/>
                    <a:lstStyle/>
                    <a:p>
                      <a:endParaRPr lang="en-GB"/>
                    </a:p>
                  </a:txBody>
                  <a:tcPr/>
                </a:tc>
                <a:tc gridSpan="2">
                  <a:txBody>
                    <a:bodyPr/>
                    <a:lstStyle/>
                    <a:p>
                      <a:pPr marL="0" marR="0" algn="ctr">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TERMINATED</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hMerge="1">
                  <a:txBody>
                    <a:bodyPr/>
                    <a:lstStyle/>
                    <a:p>
                      <a:endParaRPr lang="en-GB"/>
                    </a:p>
                  </a:txBody>
                  <a:tcPr/>
                </a:tc>
                <a:tc rowSpan="2">
                  <a:txBody>
                    <a:bodyPr/>
                    <a:lstStyle/>
                    <a:p>
                      <a:pPr marL="0" marR="0" algn="ctr">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CONDITIONS FOR TERMINATION</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rowSpan="2">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200" b="1" kern="1200" dirty="0">
                          <a:solidFill>
                            <a:schemeClr val="tx1"/>
                          </a:solidFill>
                          <a:effectLst/>
                          <a:latin typeface="+mn-lt"/>
                          <a:ea typeface="Calibri" panose="020F0502020204030204" pitchFamily="34" charset="0"/>
                          <a:cs typeface="Times New Roman" panose="02020603050405020304" pitchFamily="18" charset="0"/>
                        </a:rPr>
                        <a:t>INTERVENTIONS MANAGEMENT POST LGE</a:t>
                      </a:r>
                    </a:p>
                    <a:p>
                      <a:pPr marL="0" marR="0" algn="ctr">
                        <a:lnSpc>
                          <a:spcPct val="107000"/>
                        </a:lnSpc>
                        <a:spcBef>
                          <a:spcPts val="0"/>
                        </a:spcBef>
                        <a:spcAft>
                          <a:spcPts val="0"/>
                        </a:spcAft>
                      </a:pP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4150655696"/>
                  </a:ext>
                </a:extLst>
              </a:tr>
              <a:tr h="320133">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algn="ctr">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Yes</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No</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Yes</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No</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vMerge="1">
                  <a:txBody>
                    <a:bodyPr/>
                    <a:lstStyle/>
                    <a:p>
                      <a:endParaRPr lang="en-GB" dirty="0"/>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vMerge="1">
                  <a:txBody>
                    <a:bodyPr/>
                    <a:lstStyle/>
                    <a:p>
                      <a:endParaRPr lang="en-GB"/>
                    </a:p>
                  </a:txBody>
                  <a:tcPr/>
                </a:tc>
                <a:extLst>
                  <a:ext uri="{0D108BD9-81ED-4DB2-BD59-A6C34878D82A}">
                    <a16:rowId xmlns:a16="http://schemas.microsoft.com/office/drawing/2014/main" val="2415213453"/>
                  </a:ext>
                </a:extLst>
              </a:tr>
              <a:tr h="1256279">
                <a:tc rowSpan="4">
                  <a:txBody>
                    <a:bodyPr/>
                    <a:lstStyle/>
                    <a:p>
                      <a:pPr marL="0" marR="0" algn="ctr">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5.</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Kwa Zulu Natal  – 10 municipalities</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200" dirty="0" err="1">
                          <a:effectLst/>
                          <a:latin typeface="Arial" panose="020B0604020202020204" pitchFamily="34" charset="0"/>
                          <a:ea typeface="Calibri" panose="020F0502020204030204" pitchFamily="34" charset="0"/>
                          <a:cs typeface="Times New Roman" panose="02020603050405020304" pitchFamily="18" charset="0"/>
                        </a:rPr>
                        <a:t>Inkosi</a:t>
                      </a:r>
                      <a:r>
                        <a:rPr lang="en-ZA" sz="1200" dirty="0">
                          <a:effectLst/>
                          <a:latin typeface="Arial" panose="020B0604020202020204" pitchFamily="34" charset="0"/>
                          <a:ea typeface="Calibri" panose="020F0502020204030204" pitchFamily="34" charset="0"/>
                          <a:cs typeface="Times New Roman" panose="02020603050405020304" pitchFamily="18" charset="0"/>
                        </a:rPr>
                        <a:t> Langalibalele LM</a:t>
                      </a:r>
                    </a:p>
                    <a:p>
                      <a:pPr algn="just">
                        <a:lnSpc>
                          <a:spcPct val="100000"/>
                        </a:lnSpc>
                        <a:spcAft>
                          <a:spcPts val="0"/>
                        </a:spcAft>
                      </a:pP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p>
                      <a:pPr marL="171450" indent="-171450" algn="just">
                        <a:lnSpc>
                          <a:spcPct val="100000"/>
                        </a:lnSpc>
                        <a:spcAft>
                          <a:spcPts val="0"/>
                        </a:spcAft>
                        <a:buFont typeface="Wingdings" panose="05000000000000000000" pitchFamily="2" charset="2"/>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Discretionary Intervention</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1200" dirty="0">
                          <a:effectLst/>
                          <a:latin typeface="Arial" panose="020B0604020202020204" pitchFamily="34" charset="0"/>
                          <a:ea typeface="Calibri" panose="020F0502020204030204" pitchFamily="34" charset="0"/>
                          <a:cs typeface="Times New Roman" panose="02020603050405020304" pitchFamily="18" charset="0"/>
                        </a:rPr>
                        <a:t>S139(1)(b) of the Constitution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lang="en-US" sz="1200" b="1" kern="1200" dirty="0">
                          <a:solidFill>
                            <a:srgbClr val="00B050"/>
                          </a:solidFill>
                          <a:effectLst/>
                          <a:latin typeface="+mn-lt"/>
                          <a:ea typeface="Calibri" panose="020F0502020204030204" pitchFamily="34" charset="0"/>
                          <a:cs typeface="Times New Roman" panose="02020603050405020304" pitchFamily="18" charset="0"/>
                        </a:rPr>
                        <a:t>√</a:t>
                      </a:r>
                    </a:p>
                    <a:p>
                      <a:pPr algn="just">
                        <a:lnSpc>
                          <a:spcPct val="150000"/>
                        </a:lnSpc>
                        <a:spcAft>
                          <a:spcPts val="800"/>
                        </a:spcAft>
                      </a:pP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400" b="1" kern="1200" dirty="0">
                        <a:solidFill>
                          <a:srgbClr val="00B050"/>
                        </a:solidFill>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400" b="1" dirty="0">
                        <a:solidFill>
                          <a:srgbClr val="00B050"/>
                        </a:solidFill>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endParaRPr lang="en-US" sz="1200" b="1" dirty="0">
                        <a:solidFill>
                          <a:srgbClr val="00B050"/>
                        </a:solidFill>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endParaRPr lang="en-US" sz="1400" b="1" dirty="0">
                        <a:solidFill>
                          <a:srgbClr val="00B050"/>
                        </a:solidFill>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1" kern="1200" dirty="0">
                          <a:solidFill>
                            <a:srgbClr val="00B050"/>
                          </a:solidFill>
                          <a:effectLst/>
                          <a:latin typeface="+mn-lt"/>
                          <a:ea typeface="Calibri" panose="020F0502020204030204" pitchFamily="34" charset="0"/>
                          <a:cs typeface="Times New Roman" panose="02020603050405020304" pitchFamily="18" charset="0"/>
                        </a:rPr>
                        <a:t>√</a:t>
                      </a:r>
                    </a:p>
                    <a:p>
                      <a:pPr marL="0" marR="0" algn="ctr">
                        <a:lnSpc>
                          <a:spcPct val="107000"/>
                        </a:lnSpc>
                        <a:spcBef>
                          <a:spcPts val="0"/>
                        </a:spcBef>
                        <a:spcAft>
                          <a:spcPts val="0"/>
                        </a:spcAft>
                      </a:pPr>
                      <a:endParaRPr lang="en-US" sz="14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buFont typeface="Wingdings" panose="05000000000000000000" pitchFamily="2" charset="2"/>
                        <a:buChar char="§"/>
                      </a:pPr>
                      <a:r>
                        <a:rPr lang="en-GB" sz="1200" dirty="0"/>
                        <a:t>Principles for discretionary interventions are applicable</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200" dirty="0"/>
                        <a:t>Principles for discretionary interventions are applicable</a:t>
                      </a:r>
                    </a:p>
                    <a:p>
                      <a:pPr marL="0" indent="0">
                        <a:buFont typeface="Wingdings" panose="05000000000000000000" pitchFamily="2" charset="2"/>
                        <a:buNone/>
                      </a:pPr>
                      <a:endParaRPr lang="en-GB" sz="1200" dirty="0"/>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7990311"/>
                  </a:ext>
                </a:extLst>
              </a:tr>
              <a:tr h="1086781">
                <a:tc vMerge="1">
                  <a:txBody>
                    <a:bodyPr/>
                    <a:lstStyle/>
                    <a:p>
                      <a:pPr marL="0" marR="0" algn="ctr">
                        <a:lnSpc>
                          <a:spcPct val="107000"/>
                        </a:lnSpc>
                        <a:spcBef>
                          <a:spcPts val="0"/>
                        </a:spcBef>
                        <a:spcAft>
                          <a:spcPts val="0"/>
                        </a:spcAft>
                      </a:pP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nSpc>
                          <a:spcPct val="107000"/>
                        </a:lnSpc>
                        <a:spcBef>
                          <a:spcPts val="0"/>
                        </a:spcBef>
                        <a:spcAft>
                          <a:spcPts val="0"/>
                        </a:spcAft>
                      </a:pP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just">
                        <a:lnSpc>
                          <a:spcPct val="150000"/>
                        </a:lnSpc>
                        <a:spcAft>
                          <a:spcPts val="800"/>
                        </a:spcAft>
                        <a:buFont typeface="Wingdings" panose="05000000000000000000" pitchFamily="2" charset="2"/>
                        <a:buNone/>
                      </a:pPr>
                      <a:r>
                        <a:rPr lang="en-ZA" sz="1200" dirty="0" err="1">
                          <a:effectLst/>
                          <a:latin typeface="Arial" panose="020B0604020202020204" pitchFamily="34" charset="0"/>
                          <a:ea typeface="Calibri" panose="020F0502020204030204" pitchFamily="34" charset="0"/>
                          <a:cs typeface="Times New Roman" panose="02020603050405020304" pitchFamily="18" charset="0"/>
                        </a:rPr>
                        <a:t>Abaqulusi</a:t>
                      </a:r>
                      <a:r>
                        <a:rPr lang="en-ZA" sz="1200" dirty="0">
                          <a:effectLst/>
                          <a:latin typeface="Arial" panose="020B0604020202020204" pitchFamily="34" charset="0"/>
                          <a:ea typeface="Calibri" panose="020F0502020204030204" pitchFamily="34" charset="0"/>
                          <a:cs typeface="Times New Roman" panose="02020603050405020304" pitchFamily="18" charset="0"/>
                        </a:rPr>
                        <a:t> LM</a:t>
                      </a:r>
                    </a:p>
                    <a:p>
                      <a:pPr marL="171450" indent="-171450" algn="just">
                        <a:lnSpc>
                          <a:spcPct val="100000"/>
                        </a:lnSpc>
                        <a:spcAft>
                          <a:spcPts val="0"/>
                        </a:spcAft>
                        <a:buFont typeface="Wingdings" panose="05000000000000000000" pitchFamily="2" charset="2"/>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Discretionary Intervention</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1200" dirty="0">
                          <a:effectLst/>
                          <a:latin typeface="Arial" panose="020B0604020202020204" pitchFamily="34" charset="0"/>
                          <a:ea typeface="Calibri" panose="020F0502020204030204" pitchFamily="34" charset="0"/>
                          <a:cs typeface="Times New Roman" panose="02020603050405020304" pitchFamily="18" charset="0"/>
                        </a:rPr>
                        <a:t>S139(1)(b) of the Constitution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1" kern="1200" dirty="0">
                          <a:solidFill>
                            <a:srgbClr val="00B050"/>
                          </a:solidFill>
                          <a:effectLst/>
                          <a:latin typeface="+mn-lt"/>
                          <a:ea typeface="Calibri" panose="020F0502020204030204" pitchFamily="34" charset="0"/>
                          <a:cs typeface="Times New Roman" panose="02020603050405020304" pitchFamily="18" charset="0"/>
                        </a:rPr>
                        <a:t>√</a:t>
                      </a:r>
                    </a:p>
                    <a:p>
                      <a:pPr marL="0" marR="0" algn="ctr">
                        <a:lnSpc>
                          <a:spcPct val="107000"/>
                        </a:lnSpc>
                        <a:spcBef>
                          <a:spcPts val="0"/>
                        </a:spcBef>
                        <a:spcAft>
                          <a:spcPts val="0"/>
                        </a:spcAft>
                      </a:pPr>
                      <a:endParaRPr lang="en-US" sz="1400" b="1" dirty="0">
                        <a:solidFill>
                          <a:srgbClr val="00B050"/>
                        </a:solidFill>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endParaRPr lang="en-US" sz="1400" b="1" dirty="0">
                        <a:solidFill>
                          <a:srgbClr val="00B050"/>
                        </a:solidFill>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1" kern="1200" dirty="0">
                          <a:solidFill>
                            <a:srgbClr val="00B050"/>
                          </a:solidFill>
                          <a:effectLst/>
                          <a:latin typeface="+mn-lt"/>
                          <a:ea typeface="Calibri" panose="020F0502020204030204" pitchFamily="34" charset="0"/>
                          <a:cs typeface="Times New Roman" panose="02020603050405020304" pitchFamily="18" charset="0"/>
                        </a:rPr>
                        <a:t>√</a:t>
                      </a:r>
                    </a:p>
                    <a:p>
                      <a:pPr marL="0" marR="0" algn="ctr">
                        <a:lnSpc>
                          <a:spcPct val="107000"/>
                        </a:lnSpc>
                        <a:spcBef>
                          <a:spcPts val="0"/>
                        </a:spcBef>
                        <a:spcAft>
                          <a:spcPts val="0"/>
                        </a:spcAft>
                      </a:pPr>
                      <a:endParaRPr lang="en-US" sz="14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buFont typeface="Wingdings" panose="05000000000000000000" pitchFamily="2" charset="2"/>
                        <a:buChar char="§"/>
                      </a:pPr>
                      <a:r>
                        <a:rPr lang="en-GB" sz="1200" dirty="0"/>
                        <a:t>Principles for discretionary interventions are applicable</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200" dirty="0"/>
                        <a:t>Principles for discretionary interventions are applicable</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89248"/>
                  </a:ext>
                </a:extLst>
              </a:tr>
              <a:tr h="1076810">
                <a:tc vMerge="1">
                  <a:txBody>
                    <a:bodyPr/>
                    <a:lstStyle/>
                    <a:p>
                      <a:pPr marL="0" marR="0" algn="ctr">
                        <a:lnSpc>
                          <a:spcPct val="107000"/>
                        </a:lnSpc>
                        <a:spcBef>
                          <a:spcPts val="0"/>
                        </a:spcBef>
                        <a:spcAft>
                          <a:spcPts val="0"/>
                        </a:spcAft>
                      </a:pP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nSpc>
                          <a:spcPct val="107000"/>
                        </a:lnSpc>
                        <a:spcBef>
                          <a:spcPts val="0"/>
                        </a:spcBef>
                        <a:spcAft>
                          <a:spcPts val="0"/>
                        </a:spcAft>
                      </a:pP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200" dirty="0" err="1">
                          <a:effectLst/>
                          <a:latin typeface="Arial" panose="020B0604020202020204" pitchFamily="34" charset="0"/>
                          <a:ea typeface="Calibri" panose="020F0502020204030204" pitchFamily="34" charset="0"/>
                          <a:cs typeface="Times New Roman" panose="02020603050405020304" pitchFamily="18" charset="0"/>
                        </a:rPr>
                        <a:t>Mtubatuba</a:t>
                      </a:r>
                      <a:r>
                        <a:rPr lang="en-ZA" sz="1200" dirty="0">
                          <a:effectLst/>
                          <a:latin typeface="Arial" panose="020B0604020202020204" pitchFamily="34" charset="0"/>
                          <a:ea typeface="Calibri" panose="020F0502020204030204" pitchFamily="34" charset="0"/>
                          <a:cs typeface="Times New Roman" panose="02020603050405020304" pitchFamily="18" charset="0"/>
                        </a:rPr>
                        <a:t> LM</a:t>
                      </a:r>
                    </a:p>
                    <a:p>
                      <a:pPr algn="just">
                        <a:lnSpc>
                          <a:spcPct val="100000"/>
                        </a:lnSpc>
                        <a:spcAft>
                          <a:spcPts val="0"/>
                        </a:spcAft>
                      </a:pP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p>
                      <a:pPr marL="171450" indent="-171450" algn="just">
                        <a:lnSpc>
                          <a:spcPct val="100000"/>
                        </a:lnSpc>
                        <a:spcAft>
                          <a:spcPts val="0"/>
                        </a:spcAft>
                        <a:buFont typeface="Wingdings" panose="05000000000000000000" pitchFamily="2" charset="2"/>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Discretionary Intervention</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1200" dirty="0">
                          <a:effectLst/>
                          <a:latin typeface="Arial" panose="020B0604020202020204" pitchFamily="34" charset="0"/>
                          <a:ea typeface="Calibri" panose="020F0502020204030204" pitchFamily="34" charset="0"/>
                          <a:cs typeface="Times New Roman" panose="02020603050405020304" pitchFamily="18" charset="0"/>
                        </a:rPr>
                        <a:t>S139(1)(b) of the Constitution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lang="en-US" sz="1200" b="1" kern="1200" dirty="0">
                          <a:solidFill>
                            <a:srgbClr val="00B050"/>
                          </a:solidFill>
                          <a:effectLst/>
                          <a:latin typeface="+mn-lt"/>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400" b="1" kern="1200" dirty="0">
                        <a:solidFill>
                          <a:srgbClr val="00B050"/>
                        </a:solidFill>
                        <a:effectLst/>
                        <a:latin typeface="+mn-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endParaRPr lang="en-US" sz="1200" b="1" dirty="0">
                        <a:solidFill>
                          <a:srgbClr val="00B050"/>
                        </a:solidFill>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1" kern="1200" dirty="0">
                          <a:solidFill>
                            <a:srgbClr val="00B050"/>
                          </a:solidFill>
                          <a:effectLst/>
                          <a:latin typeface="+mn-lt"/>
                          <a:ea typeface="Calibri" panose="020F0502020204030204" pitchFamily="34" charset="0"/>
                          <a:cs typeface="Times New Roman" panose="02020603050405020304" pitchFamily="18" charset="0"/>
                        </a:rPr>
                        <a:t>√</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buFont typeface="Wingdings" panose="05000000000000000000" pitchFamily="2" charset="2"/>
                        <a:buChar char="§"/>
                      </a:pPr>
                      <a:r>
                        <a:rPr lang="en-GB" sz="1200" dirty="0"/>
                        <a:t>Principles for discretionary interventions are applicable</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200" dirty="0"/>
                        <a:t>Principles for discretionary interventions are applicable</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1078315"/>
                  </a:ext>
                </a:extLst>
              </a:tr>
              <a:tr h="1260064">
                <a:tc vMerge="1">
                  <a:txBody>
                    <a:bodyPr/>
                    <a:lstStyle/>
                    <a:p>
                      <a:pPr marL="0" marR="0" algn="ctr">
                        <a:lnSpc>
                          <a:spcPct val="107000"/>
                        </a:lnSpc>
                        <a:spcBef>
                          <a:spcPts val="0"/>
                        </a:spcBef>
                        <a:spcAft>
                          <a:spcPts val="0"/>
                        </a:spcAft>
                      </a:pP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nSpc>
                          <a:spcPct val="107000"/>
                        </a:lnSpc>
                        <a:spcBef>
                          <a:spcPts val="0"/>
                        </a:spcBef>
                        <a:spcAft>
                          <a:spcPts val="0"/>
                        </a:spcAft>
                      </a:pP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just">
                        <a:lnSpc>
                          <a:spcPct val="150000"/>
                        </a:lnSpc>
                        <a:spcAft>
                          <a:spcPts val="800"/>
                        </a:spcAft>
                        <a:buFont typeface="Wingdings" panose="05000000000000000000" pitchFamily="2" charset="2"/>
                        <a:buNone/>
                      </a:pPr>
                      <a:r>
                        <a:rPr lang="en-ZA" sz="1200" dirty="0">
                          <a:effectLst/>
                          <a:latin typeface="Arial" panose="020B0604020202020204" pitchFamily="34" charset="0"/>
                          <a:ea typeface="Calibri" panose="020F0502020204030204" pitchFamily="34" charset="0"/>
                          <a:cs typeface="Times New Roman" panose="02020603050405020304" pitchFamily="18" charset="0"/>
                        </a:rPr>
                        <a:t>uThukela DM</a:t>
                      </a:r>
                    </a:p>
                    <a:p>
                      <a:pPr marL="171450" indent="-171450" algn="just">
                        <a:lnSpc>
                          <a:spcPct val="100000"/>
                        </a:lnSpc>
                        <a:spcAft>
                          <a:spcPts val="0"/>
                        </a:spcAft>
                        <a:buFont typeface="Wingdings" panose="05000000000000000000" pitchFamily="2" charset="2"/>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Discretionary Intervention</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1200" dirty="0">
                          <a:effectLst/>
                          <a:latin typeface="Arial" panose="020B0604020202020204" pitchFamily="34" charset="0"/>
                          <a:ea typeface="Calibri" panose="020F0502020204030204" pitchFamily="34" charset="0"/>
                          <a:cs typeface="Times New Roman" panose="02020603050405020304" pitchFamily="18" charset="0"/>
                        </a:rPr>
                        <a:t>S139(1)(b) of the Constitution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1" kern="1200" dirty="0">
                          <a:solidFill>
                            <a:srgbClr val="00B050"/>
                          </a:solidFill>
                          <a:effectLst/>
                          <a:latin typeface="+mn-lt"/>
                          <a:ea typeface="Calibri" panose="020F0502020204030204" pitchFamily="34" charset="0"/>
                          <a:cs typeface="Times New Roman" panose="02020603050405020304" pitchFamily="18" charset="0"/>
                        </a:rPr>
                        <a:t>√</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endParaRPr lang="en-US" sz="1400" b="1" dirty="0">
                        <a:solidFill>
                          <a:srgbClr val="00B050"/>
                        </a:solidFill>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1" kern="1200" dirty="0">
                          <a:solidFill>
                            <a:srgbClr val="00B050"/>
                          </a:solidFill>
                          <a:effectLst/>
                          <a:latin typeface="+mn-lt"/>
                          <a:ea typeface="Calibri" panose="020F0502020204030204" pitchFamily="34" charset="0"/>
                          <a:cs typeface="Times New Roman" panose="02020603050405020304" pitchFamily="18" charset="0"/>
                        </a:rPr>
                        <a:t>√</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buFont typeface="Wingdings" panose="05000000000000000000" pitchFamily="2" charset="2"/>
                        <a:buChar char="§"/>
                      </a:pPr>
                      <a:r>
                        <a:rPr lang="en-GB" sz="1200" dirty="0"/>
                        <a:t>Principles for discretionary interventions are applicable</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200" dirty="0"/>
                        <a:t>Principles for discretionary interventions are applicable</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6225626"/>
                  </a:ext>
                </a:extLst>
              </a:tr>
            </a:tbl>
          </a:graphicData>
        </a:graphic>
      </p:graphicFrame>
    </p:spTree>
    <p:extLst>
      <p:ext uri="{BB962C8B-B14F-4D97-AF65-F5344CB8AC3E}">
        <p14:creationId xmlns:p14="http://schemas.microsoft.com/office/powerpoint/2010/main" val="2696949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lumMod val="75000"/>
                  </a:schemeClr>
                </a:solidFill>
                <a:latin typeface="Arial" panose="020B0604020202020204" pitchFamily="34" charset="0"/>
                <a:cs typeface="Arial" panose="020B0604020202020204" pitchFamily="34" charset="0"/>
              </a:rPr>
              <a:t>Presentation outline</a:t>
            </a:r>
          </a:p>
        </p:txBody>
      </p:sp>
      <p:sp>
        <p:nvSpPr>
          <p:cNvPr id="4" name="Content Placeholder 3"/>
          <p:cNvSpPr>
            <a:spLocks noGrp="1"/>
          </p:cNvSpPr>
          <p:nvPr>
            <p:ph sz="half" idx="10"/>
          </p:nvPr>
        </p:nvSpPr>
        <p:spPr>
          <a:xfrm>
            <a:off x="217346" y="585618"/>
            <a:ext cx="11781691" cy="5437496"/>
          </a:xfrm>
        </p:spPr>
        <p:txBody>
          <a:bodyPr/>
          <a:lstStyle/>
          <a:p>
            <a:pPr marL="342900" marR="0" lvl="0" indent="-342900" algn="just">
              <a:lnSpc>
                <a:spcPct val="130000"/>
              </a:lnSpc>
              <a:spcBef>
                <a:spcPts val="0"/>
              </a:spcBef>
              <a:buFont typeface="Wingdings" panose="05000000000000000000" pitchFamily="2" charset="2"/>
              <a:buChar char="q"/>
            </a:pPr>
            <a:endParaRPr lang="en-US" altLang="en-US" sz="2400" dirty="0">
              <a:solidFill>
                <a:prstClr val="black"/>
              </a:solidFill>
              <a:ea typeface="ＭＳ Ｐゴシック" panose="020B0600070205080204" pitchFamily="34" charset="-128"/>
              <a:cs typeface="Arial" pitchFamily="34" charset="0"/>
            </a:endParaRPr>
          </a:p>
          <a:p>
            <a:pPr marL="342900" marR="0" lvl="0" indent="-342900" algn="just">
              <a:lnSpc>
                <a:spcPct val="130000"/>
              </a:lnSpc>
              <a:spcBef>
                <a:spcPts val="0"/>
              </a:spcBef>
              <a:buFont typeface="Wingdings" panose="05000000000000000000" pitchFamily="2" charset="2"/>
              <a:buChar char="q"/>
            </a:pPr>
            <a:r>
              <a:rPr lang="en-US" altLang="en-US" sz="2400" dirty="0">
                <a:solidFill>
                  <a:prstClr val="black"/>
                </a:solidFill>
                <a:ea typeface="ＭＳ Ｐゴシック" panose="020B0600070205080204" pitchFamily="34" charset="-128"/>
                <a:cs typeface="Arial" pitchFamily="34" charset="0"/>
              </a:rPr>
              <a:t>Progress made on establishment of municipal councils and respective committees. </a:t>
            </a:r>
          </a:p>
          <a:p>
            <a:pPr marL="342900" marR="0" lvl="0" indent="-342900" algn="just">
              <a:lnSpc>
                <a:spcPct val="130000"/>
              </a:lnSpc>
              <a:spcBef>
                <a:spcPts val="0"/>
              </a:spcBef>
              <a:buFont typeface="Wingdings" panose="05000000000000000000" pitchFamily="2" charset="2"/>
              <a:buChar char="q"/>
            </a:pPr>
            <a:endParaRPr lang="en-US" altLang="en-US" sz="2400" dirty="0">
              <a:solidFill>
                <a:prstClr val="black"/>
              </a:solidFill>
              <a:ea typeface="ＭＳ Ｐゴシック" panose="020B0600070205080204" pitchFamily="34" charset="-128"/>
              <a:cs typeface="Arial" pitchFamily="34" charset="0"/>
            </a:endParaRPr>
          </a:p>
          <a:p>
            <a:pPr marL="342900" indent="-342900" algn="just">
              <a:lnSpc>
                <a:spcPct val="130000"/>
              </a:lnSpc>
              <a:spcBef>
                <a:spcPts val="0"/>
              </a:spcBef>
              <a:buFont typeface="Wingdings" panose="05000000000000000000" pitchFamily="2" charset="2"/>
              <a:buChar char="q"/>
            </a:pPr>
            <a:r>
              <a:rPr lang="en-US" altLang="en-US" sz="2400" dirty="0">
                <a:solidFill>
                  <a:prstClr val="black"/>
                </a:solidFill>
                <a:ea typeface="ＭＳ Ｐゴシック" panose="020B0600070205080204" pitchFamily="34" charset="-128"/>
                <a:cs typeface="Arial" pitchFamily="34" charset="0"/>
              </a:rPr>
              <a:t>Update on municipalities under Section 139 interventions pre- and post Local Government Elections (LGE).</a:t>
            </a:r>
          </a:p>
          <a:p>
            <a:pPr marL="0" indent="0" algn="just">
              <a:lnSpc>
                <a:spcPct val="130000"/>
              </a:lnSpc>
              <a:spcBef>
                <a:spcPts val="0"/>
              </a:spcBef>
            </a:pPr>
            <a:endParaRPr lang="en-US" sz="2400" dirty="0"/>
          </a:p>
          <a:p>
            <a:pPr marL="342900" marR="0" lvl="0" indent="-342900" algn="just">
              <a:lnSpc>
                <a:spcPct val="130000"/>
              </a:lnSpc>
              <a:spcBef>
                <a:spcPts val="0"/>
              </a:spcBef>
              <a:buFont typeface="Wingdings" panose="05000000000000000000" pitchFamily="2" charset="2"/>
              <a:buChar char="q"/>
            </a:pPr>
            <a:r>
              <a:rPr lang="en-US" altLang="en-US" sz="2400" dirty="0">
                <a:solidFill>
                  <a:prstClr val="black"/>
                </a:solidFill>
                <a:ea typeface="ＭＳ Ｐゴシック" panose="020B0600070205080204" pitchFamily="34" charset="-128"/>
                <a:cs typeface="Arial" pitchFamily="34" charset="0"/>
              </a:rPr>
              <a:t>Status of once-off gratuity payments to non-returning Councilors.</a:t>
            </a:r>
          </a:p>
          <a:p>
            <a:pPr marL="0" marR="0" lvl="0" indent="0" algn="just">
              <a:lnSpc>
                <a:spcPct val="130000"/>
              </a:lnSpc>
              <a:spcBef>
                <a:spcPts val="0"/>
              </a:spcBef>
              <a:buNone/>
            </a:pPr>
            <a:endParaRPr lang="en-US" altLang="en-US" sz="2400" dirty="0">
              <a:solidFill>
                <a:prstClr val="black"/>
              </a:solidFill>
              <a:ea typeface="ＭＳ Ｐゴシック" panose="020B0600070205080204" pitchFamily="34" charset="-128"/>
              <a:cs typeface="Arial" pitchFamily="34" charset="0"/>
            </a:endParaRPr>
          </a:p>
        </p:txBody>
      </p:sp>
    </p:spTree>
    <p:extLst>
      <p:ext uri="{BB962C8B-B14F-4D97-AF65-F5344CB8AC3E}">
        <p14:creationId xmlns:p14="http://schemas.microsoft.com/office/powerpoint/2010/main" val="950430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p:txBody>
          <a:bodyPr/>
          <a:lstStyle/>
          <a:p>
            <a:pPr algn="ctr"/>
            <a:r>
              <a:rPr lang="en-GB" sz="2400" b="1" dirty="0"/>
              <a:t>TRANSITION ACTIVITIES – intervention management</a:t>
            </a:r>
            <a:endParaRPr lang="en-ZA" u="sng" dirty="0">
              <a:solidFill>
                <a:schemeClr val="tx1"/>
              </a:solidFill>
            </a:endParaRPr>
          </a:p>
        </p:txBody>
      </p:sp>
      <p:graphicFrame>
        <p:nvGraphicFramePr>
          <p:cNvPr id="5" name="Content Placeholder 5">
            <a:extLst>
              <a:ext uri="{FF2B5EF4-FFF2-40B4-BE49-F238E27FC236}">
                <a16:creationId xmlns:a16="http://schemas.microsoft.com/office/drawing/2014/main" id="{1A215EDC-3A90-4741-BCFE-07A1F4A99197}"/>
              </a:ext>
            </a:extLst>
          </p:cNvPr>
          <p:cNvGraphicFramePr>
            <a:graphicFrameLocks/>
          </p:cNvGraphicFramePr>
          <p:nvPr>
            <p:extLst>
              <p:ext uri="{D42A27DB-BD31-4B8C-83A1-F6EECF244321}">
                <p14:modId xmlns:p14="http://schemas.microsoft.com/office/powerpoint/2010/main" val="1202468282"/>
              </p:ext>
            </p:extLst>
          </p:nvPr>
        </p:nvGraphicFramePr>
        <p:xfrm>
          <a:off x="234950" y="681038"/>
          <a:ext cx="11722100" cy="5496975"/>
        </p:xfrm>
        <a:graphic>
          <a:graphicData uri="http://schemas.openxmlformats.org/drawingml/2006/table">
            <a:tbl>
              <a:tblPr firstRow="1" firstCol="1" bandRow="1"/>
              <a:tblGrid>
                <a:gridCol w="482600">
                  <a:extLst>
                    <a:ext uri="{9D8B030D-6E8A-4147-A177-3AD203B41FA5}">
                      <a16:colId xmlns:a16="http://schemas.microsoft.com/office/drawing/2014/main" val="307672276"/>
                    </a:ext>
                  </a:extLst>
                </a:gridCol>
                <a:gridCol w="1219200">
                  <a:extLst>
                    <a:ext uri="{9D8B030D-6E8A-4147-A177-3AD203B41FA5}">
                      <a16:colId xmlns:a16="http://schemas.microsoft.com/office/drawing/2014/main" val="16808774"/>
                    </a:ext>
                  </a:extLst>
                </a:gridCol>
                <a:gridCol w="1943100">
                  <a:extLst>
                    <a:ext uri="{9D8B030D-6E8A-4147-A177-3AD203B41FA5}">
                      <a16:colId xmlns:a16="http://schemas.microsoft.com/office/drawing/2014/main" val="190653492"/>
                    </a:ext>
                  </a:extLst>
                </a:gridCol>
                <a:gridCol w="533400">
                  <a:extLst>
                    <a:ext uri="{9D8B030D-6E8A-4147-A177-3AD203B41FA5}">
                      <a16:colId xmlns:a16="http://schemas.microsoft.com/office/drawing/2014/main" val="1312599231"/>
                    </a:ext>
                  </a:extLst>
                </a:gridCol>
                <a:gridCol w="444500">
                  <a:extLst>
                    <a:ext uri="{9D8B030D-6E8A-4147-A177-3AD203B41FA5}">
                      <a16:colId xmlns:a16="http://schemas.microsoft.com/office/drawing/2014/main" val="2314161921"/>
                    </a:ext>
                  </a:extLst>
                </a:gridCol>
                <a:gridCol w="609600">
                  <a:extLst>
                    <a:ext uri="{9D8B030D-6E8A-4147-A177-3AD203B41FA5}">
                      <a16:colId xmlns:a16="http://schemas.microsoft.com/office/drawing/2014/main" val="30252831"/>
                    </a:ext>
                  </a:extLst>
                </a:gridCol>
                <a:gridCol w="711200">
                  <a:extLst>
                    <a:ext uri="{9D8B030D-6E8A-4147-A177-3AD203B41FA5}">
                      <a16:colId xmlns:a16="http://schemas.microsoft.com/office/drawing/2014/main" val="305566995"/>
                    </a:ext>
                  </a:extLst>
                </a:gridCol>
                <a:gridCol w="3048000">
                  <a:extLst>
                    <a:ext uri="{9D8B030D-6E8A-4147-A177-3AD203B41FA5}">
                      <a16:colId xmlns:a16="http://schemas.microsoft.com/office/drawing/2014/main" val="1263916118"/>
                    </a:ext>
                  </a:extLst>
                </a:gridCol>
                <a:gridCol w="2730500">
                  <a:extLst>
                    <a:ext uri="{9D8B030D-6E8A-4147-A177-3AD203B41FA5}">
                      <a16:colId xmlns:a16="http://schemas.microsoft.com/office/drawing/2014/main" val="55082570"/>
                    </a:ext>
                  </a:extLst>
                </a:gridCol>
              </a:tblGrid>
              <a:tr h="368215">
                <a:tc rowSpan="2">
                  <a:txBody>
                    <a:bodyPr/>
                    <a:lstStyle/>
                    <a:p>
                      <a:pPr marL="0" marR="0" algn="ctr">
                        <a:lnSpc>
                          <a:spcPct val="107000"/>
                        </a:lnSpc>
                        <a:spcBef>
                          <a:spcPts val="0"/>
                        </a:spcBef>
                        <a:spcAft>
                          <a:spcPts val="0"/>
                        </a:spcAft>
                      </a:pPr>
                      <a:r>
                        <a:rPr lang="en-US" sz="1200" b="1">
                          <a:effectLst/>
                          <a:latin typeface="+mj-lt"/>
                          <a:ea typeface="Calibri" panose="020F0502020204030204" pitchFamily="34" charset="0"/>
                          <a:cs typeface="Times New Roman" panose="02020603050405020304" pitchFamily="18" charset="0"/>
                        </a:rPr>
                        <a:t>NO.</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rowSpan="2">
                  <a:txBody>
                    <a:bodyPr/>
                    <a:lstStyle/>
                    <a:p>
                      <a:pPr marL="0" marR="0" algn="ctr">
                        <a:lnSpc>
                          <a:spcPct val="107000"/>
                        </a:lnSpc>
                        <a:spcBef>
                          <a:spcPts val="0"/>
                        </a:spcBef>
                        <a:spcAft>
                          <a:spcPts val="0"/>
                        </a:spcAft>
                      </a:pPr>
                      <a:r>
                        <a:rPr lang="en-US" sz="1200" b="1" dirty="0">
                          <a:solidFill>
                            <a:srgbClr val="000000"/>
                          </a:solidFill>
                          <a:effectLst/>
                          <a:latin typeface="+mj-lt"/>
                          <a:ea typeface="Calibri" panose="020F0502020204030204" pitchFamily="34" charset="0"/>
                          <a:cs typeface="Times New Roman" panose="02020603050405020304" pitchFamily="18" charset="0"/>
                        </a:rPr>
                        <a:t>PROVINCE</a:t>
                      </a: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rowSpan="2">
                  <a:txBody>
                    <a:bodyPr/>
                    <a:lstStyle/>
                    <a:p>
                      <a:pPr marL="0" marR="0" algn="ctr">
                        <a:lnSpc>
                          <a:spcPct val="107000"/>
                        </a:lnSpc>
                        <a:spcBef>
                          <a:spcPts val="0"/>
                        </a:spcBef>
                        <a:spcAft>
                          <a:spcPts val="0"/>
                        </a:spcAft>
                      </a:pPr>
                      <a:r>
                        <a:rPr lang="en-US" sz="1200" b="1" dirty="0">
                          <a:solidFill>
                            <a:srgbClr val="000000"/>
                          </a:solidFill>
                          <a:effectLst/>
                          <a:latin typeface="+mj-lt"/>
                          <a:ea typeface="Calibri" panose="020F0502020204030204" pitchFamily="34" charset="0"/>
                          <a:cs typeface="Times New Roman" panose="02020603050405020304" pitchFamily="18" charset="0"/>
                        </a:rPr>
                        <a:t>PRIOR LGE</a:t>
                      </a: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gridSpan="2">
                  <a:txBody>
                    <a:bodyPr/>
                    <a:lstStyle/>
                    <a:p>
                      <a:pPr marL="0" marR="0" algn="ctr">
                        <a:lnSpc>
                          <a:spcPct val="107000"/>
                        </a:lnSpc>
                        <a:spcBef>
                          <a:spcPts val="0"/>
                        </a:spcBef>
                        <a:spcAft>
                          <a:spcPts val="0"/>
                        </a:spcAft>
                      </a:pPr>
                      <a:r>
                        <a:rPr lang="en-US" sz="1200" b="1" dirty="0">
                          <a:solidFill>
                            <a:srgbClr val="000000"/>
                          </a:solidFill>
                          <a:effectLst/>
                          <a:latin typeface="+mj-lt"/>
                          <a:ea typeface="Calibri" panose="020F0502020204030204" pitchFamily="34" charset="0"/>
                          <a:cs typeface="Times New Roman" panose="02020603050405020304" pitchFamily="18" charset="0"/>
                        </a:rPr>
                        <a:t>HUNG COUNCIL</a:t>
                      </a: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hMerge="1">
                  <a:txBody>
                    <a:bodyPr/>
                    <a:lstStyle/>
                    <a:p>
                      <a:endParaRPr lang="en-GB"/>
                    </a:p>
                  </a:txBody>
                  <a:tcPr/>
                </a:tc>
                <a:tc gridSpan="2">
                  <a:txBody>
                    <a:bodyPr/>
                    <a:lstStyle/>
                    <a:p>
                      <a:pPr marL="0" marR="0" algn="ctr">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TERMINATED</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hMerge="1">
                  <a:txBody>
                    <a:bodyPr/>
                    <a:lstStyle/>
                    <a:p>
                      <a:endParaRPr lang="en-GB"/>
                    </a:p>
                  </a:txBody>
                  <a:tcPr/>
                </a:tc>
                <a:tc rowSpan="2">
                  <a:txBody>
                    <a:bodyPr/>
                    <a:lstStyle/>
                    <a:p>
                      <a:pPr marL="0" marR="0" algn="ctr">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CONDITIONS FOR TERMINATION</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rowSpan="2">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200" b="1" kern="1200" dirty="0">
                          <a:solidFill>
                            <a:schemeClr val="tx1"/>
                          </a:solidFill>
                          <a:effectLst/>
                          <a:latin typeface="+mn-lt"/>
                          <a:ea typeface="Calibri" panose="020F0502020204030204" pitchFamily="34" charset="0"/>
                          <a:cs typeface="Times New Roman" panose="02020603050405020304" pitchFamily="18" charset="0"/>
                        </a:rPr>
                        <a:t>INTERVENTIONS MANAGEMENT POST LGE</a:t>
                      </a:r>
                    </a:p>
                    <a:p>
                      <a:pPr marL="0" marR="0" algn="ctr">
                        <a:lnSpc>
                          <a:spcPct val="107000"/>
                        </a:lnSpc>
                        <a:spcBef>
                          <a:spcPts val="0"/>
                        </a:spcBef>
                        <a:spcAft>
                          <a:spcPts val="0"/>
                        </a:spcAft>
                      </a:pP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4150655696"/>
                  </a:ext>
                </a:extLst>
              </a:tr>
              <a:tr h="460483">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algn="ctr">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Yes</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No</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Yes</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No</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vMerge="1">
                  <a:txBody>
                    <a:bodyPr/>
                    <a:lstStyle/>
                    <a:p>
                      <a:endParaRPr lang="en-GB" dirty="0"/>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vMerge="1">
                  <a:txBody>
                    <a:bodyPr/>
                    <a:lstStyle/>
                    <a:p>
                      <a:endParaRPr lang="en-GB"/>
                    </a:p>
                  </a:txBody>
                  <a:tcPr/>
                </a:tc>
                <a:extLst>
                  <a:ext uri="{0D108BD9-81ED-4DB2-BD59-A6C34878D82A}">
                    <a16:rowId xmlns:a16="http://schemas.microsoft.com/office/drawing/2014/main" val="2415213453"/>
                  </a:ext>
                </a:extLst>
              </a:tr>
              <a:tr h="1338735">
                <a:tc rowSpan="2">
                  <a:txBody>
                    <a:bodyPr/>
                    <a:lstStyle/>
                    <a:p>
                      <a:pPr marL="0" marR="0" algn="ctr">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6.</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Mpumalanga  – 5 municipalities</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200" dirty="0" err="1">
                          <a:effectLst/>
                          <a:latin typeface="Arial" panose="020B0604020202020204" pitchFamily="34" charset="0"/>
                          <a:ea typeface="Calibri" panose="020F0502020204030204" pitchFamily="34" charset="0"/>
                          <a:cs typeface="Times New Roman" panose="02020603050405020304" pitchFamily="18" charset="0"/>
                        </a:rPr>
                        <a:t>Emalahleni</a:t>
                      </a:r>
                      <a:r>
                        <a:rPr lang="en-ZA" sz="1200" dirty="0">
                          <a:effectLst/>
                          <a:latin typeface="Arial" panose="020B0604020202020204" pitchFamily="34" charset="0"/>
                          <a:ea typeface="Calibri" panose="020F0502020204030204" pitchFamily="34" charset="0"/>
                          <a:cs typeface="Times New Roman" panose="02020603050405020304" pitchFamily="18" charset="0"/>
                        </a:rPr>
                        <a:t> LM</a:t>
                      </a:r>
                    </a:p>
                    <a:p>
                      <a:pPr algn="just">
                        <a:lnSpc>
                          <a:spcPct val="100000"/>
                        </a:lnSpc>
                        <a:spcAft>
                          <a:spcPts val="0"/>
                        </a:spcAft>
                      </a:pP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p>
                      <a:pPr marL="171450" indent="-171450" algn="just">
                        <a:lnSpc>
                          <a:spcPct val="100000"/>
                        </a:lnSpc>
                        <a:spcAft>
                          <a:spcPts val="0"/>
                        </a:spcAft>
                        <a:buFont typeface="Wingdings" panose="05000000000000000000" pitchFamily="2" charset="2"/>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Mandatory  Intervention</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1200" dirty="0">
                          <a:effectLst/>
                          <a:latin typeface="Arial" panose="020B0604020202020204" pitchFamily="34" charset="0"/>
                          <a:ea typeface="Calibri" panose="020F0502020204030204" pitchFamily="34" charset="0"/>
                          <a:cs typeface="Times New Roman" panose="02020603050405020304" pitchFamily="18" charset="0"/>
                        </a:rPr>
                        <a:t>S139(1)(5) of the Constitution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lang="en-US" sz="1200" b="1" kern="1200" dirty="0">
                          <a:solidFill>
                            <a:srgbClr val="00B050"/>
                          </a:solidFill>
                          <a:effectLst/>
                          <a:latin typeface="+mn-lt"/>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endParaRPr lang="en-US" sz="1400" b="1" kern="1200" dirty="0">
                        <a:solidFill>
                          <a:srgbClr val="00B050"/>
                        </a:solidFill>
                        <a:effectLst/>
                        <a:latin typeface="+mn-l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endParaRPr lang="en-US" sz="1400" b="1" dirty="0">
                        <a:solidFill>
                          <a:srgbClr val="00B050"/>
                        </a:solidFill>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lang="en-US" sz="1200" b="1" kern="1200" dirty="0">
                          <a:solidFill>
                            <a:srgbClr val="00B050"/>
                          </a:solidFill>
                          <a:effectLst/>
                          <a:latin typeface="+mn-lt"/>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buFont typeface="Arial" panose="020B0604020202020204" pitchFamily="34" charset="0"/>
                        <a:buNone/>
                      </a:pPr>
                      <a:r>
                        <a:rPr lang="en-GB" sz="1200" kern="1200" dirty="0">
                          <a:solidFill>
                            <a:schemeClr val="tx1"/>
                          </a:solidFill>
                          <a:effectLst/>
                          <a:latin typeface="+mn-lt"/>
                          <a:ea typeface="+mn-ea"/>
                          <a:cs typeface="+mn-cs"/>
                        </a:rPr>
                        <a:t>Mandatory intervention must end when:</a:t>
                      </a:r>
                    </a:p>
                    <a:p>
                      <a:pPr marL="171450" lvl="0" indent="-171450" algn="just">
                        <a:buFont typeface="Wingdings" panose="05000000000000000000" pitchFamily="2" charset="2"/>
                        <a:buChar char="§"/>
                      </a:pPr>
                      <a:r>
                        <a:rPr lang="en-GB" sz="1200" kern="1200" dirty="0">
                          <a:solidFill>
                            <a:schemeClr val="tx1"/>
                          </a:solidFill>
                          <a:effectLst/>
                          <a:latin typeface="+mn-lt"/>
                          <a:ea typeface="+mn-ea"/>
                          <a:cs typeface="+mn-cs"/>
                        </a:rPr>
                        <a:t>Crisis in the municipality’s financial affairs has been resolved and </a:t>
                      </a:r>
                    </a:p>
                    <a:p>
                      <a:pPr marL="171450" lvl="0" indent="-171450" algn="just">
                        <a:buFont typeface="Wingdings" panose="05000000000000000000" pitchFamily="2" charset="2"/>
                        <a:buChar char="§"/>
                      </a:pPr>
                      <a:r>
                        <a:rPr lang="en-GB" sz="1200" kern="1200" dirty="0">
                          <a:solidFill>
                            <a:schemeClr val="tx1"/>
                          </a:solidFill>
                          <a:effectLst/>
                          <a:latin typeface="+mn-lt"/>
                          <a:ea typeface="+mn-ea"/>
                          <a:cs typeface="+mn-cs"/>
                        </a:rPr>
                        <a:t>The municipality’s ability to meet its obligations to provide basic services or its financial commitments is secured. (</a:t>
                      </a:r>
                      <a:r>
                        <a:rPr lang="en-GB" sz="1200" kern="1200" dirty="0">
                          <a:solidFill>
                            <a:schemeClr val="dk1"/>
                          </a:solidFill>
                          <a:effectLst/>
                          <a:latin typeface="+mn-lt"/>
                          <a:ea typeface="+mn-ea"/>
                          <a:cs typeface="+mn-cs"/>
                        </a:rPr>
                        <a:t>S148) (2) MFMA.</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dk1"/>
                          </a:solidFill>
                          <a:effectLst/>
                          <a:latin typeface="+mn-lt"/>
                          <a:ea typeface="+mn-ea"/>
                          <a:cs typeface="+mn-cs"/>
                        </a:rPr>
                        <a:t>Intervention continue to be effective upon the new municipal council for implementation of Mandatory Financial Recovery Plan.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7990311"/>
                  </a:ext>
                </a:extLst>
              </a:tr>
              <a:tr h="1047287">
                <a:tc vMerge="1">
                  <a:txBody>
                    <a:bodyPr/>
                    <a:lstStyle/>
                    <a:p>
                      <a:pPr marL="0" marR="0" algn="ctr">
                        <a:lnSpc>
                          <a:spcPct val="107000"/>
                        </a:lnSpc>
                        <a:spcBef>
                          <a:spcPts val="0"/>
                        </a:spcBef>
                        <a:spcAft>
                          <a:spcPts val="0"/>
                        </a:spcAft>
                      </a:pP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nSpc>
                          <a:spcPct val="107000"/>
                        </a:lnSpc>
                        <a:spcBef>
                          <a:spcPts val="0"/>
                        </a:spcBef>
                        <a:spcAft>
                          <a:spcPts val="0"/>
                        </a:spcAft>
                      </a:pP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just">
                        <a:lnSpc>
                          <a:spcPct val="150000"/>
                        </a:lnSpc>
                        <a:spcAft>
                          <a:spcPts val="800"/>
                        </a:spcAft>
                        <a:buFont typeface="Wingdings" panose="05000000000000000000" pitchFamily="2" charset="2"/>
                        <a:buNone/>
                      </a:pPr>
                      <a:r>
                        <a:rPr lang="en-ZA" sz="1200" dirty="0">
                          <a:effectLst/>
                          <a:latin typeface="Arial" panose="020B0604020202020204" pitchFamily="34" charset="0"/>
                          <a:ea typeface="Calibri" panose="020F0502020204030204" pitchFamily="34" charset="0"/>
                          <a:cs typeface="Times New Roman" panose="02020603050405020304" pitchFamily="18" charset="0"/>
                        </a:rPr>
                        <a:t>Govan Mbeki LM</a:t>
                      </a:r>
                    </a:p>
                    <a:p>
                      <a:pPr marL="171450" indent="-171450" algn="just">
                        <a:lnSpc>
                          <a:spcPct val="100000"/>
                        </a:lnSpc>
                        <a:spcAft>
                          <a:spcPts val="0"/>
                        </a:spcAft>
                        <a:buFont typeface="Wingdings" panose="05000000000000000000" pitchFamily="2" charset="2"/>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Mandatory  Intervention</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1200" dirty="0">
                          <a:effectLst/>
                          <a:latin typeface="Arial" panose="020B0604020202020204" pitchFamily="34" charset="0"/>
                          <a:ea typeface="Calibri" panose="020F0502020204030204" pitchFamily="34" charset="0"/>
                          <a:cs typeface="Times New Roman" panose="02020603050405020304" pitchFamily="18" charset="0"/>
                        </a:rPr>
                        <a:t>S139(1)(5) of the Constitution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lang="en-US" sz="1200" b="1" kern="1200" dirty="0">
                          <a:solidFill>
                            <a:srgbClr val="00B050"/>
                          </a:solidFill>
                          <a:effectLst/>
                          <a:latin typeface="+mn-lt"/>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endParaRPr lang="en-US" sz="1400" b="1" dirty="0">
                        <a:solidFill>
                          <a:srgbClr val="00B050"/>
                        </a:solidFill>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lang="en-US" sz="1200" b="1" kern="1200" dirty="0">
                          <a:solidFill>
                            <a:srgbClr val="00B050"/>
                          </a:solidFill>
                          <a:effectLst/>
                          <a:latin typeface="+mn-lt"/>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lvl="0" indent="-285750" algn="just">
                        <a:buFont typeface="Arial" panose="020B0604020202020204" pitchFamily="34" charset="0"/>
                        <a:buChar char="•"/>
                      </a:pPr>
                      <a:r>
                        <a:rPr lang="en-GB" sz="1200" kern="1200" dirty="0">
                          <a:solidFill>
                            <a:schemeClr val="dk1"/>
                          </a:solidFill>
                          <a:effectLst/>
                          <a:latin typeface="+mn-lt"/>
                          <a:ea typeface="+mn-ea"/>
                          <a:cs typeface="+mn-cs"/>
                        </a:rPr>
                        <a:t>Same as above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dk1"/>
                          </a:solidFill>
                          <a:effectLst/>
                          <a:latin typeface="+mn-lt"/>
                          <a:ea typeface="+mn-ea"/>
                          <a:cs typeface="+mn-cs"/>
                        </a:rPr>
                        <a:t>Same as above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5876724"/>
                  </a:ext>
                </a:extLst>
              </a:tr>
              <a:tr h="892490">
                <a:tc>
                  <a:txBody>
                    <a:bodyPr/>
                    <a:lstStyle/>
                    <a:p>
                      <a:pPr marL="0" marR="0" algn="ctr">
                        <a:lnSpc>
                          <a:spcPct val="107000"/>
                        </a:lnSpc>
                        <a:spcBef>
                          <a:spcPts val="0"/>
                        </a:spcBef>
                        <a:spcAft>
                          <a:spcPts val="0"/>
                        </a:spcAft>
                      </a:pP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200" dirty="0" err="1">
                          <a:effectLst/>
                          <a:latin typeface="Arial" panose="020B0604020202020204" pitchFamily="34" charset="0"/>
                          <a:ea typeface="Calibri" panose="020F0502020204030204" pitchFamily="34" charset="0"/>
                          <a:cs typeface="Times New Roman" panose="02020603050405020304" pitchFamily="18" charset="0"/>
                        </a:rPr>
                        <a:t>Msukaligwa</a:t>
                      </a:r>
                      <a:r>
                        <a:rPr lang="en-ZA" sz="1200" dirty="0">
                          <a:effectLst/>
                          <a:latin typeface="Arial" panose="020B0604020202020204" pitchFamily="34" charset="0"/>
                          <a:ea typeface="Calibri" panose="020F0502020204030204" pitchFamily="34" charset="0"/>
                          <a:cs typeface="Times New Roman" panose="02020603050405020304" pitchFamily="18" charset="0"/>
                        </a:rPr>
                        <a:t> LM</a:t>
                      </a:r>
                    </a:p>
                    <a:p>
                      <a:pPr algn="just">
                        <a:lnSpc>
                          <a:spcPct val="100000"/>
                        </a:lnSpc>
                        <a:spcAft>
                          <a:spcPts val="0"/>
                        </a:spcAft>
                      </a:pP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p>
                      <a:pPr marL="171450" indent="-171450" algn="just">
                        <a:lnSpc>
                          <a:spcPct val="100000"/>
                        </a:lnSpc>
                        <a:spcAft>
                          <a:spcPts val="0"/>
                        </a:spcAft>
                        <a:buFont typeface="Wingdings" panose="05000000000000000000" pitchFamily="2" charset="2"/>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Mandatory  Intervention</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1200" dirty="0">
                          <a:effectLst/>
                          <a:latin typeface="Arial" panose="020B0604020202020204" pitchFamily="34" charset="0"/>
                          <a:ea typeface="Calibri" panose="020F0502020204030204" pitchFamily="34" charset="0"/>
                          <a:cs typeface="Times New Roman" panose="02020603050405020304" pitchFamily="18" charset="0"/>
                        </a:rPr>
                        <a:t>S139(1)(5) of the Constitution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lang="en-US" sz="1200" b="1" kern="1200" dirty="0">
                          <a:solidFill>
                            <a:srgbClr val="00B050"/>
                          </a:solidFill>
                          <a:effectLst/>
                          <a:latin typeface="+mn-lt"/>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endParaRPr lang="en-US" sz="1400" b="1" kern="1200" dirty="0">
                        <a:solidFill>
                          <a:srgbClr val="00B050"/>
                        </a:solidFill>
                        <a:effectLst/>
                        <a:latin typeface="+mn-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lang="en-US" sz="1200" b="1" kern="1200" dirty="0">
                          <a:solidFill>
                            <a:srgbClr val="00B050"/>
                          </a:solidFill>
                          <a:effectLst/>
                          <a:latin typeface="+mn-lt"/>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just">
                        <a:buFont typeface="Arial" panose="020B0604020202020204" pitchFamily="34" charset="0"/>
                        <a:buChar char="•"/>
                      </a:pPr>
                      <a:r>
                        <a:rPr lang="en-ZA" sz="1200" dirty="0"/>
                        <a:t>Same as above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dk1"/>
                          </a:solidFill>
                          <a:effectLst/>
                          <a:latin typeface="+mn-lt"/>
                          <a:ea typeface="+mn-ea"/>
                          <a:cs typeface="+mn-cs"/>
                        </a:rPr>
                        <a:t>Same as above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7559363"/>
                  </a:ext>
                </a:extLst>
              </a:tr>
              <a:tr h="1325951">
                <a:tc>
                  <a:txBody>
                    <a:bodyPr/>
                    <a:lstStyle/>
                    <a:p>
                      <a:pPr marL="0" marR="0" algn="ctr">
                        <a:lnSpc>
                          <a:spcPct val="107000"/>
                        </a:lnSpc>
                        <a:spcBef>
                          <a:spcPts val="0"/>
                        </a:spcBef>
                        <a:spcAft>
                          <a:spcPts val="0"/>
                        </a:spcAft>
                      </a:pP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just">
                        <a:lnSpc>
                          <a:spcPct val="150000"/>
                        </a:lnSpc>
                        <a:spcAft>
                          <a:spcPts val="800"/>
                        </a:spcAft>
                        <a:buFont typeface="Wingdings" panose="05000000000000000000" pitchFamily="2" charset="2"/>
                        <a:buNone/>
                      </a:pPr>
                      <a:r>
                        <a:rPr lang="en-ZA" sz="1200" dirty="0" err="1">
                          <a:effectLst/>
                          <a:latin typeface="Arial" panose="020B0604020202020204" pitchFamily="34" charset="0"/>
                          <a:ea typeface="Calibri" panose="020F0502020204030204" pitchFamily="34" charset="0"/>
                          <a:cs typeface="Times New Roman" panose="02020603050405020304" pitchFamily="18" charset="0"/>
                        </a:rPr>
                        <a:t>Thaba</a:t>
                      </a:r>
                      <a:r>
                        <a:rPr lang="en-ZA" sz="1200" dirty="0">
                          <a:effectLst/>
                          <a:latin typeface="Arial" panose="020B0604020202020204" pitchFamily="34" charset="0"/>
                          <a:ea typeface="Calibri" panose="020F0502020204030204" pitchFamily="34" charset="0"/>
                          <a:cs typeface="Times New Roman" panose="02020603050405020304" pitchFamily="18" charset="0"/>
                        </a:rPr>
                        <a:t> </a:t>
                      </a:r>
                      <a:r>
                        <a:rPr lang="en-ZA" sz="1200" dirty="0" err="1">
                          <a:effectLst/>
                          <a:latin typeface="Arial" panose="020B0604020202020204" pitchFamily="34" charset="0"/>
                          <a:ea typeface="Calibri" panose="020F0502020204030204" pitchFamily="34" charset="0"/>
                          <a:cs typeface="Times New Roman" panose="02020603050405020304" pitchFamily="18" charset="0"/>
                        </a:rPr>
                        <a:t>Cheui</a:t>
                      </a:r>
                      <a:r>
                        <a:rPr lang="en-ZA" sz="1200" dirty="0">
                          <a:effectLst/>
                          <a:latin typeface="Arial" panose="020B0604020202020204" pitchFamily="34" charset="0"/>
                          <a:ea typeface="Calibri" panose="020F0502020204030204" pitchFamily="34" charset="0"/>
                          <a:cs typeface="Times New Roman" panose="02020603050405020304" pitchFamily="18" charset="0"/>
                        </a:rPr>
                        <a:t> LM</a:t>
                      </a:r>
                    </a:p>
                    <a:p>
                      <a:pPr marL="171450" indent="-171450" algn="just">
                        <a:lnSpc>
                          <a:spcPct val="100000"/>
                        </a:lnSpc>
                        <a:spcAft>
                          <a:spcPts val="0"/>
                        </a:spcAft>
                        <a:buFont typeface="Wingdings" panose="05000000000000000000" pitchFamily="2" charset="2"/>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Mandatory  Intervention</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1200" dirty="0">
                          <a:effectLst/>
                          <a:latin typeface="Arial" panose="020B0604020202020204" pitchFamily="34" charset="0"/>
                          <a:ea typeface="Calibri" panose="020F0502020204030204" pitchFamily="34" charset="0"/>
                          <a:cs typeface="Times New Roman" panose="02020603050405020304" pitchFamily="18" charset="0"/>
                        </a:rPr>
                        <a:t>S139(1)(5) of the Constitution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lang="en-US" sz="1200" b="1" kern="1200" dirty="0">
                          <a:solidFill>
                            <a:srgbClr val="00B050"/>
                          </a:solidFill>
                          <a:effectLst/>
                          <a:latin typeface="+mn-lt"/>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endParaRPr lang="en-US" sz="1400" b="1" dirty="0">
                        <a:solidFill>
                          <a:srgbClr val="00B050"/>
                        </a:solidFill>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lang="en-US" sz="1200" b="1" kern="1200" dirty="0">
                          <a:solidFill>
                            <a:srgbClr val="00B050"/>
                          </a:solidFill>
                          <a:effectLst/>
                          <a:latin typeface="+mn-lt"/>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a:t>Same as above</a:t>
                      </a:r>
                    </a:p>
                    <a:p>
                      <a:pPr marL="171450" indent="-171450" algn="just">
                        <a:buFont typeface="Arial" panose="020B0604020202020204" pitchFamily="34" charset="0"/>
                        <a:buChar char="•"/>
                      </a:pPr>
                      <a:endParaRPr lang="en-ZA"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a:t>Same as above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a:solidFill>
                          <a:schemeClr val="dk1"/>
                        </a:solidFill>
                        <a:effectLst/>
                        <a:latin typeface="+mn-lt"/>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2187735"/>
                  </a:ext>
                </a:extLst>
              </a:tr>
            </a:tbl>
          </a:graphicData>
        </a:graphic>
      </p:graphicFrame>
    </p:spTree>
    <p:extLst>
      <p:ext uri="{BB962C8B-B14F-4D97-AF65-F5344CB8AC3E}">
        <p14:creationId xmlns:p14="http://schemas.microsoft.com/office/powerpoint/2010/main" val="1137366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p:txBody>
          <a:bodyPr/>
          <a:lstStyle/>
          <a:p>
            <a:pPr algn="ctr"/>
            <a:r>
              <a:rPr lang="en-GB" sz="2400" b="1" dirty="0"/>
              <a:t>TRANSITION ACTIVITIES – intervention management</a:t>
            </a:r>
            <a:endParaRPr lang="en-ZA" u="sng" dirty="0">
              <a:solidFill>
                <a:schemeClr val="tx1"/>
              </a:solidFill>
            </a:endParaRPr>
          </a:p>
        </p:txBody>
      </p:sp>
      <p:graphicFrame>
        <p:nvGraphicFramePr>
          <p:cNvPr id="6" name="Content Placeholder 5">
            <a:extLst>
              <a:ext uri="{FF2B5EF4-FFF2-40B4-BE49-F238E27FC236}">
                <a16:creationId xmlns:a16="http://schemas.microsoft.com/office/drawing/2014/main" id="{115E0D79-ADA8-45B1-A6AD-6D81EDEF2A03}"/>
              </a:ext>
            </a:extLst>
          </p:cNvPr>
          <p:cNvGraphicFramePr>
            <a:graphicFrameLocks/>
          </p:cNvGraphicFramePr>
          <p:nvPr>
            <p:extLst>
              <p:ext uri="{D42A27DB-BD31-4B8C-83A1-F6EECF244321}">
                <p14:modId xmlns:p14="http://schemas.microsoft.com/office/powerpoint/2010/main" val="2750062055"/>
              </p:ext>
            </p:extLst>
          </p:nvPr>
        </p:nvGraphicFramePr>
        <p:xfrm>
          <a:off x="254000" y="681037"/>
          <a:ext cx="11684000" cy="5412692"/>
        </p:xfrm>
        <a:graphic>
          <a:graphicData uri="http://schemas.openxmlformats.org/drawingml/2006/table">
            <a:tbl>
              <a:tblPr firstRow="1" firstCol="1" bandRow="1"/>
              <a:tblGrid>
                <a:gridCol w="481031">
                  <a:extLst>
                    <a:ext uri="{9D8B030D-6E8A-4147-A177-3AD203B41FA5}">
                      <a16:colId xmlns:a16="http://schemas.microsoft.com/office/drawing/2014/main" val="307672276"/>
                    </a:ext>
                  </a:extLst>
                </a:gridCol>
                <a:gridCol w="1278531">
                  <a:extLst>
                    <a:ext uri="{9D8B030D-6E8A-4147-A177-3AD203B41FA5}">
                      <a16:colId xmlns:a16="http://schemas.microsoft.com/office/drawing/2014/main" val="16808774"/>
                    </a:ext>
                  </a:extLst>
                </a:gridCol>
                <a:gridCol w="2012338">
                  <a:extLst>
                    <a:ext uri="{9D8B030D-6E8A-4147-A177-3AD203B41FA5}">
                      <a16:colId xmlns:a16="http://schemas.microsoft.com/office/drawing/2014/main" val="190653492"/>
                    </a:ext>
                  </a:extLst>
                </a:gridCol>
                <a:gridCol w="482600">
                  <a:extLst>
                    <a:ext uri="{9D8B030D-6E8A-4147-A177-3AD203B41FA5}">
                      <a16:colId xmlns:a16="http://schemas.microsoft.com/office/drawing/2014/main" val="1312599231"/>
                    </a:ext>
                  </a:extLst>
                </a:gridCol>
                <a:gridCol w="546100">
                  <a:extLst>
                    <a:ext uri="{9D8B030D-6E8A-4147-A177-3AD203B41FA5}">
                      <a16:colId xmlns:a16="http://schemas.microsoft.com/office/drawing/2014/main" val="2314161921"/>
                    </a:ext>
                  </a:extLst>
                </a:gridCol>
                <a:gridCol w="414793">
                  <a:extLst>
                    <a:ext uri="{9D8B030D-6E8A-4147-A177-3AD203B41FA5}">
                      <a16:colId xmlns:a16="http://schemas.microsoft.com/office/drawing/2014/main" val="30252831"/>
                    </a:ext>
                  </a:extLst>
                </a:gridCol>
                <a:gridCol w="519008">
                  <a:extLst>
                    <a:ext uri="{9D8B030D-6E8A-4147-A177-3AD203B41FA5}">
                      <a16:colId xmlns:a16="http://schemas.microsoft.com/office/drawing/2014/main" val="305566995"/>
                    </a:ext>
                  </a:extLst>
                </a:gridCol>
                <a:gridCol w="3227974">
                  <a:extLst>
                    <a:ext uri="{9D8B030D-6E8A-4147-A177-3AD203B41FA5}">
                      <a16:colId xmlns:a16="http://schemas.microsoft.com/office/drawing/2014/main" val="1263916118"/>
                    </a:ext>
                  </a:extLst>
                </a:gridCol>
                <a:gridCol w="2721625">
                  <a:extLst>
                    <a:ext uri="{9D8B030D-6E8A-4147-A177-3AD203B41FA5}">
                      <a16:colId xmlns:a16="http://schemas.microsoft.com/office/drawing/2014/main" val="55082570"/>
                    </a:ext>
                  </a:extLst>
                </a:gridCol>
              </a:tblGrid>
              <a:tr h="383135">
                <a:tc rowSpan="2">
                  <a:txBody>
                    <a:bodyPr/>
                    <a:lstStyle/>
                    <a:p>
                      <a:pPr marL="0" marR="0" algn="ctr">
                        <a:lnSpc>
                          <a:spcPct val="107000"/>
                        </a:lnSpc>
                        <a:spcBef>
                          <a:spcPts val="0"/>
                        </a:spcBef>
                        <a:spcAft>
                          <a:spcPts val="0"/>
                        </a:spcAft>
                      </a:pPr>
                      <a:r>
                        <a:rPr lang="en-US" sz="1200" b="1">
                          <a:effectLst/>
                          <a:latin typeface="+mj-lt"/>
                          <a:ea typeface="Calibri" panose="020F0502020204030204" pitchFamily="34" charset="0"/>
                          <a:cs typeface="Times New Roman" panose="02020603050405020304" pitchFamily="18" charset="0"/>
                        </a:rPr>
                        <a:t>NO.</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rowSpan="2">
                  <a:txBody>
                    <a:bodyPr/>
                    <a:lstStyle/>
                    <a:p>
                      <a:pPr marL="0" marR="0" algn="ctr">
                        <a:lnSpc>
                          <a:spcPct val="107000"/>
                        </a:lnSpc>
                        <a:spcBef>
                          <a:spcPts val="0"/>
                        </a:spcBef>
                        <a:spcAft>
                          <a:spcPts val="0"/>
                        </a:spcAft>
                      </a:pPr>
                      <a:r>
                        <a:rPr lang="en-US" sz="1200" b="1" dirty="0">
                          <a:solidFill>
                            <a:srgbClr val="000000"/>
                          </a:solidFill>
                          <a:effectLst/>
                          <a:latin typeface="+mj-lt"/>
                          <a:ea typeface="Calibri" panose="020F0502020204030204" pitchFamily="34" charset="0"/>
                          <a:cs typeface="Times New Roman" panose="02020603050405020304" pitchFamily="18" charset="0"/>
                        </a:rPr>
                        <a:t>PROVINCE</a:t>
                      </a: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rowSpan="2">
                  <a:txBody>
                    <a:bodyPr/>
                    <a:lstStyle/>
                    <a:p>
                      <a:pPr marL="0" marR="0" algn="ctr">
                        <a:lnSpc>
                          <a:spcPct val="107000"/>
                        </a:lnSpc>
                        <a:spcBef>
                          <a:spcPts val="0"/>
                        </a:spcBef>
                        <a:spcAft>
                          <a:spcPts val="0"/>
                        </a:spcAft>
                      </a:pPr>
                      <a:r>
                        <a:rPr lang="en-US" sz="1200" b="1" dirty="0">
                          <a:solidFill>
                            <a:srgbClr val="000000"/>
                          </a:solidFill>
                          <a:effectLst/>
                          <a:latin typeface="+mj-lt"/>
                          <a:ea typeface="Calibri" panose="020F0502020204030204" pitchFamily="34" charset="0"/>
                          <a:cs typeface="Times New Roman" panose="02020603050405020304" pitchFamily="18" charset="0"/>
                        </a:rPr>
                        <a:t>PRIOR LGE</a:t>
                      </a: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A8D08D"/>
                    </a:solidFill>
                  </a:tcPr>
                </a:tc>
                <a:tc gridSpan="2">
                  <a:txBody>
                    <a:bodyPr/>
                    <a:lstStyle/>
                    <a:p>
                      <a:pPr marL="0" marR="0" algn="ctr">
                        <a:lnSpc>
                          <a:spcPct val="107000"/>
                        </a:lnSpc>
                        <a:spcBef>
                          <a:spcPts val="0"/>
                        </a:spcBef>
                        <a:spcAft>
                          <a:spcPts val="0"/>
                        </a:spcAft>
                      </a:pPr>
                      <a:r>
                        <a:rPr lang="en-US" sz="1200" b="1" dirty="0">
                          <a:solidFill>
                            <a:srgbClr val="000000"/>
                          </a:solidFill>
                          <a:effectLst/>
                          <a:latin typeface="+mj-lt"/>
                          <a:ea typeface="Calibri" panose="020F0502020204030204" pitchFamily="34" charset="0"/>
                          <a:cs typeface="Times New Roman" panose="02020603050405020304" pitchFamily="18" charset="0"/>
                        </a:rPr>
                        <a:t>HUNG COUNCIL</a:t>
                      </a: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hMerge="1">
                  <a:txBody>
                    <a:bodyPr/>
                    <a:lstStyle/>
                    <a:p>
                      <a:endParaRPr lang="en-GB"/>
                    </a:p>
                  </a:txBody>
                  <a:tcPr>
                    <a:lnL w="12700" cap="flat" cmpd="sng" algn="ctr">
                      <a:solidFill>
                        <a:srgbClr val="000000"/>
                      </a:solidFill>
                      <a:prstDash val="solid"/>
                      <a:round/>
                      <a:headEnd type="none" w="med" len="med"/>
                      <a:tailEnd type="none" w="med" len="med"/>
                    </a:lnL>
                  </a:tcPr>
                </a:tc>
                <a:tc gridSpan="2">
                  <a:txBody>
                    <a:bodyPr/>
                    <a:lstStyle/>
                    <a:p>
                      <a:pPr marL="0" marR="0" algn="ctr">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TERMINATED</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hMerge="1">
                  <a:txBody>
                    <a:bodyPr/>
                    <a:lstStyle/>
                    <a:p>
                      <a:endParaRPr lang="en-GB"/>
                    </a:p>
                  </a:txBody>
                  <a:tcPr>
                    <a:lnL w="12700" cap="flat" cmpd="sng" algn="ctr">
                      <a:solidFill>
                        <a:srgbClr val="000000"/>
                      </a:solidFill>
                      <a:prstDash val="solid"/>
                      <a:round/>
                      <a:headEnd type="none" w="med" len="med"/>
                      <a:tailEnd type="none" w="med" len="med"/>
                    </a:lnL>
                  </a:tcPr>
                </a:tc>
                <a:tc rowSpan="2">
                  <a:txBody>
                    <a:bodyPr/>
                    <a:lstStyle/>
                    <a:p>
                      <a:pPr marL="0" marR="0" algn="ctr">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CONDITIONS FOR TERMINATION POST LGE</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rowSpan="2">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200" b="1" kern="1200" dirty="0">
                          <a:solidFill>
                            <a:schemeClr val="tx1"/>
                          </a:solidFill>
                          <a:effectLst/>
                          <a:latin typeface="+mn-lt"/>
                          <a:ea typeface="Calibri" panose="020F0502020204030204" pitchFamily="34" charset="0"/>
                          <a:cs typeface="Times New Roman" panose="02020603050405020304" pitchFamily="18" charset="0"/>
                        </a:rPr>
                        <a:t>INTERVENTIONS MANAGEMENT POST LGE</a:t>
                      </a:r>
                    </a:p>
                    <a:p>
                      <a:pPr marL="0" marR="0" algn="ctr">
                        <a:lnSpc>
                          <a:spcPct val="107000"/>
                        </a:lnSpc>
                        <a:spcBef>
                          <a:spcPts val="0"/>
                        </a:spcBef>
                        <a:spcAft>
                          <a:spcPts val="0"/>
                        </a:spcAft>
                      </a:pP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4150655696"/>
                  </a:ext>
                </a:extLst>
              </a:tr>
              <a:tr h="479143">
                <a:tc vMerge="1">
                  <a:txBody>
                    <a:bodyPr/>
                    <a:lstStyle/>
                    <a:p>
                      <a:pPr marL="0" marR="0" algn="ctr">
                        <a:lnSpc>
                          <a:spcPct val="107000"/>
                        </a:lnSpc>
                        <a:spcBef>
                          <a:spcPts val="0"/>
                        </a:spcBef>
                        <a:spcAft>
                          <a:spcPts val="0"/>
                        </a:spcAft>
                      </a:pPr>
                      <a:endParaRPr lang="en-US" sz="1200" b="1">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vMerge="1">
                  <a:txBody>
                    <a:bodyPr/>
                    <a:lstStyle/>
                    <a:p>
                      <a:pPr marL="0" marR="0" algn="ctr">
                        <a:lnSpc>
                          <a:spcPct val="107000"/>
                        </a:lnSpc>
                        <a:spcBef>
                          <a:spcPts val="0"/>
                        </a:spcBef>
                        <a:spcAft>
                          <a:spcPts val="0"/>
                        </a:spcAft>
                      </a:pP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vMerge="1">
                  <a:txBody>
                    <a:bodyPr/>
                    <a:lstStyle/>
                    <a:p>
                      <a:endParaRPr lang="en-GB" dirty="0"/>
                    </a:p>
                  </a:txBody>
                  <a:tcPr>
                    <a:lnT w="12700" cap="flat" cmpd="sng" algn="ctr">
                      <a:solidFill>
                        <a:srgbClr val="000000"/>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Yes</a:t>
                      </a:r>
                    </a:p>
                  </a:txBody>
                  <a:tcPr marL="64575" marR="64575"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No</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Yes</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No</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A8D08D"/>
                    </a:solidFill>
                  </a:tcPr>
                </a:tc>
                <a:tc vMerge="1">
                  <a:txBody>
                    <a:bodyPr/>
                    <a:lstStyle/>
                    <a:p>
                      <a:pPr marL="0" marR="0" algn="ctr">
                        <a:lnSpc>
                          <a:spcPct val="107000"/>
                        </a:lnSpc>
                        <a:spcBef>
                          <a:spcPts val="0"/>
                        </a:spcBef>
                        <a:spcAft>
                          <a:spcPts val="0"/>
                        </a:spcAft>
                      </a:pP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vMerge="1">
                  <a:txBody>
                    <a:bodyPr/>
                    <a:lstStyle/>
                    <a:p>
                      <a:pPr marL="0" marR="0" algn="ctr">
                        <a:lnSpc>
                          <a:spcPct val="107000"/>
                        </a:lnSpc>
                        <a:spcBef>
                          <a:spcPts val="0"/>
                        </a:spcBef>
                        <a:spcAft>
                          <a:spcPts val="0"/>
                        </a:spcAft>
                      </a:pP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2415213453"/>
                  </a:ext>
                </a:extLst>
              </a:tr>
              <a:tr h="1764446">
                <a:tc>
                  <a:txBody>
                    <a:bodyPr/>
                    <a:lstStyle/>
                    <a:p>
                      <a:pPr marL="0" marR="0" algn="ctr">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6.</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Mpumalanga  – 5 municipalities</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200" dirty="0" err="1">
                          <a:effectLst/>
                          <a:latin typeface="Arial" panose="020B0604020202020204" pitchFamily="34" charset="0"/>
                          <a:ea typeface="Calibri" panose="020F0502020204030204" pitchFamily="34" charset="0"/>
                          <a:cs typeface="Times New Roman" panose="02020603050405020304" pitchFamily="18" charset="0"/>
                        </a:rPr>
                        <a:t>Lekwa</a:t>
                      </a:r>
                      <a:r>
                        <a:rPr lang="en-ZA" sz="1200" dirty="0">
                          <a:effectLst/>
                          <a:latin typeface="Arial" panose="020B0604020202020204" pitchFamily="34" charset="0"/>
                          <a:ea typeface="Calibri" panose="020F0502020204030204" pitchFamily="34" charset="0"/>
                          <a:cs typeface="Times New Roman" panose="02020603050405020304" pitchFamily="18" charset="0"/>
                        </a:rPr>
                        <a:t> LM</a:t>
                      </a:r>
                    </a:p>
                    <a:p>
                      <a:pPr algn="just">
                        <a:lnSpc>
                          <a:spcPct val="100000"/>
                        </a:lnSpc>
                        <a:spcAft>
                          <a:spcPts val="0"/>
                        </a:spcAft>
                      </a:pP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p>
                      <a:pPr marL="171450" indent="-171450" algn="just">
                        <a:lnSpc>
                          <a:spcPct val="100000"/>
                        </a:lnSpc>
                        <a:spcAft>
                          <a:spcPts val="0"/>
                        </a:spcAft>
                        <a:buFont typeface="Wingdings" panose="05000000000000000000" pitchFamily="2" charset="2"/>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Mandatory  Intervention</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1200" dirty="0">
                          <a:effectLst/>
                          <a:latin typeface="Arial" panose="020B0604020202020204" pitchFamily="34" charset="0"/>
                          <a:ea typeface="Calibri" panose="020F0502020204030204" pitchFamily="34" charset="0"/>
                          <a:cs typeface="Times New Roman" panose="02020603050405020304" pitchFamily="18" charset="0"/>
                        </a:rPr>
                        <a:t>S139(7) of the Constitution read with MFMA</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1200" dirty="0">
                          <a:effectLst/>
                          <a:latin typeface="Arial" panose="020B0604020202020204" pitchFamily="34" charset="0"/>
                          <a:ea typeface="Calibri" panose="020F0502020204030204" pitchFamily="34" charset="0"/>
                          <a:cs typeface="Times New Roman" panose="02020603050405020304" pitchFamily="18" charset="0"/>
                        </a:rPr>
                        <a:t>Dissolution of municipal Council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lang="en-US" sz="1200" b="1" kern="1200" dirty="0">
                          <a:solidFill>
                            <a:srgbClr val="00B050"/>
                          </a:solidFill>
                          <a:effectLst/>
                          <a:latin typeface="+mn-lt"/>
                          <a:ea typeface="Calibri" panose="020F0502020204030204" pitchFamily="34" charset="0"/>
                          <a:cs typeface="Times New Roman" panose="02020603050405020304" pitchFamily="18" charset="0"/>
                        </a:rPr>
                        <a:t>√</a:t>
                      </a:r>
                    </a:p>
                    <a:p>
                      <a:pPr algn="just">
                        <a:lnSpc>
                          <a:spcPct val="150000"/>
                        </a:lnSpc>
                        <a:spcAft>
                          <a:spcPts val="800"/>
                        </a:spcAft>
                      </a:pP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endParaRPr lang="en-US" sz="1200" b="1" kern="1200" dirty="0">
                        <a:solidFill>
                          <a:srgbClr val="00B05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endParaRPr lang="en-US" sz="1400" b="1" kern="1200" dirty="0">
                        <a:solidFill>
                          <a:srgbClr val="00B050"/>
                        </a:solidFill>
                        <a:effectLst/>
                        <a:latin typeface="+mn-l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endParaRPr lang="en-US" sz="1400" b="1" dirty="0">
                        <a:solidFill>
                          <a:srgbClr val="00B050"/>
                        </a:solidFill>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lang="en-US" sz="1200" b="1" kern="1200" dirty="0">
                          <a:solidFill>
                            <a:srgbClr val="00B050"/>
                          </a:solidFill>
                          <a:effectLst/>
                          <a:latin typeface="+mn-lt"/>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buFont typeface="Wingdings" panose="05000000000000000000" pitchFamily="2" charset="2"/>
                        <a:buChar char="§"/>
                      </a:pPr>
                      <a:r>
                        <a:rPr lang="en-GB" sz="1200" dirty="0"/>
                        <a:t>Principles for discretionary interventions are applicable</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200" dirty="0"/>
                        <a:t>Principles for discretionary interventions are applicable</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7990311"/>
                  </a:ext>
                </a:extLst>
              </a:tr>
              <a:tr h="1392984">
                <a:tc rowSpan="2">
                  <a:txBody>
                    <a:bodyPr/>
                    <a:lstStyle/>
                    <a:p>
                      <a:pPr marL="0" marR="0" algn="ctr">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7. </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Northern Cape – 2 municipalities</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200" dirty="0" err="1">
                          <a:effectLst/>
                          <a:latin typeface="Arial" panose="020B0604020202020204" pitchFamily="34" charset="0"/>
                          <a:ea typeface="Calibri" panose="020F0502020204030204" pitchFamily="34" charset="0"/>
                          <a:cs typeface="Times New Roman" panose="02020603050405020304" pitchFamily="18" charset="0"/>
                        </a:rPr>
                        <a:t>Phokwane</a:t>
                      </a:r>
                      <a:r>
                        <a:rPr lang="en-ZA" sz="1200" dirty="0">
                          <a:effectLst/>
                          <a:latin typeface="Arial" panose="020B0604020202020204" pitchFamily="34" charset="0"/>
                          <a:ea typeface="Calibri" panose="020F0502020204030204" pitchFamily="34" charset="0"/>
                          <a:cs typeface="Times New Roman" panose="02020603050405020304" pitchFamily="18" charset="0"/>
                        </a:rPr>
                        <a:t> LM</a:t>
                      </a:r>
                    </a:p>
                    <a:p>
                      <a:pPr algn="just">
                        <a:lnSpc>
                          <a:spcPct val="100000"/>
                        </a:lnSpc>
                        <a:spcAft>
                          <a:spcPts val="0"/>
                        </a:spcAft>
                      </a:pP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p>
                      <a:pPr marL="171450" indent="-171450" algn="just">
                        <a:lnSpc>
                          <a:spcPct val="100000"/>
                        </a:lnSpc>
                        <a:spcAft>
                          <a:spcPts val="0"/>
                        </a:spcAft>
                        <a:buFont typeface="Wingdings" panose="05000000000000000000" pitchFamily="2" charset="2"/>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Mandatory  Intervention</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1200" dirty="0">
                          <a:effectLst/>
                          <a:latin typeface="Arial" panose="020B0604020202020204" pitchFamily="34" charset="0"/>
                          <a:ea typeface="Calibri" panose="020F0502020204030204" pitchFamily="34" charset="0"/>
                          <a:cs typeface="Times New Roman" panose="02020603050405020304" pitchFamily="18" charset="0"/>
                        </a:rPr>
                        <a:t>S139(5) of the Constitution</a:t>
                      </a:r>
                    </a:p>
                    <a:p>
                      <a:pPr algn="just">
                        <a:lnSpc>
                          <a:spcPct val="100000"/>
                        </a:lnSpc>
                        <a:spcAft>
                          <a:spcPts val="0"/>
                        </a:spcAft>
                      </a:pP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lang="en-US" sz="1200" b="1" kern="1200" dirty="0">
                          <a:solidFill>
                            <a:srgbClr val="00B050"/>
                          </a:solidFill>
                          <a:effectLst/>
                          <a:latin typeface="+mn-lt"/>
                          <a:ea typeface="Calibri" panose="020F0502020204030204" pitchFamily="34" charset="0"/>
                          <a:cs typeface="Times New Roman" panose="02020603050405020304" pitchFamily="18" charset="0"/>
                        </a:rPr>
                        <a:t>√</a:t>
                      </a:r>
                    </a:p>
                    <a:p>
                      <a:pPr marL="0" marR="0" lvl="0" indent="0" algn="just" defTabSz="914400" rtl="0" eaLnBrk="1" fontAlgn="auto" latinLnBrk="0" hangingPunct="1">
                        <a:lnSpc>
                          <a:spcPct val="150000"/>
                        </a:lnSpc>
                        <a:spcBef>
                          <a:spcPts val="0"/>
                        </a:spcBef>
                        <a:spcAft>
                          <a:spcPts val="800"/>
                        </a:spcAft>
                        <a:buClrTx/>
                        <a:buSzTx/>
                        <a:buFontTx/>
                        <a:buNone/>
                        <a:tabLst/>
                        <a:defRPr/>
                      </a:pPr>
                      <a:endParaRPr lang="en-US" sz="1200" b="1" kern="1200" dirty="0">
                        <a:solidFill>
                          <a:srgbClr val="00B05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endParaRPr lang="en-US" sz="1400" b="1" kern="1200" dirty="0">
                        <a:solidFill>
                          <a:srgbClr val="00B050"/>
                        </a:solidFill>
                        <a:effectLst/>
                        <a:latin typeface="+mn-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1200" b="1" i="0" u="none" strike="noStrike" kern="1200" cap="none" spc="0" normalizeH="0" baseline="0" noProof="0">
                          <a:ln>
                            <a:noFill/>
                          </a:ln>
                          <a:solidFill>
                            <a:srgbClr val="00B050"/>
                          </a:solidFill>
                          <a:effectLst/>
                          <a:uLnTx/>
                          <a:uFillTx/>
                          <a:latin typeface="Arial" panose="020B0604020202020204"/>
                          <a:ea typeface="Calibri" panose="020F0502020204030204" pitchFamily="34" charset="0"/>
                          <a:cs typeface="Times New Roman" panose="02020603050405020304" pitchFamily="18" charset="0"/>
                        </a:rPr>
                        <a:t>√</a:t>
                      </a:r>
                      <a:endParaRPr kumimoji="0" lang="en-US" sz="1200" b="1" i="0" u="none" strike="noStrike" kern="1200" cap="none" spc="0" normalizeH="0" baseline="0" noProof="0" dirty="0">
                        <a:ln>
                          <a:noFill/>
                        </a:ln>
                        <a:solidFill>
                          <a:srgbClr val="00B050"/>
                        </a:solidFill>
                        <a:effectLst/>
                        <a:uLnTx/>
                        <a:uFillTx/>
                        <a:latin typeface="Arial" panose="020B0604020202020204"/>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buFont typeface="Wingdings" panose="05000000000000000000" pitchFamily="2" charset="2"/>
                        <a:buChar char="§"/>
                      </a:pPr>
                      <a:r>
                        <a:rPr lang="en-GB" sz="1200" dirty="0"/>
                        <a:t>Principles for discretionary interventions are applicable</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200" dirty="0"/>
                        <a:t>Principles for discretionary interventions are applicable</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7559363"/>
                  </a:ext>
                </a:extLst>
              </a:tr>
              <a:tr h="1392984">
                <a:tc vMerge="1">
                  <a:txBody>
                    <a:bodyPr/>
                    <a:lstStyle/>
                    <a:p>
                      <a:pPr marL="0" marR="0" algn="ctr">
                        <a:lnSpc>
                          <a:spcPct val="107000"/>
                        </a:lnSpc>
                        <a:spcBef>
                          <a:spcPts val="0"/>
                        </a:spcBef>
                        <a:spcAft>
                          <a:spcPts val="0"/>
                        </a:spcAft>
                      </a:pP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nSpc>
                          <a:spcPct val="107000"/>
                        </a:lnSpc>
                        <a:spcBef>
                          <a:spcPts val="0"/>
                        </a:spcBef>
                        <a:spcAft>
                          <a:spcPts val="0"/>
                        </a:spcAft>
                      </a:pP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just">
                        <a:lnSpc>
                          <a:spcPct val="150000"/>
                        </a:lnSpc>
                        <a:spcAft>
                          <a:spcPts val="800"/>
                        </a:spcAft>
                        <a:buFont typeface="Wingdings" panose="05000000000000000000" pitchFamily="2" charset="2"/>
                        <a:buNone/>
                      </a:pPr>
                      <a:r>
                        <a:rPr lang="en-ZA" sz="1200" dirty="0" err="1">
                          <a:effectLst/>
                          <a:latin typeface="Arial" panose="020B0604020202020204" pitchFamily="34" charset="0"/>
                          <a:ea typeface="Calibri" panose="020F0502020204030204" pitchFamily="34" charset="0"/>
                          <a:cs typeface="Times New Roman" panose="02020603050405020304" pitchFamily="18" charset="0"/>
                        </a:rPr>
                        <a:t>Renosterberg</a:t>
                      </a:r>
                      <a:r>
                        <a:rPr lang="en-ZA" sz="1200" dirty="0">
                          <a:effectLst/>
                          <a:latin typeface="Arial" panose="020B0604020202020204" pitchFamily="34" charset="0"/>
                          <a:ea typeface="Calibri" panose="020F0502020204030204" pitchFamily="34" charset="0"/>
                          <a:cs typeface="Times New Roman" panose="02020603050405020304" pitchFamily="18" charset="0"/>
                        </a:rPr>
                        <a:t> LM</a:t>
                      </a:r>
                    </a:p>
                    <a:p>
                      <a:pPr marL="171450" indent="-171450" algn="just">
                        <a:lnSpc>
                          <a:spcPct val="100000"/>
                        </a:lnSpc>
                        <a:spcAft>
                          <a:spcPts val="0"/>
                        </a:spcAft>
                        <a:buFont typeface="Wingdings" panose="05000000000000000000" pitchFamily="2" charset="2"/>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Mandatory  Intervention</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1200" dirty="0">
                          <a:effectLst/>
                          <a:latin typeface="Arial" panose="020B0604020202020204" pitchFamily="34" charset="0"/>
                          <a:ea typeface="Calibri" panose="020F0502020204030204" pitchFamily="34" charset="0"/>
                          <a:cs typeface="Times New Roman" panose="02020603050405020304" pitchFamily="18" charset="0"/>
                        </a:rPr>
                        <a:t>S139(5) of the Constitution</a:t>
                      </a:r>
                    </a:p>
                    <a:p>
                      <a:pPr marL="0" indent="0" algn="just">
                        <a:lnSpc>
                          <a:spcPct val="150000"/>
                        </a:lnSpc>
                        <a:spcAft>
                          <a:spcPts val="800"/>
                        </a:spcAft>
                        <a:buFont typeface="Wingdings" panose="05000000000000000000" pitchFamily="2" charset="2"/>
                        <a:buNone/>
                      </a:pP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lang="en-US" sz="1200" b="1" kern="1200" dirty="0">
                          <a:solidFill>
                            <a:srgbClr val="00B050"/>
                          </a:solidFill>
                          <a:effectLst/>
                          <a:latin typeface="+mn-lt"/>
                          <a:ea typeface="Calibri" panose="020F0502020204030204" pitchFamily="34" charset="0"/>
                          <a:cs typeface="Times New Roman" panose="02020603050405020304" pitchFamily="18" charset="0"/>
                        </a:rPr>
                        <a:t>√</a:t>
                      </a:r>
                    </a:p>
                    <a:p>
                      <a:pPr marL="0" marR="0" lvl="0" indent="0" algn="just" defTabSz="914400" rtl="0" eaLnBrk="1" fontAlgn="auto" latinLnBrk="0" hangingPunct="1">
                        <a:lnSpc>
                          <a:spcPct val="150000"/>
                        </a:lnSpc>
                        <a:spcBef>
                          <a:spcPts val="0"/>
                        </a:spcBef>
                        <a:spcAft>
                          <a:spcPts val="800"/>
                        </a:spcAft>
                        <a:buClrTx/>
                        <a:buSzTx/>
                        <a:buFontTx/>
                        <a:buNone/>
                        <a:tabLst/>
                        <a:defRPr/>
                      </a:pPr>
                      <a:endParaRPr lang="en-US" sz="1200" b="1" kern="1200" dirty="0">
                        <a:solidFill>
                          <a:srgbClr val="00B05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endParaRPr lang="en-US" sz="1400" b="1" dirty="0">
                        <a:solidFill>
                          <a:srgbClr val="00B050"/>
                        </a:solidFill>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Arial" panose="020B0604020202020204"/>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buFont typeface="Wingdings" panose="05000000000000000000" pitchFamily="2" charset="2"/>
                        <a:buChar char="§"/>
                      </a:pPr>
                      <a:r>
                        <a:rPr lang="en-GB" sz="1200" dirty="0"/>
                        <a:t>Principles for discretionary interventions are applicable</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200" dirty="0"/>
                        <a:t>Principles for discretionary interventions are applicable</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2187735"/>
                  </a:ext>
                </a:extLst>
              </a:tr>
            </a:tbl>
          </a:graphicData>
        </a:graphic>
      </p:graphicFrame>
    </p:spTree>
    <p:extLst>
      <p:ext uri="{BB962C8B-B14F-4D97-AF65-F5344CB8AC3E}">
        <p14:creationId xmlns:p14="http://schemas.microsoft.com/office/powerpoint/2010/main" val="1082353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p:txBody>
          <a:bodyPr/>
          <a:lstStyle/>
          <a:p>
            <a:pPr algn="ctr"/>
            <a:r>
              <a:rPr lang="en-GB" sz="2400" b="1" dirty="0"/>
              <a:t>TRANSITION ACTIVITIES – intervention management</a:t>
            </a:r>
            <a:endParaRPr lang="en-ZA" u="sng" dirty="0">
              <a:solidFill>
                <a:schemeClr val="tx1"/>
              </a:solidFill>
            </a:endParaRPr>
          </a:p>
        </p:txBody>
      </p:sp>
      <p:graphicFrame>
        <p:nvGraphicFramePr>
          <p:cNvPr id="7" name="Content Placeholder 5">
            <a:extLst>
              <a:ext uri="{FF2B5EF4-FFF2-40B4-BE49-F238E27FC236}">
                <a16:creationId xmlns:a16="http://schemas.microsoft.com/office/drawing/2014/main" id="{6EB46CD5-D495-4F2B-A2D0-85D2D20C31B7}"/>
              </a:ext>
            </a:extLst>
          </p:cNvPr>
          <p:cNvGraphicFramePr>
            <a:graphicFrameLocks/>
          </p:cNvGraphicFramePr>
          <p:nvPr>
            <p:extLst>
              <p:ext uri="{D42A27DB-BD31-4B8C-83A1-F6EECF244321}">
                <p14:modId xmlns:p14="http://schemas.microsoft.com/office/powerpoint/2010/main" val="2907281069"/>
              </p:ext>
            </p:extLst>
          </p:nvPr>
        </p:nvGraphicFramePr>
        <p:xfrm>
          <a:off x="234950" y="681037"/>
          <a:ext cx="11722100" cy="5487751"/>
        </p:xfrm>
        <a:graphic>
          <a:graphicData uri="http://schemas.openxmlformats.org/drawingml/2006/table">
            <a:tbl>
              <a:tblPr firstRow="1" firstCol="1" bandRow="1"/>
              <a:tblGrid>
                <a:gridCol w="482600">
                  <a:extLst>
                    <a:ext uri="{9D8B030D-6E8A-4147-A177-3AD203B41FA5}">
                      <a16:colId xmlns:a16="http://schemas.microsoft.com/office/drawing/2014/main" val="307672276"/>
                    </a:ext>
                  </a:extLst>
                </a:gridCol>
                <a:gridCol w="1460500">
                  <a:extLst>
                    <a:ext uri="{9D8B030D-6E8A-4147-A177-3AD203B41FA5}">
                      <a16:colId xmlns:a16="http://schemas.microsoft.com/office/drawing/2014/main" val="16808774"/>
                    </a:ext>
                  </a:extLst>
                </a:gridCol>
                <a:gridCol w="1701800">
                  <a:extLst>
                    <a:ext uri="{9D8B030D-6E8A-4147-A177-3AD203B41FA5}">
                      <a16:colId xmlns:a16="http://schemas.microsoft.com/office/drawing/2014/main" val="190653492"/>
                    </a:ext>
                  </a:extLst>
                </a:gridCol>
                <a:gridCol w="533400">
                  <a:extLst>
                    <a:ext uri="{9D8B030D-6E8A-4147-A177-3AD203B41FA5}">
                      <a16:colId xmlns:a16="http://schemas.microsoft.com/office/drawing/2014/main" val="1312599231"/>
                    </a:ext>
                  </a:extLst>
                </a:gridCol>
                <a:gridCol w="444500">
                  <a:extLst>
                    <a:ext uri="{9D8B030D-6E8A-4147-A177-3AD203B41FA5}">
                      <a16:colId xmlns:a16="http://schemas.microsoft.com/office/drawing/2014/main" val="2314161921"/>
                    </a:ext>
                  </a:extLst>
                </a:gridCol>
                <a:gridCol w="609600">
                  <a:extLst>
                    <a:ext uri="{9D8B030D-6E8A-4147-A177-3AD203B41FA5}">
                      <a16:colId xmlns:a16="http://schemas.microsoft.com/office/drawing/2014/main" val="30252831"/>
                    </a:ext>
                  </a:extLst>
                </a:gridCol>
                <a:gridCol w="711200">
                  <a:extLst>
                    <a:ext uri="{9D8B030D-6E8A-4147-A177-3AD203B41FA5}">
                      <a16:colId xmlns:a16="http://schemas.microsoft.com/office/drawing/2014/main" val="305566995"/>
                    </a:ext>
                  </a:extLst>
                </a:gridCol>
                <a:gridCol w="1968500">
                  <a:extLst>
                    <a:ext uri="{9D8B030D-6E8A-4147-A177-3AD203B41FA5}">
                      <a16:colId xmlns:a16="http://schemas.microsoft.com/office/drawing/2014/main" val="1263916118"/>
                    </a:ext>
                  </a:extLst>
                </a:gridCol>
                <a:gridCol w="3810000">
                  <a:extLst>
                    <a:ext uri="{9D8B030D-6E8A-4147-A177-3AD203B41FA5}">
                      <a16:colId xmlns:a16="http://schemas.microsoft.com/office/drawing/2014/main" val="55082570"/>
                    </a:ext>
                  </a:extLst>
                </a:gridCol>
              </a:tblGrid>
              <a:tr h="371585">
                <a:tc rowSpan="2">
                  <a:txBody>
                    <a:bodyPr/>
                    <a:lstStyle/>
                    <a:p>
                      <a:pPr marL="0" marR="0" algn="ctr">
                        <a:lnSpc>
                          <a:spcPct val="107000"/>
                        </a:lnSpc>
                        <a:spcBef>
                          <a:spcPts val="0"/>
                        </a:spcBef>
                        <a:spcAft>
                          <a:spcPts val="0"/>
                        </a:spcAft>
                      </a:pPr>
                      <a:r>
                        <a:rPr lang="en-US" sz="1200" b="1">
                          <a:effectLst/>
                          <a:latin typeface="+mj-lt"/>
                          <a:ea typeface="Calibri" panose="020F0502020204030204" pitchFamily="34" charset="0"/>
                          <a:cs typeface="Times New Roman" panose="02020603050405020304" pitchFamily="18" charset="0"/>
                        </a:rPr>
                        <a:t>NO.</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rowSpan="2">
                  <a:txBody>
                    <a:bodyPr/>
                    <a:lstStyle/>
                    <a:p>
                      <a:pPr marL="0" marR="0" algn="ctr">
                        <a:lnSpc>
                          <a:spcPct val="107000"/>
                        </a:lnSpc>
                        <a:spcBef>
                          <a:spcPts val="0"/>
                        </a:spcBef>
                        <a:spcAft>
                          <a:spcPts val="0"/>
                        </a:spcAft>
                      </a:pPr>
                      <a:r>
                        <a:rPr lang="en-US" sz="1200" b="1" dirty="0">
                          <a:solidFill>
                            <a:srgbClr val="000000"/>
                          </a:solidFill>
                          <a:effectLst/>
                          <a:latin typeface="+mj-lt"/>
                          <a:ea typeface="Calibri" panose="020F0502020204030204" pitchFamily="34" charset="0"/>
                          <a:cs typeface="Times New Roman" panose="02020603050405020304" pitchFamily="18" charset="0"/>
                        </a:rPr>
                        <a:t>PROVINCE</a:t>
                      </a: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rowSpan="2">
                  <a:txBody>
                    <a:bodyPr/>
                    <a:lstStyle/>
                    <a:p>
                      <a:pPr marL="0" marR="0" algn="ctr">
                        <a:lnSpc>
                          <a:spcPct val="107000"/>
                        </a:lnSpc>
                        <a:spcBef>
                          <a:spcPts val="0"/>
                        </a:spcBef>
                        <a:spcAft>
                          <a:spcPts val="0"/>
                        </a:spcAft>
                      </a:pPr>
                      <a:r>
                        <a:rPr lang="en-US" sz="1200" b="1" dirty="0">
                          <a:solidFill>
                            <a:srgbClr val="000000"/>
                          </a:solidFill>
                          <a:effectLst/>
                          <a:latin typeface="+mj-lt"/>
                          <a:ea typeface="Calibri" panose="020F0502020204030204" pitchFamily="34" charset="0"/>
                          <a:cs typeface="Times New Roman" panose="02020603050405020304" pitchFamily="18" charset="0"/>
                        </a:rPr>
                        <a:t>PRIOR LGE</a:t>
                      </a: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A8D08D"/>
                    </a:solidFill>
                  </a:tcPr>
                </a:tc>
                <a:tc gridSpan="2">
                  <a:txBody>
                    <a:bodyPr/>
                    <a:lstStyle/>
                    <a:p>
                      <a:pPr marL="0" marR="0" algn="ctr">
                        <a:lnSpc>
                          <a:spcPct val="107000"/>
                        </a:lnSpc>
                        <a:spcBef>
                          <a:spcPts val="0"/>
                        </a:spcBef>
                        <a:spcAft>
                          <a:spcPts val="0"/>
                        </a:spcAft>
                      </a:pPr>
                      <a:r>
                        <a:rPr lang="en-US" sz="1200" b="1" dirty="0">
                          <a:solidFill>
                            <a:srgbClr val="000000"/>
                          </a:solidFill>
                          <a:effectLst/>
                          <a:latin typeface="+mj-lt"/>
                          <a:ea typeface="Calibri" panose="020F0502020204030204" pitchFamily="34" charset="0"/>
                          <a:cs typeface="Times New Roman" panose="02020603050405020304" pitchFamily="18" charset="0"/>
                        </a:rPr>
                        <a:t>HUNG COUNCIL</a:t>
                      </a: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hMerge="1">
                  <a:txBody>
                    <a:bodyPr/>
                    <a:lstStyle/>
                    <a:p>
                      <a:endParaRPr lang="en-GB"/>
                    </a:p>
                  </a:txBody>
                  <a:tcPr>
                    <a:lnL w="12700" cap="flat" cmpd="sng" algn="ctr">
                      <a:solidFill>
                        <a:srgbClr val="000000"/>
                      </a:solidFill>
                      <a:prstDash val="solid"/>
                      <a:round/>
                      <a:headEnd type="none" w="med" len="med"/>
                      <a:tailEnd type="none" w="med" len="med"/>
                    </a:lnL>
                  </a:tcPr>
                </a:tc>
                <a:tc gridSpan="2">
                  <a:txBody>
                    <a:bodyPr/>
                    <a:lstStyle/>
                    <a:p>
                      <a:pPr marL="0" marR="0" algn="ctr">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TERMINATED</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hMerge="1">
                  <a:txBody>
                    <a:bodyPr/>
                    <a:lstStyle/>
                    <a:p>
                      <a:endParaRPr lang="en-GB"/>
                    </a:p>
                  </a:txBody>
                  <a:tcPr>
                    <a:lnL w="12700" cap="flat" cmpd="sng" algn="ctr">
                      <a:solidFill>
                        <a:srgbClr val="000000"/>
                      </a:solidFill>
                      <a:prstDash val="solid"/>
                      <a:round/>
                      <a:headEnd type="none" w="med" len="med"/>
                      <a:tailEnd type="none" w="med" len="med"/>
                    </a:lnL>
                  </a:tcPr>
                </a:tc>
                <a:tc rowSpan="2">
                  <a:txBody>
                    <a:bodyPr/>
                    <a:lstStyle/>
                    <a:p>
                      <a:pPr marL="0" marR="0" algn="ctr">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CONDITIONS FOR TERMINATION POST LGE</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rowSpan="2">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200" b="1" kern="1200" dirty="0">
                          <a:solidFill>
                            <a:schemeClr val="tx1"/>
                          </a:solidFill>
                          <a:effectLst/>
                          <a:latin typeface="+mn-lt"/>
                          <a:ea typeface="Calibri" panose="020F0502020204030204" pitchFamily="34" charset="0"/>
                          <a:cs typeface="Times New Roman" panose="02020603050405020304" pitchFamily="18" charset="0"/>
                        </a:rPr>
                        <a:t>INTERVENTIONS MANAGEMENT POST LGE</a:t>
                      </a:r>
                    </a:p>
                    <a:p>
                      <a:pPr marL="0" marR="0" algn="ctr">
                        <a:lnSpc>
                          <a:spcPct val="107000"/>
                        </a:lnSpc>
                        <a:spcBef>
                          <a:spcPts val="0"/>
                        </a:spcBef>
                        <a:spcAft>
                          <a:spcPts val="0"/>
                        </a:spcAft>
                      </a:pP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4150655696"/>
                  </a:ext>
                </a:extLst>
              </a:tr>
              <a:tr h="464699">
                <a:tc vMerge="1">
                  <a:txBody>
                    <a:bodyPr/>
                    <a:lstStyle/>
                    <a:p>
                      <a:pPr marL="0" marR="0" algn="ctr">
                        <a:lnSpc>
                          <a:spcPct val="107000"/>
                        </a:lnSpc>
                        <a:spcBef>
                          <a:spcPts val="0"/>
                        </a:spcBef>
                        <a:spcAft>
                          <a:spcPts val="0"/>
                        </a:spcAft>
                      </a:pPr>
                      <a:endParaRPr lang="en-US" sz="1200" b="1">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vMerge="1">
                  <a:txBody>
                    <a:bodyPr/>
                    <a:lstStyle/>
                    <a:p>
                      <a:pPr marL="0" marR="0" algn="ctr">
                        <a:lnSpc>
                          <a:spcPct val="107000"/>
                        </a:lnSpc>
                        <a:spcBef>
                          <a:spcPts val="0"/>
                        </a:spcBef>
                        <a:spcAft>
                          <a:spcPts val="0"/>
                        </a:spcAft>
                      </a:pP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vMerge="1">
                  <a:txBody>
                    <a:bodyPr/>
                    <a:lstStyle/>
                    <a:p>
                      <a:endParaRPr lang="en-GB" dirty="0"/>
                    </a:p>
                  </a:txBody>
                  <a:tcPr>
                    <a:lnT w="12700" cap="flat" cmpd="sng" algn="ctr">
                      <a:solidFill>
                        <a:srgbClr val="000000"/>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Yes</a:t>
                      </a:r>
                    </a:p>
                  </a:txBody>
                  <a:tcPr marL="64575" marR="64575"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No</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Yes</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No</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A8D08D"/>
                    </a:solidFill>
                  </a:tcPr>
                </a:tc>
                <a:tc vMerge="1">
                  <a:txBody>
                    <a:bodyPr/>
                    <a:lstStyle/>
                    <a:p>
                      <a:pPr marL="0" marR="0" algn="ctr">
                        <a:lnSpc>
                          <a:spcPct val="107000"/>
                        </a:lnSpc>
                        <a:spcBef>
                          <a:spcPts val="0"/>
                        </a:spcBef>
                        <a:spcAft>
                          <a:spcPts val="0"/>
                        </a:spcAft>
                      </a:pP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vMerge="1">
                  <a:txBody>
                    <a:bodyPr/>
                    <a:lstStyle/>
                    <a:p>
                      <a:pPr marL="0" marR="0" algn="ctr">
                        <a:lnSpc>
                          <a:spcPct val="107000"/>
                        </a:lnSpc>
                        <a:spcBef>
                          <a:spcPts val="0"/>
                        </a:spcBef>
                        <a:spcAft>
                          <a:spcPts val="0"/>
                        </a:spcAft>
                      </a:pP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2415213453"/>
                  </a:ext>
                </a:extLst>
              </a:tr>
              <a:tr h="1181686">
                <a:tc rowSpan="4">
                  <a:txBody>
                    <a:bodyPr/>
                    <a:lstStyle/>
                    <a:p>
                      <a:pPr marL="0" marR="0" algn="ctr">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8.</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North West  – 4 municipalities</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Madibeng LM</a:t>
                      </a:r>
                    </a:p>
                    <a:p>
                      <a:pPr algn="just">
                        <a:lnSpc>
                          <a:spcPct val="100000"/>
                        </a:lnSpc>
                        <a:spcAft>
                          <a:spcPts val="0"/>
                        </a:spcAft>
                      </a:pP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p>
                      <a:pPr marL="171450" indent="-171450" algn="just">
                        <a:lnSpc>
                          <a:spcPct val="100000"/>
                        </a:lnSpc>
                        <a:spcAft>
                          <a:spcPts val="0"/>
                        </a:spcAft>
                        <a:buFont typeface="Wingdings" panose="05000000000000000000" pitchFamily="2" charset="2"/>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Discretionary   Intervention</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1200" dirty="0">
                          <a:effectLst/>
                          <a:latin typeface="Arial" panose="020B0604020202020204" pitchFamily="34" charset="0"/>
                          <a:ea typeface="Calibri" panose="020F0502020204030204" pitchFamily="34" charset="0"/>
                          <a:cs typeface="Times New Roman" panose="02020603050405020304" pitchFamily="18" charset="0"/>
                        </a:rPr>
                        <a:t>S139(1) (b) of the Constitution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endParaRPr lang="en-US" sz="1200" b="1" kern="1200" dirty="0">
                        <a:solidFill>
                          <a:srgbClr val="00B050"/>
                        </a:solidFill>
                        <a:effectLst/>
                        <a:latin typeface="+mn-lt"/>
                        <a:ea typeface="Calibri" panose="020F0502020204030204" pitchFamily="34" charset="0"/>
                        <a:cs typeface="Times New Roman" panose="02020603050405020304" pitchFamily="18" charset="0"/>
                      </a:endParaRPr>
                    </a:p>
                    <a:p>
                      <a:pPr algn="just">
                        <a:lnSpc>
                          <a:spcPct val="150000"/>
                        </a:lnSpc>
                        <a:spcAft>
                          <a:spcPts val="800"/>
                        </a:spcAft>
                      </a:pP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endParaRPr lang="en-US" sz="1200" b="1" kern="1200" dirty="0">
                        <a:solidFill>
                          <a:srgbClr val="00B05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lang="en-US" sz="1200" b="1" kern="1200" dirty="0">
                          <a:solidFill>
                            <a:srgbClr val="00B050"/>
                          </a:solidFill>
                          <a:effectLst/>
                          <a:latin typeface="+mn-lt"/>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endParaRPr lang="en-US" sz="1200" b="1" kern="1200" dirty="0">
                        <a:solidFill>
                          <a:srgbClr val="00B05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lvl="0" indent="-285750" algn="just">
                        <a:buFont typeface="Arial" panose="020B0604020202020204" pitchFamily="34" charset="0"/>
                        <a:buChar char="•"/>
                      </a:pPr>
                      <a:r>
                        <a:rPr lang="en-GB" sz="1200" kern="1200" dirty="0">
                          <a:solidFill>
                            <a:schemeClr val="tx1"/>
                          </a:solidFill>
                          <a:effectLst/>
                          <a:latin typeface="+mn-lt"/>
                          <a:ea typeface="+mn-ea"/>
                          <a:cs typeface="+mn-cs"/>
                        </a:rPr>
                        <a:t>Discretionary intervention terminated by PEC </a:t>
                      </a:r>
                      <a:endParaRPr lang="en-GB" sz="1200" kern="1200" dirty="0">
                        <a:solidFill>
                          <a:schemeClr val="dk1"/>
                        </a:solidFill>
                        <a:effectLst/>
                        <a:latin typeface="+mn-lt"/>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lvl="0" indent="-285750" algn="just">
                        <a:buFont typeface="Arial" panose="020B0604020202020204" pitchFamily="34" charset="0"/>
                        <a:buChar char="•"/>
                      </a:pPr>
                      <a:r>
                        <a:rPr lang="en-GB" sz="1200" kern="1200" dirty="0">
                          <a:solidFill>
                            <a:schemeClr val="dk1"/>
                          </a:solidFill>
                          <a:effectLst/>
                          <a:latin typeface="+mn-lt"/>
                          <a:ea typeface="+mn-ea"/>
                          <a:cs typeface="+mn-cs"/>
                        </a:rPr>
                        <a:t>Active, PEC converted discretionary intervention into mandatory intervention by imposing mandatory financial recovery plan.</a:t>
                      </a:r>
                    </a:p>
                    <a:p>
                      <a:pPr marL="285750" lvl="0" indent="-285750" algn="just">
                        <a:buFont typeface="Arial" panose="020B0604020202020204" pitchFamily="34" charset="0"/>
                        <a:buChar char="•"/>
                      </a:pPr>
                      <a:r>
                        <a:rPr lang="en-GB" sz="1200" kern="1200" dirty="0">
                          <a:solidFill>
                            <a:schemeClr val="dk1"/>
                          </a:solidFill>
                          <a:effectLst/>
                          <a:latin typeface="+mn-lt"/>
                          <a:ea typeface="+mn-ea"/>
                          <a:cs typeface="+mn-cs"/>
                        </a:rPr>
                        <a:t>MFMA provisions for mandatory intervention are applicable.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7990311"/>
                  </a:ext>
                </a:extLst>
              </a:tr>
              <a:tr h="1164197">
                <a:tc vMerge="1">
                  <a:txBody>
                    <a:bodyPr/>
                    <a:lstStyle/>
                    <a:p>
                      <a:pPr marL="0" marR="0" algn="ctr">
                        <a:lnSpc>
                          <a:spcPct val="107000"/>
                        </a:lnSpc>
                        <a:spcBef>
                          <a:spcPts val="0"/>
                        </a:spcBef>
                        <a:spcAft>
                          <a:spcPts val="0"/>
                        </a:spcAft>
                      </a:pP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nSpc>
                          <a:spcPct val="107000"/>
                        </a:lnSpc>
                        <a:spcBef>
                          <a:spcPts val="0"/>
                        </a:spcBef>
                        <a:spcAft>
                          <a:spcPts val="0"/>
                        </a:spcAft>
                      </a:pP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JB Marks LM</a:t>
                      </a:r>
                    </a:p>
                    <a:p>
                      <a:pPr algn="just">
                        <a:lnSpc>
                          <a:spcPct val="100000"/>
                        </a:lnSpc>
                        <a:spcAft>
                          <a:spcPts val="0"/>
                        </a:spcAft>
                      </a:pP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p>
                      <a:pPr marL="171450" indent="-171450" algn="just">
                        <a:lnSpc>
                          <a:spcPct val="100000"/>
                        </a:lnSpc>
                        <a:spcAft>
                          <a:spcPts val="0"/>
                        </a:spcAft>
                        <a:buFont typeface="Wingdings" panose="05000000000000000000" pitchFamily="2" charset="2"/>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Discretionary   Intervention</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1200" dirty="0">
                          <a:effectLst/>
                          <a:latin typeface="Arial" panose="020B0604020202020204" pitchFamily="34" charset="0"/>
                          <a:ea typeface="Calibri" panose="020F0502020204030204" pitchFamily="34" charset="0"/>
                          <a:cs typeface="Times New Roman" panose="02020603050405020304" pitchFamily="18" charset="0"/>
                        </a:rPr>
                        <a:t>S139(1) (b) of the Constitution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lang="en-US" sz="1200" b="1" kern="1200" dirty="0">
                          <a:solidFill>
                            <a:srgbClr val="00B050"/>
                          </a:solidFill>
                          <a:effectLst/>
                          <a:latin typeface="+mn-lt"/>
                          <a:ea typeface="Calibri" panose="020F0502020204030204" pitchFamily="34" charset="0"/>
                          <a:cs typeface="Times New Roman" panose="02020603050405020304" pitchFamily="18" charset="0"/>
                        </a:rPr>
                        <a:t>√</a:t>
                      </a:r>
                    </a:p>
                    <a:p>
                      <a:pPr algn="just">
                        <a:lnSpc>
                          <a:spcPct val="150000"/>
                        </a:lnSpc>
                        <a:spcAft>
                          <a:spcPts val="800"/>
                        </a:spcAft>
                      </a:pP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endParaRPr lang="en-US" sz="1200" b="1" kern="1200" dirty="0">
                        <a:solidFill>
                          <a:srgbClr val="00B05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Arial" panose="020B0604020202020204"/>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endParaRPr kumimoji="0" lang="en-US" sz="1200" b="1" i="0" u="none" strike="noStrike" kern="1200" cap="none" spc="0" normalizeH="0" baseline="0" noProof="0" dirty="0">
                        <a:ln>
                          <a:noFill/>
                        </a:ln>
                        <a:solidFill>
                          <a:srgbClr val="00B050"/>
                        </a:solidFill>
                        <a:effectLst/>
                        <a:uLnTx/>
                        <a:uFillTx/>
                        <a:latin typeface="Arial" panose="020B0604020202020204"/>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lvl="0" indent="-285750" algn="just">
                        <a:buFont typeface="Arial" panose="020B0604020202020204" pitchFamily="34" charset="0"/>
                        <a:buChar char="•"/>
                      </a:pPr>
                      <a:r>
                        <a:rPr lang="en-GB" sz="1200" kern="1200" dirty="0">
                          <a:solidFill>
                            <a:schemeClr val="dk1"/>
                          </a:solidFill>
                          <a:effectLst/>
                          <a:latin typeface="+mn-lt"/>
                          <a:ea typeface="+mn-ea"/>
                          <a:cs typeface="+mn-cs"/>
                        </a:rPr>
                        <a:t>Same as above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rPr>
                        <a:t>Terminated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7559363"/>
                  </a:ext>
                </a:extLst>
              </a:tr>
              <a:tr h="1045603">
                <a:tc vMerge="1">
                  <a:txBody>
                    <a:bodyPr/>
                    <a:lstStyle/>
                    <a:p>
                      <a:pPr marL="0" marR="0" algn="ctr">
                        <a:lnSpc>
                          <a:spcPct val="107000"/>
                        </a:lnSpc>
                        <a:spcBef>
                          <a:spcPts val="0"/>
                        </a:spcBef>
                        <a:spcAft>
                          <a:spcPts val="0"/>
                        </a:spcAft>
                      </a:pP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nSpc>
                          <a:spcPct val="107000"/>
                        </a:lnSpc>
                        <a:spcBef>
                          <a:spcPts val="0"/>
                        </a:spcBef>
                        <a:spcAft>
                          <a:spcPts val="0"/>
                        </a:spcAft>
                      </a:pP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just">
                        <a:lnSpc>
                          <a:spcPct val="150000"/>
                        </a:lnSpc>
                        <a:spcAft>
                          <a:spcPts val="800"/>
                        </a:spcAft>
                        <a:buFont typeface="Wingdings" panose="05000000000000000000" pitchFamily="2" charset="2"/>
                        <a:buNone/>
                      </a:pPr>
                      <a:r>
                        <a:rPr lang="en-ZA" sz="1200" dirty="0" err="1">
                          <a:effectLst/>
                          <a:latin typeface="Arial" panose="020B0604020202020204" pitchFamily="34" charset="0"/>
                          <a:ea typeface="Calibri" panose="020F0502020204030204" pitchFamily="34" charset="0"/>
                          <a:cs typeface="Times New Roman" panose="02020603050405020304" pitchFamily="18" charset="0"/>
                        </a:rPr>
                        <a:t>Ramotshere</a:t>
                      </a:r>
                      <a:r>
                        <a:rPr lang="en-ZA" sz="1200" dirty="0">
                          <a:effectLst/>
                          <a:latin typeface="Arial" panose="020B0604020202020204" pitchFamily="34" charset="0"/>
                          <a:ea typeface="Calibri" panose="020F0502020204030204" pitchFamily="34" charset="0"/>
                          <a:cs typeface="Times New Roman" panose="02020603050405020304" pitchFamily="18" charset="0"/>
                        </a:rPr>
                        <a:t> LM</a:t>
                      </a:r>
                    </a:p>
                    <a:p>
                      <a:pPr marL="171450" indent="-171450" algn="just">
                        <a:lnSpc>
                          <a:spcPct val="100000"/>
                        </a:lnSpc>
                        <a:spcAft>
                          <a:spcPts val="0"/>
                        </a:spcAft>
                        <a:buFont typeface="Wingdings" panose="05000000000000000000" pitchFamily="2" charset="2"/>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Discretionary   Intervention</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1200" dirty="0">
                          <a:effectLst/>
                          <a:latin typeface="Arial" panose="020B0604020202020204" pitchFamily="34" charset="0"/>
                          <a:ea typeface="Calibri" panose="020F0502020204030204" pitchFamily="34" charset="0"/>
                          <a:cs typeface="Times New Roman" panose="02020603050405020304" pitchFamily="18" charset="0"/>
                        </a:rPr>
                        <a:t>S139(1) (b) of the Constitution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lang="en-US" sz="1200" b="1" kern="1200" dirty="0">
                          <a:solidFill>
                            <a:srgbClr val="00B050"/>
                          </a:solidFill>
                          <a:effectLst/>
                          <a:latin typeface="+mn-lt"/>
                          <a:ea typeface="Calibri" panose="020F0502020204030204" pitchFamily="34" charset="0"/>
                          <a:cs typeface="Times New Roman" panose="02020603050405020304" pitchFamily="18" charset="0"/>
                        </a:rPr>
                        <a:t>√</a:t>
                      </a:r>
                    </a:p>
                    <a:p>
                      <a:pPr marL="0" marR="0" lvl="0" indent="0" algn="just" defTabSz="914400" rtl="0" eaLnBrk="1" fontAlgn="auto" latinLnBrk="0" hangingPunct="1">
                        <a:lnSpc>
                          <a:spcPct val="150000"/>
                        </a:lnSpc>
                        <a:spcBef>
                          <a:spcPts val="0"/>
                        </a:spcBef>
                        <a:spcAft>
                          <a:spcPts val="800"/>
                        </a:spcAft>
                        <a:buClrTx/>
                        <a:buSzTx/>
                        <a:buFontTx/>
                        <a:buNone/>
                        <a:tabLst/>
                        <a:defRPr/>
                      </a:pPr>
                      <a:endParaRPr lang="en-US" sz="1200" b="1" kern="1200" dirty="0">
                        <a:solidFill>
                          <a:srgbClr val="00B05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Arial" panose="020B0604020202020204"/>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endParaRPr kumimoji="0" lang="en-US" sz="1200" b="1" i="0" u="none" strike="noStrike" kern="1200" cap="none" spc="0" normalizeH="0" baseline="0" noProof="0" dirty="0">
                        <a:ln>
                          <a:noFill/>
                        </a:ln>
                        <a:solidFill>
                          <a:srgbClr val="00B050"/>
                        </a:solidFill>
                        <a:effectLst/>
                        <a:uLnTx/>
                        <a:uFillTx/>
                        <a:latin typeface="Arial" panose="020B0604020202020204"/>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lvl="0" indent="-285750" algn="just">
                        <a:buFont typeface="Arial" panose="020B0604020202020204" pitchFamily="34" charset="0"/>
                        <a:buChar char="•"/>
                      </a:pPr>
                      <a:r>
                        <a:rPr lang="en-GB" sz="1200" kern="1200" dirty="0">
                          <a:solidFill>
                            <a:schemeClr val="dk1"/>
                          </a:solidFill>
                          <a:effectLst/>
                          <a:latin typeface="+mn-lt"/>
                          <a:ea typeface="+mn-ea"/>
                          <a:cs typeface="+mn-cs"/>
                        </a:rPr>
                        <a:t>Same as Above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rPr>
                        <a:t>Active, PEC converted discretionary intervention into mandatory intervention by imposing mandatory financial recovery plan.</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rPr>
                        <a:t>MFMA provisions for mandatory intervention are applicable.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2187735"/>
                  </a:ext>
                </a:extLst>
              </a:tr>
              <a:tr h="1192475">
                <a:tc vMerge="1">
                  <a:txBody>
                    <a:bodyPr/>
                    <a:lstStyle/>
                    <a:p>
                      <a:pPr marL="0" marR="0" algn="ctr">
                        <a:lnSpc>
                          <a:spcPct val="107000"/>
                        </a:lnSpc>
                        <a:spcBef>
                          <a:spcPts val="0"/>
                        </a:spcBef>
                        <a:spcAft>
                          <a:spcPts val="0"/>
                        </a:spcAft>
                      </a:pP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nSpc>
                          <a:spcPct val="107000"/>
                        </a:lnSpc>
                        <a:spcBef>
                          <a:spcPts val="0"/>
                        </a:spcBef>
                        <a:spcAft>
                          <a:spcPts val="0"/>
                        </a:spcAft>
                      </a:pP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200" dirty="0" err="1">
                          <a:effectLst/>
                          <a:latin typeface="Arial" panose="020B0604020202020204" pitchFamily="34" charset="0"/>
                          <a:ea typeface="Calibri" panose="020F0502020204030204" pitchFamily="34" charset="0"/>
                          <a:cs typeface="Times New Roman" panose="02020603050405020304" pitchFamily="18" charset="0"/>
                        </a:rPr>
                        <a:t>Tswaing</a:t>
                      </a:r>
                      <a:r>
                        <a:rPr lang="en-ZA" sz="1200" dirty="0">
                          <a:effectLst/>
                          <a:latin typeface="Arial" panose="020B0604020202020204" pitchFamily="34" charset="0"/>
                          <a:ea typeface="Calibri" panose="020F0502020204030204" pitchFamily="34" charset="0"/>
                          <a:cs typeface="Times New Roman" panose="02020603050405020304" pitchFamily="18" charset="0"/>
                        </a:rPr>
                        <a:t> LM</a:t>
                      </a:r>
                    </a:p>
                    <a:p>
                      <a:pPr algn="just">
                        <a:lnSpc>
                          <a:spcPct val="100000"/>
                        </a:lnSpc>
                        <a:spcAft>
                          <a:spcPts val="0"/>
                        </a:spcAft>
                      </a:pP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p>
                      <a:pPr marL="171450" indent="-171450" algn="just">
                        <a:lnSpc>
                          <a:spcPct val="100000"/>
                        </a:lnSpc>
                        <a:spcAft>
                          <a:spcPts val="0"/>
                        </a:spcAft>
                        <a:buFont typeface="Wingdings" panose="05000000000000000000" pitchFamily="2" charset="2"/>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Discretionary   Intervention</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1200" dirty="0">
                          <a:effectLst/>
                          <a:latin typeface="Arial" panose="020B0604020202020204" pitchFamily="34" charset="0"/>
                          <a:ea typeface="Calibri" panose="020F0502020204030204" pitchFamily="34" charset="0"/>
                          <a:cs typeface="Times New Roman" panose="02020603050405020304" pitchFamily="18" charset="0"/>
                        </a:rPr>
                        <a:t>S139(1) (c) of the Constitution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endParaRPr lang="en-US" sz="1200" b="1" kern="1200" dirty="0">
                        <a:solidFill>
                          <a:srgbClr val="00B05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lang="en-US" sz="1200" b="1" kern="1200" dirty="0">
                          <a:solidFill>
                            <a:srgbClr val="00B050"/>
                          </a:solidFill>
                          <a:effectLst/>
                          <a:latin typeface="+mn-lt"/>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Arial" panose="020B0604020202020204"/>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endParaRPr lang="en-US" sz="1200" b="1" kern="1200" dirty="0">
                        <a:solidFill>
                          <a:srgbClr val="00B05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lvl="0" indent="-285750" algn="just">
                        <a:buFont typeface="Arial" panose="020B0604020202020204" pitchFamily="34" charset="0"/>
                        <a:buChar char="•"/>
                      </a:pPr>
                      <a:r>
                        <a:rPr lang="en-GB" sz="1200" kern="1200" dirty="0">
                          <a:solidFill>
                            <a:schemeClr val="dk1"/>
                          </a:solidFill>
                          <a:effectLst/>
                          <a:latin typeface="+mn-lt"/>
                          <a:ea typeface="+mn-ea"/>
                          <a:cs typeface="+mn-cs"/>
                        </a:rPr>
                        <a:t>Dissolution terminated by operation of law post LGE.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rPr>
                        <a:t>Active, PEC introduced mandatory intervention by imposing mandatory financial recovery plan.</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rPr>
                        <a:t>MFMA provisions for mandatory intervention are applicable.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3439975"/>
                  </a:ext>
                </a:extLst>
              </a:tr>
            </a:tbl>
          </a:graphicData>
        </a:graphic>
      </p:graphicFrame>
    </p:spTree>
    <p:extLst>
      <p:ext uri="{BB962C8B-B14F-4D97-AF65-F5344CB8AC3E}">
        <p14:creationId xmlns:p14="http://schemas.microsoft.com/office/powerpoint/2010/main" val="4036106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p:txBody>
          <a:bodyPr/>
          <a:lstStyle/>
          <a:p>
            <a:pPr algn="ctr"/>
            <a:r>
              <a:rPr lang="en-GB" sz="2400" b="1" dirty="0"/>
              <a:t>TRANSITION ACTIVITIES – intervention management</a:t>
            </a:r>
            <a:endParaRPr lang="en-ZA" u="sng" dirty="0">
              <a:solidFill>
                <a:schemeClr val="tx1"/>
              </a:solidFill>
            </a:endParaRPr>
          </a:p>
        </p:txBody>
      </p:sp>
      <p:graphicFrame>
        <p:nvGraphicFramePr>
          <p:cNvPr id="5" name="Content Placeholder 5">
            <a:extLst>
              <a:ext uri="{FF2B5EF4-FFF2-40B4-BE49-F238E27FC236}">
                <a16:creationId xmlns:a16="http://schemas.microsoft.com/office/drawing/2014/main" id="{F03D11B5-73E9-4089-85A5-D84DDF0DBCE1}"/>
              </a:ext>
            </a:extLst>
          </p:cNvPr>
          <p:cNvGraphicFramePr>
            <a:graphicFrameLocks/>
          </p:cNvGraphicFramePr>
          <p:nvPr>
            <p:extLst>
              <p:ext uri="{D42A27DB-BD31-4B8C-83A1-F6EECF244321}">
                <p14:modId xmlns:p14="http://schemas.microsoft.com/office/powerpoint/2010/main" val="2194093562"/>
              </p:ext>
            </p:extLst>
          </p:nvPr>
        </p:nvGraphicFramePr>
        <p:xfrm>
          <a:off x="718456" y="630660"/>
          <a:ext cx="10985865" cy="5579071"/>
        </p:xfrm>
        <a:graphic>
          <a:graphicData uri="http://schemas.openxmlformats.org/drawingml/2006/table">
            <a:tbl>
              <a:tblPr firstRow="1" firstCol="1" bandRow="1"/>
              <a:tblGrid>
                <a:gridCol w="452289">
                  <a:extLst>
                    <a:ext uri="{9D8B030D-6E8A-4147-A177-3AD203B41FA5}">
                      <a16:colId xmlns:a16="http://schemas.microsoft.com/office/drawing/2014/main" val="307672276"/>
                    </a:ext>
                  </a:extLst>
                </a:gridCol>
                <a:gridCol w="1368770">
                  <a:extLst>
                    <a:ext uri="{9D8B030D-6E8A-4147-A177-3AD203B41FA5}">
                      <a16:colId xmlns:a16="http://schemas.microsoft.com/office/drawing/2014/main" val="16808774"/>
                    </a:ext>
                  </a:extLst>
                </a:gridCol>
                <a:gridCol w="1594914">
                  <a:extLst>
                    <a:ext uri="{9D8B030D-6E8A-4147-A177-3AD203B41FA5}">
                      <a16:colId xmlns:a16="http://schemas.microsoft.com/office/drawing/2014/main" val="190653492"/>
                    </a:ext>
                  </a:extLst>
                </a:gridCol>
                <a:gridCol w="368974">
                  <a:extLst>
                    <a:ext uri="{9D8B030D-6E8A-4147-A177-3AD203B41FA5}">
                      <a16:colId xmlns:a16="http://schemas.microsoft.com/office/drawing/2014/main" val="1312599231"/>
                    </a:ext>
                  </a:extLst>
                </a:gridCol>
                <a:gridCol w="547508">
                  <a:extLst>
                    <a:ext uri="{9D8B030D-6E8A-4147-A177-3AD203B41FA5}">
                      <a16:colId xmlns:a16="http://schemas.microsoft.com/office/drawing/2014/main" val="2314161921"/>
                    </a:ext>
                  </a:extLst>
                </a:gridCol>
                <a:gridCol w="464192">
                  <a:extLst>
                    <a:ext uri="{9D8B030D-6E8A-4147-A177-3AD203B41FA5}">
                      <a16:colId xmlns:a16="http://schemas.microsoft.com/office/drawing/2014/main" val="30252831"/>
                    </a:ext>
                  </a:extLst>
                </a:gridCol>
                <a:gridCol w="487996">
                  <a:extLst>
                    <a:ext uri="{9D8B030D-6E8A-4147-A177-3AD203B41FA5}">
                      <a16:colId xmlns:a16="http://schemas.microsoft.com/office/drawing/2014/main" val="305566995"/>
                    </a:ext>
                  </a:extLst>
                </a:gridCol>
                <a:gridCol w="1678230">
                  <a:extLst>
                    <a:ext uri="{9D8B030D-6E8A-4147-A177-3AD203B41FA5}">
                      <a16:colId xmlns:a16="http://schemas.microsoft.com/office/drawing/2014/main" val="1263916118"/>
                    </a:ext>
                  </a:extLst>
                </a:gridCol>
                <a:gridCol w="4022992">
                  <a:extLst>
                    <a:ext uri="{9D8B030D-6E8A-4147-A177-3AD203B41FA5}">
                      <a16:colId xmlns:a16="http://schemas.microsoft.com/office/drawing/2014/main" val="55082570"/>
                    </a:ext>
                  </a:extLst>
                </a:gridCol>
              </a:tblGrid>
              <a:tr h="352209">
                <a:tc rowSpan="2">
                  <a:txBody>
                    <a:bodyPr/>
                    <a:lstStyle/>
                    <a:p>
                      <a:pPr marL="0" marR="0" algn="ctr">
                        <a:lnSpc>
                          <a:spcPct val="107000"/>
                        </a:lnSpc>
                        <a:spcBef>
                          <a:spcPts val="0"/>
                        </a:spcBef>
                        <a:spcAft>
                          <a:spcPts val="0"/>
                        </a:spcAft>
                      </a:pPr>
                      <a:r>
                        <a:rPr lang="en-US" sz="1200" b="1">
                          <a:effectLst/>
                          <a:latin typeface="+mj-lt"/>
                          <a:ea typeface="Calibri" panose="020F0502020204030204" pitchFamily="34" charset="0"/>
                          <a:cs typeface="Times New Roman" panose="02020603050405020304" pitchFamily="18" charset="0"/>
                        </a:rPr>
                        <a:t>NO.</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rowSpan="2">
                  <a:txBody>
                    <a:bodyPr/>
                    <a:lstStyle/>
                    <a:p>
                      <a:pPr marL="0" marR="0" algn="ctr">
                        <a:lnSpc>
                          <a:spcPct val="107000"/>
                        </a:lnSpc>
                        <a:spcBef>
                          <a:spcPts val="0"/>
                        </a:spcBef>
                        <a:spcAft>
                          <a:spcPts val="0"/>
                        </a:spcAft>
                      </a:pPr>
                      <a:r>
                        <a:rPr lang="en-US" sz="1200" b="1" dirty="0">
                          <a:solidFill>
                            <a:srgbClr val="000000"/>
                          </a:solidFill>
                          <a:effectLst/>
                          <a:latin typeface="+mj-lt"/>
                          <a:ea typeface="Calibri" panose="020F0502020204030204" pitchFamily="34" charset="0"/>
                          <a:cs typeface="Times New Roman" panose="02020603050405020304" pitchFamily="18" charset="0"/>
                        </a:rPr>
                        <a:t>PROVINCE</a:t>
                      </a: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rowSpan="2">
                  <a:txBody>
                    <a:bodyPr/>
                    <a:lstStyle/>
                    <a:p>
                      <a:pPr marL="0" marR="0" algn="ctr">
                        <a:lnSpc>
                          <a:spcPct val="107000"/>
                        </a:lnSpc>
                        <a:spcBef>
                          <a:spcPts val="0"/>
                        </a:spcBef>
                        <a:spcAft>
                          <a:spcPts val="0"/>
                        </a:spcAft>
                      </a:pPr>
                      <a:r>
                        <a:rPr lang="en-US" sz="1200" b="1" dirty="0">
                          <a:solidFill>
                            <a:srgbClr val="000000"/>
                          </a:solidFill>
                          <a:effectLst/>
                          <a:latin typeface="+mj-lt"/>
                          <a:ea typeface="Calibri" panose="020F0502020204030204" pitchFamily="34" charset="0"/>
                          <a:cs typeface="Times New Roman" panose="02020603050405020304" pitchFamily="18" charset="0"/>
                        </a:rPr>
                        <a:t>PRIOR LGE</a:t>
                      </a: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A8D08D"/>
                    </a:solidFill>
                  </a:tcPr>
                </a:tc>
                <a:tc gridSpan="2">
                  <a:txBody>
                    <a:bodyPr/>
                    <a:lstStyle/>
                    <a:p>
                      <a:pPr marL="0" marR="0" algn="ctr">
                        <a:lnSpc>
                          <a:spcPct val="107000"/>
                        </a:lnSpc>
                        <a:spcBef>
                          <a:spcPts val="0"/>
                        </a:spcBef>
                        <a:spcAft>
                          <a:spcPts val="0"/>
                        </a:spcAft>
                      </a:pPr>
                      <a:r>
                        <a:rPr lang="en-US" sz="1200" b="1" dirty="0">
                          <a:solidFill>
                            <a:srgbClr val="000000"/>
                          </a:solidFill>
                          <a:effectLst/>
                          <a:latin typeface="+mj-lt"/>
                          <a:ea typeface="Calibri" panose="020F0502020204030204" pitchFamily="34" charset="0"/>
                          <a:cs typeface="Times New Roman" panose="02020603050405020304" pitchFamily="18" charset="0"/>
                        </a:rPr>
                        <a:t>HUNG COUNCIL</a:t>
                      </a: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hMerge="1">
                  <a:txBody>
                    <a:bodyPr/>
                    <a:lstStyle/>
                    <a:p>
                      <a:endParaRPr lang="en-GB"/>
                    </a:p>
                  </a:txBody>
                  <a:tcPr>
                    <a:lnL w="12700" cap="flat" cmpd="sng" algn="ctr">
                      <a:solidFill>
                        <a:srgbClr val="000000"/>
                      </a:solidFill>
                      <a:prstDash val="solid"/>
                      <a:round/>
                      <a:headEnd type="none" w="med" len="med"/>
                      <a:tailEnd type="none" w="med" len="med"/>
                    </a:lnL>
                  </a:tcPr>
                </a:tc>
                <a:tc gridSpan="2">
                  <a:txBody>
                    <a:bodyPr/>
                    <a:lstStyle/>
                    <a:p>
                      <a:pPr marL="0" marR="0" algn="ctr">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TERMINATED</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hMerge="1">
                  <a:txBody>
                    <a:bodyPr/>
                    <a:lstStyle/>
                    <a:p>
                      <a:endParaRPr lang="en-GB"/>
                    </a:p>
                  </a:txBody>
                  <a:tcPr>
                    <a:lnL w="12700" cap="flat" cmpd="sng" algn="ctr">
                      <a:solidFill>
                        <a:srgbClr val="000000"/>
                      </a:solidFill>
                      <a:prstDash val="solid"/>
                      <a:round/>
                      <a:headEnd type="none" w="med" len="med"/>
                      <a:tailEnd type="none" w="med" len="med"/>
                    </a:lnL>
                  </a:tcPr>
                </a:tc>
                <a:tc rowSpan="2">
                  <a:txBody>
                    <a:bodyPr/>
                    <a:lstStyle/>
                    <a:p>
                      <a:pPr marL="0" marR="0" algn="ctr">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CONDITIONS FOR TERMINATION POST LGE</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rowSpan="2">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200" b="1" kern="1200" dirty="0">
                          <a:solidFill>
                            <a:schemeClr val="tx1"/>
                          </a:solidFill>
                          <a:effectLst/>
                          <a:latin typeface="+mn-lt"/>
                          <a:ea typeface="Calibri" panose="020F0502020204030204" pitchFamily="34" charset="0"/>
                          <a:cs typeface="Times New Roman" panose="02020603050405020304" pitchFamily="18" charset="0"/>
                        </a:rPr>
                        <a:t>INTERVENTIONS MANAGEMENT POST LGE</a:t>
                      </a:r>
                    </a:p>
                    <a:p>
                      <a:pPr marL="0" marR="0" algn="ctr">
                        <a:lnSpc>
                          <a:spcPct val="107000"/>
                        </a:lnSpc>
                        <a:spcBef>
                          <a:spcPts val="0"/>
                        </a:spcBef>
                        <a:spcAft>
                          <a:spcPts val="0"/>
                        </a:spcAft>
                      </a:pP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4150655696"/>
                  </a:ext>
                </a:extLst>
              </a:tr>
              <a:tr h="421380">
                <a:tc vMerge="1">
                  <a:txBody>
                    <a:bodyPr/>
                    <a:lstStyle/>
                    <a:p>
                      <a:pPr marL="0" marR="0" algn="ctr">
                        <a:lnSpc>
                          <a:spcPct val="107000"/>
                        </a:lnSpc>
                        <a:spcBef>
                          <a:spcPts val="0"/>
                        </a:spcBef>
                        <a:spcAft>
                          <a:spcPts val="0"/>
                        </a:spcAft>
                      </a:pPr>
                      <a:endParaRPr lang="en-US" sz="1200" b="1">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vMerge="1">
                  <a:txBody>
                    <a:bodyPr/>
                    <a:lstStyle/>
                    <a:p>
                      <a:pPr marL="0" marR="0" algn="ctr">
                        <a:lnSpc>
                          <a:spcPct val="107000"/>
                        </a:lnSpc>
                        <a:spcBef>
                          <a:spcPts val="0"/>
                        </a:spcBef>
                        <a:spcAft>
                          <a:spcPts val="0"/>
                        </a:spcAft>
                      </a:pP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vMerge="1">
                  <a:txBody>
                    <a:bodyPr/>
                    <a:lstStyle/>
                    <a:p>
                      <a:endParaRPr lang="en-GB" dirty="0"/>
                    </a:p>
                  </a:txBody>
                  <a:tcPr>
                    <a:lnT w="12700" cap="flat" cmpd="sng" algn="ctr">
                      <a:solidFill>
                        <a:srgbClr val="000000"/>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Yes</a:t>
                      </a:r>
                    </a:p>
                  </a:txBody>
                  <a:tcPr marL="64575" marR="64575"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No</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Yes</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No</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A8D08D"/>
                    </a:solidFill>
                  </a:tcPr>
                </a:tc>
                <a:tc vMerge="1">
                  <a:txBody>
                    <a:bodyPr/>
                    <a:lstStyle/>
                    <a:p>
                      <a:pPr marL="0" marR="0" algn="ctr">
                        <a:lnSpc>
                          <a:spcPct val="107000"/>
                        </a:lnSpc>
                        <a:spcBef>
                          <a:spcPts val="0"/>
                        </a:spcBef>
                        <a:spcAft>
                          <a:spcPts val="0"/>
                        </a:spcAft>
                      </a:pP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vMerge="1">
                  <a:txBody>
                    <a:bodyPr/>
                    <a:lstStyle/>
                    <a:p>
                      <a:pPr marL="0" marR="0" algn="ctr">
                        <a:lnSpc>
                          <a:spcPct val="107000"/>
                        </a:lnSpc>
                        <a:spcBef>
                          <a:spcPts val="0"/>
                        </a:spcBef>
                        <a:spcAft>
                          <a:spcPts val="0"/>
                        </a:spcAft>
                      </a:pP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2415213453"/>
                  </a:ext>
                </a:extLst>
              </a:tr>
              <a:tr h="1225051">
                <a:tc rowSpan="3">
                  <a:txBody>
                    <a:bodyPr/>
                    <a:lstStyle/>
                    <a:p>
                      <a:pPr marL="0" marR="0" algn="ctr">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8.</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North West - 5 municipalities</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Ditsobotla LM</a:t>
                      </a:r>
                    </a:p>
                    <a:p>
                      <a:pPr algn="just">
                        <a:lnSpc>
                          <a:spcPct val="100000"/>
                        </a:lnSpc>
                        <a:spcAft>
                          <a:spcPts val="0"/>
                        </a:spcAft>
                      </a:pP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p>
                      <a:pPr marL="171450" indent="-171450" algn="just">
                        <a:lnSpc>
                          <a:spcPct val="100000"/>
                        </a:lnSpc>
                        <a:spcAft>
                          <a:spcPts val="0"/>
                        </a:spcAft>
                        <a:buFont typeface="Wingdings" panose="05000000000000000000" pitchFamily="2" charset="2"/>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Discretionary Intervention</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1200" dirty="0">
                          <a:effectLst/>
                          <a:latin typeface="Arial" panose="020B0604020202020204" pitchFamily="34" charset="0"/>
                          <a:ea typeface="Calibri" panose="020F0502020204030204" pitchFamily="34" charset="0"/>
                          <a:cs typeface="Times New Roman" panose="02020603050405020304" pitchFamily="18" charset="0"/>
                        </a:rPr>
                        <a:t>S139(1)(b) of the Constitution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lang="en-US" sz="1200" b="1" kern="1200" dirty="0">
                          <a:solidFill>
                            <a:srgbClr val="00B050"/>
                          </a:solidFill>
                          <a:effectLst/>
                          <a:latin typeface="+mn-lt"/>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endParaRPr lang="en-US" sz="1200" b="1" kern="1200" dirty="0">
                        <a:solidFill>
                          <a:srgbClr val="00B05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endParaRPr lang="en-US" sz="1400" b="1" kern="1200" dirty="0">
                        <a:solidFill>
                          <a:srgbClr val="00B050"/>
                        </a:solidFill>
                        <a:effectLst/>
                        <a:latin typeface="+mn-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lang="en-US" sz="1200" b="1" kern="1200" dirty="0">
                          <a:solidFill>
                            <a:srgbClr val="00B050"/>
                          </a:solidFill>
                          <a:effectLst/>
                          <a:latin typeface="+mn-lt"/>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lvl="0" indent="-285750" algn="just">
                        <a:buFont typeface="Arial" panose="020B0604020202020204" pitchFamily="34" charset="0"/>
                        <a:buChar char="•"/>
                      </a:pPr>
                      <a:r>
                        <a:rPr lang="en-GB" sz="1200" kern="1200" dirty="0">
                          <a:solidFill>
                            <a:schemeClr val="tx1"/>
                          </a:solidFill>
                          <a:effectLst/>
                          <a:latin typeface="+mn-lt"/>
                          <a:ea typeface="+mn-ea"/>
                          <a:cs typeface="+mn-cs"/>
                        </a:rPr>
                        <a:t>Discretionary intervention terminated by PEC </a:t>
                      </a:r>
                      <a:r>
                        <a:rPr lang="en-GB" sz="1200" kern="1200" dirty="0">
                          <a:solidFill>
                            <a:schemeClr val="dk1"/>
                          </a:solidFill>
                          <a:effectLst/>
                          <a:latin typeface="+mn-lt"/>
                          <a:ea typeface="+mn-ea"/>
                          <a:cs typeface="+mn-cs"/>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mn-lt"/>
                          <a:ea typeface="+mn-ea"/>
                          <a:cs typeface="+mn-cs"/>
                        </a:rPr>
                        <a:t>Active, PEC converted discretionary intervention into mandatory intervention by imposing mandatory financial recovery plan.</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mn-lt"/>
                          <a:ea typeface="+mn-ea"/>
                          <a:cs typeface="+mn-cs"/>
                        </a:rPr>
                        <a:t>MFMA provisions for mandatory intervention are applicable.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7990311"/>
                  </a:ext>
                </a:extLst>
              </a:tr>
              <a:tr h="1225051">
                <a:tc vMerge="1">
                  <a:txBody>
                    <a:bodyPr/>
                    <a:lstStyle/>
                    <a:p>
                      <a:pPr marL="0" marR="0" algn="ctr">
                        <a:lnSpc>
                          <a:spcPct val="107000"/>
                        </a:lnSpc>
                        <a:spcBef>
                          <a:spcPts val="0"/>
                        </a:spcBef>
                        <a:spcAft>
                          <a:spcPts val="0"/>
                        </a:spcAft>
                      </a:pP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nSpc>
                          <a:spcPct val="107000"/>
                        </a:lnSpc>
                        <a:spcBef>
                          <a:spcPts val="0"/>
                        </a:spcBef>
                        <a:spcAft>
                          <a:spcPts val="0"/>
                        </a:spcAft>
                      </a:pP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just">
                        <a:lnSpc>
                          <a:spcPct val="150000"/>
                        </a:lnSpc>
                        <a:spcAft>
                          <a:spcPts val="800"/>
                        </a:spcAft>
                        <a:buFont typeface="Wingdings" panose="05000000000000000000" pitchFamily="2" charset="2"/>
                        <a:buNone/>
                      </a:pPr>
                      <a:r>
                        <a:rPr lang="en-ZA" sz="1200" dirty="0" err="1">
                          <a:effectLst/>
                          <a:latin typeface="Arial" panose="020B0604020202020204" pitchFamily="34" charset="0"/>
                          <a:ea typeface="Calibri" panose="020F0502020204030204" pitchFamily="34" charset="0"/>
                          <a:cs typeface="Times New Roman" panose="02020603050405020304" pitchFamily="18" charset="0"/>
                        </a:rPr>
                        <a:t>Kgetleng</a:t>
                      </a:r>
                      <a:r>
                        <a:rPr lang="en-ZA" sz="1200" dirty="0">
                          <a:effectLst/>
                          <a:latin typeface="Arial" panose="020B0604020202020204" pitchFamily="34" charset="0"/>
                          <a:ea typeface="Calibri" panose="020F0502020204030204" pitchFamily="34" charset="0"/>
                          <a:cs typeface="Times New Roman" panose="02020603050405020304" pitchFamily="18" charset="0"/>
                        </a:rPr>
                        <a:t> </a:t>
                      </a:r>
                      <a:r>
                        <a:rPr lang="en-ZA" sz="1200" dirty="0" err="1">
                          <a:effectLst/>
                          <a:latin typeface="Arial" panose="020B0604020202020204" pitchFamily="34" charset="0"/>
                          <a:ea typeface="Calibri" panose="020F0502020204030204" pitchFamily="34" charset="0"/>
                          <a:cs typeface="Times New Roman" panose="02020603050405020304" pitchFamily="18" charset="0"/>
                        </a:rPr>
                        <a:t>Rivier</a:t>
                      </a:r>
                      <a:r>
                        <a:rPr lang="en-ZA" sz="1200" dirty="0">
                          <a:effectLst/>
                          <a:latin typeface="Arial" panose="020B0604020202020204" pitchFamily="34" charset="0"/>
                          <a:ea typeface="Calibri" panose="020F0502020204030204" pitchFamily="34" charset="0"/>
                          <a:cs typeface="Times New Roman" panose="02020603050405020304" pitchFamily="18" charset="0"/>
                        </a:rPr>
                        <a:t> LM</a:t>
                      </a:r>
                    </a:p>
                    <a:p>
                      <a:pPr marL="171450" indent="-171450" algn="just">
                        <a:lnSpc>
                          <a:spcPct val="100000"/>
                        </a:lnSpc>
                        <a:spcAft>
                          <a:spcPts val="0"/>
                        </a:spcAft>
                        <a:buFont typeface="Wingdings" panose="05000000000000000000" pitchFamily="2" charset="2"/>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Mandatory Intervention</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1200" dirty="0">
                          <a:effectLst/>
                          <a:latin typeface="Arial" panose="020B0604020202020204" pitchFamily="34" charset="0"/>
                          <a:ea typeface="Calibri" panose="020F0502020204030204" pitchFamily="34" charset="0"/>
                          <a:cs typeface="Times New Roman" panose="02020603050405020304" pitchFamily="18" charset="0"/>
                        </a:rPr>
                        <a:t>S139(5) (a) of the Constitution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lang="en-US" sz="1200" b="1" kern="1200" dirty="0">
                          <a:solidFill>
                            <a:srgbClr val="00B050"/>
                          </a:solidFill>
                          <a:effectLst/>
                          <a:latin typeface="+mn-lt"/>
                          <a:ea typeface="Calibri" panose="020F0502020204030204" pitchFamily="34" charset="0"/>
                          <a:cs typeface="Times New Roman" panose="02020603050405020304" pitchFamily="18" charset="0"/>
                        </a:rPr>
                        <a:t>√</a:t>
                      </a:r>
                    </a:p>
                    <a:p>
                      <a:pPr marL="0" marR="0" lvl="0" indent="0" algn="just" defTabSz="914400" rtl="0" eaLnBrk="1" fontAlgn="auto" latinLnBrk="0" hangingPunct="1">
                        <a:lnSpc>
                          <a:spcPct val="150000"/>
                        </a:lnSpc>
                        <a:spcBef>
                          <a:spcPts val="0"/>
                        </a:spcBef>
                        <a:spcAft>
                          <a:spcPts val="800"/>
                        </a:spcAft>
                        <a:buClrTx/>
                        <a:buSzTx/>
                        <a:buFontTx/>
                        <a:buNone/>
                        <a:tabLst/>
                        <a:defRPr/>
                      </a:pPr>
                      <a:endParaRPr lang="en-US" sz="1200" b="1" kern="1200" dirty="0">
                        <a:solidFill>
                          <a:srgbClr val="00B05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Arial" panose="020B0604020202020204"/>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Arial" panose="020B0604020202020204"/>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lvl="0" indent="-285750" algn="just">
                        <a:buFont typeface="Arial" panose="020B0604020202020204" pitchFamily="34" charset="0"/>
                        <a:buChar char="•"/>
                      </a:pPr>
                      <a:endParaRPr lang="en-GB" sz="1200" kern="1200" dirty="0">
                        <a:solidFill>
                          <a:schemeClr val="dk1"/>
                        </a:solidFill>
                        <a:effectLst/>
                        <a:latin typeface="+mn-lt"/>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rPr>
                        <a:t>Active, PEC introduced mandatory intervention by imposing mandatory financial recovery plan.</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rPr>
                        <a:t>MFMA provisions for mandatory intervention are applicable.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2187735"/>
                  </a:ext>
                </a:extLst>
              </a:tr>
              <a:tr h="1213353">
                <a:tc vMerge="1">
                  <a:txBody>
                    <a:bodyPr/>
                    <a:lstStyle/>
                    <a:p>
                      <a:pPr marL="0" marR="0" algn="ctr">
                        <a:lnSpc>
                          <a:spcPct val="107000"/>
                        </a:lnSpc>
                        <a:spcBef>
                          <a:spcPts val="0"/>
                        </a:spcBef>
                        <a:spcAft>
                          <a:spcPts val="0"/>
                        </a:spcAft>
                      </a:pP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nSpc>
                          <a:spcPct val="107000"/>
                        </a:lnSpc>
                        <a:spcBef>
                          <a:spcPts val="0"/>
                        </a:spcBef>
                        <a:spcAft>
                          <a:spcPts val="0"/>
                        </a:spcAft>
                      </a:pP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Naledi LM</a:t>
                      </a:r>
                    </a:p>
                    <a:p>
                      <a:pPr algn="just">
                        <a:lnSpc>
                          <a:spcPct val="100000"/>
                        </a:lnSpc>
                        <a:spcAft>
                          <a:spcPts val="0"/>
                        </a:spcAft>
                      </a:pP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p>
                      <a:pPr marL="171450" indent="-171450" algn="just">
                        <a:lnSpc>
                          <a:spcPct val="100000"/>
                        </a:lnSpc>
                        <a:spcAft>
                          <a:spcPts val="0"/>
                        </a:spcAft>
                        <a:buFont typeface="Wingdings" panose="05000000000000000000" pitchFamily="2" charset="2"/>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Mandatory Intervention</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1200" dirty="0">
                          <a:effectLst/>
                          <a:latin typeface="Arial" panose="020B0604020202020204" pitchFamily="34" charset="0"/>
                          <a:ea typeface="Calibri" panose="020F0502020204030204" pitchFamily="34" charset="0"/>
                          <a:cs typeface="Times New Roman" panose="02020603050405020304" pitchFamily="18" charset="0"/>
                        </a:rPr>
                        <a:t>S139(5) (a) of the Constitution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endParaRPr lang="en-US" sz="1200" b="1" kern="1200" dirty="0">
                        <a:solidFill>
                          <a:srgbClr val="00B05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lang="en-US" sz="1200" b="1" kern="1200" dirty="0">
                          <a:solidFill>
                            <a:srgbClr val="00B050"/>
                          </a:solidFill>
                          <a:effectLst/>
                          <a:latin typeface="+mn-lt"/>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Arial" panose="020B0604020202020204"/>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lang="en-US" sz="1200" b="1" kern="1200" dirty="0">
                          <a:solidFill>
                            <a:srgbClr val="00B050"/>
                          </a:solidFill>
                          <a:effectLst/>
                          <a:latin typeface="+mn-lt"/>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lvl="0" indent="-285750" algn="just">
                        <a:buFont typeface="Arial" panose="020B0604020202020204" pitchFamily="34" charset="0"/>
                        <a:buChar char="•"/>
                      </a:pPr>
                      <a:endParaRPr lang="en-GB" sz="1200" kern="1200" dirty="0">
                        <a:solidFill>
                          <a:schemeClr val="dk1"/>
                        </a:solidFill>
                        <a:effectLst/>
                        <a:latin typeface="+mn-lt"/>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rPr>
                        <a:t>Active, PEC introduced mandatory intervention by imposing mandatory financial recovery plan.</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rPr>
                        <a:t>MFMA provisions for mandatory intervention are applicable.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3439975"/>
                  </a:ext>
                </a:extLst>
              </a:tr>
              <a:tr h="1116982">
                <a:tc>
                  <a:txBody>
                    <a:bodyPr/>
                    <a:lstStyle/>
                    <a:p>
                      <a:pPr marL="0" marR="0" algn="ctr">
                        <a:lnSpc>
                          <a:spcPct val="107000"/>
                        </a:lnSpc>
                        <a:spcBef>
                          <a:spcPts val="0"/>
                        </a:spcBef>
                        <a:spcAft>
                          <a:spcPts val="0"/>
                        </a:spcAft>
                      </a:pP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DR RSM DM</a:t>
                      </a:r>
                    </a:p>
                    <a:p>
                      <a:pPr algn="just">
                        <a:lnSpc>
                          <a:spcPct val="100000"/>
                        </a:lnSpc>
                        <a:spcAft>
                          <a:spcPts val="0"/>
                        </a:spcAft>
                      </a:pP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p>
                      <a:pPr marL="171450" indent="-171450" algn="just">
                        <a:lnSpc>
                          <a:spcPct val="100000"/>
                        </a:lnSpc>
                        <a:spcAft>
                          <a:spcPts val="0"/>
                        </a:spcAft>
                        <a:buFont typeface="Wingdings" panose="05000000000000000000" pitchFamily="2" charset="2"/>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Mandatory Intervention</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1200" dirty="0">
                          <a:effectLst/>
                          <a:latin typeface="Arial" panose="020B0604020202020204" pitchFamily="34" charset="0"/>
                          <a:ea typeface="Calibri" panose="020F0502020204030204" pitchFamily="34" charset="0"/>
                          <a:cs typeface="Times New Roman" panose="02020603050405020304" pitchFamily="18" charset="0"/>
                        </a:rPr>
                        <a:t>S139(5) (a) of the Constitution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endParaRPr lang="en-US" sz="1200" b="1" kern="1200" dirty="0">
                        <a:solidFill>
                          <a:srgbClr val="00B05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lang="en-US" sz="1200" b="1" kern="1200" dirty="0">
                          <a:solidFill>
                            <a:srgbClr val="00B050"/>
                          </a:solidFill>
                          <a:effectLst/>
                          <a:latin typeface="+mn-lt"/>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Arial" panose="020B0604020202020204"/>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lang="en-US" sz="1200" b="1" kern="1200" dirty="0">
                          <a:solidFill>
                            <a:srgbClr val="00B050"/>
                          </a:solidFill>
                          <a:effectLst/>
                          <a:latin typeface="+mn-lt"/>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lvl="0" indent="-285750" algn="just">
                        <a:buFont typeface="Arial" panose="020B0604020202020204" pitchFamily="34" charset="0"/>
                        <a:buChar char="•"/>
                      </a:pPr>
                      <a:endParaRPr lang="en-GB" sz="1200" kern="1200" dirty="0">
                        <a:solidFill>
                          <a:schemeClr val="dk1"/>
                        </a:solidFill>
                        <a:effectLst/>
                        <a:latin typeface="+mn-lt"/>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rPr>
                        <a:t>Active, PEC introduced mandatory intervention by imposing mandatory financial recovery plan.</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rPr>
                        <a:t>MFMA provisions for mandatory intervention are applicable.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8879700"/>
                  </a:ext>
                </a:extLst>
              </a:tr>
            </a:tbl>
          </a:graphicData>
        </a:graphic>
      </p:graphicFrame>
    </p:spTree>
    <p:extLst>
      <p:ext uri="{BB962C8B-B14F-4D97-AF65-F5344CB8AC3E}">
        <p14:creationId xmlns:p14="http://schemas.microsoft.com/office/powerpoint/2010/main" val="2235389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p:txBody>
          <a:bodyPr/>
          <a:lstStyle/>
          <a:p>
            <a:pPr algn="ctr"/>
            <a:r>
              <a:rPr lang="en-GB" sz="2400" b="1" dirty="0"/>
              <a:t>TRANSITION ACTIVITIES – intervention management</a:t>
            </a:r>
            <a:endParaRPr lang="en-ZA" u="sng" dirty="0">
              <a:solidFill>
                <a:schemeClr val="tx1"/>
              </a:solidFill>
            </a:endParaRPr>
          </a:p>
        </p:txBody>
      </p:sp>
      <p:graphicFrame>
        <p:nvGraphicFramePr>
          <p:cNvPr id="6" name="Content Placeholder 5">
            <a:extLst>
              <a:ext uri="{FF2B5EF4-FFF2-40B4-BE49-F238E27FC236}">
                <a16:creationId xmlns:a16="http://schemas.microsoft.com/office/drawing/2014/main" id="{AD8E98B0-50A5-4CDE-AD9D-F890C00A5780}"/>
              </a:ext>
            </a:extLst>
          </p:cNvPr>
          <p:cNvGraphicFramePr>
            <a:graphicFrameLocks noGrp="1"/>
          </p:cNvGraphicFramePr>
          <p:nvPr>
            <p:ph sz="half" idx="2"/>
            <p:extLst>
              <p:ext uri="{D42A27DB-BD31-4B8C-83A1-F6EECF244321}">
                <p14:modId xmlns:p14="http://schemas.microsoft.com/office/powerpoint/2010/main" val="3854719190"/>
              </p:ext>
            </p:extLst>
          </p:nvPr>
        </p:nvGraphicFramePr>
        <p:xfrm>
          <a:off x="498476" y="814388"/>
          <a:ext cx="11356068" cy="5878996"/>
        </p:xfrm>
        <a:graphic>
          <a:graphicData uri="http://schemas.openxmlformats.org/drawingml/2006/table">
            <a:tbl>
              <a:tblPr firstRow="1" firstCol="1" bandRow="1"/>
              <a:tblGrid>
                <a:gridCol w="467530">
                  <a:extLst>
                    <a:ext uri="{9D8B030D-6E8A-4147-A177-3AD203B41FA5}">
                      <a16:colId xmlns:a16="http://schemas.microsoft.com/office/drawing/2014/main" val="307672276"/>
                    </a:ext>
                  </a:extLst>
                </a:gridCol>
                <a:gridCol w="1181130">
                  <a:extLst>
                    <a:ext uri="{9D8B030D-6E8A-4147-A177-3AD203B41FA5}">
                      <a16:colId xmlns:a16="http://schemas.microsoft.com/office/drawing/2014/main" val="16808774"/>
                    </a:ext>
                  </a:extLst>
                </a:gridCol>
                <a:gridCol w="1882425">
                  <a:extLst>
                    <a:ext uri="{9D8B030D-6E8A-4147-A177-3AD203B41FA5}">
                      <a16:colId xmlns:a16="http://schemas.microsoft.com/office/drawing/2014/main" val="190653492"/>
                    </a:ext>
                  </a:extLst>
                </a:gridCol>
                <a:gridCol w="516744">
                  <a:extLst>
                    <a:ext uri="{9D8B030D-6E8A-4147-A177-3AD203B41FA5}">
                      <a16:colId xmlns:a16="http://schemas.microsoft.com/office/drawing/2014/main" val="1312599231"/>
                    </a:ext>
                  </a:extLst>
                </a:gridCol>
                <a:gridCol w="430620">
                  <a:extLst>
                    <a:ext uri="{9D8B030D-6E8A-4147-A177-3AD203B41FA5}">
                      <a16:colId xmlns:a16="http://schemas.microsoft.com/office/drawing/2014/main" val="2314161921"/>
                    </a:ext>
                  </a:extLst>
                </a:gridCol>
                <a:gridCol w="590565">
                  <a:extLst>
                    <a:ext uri="{9D8B030D-6E8A-4147-A177-3AD203B41FA5}">
                      <a16:colId xmlns:a16="http://schemas.microsoft.com/office/drawing/2014/main" val="30252831"/>
                    </a:ext>
                  </a:extLst>
                </a:gridCol>
                <a:gridCol w="688992">
                  <a:extLst>
                    <a:ext uri="{9D8B030D-6E8A-4147-A177-3AD203B41FA5}">
                      <a16:colId xmlns:a16="http://schemas.microsoft.com/office/drawing/2014/main" val="305566995"/>
                    </a:ext>
                  </a:extLst>
                </a:gridCol>
                <a:gridCol w="2952824">
                  <a:extLst>
                    <a:ext uri="{9D8B030D-6E8A-4147-A177-3AD203B41FA5}">
                      <a16:colId xmlns:a16="http://schemas.microsoft.com/office/drawing/2014/main" val="1263916118"/>
                    </a:ext>
                  </a:extLst>
                </a:gridCol>
                <a:gridCol w="2645238">
                  <a:extLst>
                    <a:ext uri="{9D8B030D-6E8A-4147-A177-3AD203B41FA5}">
                      <a16:colId xmlns:a16="http://schemas.microsoft.com/office/drawing/2014/main" val="55082570"/>
                    </a:ext>
                  </a:extLst>
                </a:gridCol>
              </a:tblGrid>
              <a:tr h="379710">
                <a:tc rowSpan="2">
                  <a:txBody>
                    <a:bodyPr/>
                    <a:lstStyle/>
                    <a:p>
                      <a:pPr marL="0" marR="0" algn="ctr">
                        <a:lnSpc>
                          <a:spcPct val="107000"/>
                        </a:lnSpc>
                        <a:spcBef>
                          <a:spcPts val="0"/>
                        </a:spcBef>
                        <a:spcAft>
                          <a:spcPts val="0"/>
                        </a:spcAft>
                      </a:pPr>
                      <a:r>
                        <a:rPr lang="en-US" sz="1200" b="1">
                          <a:effectLst/>
                          <a:latin typeface="+mj-lt"/>
                          <a:ea typeface="Calibri" panose="020F0502020204030204" pitchFamily="34" charset="0"/>
                          <a:cs typeface="Times New Roman" panose="02020603050405020304" pitchFamily="18" charset="0"/>
                        </a:rPr>
                        <a:t>NO.</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rowSpan="2">
                  <a:txBody>
                    <a:bodyPr/>
                    <a:lstStyle/>
                    <a:p>
                      <a:pPr marL="0" marR="0" algn="ctr">
                        <a:lnSpc>
                          <a:spcPct val="107000"/>
                        </a:lnSpc>
                        <a:spcBef>
                          <a:spcPts val="0"/>
                        </a:spcBef>
                        <a:spcAft>
                          <a:spcPts val="0"/>
                        </a:spcAft>
                      </a:pPr>
                      <a:r>
                        <a:rPr lang="en-US" sz="1200" b="1" dirty="0">
                          <a:solidFill>
                            <a:srgbClr val="000000"/>
                          </a:solidFill>
                          <a:effectLst/>
                          <a:latin typeface="+mj-lt"/>
                          <a:ea typeface="Calibri" panose="020F0502020204030204" pitchFamily="34" charset="0"/>
                          <a:cs typeface="Times New Roman" panose="02020603050405020304" pitchFamily="18" charset="0"/>
                        </a:rPr>
                        <a:t>PROVINCE</a:t>
                      </a: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rowSpan="2">
                  <a:txBody>
                    <a:bodyPr/>
                    <a:lstStyle/>
                    <a:p>
                      <a:pPr marL="0" marR="0" algn="ctr">
                        <a:lnSpc>
                          <a:spcPct val="107000"/>
                        </a:lnSpc>
                        <a:spcBef>
                          <a:spcPts val="0"/>
                        </a:spcBef>
                        <a:spcAft>
                          <a:spcPts val="0"/>
                        </a:spcAft>
                      </a:pPr>
                      <a:r>
                        <a:rPr lang="en-US" sz="1200" b="1" dirty="0">
                          <a:solidFill>
                            <a:srgbClr val="000000"/>
                          </a:solidFill>
                          <a:effectLst/>
                          <a:latin typeface="+mj-lt"/>
                          <a:ea typeface="Calibri" panose="020F0502020204030204" pitchFamily="34" charset="0"/>
                          <a:cs typeface="Times New Roman" panose="02020603050405020304" pitchFamily="18" charset="0"/>
                        </a:rPr>
                        <a:t>PRIOR LGE</a:t>
                      </a: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A8D08D"/>
                    </a:solidFill>
                  </a:tcPr>
                </a:tc>
                <a:tc gridSpan="2">
                  <a:txBody>
                    <a:bodyPr/>
                    <a:lstStyle/>
                    <a:p>
                      <a:pPr marL="0" marR="0" algn="ctr">
                        <a:lnSpc>
                          <a:spcPct val="107000"/>
                        </a:lnSpc>
                        <a:spcBef>
                          <a:spcPts val="0"/>
                        </a:spcBef>
                        <a:spcAft>
                          <a:spcPts val="0"/>
                        </a:spcAft>
                      </a:pPr>
                      <a:r>
                        <a:rPr lang="en-US" sz="1200" b="1" dirty="0">
                          <a:solidFill>
                            <a:srgbClr val="000000"/>
                          </a:solidFill>
                          <a:effectLst/>
                          <a:latin typeface="+mj-lt"/>
                          <a:ea typeface="Calibri" panose="020F0502020204030204" pitchFamily="34" charset="0"/>
                          <a:cs typeface="Times New Roman" panose="02020603050405020304" pitchFamily="18" charset="0"/>
                        </a:rPr>
                        <a:t>HUNG COUNCIL</a:t>
                      </a: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hMerge="1">
                  <a:txBody>
                    <a:bodyPr/>
                    <a:lstStyle/>
                    <a:p>
                      <a:endParaRPr lang="en-GB"/>
                    </a:p>
                  </a:txBody>
                  <a:tcPr>
                    <a:lnL w="12700" cap="flat" cmpd="sng" algn="ctr">
                      <a:solidFill>
                        <a:srgbClr val="000000"/>
                      </a:solidFill>
                      <a:prstDash val="solid"/>
                      <a:round/>
                      <a:headEnd type="none" w="med" len="med"/>
                      <a:tailEnd type="none" w="med" len="med"/>
                    </a:lnL>
                  </a:tcPr>
                </a:tc>
                <a:tc gridSpan="2">
                  <a:txBody>
                    <a:bodyPr/>
                    <a:lstStyle/>
                    <a:p>
                      <a:pPr marL="0" marR="0" algn="ctr">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TERMINATED</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hMerge="1">
                  <a:txBody>
                    <a:bodyPr/>
                    <a:lstStyle/>
                    <a:p>
                      <a:endParaRPr lang="en-GB"/>
                    </a:p>
                  </a:txBody>
                  <a:tcPr>
                    <a:lnL w="12700" cap="flat" cmpd="sng" algn="ctr">
                      <a:solidFill>
                        <a:srgbClr val="000000"/>
                      </a:solidFill>
                      <a:prstDash val="solid"/>
                      <a:round/>
                      <a:headEnd type="none" w="med" len="med"/>
                      <a:tailEnd type="none" w="med" len="med"/>
                    </a:lnL>
                  </a:tcPr>
                </a:tc>
                <a:tc rowSpan="2">
                  <a:txBody>
                    <a:bodyPr/>
                    <a:lstStyle/>
                    <a:p>
                      <a:pPr marL="0" marR="0" algn="ctr">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CONDITIONS FOR TERMINATION POST LGE</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rowSpan="2">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200" b="1" kern="1200" dirty="0">
                          <a:solidFill>
                            <a:schemeClr val="tx1"/>
                          </a:solidFill>
                          <a:effectLst/>
                          <a:latin typeface="+mn-lt"/>
                          <a:ea typeface="Calibri" panose="020F0502020204030204" pitchFamily="34" charset="0"/>
                          <a:cs typeface="Times New Roman" panose="02020603050405020304" pitchFamily="18" charset="0"/>
                        </a:rPr>
                        <a:t>INTERVENTIONS MANAGEMENT POST LGE</a:t>
                      </a:r>
                    </a:p>
                    <a:p>
                      <a:pPr marL="0" marR="0" algn="ctr">
                        <a:lnSpc>
                          <a:spcPct val="107000"/>
                        </a:lnSpc>
                        <a:spcBef>
                          <a:spcPts val="0"/>
                        </a:spcBef>
                        <a:spcAft>
                          <a:spcPts val="0"/>
                        </a:spcAft>
                      </a:pP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4150655696"/>
                  </a:ext>
                </a:extLst>
              </a:tr>
              <a:tr h="474860">
                <a:tc vMerge="1">
                  <a:txBody>
                    <a:bodyPr/>
                    <a:lstStyle/>
                    <a:p>
                      <a:pPr marL="0" marR="0" algn="ctr">
                        <a:lnSpc>
                          <a:spcPct val="107000"/>
                        </a:lnSpc>
                        <a:spcBef>
                          <a:spcPts val="0"/>
                        </a:spcBef>
                        <a:spcAft>
                          <a:spcPts val="0"/>
                        </a:spcAft>
                      </a:pPr>
                      <a:endParaRPr lang="en-US" sz="1200" b="1">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vMerge="1">
                  <a:txBody>
                    <a:bodyPr/>
                    <a:lstStyle/>
                    <a:p>
                      <a:pPr marL="0" marR="0" algn="ctr">
                        <a:lnSpc>
                          <a:spcPct val="107000"/>
                        </a:lnSpc>
                        <a:spcBef>
                          <a:spcPts val="0"/>
                        </a:spcBef>
                        <a:spcAft>
                          <a:spcPts val="0"/>
                        </a:spcAft>
                      </a:pP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vMerge="1">
                  <a:txBody>
                    <a:bodyPr/>
                    <a:lstStyle/>
                    <a:p>
                      <a:endParaRPr lang="en-GB" dirty="0"/>
                    </a:p>
                  </a:txBody>
                  <a:tcPr>
                    <a:lnT w="12700" cap="flat" cmpd="sng" algn="ctr">
                      <a:solidFill>
                        <a:srgbClr val="000000"/>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Yes</a:t>
                      </a:r>
                    </a:p>
                  </a:txBody>
                  <a:tcPr marL="64575" marR="64575"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No</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Yes</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No</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A8D08D"/>
                    </a:solidFill>
                  </a:tcPr>
                </a:tc>
                <a:tc vMerge="1">
                  <a:txBody>
                    <a:bodyPr/>
                    <a:lstStyle/>
                    <a:p>
                      <a:pPr marL="0" marR="0" algn="ctr">
                        <a:lnSpc>
                          <a:spcPct val="107000"/>
                        </a:lnSpc>
                        <a:spcBef>
                          <a:spcPts val="0"/>
                        </a:spcBef>
                        <a:spcAft>
                          <a:spcPts val="0"/>
                        </a:spcAft>
                      </a:pP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vMerge="1">
                  <a:txBody>
                    <a:bodyPr/>
                    <a:lstStyle/>
                    <a:p>
                      <a:pPr marL="0" marR="0" algn="ctr">
                        <a:lnSpc>
                          <a:spcPct val="107000"/>
                        </a:lnSpc>
                        <a:spcBef>
                          <a:spcPts val="0"/>
                        </a:spcBef>
                        <a:spcAft>
                          <a:spcPts val="0"/>
                        </a:spcAft>
                      </a:pP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2415213453"/>
                  </a:ext>
                </a:extLst>
              </a:tr>
              <a:tr h="1380530">
                <a:tc>
                  <a:txBody>
                    <a:bodyPr/>
                    <a:lstStyle/>
                    <a:p>
                      <a:pPr marL="0" marR="0" algn="ctr">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8.</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North West  –  5 municipalities</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Ditsobotla LM</a:t>
                      </a:r>
                    </a:p>
                    <a:p>
                      <a:pPr algn="just">
                        <a:lnSpc>
                          <a:spcPct val="100000"/>
                        </a:lnSpc>
                        <a:spcAft>
                          <a:spcPts val="0"/>
                        </a:spcAft>
                      </a:pP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p>
                      <a:pPr marL="171450" indent="-171450" algn="just">
                        <a:lnSpc>
                          <a:spcPct val="100000"/>
                        </a:lnSpc>
                        <a:spcAft>
                          <a:spcPts val="0"/>
                        </a:spcAft>
                        <a:buFont typeface="Wingdings" panose="05000000000000000000" pitchFamily="2" charset="2"/>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Discretionary Intervention</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1200" dirty="0">
                          <a:effectLst/>
                          <a:latin typeface="Arial" panose="020B0604020202020204" pitchFamily="34" charset="0"/>
                          <a:ea typeface="Calibri" panose="020F0502020204030204" pitchFamily="34" charset="0"/>
                          <a:cs typeface="Times New Roman" panose="02020603050405020304" pitchFamily="18" charset="0"/>
                        </a:rPr>
                        <a:t>S139(1)(b) of the Constitution</a:t>
                      </a:r>
                    </a:p>
                    <a:p>
                      <a:pPr algn="just">
                        <a:lnSpc>
                          <a:spcPct val="100000"/>
                        </a:lnSpc>
                        <a:spcAft>
                          <a:spcPts val="0"/>
                        </a:spcAft>
                      </a:pP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lang="en-US" sz="1200" b="1" kern="1200" dirty="0">
                          <a:solidFill>
                            <a:srgbClr val="00B050"/>
                          </a:solidFill>
                          <a:effectLst/>
                          <a:latin typeface="+mn-lt"/>
                          <a:ea typeface="Calibri" panose="020F0502020204030204" pitchFamily="34" charset="0"/>
                          <a:cs typeface="Times New Roman" panose="02020603050405020304" pitchFamily="18" charset="0"/>
                        </a:rPr>
                        <a:t>√</a:t>
                      </a:r>
                    </a:p>
                    <a:p>
                      <a:pPr algn="just">
                        <a:lnSpc>
                          <a:spcPct val="150000"/>
                        </a:lnSpc>
                        <a:spcAft>
                          <a:spcPts val="800"/>
                        </a:spcAft>
                      </a:pP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endParaRPr lang="en-US" sz="1200" b="1" kern="1200" dirty="0">
                        <a:solidFill>
                          <a:srgbClr val="00B05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endParaRPr lang="en-US" sz="1400" b="1" kern="1200" dirty="0">
                        <a:solidFill>
                          <a:srgbClr val="00B050"/>
                        </a:solidFill>
                        <a:effectLst/>
                        <a:latin typeface="+mn-l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endParaRPr lang="en-US" sz="1400" b="1" dirty="0">
                        <a:solidFill>
                          <a:srgbClr val="00B050"/>
                        </a:solidFill>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lang="en-US" sz="1200" b="1" kern="1200" dirty="0">
                          <a:solidFill>
                            <a:srgbClr val="00B050"/>
                          </a:solidFill>
                          <a:effectLst/>
                          <a:latin typeface="+mn-lt"/>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lvl="0" indent="-285750" algn="just">
                        <a:buFont typeface="Arial" panose="020B0604020202020204" pitchFamily="34" charset="0"/>
                        <a:buChar char="•"/>
                      </a:pPr>
                      <a:r>
                        <a:rPr lang="en-GB" sz="1200" kern="1200" dirty="0">
                          <a:solidFill>
                            <a:schemeClr val="tx1"/>
                          </a:solidFill>
                          <a:effectLst/>
                          <a:latin typeface="+mn-lt"/>
                          <a:ea typeface="+mn-ea"/>
                          <a:cs typeface="+mn-cs"/>
                        </a:rPr>
                        <a:t>Discretionary intervention terminated by PEC </a:t>
                      </a:r>
                      <a:r>
                        <a:rPr lang="en-GB" sz="1200" kern="1200" dirty="0">
                          <a:solidFill>
                            <a:schemeClr val="dk1"/>
                          </a:solidFill>
                          <a:effectLst/>
                          <a:latin typeface="+mn-lt"/>
                          <a:ea typeface="+mn-ea"/>
                          <a:cs typeface="+mn-cs"/>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lvl="0" indent="-285750" algn="just">
                        <a:buFont typeface="Arial" panose="020B0604020202020204" pitchFamily="34" charset="0"/>
                        <a:buChar char="•"/>
                      </a:pPr>
                      <a:r>
                        <a:rPr lang="en-GB" sz="1200" kern="1200" dirty="0">
                          <a:solidFill>
                            <a:schemeClr val="dk1"/>
                          </a:solidFill>
                          <a:effectLst/>
                          <a:latin typeface="+mn-lt"/>
                          <a:ea typeface="+mn-ea"/>
                          <a:cs typeface="+mn-cs"/>
                        </a:rPr>
                        <a:t>Active, PEC converted discretionary intervention into mandatory intervention by imposing mandatory financial recovery plan.</a:t>
                      </a:r>
                    </a:p>
                    <a:p>
                      <a:pPr marL="285750" lvl="0" indent="-285750" algn="just">
                        <a:buFont typeface="Arial" panose="020B0604020202020204" pitchFamily="34" charset="0"/>
                        <a:buChar char="•"/>
                      </a:pPr>
                      <a:r>
                        <a:rPr lang="en-GB" sz="1200" kern="1200" dirty="0">
                          <a:solidFill>
                            <a:schemeClr val="dk1"/>
                          </a:solidFill>
                          <a:effectLst/>
                          <a:latin typeface="+mn-lt"/>
                          <a:ea typeface="+mn-ea"/>
                          <a:cs typeface="+mn-cs"/>
                        </a:rPr>
                        <a:t>MFMA provisions for mandatory intervention are applicable.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7990311"/>
                  </a:ext>
                </a:extLst>
              </a:tr>
              <a:tr h="882836">
                <a:tc rowSpan="3">
                  <a:txBody>
                    <a:bodyPr/>
                    <a:lstStyle/>
                    <a:p>
                      <a:pPr marL="0" marR="0" algn="ctr">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9.</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nSpc>
                          <a:spcPct val="107000"/>
                        </a:lnSpc>
                        <a:spcBef>
                          <a:spcPts val="0"/>
                        </a:spcBef>
                        <a:spcAft>
                          <a:spcPts val="0"/>
                        </a:spcAft>
                      </a:pPr>
                      <a:r>
                        <a:rPr lang="en-US" sz="1200" b="1" dirty="0">
                          <a:effectLst/>
                          <a:latin typeface="+mj-lt"/>
                          <a:ea typeface="Calibri" panose="020F0502020204030204" pitchFamily="34" charset="0"/>
                          <a:cs typeface="Times New Roman" panose="02020603050405020304" pitchFamily="18" charset="0"/>
                        </a:rPr>
                        <a:t>Western Cape  –3  municipalities</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200" dirty="0" err="1">
                          <a:effectLst/>
                          <a:latin typeface="Arial" panose="020B0604020202020204" pitchFamily="34" charset="0"/>
                          <a:ea typeface="Calibri" panose="020F0502020204030204" pitchFamily="34" charset="0"/>
                          <a:cs typeface="Times New Roman" panose="02020603050405020304" pitchFamily="18" charset="0"/>
                        </a:rPr>
                        <a:t>Kannaland</a:t>
                      </a:r>
                      <a:r>
                        <a:rPr lang="en-ZA" sz="1200" dirty="0">
                          <a:effectLst/>
                          <a:latin typeface="Arial" panose="020B0604020202020204" pitchFamily="34" charset="0"/>
                          <a:ea typeface="Calibri" panose="020F0502020204030204" pitchFamily="34" charset="0"/>
                          <a:cs typeface="Times New Roman" panose="02020603050405020304" pitchFamily="18" charset="0"/>
                        </a:rPr>
                        <a:t> LM</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1200" dirty="0">
                          <a:effectLst/>
                          <a:latin typeface="Arial" panose="020B0604020202020204" pitchFamily="34" charset="0"/>
                          <a:ea typeface="Calibri" panose="020F0502020204030204" pitchFamily="34" charset="0"/>
                          <a:cs typeface="Times New Roman" panose="02020603050405020304" pitchFamily="18" charset="0"/>
                        </a:rPr>
                        <a:t>S139(1)(5) of the Constitution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lang="en-US" sz="1200" b="1" kern="1200" dirty="0">
                          <a:solidFill>
                            <a:srgbClr val="00B050"/>
                          </a:solidFill>
                          <a:effectLst/>
                          <a:latin typeface="+mn-lt"/>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endParaRPr lang="en-US" sz="1200" b="1" kern="1200" dirty="0">
                        <a:solidFill>
                          <a:srgbClr val="00B05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endParaRPr lang="en-US" sz="1400" b="1" kern="1200" dirty="0">
                        <a:solidFill>
                          <a:srgbClr val="00B050"/>
                        </a:solidFill>
                        <a:effectLst/>
                        <a:latin typeface="+mn-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lang="en-US" sz="1200" b="1" kern="1200" dirty="0">
                          <a:solidFill>
                            <a:srgbClr val="00B050"/>
                          </a:solidFill>
                          <a:effectLst/>
                          <a:latin typeface="+mn-lt"/>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lvl="0" indent="-285750" algn="just">
                        <a:buFont typeface="Arial" panose="020B0604020202020204" pitchFamily="34" charset="0"/>
                        <a:buChar char="•"/>
                      </a:pPr>
                      <a:r>
                        <a:rPr lang="en-GB" sz="1200" kern="1200" dirty="0">
                          <a:solidFill>
                            <a:schemeClr val="tx1"/>
                          </a:solidFill>
                          <a:effectLst/>
                          <a:latin typeface="+mn-lt"/>
                          <a:ea typeface="+mn-ea"/>
                          <a:cs typeface="+mn-cs"/>
                        </a:rPr>
                        <a:t>Terminated by High Court on procedural requirements.</a:t>
                      </a:r>
                      <a:endParaRPr lang="en-GB" sz="1200" kern="1200" dirty="0">
                        <a:solidFill>
                          <a:srgbClr val="FF0000"/>
                        </a:solidFill>
                        <a:effectLst/>
                        <a:latin typeface="+mn-lt"/>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dk1"/>
                          </a:solidFill>
                          <a:effectLst/>
                          <a:latin typeface="+mn-lt"/>
                          <a:ea typeface="+mn-ea"/>
                          <a:cs typeface="+mn-cs"/>
                        </a:rPr>
                        <a:t>Province developed Municipal Support and Intervention Plan for implementation by the municipality.</a:t>
                      </a:r>
                      <a:endParaRPr lang="en-ZA"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7559363"/>
                  </a:ext>
                </a:extLst>
              </a:tr>
              <a:tr h="1380530">
                <a:tc vMerge="1">
                  <a:txBody>
                    <a:bodyPr/>
                    <a:lstStyle/>
                    <a:p>
                      <a:pPr marL="0" marR="0" algn="ctr">
                        <a:lnSpc>
                          <a:spcPct val="107000"/>
                        </a:lnSpc>
                        <a:spcBef>
                          <a:spcPts val="0"/>
                        </a:spcBef>
                        <a:spcAft>
                          <a:spcPts val="0"/>
                        </a:spcAft>
                      </a:pP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lnSpc>
                          <a:spcPct val="150000"/>
                        </a:lnSpc>
                        <a:spcAft>
                          <a:spcPts val="800"/>
                        </a:spcAft>
                      </a:pP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lang="en-ZA" sz="1200" dirty="0">
                          <a:effectLst/>
                          <a:latin typeface="+mj-lt"/>
                          <a:ea typeface="Calibri" panose="020F0502020204030204" pitchFamily="34" charset="0"/>
                          <a:cs typeface="Times New Roman" panose="02020603050405020304" pitchFamily="18" charset="0"/>
                        </a:rPr>
                        <a:t>Central Karoo DM</a:t>
                      </a:r>
                    </a:p>
                    <a:p>
                      <a:pPr algn="just">
                        <a:lnSpc>
                          <a:spcPct val="150000"/>
                        </a:lnSpc>
                        <a:spcAft>
                          <a:spcPts val="800"/>
                        </a:spcAft>
                      </a:pPr>
                      <a:r>
                        <a:rPr lang="en-ZA" sz="1200" dirty="0">
                          <a:effectLst/>
                          <a:latin typeface="+mj-lt"/>
                          <a:ea typeface="Calibri" panose="020F0502020204030204" pitchFamily="34" charset="0"/>
                        </a:rPr>
                        <a:t>S139(4) of the Constitution </a:t>
                      </a:r>
                      <a:endParaRPr lang="en-ZA" sz="12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dirty="0">
                        <a:latin typeface="+mj-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lang="en-US" sz="1200" b="1" kern="1200" dirty="0">
                          <a:solidFill>
                            <a:srgbClr val="00B050"/>
                          </a:solidFill>
                          <a:effectLst/>
                          <a:latin typeface="+mj-lt"/>
                          <a:ea typeface="Calibri" panose="020F0502020204030204" pitchFamily="34" charset="0"/>
                          <a:cs typeface="Times New Roman" panose="02020603050405020304" pitchFamily="18" charset="0"/>
                        </a:rPr>
                        <a:t>√</a:t>
                      </a:r>
                    </a:p>
                    <a:p>
                      <a:pPr algn="just">
                        <a:lnSpc>
                          <a:spcPct val="150000"/>
                        </a:lnSpc>
                        <a:spcAft>
                          <a:spcPts val="800"/>
                        </a:spcAft>
                      </a:pPr>
                      <a:endParaRPr lang="en-ZA" sz="12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1200" b="1" i="0" u="none" strike="noStrike" kern="1200" cap="none" spc="0" normalizeH="0" baseline="0" noProof="0">
                          <a:ln>
                            <a:noFill/>
                          </a:ln>
                          <a:solidFill>
                            <a:srgbClr val="00B050"/>
                          </a:solidFill>
                          <a:effectLst/>
                          <a:uLnTx/>
                          <a:uFillTx/>
                          <a:latin typeface="+mj-lt"/>
                          <a:ea typeface="Calibri" panose="020F0502020204030204" pitchFamily="34" charset="0"/>
                          <a:cs typeface="Times New Roman" panose="02020603050405020304" pitchFamily="18" charset="0"/>
                        </a:rPr>
                        <a:t>√</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endParaRPr kumimoji="0" lang="en-US" sz="1200" b="1" i="0" u="none" strike="noStrike" kern="1200" cap="none" spc="0" normalizeH="0" baseline="0" noProof="0" dirty="0">
                        <a:ln>
                          <a:noFill/>
                        </a:ln>
                        <a:solidFill>
                          <a:srgbClr val="00B050"/>
                        </a:solidFill>
                        <a:effectLst/>
                        <a:uLnTx/>
                        <a:uFillTx/>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lvl="0" indent="-285750" algn="just">
                        <a:buFont typeface="Arial" panose="020B0604020202020204" pitchFamily="34" charset="0"/>
                        <a:buChar char="•"/>
                      </a:pPr>
                      <a:r>
                        <a:rPr lang="en-GB" sz="1200" kern="1200" dirty="0">
                          <a:solidFill>
                            <a:schemeClr val="tx1"/>
                          </a:solidFill>
                          <a:effectLst/>
                          <a:latin typeface="+mj-lt"/>
                          <a:ea typeface="+mn-ea"/>
                          <a:cs typeface="+mn-cs"/>
                        </a:rPr>
                        <a:t>Mandatory intervention must end when the crisis in the municipality’s financial affairs has been resolved and the municipality’s ability to meet its obligations to provide basic services or its financial commitments is secured. </a:t>
                      </a:r>
                      <a:r>
                        <a:rPr lang="en-GB" sz="1200" kern="1200" dirty="0">
                          <a:solidFill>
                            <a:schemeClr val="dk1"/>
                          </a:solidFill>
                          <a:effectLst/>
                          <a:latin typeface="+mj-lt"/>
                          <a:ea typeface="+mn-ea"/>
                          <a:cs typeface="+mn-cs"/>
                        </a:rPr>
                        <a:t>S148(2) MFMA.</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dk1"/>
                          </a:solidFill>
                          <a:effectLst/>
                          <a:latin typeface="+mj-lt"/>
                          <a:ea typeface="+mn-ea"/>
                          <a:cs typeface="+mn-cs"/>
                        </a:rPr>
                        <a:t>Active, Intervention continue to be effective upon the new municipal council for implementation of Mandatory Financial Recovery Plan.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9083650"/>
                  </a:ext>
                </a:extLst>
              </a:tr>
              <a:tr h="1380530">
                <a:tc vMerge="1">
                  <a:txBody>
                    <a:bodyPr/>
                    <a:lstStyle/>
                    <a:p>
                      <a:pPr marL="0" marR="0" algn="ctr">
                        <a:lnSpc>
                          <a:spcPct val="107000"/>
                        </a:lnSpc>
                        <a:spcBef>
                          <a:spcPts val="0"/>
                        </a:spcBef>
                        <a:spcAft>
                          <a:spcPts val="0"/>
                        </a:spcAft>
                      </a:pPr>
                      <a:endParaRPr lang="en-US" sz="1200" b="1"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lnSpc>
                          <a:spcPct val="150000"/>
                        </a:lnSpc>
                        <a:spcAft>
                          <a:spcPts val="800"/>
                        </a:spcAft>
                      </a:pP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lang="en-ZA" sz="1200" dirty="0">
                          <a:effectLst/>
                          <a:latin typeface="+mj-lt"/>
                          <a:ea typeface="Calibri" panose="020F0502020204030204" pitchFamily="34" charset="0"/>
                          <a:cs typeface="Times New Roman" panose="02020603050405020304" pitchFamily="18" charset="0"/>
                        </a:rPr>
                        <a:t>Beaufort West LM </a:t>
                      </a: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S139(5)(a) of the Constitution</a:t>
                      </a:r>
                      <a:endParaRPr kumimoji="0" lang="en-ZA" sz="1200" b="0" i="0" u="none" strike="noStrike" kern="120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lang="en-US" sz="1200" b="1" kern="1200" dirty="0">
                          <a:solidFill>
                            <a:srgbClr val="00B050"/>
                          </a:solidFill>
                          <a:effectLst/>
                          <a:latin typeface="+mj-lt"/>
                          <a:ea typeface="Calibri" panose="020F0502020204030204" pitchFamily="34" charset="0"/>
                          <a:cs typeface="Times New Roman" panose="02020603050405020304" pitchFamily="18" charset="0"/>
                        </a:rPr>
                        <a:t>√</a:t>
                      </a:r>
                    </a:p>
                    <a:p>
                      <a:pPr algn="just">
                        <a:lnSpc>
                          <a:spcPct val="150000"/>
                        </a:lnSpc>
                        <a:spcAft>
                          <a:spcPts val="800"/>
                        </a:spcAft>
                      </a:pPr>
                      <a:endParaRPr lang="en-ZA" sz="12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endParaRPr lang="en-US" sz="1200" b="1" kern="1200" dirty="0">
                        <a:solidFill>
                          <a:srgbClr val="00B050"/>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mj-lt"/>
                          <a:ea typeface="Calibri" panose="020F0502020204030204" pitchFamily="34" charset="0"/>
                          <a:cs typeface="Times New Roman" panose="02020603050405020304" pitchFamily="18" charset="0"/>
                        </a:rPr>
                        <a:t>√</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endParaRPr kumimoji="0" lang="en-US" sz="1200" b="1" i="0" u="none" strike="noStrike" kern="1200" cap="none" spc="0" normalizeH="0" baseline="0" noProof="0" dirty="0">
                        <a:ln>
                          <a:noFill/>
                        </a:ln>
                        <a:solidFill>
                          <a:srgbClr val="00B050"/>
                        </a:solidFill>
                        <a:effectLst/>
                        <a:uLnTx/>
                        <a:uFillTx/>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lvl="0" indent="-285750" algn="just">
                        <a:buFont typeface="Arial" panose="020B0604020202020204" pitchFamily="34" charset="0"/>
                        <a:buChar char="•"/>
                      </a:pPr>
                      <a:r>
                        <a:rPr lang="en-GB" sz="1200" kern="1200" dirty="0">
                          <a:solidFill>
                            <a:schemeClr val="tx1"/>
                          </a:solidFill>
                          <a:effectLst/>
                          <a:latin typeface="+mj-lt"/>
                          <a:ea typeface="+mn-ea"/>
                          <a:cs typeface="+mn-cs"/>
                        </a:rPr>
                        <a:t>Mandatory intervention must end when the crisis in the municipality’s financial affairs has been resolved and the municipality’s ability to meet its obligations to provide basic services or its financial commitments is secured. </a:t>
                      </a:r>
                      <a:r>
                        <a:rPr lang="en-GB" sz="1200" kern="1200" dirty="0">
                          <a:solidFill>
                            <a:schemeClr val="dk1"/>
                          </a:solidFill>
                          <a:effectLst/>
                          <a:latin typeface="+mj-lt"/>
                          <a:ea typeface="+mn-ea"/>
                          <a:cs typeface="+mn-cs"/>
                        </a:rPr>
                        <a:t>S148(2) MFMA.</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dk1"/>
                          </a:solidFill>
                          <a:effectLst/>
                          <a:latin typeface="+mj-lt"/>
                          <a:ea typeface="+mn-ea"/>
                          <a:cs typeface="+mn-cs"/>
                        </a:rPr>
                        <a:t>Active, Intervention continue to be effective upon the new municipal council for implementation of Mandatory Financial Recovery Plan.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572948"/>
                  </a:ext>
                </a:extLst>
              </a:tr>
            </a:tbl>
          </a:graphicData>
        </a:graphic>
      </p:graphicFrame>
    </p:spTree>
    <p:extLst>
      <p:ext uri="{BB962C8B-B14F-4D97-AF65-F5344CB8AC3E}">
        <p14:creationId xmlns:p14="http://schemas.microsoft.com/office/powerpoint/2010/main" val="2638812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306C0C-D6A2-0E4E-BB1E-5C183BC40A25}"/>
              </a:ext>
            </a:extLst>
          </p:cNvPr>
          <p:cNvSpPr>
            <a:spLocks noGrp="1"/>
          </p:cNvSpPr>
          <p:nvPr>
            <p:ph type="body" sz="quarter" idx="13"/>
          </p:nvPr>
        </p:nvSpPr>
        <p:spPr>
          <a:xfrm>
            <a:off x="2002535" y="2542032"/>
            <a:ext cx="8494777" cy="759968"/>
          </a:xfrm>
        </p:spPr>
        <p:txBody>
          <a:bodyPr/>
          <a:lstStyle/>
          <a:p>
            <a:r>
              <a:rPr lang="en-GB" sz="2800" u="sng" dirty="0">
                <a:solidFill>
                  <a:schemeClr val="tx1"/>
                </a:solidFill>
                <a:latin typeface="Arial" panose="020B0604020202020204" pitchFamily="34" charset="0"/>
                <a:ea typeface="+mj-ea"/>
                <a:cs typeface="Arial" panose="020B0604020202020204" pitchFamily="34" charset="0"/>
              </a:rPr>
              <a:t>STATUS OF PAYMENT OF ONCE-OFF GRATUITY TO NON RETURNING COUNCILORS</a:t>
            </a:r>
          </a:p>
        </p:txBody>
      </p:sp>
    </p:spTree>
    <p:extLst>
      <p:ext uri="{BB962C8B-B14F-4D97-AF65-F5344CB8AC3E}">
        <p14:creationId xmlns:p14="http://schemas.microsoft.com/office/powerpoint/2010/main" val="19920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p:txBody>
          <a:bodyPr/>
          <a:lstStyle/>
          <a:p>
            <a:pPr algn="ctr"/>
            <a:r>
              <a:rPr lang="en-US" b="1" dirty="0">
                <a:solidFill>
                  <a:srgbClr val="F9671C"/>
                </a:solidFill>
                <a:latin typeface="Arial" panose="020B0604020202020204" pitchFamily="34" charset="0"/>
                <a:cs typeface="Arial" panose="020B0604020202020204" pitchFamily="34" charset="0"/>
              </a:rPr>
              <a:t>Report of once-off gratuity</a:t>
            </a:r>
            <a:endParaRPr lang="en-ZA" dirty="0"/>
          </a:p>
        </p:txBody>
      </p:sp>
      <p:pic>
        <p:nvPicPr>
          <p:cNvPr id="5" name="Picture 4">
            <a:extLst>
              <a:ext uri="{FF2B5EF4-FFF2-40B4-BE49-F238E27FC236}">
                <a16:creationId xmlns:a16="http://schemas.microsoft.com/office/drawing/2014/main" id="{D367B2A6-9122-4DF1-B396-E7F1F2DDD4BD}"/>
              </a:ext>
            </a:extLst>
          </p:cNvPr>
          <p:cNvPicPr>
            <a:picLocks noChangeAspect="1"/>
          </p:cNvPicPr>
          <p:nvPr/>
        </p:nvPicPr>
        <p:blipFill>
          <a:blip r:embed="rId2"/>
          <a:stretch>
            <a:fillRect/>
          </a:stretch>
        </p:blipFill>
        <p:spPr>
          <a:xfrm>
            <a:off x="206046" y="681037"/>
            <a:ext cx="11985954" cy="5592057"/>
          </a:xfrm>
          <a:prstGeom prst="rect">
            <a:avLst/>
          </a:prstGeom>
        </p:spPr>
      </p:pic>
    </p:spTree>
    <p:extLst>
      <p:ext uri="{BB962C8B-B14F-4D97-AF65-F5344CB8AC3E}">
        <p14:creationId xmlns:p14="http://schemas.microsoft.com/office/powerpoint/2010/main" val="3804762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p:txBody>
          <a:bodyPr/>
          <a:lstStyle/>
          <a:p>
            <a:pPr algn="ctr"/>
            <a:r>
              <a:rPr lang="en-US" b="1" dirty="0">
                <a:solidFill>
                  <a:srgbClr val="F9671C"/>
                </a:solidFill>
                <a:latin typeface="Arial" panose="020B0604020202020204" pitchFamily="34" charset="0"/>
                <a:cs typeface="Arial" panose="020B0604020202020204" pitchFamily="34" charset="0"/>
              </a:rPr>
              <a:t>BAS ENTITIES; SARS DIRECTIVES and paid</a:t>
            </a:r>
            <a:endParaRPr lang="en-ZA" dirty="0"/>
          </a:p>
        </p:txBody>
      </p:sp>
      <p:pic>
        <p:nvPicPr>
          <p:cNvPr id="3" name="Picture 2">
            <a:extLst>
              <a:ext uri="{FF2B5EF4-FFF2-40B4-BE49-F238E27FC236}">
                <a16:creationId xmlns:a16="http://schemas.microsoft.com/office/drawing/2014/main" id="{6F8BAA50-710D-4CE2-AB6A-897059CD4C71}"/>
              </a:ext>
            </a:extLst>
          </p:cNvPr>
          <p:cNvPicPr>
            <a:picLocks noChangeAspect="1"/>
          </p:cNvPicPr>
          <p:nvPr/>
        </p:nvPicPr>
        <p:blipFill>
          <a:blip r:embed="rId2"/>
          <a:stretch>
            <a:fillRect/>
          </a:stretch>
        </p:blipFill>
        <p:spPr>
          <a:xfrm>
            <a:off x="498683" y="791551"/>
            <a:ext cx="11205636" cy="3473785"/>
          </a:xfrm>
          <a:prstGeom prst="rect">
            <a:avLst/>
          </a:prstGeom>
        </p:spPr>
      </p:pic>
      <p:pic>
        <p:nvPicPr>
          <p:cNvPr id="4" name="Picture 3">
            <a:extLst>
              <a:ext uri="{FF2B5EF4-FFF2-40B4-BE49-F238E27FC236}">
                <a16:creationId xmlns:a16="http://schemas.microsoft.com/office/drawing/2014/main" id="{C06B860E-C49B-4DFC-8EAF-EDD678CD370C}"/>
              </a:ext>
            </a:extLst>
          </p:cNvPr>
          <p:cNvPicPr>
            <a:picLocks noChangeAspect="1"/>
          </p:cNvPicPr>
          <p:nvPr/>
        </p:nvPicPr>
        <p:blipFill>
          <a:blip r:embed="rId3"/>
          <a:stretch>
            <a:fillRect/>
          </a:stretch>
        </p:blipFill>
        <p:spPr>
          <a:xfrm>
            <a:off x="498682" y="4529856"/>
            <a:ext cx="11195655" cy="1115164"/>
          </a:xfrm>
          <a:prstGeom prst="rect">
            <a:avLst/>
          </a:prstGeom>
        </p:spPr>
      </p:pic>
    </p:spTree>
    <p:extLst>
      <p:ext uri="{BB962C8B-B14F-4D97-AF65-F5344CB8AC3E}">
        <p14:creationId xmlns:p14="http://schemas.microsoft.com/office/powerpoint/2010/main" val="3507029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p:txBody>
          <a:bodyPr/>
          <a:lstStyle/>
          <a:p>
            <a:pPr algn="ctr"/>
            <a:r>
              <a:rPr lang="en-US" b="1" dirty="0">
                <a:solidFill>
                  <a:srgbClr val="F9671C"/>
                </a:solidFill>
                <a:latin typeface="Arial" panose="020B0604020202020204" pitchFamily="34" charset="0"/>
                <a:cs typeface="Arial" panose="020B0604020202020204" pitchFamily="34" charset="0"/>
              </a:rPr>
              <a:t>Municipalities’ Compliance of submissions</a:t>
            </a:r>
            <a:endParaRPr lang="en-ZA" dirty="0"/>
          </a:p>
        </p:txBody>
      </p:sp>
      <p:pic>
        <p:nvPicPr>
          <p:cNvPr id="3" name="Picture 2">
            <a:extLst>
              <a:ext uri="{FF2B5EF4-FFF2-40B4-BE49-F238E27FC236}">
                <a16:creationId xmlns:a16="http://schemas.microsoft.com/office/drawing/2014/main" id="{34F86FFC-85B3-4080-A39E-2E0F1408014D}"/>
              </a:ext>
            </a:extLst>
          </p:cNvPr>
          <p:cNvPicPr>
            <a:picLocks noChangeAspect="1"/>
          </p:cNvPicPr>
          <p:nvPr/>
        </p:nvPicPr>
        <p:blipFill>
          <a:blip r:embed="rId2"/>
          <a:stretch>
            <a:fillRect/>
          </a:stretch>
        </p:blipFill>
        <p:spPr>
          <a:xfrm>
            <a:off x="292944" y="998376"/>
            <a:ext cx="11757822" cy="4002831"/>
          </a:xfrm>
          <a:prstGeom prst="rect">
            <a:avLst/>
          </a:prstGeom>
        </p:spPr>
      </p:pic>
    </p:spTree>
    <p:extLst>
      <p:ext uri="{BB962C8B-B14F-4D97-AF65-F5344CB8AC3E}">
        <p14:creationId xmlns:p14="http://schemas.microsoft.com/office/powerpoint/2010/main" val="3923670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p:txBody>
          <a:bodyPr/>
          <a:lstStyle/>
          <a:p>
            <a:pPr algn="ctr"/>
            <a:r>
              <a:rPr lang="en-GB" b="1" cap="none" dirty="0">
                <a:solidFill>
                  <a:srgbClr val="F9671C"/>
                </a:solidFill>
                <a:latin typeface="Arial" panose="020B0604020202020204" pitchFamily="34" charset="0"/>
                <a:cs typeface="Arial" panose="020B0604020202020204" pitchFamily="34" charset="0"/>
              </a:rPr>
              <a:t>KEY OUTCOMES AND CHALLENGES </a:t>
            </a:r>
            <a:r>
              <a:rPr lang="en-GB" sz="2400" b="1" cap="none" dirty="0">
                <a:solidFill>
                  <a:srgbClr val="F9671C"/>
                </a:solidFill>
                <a:latin typeface="Arial" panose="020B0604020202020204" pitchFamily="34" charset="0"/>
                <a:cs typeface="Arial" panose="020B0604020202020204" pitchFamily="34" charset="0"/>
              </a:rPr>
              <a:t>IDENTIFIED</a:t>
            </a:r>
            <a:endParaRPr lang="en-ZA" dirty="0"/>
          </a:p>
        </p:txBody>
      </p:sp>
      <p:sp>
        <p:nvSpPr>
          <p:cNvPr id="6" name="TextBox 5">
            <a:extLst>
              <a:ext uri="{FF2B5EF4-FFF2-40B4-BE49-F238E27FC236}">
                <a16:creationId xmlns:a16="http://schemas.microsoft.com/office/drawing/2014/main" id="{12FC7A6D-D2AF-4CAD-AA4B-22EE35F3F79E}"/>
              </a:ext>
            </a:extLst>
          </p:cNvPr>
          <p:cNvSpPr txBox="1">
            <a:spLocks noChangeArrowheads="1"/>
          </p:cNvSpPr>
          <p:nvPr/>
        </p:nvSpPr>
        <p:spPr bwMode="auto">
          <a:xfrm>
            <a:off x="251520" y="646119"/>
            <a:ext cx="11879520" cy="5777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9pPr>
          </a:lstStyle>
          <a:p>
            <a:pPr marL="87313" marR="71755" indent="0" algn="just" defTabSz="457200" eaLnBrk="0" fontAlgn="base" hangingPunct="0">
              <a:spcBef>
                <a:spcPts val="0"/>
              </a:spcBef>
              <a:buFont typeface="Arial" panose="020B0604020202020204" pitchFamily="34" charset="0"/>
              <a:buNone/>
              <a:defRPr/>
            </a:pPr>
            <a:r>
              <a:rPr lang="en-US" sz="17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The following key outcomes and challenges have been identified:</a:t>
            </a:r>
            <a:endParaRPr lang="en-ZA" sz="17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373062" marR="73025" lvl="1" algn="just" defTabSz="457200" eaLnBrk="0" fontAlgn="base" hangingPunct="0">
              <a:spcBef>
                <a:spcPts val="0"/>
              </a:spcBef>
              <a:buSzPct val="105000"/>
              <a:buFont typeface="Arial" panose="020B0604020202020204" pitchFamily="34" charset="0"/>
              <a:buChar char="•"/>
              <a:tabLst>
                <a:tab pos="990600" algn="l"/>
              </a:tabLst>
              <a:defRPr/>
            </a:pPr>
            <a:endParaRPr lang="en-US" sz="17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0" marR="73025" indent="0" algn="just" defTabSz="457200" eaLnBrk="0" fontAlgn="base" hangingPunct="0">
              <a:spcBef>
                <a:spcPts val="0"/>
              </a:spcBef>
              <a:spcAft>
                <a:spcPts val="1200"/>
              </a:spcAft>
              <a:buSzPct val="105000"/>
              <a:buNone/>
              <a:tabLst>
                <a:tab pos="540385" algn="l"/>
              </a:tabLst>
              <a:defRPr/>
            </a:pPr>
            <a:r>
              <a:rPr lang="en-US" sz="17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Key Outcomes on transactions to be processed (</a:t>
            </a:r>
            <a:r>
              <a:rPr lang="en-US" sz="24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5 078</a:t>
            </a:r>
            <a:r>
              <a:rPr lang="en-US" sz="17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p>
          <a:p>
            <a:pPr marL="265113" marR="73025" indent="-265113" algn="just" defTabSz="457200" eaLnBrk="0" fontAlgn="base" hangingPunct="0">
              <a:spcBef>
                <a:spcPts val="0"/>
              </a:spcBef>
              <a:spcAft>
                <a:spcPts val="600"/>
              </a:spcAft>
              <a:buSzPct val="105000"/>
              <a:tabLst>
                <a:tab pos="540385" algn="l"/>
              </a:tabLst>
              <a:defRPr/>
            </a:pPr>
            <a:r>
              <a:rPr lang="en-US" sz="17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Councillors documents received to date 90% (4 548).</a:t>
            </a:r>
          </a:p>
          <a:p>
            <a:pPr marL="265113" marR="73025" indent="-265113" algn="just" defTabSz="457200" eaLnBrk="0" fontAlgn="base" hangingPunct="0">
              <a:spcBef>
                <a:spcPts val="0"/>
              </a:spcBef>
              <a:spcAft>
                <a:spcPts val="600"/>
              </a:spcAft>
              <a:buSzPct val="105000"/>
              <a:tabLst>
                <a:tab pos="540385" algn="l"/>
              </a:tabLst>
              <a:defRPr/>
            </a:pPr>
            <a:r>
              <a:rPr lang="en-US" sz="17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Municipalities Worksheets received to date 94% (4 762).</a:t>
            </a:r>
          </a:p>
          <a:p>
            <a:pPr marL="265113" marR="73025" indent="-265113" algn="just" defTabSz="457200" eaLnBrk="0" fontAlgn="base" hangingPunct="0">
              <a:spcBef>
                <a:spcPts val="0"/>
              </a:spcBef>
              <a:spcAft>
                <a:spcPts val="600"/>
              </a:spcAft>
              <a:buSzPct val="105000"/>
              <a:tabLst>
                <a:tab pos="540385" algn="l"/>
              </a:tabLst>
              <a:defRPr/>
            </a:pPr>
            <a:r>
              <a:rPr lang="en-US" sz="17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Registration of Banking details into BAS to date 89% (4 495).</a:t>
            </a:r>
          </a:p>
          <a:p>
            <a:pPr marL="265113" marR="73025" indent="-265113" algn="just" defTabSz="457200" eaLnBrk="0" fontAlgn="base" hangingPunct="0">
              <a:spcBef>
                <a:spcPts val="0"/>
              </a:spcBef>
              <a:spcAft>
                <a:spcPts val="600"/>
              </a:spcAft>
              <a:buSzPct val="105000"/>
              <a:tabLst>
                <a:tab pos="540385" algn="l"/>
              </a:tabLst>
              <a:defRPr/>
            </a:pPr>
            <a:r>
              <a:rPr lang="en-US" sz="1700">
                <a:solidFill>
                  <a:prstClr val="black"/>
                </a:solidFill>
                <a:latin typeface="Arial" panose="020B0604020202020204" pitchFamily="34" charset="0"/>
                <a:ea typeface="Times New Roman" panose="02020603050405020304" pitchFamily="18" charset="0"/>
                <a:cs typeface="Times New Roman" panose="02020603050405020304" pitchFamily="18" charset="0"/>
              </a:rPr>
              <a:t>SARS </a:t>
            </a:r>
            <a:r>
              <a:rPr lang="en-US" sz="17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Tax Directives to date 68% (3 440).</a:t>
            </a:r>
          </a:p>
          <a:p>
            <a:pPr marL="265113" marR="73025" indent="-265113" algn="just" defTabSz="457200" eaLnBrk="0" fontAlgn="base" hangingPunct="0">
              <a:spcBef>
                <a:spcPts val="0"/>
              </a:spcBef>
              <a:spcAft>
                <a:spcPts val="1200"/>
              </a:spcAft>
              <a:buSzPct val="105000"/>
              <a:tabLst>
                <a:tab pos="540385" algn="l"/>
              </a:tabLst>
              <a:defRPr/>
            </a:pPr>
            <a:r>
              <a:rPr lang="en-US" sz="17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Batches Verified and Paid to date 66% (3 341). </a:t>
            </a:r>
            <a:r>
              <a:rPr lang="en-US" sz="1700" b="1" dirty="0">
                <a:solidFill>
                  <a:schemeClr val="accent6">
                    <a:lumMod val="90000"/>
                    <a:lumOff val="10000"/>
                  </a:schemeClr>
                </a:solidFill>
                <a:latin typeface="Arial" panose="020B0604020202020204" pitchFamily="34" charset="0"/>
                <a:ea typeface="Times New Roman" panose="02020603050405020304" pitchFamily="18" charset="0"/>
                <a:cs typeface="Times New Roman" panose="02020603050405020304" pitchFamily="18" charset="0"/>
              </a:rPr>
              <a:t>Gross Gratuity 242,442 million out of R350 million which represent 69%.</a:t>
            </a:r>
            <a:endParaRPr lang="en-ZA" sz="1700" b="1" dirty="0">
              <a:solidFill>
                <a:schemeClr val="accent6">
                  <a:lumMod val="90000"/>
                  <a:lumOff val="10000"/>
                </a:schemeClr>
              </a:solidFill>
              <a:latin typeface="Arial" panose="020B0604020202020204" pitchFamily="34" charset="0"/>
              <a:ea typeface="Times New Roman" panose="02020603050405020304" pitchFamily="18" charset="0"/>
              <a:cs typeface="Times New Roman" panose="02020603050405020304" pitchFamily="18" charset="0"/>
            </a:endParaRPr>
          </a:p>
          <a:p>
            <a:pPr marL="0" marR="73025" indent="0" algn="just" defTabSz="457200" eaLnBrk="0" fontAlgn="base" hangingPunct="0">
              <a:spcBef>
                <a:spcPts val="0"/>
              </a:spcBef>
              <a:spcAft>
                <a:spcPts val="1200"/>
              </a:spcAft>
              <a:buSzPct val="105000"/>
              <a:buNone/>
              <a:tabLst>
                <a:tab pos="540385" algn="l"/>
              </a:tabLst>
              <a:defRPr/>
            </a:pPr>
            <a:r>
              <a:rPr lang="en-US" sz="17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Challenges</a:t>
            </a:r>
          </a:p>
          <a:p>
            <a:pPr marL="265113" marR="73025" indent="-265113" algn="just" defTabSz="457200" eaLnBrk="0" fontAlgn="base" hangingPunct="0">
              <a:lnSpc>
                <a:spcPct val="115000"/>
              </a:lnSpc>
              <a:spcAft>
                <a:spcPts val="1200"/>
              </a:spcAft>
              <a:buSzPts val="1200"/>
              <a:tabLst>
                <a:tab pos="265113" algn="l"/>
                <a:tab pos="900113" algn="l"/>
              </a:tabLst>
            </a:pPr>
            <a:r>
              <a:rPr lang="en-US" sz="17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Network connectivity outage from the SITA site (Since our last meeting we lost three full days due to outages). With this we have lost </a:t>
            </a:r>
            <a:r>
              <a:rPr lang="en-US" sz="1700" b="1" u="sng"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9%</a:t>
            </a:r>
            <a:r>
              <a:rPr lang="en-US" sz="17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of production on average of </a:t>
            </a:r>
            <a:r>
              <a:rPr lang="en-US" sz="1700" b="1" u="sng"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150</a:t>
            </a:r>
            <a:r>
              <a:rPr lang="en-US" sz="17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payments per day. </a:t>
            </a:r>
            <a:r>
              <a:rPr lang="en-US" sz="1700" b="1" u="sng"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(Dates are: 17; 24 &amp; 25 Jan 2022)</a:t>
            </a:r>
          </a:p>
          <a:p>
            <a:pPr marL="265113" marR="73025" indent="-265113" algn="just" defTabSz="457200" eaLnBrk="0" fontAlgn="base" hangingPunct="0">
              <a:lnSpc>
                <a:spcPct val="115000"/>
              </a:lnSpc>
              <a:spcAft>
                <a:spcPts val="1200"/>
              </a:spcAft>
              <a:buSzPts val="1200"/>
              <a:tabLst>
                <a:tab pos="265113" algn="l"/>
                <a:tab pos="900113" algn="l"/>
              </a:tabLst>
            </a:pPr>
            <a:r>
              <a:rPr lang="en-US" sz="17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Queries referred back to municipalities for accurate details due to:</a:t>
            </a:r>
          </a:p>
          <a:p>
            <a:pPr marL="688975" marR="73025" indent="-401638" algn="just" defTabSz="457200" eaLnBrk="0" fontAlgn="base" hangingPunct="0">
              <a:lnSpc>
                <a:spcPct val="115000"/>
              </a:lnSpc>
              <a:spcBef>
                <a:spcPts val="0"/>
              </a:spcBef>
              <a:buSzPts val="1200"/>
              <a:buFont typeface="+mj-lt"/>
              <a:buAutoNum type="alphaLcPeriod"/>
              <a:tabLst>
                <a:tab pos="688975" algn="l"/>
                <a:tab pos="900113" algn="l"/>
              </a:tabLst>
            </a:pPr>
            <a:r>
              <a:rPr lang="en-US" sz="17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Incorrect basic salary and / or total annual remuneration.</a:t>
            </a:r>
          </a:p>
          <a:p>
            <a:pPr marL="688975" marR="73025" indent="-401638" algn="just" defTabSz="457200" eaLnBrk="0" fontAlgn="base" hangingPunct="0">
              <a:lnSpc>
                <a:spcPct val="115000"/>
              </a:lnSpc>
              <a:spcBef>
                <a:spcPts val="0"/>
              </a:spcBef>
              <a:buSzPts val="1200"/>
              <a:buFont typeface="+mj-lt"/>
              <a:buAutoNum type="alphaLcPeriod"/>
              <a:tabLst>
                <a:tab pos="688975" algn="l"/>
                <a:tab pos="900113" algn="l"/>
              </a:tabLst>
            </a:pPr>
            <a:r>
              <a:rPr lang="en-US" sz="17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Start and end date discrepancies between IEC data and documents submitted.</a:t>
            </a:r>
          </a:p>
          <a:p>
            <a:pPr marL="688975" marR="73025" indent="-401638" algn="just" defTabSz="457200" eaLnBrk="0" fontAlgn="base" hangingPunct="0">
              <a:lnSpc>
                <a:spcPct val="115000"/>
              </a:lnSpc>
              <a:spcBef>
                <a:spcPts val="0"/>
              </a:spcBef>
              <a:buSzPts val="1200"/>
              <a:buFont typeface="+mj-lt"/>
              <a:buAutoNum type="alphaLcPeriod"/>
              <a:tabLst>
                <a:tab pos="688975" algn="l"/>
                <a:tab pos="900113" algn="l"/>
              </a:tabLst>
            </a:pPr>
            <a:r>
              <a:rPr lang="en-US" sz="17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Incorrect or missing SARS Tax refence number.</a:t>
            </a:r>
          </a:p>
        </p:txBody>
      </p:sp>
      <p:pic>
        <p:nvPicPr>
          <p:cNvPr id="7" name="Picture 6">
            <a:extLst>
              <a:ext uri="{FF2B5EF4-FFF2-40B4-BE49-F238E27FC236}">
                <a16:creationId xmlns:a16="http://schemas.microsoft.com/office/drawing/2014/main" id="{1C6E978B-915E-47D2-A9EB-452D5D7111BD}"/>
              </a:ext>
            </a:extLst>
          </p:cNvPr>
          <p:cNvPicPr>
            <a:picLocks noChangeAspect="1"/>
          </p:cNvPicPr>
          <p:nvPr/>
        </p:nvPicPr>
        <p:blipFill>
          <a:blip r:embed="rId2"/>
          <a:stretch>
            <a:fillRect/>
          </a:stretch>
        </p:blipFill>
        <p:spPr>
          <a:xfrm>
            <a:off x="6658655" y="1241090"/>
            <a:ext cx="5113667" cy="1306967"/>
          </a:xfrm>
          <a:prstGeom prst="rect">
            <a:avLst/>
          </a:prstGeom>
        </p:spPr>
      </p:pic>
    </p:spTree>
    <p:extLst>
      <p:ext uri="{BB962C8B-B14F-4D97-AF65-F5344CB8AC3E}">
        <p14:creationId xmlns:p14="http://schemas.microsoft.com/office/powerpoint/2010/main" val="1303613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306C0C-D6A2-0E4E-BB1E-5C183BC40A25}"/>
              </a:ext>
            </a:extLst>
          </p:cNvPr>
          <p:cNvSpPr>
            <a:spLocks noGrp="1"/>
          </p:cNvSpPr>
          <p:nvPr>
            <p:ph type="body" sz="quarter" idx="13"/>
          </p:nvPr>
        </p:nvSpPr>
        <p:spPr>
          <a:xfrm>
            <a:off x="2002535" y="2542032"/>
            <a:ext cx="8494777" cy="759968"/>
          </a:xfrm>
        </p:spPr>
        <p:txBody>
          <a:bodyPr/>
          <a:lstStyle/>
          <a:p>
            <a:r>
              <a:rPr lang="en-GB" sz="2800" u="sng" dirty="0">
                <a:solidFill>
                  <a:schemeClr val="tx1"/>
                </a:solidFill>
                <a:latin typeface="Arial" panose="020B0604020202020204" pitchFamily="34" charset="0"/>
                <a:ea typeface="+mj-ea"/>
                <a:cs typeface="Arial" panose="020B0604020202020204" pitchFamily="34" charset="0"/>
              </a:rPr>
              <a:t>ESTABLISHMENT OF MUNICIPAL COUNCILS AND COUNCIL COMMITTEES</a:t>
            </a:r>
          </a:p>
        </p:txBody>
      </p:sp>
    </p:spTree>
    <p:extLst>
      <p:ext uri="{BB962C8B-B14F-4D97-AF65-F5344CB8AC3E}">
        <p14:creationId xmlns:p14="http://schemas.microsoft.com/office/powerpoint/2010/main" val="1572166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p:txBody>
          <a:bodyPr/>
          <a:lstStyle/>
          <a:p>
            <a:pPr algn="ctr"/>
            <a:r>
              <a:rPr lang="en-GB" b="1" cap="none" dirty="0">
                <a:solidFill>
                  <a:srgbClr val="F9671C"/>
                </a:solidFill>
                <a:latin typeface="Arial" panose="020B0604020202020204" pitchFamily="34" charset="0"/>
                <a:cs typeface="Arial" panose="020B0604020202020204" pitchFamily="34" charset="0"/>
              </a:rPr>
              <a:t>SUPPORTING ACTIONS </a:t>
            </a:r>
            <a:r>
              <a:rPr lang="en-GB" sz="2400" b="1" cap="none" dirty="0">
                <a:solidFill>
                  <a:srgbClr val="F9671C"/>
                </a:solidFill>
                <a:latin typeface="Arial" panose="020B0604020202020204" pitchFamily="34" charset="0"/>
                <a:cs typeface="Arial" panose="020B0604020202020204" pitchFamily="34" charset="0"/>
              </a:rPr>
              <a:t>IDENTIFIED</a:t>
            </a:r>
            <a:endParaRPr lang="en-ZA" dirty="0"/>
          </a:p>
        </p:txBody>
      </p:sp>
      <p:sp>
        <p:nvSpPr>
          <p:cNvPr id="6" name="TextBox 5">
            <a:extLst>
              <a:ext uri="{FF2B5EF4-FFF2-40B4-BE49-F238E27FC236}">
                <a16:creationId xmlns:a16="http://schemas.microsoft.com/office/drawing/2014/main" id="{12FC7A6D-D2AF-4CAD-AA4B-22EE35F3F79E}"/>
              </a:ext>
            </a:extLst>
          </p:cNvPr>
          <p:cNvSpPr txBox="1">
            <a:spLocks noChangeArrowheads="1"/>
          </p:cNvSpPr>
          <p:nvPr/>
        </p:nvSpPr>
        <p:spPr bwMode="auto">
          <a:xfrm>
            <a:off x="251520" y="655074"/>
            <a:ext cx="11879520"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9pPr>
          </a:lstStyle>
          <a:p>
            <a:pPr marL="87313" marR="71755" indent="0" algn="just" defTabSz="457200" eaLnBrk="0" fontAlgn="base" hangingPunct="0">
              <a:spcBef>
                <a:spcPts val="0"/>
              </a:spcBef>
              <a:buFont typeface="Arial" panose="020B0604020202020204" pitchFamily="34" charset="0"/>
              <a:buNone/>
              <a:defRPr/>
            </a:pPr>
            <a:r>
              <a:rPr lang="en-US" sz="18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The following key support actions have been identified:</a:t>
            </a:r>
            <a:endParaRPr lang="en-ZA" sz="18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0" marR="73025" indent="0" algn="just" defTabSz="457200" eaLnBrk="0" fontAlgn="base" hangingPunct="0">
              <a:spcBef>
                <a:spcPts val="0"/>
              </a:spcBef>
              <a:spcAft>
                <a:spcPts val="1200"/>
              </a:spcAft>
              <a:buSzPct val="105000"/>
              <a:buNone/>
              <a:tabLst>
                <a:tab pos="540385" algn="l"/>
              </a:tabLst>
              <a:defRPr/>
            </a:pPr>
            <a:endParaRPr lang="en-GB" sz="18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R="73025" algn="just" defTabSz="457200" eaLnBrk="0" fontAlgn="base" hangingPunct="0">
              <a:spcBef>
                <a:spcPts val="0"/>
              </a:spcBef>
              <a:spcAft>
                <a:spcPts val="2400"/>
              </a:spcAft>
              <a:buSzPct val="105000"/>
              <a:tabLst>
                <a:tab pos="540385" algn="l"/>
              </a:tabLst>
              <a:defRPr/>
            </a:pPr>
            <a:r>
              <a:rPr lang="en-GB" sz="1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Once-Off Gratuity Pay-out Certificates are issued and communicated to municipalities and councillors.</a:t>
            </a:r>
          </a:p>
          <a:p>
            <a:pPr marR="73025" algn="just" defTabSz="457200" eaLnBrk="0" fontAlgn="base" hangingPunct="0">
              <a:spcBef>
                <a:spcPts val="0"/>
              </a:spcBef>
              <a:spcAft>
                <a:spcPts val="2400"/>
              </a:spcAft>
              <a:buSzPct val="105000"/>
              <a:tabLst>
                <a:tab pos="540385" algn="l"/>
              </a:tabLst>
              <a:defRPr/>
            </a:pPr>
            <a:r>
              <a:rPr lang="en-GB" sz="1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Weekly communication progress reports through provinces to municipalities is ongoing.</a:t>
            </a:r>
          </a:p>
          <a:p>
            <a:pPr marR="73025" algn="just" defTabSz="457200" eaLnBrk="0" fontAlgn="base" hangingPunct="0">
              <a:spcBef>
                <a:spcPts val="0"/>
              </a:spcBef>
              <a:spcAft>
                <a:spcPts val="2400"/>
              </a:spcAft>
              <a:buSzPct val="105000"/>
              <a:tabLst>
                <a:tab pos="540385" algn="l"/>
              </a:tabLst>
              <a:defRPr/>
            </a:pPr>
            <a:r>
              <a:rPr lang="en-GB" sz="1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SALGA is assist and intervened by engaging municipalities to expedite submission of outstanding documents. </a:t>
            </a:r>
          </a:p>
          <a:p>
            <a:pPr marR="73025" algn="just" defTabSz="457200" eaLnBrk="0" fontAlgn="base" hangingPunct="0">
              <a:spcBef>
                <a:spcPts val="0"/>
              </a:spcBef>
              <a:spcAft>
                <a:spcPts val="2400"/>
              </a:spcAft>
              <a:buSzPct val="105000"/>
              <a:tabLst>
                <a:tab pos="540385" algn="l"/>
              </a:tabLst>
              <a:defRPr/>
            </a:pPr>
            <a:r>
              <a:rPr lang="en-GB" sz="1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Provincial HODs -  Commitment to avail officials to assist with the payments process has materialized.</a:t>
            </a:r>
          </a:p>
        </p:txBody>
      </p:sp>
    </p:spTree>
    <p:extLst>
      <p:ext uri="{BB962C8B-B14F-4D97-AF65-F5344CB8AC3E}">
        <p14:creationId xmlns:p14="http://schemas.microsoft.com/office/powerpoint/2010/main" val="16593790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9756F-7E39-0640-96F4-68BE9AE1B6DD}"/>
              </a:ext>
            </a:extLst>
          </p:cNvPr>
          <p:cNvSpPr>
            <a:spLocks noGrp="1"/>
          </p:cNvSpPr>
          <p:nvPr>
            <p:ph type="title"/>
          </p:nvPr>
        </p:nvSpPr>
        <p:spPr>
          <a:xfrm>
            <a:off x="0" y="173460"/>
            <a:ext cx="12035790" cy="409925"/>
          </a:xfrm>
        </p:spPr>
        <p:txBody>
          <a:bodyPr/>
          <a:lstStyle/>
          <a:p>
            <a:pPr marR="0" lvl="0" fontAlgn="auto">
              <a:spcAft>
                <a:spcPts val="0"/>
              </a:spcAft>
              <a:buClrTx/>
              <a:buSzTx/>
              <a:tabLst/>
              <a:defRPr/>
            </a:pPr>
            <a:r>
              <a:rPr lang="en-GB" sz="2800" b="1" u="sng" dirty="0"/>
              <a:t>Recommendations</a:t>
            </a:r>
            <a:endParaRPr lang="en-US" sz="2800" b="1" u="sng" dirty="0"/>
          </a:p>
        </p:txBody>
      </p:sp>
      <p:sp>
        <p:nvSpPr>
          <p:cNvPr id="3" name="Content Placeholder 2">
            <a:extLst>
              <a:ext uri="{FF2B5EF4-FFF2-40B4-BE49-F238E27FC236}">
                <a16:creationId xmlns:a16="http://schemas.microsoft.com/office/drawing/2014/main" id="{B3D2D3BC-12E0-7D44-BD7F-F768264612F8}"/>
              </a:ext>
            </a:extLst>
          </p:cNvPr>
          <p:cNvSpPr>
            <a:spLocks noGrp="1"/>
          </p:cNvSpPr>
          <p:nvPr>
            <p:ph sz="half" idx="2"/>
          </p:nvPr>
        </p:nvSpPr>
        <p:spPr>
          <a:xfrm>
            <a:off x="1360170" y="1280160"/>
            <a:ext cx="9406890" cy="4834890"/>
          </a:xfrm>
        </p:spPr>
        <p:txBody>
          <a:bodyPr/>
          <a:lstStyle/>
          <a:p>
            <a:pPr marL="0" marR="0" lvl="0" indent="0" algn="just">
              <a:lnSpc>
                <a:spcPct val="130000"/>
              </a:lnSpc>
              <a:spcBef>
                <a:spcPts val="0"/>
              </a:spcBef>
              <a:buNone/>
            </a:pPr>
            <a:endParaRPr lang="en-US" altLang="en-US" sz="2000" dirty="0">
              <a:solidFill>
                <a:prstClr val="black"/>
              </a:solidFill>
              <a:ea typeface="ＭＳ Ｐゴシック" panose="020B0600070205080204" pitchFamily="34" charset="-128"/>
              <a:cs typeface="Arial" pitchFamily="34" charset="0"/>
            </a:endParaRPr>
          </a:p>
          <a:p>
            <a:pPr marL="0" marR="0" lvl="0" indent="0" algn="just">
              <a:lnSpc>
                <a:spcPct val="130000"/>
              </a:lnSpc>
              <a:spcBef>
                <a:spcPts val="0"/>
              </a:spcBef>
              <a:buNone/>
            </a:pPr>
            <a:r>
              <a:rPr lang="en-US" altLang="en-US" sz="2000" dirty="0">
                <a:solidFill>
                  <a:prstClr val="black"/>
                </a:solidFill>
                <a:ea typeface="ＭＳ Ｐゴシック" panose="020B0600070205080204" pitchFamily="34" charset="-128"/>
                <a:cs typeface="Arial" pitchFamily="34" charset="0"/>
              </a:rPr>
              <a:t>It is recommended that the Portfolio Committee for CoGTA notes:</a:t>
            </a:r>
          </a:p>
          <a:p>
            <a:pPr marL="0" marR="0" lvl="0" indent="0" algn="just">
              <a:lnSpc>
                <a:spcPct val="130000"/>
              </a:lnSpc>
              <a:spcBef>
                <a:spcPts val="0"/>
              </a:spcBef>
              <a:buNone/>
            </a:pPr>
            <a:endParaRPr lang="en-US" altLang="en-US" sz="2000" dirty="0">
              <a:solidFill>
                <a:prstClr val="black"/>
              </a:solidFill>
              <a:ea typeface="ＭＳ Ｐゴシック" panose="020B0600070205080204" pitchFamily="34" charset="-128"/>
              <a:cs typeface="Arial" pitchFamily="34" charset="0"/>
            </a:endParaRPr>
          </a:p>
          <a:p>
            <a:pPr marL="342900" marR="0" lvl="0" indent="-342900" algn="just">
              <a:lnSpc>
                <a:spcPct val="130000"/>
              </a:lnSpc>
              <a:spcBef>
                <a:spcPts val="0"/>
              </a:spcBef>
              <a:buFont typeface="Wingdings" panose="05000000000000000000" pitchFamily="2" charset="2"/>
              <a:buChar char="q"/>
            </a:pPr>
            <a:r>
              <a:rPr lang="en-US" altLang="en-US" sz="2000" dirty="0">
                <a:solidFill>
                  <a:prstClr val="black"/>
                </a:solidFill>
                <a:ea typeface="ＭＳ Ｐゴシック" panose="020B0600070205080204" pitchFamily="34" charset="-128"/>
                <a:cs typeface="Arial" pitchFamily="34" charset="0"/>
              </a:rPr>
              <a:t>Progress made on establishment of municipal councils and respective committees.</a:t>
            </a:r>
          </a:p>
          <a:p>
            <a:pPr marL="0" marR="0" lvl="0" indent="0" algn="just">
              <a:lnSpc>
                <a:spcPct val="130000"/>
              </a:lnSpc>
              <a:spcBef>
                <a:spcPts val="0"/>
              </a:spcBef>
              <a:buNone/>
            </a:pPr>
            <a:endParaRPr lang="en-US" altLang="en-US" sz="2000" dirty="0">
              <a:solidFill>
                <a:prstClr val="black"/>
              </a:solidFill>
              <a:ea typeface="ＭＳ Ｐゴシック" panose="020B0600070205080204" pitchFamily="34" charset="-128"/>
              <a:cs typeface="Arial" pitchFamily="34" charset="0"/>
            </a:endParaRPr>
          </a:p>
          <a:p>
            <a:pPr marL="342900" marR="0" lvl="0" indent="-342900" algn="just">
              <a:lnSpc>
                <a:spcPct val="130000"/>
              </a:lnSpc>
              <a:spcBef>
                <a:spcPts val="0"/>
              </a:spcBef>
              <a:buFont typeface="Wingdings" panose="05000000000000000000" pitchFamily="2" charset="2"/>
              <a:buChar char="q"/>
            </a:pPr>
            <a:r>
              <a:rPr lang="en-US" altLang="en-US" sz="2000" dirty="0">
                <a:solidFill>
                  <a:prstClr val="black"/>
                </a:solidFill>
                <a:ea typeface="ＭＳ Ｐゴシック" panose="020B0600070205080204" pitchFamily="34" charset="-128"/>
                <a:cs typeface="Arial" pitchFamily="34" charset="0"/>
              </a:rPr>
              <a:t>Status of interventions management pre- and post LGE.</a:t>
            </a:r>
          </a:p>
          <a:p>
            <a:pPr marL="342900" indent="-342900" algn="just">
              <a:lnSpc>
                <a:spcPct val="130000"/>
              </a:lnSpc>
              <a:spcBef>
                <a:spcPts val="0"/>
              </a:spcBef>
              <a:buFont typeface="Wingdings" panose="05000000000000000000" pitchFamily="2" charset="2"/>
              <a:buChar char="q"/>
            </a:pPr>
            <a:endParaRPr lang="en-US" altLang="en-US" sz="2000" dirty="0">
              <a:solidFill>
                <a:prstClr val="black"/>
              </a:solidFill>
              <a:ea typeface="ＭＳ Ｐゴシック" panose="020B0600070205080204" pitchFamily="34" charset="-128"/>
              <a:cs typeface="Arial" pitchFamily="34" charset="0"/>
            </a:endParaRPr>
          </a:p>
          <a:p>
            <a:pPr marL="342900" indent="-342900" algn="just">
              <a:lnSpc>
                <a:spcPct val="130000"/>
              </a:lnSpc>
              <a:spcBef>
                <a:spcPts val="0"/>
              </a:spcBef>
              <a:buFont typeface="Wingdings" panose="05000000000000000000" pitchFamily="2" charset="2"/>
              <a:buChar char="q"/>
            </a:pPr>
            <a:r>
              <a:rPr lang="en-US" altLang="en-US" sz="2000" dirty="0">
                <a:solidFill>
                  <a:prstClr val="black"/>
                </a:solidFill>
                <a:ea typeface="ＭＳ Ｐゴシック" panose="020B0600070205080204" pitchFamily="34" charset="-128"/>
                <a:cs typeface="Arial" pitchFamily="34" charset="0"/>
              </a:rPr>
              <a:t>Progress made and challenges encountered towards payment of once-off gratuity to former Councilors.</a:t>
            </a:r>
          </a:p>
          <a:p>
            <a:pPr marL="342900" marR="0" lvl="0" indent="-342900" algn="just">
              <a:lnSpc>
                <a:spcPct val="130000"/>
              </a:lnSpc>
              <a:spcBef>
                <a:spcPts val="0"/>
              </a:spcBef>
              <a:buFont typeface="Wingdings" panose="05000000000000000000" pitchFamily="2" charset="2"/>
              <a:buChar char="q"/>
            </a:pPr>
            <a:endParaRPr lang="en-US" altLang="en-US" sz="2000" dirty="0">
              <a:solidFill>
                <a:prstClr val="black"/>
              </a:solidFill>
              <a:ea typeface="ＭＳ Ｐゴシック" panose="020B0600070205080204" pitchFamily="34" charset="-128"/>
              <a:cs typeface="Arial" pitchFamily="34" charset="0"/>
            </a:endParaRPr>
          </a:p>
          <a:p>
            <a:pPr marL="342900" marR="0" lvl="0" indent="-342900" algn="just">
              <a:lnSpc>
                <a:spcPct val="130000"/>
              </a:lnSpc>
              <a:spcBef>
                <a:spcPts val="0"/>
              </a:spcBef>
              <a:buFont typeface="Wingdings" panose="05000000000000000000" pitchFamily="2" charset="2"/>
              <a:buChar char="q"/>
            </a:pPr>
            <a:endParaRPr lang="en-US" altLang="en-US" sz="2000" dirty="0">
              <a:solidFill>
                <a:schemeClr val="tx2"/>
              </a:solidFill>
              <a:ea typeface="ＭＳ Ｐゴシック" panose="020B0600070205080204" pitchFamily="34" charset="-128"/>
              <a:cs typeface="Arial" pitchFamily="34" charset="0"/>
            </a:endParaRPr>
          </a:p>
          <a:p>
            <a:pPr marL="342900" marR="0" lvl="0" indent="-342900" algn="just">
              <a:lnSpc>
                <a:spcPct val="130000"/>
              </a:lnSpc>
              <a:spcBef>
                <a:spcPts val="0"/>
              </a:spcBef>
              <a:buFont typeface="Wingdings" panose="05000000000000000000" pitchFamily="2" charset="2"/>
              <a:buChar char="q"/>
            </a:pPr>
            <a:endParaRPr lang="en-US" sz="185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1">
            <a:extLst>
              <a:ext uri="{FF2B5EF4-FFF2-40B4-BE49-F238E27FC236}">
                <a16:creationId xmlns:a16="http://schemas.microsoft.com/office/drawing/2014/main" id="{C1730B0E-0022-4716-A2CA-AE10791A7201}"/>
              </a:ext>
            </a:extLst>
          </p:cNvPr>
          <p:cNvSpPr>
            <a:spLocks noChangeArrowheads="1"/>
          </p:cNvSpPr>
          <p:nvPr/>
        </p:nvSpPr>
        <p:spPr bwMode="auto">
          <a:xfrm>
            <a:off x="-2513237" y="2105025"/>
            <a:ext cx="2433794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4563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txBox="1">
            <a:spLocks/>
          </p:cNvSpPr>
          <p:nvPr/>
        </p:nvSpPr>
        <p:spPr bwMode="auto">
          <a:xfrm>
            <a:off x="990600" y="1701800"/>
            <a:ext cx="9182100"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685800" rtl="0" eaLnBrk="0" fontAlgn="base" hangingPunct="0">
              <a:lnSpc>
                <a:spcPct val="90000"/>
              </a:lnSpc>
              <a:spcBef>
                <a:spcPct val="0"/>
              </a:spcBef>
              <a:spcAft>
                <a:spcPct val="0"/>
              </a:spcAft>
              <a:defRPr sz="2400" b="1" kern="1200">
                <a:solidFill>
                  <a:srgbClr val="F9671C"/>
                </a:solidFill>
                <a:latin typeface="Arial" panose="020B0604020202020204" pitchFamily="34" charset="0"/>
                <a:ea typeface="+mj-ea"/>
                <a:cs typeface="Arial" panose="020B0604020202020204" pitchFamily="34" charset="0"/>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marL="0" marR="0" lvl="0" indent="0" algn="ctr" defTabSz="685800" rtl="0" eaLnBrk="0" fontAlgn="base" latinLnBrk="0" hangingPunct="0">
              <a:lnSpc>
                <a:spcPct val="9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9671C"/>
                </a:solidFill>
                <a:effectLst/>
                <a:uLnTx/>
                <a:uFillTx/>
                <a:latin typeface="Arial" panose="020B0604020202020204" pitchFamily="34" charset="0"/>
                <a:ea typeface="+mj-ea"/>
                <a:cs typeface="Arial" panose="020B0604020202020204" pitchFamily="34" charset="0"/>
              </a:rPr>
              <a:t>THANK YOU!!!</a:t>
            </a:r>
            <a:r>
              <a:rPr kumimoji="0" lang="en-ZA" sz="2800" b="1" i="0" u="none" strike="noStrike" kern="1200" cap="none" spc="0" normalizeH="0" baseline="0" noProof="0" dirty="0">
                <a:ln>
                  <a:noFill/>
                </a:ln>
                <a:solidFill>
                  <a:srgbClr val="F9671C"/>
                </a:solidFill>
                <a:effectLst/>
                <a:uLnTx/>
                <a:uFillTx/>
                <a:latin typeface="Arial" panose="020B0604020202020204" pitchFamily="34" charset="0"/>
                <a:ea typeface="+mj-ea"/>
                <a:cs typeface="Arial" panose="020B0604020202020204" pitchFamily="34" charset="0"/>
              </a:rPr>
              <a:t/>
            </a:r>
            <a:br>
              <a:rPr kumimoji="0" lang="en-ZA" sz="2800" b="1" i="0" u="none" strike="noStrike" kern="1200" cap="none" spc="0" normalizeH="0" baseline="0" noProof="0" dirty="0">
                <a:ln>
                  <a:noFill/>
                </a:ln>
                <a:solidFill>
                  <a:srgbClr val="F9671C"/>
                </a:solidFill>
                <a:effectLst/>
                <a:uLnTx/>
                <a:uFillTx/>
                <a:latin typeface="Arial" panose="020B0604020202020204" pitchFamily="34" charset="0"/>
                <a:ea typeface="+mj-ea"/>
                <a:cs typeface="Arial" panose="020B0604020202020204" pitchFamily="34" charset="0"/>
              </a:rPr>
            </a:br>
            <a:endParaRPr kumimoji="0" lang="en-ZA" sz="2800" b="1" i="0" u="none" strike="noStrike" kern="1200" cap="none" spc="0" normalizeH="0" baseline="0" noProof="0" dirty="0">
              <a:ln>
                <a:noFill/>
              </a:ln>
              <a:solidFill>
                <a:srgbClr val="F9671C"/>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92339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498684" y="109452"/>
            <a:ext cx="11205636" cy="560199"/>
          </a:xfrm>
        </p:spPr>
        <p:txBody>
          <a:bodyPr/>
          <a:lstStyle/>
          <a:p>
            <a:pPr algn="ctr"/>
            <a:r>
              <a:rPr lang="en-GB" sz="2400" b="1" u="sng" dirty="0">
                <a:solidFill>
                  <a:schemeClr val="tx1"/>
                </a:solidFill>
              </a:rPr>
              <a:t>municipal councils established</a:t>
            </a:r>
            <a:br>
              <a:rPr lang="en-GB" sz="2400" b="1" u="sng" dirty="0">
                <a:solidFill>
                  <a:schemeClr val="tx1"/>
                </a:solidFill>
              </a:rPr>
            </a:br>
            <a:r>
              <a:rPr lang="en-GB" sz="2400" b="1" u="sng" dirty="0">
                <a:solidFill>
                  <a:schemeClr val="tx1"/>
                </a:solidFill>
              </a:rPr>
              <a:t/>
            </a:r>
            <a:br>
              <a:rPr lang="en-GB" sz="2400" b="1" u="sng" dirty="0">
                <a:solidFill>
                  <a:schemeClr val="tx1"/>
                </a:solidFill>
              </a:rPr>
            </a:br>
            <a:r>
              <a:rPr lang="en-GB" sz="1800" b="1" u="sng" cap="none" dirty="0">
                <a:solidFill>
                  <a:srgbClr val="0070C0"/>
                </a:solidFill>
              </a:rPr>
              <a:t>PERSENTAGE: Out of 257 Councils, 256 Councils have been established (99.6%)</a:t>
            </a:r>
            <a:endParaRPr lang="en-ZA" u="sng" dirty="0">
              <a:solidFill>
                <a:srgbClr val="0070C0"/>
              </a:solidFill>
            </a:endParaRPr>
          </a:p>
        </p:txBody>
      </p:sp>
      <p:graphicFrame>
        <p:nvGraphicFramePr>
          <p:cNvPr id="4" name="Content Placeholder 5">
            <a:extLst>
              <a:ext uri="{FF2B5EF4-FFF2-40B4-BE49-F238E27FC236}">
                <a16:creationId xmlns:a16="http://schemas.microsoft.com/office/drawing/2014/main" id="{B3C502A6-E051-4B08-B81C-7B1AA22C8B37}"/>
              </a:ext>
            </a:extLst>
          </p:cNvPr>
          <p:cNvGraphicFramePr>
            <a:graphicFrameLocks noGrp="1"/>
          </p:cNvGraphicFramePr>
          <p:nvPr>
            <p:ph sz="half" idx="2"/>
            <p:extLst>
              <p:ext uri="{D42A27DB-BD31-4B8C-83A1-F6EECF244321}">
                <p14:modId xmlns:p14="http://schemas.microsoft.com/office/powerpoint/2010/main" val="1993495522"/>
              </p:ext>
            </p:extLst>
          </p:nvPr>
        </p:nvGraphicFramePr>
        <p:xfrm>
          <a:off x="350051" y="1198179"/>
          <a:ext cx="11354269" cy="5379119"/>
        </p:xfrm>
        <a:graphic>
          <a:graphicData uri="http://schemas.openxmlformats.org/drawingml/2006/table">
            <a:tbl>
              <a:tblPr firstRow="1" firstCol="1" bandRow="1"/>
              <a:tblGrid>
                <a:gridCol w="402989">
                  <a:extLst>
                    <a:ext uri="{9D8B030D-6E8A-4147-A177-3AD203B41FA5}">
                      <a16:colId xmlns:a16="http://schemas.microsoft.com/office/drawing/2014/main" val="307672276"/>
                    </a:ext>
                  </a:extLst>
                </a:gridCol>
                <a:gridCol w="1198072">
                  <a:extLst>
                    <a:ext uri="{9D8B030D-6E8A-4147-A177-3AD203B41FA5}">
                      <a16:colId xmlns:a16="http://schemas.microsoft.com/office/drawing/2014/main" val="16808774"/>
                    </a:ext>
                  </a:extLst>
                </a:gridCol>
                <a:gridCol w="2622863">
                  <a:extLst>
                    <a:ext uri="{9D8B030D-6E8A-4147-A177-3AD203B41FA5}">
                      <a16:colId xmlns:a16="http://schemas.microsoft.com/office/drawing/2014/main" val="190653492"/>
                    </a:ext>
                  </a:extLst>
                </a:gridCol>
                <a:gridCol w="3388488">
                  <a:extLst>
                    <a:ext uri="{9D8B030D-6E8A-4147-A177-3AD203B41FA5}">
                      <a16:colId xmlns:a16="http://schemas.microsoft.com/office/drawing/2014/main" val="2662902325"/>
                    </a:ext>
                  </a:extLst>
                </a:gridCol>
                <a:gridCol w="3741857">
                  <a:extLst>
                    <a:ext uri="{9D8B030D-6E8A-4147-A177-3AD203B41FA5}">
                      <a16:colId xmlns:a16="http://schemas.microsoft.com/office/drawing/2014/main" val="1312599231"/>
                    </a:ext>
                  </a:extLst>
                </a:gridCol>
              </a:tblGrid>
              <a:tr h="560757">
                <a:tc>
                  <a:txBody>
                    <a:bodyPr/>
                    <a:lstStyle/>
                    <a:p>
                      <a:pPr marL="0" marR="0" algn="ctr">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NO.</a:t>
                      </a:r>
                      <a:endParaRPr lang="en-US" sz="1400"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07000"/>
                        </a:lnSpc>
                        <a:spcBef>
                          <a:spcPts val="0"/>
                        </a:spcBef>
                        <a:spcAft>
                          <a:spcPts val="0"/>
                        </a:spcAft>
                      </a:pPr>
                      <a:r>
                        <a:rPr lang="en-US" sz="1400" b="1" dirty="0">
                          <a:solidFill>
                            <a:srgbClr val="000000"/>
                          </a:solidFill>
                          <a:effectLst/>
                          <a:latin typeface="+mj-lt"/>
                          <a:ea typeface="Calibri" panose="020F0502020204030204" pitchFamily="34" charset="0"/>
                          <a:cs typeface="Times New Roman" panose="02020603050405020304" pitchFamily="18" charset="0"/>
                        </a:rPr>
                        <a:t>PROVINCE</a:t>
                      </a:r>
                      <a:endParaRPr lang="en-US" sz="1400"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07000"/>
                        </a:lnSpc>
                        <a:spcBef>
                          <a:spcPts val="0"/>
                        </a:spcBef>
                        <a:spcAft>
                          <a:spcPts val="0"/>
                        </a:spcAft>
                      </a:pPr>
                      <a:r>
                        <a:rPr lang="en-US" sz="1400" b="1" dirty="0">
                          <a:solidFill>
                            <a:srgbClr val="000000"/>
                          </a:solidFill>
                          <a:effectLst/>
                          <a:latin typeface="+mj-lt"/>
                          <a:ea typeface="Calibri" panose="020F0502020204030204" pitchFamily="34" charset="0"/>
                          <a:cs typeface="Times New Roman" panose="02020603050405020304" pitchFamily="18" charset="0"/>
                        </a:rPr>
                        <a:t>LOCALS / METRO ESTABLISHMENT</a:t>
                      </a:r>
                      <a:endParaRPr lang="en-US" sz="1400"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07000"/>
                        </a:lnSpc>
                        <a:spcBef>
                          <a:spcPts val="0"/>
                        </a:spcBef>
                        <a:spcAft>
                          <a:spcPts val="0"/>
                        </a:spcAft>
                      </a:pPr>
                      <a:r>
                        <a:rPr lang="en-US" sz="1400" b="1" dirty="0">
                          <a:solidFill>
                            <a:srgbClr val="000000"/>
                          </a:solidFill>
                          <a:effectLst/>
                          <a:latin typeface="+mj-lt"/>
                          <a:ea typeface="Calibri" panose="020F0502020204030204" pitchFamily="34" charset="0"/>
                          <a:cs typeface="Times New Roman" panose="02020603050405020304" pitchFamily="18" charset="0"/>
                        </a:rPr>
                        <a:t>DISTRICTS ESTABLISHMENT</a:t>
                      </a:r>
                      <a:endParaRPr lang="en-US" sz="1400"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07000"/>
                        </a:lnSpc>
                        <a:spcBef>
                          <a:spcPts val="0"/>
                        </a:spcBef>
                        <a:spcAft>
                          <a:spcPts val="0"/>
                        </a:spcAft>
                      </a:pPr>
                      <a:r>
                        <a:rPr lang="en-US" sz="1400" b="1" dirty="0">
                          <a:solidFill>
                            <a:srgbClr val="000000"/>
                          </a:solidFill>
                          <a:effectLst/>
                          <a:latin typeface="+mj-lt"/>
                          <a:ea typeface="Calibri" panose="020F0502020204030204" pitchFamily="34" charset="0"/>
                          <a:cs typeface="Times New Roman" panose="02020603050405020304" pitchFamily="18" charset="0"/>
                        </a:rPr>
                        <a:t>COMMENTS</a:t>
                      </a:r>
                      <a:endParaRPr lang="en-US" sz="1400"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4150655696"/>
                  </a:ext>
                </a:extLst>
              </a:tr>
              <a:tr h="610053">
                <a:tc>
                  <a:txBody>
                    <a:bodyPr/>
                    <a:lstStyle/>
                    <a:p>
                      <a:pPr marL="0" marR="0" algn="ctr">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1.</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Eastern Cape</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GB" sz="1400" kern="1200" dirty="0">
                          <a:solidFill>
                            <a:schemeClr val="tx1"/>
                          </a:solidFill>
                          <a:effectLst/>
                          <a:latin typeface="+mn-lt"/>
                          <a:ea typeface="Calibri" panose="020F0502020204030204" pitchFamily="34" charset="0"/>
                          <a:cs typeface="Times New Roman" panose="02020603050405020304" pitchFamily="18" charset="0"/>
                        </a:rPr>
                        <a:t>All 31 locals and 2 Metros  are established (100%)</a:t>
                      </a:r>
                      <a:endParaRPr lang="en-US" sz="1400" kern="1200" dirty="0">
                        <a:solidFill>
                          <a:schemeClr val="tx1"/>
                        </a:solidFill>
                        <a:effectLst/>
                        <a:latin typeface="+mn-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a:lnSpc>
                          <a:spcPct val="107000"/>
                        </a:lnSpc>
                        <a:spcBef>
                          <a:spcPts val="0"/>
                        </a:spcBef>
                        <a:spcAft>
                          <a:spcPts val="0"/>
                        </a:spcAft>
                        <a:buFont typeface="Wingdings" panose="05000000000000000000" pitchFamily="2" charset="2"/>
                        <a:buNone/>
                      </a:pPr>
                      <a:r>
                        <a:rPr lang="en-GB" sz="1400" kern="1200" dirty="0">
                          <a:solidFill>
                            <a:schemeClr val="tx1"/>
                          </a:solidFill>
                          <a:effectLst/>
                          <a:latin typeface="+mn-lt"/>
                          <a:ea typeface="Calibri" panose="020F0502020204030204" pitchFamily="34" charset="0"/>
                          <a:cs typeface="Times New Roman" panose="02020603050405020304" pitchFamily="18" charset="0"/>
                        </a:rPr>
                        <a:t>All the 6 district municipalities have established their councils within fourteen (14) days after the last siting of their local municipalities. The last district to sit was Alfred Nzo District municipality which set on the 01 December 2021.</a:t>
                      </a:r>
                      <a:endParaRPr lang="en-US" sz="1400" kern="1200" dirty="0">
                        <a:solidFill>
                          <a:schemeClr val="tx1"/>
                        </a:solidFill>
                        <a:effectLst/>
                        <a:highlight>
                          <a:srgbClr val="FFFF00"/>
                        </a:highlight>
                        <a:latin typeface="+mn-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GB" sz="1400" dirty="0">
                          <a:effectLst/>
                          <a:latin typeface="+mj-lt"/>
                          <a:ea typeface="Calibri" panose="020F0502020204030204" pitchFamily="34" charset="0"/>
                          <a:cs typeface="Times New Roman" panose="02020603050405020304" pitchFamily="18" charset="0"/>
                        </a:rPr>
                        <a:t>Out of 39 Councils 100% are established</a:t>
                      </a:r>
                      <a:endParaRPr lang="en-US" sz="1400"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6386390"/>
                  </a:ext>
                </a:extLst>
              </a:tr>
              <a:tr h="616561">
                <a:tc>
                  <a:txBody>
                    <a:bodyPr/>
                    <a:lstStyle/>
                    <a:p>
                      <a:pPr marL="0" marR="0" algn="ctr">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2.</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Free State</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All locals &amp; the Metro are established. (100%)</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All Districts have been established.</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GB" sz="1400" dirty="0">
                          <a:effectLst/>
                          <a:latin typeface="+mj-lt"/>
                          <a:ea typeface="Calibri" panose="020F0502020204030204" pitchFamily="34" charset="0"/>
                          <a:cs typeface="Times New Roman" panose="02020603050405020304" pitchFamily="18" charset="0"/>
                        </a:rPr>
                        <a:t>Out of 23 Councils 100% are established</a:t>
                      </a:r>
                      <a:endParaRPr lang="en-US" sz="1400"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018621"/>
                  </a:ext>
                </a:extLst>
              </a:tr>
              <a:tr h="492856">
                <a:tc>
                  <a:txBody>
                    <a:bodyPr/>
                    <a:lstStyle/>
                    <a:p>
                      <a:pPr marL="0" marR="0" algn="ctr">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3.</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Gauteng</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400" kern="1200" dirty="0">
                          <a:solidFill>
                            <a:schemeClr val="tx1"/>
                          </a:solidFill>
                          <a:effectLst/>
                          <a:latin typeface="+mj-lt"/>
                          <a:ea typeface="Calibri" panose="020F0502020204030204" pitchFamily="34" charset="0"/>
                          <a:cs typeface="Times New Roman" panose="02020603050405020304" pitchFamily="18" charset="0"/>
                        </a:rPr>
                        <a:t>All locals &amp; the Metros are established. (100%)</a:t>
                      </a:r>
                    </a:p>
                    <a:p>
                      <a:pPr marL="0" marR="0" algn="just">
                        <a:lnSpc>
                          <a:spcPct val="107000"/>
                        </a:lnSpc>
                        <a:spcBef>
                          <a:spcPts val="0"/>
                        </a:spcBef>
                        <a:spcAft>
                          <a:spcPts val="0"/>
                        </a:spcAft>
                      </a:pPr>
                      <a:endParaRPr lang="en-US" sz="1400"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a:lnSpc>
                          <a:spcPct val="107000"/>
                        </a:lnSpc>
                        <a:spcBef>
                          <a:spcPts val="0"/>
                        </a:spcBef>
                        <a:spcAft>
                          <a:spcPts val="0"/>
                        </a:spcAft>
                        <a:buFont typeface="Wingdings" panose="05000000000000000000" pitchFamily="2" charset="2"/>
                        <a:buNone/>
                      </a:pPr>
                      <a:r>
                        <a:rPr lang="en-US" sz="1400" dirty="0">
                          <a:effectLst/>
                          <a:latin typeface="+mj-lt"/>
                          <a:ea typeface="Calibri" panose="020F0502020204030204" pitchFamily="34" charset="0"/>
                          <a:cs typeface="Times New Roman" panose="02020603050405020304" pitchFamily="18" charset="0"/>
                        </a:rPr>
                        <a:t>The two District Councils have been established</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GB" sz="1400" b="0" u="none" dirty="0">
                          <a:effectLst/>
                          <a:latin typeface="+mj-lt"/>
                          <a:ea typeface="Calibri" panose="020F0502020204030204" pitchFamily="34" charset="0"/>
                          <a:cs typeface="Times New Roman" panose="02020603050405020304" pitchFamily="18" charset="0"/>
                        </a:rPr>
                        <a:t>Out of 3 Metro’s, two districts and 6 local Councils – 100% are established</a:t>
                      </a:r>
                    </a:p>
                    <a:p>
                      <a:pPr marL="0" marR="0" algn="l">
                        <a:lnSpc>
                          <a:spcPct val="107000"/>
                        </a:lnSpc>
                        <a:spcBef>
                          <a:spcPts val="0"/>
                        </a:spcBef>
                        <a:spcAft>
                          <a:spcPts val="0"/>
                        </a:spcAft>
                      </a:pPr>
                      <a:endParaRPr lang="en-US" sz="1400" b="1" u="sng" dirty="0">
                        <a:effectLst/>
                        <a:highlight>
                          <a:srgbClr val="00FFFF"/>
                        </a:highligh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6523617"/>
                  </a:ext>
                </a:extLst>
              </a:tr>
              <a:tr h="818447">
                <a:tc>
                  <a:txBody>
                    <a:bodyPr/>
                    <a:lstStyle/>
                    <a:p>
                      <a:pPr marL="0" marR="0" algn="ctr">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4.</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KwaZulu-Natal</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400" dirty="0">
                          <a:effectLst/>
                          <a:latin typeface="+mj-lt"/>
                          <a:ea typeface="Calibri" panose="020F0502020204030204" pitchFamily="34" charset="0"/>
                          <a:cs typeface="Times New Roman" panose="02020603050405020304" pitchFamily="18" charset="0"/>
                        </a:rPr>
                        <a:t>All local municipal Councils established (100%)</a:t>
                      </a:r>
                      <a:endParaRPr lang="en-US" sz="1400"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GB" sz="1400" dirty="0">
                          <a:effectLst/>
                          <a:latin typeface="+mj-lt"/>
                          <a:ea typeface="Calibri" panose="020F0502020204030204" pitchFamily="34" charset="0"/>
                          <a:cs typeface="Times New Roman" panose="02020603050405020304" pitchFamily="18" charset="0"/>
                        </a:rPr>
                        <a:t>All District Councils are established</a:t>
                      </a:r>
                      <a:endParaRPr lang="en-US" sz="1400"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Out of 54 Councils 100% are established.  Political intervention was sought in Ray Nkonyeni and the Mayor was elected on 28 January 2022</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0727556"/>
                  </a:ext>
                </a:extLst>
              </a:tr>
              <a:tr h="732795">
                <a:tc>
                  <a:txBody>
                    <a:bodyPr/>
                    <a:lstStyle/>
                    <a:p>
                      <a:pPr marL="0" marR="0" algn="ctr">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5.</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Limpopo</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All Local Councils are established (100%) </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a:lnSpc>
                          <a:spcPct val="107000"/>
                        </a:lnSpc>
                        <a:spcBef>
                          <a:spcPts val="0"/>
                        </a:spcBef>
                        <a:spcAft>
                          <a:spcPts val="0"/>
                        </a:spcAft>
                        <a:buFont typeface="Wingdings" panose="05000000000000000000" pitchFamily="2" charset="2"/>
                        <a:buNone/>
                      </a:pPr>
                      <a:r>
                        <a:rPr lang="en-US" sz="1400" dirty="0">
                          <a:effectLst/>
                          <a:latin typeface="+mj-lt"/>
                          <a:ea typeface="Calibri" panose="020F0502020204030204" pitchFamily="34" charset="0"/>
                          <a:cs typeface="Times New Roman" panose="02020603050405020304" pitchFamily="18" charset="0"/>
                        </a:rPr>
                        <a:t>All the District Councils are established. </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GB" sz="1400" dirty="0">
                          <a:effectLst/>
                          <a:latin typeface="+mj-lt"/>
                          <a:ea typeface="Calibri" panose="020F0502020204030204" pitchFamily="34" charset="0"/>
                          <a:cs typeface="Times New Roman" panose="02020603050405020304" pitchFamily="18" charset="0"/>
                        </a:rPr>
                        <a:t>Out of 27 Councils – 100% are established</a:t>
                      </a:r>
                      <a:endParaRPr lang="en-US" sz="1400"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2306990"/>
                  </a:ext>
                </a:extLst>
              </a:tr>
              <a:tr h="551053">
                <a:tc>
                  <a:txBody>
                    <a:bodyPr/>
                    <a:lstStyle/>
                    <a:p>
                      <a:pPr marL="0" marR="0" algn="ctr">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6.</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Mpumalanga</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400" dirty="0">
                          <a:effectLst/>
                          <a:latin typeface="+mj-lt"/>
                          <a:ea typeface="Calibri" panose="020F0502020204030204" pitchFamily="34" charset="0"/>
                          <a:cs typeface="Times New Roman" panose="02020603050405020304" pitchFamily="18" charset="0"/>
                        </a:rPr>
                        <a:t>All local municipal Councils established (100%)</a:t>
                      </a:r>
                      <a:endParaRPr lang="en-US" sz="1400"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a:lnSpc>
                          <a:spcPct val="107000"/>
                        </a:lnSpc>
                        <a:spcBef>
                          <a:spcPts val="0"/>
                        </a:spcBef>
                        <a:spcAft>
                          <a:spcPts val="0"/>
                        </a:spcAft>
                        <a:buFont typeface="Wingdings" panose="05000000000000000000" pitchFamily="2" charset="2"/>
                        <a:buNone/>
                      </a:pPr>
                      <a:r>
                        <a:rPr lang="en-GB" sz="1400" dirty="0">
                          <a:effectLst/>
                          <a:latin typeface="+mj-lt"/>
                          <a:ea typeface="Calibri" panose="020F0502020204030204" pitchFamily="34" charset="0"/>
                          <a:cs typeface="Times New Roman" panose="02020603050405020304" pitchFamily="18" charset="0"/>
                        </a:rPr>
                        <a:t>All Districts Councils are established</a:t>
                      </a:r>
                      <a:endParaRPr lang="en-US" sz="1400"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GB" sz="1400" dirty="0">
                          <a:effectLst/>
                          <a:latin typeface="+mj-lt"/>
                          <a:ea typeface="Calibri" panose="020F0502020204030204" pitchFamily="34" charset="0"/>
                          <a:cs typeface="Times New Roman" panose="02020603050405020304" pitchFamily="18" charset="0"/>
                        </a:rPr>
                        <a:t>Out of 20 Councils 100% are established</a:t>
                      </a:r>
                      <a:endParaRPr lang="en-US" sz="1400"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9280679"/>
                  </a:ext>
                </a:extLst>
              </a:tr>
            </a:tbl>
          </a:graphicData>
        </a:graphic>
      </p:graphicFrame>
    </p:spTree>
    <p:extLst>
      <p:ext uri="{BB962C8B-B14F-4D97-AF65-F5344CB8AC3E}">
        <p14:creationId xmlns:p14="http://schemas.microsoft.com/office/powerpoint/2010/main" val="3172813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p:txBody>
          <a:bodyPr/>
          <a:lstStyle/>
          <a:p>
            <a:pPr algn="ctr"/>
            <a:r>
              <a:rPr lang="en-GB" sz="2400" b="1" u="sng" dirty="0">
                <a:solidFill>
                  <a:schemeClr val="tx1"/>
                </a:solidFill>
              </a:rPr>
              <a:t>municipal councils established</a:t>
            </a:r>
            <a:endParaRPr lang="en-ZA" u="sng" dirty="0">
              <a:solidFill>
                <a:schemeClr val="tx1"/>
              </a:solidFill>
            </a:endParaRPr>
          </a:p>
        </p:txBody>
      </p:sp>
      <p:graphicFrame>
        <p:nvGraphicFramePr>
          <p:cNvPr id="4" name="Content Placeholder 5">
            <a:extLst>
              <a:ext uri="{FF2B5EF4-FFF2-40B4-BE49-F238E27FC236}">
                <a16:creationId xmlns:a16="http://schemas.microsoft.com/office/drawing/2014/main" id="{B3C502A6-E051-4B08-B81C-7B1AA22C8B37}"/>
              </a:ext>
            </a:extLst>
          </p:cNvPr>
          <p:cNvGraphicFramePr>
            <a:graphicFrameLocks noGrp="1"/>
          </p:cNvGraphicFramePr>
          <p:nvPr>
            <p:ph sz="half" idx="2"/>
            <p:extLst>
              <p:ext uri="{D42A27DB-BD31-4B8C-83A1-F6EECF244321}">
                <p14:modId xmlns:p14="http://schemas.microsoft.com/office/powerpoint/2010/main" val="1200758797"/>
              </p:ext>
            </p:extLst>
          </p:nvPr>
        </p:nvGraphicFramePr>
        <p:xfrm>
          <a:off x="643042" y="681037"/>
          <a:ext cx="11050274" cy="3814510"/>
        </p:xfrm>
        <a:graphic>
          <a:graphicData uri="http://schemas.openxmlformats.org/drawingml/2006/table">
            <a:tbl>
              <a:tblPr firstRow="1" firstCol="1" bandRow="1"/>
              <a:tblGrid>
                <a:gridCol w="392200">
                  <a:extLst>
                    <a:ext uri="{9D8B030D-6E8A-4147-A177-3AD203B41FA5}">
                      <a16:colId xmlns:a16="http://schemas.microsoft.com/office/drawing/2014/main" val="307672276"/>
                    </a:ext>
                  </a:extLst>
                </a:gridCol>
                <a:gridCol w="1327814">
                  <a:extLst>
                    <a:ext uri="{9D8B030D-6E8A-4147-A177-3AD203B41FA5}">
                      <a16:colId xmlns:a16="http://schemas.microsoft.com/office/drawing/2014/main" val="16808774"/>
                    </a:ext>
                  </a:extLst>
                </a:gridCol>
                <a:gridCol w="2390820">
                  <a:extLst>
                    <a:ext uri="{9D8B030D-6E8A-4147-A177-3AD203B41FA5}">
                      <a16:colId xmlns:a16="http://schemas.microsoft.com/office/drawing/2014/main" val="190653492"/>
                    </a:ext>
                  </a:extLst>
                </a:gridCol>
                <a:gridCol w="3297766">
                  <a:extLst>
                    <a:ext uri="{9D8B030D-6E8A-4147-A177-3AD203B41FA5}">
                      <a16:colId xmlns:a16="http://schemas.microsoft.com/office/drawing/2014/main" val="2662902325"/>
                    </a:ext>
                  </a:extLst>
                </a:gridCol>
                <a:gridCol w="3641674">
                  <a:extLst>
                    <a:ext uri="{9D8B030D-6E8A-4147-A177-3AD203B41FA5}">
                      <a16:colId xmlns:a16="http://schemas.microsoft.com/office/drawing/2014/main" val="1312599231"/>
                    </a:ext>
                  </a:extLst>
                </a:gridCol>
              </a:tblGrid>
              <a:tr h="370035">
                <a:tc>
                  <a:txBody>
                    <a:bodyPr/>
                    <a:lstStyle/>
                    <a:p>
                      <a:pPr marL="0" marR="0" algn="ctr">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NO.</a:t>
                      </a:r>
                      <a:endParaRPr lang="en-US" sz="1400"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07000"/>
                        </a:lnSpc>
                        <a:spcBef>
                          <a:spcPts val="0"/>
                        </a:spcBef>
                        <a:spcAft>
                          <a:spcPts val="0"/>
                        </a:spcAft>
                      </a:pPr>
                      <a:r>
                        <a:rPr lang="en-US" sz="1400" b="1" dirty="0">
                          <a:solidFill>
                            <a:srgbClr val="000000"/>
                          </a:solidFill>
                          <a:effectLst/>
                          <a:latin typeface="+mj-lt"/>
                          <a:ea typeface="Calibri" panose="020F0502020204030204" pitchFamily="34" charset="0"/>
                          <a:cs typeface="Times New Roman" panose="02020603050405020304" pitchFamily="18" charset="0"/>
                        </a:rPr>
                        <a:t>PROVINCE</a:t>
                      </a:r>
                      <a:endParaRPr lang="en-US" sz="1400"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07000"/>
                        </a:lnSpc>
                        <a:spcBef>
                          <a:spcPts val="0"/>
                        </a:spcBef>
                        <a:spcAft>
                          <a:spcPts val="0"/>
                        </a:spcAft>
                      </a:pPr>
                      <a:r>
                        <a:rPr lang="en-US" sz="1400" b="1" dirty="0">
                          <a:solidFill>
                            <a:srgbClr val="000000"/>
                          </a:solidFill>
                          <a:effectLst/>
                          <a:latin typeface="+mj-lt"/>
                          <a:ea typeface="Calibri" panose="020F0502020204030204" pitchFamily="34" charset="0"/>
                          <a:cs typeface="Times New Roman" panose="02020603050405020304" pitchFamily="18" charset="0"/>
                        </a:rPr>
                        <a:t>LOCALS / METRO ESTABLISHMENT</a:t>
                      </a:r>
                      <a:endParaRPr lang="en-US" sz="1400"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07000"/>
                        </a:lnSpc>
                        <a:spcBef>
                          <a:spcPts val="0"/>
                        </a:spcBef>
                        <a:spcAft>
                          <a:spcPts val="0"/>
                        </a:spcAft>
                      </a:pPr>
                      <a:r>
                        <a:rPr lang="en-US" sz="1400" b="1" dirty="0">
                          <a:solidFill>
                            <a:srgbClr val="000000"/>
                          </a:solidFill>
                          <a:effectLst/>
                          <a:latin typeface="+mj-lt"/>
                          <a:ea typeface="Calibri" panose="020F0502020204030204" pitchFamily="34" charset="0"/>
                          <a:cs typeface="Times New Roman" panose="02020603050405020304" pitchFamily="18" charset="0"/>
                        </a:rPr>
                        <a:t>DISTRICTS ESTABLISHMENT</a:t>
                      </a:r>
                      <a:endParaRPr lang="en-US" sz="1400"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07000"/>
                        </a:lnSpc>
                        <a:spcBef>
                          <a:spcPts val="0"/>
                        </a:spcBef>
                        <a:spcAft>
                          <a:spcPts val="0"/>
                        </a:spcAft>
                      </a:pPr>
                      <a:r>
                        <a:rPr lang="en-US" sz="1400" b="1" dirty="0">
                          <a:solidFill>
                            <a:srgbClr val="000000"/>
                          </a:solidFill>
                          <a:effectLst/>
                          <a:latin typeface="+mj-lt"/>
                          <a:ea typeface="Calibri" panose="020F0502020204030204" pitchFamily="34" charset="0"/>
                          <a:cs typeface="Times New Roman" panose="02020603050405020304" pitchFamily="18" charset="0"/>
                        </a:rPr>
                        <a:t>COMMENTS</a:t>
                      </a:r>
                      <a:endParaRPr lang="en-US" sz="1400"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4150655696"/>
                  </a:ext>
                </a:extLst>
              </a:tr>
              <a:tr h="370035">
                <a:tc>
                  <a:txBody>
                    <a:bodyPr/>
                    <a:lstStyle/>
                    <a:p>
                      <a:pPr marL="0" marR="0" algn="ctr">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7.</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North West</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All the Local Municipal Councils established. (100%)</a:t>
                      </a:r>
                    </a:p>
                    <a:p>
                      <a:pPr marL="0" marR="0">
                        <a:lnSpc>
                          <a:spcPct val="107000"/>
                        </a:lnSpc>
                        <a:spcBef>
                          <a:spcPts val="0"/>
                        </a:spcBef>
                        <a:spcAft>
                          <a:spcPts val="0"/>
                        </a:spcAft>
                      </a:pPr>
                      <a:endParaRPr lang="en-US" sz="1400"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nSpc>
                          <a:spcPct val="107000"/>
                        </a:lnSpc>
                        <a:spcBef>
                          <a:spcPts val="0"/>
                        </a:spcBef>
                        <a:spcAft>
                          <a:spcPts val="0"/>
                        </a:spcAft>
                        <a:buFont typeface="Wingdings" panose="05000000000000000000" pitchFamily="2" charset="2"/>
                        <a:buNone/>
                      </a:pPr>
                      <a:r>
                        <a:rPr lang="en-GB" sz="1400" dirty="0">
                          <a:effectLst/>
                          <a:latin typeface="+mj-lt"/>
                          <a:ea typeface="Calibri" panose="020F0502020204030204" pitchFamily="34" charset="0"/>
                          <a:cs typeface="Times New Roman" panose="02020603050405020304" pitchFamily="18" charset="0"/>
                        </a:rPr>
                        <a:t>All district municipalities established</a:t>
                      </a:r>
                      <a:endParaRPr lang="en-US" sz="1400"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Out 22 of Councils 100%  are established</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0795867"/>
                  </a:ext>
                </a:extLst>
              </a:tr>
              <a:tr h="1134613">
                <a:tc>
                  <a:txBody>
                    <a:bodyPr/>
                    <a:lstStyle/>
                    <a:p>
                      <a:pPr marL="0" marR="0" algn="ctr">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8.</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Northern Cape</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All locals are established, except for Kai Garib LM (ZF Mgcawu District). (97%)</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 </a:t>
                      </a:r>
                      <a:r>
                        <a:rPr lang="en-US" sz="1400" kern="1200" dirty="0">
                          <a:solidFill>
                            <a:schemeClr val="tx1"/>
                          </a:solidFill>
                          <a:effectLst/>
                          <a:latin typeface="+mj-lt"/>
                          <a:ea typeface="Calibri" panose="020F0502020204030204" pitchFamily="34" charset="0"/>
                          <a:cs typeface="Times New Roman" panose="02020603050405020304" pitchFamily="18" charset="0"/>
                        </a:rPr>
                        <a:t>All District Councils are established</a:t>
                      </a:r>
                      <a:endParaRPr lang="en-US" sz="1400"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Out of 31 Councils 97% are established. Due to the passing of a ward councillor in the Kai Garib LM a vacancy has been declared and by elections are planned for 02 February 2022 The vacancy has created a tie 9/9 in Council. Council resolved to defer election of office bearers until by elections are held.</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5107943"/>
                  </a:ext>
                </a:extLst>
              </a:tr>
              <a:tr h="370035">
                <a:tc>
                  <a:txBody>
                    <a:bodyPr/>
                    <a:lstStyle/>
                    <a:p>
                      <a:pPr marL="0" marR="0" algn="ctr">
                        <a:lnSpc>
                          <a:spcPct val="107000"/>
                        </a:lnSpc>
                        <a:spcBef>
                          <a:spcPts val="0"/>
                        </a:spcBef>
                        <a:spcAft>
                          <a:spcPts val="0"/>
                        </a:spcAft>
                      </a:pPr>
                      <a:r>
                        <a:rPr lang="en-GB" sz="1400" dirty="0">
                          <a:effectLst/>
                          <a:latin typeface="+mj-lt"/>
                          <a:ea typeface="Calibri" panose="020F0502020204030204" pitchFamily="34" charset="0"/>
                          <a:cs typeface="Times New Roman" panose="02020603050405020304" pitchFamily="18" charset="0"/>
                        </a:rPr>
                        <a:t>9.</a:t>
                      </a:r>
                      <a:endParaRPr lang="en-US" sz="1400"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400" dirty="0">
                          <a:effectLst/>
                          <a:latin typeface="+mj-lt"/>
                          <a:ea typeface="Calibri" panose="020F0502020204030204" pitchFamily="34" charset="0"/>
                          <a:cs typeface="Times New Roman" panose="02020603050405020304" pitchFamily="18" charset="0"/>
                        </a:rPr>
                        <a:t>Western Cape</a:t>
                      </a:r>
                      <a:endParaRPr lang="en-US" sz="1400"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All Locals and the Metro have been established.(100%)</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All Districts have been established</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GB" sz="1400" dirty="0">
                          <a:effectLst/>
                          <a:latin typeface="+mj-lt"/>
                          <a:ea typeface="Calibri" panose="020F0502020204030204" pitchFamily="34" charset="0"/>
                          <a:cs typeface="Times New Roman" panose="02020603050405020304" pitchFamily="18" charset="0"/>
                        </a:rPr>
                        <a:t>O</a:t>
                      </a:r>
                      <a:r>
                        <a:rPr lang="en-US" sz="1400" dirty="0" err="1">
                          <a:effectLst/>
                          <a:latin typeface="+mj-lt"/>
                          <a:ea typeface="Calibri" panose="020F0502020204030204" pitchFamily="34" charset="0"/>
                          <a:cs typeface="Times New Roman" panose="02020603050405020304" pitchFamily="18" charset="0"/>
                        </a:rPr>
                        <a:t>ut</a:t>
                      </a:r>
                      <a:r>
                        <a:rPr lang="en-US" sz="1400" dirty="0">
                          <a:effectLst/>
                          <a:latin typeface="+mj-lt"/>
                          <a:ea typeface="Calibri" panose="020F0502020204030204" pitchFamily="34" charset="0"/>
                          <a:cs typeface="Times New Roman" panose="02020603050405020304" pitchFamily="18" charset="0"/>
                        </a:rPr>
                        <a:t> of 29 Councils 100% are established. </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8409054"/>
                  </a:ext>
                </a:extLst>
              </a:tr>
            </a:tbl>
          </a:graphicData>
        </a:graphic>
      </p:graphicFrame>
    </p:spTree>
    <p:extLst>
      <p:ext uri="{BB962C8B-B14F-4D97-AF65-F5344CB8AC3E}">
        <p14:creationId xmlns:p14="http://schemas.microsoft.com/office/powerpoint/2010/main" val="1890302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p:txBody>
          <a:bodyPr/>
          <a:lstStyle/>
          <a:p>
            <a:pPr algn="ctr"/>
            <a:r>
              <a:rPr lang="en-GB" sz="2400" b="1" u="sng" dirty="0">
                <a:solidFill>
                  <a:schemeClr val="tx1"/>
                </a:solidFill>
              </a:rPr>
              <a:t>council committees established</a:t>
            </a:r>
            <a:endParaRPr lang="en-ZA" u="sng" dirty="0">
              <a:solidFill>
                <a:schemeClr val="tx1"/>
              </a:solidFill>
            </a:endParaRPr>
          </a:p>
        </p:txBody>
      </p:sp>
      <p:graphicFrame>
        <p:nvGraphicFramePr>
          <p:cNvPr id="6" name="Content Placeholder 5">
            <a:extLst>
              <a:ext uri="{FF2B5EF4-FFF2-40B4-BE49-F238E27FC236}">
                <a16:creationId xmlns:a16="http://schemas.microsoft.com/office/drawing/2014/main" id="{515886B4-727D-480B-8792-E4EF5FF8ED50}"/>
              </a:ext>
            </a:extLst>
          </p:cNvPr>
          <p:cNvGraphicFramePr>
            <a:graphicFrameLocks noGrp="1"/>
          </p:cNvGraphicFramePr>
          <p:nvPr>
            <p:ph sz="half" idx="2"/>
            <p:extLst>
              <p:ext uri="{D42A27DB-BD31-4B8C-83A1-F6EECF244321}">
                <p14:modId xmlns:p14="http://schemas.microsoft.com/office/powerpoint/2010/main" val="3075328807"/>
              </p:ext>
            </p:extLst>
          </p:nvPr>
        </p:nvGraphicFramePr>
        <p:xfrm>
          <a:off x="236306" y="681037"/>
          <a:ext cx="11873265" cy="5102291"/>
        </p:xfrm>
        <a:graphic>
          <a:graphicData uri="http://schemas.openxmlformats.org/drawingml/2006/table">
            <a:tbl>
              <a:tblPr firstRow="1" firstCol="1" bandRow="1"/>
              <a:tblGrid>
                <a:gridCol w="403408">
                  <a:extLst>
                    <a:ext uri="{9D8B030D-6E8A-4147-A177-3AD203B41FA5}">
                      <a16:colId xmlns:a16="http://schemas.microsoft.com/office/drawing/2014/main" val="307672276"/>
                    </a:ext>
                  </a:extLst>
                </a:gridCol>
                <a:gridCol w="1199319">
                  <a:extLst>
                    <a:ext uri="{9D8B030D-6E8A-4147-A177-3AD203B41FA5}">
                      <a16:colId xmlns:a16="http://schemas.microsoft.com/office/drawing/2014/main" val="16808774"/>
                    </a:ext>
                  </a:extLst>
                </a:gridCol>
                <a:gridCol w="4679964">
                  <a:extLst>
                    <a:ext uri="{9D8B030D-6E8A-4147-A177-3AD203B41FA5}">
                      <a16:colId xmlns:a16="http://schemas.microsoft.com/office/drawing/2014/main" val="190653492"/>
                    </a:ext>
                  </a:extLst>
                </a:gridCol>
                <a:gridCol w="3816805">
                  <a:extLst>
                    <a:ext uri="{9D8B030D-6E8A-4147-A177-3AD203B41FA5}">
                      <a16:colId xmlns:a16="http://schemas.microsoft.com/office/drawing/2014/main" val="2662902325"/>
                    </a:ext>
                  </a:extLst>
                </a:gridCol>
                <a:gridCol w="1773769">
                  <a:extLst>
                    <a:ext uri="{9D8B030D-6E8A-4147-A177-3AD203B41FA5}">
                      <a16:colId xmlns:a16="http://schemas.microsoft.com/office/drawing/2014/main" val="1312599231"/>
                    </a:ext>
                  </a:extLst>
                </a:gridCol>
              </a:tblGrid>
              <a:tr h="443570">
                <a:tc>
                  <a:txBody>
                    <a:bodyPr/>
                    <a:lstStyle/>
                    <a:p>
                      <a:pPr marL="0" marR="0" algn="ctr">
                        <a:lnSpc>
                          <a:spcPct val="107000"/>
                        </a:lnSpc>
                        <a:spcBef>
                          <a:spcPts val="0"/>
                        </a:spcBef>
                        <a:spcAft>
                          <a:spcPts val="0"/>
                        </a:spcAft>
                      </a:pPr>
                      <a:r>
                        <a:rPr lang="en-US" sz="1400" b="1" dirty="0">
                          <a:effectLst/>
                          <a:latin typeface="Arial Narrow" panose="020B0606020202030204" pitchFamily="34" charset="0"/>
                          <a:ea typeface="Calibri" panose="020F0502020204030204" pitchFamily="34" charset="0"/>
                          <a:cs typeface="Times New Roman" panose="02020603050405020304" pitchFamily="18" charset="0"/>
                        </a:rPr>
                        <a:t>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PROVINCE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STATUS RE ESTABLISHMENT OF SECTION 79, SECTION 80, MAYORAL COMMITTEES, EXECUTIVE COMMITTEE, MPAC’S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NAMES OF MUNICIPALITES WHERE COUNCIL COMMITTEES HAVE NOT BEEN ESTABLISHED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COMMENTS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4150655696"/>
                  </a:ext>
                </a:extLst>
              </a:tr>
              <a:tr h="459685">
                <a:tc>
                  <a:txBody>
                    <a:bodyPr/>
                    <a:lstStyle/>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300" dirty="0">
                          <a:effectLst/>
                          <a:latin typeface="+mj-lt"/>
                          <a:ea typeface="Calibri" panose="020F0502020204030204" pitchFamily="34" charset="0"/>
                          <a:cs typeface="Times New Roman" panose="02020603050405020304" pitchFamily="18" charset="0"/>
                        </a:rPr>
                        <a:t>Eastern Cape</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Calibri" panose="020F0502020204030204" pitchFamily="34" charset="0"/>
                          <a:cs typeface="Times New Roman" panose="02020603050405020304" pitchFamily="18" charset="0"/>
                        </a:rPr>
                        <a:t>Some municipalities in the province have established their Section 79, 80, EXCO, MAYCO but others have not</a:t>
                      </a:r>
                    </a:p>
                    <a:p>
                      <a:pPr marL="0" marR="0" algn="just">
                        <a:lnSpc>
                          <a:spcPct val="100000"/>
                        </a:lnSpc>
                        <a:spcBef>
                          <a:spcPts val="0"/>
                        </a:spcBef>
                        <a:spcAft>
                          <a:spcPts val="0"/>
                        </a:spcAft>
                      </a:pPr>
                      <a:endParaRPr lang="en-US" sz="1200"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200" dirty="0" err="1">
                          <a:effectLst/>
                          <a:latin typeface="+mj-lt"/>
                          <a:ea typeface="Calibri" panose="020F0502020204030204" pitchFamily="34" charset="0"/>
                          <a:cs typeface="Times New Roman" panose="02020603050405020304" pitchFamily="18" charset="0"/>
                        </a:rPr>
                        <a:t>Dr.</a:t>
                      </a:r>
                      <a:r>
                        <a:rPr lang="en-ZA" sz="1200" dirty="0">
                          <a:effectLst/>
                          <a:latin typeface="+mj-lt"/>
                          <a:ea typeface="Calibri" panose="020F0502020204030204" pitchFamily="34" charset="0"/>
                          <a:cs typeface="Times New Roman" panose="02020603050405020304" pitchFamily="18" charset="0"/>
                        </a:rPr>
                        <a:t> Beyers Naude LM has not yet established Standing Committees.</a:t>
                      </a:r>
                    </a:p>
                    <a:p>
                      <a:pPr marL="0" marR="0" algn="just">
                        <a:lnSpc>
                          <a:spcPct val="107000"/>
                        </a:lnSpc>
                        <a:spcBef>
                          <a:spcPts val="0"/>
                        </a:spcBef>
                        <a:spcAft>
                          <a:spcPts val="0"/>
                        </a:spcAft>
                      </a:pPr>
                      <a:r>
                        <a:rPr lang="en-ZA" sz="1200" dirty="0">
                          <a:effectLst/>
                          <a:latin typeface="+mj-lt"/>
                          <a:ea typeface="Calibri" panose="020F0502020204030204" pitchFamily="34" charset="0"/>
                          <a:cs typeface="Times New Roman" panose="02020603050405020304" pitchFamily="18" charset="0"/>
                        </a:rPr>
                        <a:t>Section 79 Committees have not yet been established in the following:</a:t>
                      </a:r>
                    </a:p>
                    <a:p>
                      <a:pPr marL="0" marR="0" algn="just">
                        <a:lnSpc>
                          <a:spcPct val="107000"/>
                        </a:lnSpc>
                        <a:spcBef>
                          <a:spcPts val="0"/>
                        </a:spcBef>
                        <a:spcAft>
                          <a:spcPts val="0"/>
                        </a:spcAft>
                      </a:pPr>
                      <a:r>
                        <a:rPr lang="en-ZA" sz="1200" dirty="0" err="1">
                          <a:effectLst/>
                          <a:latin typeface="+mj-lt"/>
                          <a:ea typeface="Calibri" panose="020F0502020204030204" pitchFamily="34" charset="0"/>
                          <a:cs typeface="Times New Roman" panose="02020603050405020304" pitchFamily="18" charset="0"/>
                        </a:rPr>
                        <a:t>Ndlambe</a:t>
                      </a:r>
                      <a:r>
                        <a:rPr lang="en-ZA" sz="1200" dirty="0">
                          <a:effectLst/>
                          <a:latin typeface="+mj-lt"/>
                          <a:ea typeface="Calibri" panose="020F0502020204030204" pitchFamily="34" charset="0"/>
                          <a:cs typeface="Times New Roman" panose="02020603050405020304" pitchFamily="18" charset="0"/>
                        </a:rPr>
                        <a:t> LM, Alfred Nzo DM, </a:t>
                      </a:r>
                      <a:r>
                        <a:rPr lang="en-ZA" sz="1200" dirty="0" err="1">
                          <a:effectLst/>
                          <a:latin typeface="+mj-lt"/>
                          <a:ea typeface="Calibri" panose="020F0502020204030204" pitchFamily="34" charset="0"/>
                          <a:cs typeface="Times New Roman" panose="02020603050405020304" pitchFamily="18" charset="0"/>
                        </a:rPr>
                        <a:t>Umzimvubu</a:t>
                      </a:r>
                      <a:r>
                        <a:rPr lang="en-ZA" sz="1200" dirty="0">
                          <a:effectLst/>
                          <a:latin typeface="+mj-lt"/>
                          <a:ea typeface="Calibri" panose="020F0502020204030204" pitchFamily="34" charset="0"/>
                          <a:cs typeface="Times New Roman" panose="02020603050405020304" pitchFamily="18" charset="0"/>
                        </a:rPr>
                        <a:t> LM, Enoch </a:t>
                      </a:r>
                      <a:r>
                        <a:rPr lang="en-ZA" sz="1200" dirty="0" err="1">
                          <a:effectLst/>
                          <a:latin typeface="+mj-lt"/>
                          <a:ea typeface="Calibri" panose="020F0502020204030204" pitchFamily="34" charset="0"/>
                          <a:cs typeface="Times New Roman" panose="02020603050405020304" pitchFamily="18" charset="0"/>
                        </a:rPr>
                        <a:t>Mgijima</a:t>
                      </a:r>
                      <a:r>
                        <a:rPr lang="en-ZA" sz="1200" dirty="0">
                          <a:effectLst/>
                          <a:latin typeface="+mj-lt"/>
                          <a:ea typeface="Calibri" panose="020F0502020204030204" pitchFamily="34" charset="0"/>
                          <a:cs typeface="Times New Roman" panose="02020603050405020304" pitchFamily="18" charset="0"/>
                        </a:rPr>
                        <a:t> LM, and Walter </a:t>
                      </a:r>
                      <a:r>
                        <a:rPr lang="en-ZA" sz="1200">
                          <a:effectLst/>
                          <a:latin typeface="+mj-lt"/>
                          <a:ea typeface="Calibri" panose="020F0502020204030204" pitchFamily="34" charset="0"/>
                          <a:cs typeface="Times New Roman" panose="02020603050405020304" pitchFamily="18" charset="0"/>
                        </a:rPr>
                        <a:t>Sisulu LM.</a:t>
                      </a:r>
                      <a:endParaRPr lang="en-ZA" sz="1200" dirty="0">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endParaRPr lang="en-GB" sz="1200"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200" dirty="0">
                          <a:solidFill>
                            <a:schemeClr val="tx1"/>
                          </a:solidFill>
                          <a:effectLst/>
                          <a:latin typeface="+mj-lt"/>
                          <a:ea typeface="Calibri" panose="020F0502020204030204" pitchFamily="34" charset="0"/>
                          <a:cs typeface="Times New Roman" panose="02020603050405020304" pitchFamily="18" charset="0"/>
                        </a:rPr>
                        <a:t>Political Challenges are prevalent in most of these municipalities, and they are the cause of these delays</a:t>
                      </a:r>
                      <a:r>
                        <a:rPr lang="en-ZA" sz="1200" dirty="0">
                          <a:solidFill>
                            <a:srgbClr val="FF0000"/>
                          </a:solidFill>
                          <a:effectLst/>
                          <a:latin typeface="+mj-lt"/>
                          <a:ea typeface="Calibri" panose="020F0502020204030204" pitchFamily="34" charset="0"/>
                          <a:cs typeface="Times New Roman" panose="02020603050405020304" pitchFamily="18" charset="0"/>
                        </a:rPr>
                        <a:t>.</a:t>
                      </a:r>
                    </a:p>
                    <a:p>
                      <a:pPr marL="0" marR="0" algn="just">
                        <a:lnSpc>
                          <a:spcPct val="107000"/>
                        </a:lnSpc>
                        <a:spcBef>
                          <a:spcPts val="0"/>
                        </a:spcBef>
                        <a:spcAft>
                          <a:spcPts val="0"/>
                        </a:spcAft>
                      </a:pPr>
                      <a:endParaRPr lang="en-US" sz="1200" dirty="0">
                        <a:solidFill>
                          <a:srgbClr val="FF0000"/>
                        </a:solidFill>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6386390"/>
                  </a:ext>
                </a:extLst>
              </a:tr>
              <a:tr h="345345">
                <a:tc>
                  <a:txBody>
                    <a:bodyPr/>
                    <a:lstStyle/>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300" dirty="0">
                          <a:effectLst/>
                          <a:latin typeface="+mj-lt"/>
                          <a:ea typeface="Calibri" panose="020F0502020204030204" pitchFamily="34" charset="0"/>
                          <a:cs typeface="Times New Roman" panose="02020603050405020304" pitchFamily="18" charset="0"/>
                        </a:rPr>
                        <a:t>Free State</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GB" sz="1200" dirty="0">
                          <a:effectLst/>
                          <a:latin typeface="+mj-lt"/>
                          <a:ea typeface="Calibri" panose="020F0502020204030204" pitchFamily="34" charset="0"/>
                          <a:cs typeface="Times New Roman" panose="02020603050405020304" pitchFamily="18" charset="0"/>
                        </a:rPr>
                        <a:t>Out of 23 FS municipalities (including the Metro and districts), 16 municipalities have been established whilst 7 municipalities of which have not established all council committees.</a:t>
                      </a:r>
                      <a:endParaRPr lang="en-US" sz="1200"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GB" sz="1200" dirty="0">
                          <a:effectLst/>
                          <a:latin typeface="+mj-lt"/>
                          <a:ea typeface="Calibri" panose="020F0502020204030204" pitchFamily="34" charset="0"/>
                          <a:cs typeface="Times New Roman" panose="02020603050405020304" pitchFamily="18" charset="0"/>
                        </a:rPr>
                        <a:t>Tokologo – no committees established</a:t>
                      </a:r>
                    </a:p>
                    <a:p>
                      <a:pPr marL="0" marR="0" algn="just">
                        <a:lnSpc>
                          <a:spcPct val="107000"/>
                        </a:lnSpc>
                        <a:spcBef>
                          <a:spcPts val="0"/>
                        </a:spcBef>
                        <a:spcAft>
                          <a:spcPts val="0"/>
                        </a:spcAft>
                      </a:pPr>
                      <a:r>
                        <a:rPr lang="en-GB" sz="1200" dirty="0">
                          <a:effectLst/>
                          <a:latin typeface="+mj-lt"/>
                          <a:ea typeface="Calibri" panose="020F0502020204030204" pitchFamily="34" charset="0"/>
                          <a:cs typeface="Times New Roman" panose="02020603050405020304" pitchFamily="18" charset="0"/>
                        </a:rPr>
                        <a:t>Thabo Mofutsanyana - no committees established</a:t>
                      </a:r>
                    </a:p>
                    <a:p>
                      <a:pPr marL="0" marR="0" algn="just">
                        <a:lnSpc>
                          <a:spcPct val="107000"/>
                        </a:lnSpc>
                        <a:spcBef>
                          <a:spcPts val="0"/>
                        </a:spcBef>
                        <a:spcAft>
                          <a:spcPts val="0"/>
                        </a:spcAft>
                      </a:pPr>
                      <a:r>
                        <a:rPr lang="en-GB" sz="1200" dirty="0">
                          <a:effectLst/>
                          <a:latin typeface="+mj-lt"/>
                          <a:ea typeface="Calibri" panose="020F0502020204030204" pitchFamily="34" charset="0"/>
                          <a:cs typeface="Times New Roman" panose="02020603050405020304" pitchFamily="18" charset="0"/>
                        </a:rPr>
                        <a:t>Nketoana – no committees established political issues sighted</a:t>
                      </a:r>
                    </a:p>
                    <a:p>
                      <a:pPr marL="0" marR="0" algn="just">
                        <a:lnSpc>
                          <a:spcPct val="107000"/>
                        </a:lnSpc>
                        <a:spcBef>
                          <a:spcPts val="0"/>
                        </a:spcBef>
                        <a:spcAft>
                          <a:spcPts val="0"/>
                        </a:spcAft>
                      </a:pPr>
                      <a:r>
                        <a:rPr lang="en-GB" sz="1200" dirty="0">
                          <a:effectLst/>
                          <a:latin typeface="+mj-lt"/>
                          <a:ea typeface="Calibri" panose="020F0502020204030204" pitchFamily="34" charset="0"/>
                          <a:cs typeface="Times New Roman" panose="02020603050405020304" pitchFamily="18" charset="0"/>
                        </a:rPr>
                        <a:t>Phumelela – no committees established</a:t>
                      </a:r>
                    </a:p>
                    <a:p>
                      <a:pPr marL="0" marR="0" algn="just">
                        <a:lnSpc>
                          <a:spcPct val="107000"/>
                        </a:lnSpc>
                        <a:spcBef>
                          <a:spcPts val="0"/>
                        </a:spcBef>
                        <a:spcAft>
                          <a:spcPts val="0"/>
                        </a:spcAft>
                      </a:pPr>
                      <a:r>
                        <a:rPr lang="en-GB" sz="1200" dirty="0">
                          <a:effectLst/>
                          <a:latin typeface="+mj-lt"/>
                          <a:ea typeface="Calibri" panose="020F0502020204030204" pitchFamily="34" charset="0"/>
                          <a:cs typeface="Times New Roman" panose="02020603050405020304" pitchFamily="18" charset="0"/>
                        </a:rPr>
                        <a:t>Maluti-A-Phofung – no committees established</a:t>
                      </a:r>
                    </a:p>
                    <a:p>
                      <a:pPr marL="0" marR="0" algn="just">
                        <a:lnSpc>
                          <a:spcPct val="107000"/>
                        </a:lnSpc>
                        <a:spcBef>
                          <a:spcPts val="0"/>
                        </a:spcBef>
                        <a:spcAft>
                          <a:spcPts val="0"/>
                        </a:spcAft>
                      </a:pPr>
                      <a:r>
                        <a:rPr lang="en-GB" sz="1200" dirty="0">
                          <a:effectLst/>
                          <a:latin typeface="+mj-lt"/>
                          <a:ea typeface="Calibri" panose="020F0502020204030204" pitchFamily="34" charset="0"/>
                          <a:cs typeface="Times New Roman" panose="02020603050405020304" pitchFamily="18" charset="0"/>
                        </a:rPr>
                        <a:t>Fezile Dabi – no committees established</a:t>
                      </a:r>
                      <a:endParaRPr lang="en-US" sz="1200"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GB" sz="1200" dirty="0">
                          <a:effectLst/>
                          <a:latin typeface="+mj-lt"/>
                          <a:ea typeface="Calibri" panose="020F0502020204030204" pitchFamily="34" charset="0"/>
                          <a:cs typeface="Times New Roman" panose="02020603050405020304" pitchFamily="18" charset="0"/>
                        </a:rPr>
                        <a:t>Political challenges. COGTA Finance undertaking visits to municipalities affected by non-establishment of council committees. </a:t>
                      </a:r>
                      <a:endParaRPr lang="en-US" sz="1200"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018621"/>
                  </a:ext>
                </a:extLst>
              </a:tr>
              <a:tr h="345345">
                <a:tc>
                  <a:txBody>
                    <a:bodyPr/>
                    <a:lstStyle/>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300" dirty="0">
                          <a:effectLst/>
                          <a:latin typeface="+mj-lt"/>
                          <a:ea typeface="Calibri" panose="020F0502020204030204" pitchFamily="34" charset="0"/>
                          <a:cs typeface="Calibri" panose="020F0502020204030204" pitchFamily="34" charset="0"/>
                        </a:rPr>
                        <a:t>Gauteng</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200" b="0" dirty="0">
                          <a:latin typeface="+mj-lt"/>
                          <a:cs typeface="Calibri" panose="020F0502020204030204" pitchFamily="34" charset="0"/>
                        </a:rPr>
                        <a:t>All the Council Committees established in the 2 Metros, 6 Local Councils and 2 District Councils.</a:t>
                      </a:r>
                    </a:p>
                    <a:p>
                      <a:pPr marL="0" marR="0" lvl="0" indent="0" algn="just" defTabSz="914400" rtl="0" eaLnBrk="1" fontAlgn="auto" latinLnBrk="0" hangingPunct="1">
                        <a:lnSpc>
                          <a:spcPct val="107000"/>
                        </a:lnSpc>
                        <a:spcBef>
                          <a:spcPts val="0"/>
                        </a:spcBef>
                        <a:spcAft>
                          <a:spcPts val="0"/>
                        </a:spcAft>
                        <a:buClrTx/>
                        <a:buSzTx/>
                        <a:buFontTx/>
                        <a:buNone/>
                        <a:tabLst/>
                        <a:defRPr/>
                      </a:pPr>
                      <a:r>
                        <a:rPr lang="en-US" sz="1200" b="0" dirty="0">
                          <a:latin typeface="+mj-lt"/>
                          <a:cs typeface="Calibri" panose="020F0502020204030204" pitchFamily="34" charset="0"/>
                        </a:rPr>
                        <a:t>In Jo’burg Metro 16 out of 17 Chairpersons of section 79 Committees have been elected </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a:lnSpc>
                          <a:spcPct val="107000"/>
                        </a:lnSpc>
                        <a:spcBef>
                          <a:spcPts val="0"/>
                        </a:spcBef>
                        <a:spcAft>
                          <a:spcPts val="0"/>
                        </a:spcAft>
                        <a:buFont typeface="Wingdings" panose="05000000000000000000" pitchFamily="2" charset="2"/>
                        <a:buNone/>
                      </a:pPr>
                      <a:r>
                        <a:rPr lang="en-GB" sz="1200" dirty="0">
                          <a:effectLst/>
                          <a:latin typeface="+mj-lt"/>
                          <a:ea typeface="Calibri" panose="020F0502020204030204" pitchFamily="34" charset="0"/>
                          <a:cs typeface="Times New Roman" panose="02020603050405020304" pitchFamily="18" charset="0"/>
                        </a:rPr>
                        <a:t>All Councils established Council Committees</a:t>
                      </a:r>
                      <a:endParaRPr lang="en-US" sz="1200"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mj-lt"/>
                          <a:ea typeface="Calibri" panose="020F0502020204030204" pitchFamily="34" charset="0"/>
                          <a:cs typeface="Times New Roman" panose="02020603050405020304" pitchFamily="18" charset="0"/>
                        </a:rPr>
                        <a:t>N/A</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6523617"/>
                  </a:ext>
                </a:extLst>
              </a:tr>
              <a:tr h="522527">
                <a:tc>
                  <a:txBody>
                    <a:bodyPr/>
                    <a:lstStyle/>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300" dirty="0">
                          <a:effectLst/>
                          <a:latin typeface="+mj-lt"/>
                          <a:ea typeface="Calibri" panose="020F0502020204030204" pitchFamily="34" charset="0"/>
                          <a:cs typeface="Calibri" panose="020F0502020204030204" pitchFamily="34" charset="0"/>
                        </a:rPr>
                        <a:t>KwaZulu-Natal</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200" dirty="0">
                          <a:effectLst/>
                          <a:latin typeface="+mj-lt"/>
                          <a:ea typeface="Calibri" panose="020F0502020204030204" pitchFamily="34" charset="0"/>
                          <a:cs typeface="Calibri" panose="020F0502020204030204" pitchFamily="34" charset="0"/>
                        </a:rPr>
                        <a:t>All Council Committees established </a:t>
                      </a:r>
                      <a:endParaRPr lang="en-US" sz="1200" dirty="0">
                        <a:effectLst/>
                        <a:latin typeface="+mj-lt"/>
                        <a:ea typeface="Calibri" panose="020F0502020204030204" pitchFamily="34" charset="0"/>
                        <a:cs typeface="Calibri" panose="020F0502020204030204" pitchFamily="34"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GB" sz="1200" dirty="0">
                          <a:effectLst/>
                          <a:latin typeface="+mj-lt"/>
                          <a:ea typeface="Calibri" panose="020F0502020204030204" pitchFamily="34" charset="0"/>
                          <a:cs typeface="Times New Roman" panose="02020603050405020304" pitchFamily="18" charset="0"/>
                        </a:rPr>
                        <a:t>Only Ray Nkonyeni has not established council committees due to challenges with election of the Mayor which was resolved through intervention by the MEC</a:t>
                      </a:r>
                      <a:endParaRPr lang="en-US" sz="1200"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GB" sz="1200" dirty="0">
                          <a:effectLst/>
                          <a:latin typeface="+mj-lt"/>
                          <a:ea typeface="Calibri" panose="020F0502020204030204" pitchFamily="34" charset="0"/>
                          <a:cs typeface="Times New Roman" panose="02020603050405020304" pitchFamily="18" charset="0"/>
                        </a:rPr>
                        <a:t>N/A</a:t>
                      </a:r>
                      <a:endParaRPr lang="en-US" sz="1200"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0727556"/>
                  </a:ext>
                </a:extLst>
              </a:tr>
              <a:tr h="403650">
                <a:tc>
                  <a:txBody>
                    <a:bodyPr/>
                    <a:lstStyle/>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300" dirty="0">
                          <a:effectLst/>
                          <a:latin typeface="+mj-lt"/>
                          <a:ea typeface="Calibri" panose="020F0502020204030204" pitchFamily="34" charset="0"/>
                          <a:cs typeface="Times New Roman" panose="02020603050405020304" pitchFamily="18" charset="0"/>
                        </a:rPr>
                        <a:t>Limpopo</a:t>
                      </a:r>
                    </a:p>
                    <a:p>
                      <a:pPr marL="0" marR="0">
                        <a:lnSpc>
                          <a:spcPct val="107000"/>
                        </a:lnSpc>
                        <a:spcBef>
                          <a:spcPts val="0"/>
                        </a:spcBef>
                        <a:spcAft>
                          <a:spcPts val="0"/>
                        </a:spcAft>
                      </a:pPr>
                      <a:endParaRPr lang="en-US" sz="1300"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200" dirty="0">
                          <a:effectLst/>
                          <a:latin typeface="+mj-lt"/>
                          <a:ea typeface="Calibri" panose="020F0502020204030204" pitchFamily="34" charset="0"/>
                          <a:cs typeface="Times New Roman" panose="02020603050405020304" pitchFamily="18" charset="0"/>
                        </a:rPr>
                        <a:t>All the Council Committees established</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a:lnSpc>
                          <a:spcPct val="107000"/>
                        </a:lnSpc>
                        <a:spcBef>
                          <a:spcPts val="0"/>
                        </a:spcBef>
                        <a:spcAft>
                          <a:spcPts val="0"/>
                        </a:spcAft>
                        <a:buFont typeface="Wingdings" panose="05000000000000000000" pitchFamily="2" charset="2"/>
                        <a:buNone/>
                      </a:pPr>
                      <a:r>
                        <a:rPr lang="en-GB" sz="1200" dirty="0">
                          <a:effectLst/>
                          <a:latin typeface="+mj-lt"/>
                          <a:ea typeface="Calibri" panose="020F0502020204030204" pitchFamily="34" charset="0"/>
                          <a:cs typeface="Times New Roman" panose="02020603050405020304" pitchFamily="18" charset="0"/>
                        </a:rPr>
                        <a:t>All Council committees established in the 27 Councils</a:t>
                      </a:r>
                      <a:endParaRPr lang="en-US" sz="1200"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GB" sz="1200" dirty="0">
                          <a:effectLst/>
                          <a:latin typeface="+mj-lt"/>
                          <a:ea typeface="Calibri" panose="020F0502020204030204" pitchFamily="34" charset="0"/>
                          <a:cs typeface="Times New Roman" panose="02020603050405020304" pitchFamily="18" charset="0"/>
                        </a:rPr>
                        <a:t>N/</a:t>
                      </a:r>
                      <a:r>
                        <a:rPr lang="en-US" sz="1200" dirty="0">
                          <a:effectLst/>
                          <a:latin typeface="+mj-lt"/>
                          <a:ea typeface="Calibri" panose="020F0502020204030204" pitchFamily="34" charset="0"/>
                          <a:cs typeface="Times New Roman" panose="02020603050405020304" pitchFamily="18" charset="0"/>
                        </a:rPr>
                        <a:t>A</a:t>
                      </a:r>
                      <a:endParaRPr lang="en-GB" sz="1200"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2306990"/>
                  </a:ext>
                </a:extLst>
              </a:tr>
            </a:tbl>
          </a:graphicData>
        </a:graphic>
      </p:graphicFrame>
    </p:spTree>
    <p:extLst>
      <p:ext uri="{BB962C8B-B14F-4D97-AF65-F5344CB8AC3E}">
        <p14:creationId xmlns:p14="http://schemas.microsoft.com/office/powerpoint/2010/main" val="3589845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p:txBody>
          <a:bodyPr/>
          <a:lstStyle/>
          <a:p>
            <a:pPr algn="ctr"/>
            <a:r>
              <a:rPr lang="en-GB" sz="2400" b="1" u="sng" dirty="0">
                <a:solidFill>
                  <a:schemeClr val="tx1"/>
                </a:solidFill>
              </a:rPr>
              <a:t>council committees established</a:t>
            </a:r>
            <a:endParaRPr lang="en-ZA" u="sng" dirty="0">
              <a:solidFill>
                <a:schemeClr val="tx1"/>
              </a:solidFill>
            </a:endParaRPr>
          </a:p>
        </p:txBody>
      </p:sp>
      <p:graphicFrame>
        <p:nvGraphicFramePr>
          <p:cNvPr id="7" name="Content Placeholder 5">
            <a:extLst>
              <a:ext uri="{FF2B5EF4-FFF2-40B4-BE49-F238E27FC236}">
                <a16:creationId xmlns:a16="http://schemas.microsoft.com/office/drawing/2014/main" id="{1E6E74C1-5273-4F0E-976F-43BCB8DBBD5E}"/>
              </a:ext>
            </a:extLst>
          </p:cNvPr>
          <p:cNvGraphicFramePr>
            <a:graphicFrameLocks/>
          </p:cNvGraphicFramePr>
          <p:nvPr>
            <p:extLst>
              <p:ext uri="{D42A27DB-BD31-4B8C-83A1-F6EECF244321}">
                <p14:modId xmlns:p14="http://schemas.microsoft.com/office/powerpoint/2010/main" val="983154305"/>
              </p:ext>
            </p:extLst>
          </p:nvPr>
        </p:nvGraphicFramePr>
        <p:xfrm>
          <a:off x="368491" y="681039"/>
          <a:ext cx="11559651" cy="5609073"/>
        </p:xfrm>
        <a:graphic>
          <a:graphicData uri="http://schemas.openxmlformats.org/drawingml/2006/table">
            <a:tbl>
              <a:tblPr firstRow="1" firstCol="1" bandRow="1"/>
              <a:tblGrid>
                <a:gridCol w="327545">
                  <a:extLst>
                    <a:ext uri="{9D8B030D-6E8A-4147-A177-3AD203B41FA5}">
                      <a16:colId xmlns:a16="http://schemas.microsoft.com/office/drawing/2014/main" val="307672276"/>
                    </a:ext>
                  </a:extLst>
                </a:gridCol>
                <a:gridCol w="1235506">
                  <a:extLst>
                    <a:ext uri="{9D8B030D-6E8A-4147-A177-3AD203B41FA5}">
                      <a16:colId xmlns:a16="http://schemas.microsoft.com/office/drawing/2014/main" val="16808774"/>
                    </a:ext>
                  </a:extLst>
                </a:gridCol>
                <a:gridCol w="3160755">
                  <a:extLst>
                    <a:ext uri="{9D8B030D-6E8A-4147-A177-3AD203B41FA5}">
                      <a16:colId xmlns:a16="http://schemas.microsoft.com/office/drawing/2014/main" val="190653492"/>
                    </a:ext>
                  </a:extLst>
                </a:gridCol>
                <a:gridCol w="4698975">
                  <a:extLst>
                    <a:ext uri="{9D8B030D-6E8A-4147-A177-3AD203B41FA5}">
                      <a16:colId xmlns:a16="http://schemas.microsoft.com/office/drawing/2014/main" val="2662902325"/>
                    </a:ext>
                  </a:extLst>
                </a:gridCol>
                <a:gridCol w="2136870">
                  <a:extLst>
                    <a:ext uri="{9D8B030D-6E8A-4147-A177-3AD203B41FA5}">
                      <a16:colId xmlns:a16="http://schemas.microsoft.com/office/drawing/2014/main" val="1312599231"/>
                    </a:ext>
                  </a:extLst>
                </a:gridCol>
              </a:tblGrid>
              <a:tr h="758641">
                <a:tc>
                  <a:txBody>
                    <a:bodyPr/>
                    <a:lstStyle/>
                    <a:p>
                      <a:pPr marL="0" marR="0" algn="ctr">
                        <a:lnSpc>
                          <a:spcPct val="107000"/>
                        </a:lnSpc>
                        <a:spcBef>
                          <a:spcPts val="0"/>
                        </a:spcBef>
                        <a:spcAft>
                          <a:spcPts val="0"/>
                        </a:spcAft>
                      </a:pPr>
                      <a:r>
                        <a:rPr lang="en-US" sz="1400" b="1" dirty="0">
                          <a:effectLst/>
                          <a:latin typeface="Arial Narrow" panose="020B0606020202030204" pitchFamily="34" charset="0"/>
                          <a:ea typeface="Calibri" panose="020F0502020204030204" pitchFamily="34" charset="0"/>
                          <a:cs typeface="Times New Roman" panose="02020603050405020304" pitchFamily="18" charset="0"/>
                        </a:rPr>
                        <a:t>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PROVINCE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STATUS RE ESTABLISHMENT OF SECTION 79, SECTION 80, MAYORAL COMMITTEES, EXECUTIVE COMMITTEE, MPAC’S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NAMES OF MUNICIPALITES WHERE COUNCIL COMMITTEES HAVE NOT BEEN ESTABLISHED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COMMENTS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4150655696"/>
                  </a:ext>
                </a:extLst>
              </a:tr>
              <a:tr h="1685334">
                <a:tc>
                  <a:txBody>
                    <a:bodyPr/>
                    <a:lstStyle/>
                    <a:p>
                      <a:pPr marL="0" marR="0" algn="ctr">
                        <a:lnSpc>
                          <a:spcPct val="100000"/>
                        </a:lnSpc>
                        <a:spcBef>
                          <a:spcPts val="0"/>
                        </a:spcBef>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200" dirty="0">
                          <a:effectLst/>
                          <a:latin typeface="+mj-lt"/>
                          <a:ea typeface="Calibri" panose="020F0502020204030204" pitchFamily="34" charset="0"/>
                          <a:cs typeface="Times New Roman" panose="02020603050405020304" pitchFamily="18" charset="0"/>
                        </a:rPr>
                        <a:t>Mpumalanga</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GB" sz="1200" dirty="0">
                          <a:effectLst/>
                          <a:latin typeface="+mj-lt"/>
                          <a:ea typeface="Calibri" panose="020F0502020204030204" pitchFamily="34" charset="0"/>
                          <a:cs typeface="Times New Roman" panose="02020603050405020304" pitchFamily="18" charset="0"/>
                        </a:rPr>
                        <a:t>17 of 20 municipalities established s79 committees</a:t>
                      </a:r>
                    </a:p>
                    <a:p>
                      <a:pPr marL="0" marR="0">
                        <a:lnSpc>
                          <a:spcPct val="100000"/>
                        </a:lnSpc>
                        <a:spcBef>
                          <a:spcPts val="0"/>
                        </a:spcBef>
                        <a:spcAft>
                          <a:spcPts val="0"/>
                        </a:spcAft>
                      </a:pPr>
                      <a:r>
                        <a:rPr lang="en-GB" sz="1200" dirty="0">
                          <a:effectLst/>
                          <a:latin typeface="+mj-lt"/>
                          <a:ea typeface="Calibri" panose="020F0502020204030204" pitchFamily="34" charset="0"/>
                          <a:cs typeface="Times New Roman" panose="02020603050405020304" pitchFamily="18" charset="0"/>
                        </a:rPr>
                        <a:t>16 of 20 municipalities established s80 committees</a:t>
                      </a:r>
                    </a:p>
                    <a:p>
                      <a:pPr marL="0" marR="0">
                        <a:lnSpc>
                          <a:spcPct val="100000"/>
                        </a:lnSpc>
                        <a:spcBef>
                          <a:spcPts val="0"/>
                        </a:spcBef>
                        <a:spcAft>
                          <a:spcPts val="0"/>
                        </a:spcAft>
                      </a:pPr>
                      <a:r>
                        <a:rPr lang="en-GB" sz="1200" dirty="0">
                          <a:effectLst/>
                          <a:latin typeface="+mj-lt"/>
                          <a:ea typeface="Calibri" panose="020F0502020204030204" pitchFamily="34" charset="0"/>
                          <a:cs typeface="Times New Roman" panose="02020603050405020304" pitchFamily="18" charset="0"/>
                        </a:rPr>
                        <a:t>18 of 20 municipalities established Mayoral Committees</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a:lnSpc>
                          <a:spcPct val="100000"/>
                        </a:lnSpc>
                        <a:spcBef>
                          <a:spcPts val="0"/>
                        </a:spcBef>
                        <a:spcAft>
                          <a:spcPts val="0"/>
                        </a:spcAft>
                        <a:buFont typeface="Wingdings" panose="05000000000000000000" pitchFamily="2" charset="2"/>
                        <a:buChar char=""/>
                      </a:pPr>
                      <a:r>
                        <a:rPr lang="en-US" sz="1200" dirty="0">
                          <a:effectLst/>
                          <a:latin typeface="+mj-lt"/>
                          <a:ea typeface="Calibri" panose="020F0502020204030204" pitchFamily="34" charset="0"/>
                          <a:cs typeface="Times New Roman" panose="02020603050405020304" pitchFamily="18" charset="0"/>
                        </a:rPr>
                        <a:t>S79 Committees not established in </a:t>
                      </a:r>
                      <a:r>
                        <a:rPr lang="en-US" sz="1200" dirty="0" err="1">
                          <a:effectLst/>
                          <a:latin typeface="+mj-lt"/>
                          <a:ea typeface="Calibri" panose="020F0502020204030204" pitchFamily="34" charset="0"/>
                          <a:cs typeface="Times New Roman" panose="02020603050405020304" pitchFamily="18" charset="0"/>
                        </a:rPr>
                        <a:t>Mkhondo</a:t>
                      </a:r>
                      <a:r>
                        <a:rPr lang="en-US" sz="1200" dirty="0">
                          <a:effectLst/>
                          <a:latin typeface="+mj-lt"/>
                          <a:ea typeface="Calibri" panose="020F0502020204030204" pitchFamily="34" charset="0"/>
                          <a:cs typeface="Times New Roman" panose="02020603050405020304" pitchFamily="18" charset="0"/>
                        </a:rPr>
                        <a:t>; Lekwa &amp; Ehlanzeni.</a:t>
                      </a:r>
                    </a:p>
                    <a:p>
                      <a:pPr marL="342900" marR="0" lvl="0" indent="-342900" algn="just">
                        <a:lnSpc>
                          <a:spcPct val="100000"/>
                        </a:lnSpc>
                        <a:spcBef>
                          <a:spcPts val="0"/>
                        </a:spcBef>
                        <a:spcAft>
                          <a:spcPts val="0"/>
                        </a:spcAft>
                        <a:buFont typeface="Wingdings" panose="05000000000000000000" pitchFamily="2" charset="2"/>
                        <a:buChar char=""/>
                      </a:pPr>
                      <a:r>
                        <a:rPr lang="en-US" sz="1200" dirty="0">
                          <a:effectLst/>
                          <a:latin typeface="+mj-lt"/>
                          <a:ea typeface="Calibri" panose="020F0502020204030204" pitchFamily="34" charset="0"/>
                          <a:cs typeface="Times New Roman" panose="02020603050405020304" pitchFamily="18" charset="0"/>
                        </a:rPr>
                        <a:t>S80 Committees not established in </a:t>
                      </a:r>
                      <a:r>
                        <a:rPr lang="en-US" sz="1200" dirty="0" err="1">
                          <a:effectLst/>
                          <a:latin typeface="+mj-lt"/>
                          <a:ea typeface="Calibri" panose="020F0502020204030204" pitchFamily="34" charset="0"/>
                          <a:cs typeface="Times New Roman" panose="02020603050405020304" pitchFamily="18" charset="0"/>
                        </a:rPr>
                        <a:t>Mkhondo</a:t>
                      </a:r>
                      <a:r>
                        <a:rPr lang="en-US" sz="1200" dirty="0">
                          <a:effectLst/>
                          <a:latin typeface="+mj-lt"/>
                          <a:ea typeface="Calibri" panose="020F0502020204030204" pitchFamily="34" charset="0"/>
                          <a:cs typeface="Times New Roman" panose="02020603050405020304" pitchFamily="18" charset="0"/>
                        </a:rPr>
                        <a:t>; Lekwa; Victor Khanye; Ehlanzeni.</a:t>
                      </a:r>
                    </a:p>
                    <a:p>
                      <a:pPr marL="342900" marR="0" lvl="0" indent="-342900" algn="just">
                        <a:lnSpc>
                          <a:spcPct val="100000"/>
                        </a:lnSpc>
                        <a:spcBef>
                          <a:spcPts val="0"/>
                        </a:spcBef>
                        <a:spcAft>
                          <a:spcPts val="0"/>
                        </a:spcAft>
                        <a:buFont typeface="Wingdings" panose="05000000000000000000" pitchFamily="2" charset="2"/>
                        <a:buChar char=""/>
                      </a:pPr>
                      <a:r>
                        <a:rPr lang="en-US" sz="1200" dirty="0">
                          <a:effectLst/>
                          <a:latin typeface="+mj-lt"/>
                          <a:ea typeface="Calibri" panose="020F0502020204030204" pitchFamily="34" charset="0"/>
                          <a:cs typeface="Times New Roman" panose="02020603050405020304" pitchFamily="18" charset="0"/>
                        </a:rPr>
                        <a:t>Mayoral Committees not established in </a:t>
                      </a:r>
                      <a:r>
                        <a:rPr lang="en-US" sz="1200" dirty="0" err="1">
                          <a:effectLst/>
                          <a:latin typeface="+mj-lt"/>
                          <a:ea typeface="Calibri" panose="020F0502020204030204" pitchFamily="34" charset="0"/>
                          <a:cs typeface="Times New Roman" panose="02020603050405020304" pitchFamily="18" charset="0"/>
                        </a:rPr>
                        <a:t>Mkhondo</a:t>
                      </a:r>
                      <a:r>
                        <a:rPr lang="en-US" sz="1200" dirty="0">
                          <a:effectLst/>
                          <a:latin typeface="+mj-lt"/>
                          <a:ea typeface="Calibri" panose="020F0502020204030204" pitchFamily="34" charset="0"/>
                          <a:cs typeface="Times New Roman" panose="02020603050405020304" pitchFamily="18" charset="0"/>
                        </a:rPr>
                        <a:t> &amp; </a:t>
                      </a:r>
                      <a:r>
                        <a:rPr lang="en-US" sz="1200" dirty="0" err="1">
                          <a:effectLst/>
                          <a:latin typeface="+mj-lt"/>
                          <a:ea typeface="Calibri" panose="020F0502020204030204" pitchFamily="34" charset="0"/>
                          <a:cs typeface="Times New Roman" panose="02020603050405020304" pitchFamily="18" charset="0"/>
                        </a:rPr>
                        <a:t>Lekwa</a:t>
                      </a:r>
                      <a:endParaRPr lang="en-US" sz="1200"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GB" sz="1200" dirty="0">
                          <a:effectLst/>
                          <a:latin typeface="+mj-lt"/>
                          <a:ea typeface="Calibri" panose="020F0502020204030204" pitchFamily="34" charset="0"/>
                          <a:cs typeface="Times New Roman" panose="02020603050405020304" pitchFamily="18" charset="0"/>
                        </a:rPr>
                        <a:t>Establishment of oversight committees were delayed due to lack of Council meetings. </a:t>
                      </a:r>
                    </a:p>
                    <a:p>
                      <a:pPr marL="0" marR="0" algn="just">
                        <a:lnSpc>
                          <a:spcPct val="100000"/>
                        </a:lnSpc>
                        <a:spcBef>
                          <a:spcPts val="0"/>
                        </a:spcBef>
                        <a:spcAft>
                          <a:spcPts val="0"/>
                        </a:spcAft>
                      </a:pPr>
                      <a:r>
                        <a:rPr lang="en-GB" sz="1200" dirty="0">
                          <a:effectLst/>
                          <a:latin typeface="+mj-lt"/>
                          <a:ea typeface="Calibri" panose="020F0502020204030204" pitchFamily="34" charset="0"/>
                          <a:cs typeface="Times New Roman" panose="02020603050405020304" pitchFamily="18" charset="0"/>
                        </a:rPr>
                        <a:t>MEC has intervened to fast track the process for establishment of oversight  committees</a:t>
                      </a:r>
                      <a:endParaRPr lang="en-US" sz="1200"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9280679"/>
                  </a:ext>
                </a:extLst>
              </a:tr>
              <a:tr h="322229">
                <a:tc>
                  <a:txBody>
                    <a:bodyPr/>
                    <a:lstStyle/>
                    <a:p>
                      <a:pPr marL="0" marR="0" algn="ctr">
                        <a:lnSpc>
                          <a:spcPct val="100000"/>
                        </a:lnSpc>
                        <a:spcBef>
                          <a:spcPts val="0"/>
                        </a:spcBef>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200" dirty="0">
                          <a:effectLst/>
                          <a:latin typeface="+mj-lt"/>
                          <a:ea typeface="Calibri" panose="020F0502020204030204" pitchFamily="34" charset="0"/>
                          <a:cs typeface="Times New Roman" panose="02020603050405020304" pitchFamily="18" charset="0"/>
                        </a:rPr>
                        <a:t>North West</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j-lt"/>
                          <a:ea typeface="Calibri" panose="020F0502020204030204" pitchFamily="34" charset="0"/>
                          <a:cs typeface="Times New Roman" panose="02020603050405020304" pitchFamily="18" charset="0"/>
                        </a:rPr>
                        <a:t>All 22 local and district municipalities have established oversight committees </a:t>
                      </a:r>
                      <a:endParaRPr lang="en-US" sz="1200" dirty="0">
                        <a:effectLst/>
                        <a:latin typeface="+mj-lt"/>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GB" sz="1200" dirty="0">
                          <a:latin typeface="+mj-lt"/>
                        </a:rPr>
                        <a:t>All Councils established oversight committees. </a:t>
                      </a:r>
                      <a:endParaRPr lang="en-US" sz="12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GB" sz="1200" dirty="0">
                          <a:effectLst/>
                          <a:latin typeface="+mj-lt"/>
                          <a:ea typeface="Calibri" panose="020F0502020204030204" pitchFamily="34" charset="0"/>
                          <a:cs typeface="Times New Roman" panose="02020603050405020304" pitchFamily="18" charset="0"/>
                        </a:rPr>
                        <a:t>N/A</a:t>
                      </a:r>
                      <a:endParaRPr lang="en-US" sz="1200"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0795867"/>
                  </a:ext>
                </a:extLst>
              </a:tr>
              <a:tr h="1077355">
                <a:tc>
                  <a:txBody>
                    <a:bodyPr/>
                    <a:lstStyle/>
                    <a:p>
                      <a:pPr marL="0" marR="0" algn="ctr">
                        <a:lnSpc>
                          <a:spcPct val="100000"/>
                        </a:lnSpc>
                        <a:spcBef>
                          <a:spcPts val="0"/>
                        </a:spcBef>
                        <a:spcAft>
                          <a:spcPts val="0"/>
                        </a:spcAft>
                      </a:pPr>
                      <a:r>
                        <a:rPr lang="en-US"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8.</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200" dirty="0">
                          <a:solidFill>
                            <a:schemeClr val="tx1"/>
                          </a:solidFill>
                          <a:effectLst/>
                          <a:latin typeface="+mj-lt"/>
                          <a:ea typeface="Calibri" panose="020F0502020204030204" pitchFamily="34" charset="0"/>
                          <a:cs typeface="Times New Roman" panose="02020603050405020304" pitchFamily="18" charset="0"/>
                        </a:rPr>
                        <a:t>Northern Cape</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GB" sz="1200" dirty="0">
                          <a:solidFill>
                            <a:schemeClr val="tx1"/>
                          </a:solidFill>
                          <a:effectLst/>
                          <a:latin typeface="+mj-lt"/>
                          <a:ea typeface="Calibri" panose="020F0502020204030204" pitchFamily="34" charset="0"/>
                          <a:cs typeface="Times New Roman" panose="02020603050405020304" pitchFamily="18" charset="0"/>
                        </a:rPr>
                        <a:t>14 local municipalities out of 25 (56%) have completed the election of Council Committees.  All district municipalities have established oversight committees</a:t>
                      </a:r>
                    </a:p>
                    <a:p>
                      <a:pPr marL="0" marR="0">
                        <a:lnSpc>
                          <a:spcPct val="100000"/>
                        </a:lnSpc>
                        <a:spcBef>
                          <a:spcPts val="0"/>
                        </a:spcBef>
                        <a:spcAft>
                          <a:spcPts val="0"/>
                        </a:spcAft>
                      </a:pPr>
                      <a:endParaRPr lang="en-US" sz="1200" dirty="0">
                        <a:solidFill>
                          <a:schemeClr val="tx1"/>
                        </a:solidFill>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GB" sz="1200" dirty="0">
                          <a:solidFill>
                            <a:schemeClr val="tx1"/>
                          </a:solidFill>
                          <a:effectLst/>
                          <a:latin typeface="+mj-lt"/>
                          <a:ea typeface="Calibri" panose="020F0502020204030204" pitchFamily="34" charset="0"/>
                          <a:cs typeface="Times New Roman" panose="02020603050405020304" pitchFamily="18" charset="0"/>
                        </a:rPr>
                        <a:t>12 local municipalities out of 26 (46%) have NOT concluded the process as at 28/01/2022: Karoo Hoogland, Richtersveld, Phokwane, Dikgatlong, Tsantsabane, Kai Garib, Thembelihle, Siyathemba, Siyancuma, Renosterberg, Gamagara &amp; Joe Morolong</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200" dirty="0">
                          <a:solidFill>
                            <a:schemeClr val="tx1"/>
                          </a:solidFill>
                          <a:effectLst/>
                          <a:latin typeface="+mj-lt"/>
                          <a:ea typeface="Calibri" panose="020F0502020204030204" pitchFamily="34" charset="0"/>
                          <a:cs typeface="Times New Roman" panose="02020603050405020304" pitchFamily="18" charset="0"/>
                        </a:rPr>
                        <a:t>.N/A</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5107943"/>
                  </a:ext>
                </a:extLst>
              </a:tr>
              <a:tr h="1630543">
                <a:tc>
                  <a:txBody>
                    <a:bodyPr/>
                    <a:lstStyle/>
                    <a:p>
                      <a:pPr marL="0" marR="0" algn="ctr">
                        <a:lnSpc>
                          <a:spcPct val="100000"/>
                        </a:lnSpc>
                        <a:spcBef>
                          <a:spcPts val="0"/>
                        </a:spcBef>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GB" sz="1200" dirty="0">
                          <a:effectLst/>
                          <a:latin typeface="+mj-lt"/>
                          <a:ea typeface="Calibri" panose="020F0502020204030204" pitchFamily="34" charset="0"/>
                          <a:cs typeface="Times New Roman" panose="02020603050405020304" pitchFamily="18" charset="0"/>
                        </a:rPr>
                        <a:t>Western Cape</a:t>
                      </a:r>
                      <a:endParaRPr lang="en-US" sz="1200" dirty="0">
                        <a:effectLst/>
                        <a:latin typeface="+mj-lt"/>
                        <a:ea typeface="Calibri" panose="020F0502020204030204" pitchFamily="34" charset="0"/>
                        <a:cs typeface="Times New Roman" panose="02020603050405020304" pitchFamily="18" charset="0"/>
                      </a:endParaRP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200" dirty="0">
                          <a:effectLst/>
                          <a:latin typeface="+mj-lt"/>
                          <a:ea typeface="Calibri" panose="020F0502020204030204" pitchFamily="34" charset="0"/>
                          <a:cs typeface="Times New Roman" panose="02020603050405020304" pitchFamily="18" charset="0"/>
                        </a:rPr>
                        <a:t>All required oversight committees have been established.  (except for those municipalities that have less that 9 councilors)</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GB" sz="1200" dirty="0">
                          <a:effectLst/>
                          <a:latin typeface="+mj-lt"/>
                          <a:ea typeface="Calibri" panose="020F0502020204030204" pitchFamily="34" charset="0"/>
                          <a:cs typeface="Times New Roman" panose="02020603050405020304" pitchFamily="18" charset="0"/>
                        </a:rPr>
                        <a:t>A</a:t>
                      </a:r>
                      <a:r>
                        <a:rPr lang="en-US" sz="1200" dirty="0" err="1">
                          <a:effectLst/>
                          <a:latin typeface="+mj-lt"/>
                          <a:ea typeface="Calibri" panose="020F0502020204030204" pitchFamily="34" charset="0"/>
                          <a:cs typeface="Times New Roman" panose="02020603050405020304" pitchFamily="18" charset="0"/>
                        </a:rPr>
                        <a:t>ll</a:t>
                      </a:r>
                      <a:r>
                        <a:rPr lang="en-US" sz="1200" dirty="0">
                          <a:effectLst/>
                          <a:latin typeface="+mj-lt"/>
                          <a:ea typeface="Calibri" panose="020F0502020204030204" pitchFamily="34" charset="0"/>
                          <a:cs typeface="Times New Roman" panose="02020603050405020304" pitchFamily="18" charset="0"/>
                        </a:rPr>
                        <a:t> Councils established oversight committees. </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200" dirty="0">
                          <a:effectLst/>
                          <a:latin typeface="+mj-lt"/>
                          <a:ea typeface="Calibri" panose="020F0502020204030204" pitchFamily="34" charset="0"/>
                          <a:cs typeface="Times New Roman" panose="02020603050405020304" pitchFamily="18" charset="0"/>
                        </a:rPr>
                        <a:t>DLG will commence with the capacitation of councilors in their roles and responsibility and other functions once the SALGA orientation has ben concluded.</a:t>
                      </a:r>
                    </a:p>
                  </a:txBody>
                  <a:tcPr marL="64575" marR="64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2351670"/>
                  </a:ext>
                </a:extLst>
              </a:tr>
            </a:tbl>
          </a:graphicData>
        </a:graphic>
      </p:graphicFrame>
    </p:spTree>
    <p:extLst>
      <p:ext uri="{BB962C8B-B14F-4D97-AF65-F5344CB8AC3E}">
        <p14:creationId xmlns:p14="http://schemas.microsoft.com/office/powerpoint/2010/main" val="3144625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306C0C-D6A2-0E4E-BB1E-5C183BC40A25}"/>
              </a:ext>
            </a:extLst>
          </p:cNvPr>
          <p:cNvSpPr>
            <a:spLocks noGrp="1"/>
          </p:cNvSpPr>
          <p:nvPr>
            <p:ph type="body" sz="quarter" idx="13"/>
          </p:nvPr>
        </p:nvSpPr>
        <p:spPr>
          <a:xfrm>
            <a:off x="2002535" y="2542032"/>
            <a:ext cx="8494777" cy="759968"/>
          </a:xfrm>
        </p:spPr>
        <p:txBody>
          <a:bodyPr/>
          <a:lstStyle/>
          <a:p>
            <a:r>
              <a:rPr lang="en-GB" sz="2800" u="sng" dirty="0">
                <a:solidFill>
                  <a:schemeClr val="tx1"/>
                </a:solidFill>
                <a:latin typeface="Arial" panose="020B0604020202020204" pitchFamily="34" charset="0"/>
                <a:ea typeface="+mj-ea"/>
                <a:cs typeface="Arial" panose="020B0604020202020204" pitchFamily="34" charset="0"/>
              </a:rPr>
              <a:t>INTERVENTIONS MANAGEMENT PRE- AND POST LOCAL GOVERNMENT ELECTIONS (LGE)</a:t>
            </a:r>
          </a:p>
        </p:txBody>
      </p:sp>
    </p:spTree>
    <p:extLst>
      <p:ext uri="{BB962C8B-B14F-4D97-AF65-F5344CB8AC3E}">
        <p14:creationId xmlns:p14="http://schemas.microsoft.com/office/powerpoint/2010/main" val="3385287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498684" y="109453"/>
            <a:ext cx="11205636" cy="449348"/>
          </a:xfrm>
        </p:spPr>
        <p:txBody>
          <a:bodyPr/>
          <a:lstStyle/>
          <a:p>
            <a:pPr algn="ctr"/>
            <a:r>
              <a:rPr lang="en-GB" sz="2400" b="1" dirty="0"/>
              <a:t>PRIOR LGE – interventions management activities</a:t>
            </a:r>
            <a:endParaRPr lang="en-ZA" u="sng" dirty="0">
              <a:solidFill>
                <a:schemeClr val="tx1"/>
              </a:solidFill>
            </a:endParaRPr>
          </a:p>
        </p:txBody>
      </p:sp>
      <p:sp>
        <p:nvSpPr>
          <p:cNvPr id="6" name="TextBox 5">
            <a:extLst>
              <a:ext uri="{FF2B5EF4-FFF2-40B4-BE49-F238E27FC236}">
                <a16:creationId xmlns:a16="http://schemas.microsoft.com/office/drawing/2014/main" id="{2AEE3A6E-EF33-43E1-85AB-CD8CA0278ED5}"/>
              </a:ext>
            </a:extLst>
          </p:cNvPr>
          <p:cNvSpPr txBox="1"/>
          <p:nvPr/>
        </p:nvSpPr>
        <p:spPr>
          <a:xfrm>
            <a:off x="598714" y="827307"/>
            <a:ext cx="10765973" cy="4852034"/>
          </a:xfrm>
          <a:prstGeom prst="rect">
            <a:avLst/>
          </a:prstGeom>
          <a:noFill/>
        </p:spPr>
        <p:txBody>
          <a:bodyPr wrap="square">
            <a:spAutoFit/>
          </a:bodyPr>
          <a:lstStyle/>
          <a:p>
            <a:pPr marL="342900" marR="0" lvl="0" indent="-342900" algn="just">
              <a:lnSpc>
                <a:spcPct val="130000"/>
              </a:lnSpc>
              <a:spcBef>
                <a:spcPts val="0"/>
              </a:spcBef>
              <a:buFont typeface="Wingdings" panose="05000000000000000000" pitchFamily="2" charset="2"/>
              <a:buChar char="q"/>
            </a:pPr>
            <a:r>
              <a:rPr lang="en-US" altLang="en-US" sz="2000" b="1" dirty="0">
                <a:solidFill>
                  <a:srgbClr val="C00000"/>
                </a:solidFill>
                <a:latin typeface="+mj-lt"/>
                <a:ea typeface="ＭＳ Ｐゴシック" panose="020B0600070205080204" pitchFamily="34" charset="-128"/>
                <a:cs typeface="Arial" pitchFamily="34" charset="0"/>
              </a:rPr>
              <a:t>Thirty-two (32) </a:t>
            </a:r>
            <a:r>
              <a:rPr lang="en-US" altLang="en-US" sz="2000" dirty="0">
                <a:solidFill>
                  <a:schemeClr val="tx1"/>
                </a:solidFill>
                <a:latin typeface="+mj-lt"/>
                <a:ea typeface="ＭＳ Ｐゴシック" panose="020B0600070205080204" pitchFamily="34" charset="-128"/>
                <a:cs typeface="Arial" pitchFamily="34" charset="0"/>
              </a:rPr>
              <a:t>municipalities across the country were subjected to interventions with KwaZulu Natal leading by 10 municipalities and Limpopo the least by 1 municipality prior local government elections.</a:t>
            </a:r>
          </a:p>
          <a:p>
            <a:pPr marL="342900" indent="-342900" algn="just">
              <a:lnSpc>
                <a:spcPct val="130000"/>
              </a:lnSpc>
              <a:spcBef>
                <a:spcPts val="0"/>
              </a:spcBef>
              <a:buFont typeface="Wingdings" panose="05000000000000000000" pitchFamily="2" charset="2"/>
              <a:buChar char="q"/>
            </a:pPr>
            <a:r>
              <a:rPr lang="en-US" altLang="en-US" sz="2000" dirty="0">
                <a:solidFill>
                  <a:schemeClr val="tx1"/>
                </a:solidFill>
                <a:latin typeface="+mj-lt"/>
                <a:ea typeface="ＭＳ Ｐゴシック" panose="020B0600070205080204" pitchFamily="34" charset="-128"/>
                <a:cs typeface="Arial" pitchFamily="34" charset="0"/>
              </a:rPr>
              <a:t>NW terminated all </a:t>
            </a:r>
            <a:r>
              <a:rPr lang="en-US" altLang="en-US" sz="2000" b="1" dirty="0">
                <a:solidFill>
                  <a:srgbClr val="C00000"/>
                </a:solidFill>
                <a:latin typeface="+mj-lt"/>
                <a:ea typeface="ＭＳ Ｐゴシック" panose="020B0600070205080204" pitchFamily="34" charset="-128"/>
                <a:cs typeface="Arial" pitchFamily="34" charset="0"/>
              </a:rPr>
              <a:t>four (4) </a:t>
            </a:r>
            <a:r>
              <a:rPr lang="en-US" altLang="en-US" sz="2000" dirty="0">
                <a:solidFill>
                  <a:schemeClr val="tx1"/>
                </a:solidFill>
                <a:latin typeface="+mj-lt"/>
                <a:ea typeface="ＭＳ Ｐゴシック" panose="020B0600070205080204" pitchFamily="34" charset="-128"/>
                <a:cs typeface="Arial" pitchFamily="34" charset="0"/>
              </a:rPr>
              <a:t>discretionary interventions post LGE but invoked mandatary interventions on all four plus an additional three municipalities. To that effect, </a:t>
            </a:r>
            <a:r>
              <a:rPr lang="en-US" altLang="en-US" sz="2000" b="1" dirty="0">
                <a:solidFill>
                  <a:srgbClr val="C00000"/>
                </a:solidFill>
                <a:latin typeface="+mj-lt"/>
                <a:ea typeface="ＭＳ Ｐゴシック" panose="020B0600070205080204" pitchFamily="34" charset="-128"/>
                <a:cs typeface="Arial" pitchFamily="34" charset="0"/>
              </a:rPr>
              <a:t>seven (7)</a:t>
            </a:r>
            <a:r>
              <a:rPr lang="en-US" altLang="en-US" sz="2000" dirty="0">
                <a:solidFill>
                  <a:schemeClr val="tx1"/>
                </a:solidFill>
                <a:latin typeface="+mj-lt"/>
                <a:ea typeface="ＭＳ Ｐゴシック" panose="020B0600070205080204" pitchFamily="34" charset="-128"/>
                <a:cs typeface="Arial" pitchFamily="34" charset="0"/>
              </a:rPr>
              <a:t> municipalities are under mandatory intervention by imposition of Mandatory Financial Recovery Plan (MFRP). </a:t>
            </a:r>
          </a:p>
          <a:p>
            <a:pPr marL="342900" indent="-342900" algn="just">
              <a:lnSpc>
                <a:spcPct val="130000"/>
              </a:lnSpc>
              <a:spcBef>
                <a:spcPts val="0"/>
              </a:spcBef>
              <a:buFont typeface="Wingdings" panose="05000000000000000000" pitchFamily="2" charset="2"/>
              <a:buChar char="q"/>
            </a:pPr>
            <a:r>
              <a:rPr lang="en-US" altLang="en-US" sz="2000" dirty="0">
                <a:solidFill>
                  <a:schemeClr val="tx1"/>
                </a:solidFill>
                <a:latin typeface="+mj-lt"/>
                <a:ea typeface="ＭＳ Ｐゴシック" panose="020B0600070205080204" pitchFamily="34" charset="-128"/>
                <a:cs typeface="Arial" pitchFamily="34" charset="0"/>
              </a:rPr>
              <a:t>Other interventions terminated are </a:t>
            </a:r>
            <a:r>
              <a:rPr lang="en-US" altLang="en-US" sz="2000" b="1" dirty="0">
                <a:solidFill>
                  <a:srgbClr val="C00000"/>
                </a:solidFill>
                <a:latin typeface="+mj-lt"/>
                <a:ea typeface="ＭＳ Ｐゴシック" panose="020B0600070205080204" pitchFamily="34" charset="-128"/>
                <a:cs typeface="Arial" pitchFamily="34" charset="0"/>
              </a:rPr>
              <a:t>six (6) </a:t>
            </a:r>
            <a:r>
              <a:rPr lang="en-US" altLang="en-US" sz="2000" dirty="0">
                <a:solidFill>
                  <a:schemeClr val="tx1"/>
                </a:solidFill>
                <a:latin typeface="+mj-lt"/>
                <a:ea typeface="ＭＳ Ｐゴシック" panose="020B0600070205080204" pitchFamily="34" charset="-128"/>
                <a:cs typeface="Arial" pitchFamily="34" charset="0"/>
              </a:rPr>
              <a:t>municipalities by operation of law:</a:t>
            </a:r>
          </a:p>
          <a:p>
            <a:pPr marL="285750" indent="-285750" algn="just">
              <a:lnSpc>
                <a:spcPct val="130000"/>
              </a:lnSpc>
              <a:spcBef>
                <a:spcPts val="0"/>
              </a:spcBef>
              <a:buFont typeface="Arial" panose="020B0604020202020204" pitchFamily="34" charset="0"/>
              <a:buChar char="•"/>
            </a:pPr>
            <a:r>
              <a:rPr lang="en-US" altLang="en-US" sz="2000" dirty="0" err="1">
                <a:solidFill>
                  <a:schemeClr val="tx1"/>
                </a:solidFill>
                <a:latin typeface="+mj-lt"/>
                <a:ea typeface="ＭＳ Ｐゴシック" panose="020B0600070205080204" pitchFamily="34" charset="-128"/>
                <a:cs typeface="Arial" pitchFamily="34" charset="0"/>
              </a:rPr>
              <a:t>Lekwa</a:t>
            </a:r>
            <a:r>
              <a:rPr lang="en-US" altLang="en-US" sz="2000" dirty="0">
                <a:solidFill>
                  <a:schemeClr val="tx1"/>
                </a:solidFill>
                <a:latin typeface="+mj-lt"/>
                <a:ea typeface="ＭＳ Ｐゴシック" panose="020B0600070205080204" pitchFamily="34" charset="-128"/>
                <a:cs typeface="Arial" pitchFamily="34" charset="0"/>
              </a:rPr>
              <a:t> LM and </a:t>
            </a:r>
            <a:r>
              <a:rPr lang="en-US" altLang="en-US" sz="2000" dirty="0" err="1">
                <a:solidFill>
                  <a:schemeClr val="tx1"/>
                </a:solidFill>
                <a:latin typeface="+mj-lt"/>
                <a:ea typeface="ＭＳ Ｐゴシック" panose="020B0600070205080204" pitchFamily="34" charset="-128"/>
                <a:cs typeface="Arial" pitchFamily="34" charset="0"/>
              </a:rPr>
              <a:t>Tswaing</a:t>
            </a:r>
            <a:r>
              <a:rPr lang="en-US" altLang="en-US" sz="2000" dirty="0">
                <a:solidFill>
                  <a:schemeClr val="tx1"/>
                </a:solidFill>
                <a:latin typeface="+mj-lt"/>
                <a:ea typeface="ＭＳ Ｐゴシック" panose="020B0600070205080204" pitchFamily="34" charset="-128"/>
                <a:cs typeface="Arial" pitchFamily="34" charset="0"/>
              </a:rPr>
              <a:t> LM - dissolution of municipal councils).</a:t>
            </a:r>
          </a:p>
          <a:p>
            <a:pPr marL="285750" indent="-285750" algn="just">
              <a:lnSpc>
                <a:spcPct val="130000"/>
              </a:lnSpc>
              <a:spcBef>
                <a:spcPts val="0"/>
              </a:spcBef>
              <a:buFont typeface="Arial" panose="020B0604020202020204" pitchFamily="34" charset="0"/>
              <a:buChar char="•"/>
            </a:pPr>
            <a:r>
              <a:rPr lang="en-US" altLang="en-US" sz="2000" dirty="0" err="1">
                <a:solidFill>
                  <a:schemeClr val="tx1"/>
                </a:solidFill>
                <a:latin typeface="+mj-lt"/>
                <a:ea typeface="ＭＳ Ｐゴシック" panose="020B0600070205080204" pitchFamily="34" charset="-128"/>
                <a:cs typeface="Arial" pitchFamily="34" charset="0"/>
              </a:rPr>
              <a:t>Nquthu</a:t>
            </a:r>
            <a:r>
              <a:rPr lang="en-US" altLang="en-US" sz="2000" dirty="0">
                <a:solidFill>
                  <a:schemeClr val="tx1"/>
                </a:solidFill>
                <a:latin typeface="+mj-lt"/>
                <a:ea typeface="ＭＳ Ｐゴシック" panose="020B0600070205080204" pitchFamily="34" charset="-128"/>
                <a:cs typeface="Arial" pitchFamily="34" charset="0"/>
              </a:rPr>
              <a:t> LM and </a:t>
            </a:r>
            <a:r>
              <a:rPr lang="en-US" altLang="en-US" sz="2000" dirty="0" err="1">
                <a:solidFill>
                  <a:schemeClr val="tx1"/>
                </a:solidFill>
                <a:latin typeface="+mj-lt"/>
                <a:ea typeface="ＭＳ Ｐゴシック" panose="020B0600070205080204" pitchFamily="34" charset="-128"/>
                <a:cs typeface="Arial" pitchFamily="34" charset="0"/>
              </a:rPr>
              <a:t>Emadlangeni</a:t>
            </a:r>
            <a:r>
              <a:rPr lang="en-US" altLang="en-US" sz="2000" dirty="0">
                <a:solidFill>
                  <a:schemeClr val="tx1"/>
                </a:solidFill>
                <a:latin typeface="+mj-lt"/>
                <a:ea typeface="ＭＳ Ｐゴシック" panose="020B0600070205080204" pitchFamily="34" charset="-128"/>
                <a:cs typeface="Arial" pitchFamily="34" charset="0"/>
              </a:rPr>
              <a:t> LM - lack of approval or disapproval within 180 days by </a:t>
            </a:r>
            <a:r>
              <a:rPr lang="en-US" altLang="en-US" sz="2000" dirty="0" err="1">
                <a:solidFill>
                  <a:schemeClr val="tx1"/>
                </a:solidFill>
                <a:latin typeface="+mj-lt"/>
                <a:ea typeface="ＭＳ Ｐゴシック" panose="020B0600070205080204" pitchFamily="34" charset="-128"/>
                <a:cs typeface="Arial" pitchFamily="34" charset="0"/>
              </a:rPr>
              <a:t>NCoP</a:t>
            </a:r>
            <a:r>
              <a:rPr lang="en-US" altLang="en-US" sz="2000" dirty="0">
                <a:solidFill>
                  <a:schemeClr val="tx1"/>
                </a:solidFill>
                <a:latin typeface="+mj-lt"/>
                <a:ea typeface="ＭＳ Ｐゴシック" panose="020B0600070205080204" pitchFamily="34" charset="-128"/>
                <a:cs typeface="Arial" pitchFamily="34" charset="0"/>
              </a:rPr>
              <a:t>.</a:t>
            </a:r>
          </a:p>
          <a:p>
            <a:pPr marL="285750" indent="-285750" algn="just">
              <a:lnSpc>
                <a:spcPct val="130000"/>
              </a:lnSpc>
              <a:spcBef>
                <a:spcPts val="0"/>
              </a:spcBef>
              <a:buFont typeface="Arial" panose="020B0604020202020204" pitchFamily="34" charset="0"/>
              <a:buChar char="•"/>
            </a:pPr>
            <a:r>
              <a:rPr lang="en-US" altLang="en-US" sz="2000" dirty="0" err="1">
                <a:solidFill>
                  <a:schemeClr val="tx1"/>
                </a:solidFill>
                <a:latin typeface="+mj-lt"/>
                <a:ea typeface="ＭＳ Ｐゴシック" panose="020B0600070205080204" pitchFamily="34" charset="-128"/>
                <a:cs typeface="Arial" pitchFamily="34" charset="0"/>
              </a:rPr>
              <a:t>Kannaland</a:t>
            </a:r>
            <a:r>
              <a:rPr lang="en-US" altLang="en-US" sz="2000" dirty="0">
                <a:solidFill>
                  <a:schemeClr val="tx1"/>
                </a:solidFill>
                <a:latin typeface="+mj-lt"/>
                <a:ea typeface="ＭＳ Ｐゴシック" panose="020B0600070205080204" pitchFamily="34" charset="-128"/>
                <a:cs typeface="Arial" pitchFamily="34" charset="0"/>
              </a:rPr>
              <a:t> LM and OR Tambo DM- High Court judgements on different grounds</a:t>
            </a:r>
            <a:endParaRPr lang="en-GB" sz="2000" dirty="0">
              <a:solidFill>
                <a:schemeClr val="tx1"/>
              </a:solidFill>
            </a:endParaRPr>
          </a:p>
        </p:txBody>
      </p:sp>
    </p:spTree>
    <p:extLst>
      <p:ext uri="{BB962C8B-B14F-4D97-AF65-F5344CB8AC3E}">
        <p14:creationId xmlns:p14="http://schemas.microsoft.com/office/powerpoint/2010/main" val="2453485337"/>
      </p:ext>
    </p:extLst>
  </p:cSld>
  <p:clrMapOvr>
    <a:masterClrMapping/>
  </p:clrMapOvr>
</p:sld>
</file>

<file path=ppt/theme/theme1.xml><?xml version="1.0" encoding="utf-8"?>
<a:theme xmlns:a="http://schemas.openxmlformats.org/drawingml/2006/main" name="1_Office Theme">
  <a:themeElements>
    <a:clrScheme name="CoGTA">
      <a:dk1>
        <a:srgbClr val="000000"/>
      </a:dk1>
      <a:lt1>
        <a:srgbClr val="FFFFFF"/>
      </a:lt1>
      <a:dk2>
        <a:srgbClr val="2B302E"/>
      </a:dk2>
      <a:lt2>
        <a:srgbClr val="E7E6E6"/>
      </a:lt2>
      <a:accent1>
        <a:srgbClr val="E89C00"/>
      </a:accent1>
      <a:accent2>
        <a:srgbClr val="ED7D31"/>
      </a:accent2>
      <a:accent3>
        <a:srgbClr val="A5A5A5"/>
      </a:accent3>
      <a:accent4>
        <a:srgbClr val="FFC000"/>
      </a:accent4>
      <a:accent5>
        <a:srgbClr val="322F29"/>
      </a:accent5>
      <a:accent6>
        <a:srgbClr val="1D4B10"/>
      </a:accent6>
      <a:hlink>
        <a:srgbClr val="302D2B"/>
      </a:hlink>
      <a:folHlink>
        <a:srgbClr val="54654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COG Powerpoint Template" id="{24550680-2319-42F4-B276-BE59CE28C02A}" vid="{441FDE87-BB01-47C9-B84D-496513D74577}"/>
    </a:ext>
  </a:extLst>
</a:theme>
</file>

<file path=docProps/app.xml><?xml version="1.0" encoding="utf-8"?>
<Properties xmlns="http://schemas.openxmlformats.org/officeDocument/2006/extended-properties" xmlns:vt="http://schemas.openxmlformats.org/officeDocument/2006/docPropsVTypes">
  <TotalTime>906</TotalTime>
  <Words>3763</Words>
  <Application>Microsoft Office PowerPoint</Application>
  <PresentationFormat>Widescreen</PresentationFormat>
  <Paragraphs>631</Paragraphs>
  <Slides>32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ＭＳ Ｐゴシック</vt:lpstr>
      <vt:lpstr>Arial</vt:lpstr>
      <vt:lpstr>Arial Narrow</vt:lpstr>
      <vt:lpstr>Calibri</vt:lpstr>
      <vt:lpstr>Copperplate Gothic Bold</vt:lpstr>
      <vt:lpstr>Courier New</vt:lpstr>
      <vt:lpstr>Gill Sans MT</vt:lpstr>
      <vt:lpstr>Times New Roman</vt:lpstr>
      <vt:lpstr>Wingdings</vt:lpstr>
      <vt:lpstr>1_Office Theme</vt:lpstr>
      <vt:lpstr>PowerPoint Presentation</vt:lpstr>
      <vt:lpstr>Presentation outline</vt:lpstr>
      <vt:lpstr>PowerPoint Presentation</vt:lpstr>
      <vt:lpstr>municipal councils established  PERSENTAGE: Out of 257 Councils, 256 Councils have been established (99.6%)</vt:lpstr>
      <vt:lpstr>municipal councils established</vt:lpstr>
      <vt:lpstr>council committees established</vt:lpstr>
      <vt:lpstr>council committees established</vt:lpstr>
      <vt:lpstr>PowerPoint Presentation</vt:lpstr>
      <vt:lpstr>PRIOR LGE – interventions management activities</vt:lpstr>
      <vt:lpstr>PRIOR LGE – interventions management activities</vt:lpstr>
      <vt:lpstr>POST LGE – intervention management activities</vt:lpstr>
      <vt:lpstr>POST LGE – intervention management activities</vt:lpstr>
      <vt:lpstr>POST LGE – intervention management activities</vt:lpstr>
      <vt:lpstr>POST LGE – intervention management activities</vt:lpstr>
      <vt:lpstr>Transitional ACTIVITIES – intervention management</vt:lpstr>
      <vt:lpstr>TRANSITION ACTIVITIES – intervention management</vt:lpstr>
      <vt:lpstr>TRANSITION ACTIVITIES – intervention management</vt:lpstr>
      <vt:lpstr>TRANSITION ACTIVITIES – intervention management</vt:lpstr>
      <vt:lpstr>TRANSITION ACTIVITIES – intervention management</vt:lpstr>
      <vt:lpstr>TRANSITION ACTIVITIES – intervention management</vt:lpstr>
      <vt:lpstr>TRANSITION ACTIVITIES – intervention management</vt:lpstr>
      <vt:lpstr>TRANSITION ACTIVITIES – intervention management</vt:lpstr>
      <vt:lpstr>TRANSITION ACTIVITIES – intervention management</vt:lpstr>
      <vt:lpstr>TRANSITION ACTIVITIES – intervention management</vt:lpstr>
      <vt:lpstr>PowerPoint Presentation</vt:lpstr>
      <vt:lpstr>Report of once-off gratuity</vt:lpstr>
      <vt:lpstr>BAS ENTITIES; SARS DIRECTIVES and paid</vt:lpstr>
      <vt:lpstr>Municipalities’ Compliance of submissions</vt:lpstr>
      <vt:lpstr>KEY OUTCOMES AND CHALLENGES IDENTIFIED</vt:lpstr>
      <vt:lpstr>SUPPORTING ACTIONS IDENTIFIED</vt:lpstr>
      <vt:lpstr>Recommendations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 ACTIVITIES – intervention management</dc:title>
  <dc:creator>Nkateko Mpangane</dc:creator>
  <cp:lastModifiedBy>Shereen Cassiem</cp:lastModifiedBy>
  <cp:revision>30</cp:revision>
  <cp:lastPrinted>2022-01-28T17:03:45Z</cp:lastPrinted>
  <dcterms:created xsi:type="dcterms:W3CDTF">2022-01-28T13:23:26Z</dcterms:created>
  <dcterms:modified xsi:type="dcterms:W3CDTF">2022-01-31T03:03:19Z</dcterms:modified>
</cp:coreProperties>
</file>