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1"/>
  </p:notesMasterIdLst>
  <p:sldIdLst>
    <p:sldId id="266" r:id="rId6"/>
    <p:sldId id="283" r:id="rId7"/>
    <p:sldId id="286" r:id="rId8"/>
    <p:sldId id="287" r:id="rId9"/>
    <p:sldId id="288" r:id="rId10"/>
    <p:sldId id="289" r:id="rId11"/>
    <p:sldId id="290" r:id="rId12"/>
    <p:sldId id="291" r:id="rId13"/>
    <p:sldId id="292" r:id="rId14"/>
    <p:sldId id="294" r:id="rId15"/>
    <p:sldId id="295" r:id="rId16"/>
    <p:sldId id="296" r:id="rId17"/>
    <p:sldId id="297" r:id="rId18"/>
    <p:sldId id="299" r:id="rId19"/>
    <p:sldId id="284" r:id="rId2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8" autoAdjust="0"/>
    <p:restoredTop sz="78852" autoAdjust="0"/>
  </p:normalViewPr>
  <p:slideViewPr>
    <p:cSldViewPr snapToGrid="0" snapToObjects="1">
      <p:cViewPr varScale="1">
        <p:scale>
          <a:sx n="57" d="100"/>
          <a:sy n="57" d="100"/>
        </p:scale>
        <p:origin x="-8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88CE-6673-4550-8195-BBD6D5027849}" type="datetimeFigureOut">
              <a:rPr lang="en-ZA" smtClean="0"/>
              <a:pPr/>
              <a:t>2022/01/27</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DD8EDC-1E7A-46E7-A9AA-03C41A60E364}" type="slidenum">
              <a:rPr lang="en-ZA" smtClean="0"/>
              <a:pPr/>
              <a:t>‹#›</a:t>
            </a:fld>
            <a:endParaRPr lang="en-ZA"/>
          </a:p>
        </p:txBody>
      </p:sp>
    </p:spTree>
    <p:extLst>
      <p:ext uri="{BB962C8B-B14F-4D97-AF65-F5344CB8AC3E}">
        <p14:creationId xmlns:p14="http://schemas.microsoft.com/office/powerpoint/2010/main" xmlns="" val="2659425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2</a:t>
            </a:fld>
            <a:endParaRPr lang="en-ZA"/>
          </a:p>
        </p:txBody>
      </p:sp>
    </p:spTree>
    <p:extLst>
      <p:ext uri="{BB962C8B-B14F-4D97-AF65-F5344CB8AC3E}">
        <p14:creationId xmlns:p14="http://schemas.microsoft.com/office/powerpoint/2010/main" xmlns="" val="4163274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effectLst/>
                <a:latin typeface="Arial" panose="020B0604020202020204" pitchFamily="34" charset="0"/>
                <a:ea typeface="Calibri" panose="020F0502020204030204" pitchFamily="34" charset="0"/>
              </a:rPr>
              <a:t>South Africa has been faced with creeping mergers where a single acquisition on its own merits won’t result in a substantial lessening of competition but where a series of small acquisitions over time has resulted in three large hospital groups obtaining more and more market power.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err="1">
                <a:effectLst/>
                <a:latin typeface="Arial" panose="020B0604020202020204" pitchFamily="34" charset="0"/>
                <a:ea typeface="Calibri" panose="020F0502020204030204" pitchFamily="34" charset="0"/>
              </a:rPr>
              <a:t>Felet</a:t>
            </a:r>
            <a:r>
              <a:rPr lang="en-ZA" sz="1800" dirty="0">
                <a:effectLst/>
                <a:latin typeface="Arial" panose="020B0604020202020204" pitchFamily="34" charset="0"/>
                <a:ea typeface="Calibri" panose="020F0502020204030204" pitchFamily="34" charset="0"/>
              </a:rPr>
              <a:t>, Lishman, and </a:t>
            </a:r>
            <a:r>
              <a:rPr lang="en-ZA" sz="1800" dirty="0" err="1">
                <a:effectLst/>
                <a:latin typeface="Arial" panose="020B0604020202020204" pitchFamily="34" charset="0"/>
                <a:ea typeface="Calibri" panose="020F0502020204030204" pitchFamily="34" charset="0"/>
              </a:rPr>
              <a:t>Fiandeiro</a:t>
            </a:r>
            <a:r>
              <a:rPr lang="en-ZA" sz="1800" dirty="0">
                <a:effectLst/>
                <a:latin typeface="Arial" panose="020B0604020202020204" pitchFamily="34" charset="0"/>
                <a:ea typeface="Calibri" panose="020F0502020204030204" pitchFamily="34" charset="0"/>
              </a:rPr>
              <a:t> (2012), found when examining the overall profitability of hospitals when there were incremental increases in concentration, that increases in market concentration corresponded with a period of higher profitability. Despite not attributing causality between market concentration and profitability, the authors recommended that small mergers in the private healthcare sector may require a more considered view in light of “creeping mergers”.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effectLst/>
                <a:latin typeface="Arial" panose="020B0604020202020204" pitchFamily="34" charset="0"/>
                <a:ea typeface="Calibri" panose="020F0502020204030204" pitchFamily="34" charset="0"/>
              </a:rPr>
              <a:t>This is also the considered view of the HMI which found that 60% of local hospital markets were concentrated. The HMI has also warned against permitting hospitals to acquire day clinics which can compete with them for many procedures.</a:t>
            </a:r>
            <a:r>
              <a:rPr lang="en-ZA" dirty="0">
                <a:effectLst/>
              </a:rPr>
              <a:t> </a:t>
            </a:r>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11</a:t>
            </a:fld>
            <a:endParaRPr lang="en-ZA"/>
          </a:p>
        </p:txBody>
      </p:sp>
    </p:spTree>
    <p:extLst>
      <p:ext uri="{BB962C8B-B14F-4D97-AF65-F5344CB8AC3E}">
        <p14:creationId xmlns:p14="http://schemas.microsoft.com/office/powerpoint/2010/main" xmlns="" val="2654236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effectLst/>
                <a:latin typeface="Arial" panose="020B0604020202020204" pitchFamily="34" charset="0"/>
                <a:ea typeface="Calibri" panose="020F0502020204030204" pitchFamily="34" charset="0"/>
                <a:cs typeface="Times New Roman" panose="02020603050405020304" pitchFamily="18" charset="0"/>
              </a:rPr>
              <a:t>Excluding the mergers of private hospitals that will contract with the Fund from future merger control may both reverse the efforts of competition authorities to address the issue of merger creep but also make it more difficult for the Fund to negotiate lower prices from hospital groups, especially where mergers result in them being dominant in certain regions or localities (the Fund would potentially be forced to contract with hospitals in must-have areas).</a:t>
            </a:r>
          </a:p>
          <a:p>
            <a:endParaRPr lang="en-ZA" sz="1200" dirty="0">
              <a:effectLst/>
              <a:latin typeface="Arial" panose="020B0604020202020204" pitchFamily="34" charset="0"/>
              <a:cs typeface="Times New Roman" panose="02020603050405020304" pitchFamily="18" charset="0"/>
            </a:endParaRPr>
          </a:p>
          <a:p>
            <a:r>
              <a:rPr lang="en-ZA" sz="1800" dirty="0">
                <a:effectLst/>
                <a:latin typeface="Arial" panose="020B0604020202020204" pitchFamily="34" charset="0"/>
                <a:ea typeface="Calibri" panose="020F0502020204030204" pitchFamily="34" charset="0"/>
              </a:rPr>
              <a:t>The need for merger control is also evident in other countries with social health insurance systems. The Dutch Competition Authorities (</a:t>
            </a:r>
            <a:r>
              <a:rPr lang="en-ZA" sz="1800" dirty="0" err="1">
                <a:effectLst/>
                <a:latin typeface="Arial" panose="020B0604020202020204" pitchFamily="34" charset="0"/>
                <a:ea typeface="Calibri" panose="020F0502020204030204" pitchFamily="34" charset="0"/>
              </a:rPr>
              <a:t>NMa</a:t>
            </a:r>
            <a:r>
              <a:rPr lang="en-ZA" sz="1800" dirty="0">
                <a:effectLst/>
                <a:latin typeface="Arial" panose="020B0604020202020204" pitchFamily="34" charset="0"/>
                <a:ea typeface="Calibri" panose="020F0502020204030204" pitchFamily="34" charset="0"/>
              </a:rPr>
              <a:t>), which had approved several hospital mergers between 1998 and 2003, found that six of twelve hospitals involved in six mergers increased their prices subsequently whereas only three hospitals reduced them. Explanations provided for price increases included an “increase in market power, a relative improvement of quality, increased costs, improved negotiation skills and administrative choices in allocating the total budget”.</a:t>
            </a:r>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12</a:t>
            </a:fld>
            <a:endParaRPr lang="en-ZA"/>
          </a:p>
        </p:txBody>
      </p:sp>
    </p:spTree>
    <p:extLst>
      <p:ext uri="{BB962C8B-B14F-4D97-AF65-F5344CB8AC3E}">
        <p14:creationId xmlns:p14="http://schemas.microsoft.com/office/powerpoint/2010/main" xmlns="" val="3480223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13</a:t>
            </a:fld>
            <a:endParaRPr lang="en-ZA"/>
          </a:p>
        </p:txBody>
      </p:sp>
    </p:spTree>
    <p:extLst>
      <p:ext uri="{BB962C8B-B14F-4D97-AF65-F5344CB8AC3E}">
        <p14:creationId xmlns:p14="http://schemas.microsoft.com/office/powerpoint/2010/main" xmlns="" val="344200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cs typeface="Times New Roman" panose="02020603050405020304" pitchFamily="18" charset="0"/>
              </a:rPr>
              <a:t>The Commission wishes to reiterate its support for the overall objectives of the NHI Bill and trusts that this submission will assist the </a:t>
            </a:r>
            <a:r>
              <a:rPr lang="en-ZA" sz="1200" dirty="0" err="1">
                <a:effectLst/>
                <a:latin typeface="Arial" panose="020B0604020202020204" pitchFamily="34" charset="0"/>
                <a:ea typeface="Calibri" panose="020F0502020204030204" pitchFamily="34" charset="0"/>
                <a:cs typeface="Times New Roman" panose="02020603050405020304" pitchFamily="18" charset="0"/>
              </a:rPr>
              <a:t>NDoH</a:t>
            </a:r>
            <a:r>
              <a:rPr lang="en-ZA" sz="1200" dirty="0">
                <a:effectLst/>
                <a:latin typeface="Arial" panose="020B0604020202020204" pitchFamily="34" charset="0"/>
                <a:ea typeface="Calibri" panose="020F0502020204030204" pitchFamily="34" charset="0"/>
                <a:cs typeface="Times New Roman" panose="02020603050405020304" pitchFamily="18" charset="0"/>
              </a:rPr>
              <a:t> to address the potential competition concerns identified by the Commission. Finally, it is open to further engagement with the </a:t>
            </a:r>
            <a:r>
              <a:rPr lang="en-ZA" sz="1200" dirty="0" err="1">
                <a:effectLst/>
                <a:latin typeface="Arial" panose="020B0604020202020204" pitchFamily="34" charset="0"/>
                <a:ea typeface="Calibri" panose="020F0502020204030204" pitchFamily="34" charset="0"/>
                <a:cs typeface="Times New Roman" panose="02020603050405020304" pitchFamily="18" charset="0"/>
              </a:rPr>
              <a:t>NDoH</a:t>
            </a:r>
            <a:r>
              <a:rPr lang="en-ZA" sz="1200" dirty="0">
                <a:effectLst/>
                <a:latin typeface="Arial" panose="020B0604020202020204" pitchFamily="34" charset="0"/>
                <a:ea typeface="Calibri" panose="020F0502020204030204" pitchFamily="34" charset="0"/>
                <a:cs typeface="Times New Roman" panose="02020603050405020304" pitchFamily="18" charset="0"/>
              </a:rPr>
              <a:t> to discuss the content of this document.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14</a:t>
            </a:fld>
            <a:endParaRPr lang="en-ZA"/>
          </a:p>
        </p:txBody>
      </p:sp>
    </p:spTree>
    <p:extLst>
      <p:ext uri="{BB962C8B-B14F-4D97-AF65-F5344CB8AC3E}">
        <p14:creationId xmlns:p14="http://schemas.microsoft.com/office/powerpoint/2010/main" xmlns="" val="3970089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3</a:t>
            </a:fld>
            <a:endParaRPr lang="en-ZA"/>
          </a:p>
        </p:txBody>
      </p:sp>
    </p:spTree>
    <p:extLst>
      <p:ext uri="{BB962C8B-B14F-4D97-AF65-F5344CB8AC3E}">
        <p14:creationId xmlns:p14="http://schemas.microsoft.com/office/powerpoint/2010/main" xmlns="" val="5018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effectLst/>
                <a:latin typeface="Arial" panose="020B0604020202020204" pitchFamily="34" charset="0"/>
                <a:ea typeface="Calibri" panose="020F0502020204030204" pitchFamily="34" charset="0"/>
                <a:cs typeface="Times New Roman" panose="02020603050405020304" pitchFamily="18" charset="0"/>
              </a:rPr>
              <a:t>For instance, if so interpreted, the healthcare providers would be exempt from collusion in Fund negotiations, or pricing abuses from dominant positions held themselves. Arguably, it could also extend to restricting merger control insofar as the negative effect of consolidation felt through transactions with the Fund may not be considered. </a:t>
            </a:r>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4</a:t>
            </a:fld>
            <a:endParaRPr lang="en-ZA"/>
          </a:p>
        </p:txBody>
      </p:sp>
    </p:spTree>
    <p:extLst>
      <p:ext uri="{BB962C8B-B14F-4D97-AF65-F5344CB8AC3E}">
        <p14:creationId xmlns:p14="http://schemas.microsoft.com/office/powerpoint/2010/main" xmlns="" val="1448014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800" dirty="0">
                <a:effectLst/>
                <a:latin typeface="Arial" panose="020B0604020202020204" pitchFamily="34" charset="0"/>
                <a:ea typeface="Calibri" panose="020F0502020204030204" pitchFamily="34" charset="0"/>
              </a:rPr>
              <a:t>For these reasons the Commission is concerned that the current exemption provision in the NHI Bill may be inappropriate, and premature. Such a blanket exemption is also unnecessary to protect the specific activities of the NHI Fund that genuinely warrant exemption from the Act. </a:t>
            </a:r>
          </a:p>
          <a:p>
            <a:endParaRPr lang="en-ZA" sz="1800" dirty="0">
              <a:effectLst/>
              <a:latin typeface="Arial" panose="020B0604020202020204" pitchFamily="34" charset="0"/>
              <a:ea typeface="Calibri" panose="020F0502020204030204" pitchFamily="34" charset="0"/>
            </a:endParaRPr>
          </a:p>
          <a:p>
            <a:r>
              <a:rPr lang="en-ZA" sz="1800" dirty="0">
                <a:effectLst/>
                <a:latin typeface="Arial" panose="020B0604020202020204" pitchFamily="34" charset="0"/>
                <a:ea typeface="Calibri" panose="020F0502020204030204" pitchFamily="34" charset="0"/>
              </a:rPr>
              <a:t>Some of the activities may not constitute ‘economic activity’ or is conduct ‘designed for a socio-economic objective’ and which therefore is excluded on the basis of section 3 of the Competition Act. </a:t>
            </a:r>
          </a:p>
          <a:p>
            <a:endParaRPr lang="en-ZA" sz="1800" dirty="0">
              <a:effectLst/>
              <a:latin typeface="Arial" panose="020B0604020202020204" pitchFamily="34" charset="0"/>
              <a:ea typeface="Calibri" panose="020F0502020204030204" pitchFamily="34" charset="0"/>
            </a:endParaRPr>
          </a:p>
          <a:p>
            <a:r>
              <a:rPr lang="en-ZA" sz="1800" dirty="0">
                <a:effectLst/>
                <a:latin typeface="Arial" panose="020B0604020202020204" pitchFamily="34" charset="0"/>
                <a:ea typeface="Calibri" panose="020F0502020204030204" pitchFamily="34" charset="0"/>
              </a:rPr>
              <a:t>For activities that warrant exemption but which fall within the ambit of the Competition Act, there is scope to make use of section 10 exemption processes, including block exemptions. This is a more measured approach which ensures that exemptions and their implications are carefully thought through prior to being granted and removes the risks of large unintended consequences.</a:t>
            </a:r>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5</a:t>
            </a:fld>
            <a:endParaRPr lang="en-ZA"/>
          </a:p>
        </p:txBody>
      </p:sp>
    </p:spTree>
    <p:extLst>
      <p:ext uri="{BB962C8B-B14F-4D97-AF65-F5344CB8AC3E}">
        <p14:creationId xmlns:p14="http://schemas.microsoft.com/office/powerpoint/2010/main" xmlns="" val="115597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cs typeface="Times New Roman" panose="02020603050405020304" pitchFamily="18" charset="0"/>
              </a:rPr>
              <a:t>The Commission is concerned that the NHI exemption refers more broadly to all market participants involved in the NHI rather than in certain circumstances. In other words, health care service providers, health establishments, and suppliers participating in the Fund and concluding transactions with the Fund will not be subject to the provisions of the Competition Act in respect of transactions which they conclude with the Fund.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6</a:t>
            </a:fld>
            <a:endParaRPr lang="en-ZA"/>
          </a:p>
        </p:txBody>
      </p:sp>
    </p:spTree>
    <p:extLst>
      <p:ext uri="{BB962C8B-B14F-4D97-AF65-F5344CB8AC3E}">
        <p14:creationId xmlns:p14="http://schemas.microsoft.com/office/powerpoint/2010/main" xmlns="" val="3107441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cs typeface="Times New Roman" panose="02020603050405020304" pitchFamily="18" charset="0"/>
              </a:rPr>
              <a:t>The Commission is of the view that a broad exemption is an untenable position as market players may still be in a position to conduct themselves in an anti-competitive manner, for instance through collusive conduct or abuses of dominant positions in transactions with the Fund.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cs typeface="Times New Roman" panose="02020603050405020304" pitchFamily="18" charset="0"/>
              </a:rPr>
              <a:t>This could have the effect of undermining the purpose of the Fund to “</a:t>
            </a:r>
            <a:r>
              <a:rPr lang="en-ZA" sz="1200" u="sng" dirty="0">
                <a:effectLst/>
                <a:latin typeface="Arial" panose="020B0604020202020204" pitchFamily="34" charset="0"/>
                <a:ea typeface="Calibri" panose="020F0502020204030204" pitchFamily="34" charset="0"/>
                <a:cs typeface="Times New Roman" panose="02020603050405020304" pitchFamily="18" charset="0"/>
              </a:rPr>
              <a:t>negotiate</a:t>
            </a:r>
            <a:r>
              <a:rPr lang="en-ZA" sz="1200" dirty="0">
                <a:effectLst/>
                <a:latin typeface="Arial" panose="020B0604020202020204" pitchFamily="34" charset="0"/>
                <a:ea typeface="Calibri" panose="020F0502020204030204" pitchFamily="34" charset="0"/>
                <a:cs typeface="Times New Roman" panose="02020603050405020304" pitchFamily="18" charset="0"/>
              </a:rPr>
              <a:t> the lowest possible price for goods and healthcare services” when entering into contracts with accredited health care service providers and health establishments at primary health care and hospital levels.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cs typeface="Times New Roman" panose="02020603050405020304" pitchFamily="18" charset="0"/>
              </a:rPr>
              <a:t>It will similarly undermine the Funds’ ability to negotiate low prices with other service providers not in the healthcare industry. Other service providers may even be in a stronger bargaining position relative to the Fund compared with healthcare service providers as many will be able sell to other parties besides the Fund (the Fund will not have monopsony power in those circumstances).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7</a:t>
            </a:fld>
            <a:endParaRPr lang="en-ZA"/>
          </a:p>
        </p:txBody>
      </p:sp>
    </p:spTree>
    <p:extLst>
      <p:ext uri="{BB962C8B-B14F-4D97-AF65-F5344CB8AC3E}">
        <p14:creationId xmlns:p14="http://schemas.microsoft.com/office/powerpoint/2010/main" xmlns="" val="3784124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8</a:t>
            </a:fld>
            <a:endParaRPr lang="en-ZA"/>
          </a:p>
        </p:txBody>
      </p:sp>
    </p:spTree>
    <p:extLst>
      <p:ext uri="{BB962C8B-B14F-4D97-AF65-F5344CB8AC3E}">
        <p14:creationId xmlns:p14="http://schemas.microsoft.com/office/powerpoint/2010/main" xmlns="" val="918209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gn="just">
              <a:lnSpc>
                <a:spcPct val="150000"/>
              </a:lnSpc>
              <a:buFont typeface="+mj-lt"/>
              <a:buAutoNum type="romanLcPeriod"/>
            </a:pPr>
            <a:r>
              <a:rPr lang="en-ZA" sz="1200" i="1" dirty="0">
                <a:effectLst/>
                <a:latin typeface="Arial" panose="020B0604020202020204" pitchFamily="34" charset="0"/>
                <a:ea typeface="Calibri" panose="020F0502020204030204" pitchFamily="34" charset="0"/>
                <a:cs typeface="Times New Roman" panose="02020603050405020304" pitchFamily="18" charset="0"/>
              </a:rPr>
              <a:t>Healthcare professional services.</a:t>
            </a:r>
            <a:r>
              <a:rPr lang="en-ZA" sz="1200" dirty="0">
                <a:effectLst/>
                <a:latin typeface="Arial" panose="020B0604020202020204" pitchFamily="34" charset="0"/>
                <a:ea typeface="Calibri" panose="020F0502020204030204" pitchFamily="34" charset="0"/>
                <a:cs typeface="Times New Roman" panose="02020603050405020304" pitchFamily="18" charset="0"/>
              </a:rPr>
              <a:t> In 1992, the Finish Competition Council found that the Finnish Medical Association and Dental Association had violated competition law by recommending prices to their members. Similarly, the Austrian Federal Supreme Court (1997) ruled against an association of pharmacists for distributing a list of selling prices of pharmaceuticals and accessories. The Czech (2003), Greek (2005), Hungarian (2005), Italian (2000) and Portuguese (2005) competition authorities each fined professional health associations for setting fees. The Irish Competition Authority (2005) settled collusion cases against three health services associations for encouraging members to threaten to withhold services if their demands were not met. </a:t>
            </a:r>
          </a:p>
          <a:p>
            <a:pPr marL="742950" lvl="1" indent="-285750" algn="just">
              <a:lnSpc>
                <a:spcPct val="150000"/>
              </a:lnSpc>
              <a:buFont typeface="+mj-lt"/>
              <a:buAutoNum type="romanLcPeriod"/>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mj-lt"/>
              <a:buAutoNum type="romanLcPeriod"/>
            </a:pPr>
            <a:r>
              <a:rPr lang="en-ZA" sz="1200" i="1" dirty="0">
                <a:effectLst/>
                <a:latin typeface="Arial" panose="020B0604020202020204" pitchFamily="34" charset="0"/>
                <a:ea typeface="Calibri" panose="020F0502020204030204" pitchFamily="34" charset="0"/>
                <a:cs typeface="Times New Roman" panose="02020603050405020304" pitchFamily="18" charset="0"/>
              </a:rPr>
              <a:t>Pharmaceutical industry. </a:t>
            </a:r>
            <a:r>
              <a:rPr lang="en-ZA" sz="1200" dirty="0">
                <a:effectLst/>
                <a:latin typeface="Arial" panose="020B0604020202020204" pitchFamily="34" charset="0"/>
                <a:ea typeface="Calibri" panose="020F0502020204030204" pitchFamily="34" charset="0"/>
                <a:cs typeface="Times New Roman" panose="02020603050405020304" pitchFamily="18" charset="0"/>
              </a:rPr>
              <a:t>In Italy in 1999, there was two cases against pharmaceutical companies for fixing prices. The German Competition Authority in 2007 fined four pharmaceutical wholesalers for engaging in a quota cartel bordering on price fixing. In 2003, the Competition Council of France reached a settlement with four pharmaceutical groups for anti-competitive agreements in pharmaceutical distribution.</a:t>
            </a:r>
          </a:p>
          <a:p>
            <a:pPr marL="742950" lvl="1" indent="-285750" algn="just">
              <a:lnSpc>
                <a:spcPct val="150000"/>
              </a:lnSpc>
              <a:buFont typeface="+mj-lt"/>
              <a:buAutoNum type="romanLcPeriod"/>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mj-lt"/>
              <a:buAutoNum type="romanLcPeriod"/>
            </a:pPr>
            <a:r>
              <a:rPr lang="en-ZA" sz="1200" i="1" dirty="0">
                <a:effectLst/>
                <a:latin typeface="Arial" panose="020B0604020202020204" pitchFamily="34" charset="0"/>
                <a:ea typeface="Calibri" panose="020F0502020204030204" pitchFamily="34" charset="0"/>
                <a:cs typeface="Times New Roman" panose="02020603050405020304" pitchFamily="18" charset="0"/>
              </a:rPr>
              <a:t>Medical device industry. </a:t>
            </a:r>
            <a:r>
              <a:rPr lang="en-ZA" sz="1200" dirty="0">
                <a:effectLst/>
                <a:latin typeface="Arial" panose="020B0604020202020204" pitchFamily="34" charset="0"/>
                <a:ea typeface="Calibri" panose="020F0502020204030204" pitchFamily="34" charset="0"/>
                <a:cs typeface="Times New Roman" panose="02020603050405020304" pitchFamily="18" charset="0"/>
              </a:rPr>
              <a:t>In 2007, the Competition Council of France fined two companies after they were found to have colluded to share the medical devices market during a public tender. In 2007, the Italian Antitrust Authority found that four medical device companies refused to present tenders in the colostomy device market for two years to raise prices. </a:t>
            </a:r>
          </a:p>
          <a:p>
            <a:pPr marL="742950" lvl="1" indent="-285750" algn="just">
              <a:lnSpc>
                <a:spcPct val="150000"/>
              </a:lnSpc>
              <a:buFont typeface="+mj-lt"/>
              <a:buAutoNum type="romanLcPeriod"/>
            </a:pPr>
            <a:endParaRPr lang="en-ZA" sz="1200" i="1"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mj-lt"/>
              <a:buAutoNum type="romanLcPeriod"/>
            </a:pPr>
            <a:r>
              <a:rPr lang="en-ZA" sz="1200" i="1" dirty="0">
                <a:effectLst/>
                <a:latin typeface="Arial" panose="020B0604020202020204" pitchFamily="34" charset="0"/>
                <a:ea typeface="Calibri" panose="020F0502020204030204" pitchFamily="34" charset="0"/>
              </a:rPr>
              <a:t>Related-services industries. </a:t>
            </a:r>
            <a:r>
              <a:rPr lang="en-ZA" sz="1200" dirty="0">
                <a:effectLst/>
                <a:latin typeface="Arial" panose="020B0604020202020204" pitchFamily="34" charset="0"/>
                <a:ea typeface="Calibri" panose="020F0502020204030204" pitchFamily="34" charset="0"/>
              </a:rPr>
              <a:t>The Hungarian Competition Council (HCC) found against three corporations who had formed cooperative agreements in order to win information system management contracts for university hospitals.</a:t>
            </a:r>
            <a:r>
              <a:rPr lang="en-ZA" dirty="0">
                <a:effectLst/>
              </a:rPr>
              <a:t> </a:t>
            </a:r>
            <a:endParaRPr lang="en-ZA" sz="1800" dirty="0">
              <a:effectLst/>
              <a:latin typeface="Arial" panose="020B0604020202020204" pitchFamily="34" charset="0"/>
            </a:endParaRPr>
          </a:p>
          <a:p>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9</a:t>
            </a:fld>
            <a:endParaRPr lang="en-ZA"/>
          </a:p>
        </p:txBody>
      </p:sp>
    </p:spTree>
    <p:extLst>
      <p:ext uri="{BB962C8B-B14F-4D97-AF65-F5344CB8AC3E}">
        <p14:creationId xmlns:p14="http://schemas.microsoft.com/office/powerpoint/2010/main" xmlns="" val="956625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gn="just">
              <a:lnSpc>
                <a:spcPct val="150000"/>
              </a:lnSpc>
              <a:spcAft>
                <a:spcPts val="800"/>
              </a:spcAft>
              <a:buFont typeface="+mj-lt"/>
              <a:buAutoNum type="romanLcPeriod"/>
            </a:pPr>
            <a:r>
              <a:rPr lang="en-ZA" sz="1200" i="1" dirty="0">
                <a:effectLst/>
                <a:latin typeface="Arial" panose="020B0604020202020204" pitchFamily="34" charset="0"/>
                <a:ea typeface="Calibri" panose="020F0502020204030204" pitchFamily="34" charset="0"/>
                <a:cs typeface="Times New Roman" panose="02020603050405020304" pitchFamily="18" charset="0"/>
              </a:rPr>
              <a:t>Predatory pricing</a:t>
            </a:r>
            <a:r>
              <a:rPr lang="en-ZA" sz="1200" dirty="0">
                <a:effectLst/>
                <a:latin typeface="Arial" panose="020B0604020202020204" pitchFamily="34" charset="0"/>
                <a:ea typeface="Calibri" panose="020F0502020204030204" pitchFamily="34" charset="0"/>
                <a:cs typeface="Times New Roman" panose="02020603050405020304" pitchFamily="18" charset="0"/>
              </a:rPr>
              <a:t>. Predatory pricing refers to the situation in which dominant firms set prices below costs in order to deter entry or to push out existing competitors. The French Competition Council found that pharmaceutical company GlaxoSmithKline France (GSK) had abused its dominant position by selling </a:t>
            </a:r>
            <a:r>
              <a:rPr lang="en-ZA" sz="1200" dirty="0" err="1">
                <a:effectLst/>
                <a:latin typeface="Arial" panose="020B0604020202020204" pitchFamily="34" charset="0"/>
                <a:ea typeface="Calibri" panose="020F0502020204030204" pitchFamily="34" charset="0"/>
                <a:cs typeface="Times New Roman" panose="02020603050405020304" pitchFamily="18" charset="0"/>
              </a:rPr>
              <a:t>Zinnat</a:t>
            </a:r>
            <a:r>
              <a:rPr lang="en-ZA" sz="1200" dirty="0">
                <a:effectLst/>
                <a:latin typeface="Arial" panose="020B0604020202020204" pitchFamily="34" charset="0"/>
                <a:ea typeface="Calibri" panose="020F0502020204030204" pitchFamily="34" charset="0"/>
                <a:cs typeface="Times New Roman" panose="02020603050405020304" pitchFamily="18" charset="0"/>
              </a:rPr>
              <a:t>, an injectable antibiotic, at a price below costs to deter generics from entry into the hospital market. In 2001, the OFT found against another pharmaceutical company called </a:t>
            </a:r>
            <a:r>
              <a:rPr lang="en-ZA" sz="1200" dirty="0" err="1">
                <a:effectLst/>
                <a:latin typeface="Arial" panose="020B0604020202020204" pitchFamily="34" charset="0"/>
                <a:ea typeface="Calibri" panose="020F0502020204030204" pitchFamily="34" charset="0"/>
                <a:cs typeface="Times New Roman" panose="02020603050405020304" pitchFamily="18" charset="0"/>
              </a:rPr>
              <a:t>Napp</a:t>
            </a:r>
            <a:r>
              <a:rPr lang="en-ZA" sz="1200" dirty="0">
                <a:effectLst/>
                <a:latin typeface="Arial" panose="020B0604020202020204" pitchFamily="34" charset="0"/>
                <a:ea typeface="Calibri" panose="020F0502020204030204" pitchFamily="34" charset="0"/>
                <a:cs typeface="Times New Roman" panose="02020603050405020304" pitchFamily="18" charset="0"/>
              </a:rPr>
              <a:t> for selling prices of morphine tablets and capsules below costs to the hospital segment of the market. As the hospital segments was strategically important as an access point for new patients, OFT found that </a:t>
            </a:r>
            <a:r>
              <a:rPr lang="en-ZA" sz="1200" dirty="0" err="1">
                <a:effectLst/>
                <a:latin typeface="Arial" panose="020B0604020202020204" pitchFamily="34" charset="0"/>
                <a:ea typeface="Calibri" panose="020F0502020204030204" pitchFamily="34" charset="0"/>
                <a:cs typeface="Times New Roman" panose="02020603050405020304" pitchFamily="18" charset="0"/>
              </a:rPr>
              <a:t>Napp’s</a:t>
            </a:r>
            <a:r>
              <a:rPr lang="en-ZA" sz="1200" dirty="0">
                <a:effectLst/>
                <a:latin typeface="Arial" panose="020B0604020202020204" pitchFamily="34" charset="0"/>
                <a:ea typeface="Calibri" panose="020F0502020204030204" pitchFamily="34" charset="0"/>
                <a:cs typeface="Times New Roman" panose="02020603050405020304" pitchFamily="18" charset="0"/>
              </a:rPr>
              <a:t> pricing policy had excluded entry into both segments.  </a:t>
            </a:r>
          </a:p>
          <a:p>
            <a:pPr marL="742950" lvl="1" indent="-285750" algn="just">
              <a:lnSpc>
                <a:spcPct val="150000"/>
              </a:lnSpc>
              <a:spcAft>
                <a:spcPts val="800"/>
              </a:spcAft>
              <a:buFont typeface="+mj-lt"/>
              <a:buAutoNum type="romanLcPeriod"/>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mj-lt"/>
              <a:buAutoNum type="romanLcPeriod"/>
            </a:pPr>
            <a:r>
              <a:rPr lang="en-ZA" sz="1200" i="1" dirty="0">
                <a:effectLst/>
                <a:latin typeface="Arial" panose="020B0604020202020204" pitchFamily="34" charset="0"/>
                <a:ea typeface="Calibri" panose="020F0502020204030204" pitchFamily="34" charset="0"/>
                <a:cs typeface="Times New Roman" panose="02020603050405020304" pitchFamily="18" charset="0"/>
              </a:rPr>
              <a:t>Bundling.</a:t>
            </a:r>
            <a:r>
              <a:rPr lang="en-ZA" sz="1200" dirty="0">
                <a:effectLst/>
                <a:latin typeface="Arial" panose="020B0604020202020204" pitchFamily="34" charset="0"/>
                <a:ea typeface="Calibri" panose="020F0502020204030204" pitchFamily="34" charset="0"/>
                <a:cs typeface="Times New Roman" panose="02020603050405020304" pitchFamily="18" charset="0"/>
              </a:rPr>
              <a:t> In 2004, the OFT in the UK found against a pharmaceutical company for abusing its dominant position by bundling the price of Cerezyme services so that it included the cost of home delivery.  </a:t>
            </a:r>
          </a:p>
          <a:p>
            <a:pPr marL="742950" lvl="1" indent="-285750" algn="just">
              <a:lnSpc>
                <a:spcPct val="150000"/>
              </a:lnSpc>
              <a:buFont typeface="+mj-lt"/>
              <a:buAutoNum type="romanLcPeriod"/>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mj-lt"/>
              <a:buAutoNum type="romanLcPeriod"/>
            </a:pPr>
            <a:r>
              <a:rPr lang="en-ZA" sz="1200" i="1" dirty="0">
                <a:effectLst/>
                <a:latin typeface="Arial" panose="020B0604020202020204" pitchFamily="34" charset="0"/>
                <a:ea typeface="Calibri" panose="020F0502020204030204" pitchFamily="34" charset="0"/>
                <a:cs typeface="Times New Roman" panose="02020603050405020304" pitchFamily="18" charset="0"/>
              </a:rPr>
              <a:t>Price discrimination.</a:t>
            </a:r>
            <a:r>
              <a:rPr lang="en-ZA" sz="1200" dirty="0">
                <a:effectLst/>
                <a:latin typeface="Arial" panose="020B0604020202020204" pitchFamily="34" charset="0"/>
                <a:ea typeface="Calibri" panose="020F0502020204030204" pitchFamily="34" charset="0"/>
                <a:cs typeface="Times New Roman" panose="02020603050405020304" pitchFamily="18" charset="0"/>
              </a:rPr>
              <a:t> The Competition Council of Latvia (2006) fined a medical gas monopolist for price discrimination.</a:t>
            </a:r>
          </a:p>
          <a:p>
            <a:pPr marL="742950" lvl="1" indent="-285750" algn="just">
              <a:lnSpc>
                <a:spcPct val="150000"/>
              </a:lnSpc>
              <a:spcAft>
                <a:spcPts val="800"/>
              </a:spcAft>
              <a:buFont typeface="+mj-lt"/>
              <a:buAutoNum type="romanLcPeriod"/>
            </a:pPr>
            <a:endParaRPr lang="en-ZA" sz="1200" i="1"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mj-lt"/>
              <a:buAutoNum type="romanLcPeriod"/>
            </a:pPr>
            <a:r>
              <a:rPr lang="en-ZA" sz="1200" i="1" dirty="0">
                <a:effectLst/>
                <a:latin typeface="Arial" panose="020B0604020202020204" pitchFamily="34" charset="0"/>
                <a:ea typeface="Calibri" panose="020F0502020204030204" pitchFamily="34" charset="0"/>
              </a:rPr>
              <a:t>Exclusionary acts.</a:t>
            </a:r>
            <a:r>
              <a:rPr lang="en-ZA" sz="1200" dirty="0">
                <a:effectLst/>
                <a:latin typeface="Arial" panose="020B0604020202020204" pitchFamily="34" charset="0"/>
                <a:ea typeface="Calibri" panose="020F0502020204030204" pitchFamily="34" charset="0"/>
              </a:rPr>
              <a:t> The Dutch Competition Authority investigated whether there was an abuse of a dominant position in a case involving a group of pharmacies sharing considerable market power that arbitrarily excluded new pharmacies from participating in an electronic filing system including patient information.</a:t>
            </a:r>
            <a:r>
              <a:rPr lang="en-ZA" sz="1200" baseline="30000"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  As a result of the investigation and statement of objections, the pharmacists voluntarily changed their admission rules.</a:t>
            </a:r>
            <a:r>
              <a:rPr lang="en-ZA" dirty="0">
                <a:effectLst/>
              </a:rPr>
              <a:t> </a:t>
            </a:r>
            <a:endParaRPr lang="en-ZA" dirty="0"/>
          </a:p>
        </p:txBody>
      </p:sp>
      <p:sp>
        <p:nvSpPr>
          <p:cNvPr id="4" name="Slide Number Placeholder 3"/>
          <p:cNvSpPr>
            <a:spLocks noGrp="1"/>
          </p:cNvSpPr>
          <p:nvPr>
            <p:ph type="sldNum" sz="quarter" idx="5"/>
          </p:nvPr>
        </p:nvSpPr>
        <p:spPr/>
        <p:txBody>
          <a:bodyPr/>
          <a:lstStyle/>
          <a:p>
            <a:fld id="{E1DD8EDC-1E7A-46E7-A9AA-03C41A60E364}" type="slidenum">
              <a:rPr lang="en-ZA" smtClean="0"/>
              <a:pPr/>
              <a:t>10</a:t>
            </a:fld>
            <a:endParaRPr lang="en-ZA"/>
          </a:p>
        </p:txBody>
      </p:sp>
    </p:spTree>
    <p:extLst>
      <p:ext uri="{BB962C8B-B14F-4D97-AF65-F5344CB8AC3E}">
        <p14:creationId xmlns:p14="http://schemas.microsoft.com/office/powerpoint/2010/main" xmlns="" val="2993593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D83FD3E-91E9-4E4F-9DC2-7C9E170B1C2B}" type="datetime1">
              <a:rPr lang="en-US"/>
              <a:pPr>
                <a:defRPr/>
              </a:pPr>
              <a:t>1/27/2022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D3909A7-07E7-41FE-89AF-0514058B767F}" type="slidenum">
              <a:rPr lang="en-US" altLang="en-US"/>
              <a:pPr>
                <a:defRPr/>
              </a:pPr>
              <a:t>‹#›</a:t>
            </a:fld>
            <a:endParaRPr lang="en-US" altLang="en-US" dirty="0"/>
          </a:p>
        </p:txBody>
      </p:sp>
    </p:spTree>
    <p:extLst>
      <p:ext uri="{BB962C8B-B14F-4D97-AF65-F5344CB8AC3E}">
        <p14:creationId xmlns:p14="http://schemas.microsoft.com/office/powerpoint/2010/main" xmlns="" val="8779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FFBA32-37BA-4CA8-AB9C-6CBC21ACA93D}" type="datetime1">
              <a:rPr lang="en-US"/>
              <a:pPr>
                <a:defRPr/>
              </a:pPr>
              <a:t>1/27/2022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5EB47BE-331F-45AE-9EF6-910D7731740F}" type="slidenum">
              <a:rPr lang="en-US" altLang="en-US"/>
              <a:pPr>
                <a:defRPr/>
              </a:pPr>
              <a:t>‹#›</a:t>
            </a:fld>
            <a:endParaRPr lang="en-US" altLang="en-US" dirty="0"/>
          </a:p>
        </p:txBody>
      </p:sp>
    </p:spTree>
    <p:extLst>
      <p:ext uri="{BB962C8B-B14F-4D97-AF65-F5344CB8AC3E}">
        <p14:creationId xmlns:p14="http://schemas.microsoft.com/office/powerpoint/2010/main" xmlns="" val="134858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4D1696-062B-4A13-A8A8-F05869F041B1}" type="datetime1">
              <a:rPr lang="en-US"/>
              <a:pPr>
                <a:defRPr/>
              </a:pPr>
              <a:t>1/27/2022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15B8E4-0164-4E71-A83A-66448BB5F129}" type="slidenum">
              <a:rPr lang="en-US" altLang="en-US"/>
              <a:pPr>
                <a:defRPr/>
              </a:pPr>
              <a:t>‹#›</a:t>
            </a:fld>
            <a:endParaRPr lang="en-US" altLang="en-US" dirty="0"/>
          </a:p>
        </p:txBody>
      </p:sp>
    </p:spTree>
    <p:extLst>
      <p:ext uri="{BB962C8B-B14F-4D97-AF65-F5344CB8AC3E}">
        <p14:creationId xmlns:p14="http://schemas.microsoft.com/office/powerpoint/2010/main" xmlns="" val="8466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2EC175C-1F11-4738-AD26-5628268C015D}" type="datetime1">
              <a:rPr lang="en-US"/>
              <a:pPr>
                <a:defRPr/>
              </a:pPr>
              <a:t>1/27/2022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9F9D361-1408-44DC-B7A3-D302CAAD8938}" type="slidenum">
              <a:rPr lang="en-US" altLang="en-US"/>
              <a:pPr>
                <a:defRPr/>
              </a:pPr>
              <a:t>‹#›</a:t>
            </a:fld>
            <a:endParaRPr lang="en-US" altLang="en-US" dirty="0"/>
          </a:p>
        </p:txBody>
      </p:sp>
    </p:spTree>
    <p:extLst>
      <p:ext uri="{BB962C8B-B14F-4D97-AF65-F5344CB8AC3E}">
        <p14:creationId xmlns:p14="http://schemas.microsoft.com/office/powerpoint/2010/main" xmlns="" val="134974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BD668E1-724E-478B-A586-C153EEACA40E}" type="datetime1">
              <a:rPr lang="en-US"/>
              <a:pPr>
                <a:defRPr/>
              </a:pPr>
              <a:t>1/27/2022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75E09CD-580E-4373-8DCD-A75264CA45B7}" type="slidenum">
              <a:rPr lang="en-US" altLang="en-US"/>
              <a:pPr>
                <a:defRPr/>
              </a:pPr>
              <a:t>‹#›</a:t>
            </a:fld>
            <a:endParaRPr lang="en-US" altLang="en-US" dirty="0"/>
          </a:p>
        </p:txBody>
      </p:sp>
    </p:spTree>
    <p:extLst>
      <p:ext uri="{BB962C8B-B14F-4D97-AF65-F5344CB8AC3E}">
        <p14:creationId xmlns:p14="http://schemas.microsoft.com/office/powerpoint/2010/main" xmlns="" val="70316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B1857A6-BD7F-40B4-A4A1-C6C7A1BC032B}" type="datetime1">
              <a:rPr lang="en-US"/>
              <a:pPr>
                <a:defRPr/>
              </a:pPr>
              <a:t>1/27/2022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38651C3-5465-4316-AC73-6F984F4F0A2C}" type="slidenum">
              <a:rPr lang="en-US" altLang="en-US"/>
              <a:pPr>
                <a:defRPr/>
              </a:pPr>
              <a:t>‹#›</a:t>
            </a:fld>
            <a:endParaRPr lang="en-US" altLang="en-US" dirty="0"/>
          </a:p>
        </p:txBody>
      </p:sp>
    </p:spTree>
    <p:extLst>
      <p:ext uri="{BB962C8B-B14F-4D97-AF65-F5344CB8AC3E}">
        <p14:creationId xmlns:p14="http://schemas.microsoft.com/office/powerpoint/2010/main" xmlns="" val="1596111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02B9260-6EEF-4035-A9F2-1F8949F407D8}" type="datetime1">
              <a:rPr lang="en-US"/>
              <a:pPr>
                <a:defRPr/>
              </a:pPr>
              <a:t>1/27/2022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C02C2DA-B76C-41EA-B010-8DE950407436}" type="slidenum">
              <a:rPr lang="en-US" altLang="en-US"/>
              <a:pPr>
                <a:defRPr/>
              </a:pPr>
              <a:t>‹#›</a:t>
            </a:fld>
            <a:endParaRPr lang="en-US" altLang="en-US" dirty="0"/>
          </a:p>
        </p:txBody>
      </p:sp>
    </p:spTree>
    <p:extLst>
      <p:ext uri="{BB962C8B-B14F-4D97-AF65-F5344CB8AC3E}">
        <p14:creationId xmlns:p14="http://schemas.microsoft.com/office/powerpoint/2010/main" xmlns="" val="331954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456313B-6F38-4C72-B783-496DC06A7C75}" type="datetime1">
              <a:rPr lang="en-US"/>
              <a:pPr>
                <a:defRPr/>
              </a:pPr>
              <a:t>1/27/2022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53B1223-4C89-440A-B2A8-D798A9756F3D}" type="slidenum">
              <a:rPr lang="en-US" altLang="en-US"/>
              <a:pPr>
                <a:defRPr/>
              </a:pPr>
              <a:t>‹#›</a:t>
            </a:fld>
            <a:endParaRPr lang="en-US" altLang="en-US" dirty="0"/>
          </a:p>
        </p:txBody>
      </p:sp>
    </p:spTree>
    <p:extLst>
      <p:ext uri="{BB962C8B-B14F-4D97-AF65-F5344CB8AC3E}">
        <p14:creationId xmlns:p14="http://schemas.microsoft.com/office/powerpoint/2010/main" xmlns="" val="93298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23505-69BC-4027-AF96-12DE2D4FA6C2}" type="datetime1">
              <a:rPr lang="en-US"/>
              <a:pPr>
                <a:defRPr/>
              </a:pPr>
              <a:t>1/27/2022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2D21DD-02DF-4CB0-91B4-E1F95BFED089}" type="slidenum">
              <a:rPr lang="en-US" altLang="en-US"/>
              <a:pPr>
                <a:defRPr/>
              </a:pPr>
              <a:t>‹#›</a:t>
            </a:fld>
            <a:endParaRPr lang="en-US" altLang="en-US" dirty="0"/>
          </a:p>
        </p:txBody>
      </p:sp>
    </p:spTree>
    <p:extLst>
      <p:ext uri="{BB962C8B-B14F-4D97-AF65-F5344CB8AC3E}">
        <p14:creationId xmlns:p14="http://schemas.microsoft.com/office/powerpoint/2010/main" xmlns="" val="194462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99A081D-D07B-4BB8-BCDD-4CF9289CC427}" type="datetime1">
              <a:rPr lang="en-US"/>
              <a:pPr>
                <a:defRPr/>
              </a:pPr>
              <a:t>1/27/2022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2B495CE-3581-4B70-B953-9D960C77EDEB}" type="slidenum">
              <a:rPr lang="en-US" altLang="en-US"/>
              <a:pPr>
                <a:defRPr/>
              </a:pPr>
              <a:t>‹#›</a:t>
            </a:fld>
            <a:endParaRPr lang="en-US" altLang="en-US" dirty="0"/>
          </a:p>
        </p:txBody>
      </p:sp>
    </p:spTree>
    <p:extLst>
      <p:ext uri="{BB962C8B-B14F-4D97-AF65-F5344CB8AC3E}">
        <p14:creationId xmlns:p14="http://schemas.microsoft.com/office/powerpoint/2010/main" xmlns="" val="105757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B66B0F-9678-40A1-B684-C455229C7B7F}" type="datetime1">
              <a:rPr lang="en-US"/>
              <a:pPr>
                <a:defRPr/>
              </a:pPr>
              <a:t>1/27/2022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A901043-F52C-4C03-9BDF-88166D75A7F3}" type="slidenum">
              <a:rPr lang="en-US" altLang="en-US"/>
              <a:pPr>
                <a:defRPr/>
              </a:pPr>
              <a:t>‹#›</a:t>
            </a:fld>
            <a:endParaRPr lang="en-US" altLang="en-US" dirty="0"/>
          </a:p>
        </p:txBody>
      </p:sp>
    </p:spTree>
    <p:extLst>
      <p:ext uri="{BB962C8B-B14F-4D97-AF65-F5344CB8AC3E}">
        <p14:creationId xmlns:p14="http://schemas.microsoft.com/office/powerpoint/2010/main" xmlns="" val="3736203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a:defRPr/>
            </a:pPr>
            <a:fld id="{2072FD5D-23ED-4866-A07E-EA957AB225BD}" type="datetime1">
              <a:rPr lang="en-US"/>
              <a:pPr>
                <a:defRPr/>
              </a:pPr>
              <a:t>1/27/2022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66305CDA-8099-4DC3-839C-61EE3E2014C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extBox 10"/>
          <p:cNvSpPr txBox="1"/>
          <p:nvPr/>
        </p:nvSpPr>
        <p:spPr>
          <a:xfrm>
            <a:off x="215900" y="3075057"/>
            <a:ext cx="7823200" cy="707886"/>
          </a:xfrm>
          <a:prstGeom prst="rect">
            <a:avLst/>
          </a:prstGeom>
          <a:noFill/>
        </p:spPr>
        <p:txBody>
          <a:bodyPr wrap="square">
            <a:spAutoFit/>
          </a:bodyPr>
          <a:lstStyle/>
          <a:p>
            <a:pPr algn="ctr" eaLnBrk="1" hangingPunct="1">
              <a:tabLst>
                <a:tab pos="361950" algn="l"/>
              </a:tabLst>
              <a:defRPr/>
            </a:pPr>
            <a:r>
              <a:rPr lang="en-GB" sz="2000" b="1" dirty="0">
                <a:solidFill>
                  <a:schemeClr val="bg1"/>
                </a:solidFill>
                <a:effectLst/>
                <a:latin typeface="Arial" panose="020B0604020202020204" pitchFamily="34" charset="0"/>
                <a:ea typeface="Calibri" panose="020F0502020204030204" pitchFamily="34" charset="0"/>
              </a:rPr>
              <a:t>COMPETITION COMMISSION COMMENTS ON THE NATIONAL HEALTH INSURANCE BILL </a:t>
            </a:r>
            <a:endParaRPr lang="en-GB" sz="2000" dirty="0">
              <a:solidFill>
                <a:schemeClr val="bg1"/>
              </a:solidFill>
            </a:endParaRPr>
          </a:p>
        </p:txBody>
      </p:sp>
      <p:sp>
        <p:nvSpPr>
          <p:cNvPr id="2052" name="TextBox 2"/>
          <p:cNvSpPr txBox="1">
            <a:spLocks noChangeArrowheads="1"/>
          </p:cNvSpPr>
          <p:nvPr/>
        </p:nvSpPr>
        <p:spPr bwMode="auto">
          <a:xfrm>
            <a:off x="1354662" y="4332153"/>
            <a:ext cx="4164012"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600" dirty="0">
                <a:solidFill>
                  <a:schemeClr val="bg1"/>
                </a:solidFill>
                <a:latin typeface="Arial" panose="020B0604020202020204" pitchFamily="34" charset="0"/>
              </a:rPr>
              <a:t>Competition Commission</a:t>
            </a:r>
          </a:p>
          <a:p>
            <a:pPr algn="ctr" eaLnBrk="1" hangingPunct="1">
              <a:spcBef>
                <a:spcPct val="0"/>
              </a:spcBef>
              <a:buFontTx/>
              <a:buNone/>
            </a:pPr>
            <a:endParaRPr lang="en-US" altLang="en-US" sz="1600" dirty="0">
              <a:solidFill>
                <a:schemeClr val="bg1"/>
              </a:solidFill>
              <a:latin typeface="Arial" panose="020B0604020202020204" pitchFamily="34" charset="0"/>
            </a:endParaRPr>
          </a:p>
          <a:p>
            <a:pPr algn="ctr" eaLnBrk="1" hangingPunct="1">
              <a:spcBef>
                <a:spcPct val="0"/>
              </a:spcBef>
              <a:buFontTx/>
              <a:buNone/>
            </a:pPr>
            <a:r>
              <a:rPr lang="en-US" altLang="en-US" sz="1600" dirty="0">
                <a:solidFill>
                  <a:schemeClr val="bg1"/>
                </a:solidFill>
                <a:latin typeface="Arial" panose="020B0604020202020204" pitchFamily="34" charset="0"/>
              </a:rPr>
              <a:t>28 Jan 2022</a:t>
            </a:r>
          </a:p>
          <a:p>
            <a:pPr algn="ctr" eaLnBrk="1" hangingPunct="1">
              <a:spcBef>
                <a:spcPct val="0"/>
              </a:spcBef>
              <a:buFontTx/>
              <a:buNone/>
            </a:pPr>
            <a:r>
              <a:rPr lang="en-US" altLang="en-US" sz="1600" dirty="0">
                <a:solidFill>
                  <a:schemeClr val="bg1"/>
                </a:solidFill>
                <a:latin typeface="Arial" panose="020B0604020202020204" pitchFamily="34" charset="0"/>
              </a:rPr>
              <a:t>10:15 am</a:t>
            </a:r>
            <a:endParaRPr lang="en-GB" altLang="en-US" sz="1600" dirty="0">
              <a:solidFill>
                <a:schemeClr val="bg1"/>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a:solidFill>
                  <a:prstClr val="white">
                    <a:lumMod val="50000"/>
                  </a:prstClr>
                </a:solidFill>
              </a:rPr>
              <a:t>Abuse of Dominance</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793750" y="1293158"/>
            <a:ext cx="7690020" cy="4728795"/>
          </a:xfrm>
          <a:prstGeom prst="rect">
            <a:avLst/>
          </a:prstGeom>
          <a:noFill/>
        </p:spPr>
        <p:txBody>
          <a:bodyPr wrap="square">
            <a:spAutoFit/>
          </a:bodyPr>
          <a:lstStyle/>
          <a:p>
            <a:pPr marL="285750" indent="-285750" algn="just" eaLnBrk="1" hangingPunct="1">
              <a:lnSpc>
                <a:spcPct val="150000"/>
              </a:lnSpc>
              <a:buFont typeface="Arial" panose="020B0604020202020204" pitchFamily="34" charset="0"/>
              <a:buChar char="•"/>
              <a:defRPr/>
            </a:pPr>
            <a:endParaRPr lang="en-US" dirty="0"/>
          </a:p>
          <a:p>
            <a:pPr marL="342900" lvl="0" indent="-342900" algn="just">
              <a:lnSpc>
                <a:spcPct val="150000"/>
              </a:lnSpc>
              <a:spcAft>
                <a:spcPts val="800"/>
              </a:spcAf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There have been a number of successful abuse of dominance cases against healthcare service providers in Europe despite the prevalence of social health systems there:</a:t>
            </a:r>
          </a:p>
          <a:p>
            <a:pPr marL="342900" lvl="0" indent="-342900" algn="just">
              <a:lnSpc>
                <a:spcPct val="150000"/>
              </a:lnSpc>
              <a:spcAft>
                <a:spcPts val="800"/>
              </a:spcAft>
              <a:buFont typeface="+mj-lt"/>
              <a:buAutoNum type="arabicPeriod"/>
            </a:pPr>
            <a:endParaRPr lang="en-ZA" dirty="0">
              <a:effectLst/>
              <a:latin typeface="Arial" panose="020B0604020202020204" pitchFamily="34" charset="0"/>
              <a:ea typeface="Calibri" panose="020F0502020204030204" pitchFamily="34" charset="0"/>
              <a:cs typeface="Times New Roman" panose="02020603050405020304" pitchFamily="18" charset="0"/>
            </a:endParaRPr>
          </a:p>
          <a:p>
            <a:pPr marL="857250" lvl="1" indent="-400050" algn="just">
              <a:lnSpc>
                <a:spcPct val="150000"/>
              </a:lnSpc>
              <a:spcAft>
                <a:spcPts val="800"/>
              </a:spcAft>
              <a:buFont typeface="+mj-lt"/>
              <a:buAutoNum type="romanLcPeriod"/>
            </a:pPr>
            <a:r>
              <a:rPr lang="en-ZA" dirty="0">
                <a:cs typeface="Times New Roman" panose="02020603050405020304" pitchFamily="18" charset="0"/>
              </a:rPr>
              <a:t>Predatory pricing</a:t>
            </a:r>
          </a:p>
          <a:p>
            <a:pPr marL="857250" lvl="1" indent="-400050" algn="just">
              <a:lnSpc>
                <a:spcPct val="150000"/>
              </a:lnSpc>
              <a:spcAft>
                <a:spcPts val="800"/>
              </a:spcAft>
              <a:buFont typeface="+mj-lt"/>
              <a:buAutoNum type="romanLcPeriod"/>
            </a:pPr>
            <a:r>
              <a:rPr lang="en-ZA" dirty="0">
                <a:cs typeface="Times New Roman" panose="02020603050405020304" pitchFamily="18" charset="0"/>
              </a:rPr>
              <a:t>Bundling</a:t>
            </a:r>
          </a:p>
          <a:p>
            <a:pPr marL="857250" lvl="1" indent="-400050" algn="just">
              <a:lnSpc>
                <a:spcPct val="150000"/>
              </a:lnSpc>
              <a:spcAft>
                <a:spcPts val="800"/>
              </a:spcAft>
              <a:buFont typeface="+mj-lt"/>
              <a:buAutoNum type="romanLcPeriod"/>
            </a:pPr>
            <a:r>
              <a:rPr lang="en-ZA" dirty="0">
                <a:cs typeface="Times New Roman" panose="02020603050405020304" pitchFamily="18" charset="0"/>
              </a:rPr>
              <a:t>Price Discrimination</a:t>
            </a:r>
          </a:p>
          <a:p>
            <a:pPr marL="857250" lvl="1" indent="-400050" algn="just">
              <a:lnSpc>
                <a:spcPct val="150000"/>
              </a:lnSpc>
              <a:spcAft>
                <a:spcPts val="800"/>
              </a:spcAft>
              <a:buFont typeface="+mj-lt"/>
              <a:buAutoNum type="romanLcPeriod"/>
            </a:pPr>
            <a:r>
              <a:rPr lang="en-ZA" dirty="0">
                <a:cs typeface="Times New Roman" panose="02020603050405020304" pitchFamily="18" charset="0"/>
              </a:rPr>
              <a:t>Exclusionary acts</a:t>
            </a:r>
          </a:p>
          <a:p>
            <a:pPr marL="457200">
              <a:lnSpc>
                <a:spcPct val="107000"/>
              </a:lnSpc>
            </a:pPr>
            <a:r>
              <a:rPr lang="en-ZA" dirty="0">
                <a:effectLst/>
                <a:latin typeface="Arial" panose="020B0604020202020204" pitchFamily="34" charset="0"/>
                <a:ea typeface="Calibri" panose="020F0502020204030204" pitchFamily="34" charset="0"/>
                <a:cs typeface="Times New Roman" panose="02020603050405020304" pitchFamily="18" charset="0"/>
              </a:rPr>
              <a: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436842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a:solidFill>
                  <a:prstClr val="white">
                    <a:lumMod val="50000"/>
                  </a:prstClr>
                </a:solidFill>
              </a:rPr>
              <a:t>Merger Control</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793750" y="1293158"/>
            <a:ext cx="7690020" cy="5252015"/>
          </a:xfrm>
          <a:prstGeom prst="rect">
            <a:avLst/>
          </a:prstGeom>
          <a:noFill/>
        </p:spPr>
        <p:txBody>
          <a:bodyPr wrap="square">
            <a:spAutoFit/>
          </a:bodyPr>
          <a:lstStyle/>
          <a:p>
            <a:pPr marL="285750" indent="-285750" algn="just" eaLnBrk="1" hangingPunct="1">
              <a:lnSpc>
                <a:spcPct val="150000"/>
              </a:lnSpc>
              <a:buFont typeface="Arial" panose="020B0604020202020204" pitchFamily="34" charset="0"/>
              <a:buChar char="•"/>
              <a:defRPr/>
            </a:pPr>
            <a:endParaRPr lang="en-US" dirty="0"/>
          </a:p>
          <a:p>
            <a:pPr marL="342900" lvl="0" indent="-342900" algn="just">
              <a:lnSpc>
                <a:spcPct val="150000"/>
              </a:lnSpc>
              <a:spcAft>
                <a:spcPts val="800"/>
              </a:spcAft>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Where suppliers of the NHI Fund merge such they will have market power, there is a risk that the Fund will not be able to “negotiate the lowest possible price for goods and healthcare services”. </a:t>
            </a:r>
          </a:p>
          <a:p>
            <a:pPr marL="342900" lvl="0" indent="-342900" algn="just">
              <a:lnSpc>
                <a:spcPct val="150000"/>
              </a:lnSpc>
              <a:spcAft>
                <a:spcPts val="800"/>
              </a:spcAft>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This applies to merger enforcement of both healthcare service providers (e.g. hospitals, pharmacies, pharmaceutical companies, etc) as well as equipment and consumables providers (e.g. suppliers of hospital bedding, disinfectants, etc). </a:t>
            </a:r>
          </a:p>
          <a:p>
            <a:pPr marL="342900" lvl="0" indent="-342900" algn="just">
              <a:lnSpc>
                <a:spcPct val="150000"/>
              </a:lnSpc>
              <a:spcAft>
                <a:spcPts val="800"/>
              </a:spcAft>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Arguably, if a broad interpretation is taken then the Commission may be unable to examine the negative consequences of mergers of entities that transact with the Fund.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894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123359"/>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err="1">
                <a:solidFill>
                  <a:prstClr val="white">
                    <a:lumMod val="50000"/>
                  </a:prstClr>
                </a:solidFill>
              </a:rPr>
              <a:t>Cont</a:t>
            </a:r>
            <a:r>
              <a:rPr lang="en-US" sz="2800" dirty="0">
                <a:solidFill>
                  <a:prstClr val="white">
                    <a:lumMod val="50000"/>
                  </a:prstClr>
                </a:solidFill>
              </a:rPr>
              <a:t>…</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311150" y="769938"/>
            <a:ext cx="8521700" cy="6281848"/>
          </a:xfrm>
          <a:prstGeom prst="rect">
            <a:avLst/>
          </a:prstGeom>
          <a:noFill/>
        </p:spPr>
        <p:txBody>
          <a:bodyPr wrap="square">
            <a:spAutoFit/>
          </a:bodyPr>
          <a:lstStyle/>
          <a:p>
            <a:pPr marL="180000" lvl="0" indent="-180000" algn="just">
              <a:lnSpc>
                <a:spcPct val="150000"/>
              </a:lnSpc>
              <a:spcAft>
                <a:spcPts val="0"/>
              </a:spcAft>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The recent amendments to the Competition Act attempt to address the issue of creeping mergers to some degree. </a:t>
            </a:r>
          </a:p>
          <a:p>
            <a:pPr marL="180000" lvl="0" indent="-180000" algn="just">
              <a:lnSpc>
                <a:spcPct val="150000"/>
              </a:lnSpc>
              <a:spcAft>
                <a:spcPts val="0"/>
              </a:spcAft>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The Commission and Tribunal are required to consider when assessing whether a merger is anti-competitive whether there have been “any other mergers engaged in by a party to a merger for such period as may be stipulated by the Competition Commission”. </a:t>
            </a:r>
          </a:p>
          <a:p>
            <a:pPr marL="180000" lvl="0" indent="-180000" algn="just">
              <a:spcAft>
                <a:spcPts val="0"/>
              </a:spcAft>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Furthermore, no provisions are contained within the Bill for the monitoring or penalisation of anti-competitive conduct that is not in accordance with its social objectives.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180000" indent="-180000" algn="just">
              <a:lnSpc>
                <a:spcPct val="150000"/>
              </a:lnSpc>
              <a:spcAft>
                <a:spcPts val="0"/>
              </a:spcAft>
              <a:buFont typeface="+mj-lt"/>
              <a:buAutoNum type="arabicPeriod"/>
            </a:pPr>
            <a:r>
              <a:rPr lang="en-ZA" dirty="0">
                <a:cs typeface="Times New Roman" panose="02020603050405020304" pitchFamily="18" charset="0"/>
              </a:rPr>
              <a:t>Finally, the blanket exemption is likely to have ripple effects beyond the NHI itself and into out-of-pocket or complementary / top up medical cover by medical schemes as envisaged within the NHI Bill. </a:t>
            </a:r>
          </a:p>
          <a:p>
            <a:pPr marL="180000" indent="-180000" algn="just">
              <a:lnSpc>
                <a:spcPct val="150000"/>
              </a:lnSpc>
              <a:spcAft>
                <a:spcPts val="0"/>
              </a:spcAft>
              <a:buFont typeface="+mj-lt"/>
              <a:buAutoNum type="arabicPeriod"/>
            </a:pPr>
            <a:r>
              <a:rPr lang="en-ZA" dirty="0">
                <a:cs typeface="Times New Roman" panose="02020603050405020304" pitchFamily="18" charset="0"/>
              </a:rPr>
              <a:t>There is a risk that independent service providers contracting with the Fund may leverage their transactions with the Fund to benefit their other commercial activities. </a:t>
            </a:r>
          </a:p>
          <a:p>
            <a:pPr marL="180000" lvl="0" indent="-180000" algn="just">
              <a:lnSpc>
                <a:spcPct val="150000"/>
              </a:lnSpc>
              <a:spcAft>
                <a:spcPts val="0"/>
              </a:spcAft>
              <a:buFont typeface="+mj-lt"/>
              <a:buAutoNum type="arabicPeriod"/>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85328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123359"/>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Interpretation/Clarificatory issues</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311150" y="769938"/>
            <a:ext cx="8521700" cy="6334939"/>
          </a:xfrm>
          <a:prstGeom prst="rect">
            <a:avLst/>
          </a:prstGeom>
          <a:noFill/>
        </p:spPr>
        <p:txBody>
          <a:bodyPr wrap="square">
            <a:spAutoFit/>
          </a:bodyPr>
          <a:lstStyle/>
          <a:p>
            <a:pPr marL="342900" lvl="0" indent="-342900">
              <a:buFont typeface="+mj-lt"/>
              <a:buAutoNum type="arabi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A number of examples in which the NHI Bill is unclear but affect the scope of a blanket exemption are provided below. This is not a comprehensive list but does touch on the main issues of concern.</a:t>
            </a:r>
          </a:p>
          <a:p>
            <a:pPr marL="342900" lvl="0" indent="-342900">
              <a:buFont typeface="+mj-lt"/>
              <a:buAutoNum type="arabicPeriod"/>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Ability of users to choose the healthcare providers at which they are registered.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How active and strategic purchasing will be performed and selective contracting.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Decision making powers of Contracting Units.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Ability of Contracting Units to contract with providers outside the sub-district.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Whether the Fund will contract with only Contracting Units at the primary health level.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The role of collective bargaining.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Role of medical schemes under the NHI.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Ability of users to use services other than those for which they have registered.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The way in which providers will be reimbursed.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Price setting and negotiation.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Whether private and public providers will compete.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How health-related innovations will be incorporated timeously under the NHI. </a:t>
            </a:r>
          </a:p>
          <a:p>
            <a:pPr marL="742950" lvl="1" indent="-285750">
              <a:buFont typeface="+mj-lt"/>
              <a:buAutoNum type="alphaL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The authority of the NHI Fund to purchase or “otherwise acquire” goods, equipment, land, buildings, and any other kinds of movable and immovable property.  </a:t>
            </a:r>
          </a:p>
          <a:p>
            <a:pPr marL="342900" lvl="0" indent="-342900">
              <a:buFont typeface="+mj-lt"/>
              <a:buAutoNum type="arabicPeriod"/>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ZA" sz="1600" dirty="0">
                <a:effectLst/>
                <a:latin typeface="Calibri" panose="020F0502020204030204" pitchFamily="34" charset="0"/>
                <a:ea typeface="Calibri" panose="020F0502020204030204" pitchFamily="34" charset="0"/>
                <a:cs typeface="Times New Roman" panose="02020603050405020304" pitchFamily="18" charset="0"/>
              </a:rPr>
              <a:t>The above examples show that lots of the design elements of the NHI still need to be ironed out. Depending on the eventual design of the NHI, the potential scope of the exemption provided under a broad interpretation may have very far reaching consequences in terms of competition law enforcement.</a:t>
            </a:r>
          </a:p>
          <a:p>
            <a:pPr marL="180000" lvl="0" indent="-180000" algn="just">
              <a:lnSpc>
                <a:spcPct val="150000"/>
              </a:lnSpc>
              <a:spcAft>
                <a:spcPts val="0"/>
              </a:spcAft>
              <a:buFont typeface="+mj-lt"/>
              <a:buAutoNum type="arabicPeriod"/>
            </a:pP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420821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123359"/>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Conclusions</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311150" y="769938"/>
            <a:ext cx="8521700" cy="6278642"/>
          </a:xfrm>
          <a:prstGeom prst="rect">
            <a:avLst/>
          </a:prstGeom>
          <a:noFill/>
        </p:spPr>
        <p:txBody>
          <a:bodyPr wrap="square">
            <a:spAutoFit/>
          </a:bodyPr>
          <a:lstStyle/>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The Commission is of the view that the blanket exemption from the Competition Act contained in the draft NHI Bill is inappropriate and will jeopardise the broader public interest that the NHI is trying to achieve.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Such a blanket exemption is unnecessary to protect the specific activities of the NHI Fund that genuinely warrant exemption from the Act (section 10 exemption processes, including block exemptions). </a:t>
            </a: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In order to facilitate cooperation with the Fund, and as the NHI Bill may create areas of concurrent jurisdiction, an MOU between the Fund and the Competition Commission may be helpful to ensure a close and cooperative working relationship.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Finally, the Commission recommends the Department of Health engage with and draw on the findings of the HMI as it works out the details of how the Fund will function especially given the similarities in the reforms proposed.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Ø"/>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165352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9525"/>
            <a:ext cx="9144000" cy="686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a:extLst>
              <a:ext uri="{FF2B5EF4-FFF2-40B4-BE49-F238E27FC236}">
                <a16:creationId xmlns:a16="http://schemas.microsoft.com/office/drawing/2014/main" xmlns="" id="{AD81152E-2D88-4074-B2E5-461DDAC0B8E3}"/>
              </a:ext>
            </a:extLst>
          </p:cNvPr>
          <p:cNvSpPr txBox="1"/>
          <p:nvPr/>
        </p:nvSpPr>
        <p:spPr>
          <a:xfrm>
            <a:off x="2250490" y="2441724"/>
            <a:ext cx="4643020" cy="982513"/>
          </a:xfrm>
          <a:prstGeom prst="rect">
            <a:avLst/>
          </a:prstGeom>
          <a:noFill/>
        </p:spPr>
        <p:txBody>
          <a:bodyPr wrap="square">
            <a:spAutoFit/>
          </a:bodyPr>
          <a:lstStyle/>
          <a:p>
            <a:pPr algn="ctr" eaLnBrk="1" hangingPunct="1">
              <a:lnSpc>
                <a:spcPct val="150000"/>
              </a:lnSpc>
              <a:defRPr/>
            </a:pPr>
            <a:r>
              <a:rPr lang="en-US" sz="4400" b="1" dirty="0">
                <a:solidFill>
                  <a:schemeClr val="tx2">
                    <a:lumMod val="75000"/>
                  </a:schemeClr>
                </a:solidFill>
              </a:rPr>
              <a:t>END</a:t>
            </a:r>
          </a:p>
        </p:txBody>
      </p:sp>
    </p:spTree>
    <p:extLst>
      <p:ext uri="{BB962C8B-B14F-4D97-AF65-F5344CB8AC3E}">
        <p14:creationId xmlns:p14="http://schemas.microsoft.com/office/powerpoint/2010/main" xmlns="" val="413946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a:solidFill>
                  <a:prstClr val="white">
                    <a:lumMod val="50000"/>
                  </a:prstClr>
                </a:solidFill>
              </a:rPr>
              <a:t>Introduction</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304800" y="1293158"/>
            <a:ext cx="8686800" cy="5027017"/>
          </a:xfrm>
          <a:prstGeom prst="rect">
            <a:avLst/>
          </a:prstGeom>
          <a:noFill/>
        </p:spPr>
        <p:txBody>
          <a:bodyPr wrap="square">
            <a:spAutoFit/>
          </a:bodyPr>
          <a:lstStyle/>
          <a:p>
            <a:pPr marL="342900" indent="-342900" algn="just" eaLnBrk="1" hangingPunct="1">
              <a:lnSpc>
                <a:spcPct val="150000"/>
              </a:lnSpc>
              <a:buFont typeface="+mj-lt"/>
              <a:buAutoNum type="arabicPeriod"/>
              <a:defRPr/>
            </a:pPr>
            <a:r>
              <a:rPr lang="en-ZA" sz="1800" dirty="0">
                <a:effectLst/>
                <a:latin typeface="Arial" panose="020B0604020202020204" pitchFamily="34" charset="0"/>
                <a:ea typeface="Calibri" panose="020F0502020204030204" pitchFamily="34" charset="0"/>
              </a:rPr>
              <a:t>The Commission acknowledges and supports the overall objectives of the NHI Bill in achieving a unified health care system for the country.</a:t>
            </a:r>
          </a:p>
          <a:p>
            <a:pPr marL="342900" indent="-342900" algn="just" eaLnBrk="1" hangingPunct="1">
              <a:lnSpc>
                <a:spcPct val="150000"/>
              </a:lnSpc>
              <a:buFont typeface="+mj-lt"/>
              <a:buAutoNum type="arabicPeriod"/>
              <a:defRPr/>
            </a:pPr>
            <a:r>
              <a:rPr lang="en-ZA" sz="1800" dirty="0">
                <a:effectLst/>
                <a:latin typeface="Arial" panose="020B0604020202020204" pitchFamily="34" charset="0"/>
                <a:ea typeface="Calibri" panose="020F0502020204030204" pitchFamily="34" charset="0"/>
              </a:rPr>
              <a:t>The Commission’s submission is primarily directed at contributing to the NHI Bill in so far as it affects the application of the Competition Act. </a:t>
            </a:r>
          </a:p>
          <a:p>
            <a:pPr marL="342900" indent="-342900" algn="just" eaLnBrk="1" hangingPunct="1">
              <a:lnSpc>
                <a:spcPct val="150000"/>
              </a:lnSpc>
              <a:buFont typeface="+mj-lt"/>
              <a:buAutoNum type="arabicPeriod"/>
              <a:defRPr/>
            </a:pPr>
            <a:r>
              <a:rPr lang="en-ZA" sz="1800" dirty="0">
                <a:effectLst/>
                <a:latin typeface="Arial" panose="020B0604020202020204" pitchFamily="34" charset="0"/>
                <a:ea typeface="Calibri" panose="020F0502020204030204" pitchFamily="34" charset="0"/>
              </a:rPr>
              <a:t>The Commission, to a limited extent, also makes submissions where such may assist in ensuring the clear reading and application of the Bill. </a:t>
            </a:r>
          </a:p>
          <a:p>
            <a:pPr marL="342900" indent="-342900" algn="just" eaLnBrk="1" hangingPunct="1">
              <a:lnSpc>
                <a:spcPct val="150000"/>
              </a:lnSpc>
              <a:buFont typeface="+mj-lt"/>
              <a:buAutoNum type="arabicPeriod"/>
              <a:defRPr/>
            </a:pPr>
            <a:r>
              <a:rPr lang="en-ZA" sz="1800" dirty="0">
                <a:effectLst/>
                <a:latin typeface="Arial" panose="020B0604020202020204" pitchFamily="34" charset="0"/>
                <a:ea typeface="Calibri" panose="020F0502020204030204" pitchFamily="34" charset="0"/>
              </a:rPr>
              <a:t>The Commission has not made comments addressing the future design of the NHI as much of this is currently unclear. </a:t>
            </a:r>
          </a:p>
          <a:p>
            <a:pPr marL="342900" indent="-342900" algn="just" eaLnBrk="1" hangingPunct="1">
              <a:lnSpc>
                <a:spcPct val="150000"/>
              </a:lnSpc>
              <a:buFont typeface="+mj-lt"/>
              <a:buAutoNum type="arabicPeriod"/>
              <a:defRPr/>
            </a:pPr>
            <a:endParaRPr lang="en-ZA" sz="1800" dirty="0">
              <a:effectLst/>
              <a:latin typeface="Arial" panose="020B0604020202020204" pitchFamily="34" charset="0"/>
              <a:ea typeface="Calibri" panose="020F0502020204030204" pitchFamily="34" charset="0"/>
            </a:endParaRPr>
          </a:p>
          <a:p>
            <a:pPr marL="342900" indent="-342900" algn="just" eaLnBrk="1" hangingPunct="1">
              <a:lnSpc>
                <a:spcPct val="150000"/>
              </a:lnSpc>
              <a:buFont typeface="+mj-lt"/>
              <a:buAutoNum type="arabicPeriod"/>
              <a:defRPr/>
            </a:pPr>
            <a:r>
              <a:rPr lang="en-ZA" sz="1800" dirty="0">
                <a:effectLst/>
                <a:latin typeface="Arial" panose="020B0604020202020204" pitchFamily="34" charset="0"/>
                <a:ea typeface="Calibri" panose="020F0502020204030204" pitchFamily="34" charset="0"/>
              </a:rPr>
              <a:t>The main body of the Commission’s submission is focused on discussing the proposed exemption from the Competition Act of 1998 (as amended) (“the Act”).</a:t>
            </a:r>
            <a:endParaRPr lang="en-US" dirty="0"/>
          </a:p>
          <a:p>
            <a:pPr algn="just" eaLnBrk="1" hangingPunct="1">
              <a:lnSpc>
                <a:spcPct val="150000"/>
              </a:lnSpc>
              <a:defRPr/>
            </a:pPr>
            <a:endParaRPr lang="en-US" dirty="0"/>
          </a:p>
        </p:txBody>
      </p:sp>
    </p:spTree>
    <p:extLst>
      <p:ext uri="{BB962C8B-B14F-4D97-AF65-F5344CB8AC3E}">
        <p14:creationId xmlns:p14="http://schemas.microsoft.com/office/powerpoint/2010/main" xmlns="" val="155405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79632"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a:solidFill>
                  <a:prstClr val="white">
                    <a:lumMod val="50000"/>
                  </a:prstClr>
                </a:solidFill>
              </a:rPr>
              <a:t>Applicable sections of NHI Bill</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254000" y="1840745"/>
            <a:ext cx="8775700" cy="4247317"/>
          </a:xfrm>
          <a:prstGeom prst="rect">
            <a:avLst/>
          </a:prstGeom>
          <a:noFill/>
        </p:spPr>
        <p:txBody>
          <a:bodyPr wrap="square">
            <a:spAutoFit/>
          </a:bodyPr>
          <a:lstStyle/>
          <a:p>
            <a:pPr marL="742950" lvl="1" indent="-285750" algn="jus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In section 3(5), which refers to the application of the NHI Act, it is noted that: “</a:t>
            </a:r>
            <a:r>
              <a:rPr lang="en-ZA" i="1" dirty="0">
                <a:effectLst/>
                <a:latin typeface="Arial" panose="020B0604020202020204" pitchFamily="34" charset="0"/>
                <a:ea typeface="Calibri" panose="020F0502020204030204" pitchFamily="34" charset="0"/>
                <a:cs typeface="Times New Roman" panose="02020603050405020304" pitchFamily="18" charset="0"/>
              </a:rPr>
              <a:t>The Competition Act, 1998 (Act No. 89 of 1998), is not applicable to any transactions concluded in terms of this Act</a:t>
            </a:r>
            <a:r>
              <a:rPr lang="en-ZA" dirty="0">
                <a:effectLst/>
                <a:latin typeface="Arial" panose="020B0604020202020204" pitchFamily="34" charset="0"/>
                <a:ea typeface="Calibri" panose="020F0502020204030204" pitchFamily="34" charset="0"/>
                <a:cs typeface="Times New Roman" panose="02020603050405020304" pitchFamily="18" charset="0"/>
              </a:rPr>
              <a:t>”. This suggests that the exemption applies to both the Fund as well as other parties with which it will contract.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Section 58 of the Bill amends section 3 of the Competition Act as follows:</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274320" algn="just"/>
            <a:r>
              <a:rPr lang="en-ZA" dirty="0">
                <a:effectLst/>
                <a:latin typeface="Arial" panose="020B0604020202020204" pitchFamily="34" charset="0"/>
                <a:ea typeface="Calibri" panose="020F0502020204030204" pitchFamily="34" charset="0"/>
                <a:cs typeface="Times New Roman" panose="02020603050405020304" pitchFamily="18" charset="0"/>
              </a:rPr>
              <a: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400050" algn="just">
              <a:buFont typeface="+mj-lt"/>
              <a:buAutoNum type="alphaLcPeriod"/>
            </a:pPr>
            <a:r>
              <a:rPr lang="en-ZA" i="1" dirty="0">
                <a:effectLst/>
                <a:latin typeface="Arial" panose="020B0604020202020204" pitchFamily="34" charset="0"/>
                <a:ea typeface="Calibri" panose="020F0502020204030204" pitchFamily="34" charset="0"/>
                <a:cs typeface="Times New Roman" panose="02020603050405020304" pitchFamily="18" charset="0"/>
              </a:rPr>
              <a:t>“By the substitution in subsection (1) for paragraph (b) of the following paragraph:</a:t>
            </a:r>
            <a:endParaRPr lang="en-ZA" dirty="0">
              <a:latin typeface="Calibri" panose="020F0502020204030204" pitchFamily="34" charset="0"/>
              <a:ea typeface="Calibri" panose="020F0502020204030204" pitchFamily="34" charset="0"/>
              <a:cs typeface="Times New Roman" panose="02020603050405020304" pitchFamily="18" charset="0"/>
            </a:endParaRPr>
          </a:p>
          <a:p>
            <a:pPr lvl="1" algn="just"/>
            <a:r>
              <a:rPr lang="en-ZA" i="1" dirty="0">
                <a:effectLst/>
                <a:latin typeface="Calibri" panose="020F0502020204030204" pitchFamily="34" charset="0"/>
                <a:ea typeface="Calibri" panose="020F0502020204030204" pitchFamily="34" charset="0"/>
                <a:cs typeface="Times New Roman" panose="02020603050405020304" pitchFamily="18" charset="0"/>
              </a:rPr>
              <a:t>	</a:t>
            </a:r>
            <a:r>
              <a:rPr lang="en-ZA" i="1" dirty="0">
                <a:effectLst/>
                <a:latin typeface="Arial" panose="020B0604020202020204" pitchFamily="34" charset="0"/>
                <a:ea typeface="Calibri" panose="020F0502020204030204" pitchFamily="34" charset="0"/>
                <a:cs typeface="Times New Roman" panose="02020603050405020304" pitchFamily="18" charset="0"/>
              </a:rPr>
              <a:t>“(b) a collective agreement, as defined in section 213 of the 	Labour Relation Act, 1995; [and]”; and</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AutoNum type="alphaLcPeriod" startAt="2"/>
            </a:pPr>
            <a:r>
              <a:rPr lang="en-ZA" i="1" dirty="0">
                <a:effectLst/>
                <a:latin typeface="Arial" panose="020B0604020202020204" pitchFamily="34" charset="0"/>
                <a:ea typeface="Calibri" panose="020F0502020204030204" pitchFamily="34" charset="0"/>
                <a:cs typeface="Times New Roman" panose="02020603050405020304" pitchFamily="18" charset="0"/>
              </a:rPr>
              <a:t>By the insertion in subsection (1) after paragraph (b) of the 	following paragraph:</a:t>
            </a:r>
            <a:endParaRPr lang="en-ZA" dirty="0">
              <a:latin typeface="Calibri" panose="020F0502020204030204" pitchFamily="34" charset="0"/>
              <a:ea typeface="Calibri" panose="020F0502020204030204" pitchFamily="34" charset="0"/>
              <a:cs typeface="Times New Roman" panose="02020603050405020304" pitchFamily="18" charset="0"/>
            </a:endParaRPr>
          </a:p>
          <a:p>
            <a:pPr lvl="1" algn="just"/>
            <a:r>
              <a:rPr lang="en-ZA" i="1" dirty="0">
                <a:effectLst/>
                <a:latin typeface="Calibri" panose="020F0502020204030204" pitchFamily="34" charset="0"/>
                <a:ea typeface="Calibri" panose="020F0502020204030204" pitchFamily="34" charset="0"/>
                <a:cs typeface="Times New Roman" panose="02020603050405020304" pitchFamily="18" charset="0"/>
              </a:rPr>
              <a:t>	</a:t>
            </a:r>
            <a:r>
              <a:rPr lang="en-ZA" i="1" dirty="0">
                <a:effectLst/>
                <a:latin typeface="Arial" panose="020B0604020202020204" pitchFamily="34" charset="0"/>
                <a:ea typeface="Calibri" panose="020F0502020204030204" pitchFamily="34" charset="0"/>
                <a:cs typeface="Times New Roman" panose="02020603050405020304" pitchFamily="18" charset="0"/>
              </a:rPr>
              <a:t>“(</a:t>
            </a:r>
            <a:r>
              <a:rPr lang="en-ZA" i="1" dirty="0" err="1">
                <a:effectLst/>
                <a:latin typeface="Arial" panose="020B0604020202020204" pitchFamily="34" charset="0"/>
                <a:ea typeface="Calibri" panose="020F0502020204030204" pitchFamily="34" charset="0"/>
                <a:cs typeface="Times New Roman" panose="02020603050405020304" pitchFamily="18" charset="0"/>
              </a:rPr>
              <a:t>bA</a:t>
            </a:r>
            <a:r>
              <a:rPr lang="en-ZA" i="1" dirty="0">
                <a:effectLst/>
                <a:latin typeface="Arial" panose="020B0604020202020204" pitchFamily="34" charset="0"/>
                <a:ea typeface="Calibri" panose="020F0502020204030204" pitchFamily="34" charset="0"/>
                <a:cs typeface="Times New Roman" panose="02020603050405020304" pitchFamily="18" charset="0"/>
              </a:rPr>
              <a:t>) the operations of the National Health Insurance Fund 	established by section 9 of the National Health Insurance Act, 	2019, as a single public purchaser and single payer of health 	care services;”.</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36921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a:extLst>
              <a:ext uri="{FF2B5EF4-FFF2-40B4-BE49-F238E27FC236}">
                <a16:creationId xmlns:a16="http://schemas.microsoft.com/office/drawing/2014/main" xmlns="" id="{4DE7391C-4F69-4E16-9E72-3CFE6541062E}"/>
              </a:ext>
            </a:extLst>
          </p:cNvPr>
          <p:cNvSpPr txBox="1"/>
          <p:nvPr/>
        </p:nvSpPr>
        <p:spPr>
          <a:xfrm>
            <a:off x="533400" y="835958"/>
            <a:ext cx="8381999" cy="5758628"/>
          </a:xfrm>
          <a:prstGeom prst="rect">
            <a:avLst/>
          </a:prstGeom>
          <a:noFill/>
        </p:spPr>
        <p:txBody>
          <a:bodyPr wrap="square">
            <a:spAutoFit/>
          </a:bodyPr>
          <a:lstStyle/>
          <a:p>
            <a:pPr marL="342900" indent="-342900" algn="just">
              <a:lnSpc>
                <a:spcPct val="150000"/>
              </a:lnSpc>
              <a:spcAft>
                <a:spcPts val="800"/>
              </a:spcAft>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It is not clear whether this provision suggests that only the Fund, which will be the single public purchaser and payer of health care services, will be exempt from the Competition Act, or whether this will extend to additional parties to transactions with the Fund. The Bill contemplates that the “</a:t>
            </a:r>
            <a:r>
              <a:rPr lang="en-ZA" sz="1800" i="1" dirty="0">
                <a:effectLst/>
                <a:latin typeface="Arial" panose="020B0604020202020204" pitchFamily="34" charset="0"/>
                <a:ea typeface="Calibri" panose="020F0502020204030204" pitchFamily="34" charset="0"/>
                <a:cs typeface="Times New Roman" panose="02020603050405020304" pitchFamily="18" charset="0"/>
              </a:rPr>
              <a:t>operations</a:t>
            </a:r>
            <a:r>
              <a:rPr lang="en-ZA" sz="1800" dirty="0">
                <a:effectLst/>
                <a:latin typeface="Arial" panose="020B0604020202020204" pitchFamily="34" charset="0"/>
                <a:ea typeface="Calibri" panose="020F0502020204030204" pitchFamily="34" charset="0"/>
                <a:cs typeface="Times New Roman" panose="02020603050405020304" pitchFamily="18" charset="0"/>
              </a:rPr>
              <a:t>” of the Fund may be performed by third parties, which would render the provisions of section 3 of the Competition Act to be applicable to such third parties too.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Our submission is that this blanket and ambiguous exemption is particularly dangerous as this would exempt anti-competitive conduct on behalf of those that contract with the Fund which would undermine the Fund’s core purpose of contracting at the lowest cost. </a:t>
            </a:r>
          </a:p>
          <a:p>
            <a:pPr marL="342900" lvl="0" indent="-342900" algn="just">
              <a:lnSpc>
                <a:spcPct val="150000"/>
              </a:lnSpc>
              <a:spcAft>
                <a:spcPts val="800"/>
              </a:spcAf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This in turn would undermine the goal of the NHI “</a:t>
            </a:r>
            <a:r>
              <a:rPr lang="en-ZA" i="1" dirty="0">
                <a:effectLst/>
                <a:latin typeface="Arial" panose="020B0604020202020204" pitchFamily="34" charset="0"/>
                <a:ea typeface="Calibri" panose="020F0502020204030204" pitchFamily="34" charset="0"/>
                <a:cs typeface="Times New Roman" panose="02020603050405020304" pitchFamily="18" charset="0"/>
              </a:rPr>
              <a:t>to achieve sustainable and affordable universal access to quality health care services</a:t>
            </a:r>
            <a:r>
              <a:rPr lang="en-ZA" dirty="0">
                <a:effectLst/>
                <a:latin typeface="Arial" panose="020B0604020202020204" pitchFamily="34" charset="0"/>
                <a:ea typeface="Calibri" panose="020F0502020204030204" pitchFamily="34" charset="0"/>
                <a:cs typeface="Times New Roman" panose="02020603050405020304" pitchFamily="18" charset="0"/>
              </a:rPr>
              <a:t>”. </a:t>
            </a:r>
          </a:p>
          <a:p>
            <a:pPr marL="342900" lvl="0" indent="-342900" algn="just">
              <a:lnSpc>
                <a:spcPct val="150000"/>
              </a:lnSpc>
              <a:spcAft>
                <a:spcPts val="800"/>
              </a:spcAft>
              <a:buFont typeface="+mj-lt"/>
              <a:buAutoNum type="arabicPeriod"/>
            </a:pP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1B2482B6-5134-48B6-9657-C612174571A9}"/>
              </a:ext>
            </a:extLst>
          </p:cNvPr>
          <p:cNvSpPr txBox="1"/>
          <p:nvPr/>
        </p:nvSpPr>
        <p:spPr>
          <a:xfrm>
            <a:off x="719931" y="24671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a:solidFill>
                  <a:prstClr val="white">
                    <a:lumMod val="50000"/>
                  </a:prstClr>
                </a:solidFill>
              </a:rPr>
              <a:t>Our submission</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xmlns="" val="4113995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err="1">
                <a:solidFill>
                  <a:prstClr val="white">
                    <a:lumMod val="50000"/>
                  </a:prstClr>
                </a:solidFill>
              </a:rPr>
              <a:t>Cont</a:t>
            </a:r>
            <a:r>
              <a:rPr lang="en-US" sz="2800" dirty="0">
                <a:solidFill>
                  <a:prstClr val="white">
                    <a:lumMod val="50000"/>
                  </a:prstClr>
                </a:solidFill>
              </a:rPr>
              <a:t>…</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793750" y="1293158"/>
            <a:ext cx="7690020" cy="3576748"/>
          </a:xfrm>
          <a:prstGeom prst="rect">
            <a:avLst/>
          </a:prstGeom>
          <a:noFill/>
        </p:spPr>
        <p:txBody>
          <a:bodyPr wrap="square">
            <a:spAutoFit/>
          </a:bodyPr>
          <a:lstStyle/>
          <a:p>
            <a:pPr marL="342900" indent="-342900" algn="just">
              <a:lnSpc>
                <a:spcPct val="150000"/>
              </a:lnSpc>
              <a:spcAft>
                <a:spcPts val="800"/>
              </a:spcAf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Furthermore, even if narrowly construed, it would exempt activities of the Fund which result in uncompetitive outcomes and which should rightly not be exempt from competition law oversight. </a:t>
            </a:r>
          </a:p>
          <a:p>
            <a:pPr marL="342900" indent="-342900" algn="just">
              <a:lnSpc>
                <a:spcPct val="150000"/>
              </a:lnSpc>
              <a:spcAft>
                <a:spcPts val="800"/>
              </a:spcAf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Given that the final design of the NHI has not been completed, it is premature to presume that all activities undertaken by the NHI Fund should be exempt. </a:t>
            </a:r>
          </a:p>
          <a:p>
            <a:pPr marL="342900" indent="-342900" algn="just">
              <a:lnSpc>
                <a:spcPct val="150000"/>
              </a:lnSpc>
              <a:spcAft>
                <a:spcPts val="800"/>
              </a:spcAft>
              <a:buFont typeface="+mj-lt"/>
              <a:buAutoNum type="arabicPeriod"/>
            </a:pPr>
            <a:r>
              <a:rPr lang="en-ZA" dirty="0">
                <a:effectLst/>
                <a:latin typeface="Arial" panose="020B0604020202020204" pitchFamily="34" charset="0"/>
                <a:ea typeface="Calibri" panose="020F0502020204030204" pitchFamily="34" charset="0"/>
                <a:cs typeface="Times New Roman" panose="02020603050405020304" pitchFamily="18" charset="0"/>
              </a:rPr>
              <a:t>Any exemption should be based on a careful consideration of the potential consequences.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695028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830997"/>
          </a:xfrm>
          <a:prstGeom prst="rect">
            <a:avLst/>
          </a:prstGeom>
          <a:noFill/>
        </p:spPr>
        <p:txBody>
          <a:bodyPr>
            <a:spAutoFit/>
          </a:bodyPr>
          <a:lstStyle/>
          <a:p>
            <a:r>
              <a:rPr lang="en-ZA" sz="2400" dirty="0">
                <a:solidFill>
                  <a:schemeClr val="bg1">
                    <a:lumMod val="50000"/>
                  </a:schemeClr>
                </a:solidFill>
                <a:effectLst/>
                <a:ea typeface="Calibri" panose="020F0502020204030204" pitchFamily="34" charset="0"/>
                <a:cs typeface="Arial" panose="020B0604020202020204" pitchFamily="34" charset="0"/>
              </a:rPr>
              <a:t>A broad exemption would be counterproductive and undermine the goals of the NHI</a:t>
            </a:r>
          </a:p>
        </p:txBody>
      </p:sp>
      <p:sp>
        <p:nvSpPr>
          <p:cNvPr id="7" name="TextBox 6">
            <a:extLst>
              <a:ext uri="{FF2B5EF4-FFF2-40B4-BE49-F238E27FC236}">
                <a16:creationId xmlns:a16="http://schemas.microsoft.com/office/drawing/2014/main" xmlns="" id="{4DE7391C-4F69-4E16-9E72-3CFE6541062E}"/>
              </a:ext>
            </a:extLst>
          </p:cNvPr>
          <p:cNvSpPr txBox="1"/>
          <p:nvPr/>
        </p:nvSpPr>
        <p:spPr>
          <a:xfrm>
            <a:off x="793750" y="1293158"/>
            <a:ext cx="7690020" cy="4618059"/>
          </a:xfrm>
          <a:prstGeom prst="rect">
            <a:avLst/>
          </a:prstGeom>
          <a:noFill/>
        </p:spPr>
        <p:txBody>
          <a:bodyPr wrap="square">
            <a:spAutoFit/>
          </a:bodyPr>
          <a:lstStyle/>
          <a:p>
            <a:pPr marL="285750" indent="-285750" algn="just" eaLnBrk="1" hangingPunct="1">
              <a:lnSpc>
                <a:spcPct val="150000"/>
              </a:lnSpc>
              <a:buFont typeface="Arial" panose="020B0604020202020204" pitchFamily="34" charset="0"/>
              <a:buChar char="•"/>
              <a:defRPr/>
            </a:pPr>
            <a:endParaRPr lang="en-US" dirty="0"/>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The application of the Competition Act to “</a:t>
            </a:r>
            <a:r>
              <a:rPr lang="en-ZA" sz="1800" i="1" dirty="0">
                <a:effectLst/>
                <a:latin typeface="Arial" panose="020B0604020202020204" pitchFamily="34" charset="0"/>
                <a:ea typeface="Calibri" panose="020F0502020204030204" pitchFamily="34" charset="0"/>
                <a:cs typeface="Times New Roman" panose="02020603050405020304" pitchFamily="18" charset="0"/>
              </a:rPr>
              <a:t>any transactions concluded in terms of [the Bill]</a:t>
            </a:r>
            <a:r>
              <a:rPr lang="en-ZA" sz="1800" dirty="0">
                <a:effectLst/>
                <a:latin typeface="Arial" panose="020B0604020202020204" pitchFamily="34" charset="0"/>
                <a:ea typeface="Calibri" panose="020F0502020204030204" pitchFamily="34" charset="0"/>
                <a:cs typeface="Times New Roman" panose="02020603050405020304" pitchFamily="18" charset="0"/>
              </a:rPr>
              <a:t>” is expressly excluded by section 3 of the Bill. </a:t>
            </a: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This can reasonably be interpreted as excluding the application of the Competition Act to not only the </a:t>
            </a:r>
            <a:r>
              <a:rPr lang="en-ZA" sz="1800" dirty="0" err="1">
                <a:effectLst/>
                <a:latin typeface="Arial" panose="020B0604020202020204" pitchFamily="34" charset="0"/>
                <a:ea typeface="Calibri" panose="020F0502020204030204" pitchFamily="34" charset="0"/>
                <a:cs typeface="Times New Roman" panose="02020603050405020304" pitchFamily="18" charset="0"/>
              </a:rPr>
              <a:t>NDoH</a:t>
            </a:r>
            <a:r>
              <a:rPr lang="en-ZA" sz="1800" dirty="0">
                <a:effectLst/>
                <a:latin typeface="Arial" panose="020B0604020202020204" pitchFamily="34" charset="0"/>
                <a:ea typeface="Calibri" panose="020F0502020204030204" pitchFamily="34" charset="0"/>
                <a:cs typeface="Times New Roman" panose="02020603050405020304" pitchFamily="18" charset="0"/>
              </a:rPr>
              <a:t>, the Fund, the District Management Offices and other offices created by the Bill, but also from all private parties transacting “</a:t>
            </a:r>
            <a:r>
              <a:rPr lang="en-ZA" sz="1800" i="1" dirty="0">
                <a:effectLst/>
                <a:latin typeface="Arial" panose="020B0604020202020204" pitchFamily="34" charset="0"/>
                <a:ea typeface="Calibri" panose="020F0502020204030204" pitchFamily="34" charset="0"/>
                <a:cs typeface="Times New Roman" panose="02020603050405020304" pitchFamily="18" charset="0"/>
              </a:rPr>
              <a:t>in any way</a:t>
            </a:r>
            <a:r>
              <a:rPr lang="en-ZA" sz="1800" dirty="0">
                <a:effectLst/>
                <a:latin typeface="Arial" panose="020B0604020202020204" pitchFamily="34" charset="0"/>
                <a:ea typeface="Calibri" panose="020F0502020204030204" pitchFamily="34" charset="0"/>
                <a:cs typeface="Times New Roman" panose="02020603050405020304" pitchFamily="18" charset="0"/>
              </a:rPr>
              <a:t>” in terms of the Bill.  </a:t>
            </a: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It renders the Commission unable to investigate or prosecute any anti-competitive conduct, of whatever nature, as long as it can be contended that it was concluded in terms of the Bill.</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5674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err="1">
                <a:solidFill>
                  <a:prstClr val="white">
                    <a:lumMod val="50000"/>
                  </a:prstClr>
                </a:solidFill>
              </a:rPr>
              <a:t>Cont</a:t>
            </a:r>
            <a:r>
              <a:rPr lang="en-US" sz="2800" dirty="0">
                <a:solidFill>
                  <a:prstClr val="white">
                    <a:lumMod val="50000"/>
                  </a:prstClr>
                </a:solidFill>
              </a:rPr>
              <a:t>…</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793750" y="1293158"/>
            <a:ext cx="7690020" cy="5775235"/>
          </a:xfrm>
          <a:prstGeom prst="rect">
            <a:avLst/>
          </a:prstGeom>
          <a:noFill/>
        </p:spPr>
        <p:txBody>
          <a:bodyPr wrap="square">
            <a:spAutoFit/>
          </a:bodyPr>
          <a:lstStyle/>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The Commission understands that it is not unusual for social health insurance systems to be exempt from competition law enforcement in certain circumstances. </a:t>
            </a: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In Europe for example, where social health insurance systems are common, there are broadly two main exemptions that are relevant to public healthcare. </a:t>
            </a:r>
          </a:p>
          <a:p>
            <a:pPr marL="857250" lvl="1" indent="-400050" algn="just">
              <a:lnSpc>
                <a:spcPct val="150000"/>
              </a:lnSpc>
              <a:buFont typeface="+mj-lt"/>
              <a:buAutoNum type="romanLcPeriod"/>
            </a:pPr>
            <a:r>
              <a:rPr lang="en-ZA" dirty="0">
                <a:effectLst/>
                <a:latin typeface="Arial" panose="020B0604020202020204" pitchFamily="34" charset="0"/>
                <a:ea typeface="Calibri" panose="020F0502020204030204" pitchFamily="34" charset="0"/>
                <a:cs typeface="Times New Roman" panose="02020603050405020304" pitchFamily="18" charset="0"/>
              </a:rPr>
              <a:t>Firstly, competition law does not apply to entities that are not undertakings. </a:t>
            </a:r>
          </a:p>
          <a:p>
            <a:pPr marL="857250" lvl="1" indent="-400050" algn="just">
              <a:lnSpc>
                <a:spcPct val="150000"/>
              </a:lnSpc>
              <a:buFont typeface="+mj-lt"/>
              <a:buAutoNum type="romanLcPeriod"/>
            </a:pPr>
            <a:r>
              <a:rPr lang="en-ZA" dirty="0">
                <a:effectLst/>
                <a:latin typeface="Arial" panose="020B0604020202020204" pitchFamily="34" charset="0"/>
                <a:ea typeface="Calibri" panose="020F0502020204030204" pitchFamily="34" charset="0"/>
                <a:cs typeface="Times New Roman" panose="02020603050405020304" pitchFamily="18" charset="0"/>
              </a:rPr>
              <a:t>Secondly, undertakings are exempted if they are entrusted with the operation of a service of general economic interest (“SGEI”). However, what is unusual, if not unheard of, is the blanket exemption of entire social healthcare systems from competition law enforcement.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4459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a:solidFill>
                  <a:prstClr val="white">
                    <a:lumMod val="50000"/>
                  </a:prstClr>
                </a:solidFill>
              </a:rPr>
              <a:t>Collusion</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793750" y="1293158"/>
            <a:ext cx="7690020" cy="4944239"/>
          </a:xfrm>
          <a:prstGeom prst="rect">
            <a:avLst/>
          </a:prstGeom>
          <a:noFill/>
        </p:spPr>
        <p:txBody>
          <a:bodyPr wrap="square">
            <a:spAutoFit/>
          </a:bodyPr>
          <a:lstStyle/>
          <a:p>
            <a:pPr marL="285750" indent="-285750" algn="just" eaLnBrk="1" hangingPunct="1">
              <a:lnSpc>
                <a:spcPct val="150000"/>
              </a:lnSpc>
              <a:buFont typeface="Arial" panose="020B0604020202020204" pitchFamily="34" charset="0"/>
              <a:buChar char="•"/>
              <a:defRPr/>
            </a:pPr>
            <a:endParaRPr lang="en-US" dirty="0"/>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It is not uncommon for firms to collude when bidding for government tenders and it is only the deterrence effect of competition law enforcement which limits this practice. </a:t>
            </a: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There is no reason to suggest that the same will not occur in relation to the NHI Fund. </a:t>
            </a: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In fact, the Commission has prosecuted many cases of collusive tendering for government contracts.  </a:t>
            </a:r>
          </a:p>
          <a:p>
            <a:pPr marL="342900" lvl="0" indent="-342900" algn="just">
              <a:lnSpc>
                <a:spcPct val="150000"/>
              </a:lnSpc>
              <a:buFont typeface="+mj-lt"/>
              <a:buAutoNum type="arabicPeriod"/>
            </a:pPr>
            <a:r>
              <a:rPr lang="en-ZA" sz="1800" dirty="0">
                <a:effectLst/>
                <a:latin typeface="Arial" panose="020B0604020202020204" pitchFamily="34" charset="0"/>
                <a:ea typeface="Calibri" panose="020F0502020204030204" pitchFamily="34" charset="0"/>
                <a:cs typeface="Times New Roman" panose="02020603050405020304" pitchFamily="18" charset="0"/>
              </a:rPr>
              <a:t>For example, Adcock Ingram Critical Care signed a consent agreement which admitted that it and its competitors were involved in collusive tendering in a state tender for intravenous medical products.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2685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93750" y="769938"/>
            <a:ext cx="7704138" cy="523220"/>
          </a:xfrm>
          <a:prstGeom prst="rect">
            <a:avLst/>
          </a:prstGeom>
          <a:noFill/>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2800" dirty="0" err="1">
                <a:solidFill>
                  <a:prstClr val="white">
                    <a:lumMod val="50000"/>
                  </a:prstClr>
                </a:solidFill>
              </a:rPr>
              <a:t>Cont</a:t>
            </a:r>
            <a:r>
              <a:rPr lang="en-US" sz="2800" dirty="0">
                <a:solidFill>
                  <a:prstClr val="white">
                    <a:lumMod val="50000"/>
                  </a:prstClr>
                </a:solidFill>
              </a:rPr>
              <a:t>…</a:t>
            </a:r>
            <a:endParaRPr kumimoji="0" lang="en-US" b="0" i="0" u="none" strike="noStrike" kern="1200" cap="none" spc="0" normalizeH="0" baseline="0" noProof="0" dirty="0">
              <a:ln>
                <a:noFill/>
              </a:ln>
              <a:solidFill>
                <a:srgbClr val="1F497D">
                  <a:lumMod val="75000"/>
                </a:srgbClr>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xmlns="" id="{4DE7391C-4F69-4E16-9E72-3CFE6541062E}"/>
              </a:ext>
            </a:extLst>
          </p:cNvPr>
          <p:cNvSpPr txBox="1"/>
          <p:nvPr/>
        </p:nvSpPr>
        <p:spPr>
          <a:xfrm>
            <a:off x="342900" y="1293158"/>
            <a:ext cx="8623300" cy="5866350"/>
          </a:xfrm>
          <a:prstGeom prst="rect">
            <a:avLst/>
          </a:prstGeom>
          <a:noFill/>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mj-lt"/>
              <a:buAutoNum type="arabicPeriod"/>
              <a:tabLst/>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There have been a number of cartel cases involving the healthcare system that have been deemed anti-competitive in Europe. This is despite the prevalence of social health systems there. These have involved:</a:t>
            </a:r>
          </a:p>
          <a:p>
            <a:pPr marL="857250" lvl="1" indent="-400050" algn="just" defTabSz="914400" eaLnBrk="1" fontAlgn="auto" hangingPunct="1">
              <a:lnSpc>
                <a:spcPct val="150000"/>
              </a:lnSpc>
              <a:spcBef>
                <a:spcPts val="0"/>
              </a:spcBef>
              <a:spcAft>
                <a:spcPts val="0"/>
              </a:spcAft>
              <a:buFont typeface="+mj-lt"/>
              <a:buAutoNum type="romanLcPeriod"/>
              <a:defRPr/>
            </a:pPr>
            <a:r>
              <a:rPr lang="en-ZA" i="1" dirty="0">
                <a:effectLst/>
                <a:latin typeface="Arial" panose="020B0604020202020204" pitchFamily="34" charset="0"/>
                <a:ea typeface="Calibri" panose="020F0502020204030204" pitchFamily="34" charset="0"/>
              </a:rPr>
              <a:t>Healthcare professional services</a:t>
            </a:r>
          </a:p>
          <a:p>
            <a:pPr marL="857250" lvl="1" indent="-400050" algn="just" defTabSz="914400" eaLnBrk="1" fontAlgn="auto" hangingPunct="1">
              <a:lnSpc>
                <a:spcPct val="150000"/>
              </a:lnSpc>
              <a:spcBef>
                <a:spcPts val="0"/>
              </a:spcBef>
              <a:spcAft>
                <a:spcPts val="0"/>
              </a:spcAft>
              <a:buFont typeface="+mj-lt"/>
              <a:buAutoNum type="romanLcPeriod"/>
              <a:defRPr/>
            </a:pPr>
            <a:r>
              <a:rPr lang="en-ZA" i="1" dirty="0">
                <a:effectLst/>
                <a:latin typeface="Arial" panose="020B0604020202020204" pitchFamily="34" charset="0"/>
                <a:ea typeface="Calibri" panose="020F0502020204030204" pitchFamily="34" charset="0"/>
              </a:rPr>
              <a:t>Pharmaceutical industry</a:t>
            </a:r>
          </a:p>
          <a:p>
            <a:pPr marL="857250" lvl="1" indent="-400050" algn="just" defTabSz="914400" eaLnBrk="1" fontAlgn="auto" hangingPunct="1">
              <a:lnSpc>
                <a:spcPct val="150000"/>
              </a:lnSpc>
              <a:spcBef>
                <a:spcPts val="0"/>
              </a:spcBef>
              <a:spcAft>
                <a:spcPts val="0"/>
              </a:spcAft>
              <a:buFont typeface="+mj-lt"/>
              <a:buAutoNum type="romanLcPeriod"/>
              <a:defRPr/>
            </a:pPr>
            <a:r>
              <a:rPr lang="en-ZA" i="1" dirty="0">
                <a:effectLst/>
                <a:latin typeface="Arial" panose="020B0604020202020204" pitchFamily="34" charset="0"/>
                <a:ea typeface="Calibri" panose="020F0502020204030204" pitchFamily="34" charset="0"/>
              </a:rPr>
              <a:t>Medical device industry</a:t>
            </a:r>
            <a:endParaRPr lang="en-ZA" i="1" dirty="0">
              <a:ea typeface="Calibri" panose="020F0502020204030204" pitchFamily="34" charset="0"/>
            </a:endParaRPr>
          </a:p>
          <a:p>
            <a:pPr marL="857250" lvl="1" indent="-400050" algn="just" defTabSz="914400" eaLnBrk="1" fontAlgn="auto" hangingPunct="1">
              <a:lnSpc>
                <a:spcPct val="150000"/>
              </a:lnSpc>
              <a:spcBef>
                <a:spcPts val="0"/>
              </a:spcBef>
              <a:spcAft>
                <a:spcPts val="0"/>
              </a:spcAft>
              <a:buFont typeface="+mj-lt"/>
              <a:buAutoNum type="romanLcPeriod"/>
              <a:defRPr/>
            </a:pPr>
            <a:r>
              <a:rPr lang="en-ZA" i="1" dirty="0">
                <a:effectLst/>
                <a:latin typeface="Arial" panose="020B0604020202020204" pitchFamily="34" charset="0"/>
                <a:ea typeface="Calibri" panose="020F0502020204030204" pitchFamily="34" charset="0"/>
              </a:rPr>
              <a:t>Related-services industries</a:t>
            </a:r>
          </a:p>
          <a:p>
            <a:pPr marL="342900" indent="-342900" algn="just" defTabSz="914400" eaLnBrk="1" fontAlgn="auto" hangingPunct="1">
              <a:lnSpc>
                <a:spcPct val="150000"/>
              </a:lnSpc>
              <a:spcBef>
                <a:spcPts val="0"/>
              </a:spcBef>
              <a:spcAft>
                <a:spcPts val="0"/>
              </a:spcAft>
              <a:buFont typeface="+mj-lt"/>
              <a:buAutoNum type="arabicPeriod"/>
              <a:defRPr/>
            </a:pPr>
            <a:r>
              <a:rPr lang="en-ZA" sz="1800" dirty="0">
                <a:effectLst/>
                <a:latin typeface="Arial" panose="020B0604020202020204" pitchFamily="34" charset="0"/>
                <a:ea typeface="Calibri" panose="020F0502020204030204" pitchFamily="34" charset="0"/>
                <a:cs typeface="Times New Roman" panose="02020603050405020304" pitchFamily="18" charset="0"/>
              </a:rPr>
              <a:t>Without the application of competition law, there is a risk that there will be nothing to constrain the Fund’s suppliers from colluding and thereby constraining the ability of the Fund to obtain lower prices (at a reasonable level of quality) for the benefit of users. Alternatively, coordination could occur in respect of offering a lower quality service in response to low prices being set by the Fund.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50000"/>
              </a:lnSpc>
              <a:spcBef>
                <a:spcPts val="0"/>
              </a:spcBef>
              <a:spcAft>
                <a:spcPts val="0"/>
              </a:spcAft>
              <a:buClrTx/>
              <a:buSzTx/>
              <a:buFont typeface="+mj-lt"/>
              <a:buAutoNum type="arabicPeriod"/>
              <a:tabLst/>
              <a:defRPr/>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55271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CompCom Presentation template [Compatibility Mode]" id="{9AAFA7A9-EB8E-48AB-B557-330DF47B2496}" vid="{C69DF260-B03B-4EEE-8A21-70C40E9026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C Presentations" ma:contentTypeID="0x0101001B8053FD20E61947BC7821BFA6201C75005BD557D03B7DC6448A555D0A4E2AB4CE" ma:contentTypeVersion="4" ma:contentTypeDescription="New template for presentations, the last slide should be used as cover" ma:contentTypeScope="" ma:versionID="0594f21a33f297493f20aff75827e8c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A91FB4-DDC8-4631-8864-4908A914EE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3A161AA-A00F-426D-8A07-F7824B1DAACD}">
  <ds:schemaRefs>
    <ds:schemaRef ds:uri="http://schemas.microsoft.com/sharepoint/v3/contenttype/forms"/>
  </ds:schemaRefs>
</ds:datastoreItem>
</file>

<file path=customXml/itemProps3.xml><?xml version="1.0" encoding="utf-8"?>
<ds:datastoreItem xmlns:ds="http://schemas.openxmlformats.org/officeDocument/2006/customXml" ds:itemID="{382EF53E-D2CF-4767-A83B-DEEB46AC312A}">
  <ds:schemaRefs>
    <ds:schemaRef ds:uri="http://schemas.microsoft.com/office/2006/metadata/longProperties"/>
  </ds:schemaRefs>
</ds:datastoreItem>
</file>

<file path=customXml/itemProps4.xml><?xml version="1.0" encoding="utf-8"?>
<ds:datastoreItem xmlns:ds="http://schemas.openxmlformats.org/officeDocument/2006/customXml" ds:itemID="{23049CE1-8A7A-427C-97E6-34D92367C21E}">
  <ds:schemaRefs>
    <ds:schemaRef ds:uri="http://schemas.openxmlformats.org/package/2006/metadata/core-properties"/>
    <ds:schemaRef ds:uri="http://schemas.microsoft.com/office/infopath/2007/PartnerControls"/>
    <ds:schemaRef ds:uri="http://schemas.microsoft.com/office/2006/metadata/properties"/>
    <ds:schemaRef ds:uri="http://purl.org/dc/elements/1.1/"/>
    <ds:schemaRef ds:uri="http://www.w3.org/XML/1998/namespace"/>
    <ds:schemaRef ds:uri="http://schemas.microsoft.com/office/2006/documentManagement/typ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CompCom Presentation template</Template>
  <TotalTime>5642</TotalTime>
  <Words>2769</Words>
  <Application>Microsoft Office PowerPoint</Application>
  <PresentationFormat>On-screen Show (4:3)</PresentationFormat>
  <Paragraphs>147</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Phathutshedzo Manenzhe</dc:creator>
  <cp:lastModifiedBy>USER</cp:lastModifiedBy>
  <cp:revision>25</cp:revision>
  <dcterms:created xsi:type="dcterms:W3CDTF">2021-10-29T05:48:14Z</dcterms:created>
  <dcterms:modified xsi:type="dcterms:W3CDTF">2022-01-27T09:12:36Z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0x0101001B8053FD20E61947BC7821BFA6201C75005BD557D03B7DC6448A555D0A4E2AB4CE</vt:lpwstr>
  </property>
</Properties>
</file>