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95"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B64222F-D25C-4B71-BEDA-4134954A9E22}" type="datetimeFigureOut">
              <a:rPr lang="en-ZA" smtClean="0"/>
              <a:t>2022/01/28</a:t>
            </a:fld>
            <a:endParaRPr lang="en-ZA"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3D1B447-55FB-4A05-9F81-FD62D262E158}" type="slidenum">
              <a:rPr lang="en-ZA" smtClean="0"/>
              <a:t>‹#›</a:t>
            </a:fld>
            <a:endParaRPr lang="en-ZA" dirty="0"/>
          </a:p>
        </p:txBody>
      </p:sp>
    </p:spTree>
    <p:extLst>
      <p:ext uri="{BB962C8B-B14F-4D97-AF65-F5344CB8AC3E}">
        <p14:creationId xmlns:p14="http://schemas.microsoft.com/office/powerpoint/2010/main" val="478350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E82282F4-9223-45EC-BD0D-091C52A36D17}" type="slidenum">
              <a:rPr lang="en-GB" smtClean="0"/>
              <a:pPr/>
              <a:t>1</a:t>
            </a:fld>
            <a:endParaRPr lang="en-GB"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5D0CC-1674-42C6-9E67-741496E291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737687E6-D4DB-4DEF-9158-F65EF24040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94570276-DF3C-4FF0-97FF-67590D098F06}"/>
              </a:ext>
            </a:extLst>
          </p:cNvPr>
          <p:cNvSpPr>
            <a:spLocks noGrp="1"/>
          </p:cNvSpPr>
          <p:nvPr>
            <p:ph type="dt" sz="half" idx="10"/>
          </p:nvPr>
        </p:nvSpPr>
        <p:spPr/>
        <p:txBody>
          <a:bodyPr/>
          <a:lstStyle/>
          <a:p>
            <a:fld id="{8F3BC6C3-5BF1-4D09-8C48-DA8E312CD7D7}" type="datetime1">
              <a:rPr lang="en-ZA" smtClean="0"/>
              <a:t>2022/01/28</a:t>
            </a:fld>
            <a:endParaRPr lang="en-ZA" dirty="0"/>
          </a:p>
        </p:txBody>
      </p:sp>
      <p:sp>
        <p:nvSpPr>
          <p:cNvPr id="5" name="Footer Placeholder 4">
            <a:extLst>
              <a:ext uri="{FF2B5EF4-FFF2-40B4-BE49-F238E27FC236}">
                <a16:creationId xmlns:a16="http://schemas.microsoft.com/office/drawing/2014/main" id="{18448891-8475-4AB1-A9A7-FA8550D111CA}"/>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39E90735-A667-41F1-8E52-726F5B252F9A}"/>
              </a:ext>
            </a:extLst>
          </p:cNvPr>
          <p:cNvSpPr>
            <a:spLocks noGrp="1"/>
          </p:cNvSpPr>
          <p:nvPr>
            <p:ph type="sldNum" sz="quarter" idx="12"/>
          </p:nvPr>
        </p:nvSpPr>
        <p:spPr/>
        <p:txBody>
          <a:bodyPr/>
          <a:lstStyle/>
          <a:p>
            <a:fld id="{C0F0D997-2984-4C31-98DE-68F593D74468}" type="slidenum">
              <a:rPr lang="en-ZA" smtClean="0"/>
              <a:t>‹#›</a:t>
            </a:fld>
            <a:endParaRPr lang="en-ZA" dirty="0"/>
          </a:p>
        </p:txBody>
      </p:sp>
    </p:spTree>
    <p:extLst>
      <p:ext uri="{BB962C8B-B14F-4D97-AF65-F5344CB8AC3E}">
        <p14:creationId xmlns:p14="http://schemas.microsoft.com/office/powerpoint/2010/main" val="1528083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A3F79-E822-4E2D-9932-68AD7B6A1E34}"/>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96E869AD-82D7-422B-8717-E6A9F7BC03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8A7004E6-00DF-4184-A779-657CE50E43CD}"/>
              </a:ext>
            </a:extLst>
          </p:cNvPr>
          <p:cNvSpPr>
            <a:spLocks noGrp="1"/>
          </p:cNvSpPr>
          <p:nvPr>
            <p:ph type="dt" sz="half" idx="10"/>
          </p:nvPr>
        </p:nvSpPr>
        <p:spPr/>
        <p:txBody>
          <a:bodyPr/>
          <a:lstStyle/>
          <a:p>
            <a:fld id="{72192151-61E1-4F2E-B035-6F643B0951B5}" type="datetime1">
              <a:rPr lang="en-ZA" smtClean="0"/>
              <a:t>2022/01/28</a:t>
            </a:fld>
            <a:endParaRPr lang="en-ZA" dirty="0"/>
          </a:p>
        </p:txBody>
      </p:sp>
      <p:sp>
        <p:nvSpPr>
          <p:cNvPr id="5" name="Footer Placeholder 4">
            <a:extLst>
              <a:ext uri="{FF2B5EF4-FFF2-40B4-BE49-F238E27FC236}">
                <a16:creationId xmlns:a16="http://schemas.microsoft.com/office/drawing/2014/main" id="{00CA714C-D4AE-49F5-8D66-CDD27F63E4CC}"/>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431875A2-5460-4066-9F5B-77FECD80B773}"/>
              </a:ext>
            </a:extLst>
          </p:cNvPr>
          <p:cNvSpPr>
            <a:spLocks noGrp="1"/>
          </p:cNvSpPr>
          <p:nvPr>
            <p:ph type="sldNum" sz="quarter" idx="12"/>
          </p:nvPr>
        </p:nvSpPr>
        <p:spPr/>
        <p:txBody>
          <a:bodyPr/>
          <a:lstStyle/>
          <a:p>
            <a:fld id="{C0F0D997-2984-4C31-98DE-68F593D74468}" type="slidenum">
              <a:rPr lang="en-ZA" smtClean="0"/>
              <a:t>‹#›</a:t>
            </a:fld>
            <a:endParaRPr lang="en-ZA" dirty="0"/>
          </a:p>
        </p:txBody>
      </p:sp>
    </p:spTree>
    <p:extLst>
      <p:ext uri="{BB962C8B-B14F-4D97-AF65-F5344CB8AC3E}">
        <p14:creationId xmlns:p14="http://schemas.microsoft.com/office/powerpoint/2010/main" val="1629165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85570F-140F-4530-8D9F-76168D4BD5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2E4E5513-C260-400A-A796-E42960C9C7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E5B7580D-0C2A-4695-AEA6-06D78AAF7EFC}"/>
              </a:ext>
            </a:extLst>
          </p:cNvPr>
          <p:cNvSpPr>
            <a:spLocks noGrp="1"/>
          </p:cNvSpPr>
          <p:nvPr>
            <p:ph type="dt" sz="half" idx="10"/>
          </p:nvPr>
        </p:nvSpPr>
        <p:spPr/>
        <p:txBody>
          <a:bodyPr/>
          <a:lstStyle/>
          <a:p>
            <a:fld id="{CFF70533-0EBB-40CF-A6A4-79693C510018}" type="datetime1">
              <a:rPr lang="en-ZA" smtClean="0"/>
              <a:t>2022/01/28</a:t>
            </a:fld>
            <a:endParaRPr lang="en-ZA" dirty="0"/>
          </a:p>
        </p:txBody>
      </p:sp>
      <p:sp>
        <p:nvSpPr>
          <p:cNvPr id="5" name="Footer Placeholder 4">
            <a:extLst>
              <a:ext uri="{FF2B5EF4-FFF2-40B4-BE49-F238E27FC236}">
                <a16:creationId xmlns:a16="http://schemas.microsoft.com/office/drawing/2014/main" id="{48EE50D7-40CD-4F27-B4B6-7B3F80D725C7}"/>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C5BE495A-BF64-4445-ACE0-9D396A40F257}"/>
              </a:ext>
            </a:extLst>
          </p:cNvPr>
          <p:cNvSpPr>
            <a:spLocks noGrp="1"/>
          </p:cNvSpPr>
          <p:nvPr>
            <p:ph type="sldNum" sz="quarter" idx="12"/>
          </p:nvPr>
        </p:nvSpPr>
        <p:spPr/>
        <p:txBody>
          <a:bodyPr/>
          <a:lstStyle/>
          <a:p>
            <a:fld id="{C0F0D997-2984-4C31-98DE-68F593D74468}" type="slidenum">
              <a:rPr lang="en-ZA" smtClean="0"/>
              <a:t>‹#›</a:t>
            </a:fld>
            <a:endParaRPr lang="en-ZA" dirty="0"/>
          </a:p>
        </p:txBody>
      </p:sp>
    </p:spTree>
    <p:extLst>
      <p:ext uri="{BB962C8B-B14F-4D97-AF65-F5344CB8AC3E}">
        <p14:creationId xmlns:p14="http://schemas.microsoft.com/office/powerpoint/2010/main" val="2334125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F1F86-B2F7-4580-8992-F563001452C3}"/>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97224ED2-B2A4-4088-8259-97B8FE481F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5F860792-AA5A-482E-82A4-0CFC1FDB037E}"/>
              </a:ext>
            </a:extLst>
          </p:cNvPr>
          <p:cNvSpPr>
            <a:spLocks noGrp="1"/>
          </p:cNvSpPr>
          <p:nvPr>
            <p:ph type="dt" sz="half" idx="10"/>
          </p:nvPr>
        </p:nvSpPr>
        <p:spPr/>
        <p:txBody>
          <a:bodyPr/>
          <a:lstStyle/>
          <a:p>
            <a:fld id="{DD1D96C4-D59F-44D8-B5AD-0200544C8D67}" type="datetime1">
              <a:rPr lang="en-ZA" smtClean="0"/>
              <a:t>2022/01/28</a:t>
            </a:fld>
            <a:endParaRPr lang="en-ZA" dirty="0"/>
          </a:p>
        </p:txBody>
      </p:sp>
      <p:sp>
        <p:nvSpPr>
          <p:cNvPr id="5" name="Footer Placeholder 4">
            <a:extLst>
              <a:ext uri="{FF2B5EF4-FFF2-40B4-BE49-F238E27FC236}">
                <a16:creationId xmlns:a16="http://schemas.microsoft.com/office/drawing/2014/main" id="{A0ABCF58-BA59-4867-A3DE-177BA4DE1288}"/>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1E38E304-E8A8-4545-99FE-9F0AC078994F}"/>
              </a:ext>
            </a:extLst>
          </p:cNvPr>
          <p:cNvSpPr>
            <a:spLocks noGrp="1"/>
          </p:cNvSpPr>
          <p:nvPr>
            <p:ph type="sldNum" sz="quarter" idx="12"/>
          </p:nvPr>
        </p:nvSpPr>
        <p:spPr/>
        <p:txBody>
          <a:bodyPr/>
          <a:lstStyle/>
          <a:p>
            <a:fld id="{C0F0D997-2984-4C31-98DE-68F593D74468}" type="slidenum">
              <a:rPr lang="en-ZA" smtClean="0"/>
              <a:t>‹#›</a:t>
            </a:fld>
            <a:endParaRPr lang="en-ZA" dirty="0"/>
          </a:p>
        </p:txBody>
      </p:sp>
    </p:spTree>
    <p:extLst>
      <p:ext uri="{BB962C8B-B14F-4D97-AF65-F5344CB8AC3E}">
        <p14:creationId xmlns:p14="http://schemas.microsoft.com/office/powerpoint/2010/main" val="88067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E1570-270D-4DE0-8942-CEE6BEFCD3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BDEF46E4-F9F0-4F64-B7C4-3ACD55340F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C5BCF7-523F-443D-AB8C-9467F2721061}"/>
              </a:ext>
            </a:extLst>
          </p:cNvPr>
          <p:cNvSpPr>
            <a:spLocks noGrp="1"/>
          </p:cNvSpPr>
          <p:nvPr>
            <p:ph type="dt" sz="half" idx="10"/>
          </p:nvPr>
        </p:nvSpPr>
        <p:spPr/>
        <p:txBody>
          <a:bodyPr/>
          <a:lstStyle/>
          <a:p>
            <a:fld id="{C0F4B1BB-790E-4E72-BC6E-071E23426181}" type="datetime1">
              <a:rPr lang="en-ZA" smtClean="0"/>
              <a:t>2022/01/28</a:t>
            </a:fld>
            <a:endParaRPr lang="en-ZA" dirty="0"/>
          </a:p>
        </p:txBody>
      </p:sp>
      <p:sp>
        <p:nvSpPr>
          <p:cNvPr id="5" name="Footer Placeholder 4">
            <a:extLst>
              <a:ext uri="{FF2B5EF4-FFF2-40B4-BE49-F238E27FC236}">
                <a16:creationId xmlns:a16="http://schemas.microsoft.com/office/drawing/2014/main" id="{887FF5B4-6091-4359-86FE-7EE4F2075F8F}"/>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0A345B7C-FBCB-4375-B878-D284F947D3BF}"/>
              </a:ext>
            </a:extLst>
          </p:cNvPr>
          <p:cNvSpPr>
            <a:spLocks noGrp="1"/>
          </p:cNvSpPr>
          <p:nvPr>
            <p:ph type="sldNum" sz="quarter" idx="12"/>
          </p:nvPr>
        </p:nvSpPr>
        <p:spPr/>
        <p:txBody>
          <a:bodyPr/>
          <a:lstStyle/>
          <a:p>
            <a:fld id="{C0F0D997-2984-4C31-98DE-68F593D74468}" type="slidenum">
              <a:rPr lang="en-ZA" smtClean="0"/>
              <a:t>‹#›</a:t>
            </a:fld>
            <a:endParaRPr lang="en-ZA" dirty="0"/>
          </a:p>
        </p:txBody>
      </p:sp>
    </p:spTree>
    <p:extLst>
      <p:ext uri="{BB962C8B-B14F-4D97-AF65-F5344CB8AC3E}">
        <p14:creationId xmlns:p14="http://schemas.microsoft.com/office/powerpoint/2010/main" val="3833464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61323-D2C9-4035-9096-D5ED3C1906A7}"/>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6357CE86-43BB-4065-B4D7-5182A60AE2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E02E1106-4AE3-4139-A9D5-FE1AD89DD3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55A34BEE-B315-4D28-89C8-54A396D74B57}"/>
              </a:ext>
            </a:extLst>
          </p:cNvPr>
          <p:cNvSpPr>
            <a:spLocks noGrp="1"/>
          </p:cNvSpPr>
          <p:nvPr>
            <p:ph type="dt" sz="half" idx="10"/>
          </p:nvPr>
        </p:nvSpPr>
        <p:spPr/>
        <p:txBody>
          <a:bodyPr/>
          <a:lstStyle/>
          <a:p>
            <a:fld id="{E2F54148-8B9C-4EED-B423-4B23C0E93276}" type="datetime1">
              <a:rPr lang="en-ZA" smtClean="0"/>
              <a:t>2022/01/28</a:t>
            </a:fld>
            <a:endParaRPr lang="en-ZA" dirty="0"/>
          </a:p>
        </p:txBody>
      </p:sp>
      <p:sp>
        <p:nvSpPr>
          <p:cNvPr id="6" name="Footer Placeholder 5">
            <a:extLst>
              <a:ext uri="{FF2B5EF4-FFF2-40B4-BE49-F238E27FC236}">
                <a16:creationId xmlns:a16="http://schemas.microsoft.com/office/drawing/2014/main" id="{B1940948-F24F-42E4-A542-0F3110A70826}"/>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ACBBC696-A5D5-479A-8C17-C55AC7B6E148}"/>
              </a:ext>
            </a:extLst>
          </p:cNvPr>
          <p:cNvSpPr>
            <a:spLocks noGrp="1"/>
          </p:cNvSpPr>
          <p:nvPr>
            <p:ph type="sldNum" sz="quarter" idx="12"/>
          </p:nvPr>
        </p:nvSpPr>
        <p:spPr/>
        <p:txBody>
          <a:bodyPr/>
          <a:lstStyle/>
          <a:p>
            <a:fld id="{C0F0D997-2984-4C31-98DE-68F593D74468}" type="slidenum">
              <a:rPr lang="en-ZA" smtClean="0"/>
              <a:t>‹#›</a:t>
            </a:fld>
            <a:endParaRPr lang="en-ZA" dirty="0"/>
          </a:p>
        </p:txBody>
      </p:sp>
    </p:spTree>
    <p:extLst>
      <p:ext uri="{BB962C8B-B14F-4D97-AF65-F5344CB8AC3E}">
        <p14:creationId xmlns:p14="http://schemas.microsoft.com/office/powerpoint/2010/main" val="1242144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70266-8F22-4835-BE04-8C10F35FAC16}"/>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D3C7FEF6-B511-4C39-B7C0-9AF77B350D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09BC48-DC92-4C98-ABBD-2F729DBAD6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7472E75E-9B61-4712-9746-3DD8A1AB78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F9BA88-04DB-4E9B-BC60-18C769E97A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907E18D6-5E12-40B0-B5ED-C09904B0C6A6}"/>
              </a:ext>
            </a:extLst>
          </p:cNvPr>
          <p:cNvSpPr>
            <a:spLocks noGrp="1"/>
          </p:cNvSpPr>
          <p:nvPr>
            <p:ph type="dt" sz="half" idx="10"/>
          </p:nvPr>
        </p:nvSpPr>
        <p:spPr/>
        <p:txBody>
          <a:bodyPr/>
          <a:lstStyle/>
          <a:p>
            <a:fld id="{D7D806DD-6114-46CD-932C-B5BB3262D9A5}" type="datetime1">
              <a:rPr lang="en-ZA" smtClean="0"/>
              <a:t>2022/01/28</a:t>
            </a:fld>
            <a:endParaRPr lang="en-ZA" dirty="0"/>
          </a:p>
        </p:txBody>
      </p:sp>
      <p:sp>
        <p:nvSpPr>
          <p:cNvPr id="8" name="Footer Placeholder 7">
            <a:extLst>
              <a:ext uri="{FF2B5EF4-FFF2-40B4-BE49-F238E27FC236}">
                <a16:creationId xmlns:a16="http://schemas.microsoft.com/office/drawing/2014/main" id="{5458A7CE-8E45-4D39-8AD0-20A66EE13EA9}"/>
              </a:ext>
            </a:extLst>
          </p:cNvPr>
          <p:cNvSpPr>
            <a:spLocks noGrp="1"/>
          </p:cNvSpPr>
          <p:nvPr>
            <p:ph type="ftr" sz="quarter" idx="11"/>
          </p:nvPr>
        </p:nvSpPr>
        <p:spPr/>
        <p:txBody>
          <a:bodyPr/>
          <a:lstStyle/>
          <a:p>
            <a:endParaRPr lang="en-ZA" dirty="0"/>
          </a:p>
        </p:txBody>
      </p:sp>
      <p:sp>
        <p:nvSpPr>
          <p:cNvPr id="9" name="Slide Number Placeholder 8">
            <a:extLst>
              <a:ext uri="{FF2B5EF4-FFF2-40B4-BE49-F238E27FC236}">
                <a16:creationId xmlns:a16="http://schemas.microsoft.com/office/drawing/2014/main" id="{EB68B876-C6BC-4882-97F5-BFDA87DCEC9F}"/>
              </a:ext>
            </a:extLst>
          </p:cNvPr>
          <p:cNvSpPr>
            <a:spLocks noGrp="1"/>
          </p:cNvSpPr>
          <p:nvPr>
            <p:ph type="sldNum" sz="quarter" idx="12"/>
          </p:nvPr>
        </p:nvSpPr>
        <p:spPr/>
        <p:txBody>
          <a:bodyPr/>
          <a:lstStyle/>
          <a:p>
            <a:fld id="{C0F0D997-2984-4C31-98DE-68F593D74468}" type="slidenum">
              <a:rPr lang="en-ZA" smtClean="0"/>
              <a:t>‹#›</a:t>
            </a:fld>
            <a:endParaRPr lang="en-ZA" dirty="0"/>
          </a:p>
        </p:txBody>
      </p:sp>
    </p:spTree>
    <p:extLst>
      <p:ext uri="{BB962C8B-B14F-4D97-AF65-F5344CB8AC3E}">
        <p14:creationId xmlns:p14="http://schemas.microsoft.com/office/powerpoint/2010/main" val="572298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C245B-1438-43EB-A0DF-78AE4DBDA833}"/>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FA4F1685-8823-428C-82E5-2A9F8949AC88}"/>
              </a:ext>
            </a:extLst>
          </p:cNvPr>
          <p:cNvSpPr>
            <a:spLocks noGrp="1"/>
          </p:cNvSpPr>
          <p:nvPr>
            <p:ph type="dt" sz="half" idx="10"/>
          </p:nvPr>
        </p:nvSpPr>
        <p:spPr/>
        <p:txBody>
          <a:bodyPr/>
          <a:lstStyle/>
          <a:p>
            <a:fld id="{DF1D4AF6-BADD-4ECA-BD27-712BBE6D764F}" type="datetime1">
              <a:rPr lang="en-ZA" smtClean="0"/>
              <a:t>2022/01/28</a:t>
            </a:fld>
            <a:endParaRPr lang="en-ZA" dirty="0"/>
          </a:p>
        </p:txBody>
      </p:sp>
      <p:sp>
        <p:nvSpPr>
          <p:cNvPr id="4" name="Footer Placeholder 3">
            <a:extLst>
              <a:ext uri="{FF2B5EF4-FFF2-40B4-BE49-F238E27FC236}">
                <a16:creationId xmlns:a16="http://schemas.microsoft.com/office/drawing/2014/main" id="{902FDB69-A04D-4B5F-82E5-0B6749B8E3D2}"/>
              </a:ext>
            </a:extLst>
          </p:cNvPr>
          <p:cNvSpPr>
            <a:spLocks noGrp="1"/>
          </p:cNvSpPr>
          <p:nvPr>
            <p:ph type="ftr" sz="quarter" idx="11"/>
          </p:nvPr>
        </p:nvSpPr>
        <p:spPr/>
        <p:txBody>
          <a:bodyPr/>
          <a:lstStyle/>
          <a:p>
            <a:endParaRPr lang="en-ZA" dirty="0"/>
          </a:p>
        </p:txBody>
      </p:sp>
      <p:sp>
        <p:nvSpPr>
          <p:cNvPr id="5" name="Slide Number Placeholder 4">
            <a:extLst>
              <a:ext uri="{FF2B5EF4-FFF2-40B4-BE49-F238E27FC236}">
                <a16:creationId xmlns:a16="http://schemas.microsoft.com/office/drawing/2014/main" id="{16C1A6B1-B410-4A59-9965-BBF765487002}"/>
              </a:ext>
            </a:extLst>
          </p:cNvPr>
          <p:cNvSpPr>
            <a:spLocks noGrp="1"/>
          </p:cNvSpPr>
          <p:nvPr>
            <p:ph type="sldNum" sz="quarter" idx="12"/>
          </p:nvPr>
        </p:nvSpPr>
        <p:spPr/>
        <p:txBody>
          <a:bodyPr/>
          <a:lstStyle/>
          <a:p>
            <a:fld id="{C0F0D997-2984-4C31-98DE-68F593D74468}" type="slidenum">
              <a:rPr lang="en-ZA" smtClean="0"/>
              <a:t>‹#›</a:t>
            </a:fld>
            <a:endParaRPr lang="en-ZA" dirty="0"/>
          </a:p>
        </p:txBody>
      </p:sp>
    </p:spTree>
    <p:extLst>
      <p:ext uri="{BB962C8B-B14F-4D97-AF65-F5344CB8AC3E}">
        <p14:creationId xmlns:p14="http://schemas.microsoft.com/office/powerpoint/2010/main" val="4240899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7557F4-81F7-4461-95A8-0CA944023F71}"/>
              </a:ext>
            </a:extLst>
          </p:cNvPr>
          <p:cNvSpPr>
            <a:spLocks noGrp="1"/>
          </p:cNvSpPr>
          <p:nvPr>
            <p:ph type="dt" sz="half" idx="10"/>
          </p:nvPr>
        </p:nvSpPr>
        <p:spPr/>
        <p:txBody>
          <a:bodyPr/>
          <a:lstStyle/>
          <a:p>
            <a:fld id="{A25ABCB1-216B-45AB-A5E0-6951F7FDCBBE}" type="datetime1">
              <a:rPr lang="en-ZA" smtClean="0"/>
              <a:t>2022/01/28</a:t>
            </a:fld>
            <a:endParaRPr lang="en-ZA" dirty="0"/>
          </a:p>
        </p:txBody>
      </p:sp>
      <p:sp>
        <p:nvSpPr>
          <p:cNvPr id="3" name="Footer Placeholder 2">
            <a:extLst>
              <a:ext uri="{FF2B5EF4-FFF2-40B4-BE49-F238E27FC236}">
                <a16:creationId xmlns:a16="http://schemas.microsoft.com/office/drawing/2014/main" id="{1445278F-F424-43CD-82F4-DEF8262020C9}"/>
              </a:ext>
            </a:extLst>
          </p:cNvPr>
          <p:cNvSpPr>
            <a:spLocks noGrp="1"/>
          </p:cNvSpPr>
          <p:nvPr>
            <p:ph type="ftr" sz="quarter" idx="11"/>
          </p:nvPr>
        </p:nvSpPr>
        <p:spPr/>
        <p:txBody>
          <a:bodyPr/>
          <a:lstStyle/>
          <a:p>
            <a:endParaRPr lang="en-ZA" dirty="0"/>
          </a:p>
        </p:txBody>
      </p:sp>
      <p:sp>
        <p:nvSpPr>
          <p:cNvPr id="4" name="Slide Number Placeholder 3">
            <a:extLst>
              <a:ext uri="{FF2B5EF4-FFF2-40B4-BE49-F238E27FC236}">
                <a16:creationId xmlns:a16="http://schemas.microsoft.com/office/drawing/2014/main" id="{B270F9ED-F57E-4D94-9DB1-11A32673EB3F}"/>
              </a:ext>
            </a:extLst>
          </p:cNvPr>
          <p:cNvSpPr>
            <a:spLocks noGrp="1"/>
          </p:cNvSpPr>
          <p:nvPr>
            <p:ph type="sldNum" sz="quarter" idx="12"/>
          </p:nvPr>
        </p:nvSpPr>
        <p:spPr/>
        <p:txBody>
          <a:bodyPr/>
          <a:lstStyle/>
          <a:p>
            <a:fld id="{C0F0D997-2984-4C31-98DE-68F593D74468}" type="slidenum">
              <a:rPr lang="en-ZA" smtClean="0"/>
              <a:t>‹#›</a:t>
            </a:fld>
            <a:endParaRPr lang="en-ZA" dirty="0"/>
          </a:p>
        </p:txBody>
      </p:sp>
    </p:spTree>
    <p:extLst>
      <p:ext uri="{BB962C8B-B14F-4D97-AF65-F5344CB8AC3E}">
        <p14:creationId xmlns:p14="http://schemas.microsoft.com/office/powerpoint/2010/main" val="1418385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B31D3-B40E-44DC-B5AC-60760B987C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4C8805B9-F438-4485-91ED-4705D2B78C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17A929D3-FA95-4F5C-9F91-8DD2F666B7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1DA95C-C2FB-4F51-B1CF-9CFA6E655626}"/>
              </a:ext>
            </a:extLst>
          </p:cNvPr>
          <p:cNvSpPr>
            <a:spLocks noGrp="1"/>
          </p:cNvSpPr>
          <p:nvPr>
            <p:ph type="dt" sz="half" idx="10"/>
          </p:nvPr>
        </p:nvSpPr>
        <p:spPr/>
        <p:txBody>
          <a:bodyPr/>
          <a:lstStyle/>
          <a:p>
            <a:fld id="{1F6356A0-8821-47AC-A225-DC18F65145DC}" type="datetime1">
              <a:rPr lang="en-ZA" smtClean="0"/>
              <a:t>2022/01/28</a:t>
            </a:fld>
            <a:endParaRPr lang="en-ZA" dirty="0"/>
          </a:p>
        </p:txBody>
      </p:sp>
      <p:sp>
        <p:nvSpPr>
          <p:cNvPr id="6" name="Footer Placeholder 5">
            <a:extLst>
              <a:ext uri="{FF2B5EF4-FFF2-40B4-BE49-F238E27FC236}">
                <a16:creationId xmlns:a16="http://schemas.microsoft.com/office/drawing/2014/main" id="{65AD17FF-41FC-4C91-B7B2-46675B37E699}"/>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D26EEB8A-CCA8-4E68-9905-4F9CC6E05C49}"/>
              </a:ext>
            </a:extLst>
          </p:cNvPr>
          <p:cNvSpPr>
            <a:spLocks noGrp="1"/>
          </p:cNvSpPr>
          <p:nvPr>
            <p:ph type="sldNum" sz="quarter" idx="12"/>
          </p:nvPr>
        </p:nvSpPr>
        <p:spPr/>
        <p:txBody>
          <a:bodyPr/>
          <a:lstStyle/>
          <a:p>
            <a:fld id="{C0F0D997-2984-4C31-98DE-68F593D74468}" type="slidenum">
              <a:rPr lang="en-ZA" smtClean="0"/>
              <a:t>‹#›</a:t>
            </a:fld>
            <a:endParaRPr lang="en-ZA" dirty="0"/>
          </a:p>
        </p:txBody>
      </p:sp>
    </p:spTree>
    <p:extLst>
      <p:ext uri="{BB962C8B-B14F-4D97-AF65-F5344CB8AC3E}">
        <p14:creationId xmlns:p14="http://schemas.microsoft.com/office/powerpoint/2010/main" val="2043588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B95A8-192C-46BA-9611-4A2607FE82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B5AAB408-81FA-4D44-B4B0-61AC437D09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a:extLst>
              <a:ext uri="{FF2B5EF4-FFF2-40B4-BE49-F238E27FC236}">
                <a16:creationId xmlns:a16="http://schemas.microsoft.com/office/drawing/2014/main" id="{F0368C11-63BD-4B17-AFA1-B366F70FA7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58BB17-DA02-41BA-812B-2746BC497015}"/>
              </a:ext>
            </a:extLst>
          </p:cNvPr>
          <p:cNvSpPr>
            <a:spLocks noGrp="1"/>
          </p:cNvSpPr>
          <p:nvPr>
            <p:ph type="dt" sz="half" idx="10"/>
          </p:nvPr>
        </p:nvSpPr>
        <p:spPr/>
        <p:txBody>
          <a:bodyPr/>
          <a:lstStyle/>
          <a:p>
            <a:fld id="{27DD1E8F-F8C5-4A90-9C0B-14E61DD4CF30}" type="datetime1">
              <a:rPr lang="en-ZA" smtClean="0"/>
              <a:t>2022/01/28</a:t>
            </a:fld>
            <a:endParaRPr lang="en-ZA" dirty="0"/>
          </a:p>
        </p:txBody>
      </p:sp>
      <p:sp>
        <p:nvSpPr>
          <p:cNvPr id="6" name="Footer Placeholder 5">
            <a:extLst>
              <a:ext uri="{FF2B5EF4-FFF2-40B4-BE49-F238E27FC236}">
                <a16:creationId xmlns:a16="http://schemas.microsoft.com/office/drawing/2014/main" id="{60049CC6-A8D9-4C79-A162-5CA30F6BF5F6}"/>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C7977F2A-2BB6-40A6-9071-238B3578D508}"/>
              </a:ext>
            </a:extLst>
          </p:cNvPr>
          <p:cNvSpPr>
            <a:spLocks noGrp="1"/>
          </p:cNvSpPr>
          <p:nvPr>
            <p:ph type="sldNum" sz="quarter" idx="12"/>
          </p:nvPr>
        </p:nvSpPr>
        <p:spPr/>
        <p:txBody>
          <a:bodyPr/>
          <a:lstStyle/>
          <a:p>
            <a:fld id="{C0F0D997-2984-4C31-98DE-68F593D74468}" type="slidenum">
              <a:rPr lang="en-ZA" smtClean="0"/>
              <a:t>‹#›</a:t>
            </a:fld>
            <a:endParaRPr lang="en-ZA" dirty="0"/>
          </a:p>
        </p:txBody>
      </p:sp>
    </p:spTree>
    <p:extLst>
      <p:ext uri="{BB962C8B-B14F-4D97-AF65-F5344CB8AC3E}">
        <p14:creationId xmlns:p14="http://schemas.microsoft.com/office/powerpoint/2010/main" val="3906787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415EA0-72EC-4128-9E6C-9482EDE75E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628EA5A3-3E2A-4180-86A6-4F36CEE747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316D43A0-6E9A-460C-808F-1FA416B1EC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9B0915-1620-4DAC-A775-E393FA215ACD}" type="datetime1">
              <a:rPr lang="en-ZA" smtClean="0"/>
              <a:t>2022/01/28</a:t>
            </a:fld>
            <a:endParaRPr lang="en-ZA" dirty="0"/>
          </a:p>
        </p:txBody>
      </p:sp>
      <p:sp>
        <p:nvSpPr>
          <p:cNvPr id="5" name="Footer Placeholder 4">
            <a:extLst>
              <a:ext uri="{FF2B5EF4-FFF2-40B4-BE49-F238E27FC236}">
                <a16:creationId xmlns:a16="http://schemas.microsoft.com/office/drawing/2014/main" id="{A91F43C9-1E26-4F1D-A447-DCB7941CD7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a:extLst>
              <a:ext uri="{FF2B5EF4-FFF2-40B4-BE49-F238E27FC236}">
                <a16:creationId xmlns:a16="http://schemas.microsoft.com/office/drawing/2014/main" id="{510C57C4-DE22-4215-BDCB-63EBE778DF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0D997-2984-4C31-98DE-68F593D74468}" type="slidenum">
              <a:rPr lang="en-ZA" smtClean="0"/>
              <a:t>‹#›</a:t>
            </a:fld>
            <a:endParaRPr lang="en-ZA" dirty="0"/>
          </a:p>
        </p:txBody>
      </p:sp>
    </p:spTree>
    <p:extLst>
      <p:ext uri="{BB962C8B-B14F-4D97-AF65-F5344CB8AC3E}">
        <p14:creationId xmlns:p14="http://schemas.microsoft.com/office/powerpoint/2010/main" val="2815597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lstStyle/>
          <a:p>
            <a:fld id="{4EAAC314-133C-4900-8EE3-410F5A2CB0D8}" type="slidenum">
              <a:rPr lang="en-GB" smtClean="0"/>
              <a:pPr/>
              <a:t>1</a:t>
            </a:fld>
            <a:endParaRPr lang="en-GB" dirty="0"/>
          </a:p>
        </p:txBody>
      </p:sp>
      <p:sp>
        <p:nvSpPr>
          <p:cNvPr id="2051" name="Rectangle 2"/>
          <p:cNvSpPr>
            <a:spLocks noGrp="1" noChangeArrowheads="1"/>
          </p:cNvSpPr>
          <p:nvPr>
            <p:ph type="ctrTitle"/>
          </p:nvPr>
        </p:nvSpPr>
        <p:spPr>
          <a:xfrm>
            <a:off x="2208213" y="2466975"/>
            <a:ext cx="7772400" cy="962025"/>
          </a:xfrm>
        </p:spPr>
        <p:txBody>
          <a:bodyPr>
            <a:normAutofit/>
          </a:bodyPr>
          <a:lstStyle/>
          <a:p>
            <a:pPr eaLnBrk="1" hangingPunct="1"/>
            <a:r>
              <a:rPr lang="en-ZA" sz="2400" b="1" dirty="0">
                <a:latin typeface="Century Gothic" panose="020B0502020202020204" pitchFamily="34" charset="0"/>
              </a:rPr>
              <a:t>CGE FORMAL SUBMISSION ON </a:t>
            </a:r>
            <a:br>
              <a:rPr lang="en-ZA" sz="2400" b="1" dirty="0">
                <a:latin typeface="Century Gothic" panose="020B0502020202020204" pitchFamily="34" charset="0"/>
              </a:rPr>
            </a:br>
            <a:r>
              <a:rPr lang="en-ZA" sz="2400" b="1" dirty="0">
                <a:latin typeface="Century Gothic" panose="020B0502020202020204" pitchFamily="34" charset="0"/>
              </a:rPr>
              <a:t>THE NATIONAL HEALTH INSURANCE BILL</a:t>
            </a:r>
            <a:endParaRPr lang="en-GB" sz="2400" b="1" dirty="0">
              <a:latin typeface="Century Gothic" panose="020B0502020202020204" pitchFamily="34" charset="0"/>
              <a:sym typeface="Century Gothic" pitchFamily="34" charset="0"/>
            </a:endParaRPr>
          </a:p>
        </p:txBody>
      </p:sp>
      <p:sp>
        <p:nvSpPr>
          <p:cNvPr id="2052" name="Rectangle 3"/>
          <p:cNvSpPr>
            <a:spLocks noGrp="1" noChangeArrowheads="1"/>
          </p:cNvSpPr>
          <p:nvPr>
            <p:ph type="subTitle" idx="1"/>
          </p:nvPr>
        </p:nvSpPr>
        <p:spPr>
          <a:xfrm>
            <a:off x="2855913" y="4124325"/>
            <a:ext cx="6400800" cy="1920875"/>
          </a:xfrm>
        </p:spPr>
        <p:txBody>
          <a:bodyPr>
            <a:normAutofit/>
          </a:bodyPr>
          <a:lstStyle/>
          <a:p>
            <a:pPr eaLnBrk="1" hangingPunct="1"/>
            <a:r>
              <a:rPr lang="en-US" sz="1800" dirty="0">
                <a:latin typeface="Century Gothic" panose="020B0502020202020204" pitchFamily="34" charset="0"/>
              </a:rPr>
              <a:t>Presentation by </a:t>
            </a:r>
          </a:p>
          <a:p>
            <a:pPr eaLnBrk="1" hangingPunct="1"/>
            <a:endParaRPr lang="en-US" sz="1800" dirty="0">
              <a:latin typeface="Century Gothic" panose="020B0502020202020204" pitchFamily="34" charset="0"/>
            </a:endParaRPr>
          </a:p>
          <a:p>
            <a:pPr eaLnBrk="1" hangingPunct="1"/>
            <a:r>
              <a:rPr lang="en-US" sz="1800" dirty="0">
                <a:latin typeface="Century Gothic" panose="020B0502020202020204" pitchFamily="34" charset="0"/>
              </a:rPr>
              <a:t>Jamela Robertson</a:t>
            </a:r>
          </a:p>
          <a:p>
            <a:pPr eaLnBrk="1" hangingPunct="1"/>
            <a:r>
              <a:rPr lang="en-US" sz="1800" dirty="0">
                <a:latin typeface="Century Gothic" panose="020B0502020202020204" pitchFamily="34" charset="0"/>
              </a:rPr>
              <a:t>Chief Executive Officer</a:t>
            </a:r>
          </a:p>
          <a:p>
            <a:pPr eaLnBrk="1" hangingPunct="1"/>
            <a:r>
              <a:rPr lang="en-US" sz="1800" dirty="0">
                <a:latin typeface="Century Gothic" panose="020B0502020202020204" pitchFamily="34" charset="0"/>
              </a:rPr>
              <a:t>Commission for Gender Equality </a:t>
            </a:r>
          </a:p>
          <a:p>
            <a:pPr eaLnBrk="1" hangingPunct="1"/>
            <a:endParaRPr lang="en-US" dirty="0"/>
          </a:p>
        </p:txBody>
      </p:sp>
      <p:grpSp>
        <p:nvGrpSpPr>
          <p:cNvPr id="2053" name="Group 8"/>
          <p:cNvGrpSpPr>
            <a:grpSpLocks/>
          </p:cNvGrpSpPr>
          <p:nvPr/>
        </p:nvGrpSpPr>
        <p:grpSpPr bwMode="auto">
          <a:xfrm>
            <a:off x="1524000" y="-41275"/>
            <a:ext cx="9144000" cy="6524625"/>
            <a:chOff x="0" y="-899376"/>
            <a:chExt cx="9144000" cy="7757375"/>
          </a:xfrm>
        </p:grpSpPr>
        <p:pic>
          <p:nvPicPr>
            <p:cNvPr id="2054" name="Picture 10" descr="CGE Banner1"/>
            <p:cNvPicPr>
              <a:picLocks noChangeAspect="1" noChangeArrowheads="1"/>
            </p:cNvPicPr>
            <p:nvPr/>
          </p:nvPicPr>
          <p:blipFill>
            <a:blip r:embed="rId3" cstate="print"/>
            <a:srcRect/>
            <a:stretch>
              <a:fillRect/>
            </a:stretch>
          </p:blipFill>
          <p:spPr bwMode="auto">
            <a:xfrm>
              <a:off x="0" y="-899376"/>
              <a:ext cx="9144000" cy="2815489"/>
            </a:xfrm>
            <a:prstGeom prst="rect">
              <a:avLst/>
            </a:prstGeom>
            <a:noFill/>
            <a:ln w="9525">
              <a:noFill/>
              <a:miter lim="800000"/>
              <a:headEnd/>
              <a:tailEnd/>
            </a:ln>
          </p:spPr>
        </p:pic>
        <p:pic>
          <p:nvPicPr>
            <p:cNvPr id="2055" name="Picture 14"/>
            <p:cNvPicPr>
              <a:picLocks noChangeAspect="1" noChangeArrowheads="1"/>
            </p:cNvPicPr>
            <p:nvPr/>
          </p:nvPicPr>
          <p:blipFill>
            <a:blip r:embed="rId4" cstate="print"/>
            <a:srcRect/>
            <a:stretch>
              <a:fillRect/>
            </a:stretch>
          </p:blipFill>
          <p:spPr bwMode="auto">
            <a:xfrm flipV="1">
              <a:off x="0" y="3571876"/>
              <a:ext cx="9144000" cy="228598"/>
            </a:xfrm>
            <a:prstGeom prst="rect">
              <a:avLst/>
            </a:prstGeom>
            <a:noFill/>
            <a:ln w="9525">
              <a:noFill/>
              <a:miter lim="800000"/>
              <a:headEnd/>
              <a:tailEnd/>
            </a:ln>
          </p:spPr>
        </p:pic>
        <p:pic>
          <p:nvPicPr>
            <p:cNvPr id="2056" name="Picture 15"/>
            <p:cNvPicPr>
              <a:picLocks noChangeAspect="1" noChangeArrowheads="1"/>
            </p:cNvPicPr>
            <p:nvPr/>
          </p:nvPicPr>
          <p:blipFill>
            <a:blip r:embed="rId4" cstate="print"/>
            <a:srcRect/>
            <a:stretch>
              <a:fillRect/>
            </a:stretch>
          </p:blipFill>
          <p:spPr bwMode="auto">
            <a:xfrm flipV="1">
              <a:off x="0" y="6629401"/>
              <a:ext cx="9144000" cy="228598"/>
            </a:xfrm>
            <a:prstGeom prst="rect">
              <a:avLst/>
            </a:prstGeom>
            <a:noFill/>
            <a:ln w="9525">
              <a:noFill/>
              <a:miter lim="800000"/>
              <a:headEnd/>
              <a:tailEnd/>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AC8C1-FA2D-478B-9E2E-A401B000BF31}"/>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D19361ED-8B26-40FB-887E-6365C64289C7}"/>
              </a:ext>
            </a:extLst>
          </p:cNvPr>
          <p:cNvSpPr>
            <a:spLocks noGrp="1"/>
          </p:cNvSpPr>
          <p:nvPr>
            <p:ph idx="1"/>
          </p:nvPr>
        </p:nvSpPr>
        <p:spPr>
          <a:xfrm>
            <a:off x="838200" y="1825625"/>
            <a:ext cx="10515600" cy="4667250"/>
          </a:xfrm>
        </p:spPr>
        <p:txBody>
          <a:bodyPr>
            <a:normAutofit fontScale="92500" lnSpcReduction="20000"/>
          </a:bodyPr>
          <a:lstStyle/>
          <a:p>
            <a:pPr marL="0" indent="0" algn="ctr">
              <a:lnSpc>
                <a:spcPct val="150000"/>
              </a:lnSpc>
              <a:buNone/>
            </a:pPr>
            <a:r>
              <a:rPr lang="en-ZA" sz="1800" b="1" dirty="0">
                <a:latin typeface="Century Gothic" panose="020B0502020202020204" pitchFamily="34" charset="0"/>
              </a:rPr>
              <a:t>CHAPTER 2 </a:t>
            </a:r>
            <a:r>
              <a:rPr lang="en-ZA" sz="1800" dirty="0">
                <a:latin typeface="Century Gothic" panose="020B0502020202020204" pitchFamily="34" charset="0"/>
              </a:rPr>
              <a:t>(Cont.)</a:t>
            </a:r>
          </a:p>
          <a:p>
            <a:pPr algn="just">
              <a:lnSpc>
                <a:spcPct val="160000"/>
              </a:lnSpc>
            </a:pPr>
            <a:r>
              <a:rPr lang="en-ZA" sz="1600" dirty="0">
                <a:latin typeface="Century Gothic" panose="020B0502020202020204" pitchFamily="34" charset="0"/>
              </a:rPr>
              <a:t>For example, the Bill states that: (8) A user seeking health care services purchased for his or her benefit by the Fund from an accredited health care service provider or health establishment must present proof of registration to that health care service provider or health establishment when seeking those health care services.</a:t>
            </a:r>
          </a:p>
          <a:p>
            <a:pPr algn="just">
              <a:lnSpc>
                <a:spcPct val="160000"/>
              </a:lnSpc>
            </a:pPr>
            <a:r>
              <a:rPr lang="en-ZA" sz="1600" dirty="0">
                <a:latin typeface="Century Gothic" panose="020B0502020202020204" pitchFamily="34" charset="0"/>
              </a:rPr>
              <a:t>In addition, the NHIB excludes persons, particularly women who are travelling to South Africa in compliance with the Immigration Act. </a:t>
            </a:r>
          </a:p>
          <a:p>
            <a:pPr algn="just">
              <a:lnSpc>
                <a:spcPct val="160000"/>
              </a:lnSpc>
            </a:pPr>
            <a:r>
              <a:rPr lang="en-ZA" sz="1600" dirty="0">
                <a:latin typeface="Century Gothic" panose="020B0502020202020204" pitchFamily="34" charset="0"/>
              </a:rPr>
              <a:t>The Bill does not address how such women would be assisted if they require medical attention. </a:t>
            </a:r>
          </a:p>
          <a:p>
            <a:pPr algn="just">
              <a:lnSpc>
                <a:spcPct val="160000"/>
              </a:lnSpc>
            </a:pPr>
            <a:r>
              <a:rPr lang="en-ZA" sz="1600" dirty="0">
                <a:latin typeface="Century Gothic" panose="020B0502020202020204" pitchFamily="34" charset="0"/>
              </a:rPr>
              <a:t>The NHIB states that to get medical attention, the patient must be registered as a healthcare user and to be registered, they would have to comply with the requirements of section 5(5) of the Bill. </a:t>
            </a:r>
          </a:p>
          <a:p>
            <a:pPr algn="just">
              <a:lnSpc>
                <a:spcPct val="160000"/>
              </a:lnSpc>
            </a:pPr>
            <a:r>
              <a:rPr lang="en-ZA" sz="1600" dirty="0">
                <a:latin typeface="Century Gothic" panose="020B0502020202020204" pitchFamily="34" charset="0"/>
              </a:rPr>
              <a:t>These groups of persons would not comply, and it is not clear from the NHIB how they would access treatment and care.</a:t>
            </a:r>
          </a:p>
        </p:txBody>
      </p:sp>
      <p:pic>
        <p:nvPicPr>
          <p:cNvPr id="4" name="Picture 7" descr="CGE Banner1">
            <a:extLst>
              <a:ext uri="{FF2B5EF4-FFF2-40B4-BE49-F238E27FC236}">
                <a16:creationId xmlns:a16="http://schemas.microsoft.com/office/drawing/2014/main" id="{0947D884-FB09-4FD0-BD49-BC04D7AB21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5022D4FE-654F-4007-964C-FBD3BCDE1C78}"/>
              </a:ext>
            </a:extLst>
          </p:cNvPr>
          <p:cNvSpPr>
            <a:spLocks noGrp="1"/>
          </p:cNvSpPr>
          <p:nvPr>
            <p:ph type="sldNum" sz="quarter" idx="12"/>
          </p:nvPr>
        </p:nvSpPr>
        <p:spPr/>
        <p:txBody>
          <a:bodyPr/>
          <a:lstStyle/>
          <a:p>
            <a:fld id="{C0F0D997-2984-4C31-98DE-68F593D74468}" type="slidenum">
              <a:rPr lang="en-ZA" smtClean="0"/>
              <a:t>10</a:t>
            </a:fld>
            <a:endParaRPr lang="en-ZA" dirty="0"/>
          </a:p>
        </p:txBody>
      </p:sp>
    </p:spTree>
    <p:extLst>
      <p:ext uri="{BB962C8B-B14F-4D97-AF65-F5344CB8AC3E}">
        <p14:creationId xmlns:p14="http://schemas.microsoft.com/office/powerpoint/2010/main" val="273131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DEBD2-8B26-4C4D-98DD-E8CDAAD85522}"/>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2AEA96EF-6874-43D7-857C-6BF90514A52F}"/>
              </a:ext>
            </a:extLst>
          </p:cNvPr>
          <p:cNvSpPr>
            <a:spLocks noGrp="1"/>
          </p:cNvSpPr>
          <p:nvPr>
            <p:ph idx="1"/>
          </p:nvPr>
        </p:nvSpPr>
        <p:spPr/>
        <p:txBody>
          <a:bodyPr>
            <a:normAutofit/>
          </a:bodyPr>
          <a:lstStyle/>
          <a:p>
            <a:pPr marL="0" indent="0" algn="ctr">
              <a:lnSpc>
                <a:spcPct val="150000"/>
              </a:lnSpc>
              <a:buNone/>
            </a:pPr>
            <a:r>
              <a:rPr lang="en-ZA" sz="1800" b="1" dirty="0">
                <a:latin typeface="Century Gothic" panose="020B0502020202020204" pitchFamily="34" charset="0"/>
              </a:rPr>
              <a:t>CHAPTER 2 </a:t>
            </a:r>
            <a:r>
              <a:rPr lang="en-ZA" sz="1800" dirty="0">
                <a:latin typeface="Century Gothic" panose="020B0502020202020204" pitchFamily="34" charset="0"/>
              </a:rPr>
              <a:t>(Cont.)</a:t>
            </a:r>
          </a:p>
          <a:p>
            <a:pPr algn="just">
              <a:lnSpc>
                <a:spcPct val="150000"/>
              </a:lnSpc>
            </a:pPr>
            <a:r>
              <a:rPr lang="en-ZA" sz="1600" dirty="0">
                <a:latin typeface="Century Gothic" panose="020B0502020202020204" pitchFamily="34" charset="0"/>
              </a:rPr>
              <a:t>The reference to Promotion of Equality and Prevention of Unfair Discrimination Act 4 of 2000 (PEPUDA) under paragraph 6 (e) is welcomed however the NHIB fails to articulate what measures will be put in place to prevent discrimination on all the grounds as stated by PEPUDA. </a:t>
            </a:r>
          </a:p>
          <a:p>
            <a:pPr algn="just">
              <a:lnSpc>
                <a:spcPct val="150000"/>
              </a:lnSpc>
            </a:pPr>
            <a:r>
              <a:rPr lang="en-ZA" sz="1600" dirty="0">
                <a:latin typeface="Century Gothic" panose="020B0502020202020204" pitchFamily="34" charset="0"/>
              </a:rPr>
              <a:t>This is against the backdrop realization that most vulnerable groups continue to face multiple discrimination at health care services centres on the stated grounds. </a:t>
            </a:r>
          </a:p>
          <a:p>
            <a:pPr algn="just">
              <a:lnSpc>
                <a:spcPct val="150000"/>
              </a:lnSpc>
            </a:pPr>
            <a:r>
              <a:rPr lang="en-ZA" sz="1600" dirty="0">
                <a:latin typeface="Century Gothic" panose="020B0502020202020204" pitchFamily="34" charset="0"/>
              </a:rPr>
              <a:t>Examples include, the Life Esidimeni tragedy, a woman tied to a chair in Mamelodi hospital and mentally ill patient burnt in Wentworth hospital etc.  </a:t>
            </a:r>
          </a:p>
          <a:p>
            <a:pPr algn="just">
              <a:lnSpc>
                <a:spcPct val="150000"/>
              </a:lnSpc>
            </a:pPr>
            <a:r>
              <a:rPr lang="en-ZA" sz="1600" dirty="0">
                <a:latin typeface="Century Gothic" panose="020B0502020202020204" pitchFamily="34" charset="0"/>
              </a:rPr>
              <a:t>It is fundamentally important that monitoring and evaluation be explored in this regard to ensure the protection of human rights.</a:t>
            </a:r>
          </a:p>
        </p:txBody>
      </p:sp>
      <p:pic>
        <p:nvPicPr>
          <p:cNvPr id="4" name="Picture 7" descr="CGE Banner1">
            <a:extLst>
              <a:ext uri="{FF2B5EF4-FFF2-40B4-BE49-F238E27FC236}">
                <a16:creationId xmlns:a16="http://schemas.microsoft.com/office/drawing/2014/main" id="{2C67FC5D-5DD1-441E-866C-64B3BFE12A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A72B0469-BEB0-4FD4-838F-205136FC2FEE}"/>
              </a:ext>
            </a:extLst>
          </p:cNvPr>
          <p:cNvSpPr>
            <a:spLocks noGrp="1"/>
          </p:cNvSpPr>
          <p:nvPr>
            <p:ph type="sldNum" sz="quarter" idx="12"/>
          </p:nvPr>
        </p:nvSpPr>
        <p:spPr/>
        <p:txBody>
          <a:bodyPr/>
          <a:lstStyle/>
          <a:p>
            <a:fld id="{C0F0D997-2984-4C31-98DE-68F593D74468}" type="slidenum">
              <a:rPr lang="en-ZA" smtClean="0"/>
              <a:t>11</a:t>
            </a:fld>
            <a:endParaRPr lang="en-ZA" dirty="0"/>
          </a:p>
        </p:txBody>
      </p:sp>
    </p:spTree>
    <p:extLst>
      <p:ext uri="{BB962C8B-B14F-4D97-AF65-F5344CB8AC3E}">
        <p14:creationId xmlns:p14="http://schemas.microsoft.com/office/powerpoint/2010/main" val="290851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F119F-B1B5-4EAF-917D-A36B51F908F8}"/>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2A588DF2-E034-4D88-8DA5-EEF958AB0191}"/>
              </a:ext>
            </a:extLst>
          </p:cNvPr>
          <p:cNvSpPr>
            <a:spLocks noGrp="1"/>
          </p:cNvSpPr>
          <p:nvPr>
            <p:ph idx="1"/>
          </p:nvPr>
        </p:nvSpPr>
        <p:spPr/>
        <p:txBody>
          <a:bodyPr>
            <a:normAutofit fontScale="62500" lnSpcReduction="20000"/>
          </a:bodyPr>
          <a:lstStyle/>
          <a:p>
            <a:pPr marL="0" indent="0" algn="ctr">
              <a:lnSpc>
                <a:spcPct val="170000"/>
              </a:lnSpc>
              <a:buNone/>
            </a:pPr>
            <a:r>
              <a:rPr lang="en-ZA" sz="2900" b="1" u="sng" dirty="0">
                <a:latin typeface="Century Gothic" panose="020B0502020202020204" pitchFamily="34" charset="0"/>
              </a:rPr>
              <a:t>CHAPTER 2 </a:t>
            </a:r>
            <a:r>
              <a:rPr lang="en-ZA" sz="2900" u="sng" dirty="0">
                <a:latin typeface="Century Gothic" panose="020B0502020202020204" pitchFamily="34" charset="0"/>
              </a:rPr>
              <a:t>(Cont.)</a:t>
            </a:r>
          </a:p>
          <a:p>
            <a:pPr marL="0" indent="0" algn="just">
              <a:lnSpc>
                <a:spcPct val="170000"/>
              </a:lnSpc>
              <a:buNone/>
            </a:pPr>
            <a:r>
              <a:rPr lang="en-ZA" sz="2100" u="sng" dirty="0">
                <a:latin typeface="Century Gothic" panose="020B0502020202020204" pitchFamily="34" charset="0"/>
              </a:rPr>
              <a:t>Health Care Services Coverage </a:t>
            </a:r>
          </a:p>
          <a:p>
            <a:pPr algn="just">
              <a:lnSpc>
                <a:spcPct val="170000"/>
              </a:lnSpc>
            </a:pPr>
            <a:r>
              <a:rPr lang="en-ZA" sz="2100" dirty="0">
                <a:latin typeface="Century Gothic" panose="020B0502020202020204" pitchFamily="34" charset="0"/>
              </a:rPr>
              <a:t>While the NHIB provides for the user to receive the health care services that the user is entitled to:</a:t>
            </a:r>
          </a:p>
          <a:p>
            <a:pPr marL="0" indent="0" algn="just">
              <a:lnSpc>
                <a:spcPct val="170000"/>
              </a:lnSpc>
              <a:buNone/>
            </a:pPr>
            <a:r>
              <a:rPr lang="en-ZA" sz="2100" dirty="0">
                <a:latin typeface="Century Gothic" panose="020B0502020202020204" pitchFamily="34" charset="0"/>
              </a:rPr>
              <a:t>The Commission is concerned about the multiple struggles to access gender appropriate continuum health care services by the transgender persons, intersex persons, girls and women in South Africa, this section of the NHIB states that (4) “treatment must not be funded if a health care service provider demonstrates that </a:t>
            </a:r>
          </a:p>
          <a:p>
            <a:pPr marL="0" indent="0" algn="just">
              <a:lnSpc>
                <a:spcPct val="170000"/>
              </a:lnSpc>
              <a:buNone/>
            </a:pPr>
            <a:r>
              <a:rPr lang="en-ZA" sz="2100" dirty="0">
                <a:latin typeface="Century Gothic" panose="020B0502020202020204" pitchFamily="34" charset="0"/>
              </a:rPr>
              <a:t>(a)	no medical necessity exists for the health care service in question;</a:t>
            </a:r>
          </a:p>
          <a:p>
            <a:pPr marL="0" indent="0" algn="just">
              <a:lnSpc>
                <a:spcPct val="170000"/>
              </a:lnSpc>
              <a:buNone/>
            </a:pPr>
            <a:r>
              <a:rPr lang="en-ZA" sz="2100" dirty="0">
                <a:latin typeface="Century Gothic" panose="020B0502020202020204" pitchFamily="34" charset="0"/>
              </a:rPr>
              <a:t>(b)	no cost-effective intervention exists for the health care service as determined by a health technology 	assessment; or</a:t>
            </a:r>
          </a:p>
          <a:p>
            <a:pPr marL="0" indent="0" algn="just">
              <a:lnSpc>
                <a:spcPct val="170000"/>
              </a:lnSpc>
              <a:buNone/>
            </a:pPr>
            <a:r>
              <a:rPr lang="en-ZA" sz="2100" dirty="0">
                <a:latin typeface="Century Gothic" panose="020B0502020202020204" pitchFamily="34" charset="0"/>
              </a:rPr>
              <a:t>(c)	the health care product or treatment is not included in the Formulary, except in circumstances where 	a complementary list has been approved by the Minister.</a:t>
            </a:r>
          </a:p>
          <a:p>
            <a:pPr marL="0" indent="0" algn="just">
              <a:lnSpc>
                <a:spcPct val="150000"/>
              </a:lnSpc>
              <a:buNone/>
            </a:pPr>
            <a:endParaRPr lang="en-ZA" sz="1800" dirty="0">
              <a:latin typeface="Century Gothic" panose="020B0502020202020204" pitchFamily="34" charset="0"/>
            </a:endParaRPr>
          </a:p>
        </p:txBody>
      </p:sp>
      <p:pic>
        <p:nvPicPr>
          <p:cNvPr id="4" name="Picture 7" descr="CGE Banner1">
            <a:extLst>
              <a:ext uri="{FF2B5EF4-FFF2-40B4-BE49-F238E27FC236}">
                <a16:creationId xmlns:a16="http://schemas.microsoft.com/office/drawing/2014/main" id="{A2A2B20A-E6EA-4D67-BBEB-A0397773E5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2CA49E0A-9350-4A39-A80E-29733F59E0BB}"/>
              </a:ext>
            </a:extLst>
          </p:cNvPr>
          <p:cNvSpPr>
            <a:spLocks noGrp="1"/>
          </p:cNvSpPr>
          <p:nvPr>
            <p:ph type="sldNum" sz="quarter" idx="12"/>
          </p:nvPr>
        </p:nvSpPr>
        <p:spPr/>
        <p:txBody>
          <a:bodyPr/>
          <a:lstStyle/>
          <a:p>
            <a:fld id="{C0F0D997-2984-4C31-98DE-68F593D74468}" type="slidenum">
              <a:rPr lang="en-ZA" smtClean="0"/>
              <a:t>12</a:t>
            </a:fld>
            <a:endParaRPr lang="en-ZA" dirty="0"/>
          </a:p>
        </p:txBody>
      </p:sp>
    </p:spTree>
    <p:extLst>
      <p:ext uri="{BB962C8B-B14F-4D97-AF65-F5344CB8AC3E}">
        <p14:creationId xmlns:p14="http://schemas.microsoft.com/office/powerpoint/2010/main" val="3851174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18FC4-D5E5-46E4-ACE4-E77F9CDADEDE}"/>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BCD605FD-A0E9-4089-9832-03B5782E19EA}"/>
              </a:ext>
            </a:extLst>
          </p:cNvPr>
          <p:cNvSpPr>
            <a:spLocks noGrp="1"/>
          </p:cNvSpPr>
          <p:nvPr>
            <p:ph idx="1"/>
          </p:nvPr>
        </p:nvSpPr>
        <p:spPr/>
        <p:txBody>
          <a:bodyPr>
            <a:normAutofit/>
          </a:bodyPr>
          <a:lstStyle/>
          <a:p>
            <a:pPr marL="0" indent="0" algn="ctr">
              <a:lnSpc>
                <a:spcPct val="150000"/>
              </a:lnSpc>
              <a:buNone/>
            </a:pPr>
            <a:r>
              <a:rPr lang="en-ZA" sz="1800" b="1" dirty="0">
                <a:latin typeface="Century Gothic" panose="020B0502020202020204" pitchFamily="34" charset="0"/>
              </a:rPr>
              <a:t>CHAPTER 2 </a:t>
            </a:r>
            <a:r>
              <a:rPr lang="en-ZA" sz="1800" dirty="0">
                <a:latin typeface="Century Gothic" panose="020B0502020202020204" pitchFamily="34" charset="0"/>
              </a:rPr>
              <a:t>(Cont.)</a:t>
            </a:r>
          </a:p>
          <a:p>
            <a:pPr algn="just">
              <a:lnSpc>
                <a:spcPct val="150000"/>
              </a:lnSpc>
            </a:pPr>
            <a:r>
              <a:rPr lang="en-ZA" sz="1600" dirty="0">
                <a:latin typeface="Century Gothic" panose="020B0502020202020204" pitchFamily="34" charset="0"/>
              </a:rPr>
              <a:t>This section has the potential to create an environment leading to denial of services and violation of human rights given that health care service provision is often decided upon by other officials who often use discretion to refuse or not recommend health care services for vulnerable groups such as transgender persons, intersex persons, girls and women. </a:t>
            </a:r>
          </a:p>
          <a:p>
            <a:pPr algn="just">
              <a:lnSpc>
                <a:spcPct val="150000"/>
              </a:lnSpc>
            </a:pPr>
            <a:r>
              <a:rPr lang="en-ZA" sz="1600" dirty="0">
                <a:latin typeface="Century Gothic" panose="020B0502020202020204" pitchFamily="34" charset="0"/>
              </a:rPr>
              <a:t>The NHIB needs to state at least the basic tenants of the Formulary to avoid misuse.  </a:t>
            </a:r>
          </a:p>
          <a:p>
            <a:pPr algn="just">
              <a:lnSpc>
                <a:spcPct val="150000"/>
              </a:lnSpc>
            </a:pPr>
            <a:r>
              <a:rPr lang="en-ZA" sz="1600" dirty="0">
                <a:latin typeface="Century Gothic" panose="020B0502020202020204" pitchFamily="34" charset="0"/>
              </a:rPr>
              <a:t>The current Primary health care service package has the tendency to concentrate on women of child bearing age and exclude before and post child bearing health care services as a priority. </a:t>
            </a:r>
          </a:p>
          <a:p>
            <a:pPr algn="just">
              <a:lnSpc>
                <a:spcPct val="150000"/>
              </a:lnSpc>
            </a:pPr>
            <a:r>
              <a:rPr lang="en-ZA" sz="1600" dirty="0">
                <a:latin typeface="Century Gothic" panose="020B0502020202020204" pitchFamily="34" charset="0"/>
              </a:rPr>
              <a:t>In the absence of Women’s Health Policy to provide guidance, the NHIB must include basic tenants of women’s health care services from cradle to grave sequence. </a:t>
            </a:r>
          </a:p>
        </p:txBody>
      </p:sp>
      <p:pic>
        <p:nvPicPr>
          <p:cNvPr id="4" name="Picture 7" descr="CGE Banner1">
            <a:extLst>
              <a:ext uri="{FF2B5EF4-FFF2-40B4-BE49-F238E27FC236}">
                <a16:creationId xmlns:a16="http://schemas.microsoft.com/office/drawing/2014/main" id="{14ED98CB-41F5-48F9-8106-466F657485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DA402FE6-38E8-413A-8067-B0969590AF65}"/>
              </a:ext>
            </a:extLst>
          </p:cNvPr>
          <p:cNvSpPr>
            <a:spLocks noGrp="1"/>
          </p:cNvSpPr>
          <p:nvPr>
            <p:ph type="sldNum" sz="quarter" idx="12"/>
          </p:nvPr>
        </p:nvSpPr>
        <p:spPr/>
        <p:txBody>
          <a:bodyPr/>
          <a:lstStyle/>
          <a:p>
            <a:fld id="{C0F0D997-2984-4C31-98DE-68F593D74468}" type="slidenum">
              <a:rPr lang="en-ZA" smtClean="0"/>
              <a:t>13</a:t>
            </a:fld>
            <a:endParaRPr lang="en-ZA" dirty="0"/>
          </a:p>
        </p:txBody>
      </p:sp>
    </p:spTree>
    <p:extLst>
      <p:ext uri="{BB962C8B-B14F-4D97-AF65-F5344CB8AC3E}">
        <p14:creationId xmlns:p14="http://schemas.microsoft.com/office/powerpoint/2010/main" val="2905316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47B7E-020F-4007-9B05-C61D32716F56}"/>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D506FF6E-700C-4BF6-9E57-BBEC774022A5}"/>
              </a:ext>
            </a:extLst>
          </p:cNvPr>
          <p:cNvSpPr>
            <a:spLocks noGrp="1"/>
          </p:cNvSpPr>
          <p:nvPr>
            <p:ph idx="1"/>
          </p:nvPr>
        </p:nvSpPr>
        <p:spPr/>
        <p:txBody>
          <a:bodyPr>
            <a:normAutofit/>
          </a:bodyPr>
          <a:lstStyle/>
          <a:p>
            <a:pPr marL="0" indent="0" algn="ctr">
              <a:lnSpc>
                <a:spcPct val="150000"/>
              </a:lnSpc>
              <a:buNone/>
            </a:pPr>
            <a:r>
              <a:rPr lang="en-ZA" sz="1800" b="1" dirty="0">
                <a:latin typeface="Century Gothic" panose="020B0502020202020204" pitchFamily="34" charset="0"/>
              </a:rPr>
              <a:t>CHAPTER 2 (Cont.) </a:t>
            </a:r>
          </a:p>
          <a:p>
            <a:pPr algn="just">
              <a:lnSpc>
                <a:spcPct val="150000"/>
              </a:lnSpc>
              <a:buFont typeface="Wingdings" panose="05000000000000000000" pitchFamily="2" charset="2"/>
              <a:buChar char="§"/>
            </a:pPr>
            <a:r>
              <a:rPr lang="en-ZA" sz="1600" dirty="0">
                <a:latin typeface="Century Gothic" panose="020B0502020202020204" pitchFamily="34" charset="0"/>
              </a:rPr>
              <a:t>“(6) A user who is dissatisfied with the reasons for the decision contemplated in subsection (5)(d) may lodge an appeal in terms of section 43.”</a:t>
            </a:r>
          </a:p>
          <a:p>
            <a:pPr algn="just">
              <a:lnSpc>
                <a:spcPct val="150000"/>
              </a:lnSpc>
              <a:buFont typeface="Wingdings" panose="05000000000000000000" pitchFamily="2" charset="2"/>
              <a:buChar char="§"/>
            </a:pPr>
            <a:r>
              <a:rPr lang="en-ZA" sz="1600" dirty="0">
                <a:latin typeface="Century Gothic" panose="020B0502020202020204" pitchFamily="34" charset="0"/>
              </a:rPr>
              <a:t>With regard to the provision above, the CGE’s view is that while the NHIB provides the mechanism for dissatisfied individuals to lodge an appeal in terms of section 43, the NHIB is not clear on cases when the person seeking health care services is incapable on making such decisions for example persons living with severe mental incapacity.</a:t>
            </a:r>
          </a:p>
          <a:p>
            <a:pPr marL="0" indent="0" algn="just">
              <a:lnSpc>
                <a:spcPct val="150000"/>
              </a:lnSpc>
              <a:buNone/>
            </a:pPr>
            <a:endParaRPr lang="en-ZA" sz="1600" dirty="0">
              <a:latin typeface="Century Gothic" panose="020B0502020202020204" pitchFamily="34" charset="0"/>
            </a:endParaRPr>
          </a:p>
          <a:p>
            <a:pPr marL="0" indent="0" algn="just">
              <a:lnSpc>
                <a:spcPct val="150000"/>
              </a:lnSpc>
              <a:buNone/>
            </a:pPr>
            <a:endParaRPr lang="en-ZA" sz="1800" dirty="0">
              <a:latin typeface="Century Gothic" panose="020B0502020202020204" pitchFamily="34" charset="0"/>
            </a:endParaRPr>
          </a:p>
        </p:txBody>
      </p:sp>
      <p:pic>
        <p:nvPicPr>
          <p:cNvPr id="4" name="Picture 7" descr="CGE Banner1">
            <a:extLst>
              <a:ext uri="{FF2B5EF4-FFF2-40B4-BE49-F238E27FC236}">
                <a16:creationId xmlns:a16="http://schemas.microsoft.com/office/drawing/2014/main" id="{C0B262FE-92AA-4A01-889D-A739EF3C0E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92920670-9193-4736-A75D-610AB09EA6E8}"/>
              </a:ext>
            </a:extLst>
          </p:cNvPr>
          <p:cNvSpPr>
            <a:spLocks noGrp="1"/>
          </p:cNvSpPr>
          <p:nvPr>
            <p:ph type="sldNum" sz="quarter" idx="12"/>
          </p:nvPr>
        </p:nvSpPr>
        <p:spPr/>
        <p:txBody>
          <a:bodyPr/>
          <a:lstStyle/>
          <a:p>
            <a:fld id="{C0F0D997-2984-4C31-98DE-68F593D74468}" type="slidenum">
              <a:rPr lang="en-ZA" smtClean="0"/>
              <a:t>14</a:t>
            </a:fld>
            <a:endParaRPr lang="en-ZA" dirty="0"/>
          </a:p>
        </p:txBody>
      </p:sp>
    </p:spTree>
    <p:extLst>
      <p:ext uri="{BB962C8B-B14F-4D97-AF65-F5344CB8AC3E}">
        <p14:creationId xmlns:p14="http://schemas.microsoft.com/office/powerpoint/2010/main" val="2608719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2FE3E-C664-40C2-AE05-1444180777A5}"/>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E242D8E4-77E9-4066-94A2-6141A8CCA6D6}"/>
              </a:ext>
            </a:extLst>
          </p:cNvPr>
          <p:cNvSpPr>
            <a:spLocks noGrp="1"/>
          </p:cNvSpPr>
          <p:nvPr>
            <p:ph idx="1"/>
          </p:nvPr>
        </p:nvSpPr>
        <p:spPr>
          <a:xfrm>
            <a:off x="838200" y="1825625"/>
            <a:ext cx="10515600" cy="4667250"/>
          </a:xfrm>
        </p:spPr>
        <p:txBody>
          <a:bodyPr>
            <a:normAutofit fontScale="85000" lnSpcReduction="10000"/>
          </a:bodyPr>
          <a:lstStyle/>
          <a:p>
            <a:pPr marL="0" indent="0" algn="ctr">
              <a:lnSpc>
                <a:spcPct val="150000"/>
              </a:lnSpc>
              <a:buNone/>
            </a:pPr>
            <a:r>
              <a:rPr lang="en-ZA" sz="1800" b="1" dirty="0">
                <a:latin typeface="Century Gothic" panose="020B0502020202020204" pitchFamily="34" charset="0"/>
              </a:rPr>
              <a:t>CHAPTER 2 </a:t>
            </a:r>
            <a:r>
              <a:rPr lang="en-ZA" sz="1800" dirty="0">
                <a:latin typeface="Century Gothic" panose="020B0502020202020204" pitchFamily="34" charset="0"/>
              </a:rPr>
              <a:t>(Cont.)</a:t>
            </a:r>
          </a:p>
          <a:p>
            <a:pPr marL="0" indent="0" algn="ctr">
              <a:lnSpc>
                <a:spcPct val="150000"/>
              </a:lnSpc>
              <a:buNone/>
            </a:pPr>
            <a:endParaRPr lang="en-ZA" sz="1200" dirty="0">
              <a:latin typeface="Century Gothic" panose="020B0502020202020204" pitchFamily="34" charset="0"/>
            </a:endParaRPr>
          </a:p>
          <a:p>
            <a:pPr algn="just">
              <a:lnSpc>
                <a:spcPct val="150000"/>
              </a:lnSpc>
            </a:pPr>
            <a:r>
              <a:rPr lang="en-ZA" sz="1700" dirty="0">
                <a:latin typeface="Century Gothic" panose="020B0502020202020204" pitchFamily="34" charset="0"/>
              </a:rPr>
              <a:t>Furthermore, the NHIB states further that a user—</a:t>
            </a:r>
          </a:p>
          <a:p>
            <a:pPr marL="0" indent="0" algn="just">
              <a:lnSpc>
                <a:spcPct val="150000"/>
              </a:lnSpc>
              <a:buNone/>
            </a:pPr>
            <a:r>
              <a:rPr lang="en-ZA" sz="1700" dirty="0">
                <a:latin typeface="Century Gothic" panose="020B0502020202020204" pitchFamily="34" charset="0"/>
              </a:rPr>
              <a:t>(i)	must first access health care services at a primary health care level as the entry into the health 	system;</a:t>
            </a:r>
          </a:p>
          <a:p>
            <a:pPr marL="0" indent="0" algn="just">
              <a:lnSpc>
                <a:spcPct val="150000"/>
              </a:lnSpc>
              <a:buNone/>
            </a:pPr>
            <a:r>
              <a:rPr lang="en-ZA" sz="1700" dirty="0">
                <a:latin typeface="Century Gothic" panose="020B0502020202020204" pitchFamily="34" charset="0"/>
              </a:rPr>
              <a:t>(ii)	must adhere to the referral pathways prescribed for health care service providers or health 	establishments; and</a:t>
            </a:r>
          </a:p>
          <a:p>
            <a:pPr marL="0" indent="0" algn="just">
              <a:lnSpc>
                <a:spcPct val="150000"/>
              </a:lnSpc>
              <a:buNone/>
            </a:pPr>
            <a:r>
              <a:rPr lang="en-ZA" sz="1700" dirty="0">
                <a:latin typeface="Century Gothic" panose="020B0502020202020204" pitchFamily="34" charset="0"/>
              </a:rPr>
              <a:t>(iii)	is not entitled to health care services purchased by the Fund if he or she fails to adhere to the 	prescribed referral pathways;</a:t>
            </a:r>
          </a:p>
          <a:p>
            <a:pPr algn="just">
              <a:lnSpc>
                <a:spcPct val="150000"/>
              </a:lnSpc>
            </a:pPr>
            <a:r>
              <a:rPr lang="en-ZA" sz="1700" dirty="0">
                <a:latin typeface="Century Gothic" panose="020B0502020202020204" pitchFamily="34" charset="0"/>
              </a:rPr>
              <a:t>The above provision is prejudicial to pregnant women who prefer to engage their regular gynaecologists or obstetrician and skip a General Practitioner. </a:t>
            </a:r>
          </a:p>
          <a:p>
            <a:pPr algn="just">
              <a:lnSpc>
                <a:spcPct val="150000"/>
              </a:lnSpc>
            </a:pPr>
            <a:r>
              <a:rPr lang="en-ZA" sz="1700" dirty="0">
                <a:latin typeface="Century Gothic" panose="020B0502020202020204" pitchFamily="34" charset="0"/>
              </a:rPr>
              <a:t>According to this provision, it means that the Fund would not cover the costs, however it is unclear whether the medical scheme can cover costs.</a:t>
            </a:r>
          </a:p>
          <a:p>
            <a:pPr marL="0" indent="0" algn="just">
              <a:lnSpc>
                <a:spcPct val="150000"/>
              </a:lnSpc>
              <a:buNone/>
            </a:pPr>
            <a:endParaRPr lang="en-ZA" sz="1600" dirty="0">
              <a:latin typeface="Century Gothic" panose="020B0502020202020204" pitchFamily="34" charset="0"/>
            </a:endParaRPr>
          </a:p>
        </p:txBody>
      </p:sp>
      <p:pic>
        <p:nvPicPr>
          <p:cNvPr id="4" name="Picture 7" descr="CGE Banner1">
            <a:extLst>
              <a:ext uri="{FF2B5EF4-FFF2-40B4-BE49-F238E27FC236}">
                <a16:creationId xmlns:a16="http://schemas.microsoft.com/office/drawing/2014/main" id="{73B75FD8-7A07-4F63-BA0C-5D4307A0E5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A2CA0FFC-CC7C-4A56-BABB-B0602C8D4069}"/>
              </a:ext>
            </a:extLst>
          </p:cNvPr>
          <p:cNvSpPr>
            <a:spLocks noGrp="1"/>
          </p:cNvSpPr>
          <p:nvPr>
            <p:ph type="sldNum" sz="quarter" idx="12"/>
          </p:nvPr>
        </p:nvSpPr>
        <p:spPr/>
        <p:txBody>
          <a:bodyPr/>
          <a:lstStyle/>
          <a:p>
            <a:fld id="{C0F0D997-2984-4C31-98DE-68F593D74468}" type="slidenum">
              <a:rPr lang="en-ZA" smtClean="0"/>
              <a:t>15</a:t>
            </a:fld>
            <a:endParaRPr lang="en-ZA" dirty="0"/>
          </a:p>
        </p:txBody>
      </p:sp>
    </p:spTree>
    <p:extLst>
      <p:ext uri="{BB962C8B-B14F-4D97-AF65-F5344CB8AC3E}">
        <p14:creationId xmlns:p14="http://schemas.microsoft.com/office/powerpoint/2010/main" val="10282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55F0B-00AC-4778-953E-21DA5649CD37}"/>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8C6E8CCB-25DC-4C79-9AB4-440C0EF9C1C2}"/>
              </a:ext>
            </a:extLst>
          </p:cNvPr>
          <p:cNvSpPr>
            <a:spLocks noGrp="1"/>
          </p:cNvSpPr>
          <p:nvPr>
            <p:ph idx="1"/>
          </p:nvPr>
        </p:nvSpPr>
        <p:spPr/>
        <p:txBody>
          <a:bodyPr>
            <a:normAutofit/>
          </a:bodyPr>
          <a:lstStyle/>
          <a:p>
            <a:pPr marL="0" indent="0" algn="just">
              <a:lnSpc>
                <a:spcPct val="150000"/>
              </a:lnSpc>
              <a:buNone/>
            </a:pPr>
            <a:r>
              <a:rPr lang="en-ZA" sz="1800" u="sng" dirty="0">
                <a:latin typeface="Century Gothic" panose="020B0502020202020204" pitchFamily="34" charset="0"/>
              </a:rPr>
              <a:t>Cost Coverage </a:t>
            </a:r>
          </a:p>
          <a:p>
            <a:pPr algn="just">
              <a:lnSpc>
                <a:spcPct val="150000"/>
              </a:lnSpc>
            </a:pPr>
            <a:r>
              <a:rPr lang="en-ZA" sz="1600" dirty="0">
                <a:latin typeface="Century Gothic" panose="020B0502020202020204" pitchFamily="34" charset="0"/>
              </a:rPr>
              <a:t>While this section of the Bill seeks to put assure the health service user that the services will be available free at the point of care , it further sets very stringent measures under which the person seeking health services will have to pay for services: 2) A person or user, as the case may be, must pay for health care services rendered directly, through a voluntary medical insurance scheme or through any other private insurance scheme, if that person or user—</a:t>
            </a:r>
          </a:p>
          <a:p>
            <a:pPr algn="just">
              <a:lnSpc>
                <a:spcPct val="150000"/>
              </a:lnSpc>
            </a:pPr>
            <a:endParaRPr lang="en-ZA" sz="1000" dirty="0">
              <a:latin typeface="Century Gothic" panose="020B0502020202020204" pitchFamily="34" charset="0"/>
            </a:endParaRPr>
          </a:p>
          <a:p>
            <a:pPr marL="457200" lvl="1" indent="0" algn="just">
              <a:lnSpc>
                <a:spcPct val="150000"/>
              </a:lnSpc>
              <a:buNone/>
            </a:pPr>
            <a:r>
              <a:rPr lang="en-ZA" sz="1200" dirty="0">
                <a:latin typeface="Century Gothic" panose="020B0502020202020204" pitchFamily="34" charset="0"/>
              </a:rPr>
              <a:t>(a) is not entitled to health care services purchased by the Fund in terms of the provisions of this Act;</a:t>
            </a:r>
          </a:p>
          <a:p>
            <a:pPr marL="457200" lvl="1" indent="0" algn="just">
              <a:lnSpc>
                <a:spcPct val="150000"/>
              </a:lnSpc>
              <a:buNone/>
            </a:pPr>
            <a:r>
              <a:rPr lang="en-ZA" sz="1200" dirty="0">
                <a:latin typeface="Century Gothic" panose="020B0502020202020204" pitchFamily="34" charset="0"/>
              </a:rPr>
              <a:t>(b) fails to comply with referral pathways prescribed by a health care service provider or health establishment;</a:t>
            </a:r>
          </a:p>
          <a:p>
            <a:pPr marL="457200" lvl="1" indent="0" algn="just">
              <a:lnSpc>
                <a:spcPct val="150000"/>
              </a:lnSpc>
              <a:buNone/>
            </a:pPr>
            <a:r>
              <a:rPr lang="en-ZA" sz="1200" dirty="0">
                <a:latin typeface="Century Gothic" panose="020B0502020202020204" pitchFamily="34" charset="0"/>
              </a:rPr>
              <a:t>(c) seeks services that are not deemed medically necessary by the Benefits Advisory Committee; or</a:t>
            </a:r>
          </a:p>
          <a:p>
            <a:pPr marL="457200" lvl="1" indent="0" algn="just">
              <a:lnSpc>
                <a:spcPct val="150000"/>
              </a:lnSpc>
              <a:buNone/>
            </a:pPr>
            <a:r>
              <a:rPr lang="en-ZA" sz="1200" dirty="0">
                <a:latin typeface="Century Gothic" panose="020B0502020202020204" pitchFamily="34" charset="0"/>
              </a:rPr>
              <a:t>(d) seeks treatment that is not included in the Formulary.</a:t>
            </a:r>
          </a:p>
          <a:p>
            <a:pPr marL="0" indent="0" algn="just">
              <a:lnSpc>
                <a:spcPct val="150000"/>
              </a:lnSpc>
              <a:buNone/>
            </a:pPr>
            <a:endParaRPr lang="en-ZA" sz="1600" dirty="0">
              <a:latin typeface="Century Gothic" panose="020B0502020202020204" pitchFamily="34" charset="0"/>
            </a:endParaRPr>
          </a:p>
          <a:p>
            <a:pPr marL="0" indent="0" algn="just">
              <a:lnSpc>
                <a:spcPct val="150000"/>
              </a:lnSpc>
              <a:buNone/>
            </a:pPr>
            <a:endParaRPr lang="en-ZA" sz="1600" dirty="0">
              <a:latin typeface="Century Gothic" panose="020B0502020202020204" pitchFamily="34" charset="0"/>
            </a:endParaRPr>
          </a:p>
          <a:p>
            <a:pPr marL="0" indent="0" algn="just">
              <a:lnSpc>
                <a:spcPct val="150000"/>
              </a:lnSpc>
              <a:buNone/>
            </a:pPr>
            <a:endParaRPr lang="en-ZA" sz="1800" dirty="0">
              <a:latin typeface="Century Gothic" panose="020B0502020202020204" pitchFamily="34" charset="0"/>
            </a:endParaRPr>
          </a:p>
        </p:txBody>
      </p:sp>
      <p:pic>
        <p:nvPicPr>
          <p:cNvPr id="4" name="Picture 7" descr="CGE Banner1">
            <a:extLst>
              <a:ext uri="{FF2B5EF4-FFF2-40B4-BE49-F238E27FC236}">
                <a16:creationId xmlns:a16="http://schemas.microsoft.com/office/drawing/2014/main" id="{C3B920A9-D424-431E-82C0-61EE2896DD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AD23D323-1654-43B6-9437-D40FFBC763AD}"/>
              </a:ext>
            </a:extLst>
          </p:cNvPr>
          <p:cNvSpPr>
            <a:spLocks noGrp="1"/>
          </p:cNvSpPr>
          <p:nvPr>
            <p:ph type="sldNum" sz="quarter" idx="12"/>
          </p:nvPr>
        </p:nvSpPr>
        <p:spPr/>
        <p:txBody>
          <a:bodyPr/>
          <a:lstStyle/>
          <a:p>
            <a:fld id="{C0F0D997-2984-4C31-98DE-68F593D74468}" type="slidenum">
              <a:rPr lang="en-ZA" smtClean="0"/>
              <a:t>16</a:t>
            </a:fld>
            <a:endParaRPr lang="en-ZA" dirty="0"/>
          </a:p>
        </p:txBody>
      </p:sp>
    </p:spTree>
    <p:extLst>
      <p:ext uri="{BB962C8B-B14F-4D97-AF65-F5344CB8AC3E}">
        <p14:creationId xmlns:p14="http://schemas.microsoft.com/office/powerpoint/2010/main" val="1352376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EED59-91A5-4CA6-BBE7-098F9AD885AA}"/>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6EE986C5-13C5-4D0C-A3E1-631A5C7D1469}"/>
              </a:ext>
            </a:extLst>
          </p:cNvPr>
          <p:cNvSpPr>
            <a:spLocks noGrp="1"/>
          </p:cNvSpPr>
          <p:nvPr>
            <p:ph idx="1"/>
          </p:nvPr>
        </p:nvSpPr>
        <p:spPr/>
        <p:txBody>
          <a:bodyPr>
            <a:normAutofit/>
          </a:bodyPr>
          <a:lstStyle/>
          <a:p>
            <a:pPr marL="0" indent="0" algn="just">
              <a:lnSpc>
                <a:spcPct val="150000"/>
              </a:lnSpc>
              <a:buNone/>
            </a:pPr>
            <a:endParaRPr lang="en-ZA" sz="1600" dirty="0">
              <a:latin typeface="Century Gothic" panose="020B0502020202020204" pitchFamily="34" charset="0"/>
            </a:endParaRPr>
          </a:p>
          <a:p>
            <a:pPr algn="just">
              <a:lnSpc>
                <a:spcPct val="150000"/>
              </a:lnSpc>
            </a:pPr>
            <a:r>
              <a:rPr lang="en-ZA" sz="1600" dirty="0">
                <a:latin typeface="Century Gothic" panose="020B0502020202020204" pitchFamily="34" charset="0"/>
              </a:rPr>
              <a:t>It is observed that the NHIB fails to articulate what should happen in cases of emergency and persons who face structural problems to register as users and does not mention the basic tenants of the formulary and takes away personal urgency of the person seeking health care services.</a:t>
            </a:r>
          </a:p>
        </p:txBody>
      </p:sp>
      <p:pic>
        <p:nvPicPr>
          <p:cNvPr id="4" name="Picture 7" descr="CGE Banner1">
            <a:extLst>
              <a:ext uri="{FF2B5EF4-FFF2-40B4-BE49-F238E27FC236}">
                <a16:creationId xmlns:a16="http://schemas.microsoft.com/office/drawing/2014/main" id="{79479841-5C7D-42AB-95C7-83A7637624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50C40CA-1D51-4DA8-86D5-56CDFCC0B7E1}"/>
              </a:ext>
            </a:extLst>
          </p:cNvPr>
          <p:cNvSpPr>
            <a:spLocks noGrp="1"/>
          </p:cNvSpPr>
          <p:nvPr>
            <p:ph type="sldNum" sz="quarter" idx="12"/>
          </p:nvPr>
        </p:nvSpPr>
        <p:spPr/>
        <p:txBody>
          <a:bodyPr/>
          <a:lstStyle/>
          <a:p>
            <a:fld id="{C0F0D997-2984-4C31-98DE-68F593D74468}" type="slidenum">
              <a:rPr lang="en-ZA" smtClean="0"/>
              <a:t>17</a:t>
            </a:fld>
            <a:endParaRPr lang="en-ZA" dirty="0"/>
          </a:p>
        </p:txBody>
      </p:sp>
    </p:spTree>
    <p:extLst>
      <p:ext uri="{BB962C8B-B14F-4D97-AF65-F5344CB8AC3E}">
        <p14:creationId xmlns:p14="http://schemas.microsoft.com/office/powerpoint/2010/main" val="1629155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5E106-AC34-486F-A234-AD73C5B00603}"/>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EA67DD1D-C396-490A-9DDB-ED958992DFC3}"/>
              </a:ext>
            </a:extLst>
          </p:cNvPr>
          <p:cNvSpPr>
            <a:spLocks noGrp="1"/>
          </p:cNvSpPr>
          <p:nvPr>
            <p:ph idx="1"/>
          </p:nvPr>
        </p:nvSpPr>
        <p:spPr/>
        <p:txBody>
          <a:bodyPr>
            <a:normAutofit/>
          </a:bodyPr>
          <a:lstStyle/>
          <a:p>
            <a:pPr marL="0" indent="0" algn="ctr">
              <a:lnSpc>
                <a:spcPct val="150000"/>
              </a:lnSpc>
              <a:buNone/>
            </a:pPr>
            <a:r>
              <a:rPr lang="en-ZA" sz="1800" b="1" dirty="0">
                <a:latin typeface="Century Gothic" panose="020B0502020202020204" pitchFamily="34" charset="0"/>
              </a:rPr>
              <a:t>CHAPTER 4</a:t>
            </a:r>
          </a:p>
          <a:p>
            <a:pPr marL="0" indent="0" algn="just">
              <a:lnSpc>
                <a:spcPct val="150000"/>
              </a:lnSpc>
              <a:buNone/>
            </a:pPr>
            <a:r>
              <a:rPr lang="en-ZA" sz="1600" u="sng" dirty="0">
                <a:latin typeface="Century Gothic" panose="020B0502020202020204" pitchFamily="34" charset="0"/>
              </a:rPr>
              <a:t>Constitution and composition of Board</a:t>
            </a:r>
            <a:endParaRPr lang="en-ZA" sz="1600" dirty="0">
              <a:latin typeface="Century Gothic" panose="020B0502020202020204" pitchFamily="34" charset="0"/>
            </a:endParaRPr>
          </a:p>
          <a:p>
            <a:pPr algn="just">
              <a:lnSpc>
                <a:spcPct val="150000"/>
              </a:lnSpc>
            </a:pPr>
            <a:r>
              <a:rPr lang="en-ZA" sz="1600" dirty="0">
                <a:latin typeface="Century Gothic" panose="020B0502020202020204" pitchFamily="34" charset="0"/>
              </a:rPr>
              <a:t>The Commission notes the proposed total of 11 board members. </a:t>
            </a:r>
          </a:p>
          <a:p>
            <a:pPr algn="just">
              <a:lnSpc>
                <a:spcPct val="150000"/>
              </a:lnSpc>
            </a:pPr>
            <a:r>
              <a:rPr lang="en-ZA" sz="1600" dirty="0">
                <a:latin typeface="Century Gothic" panose="020B0502020202020204" pitchFamily="34" charset="0"/>
              </a:rPr>
              <a:t>The Commission proposes that the composition of the 11 Member Board take into account considerations of diversity and be reflective of the demographics of South Africa. </a:t>
            </a:r>
          </a:p>
          <a:p>
            <a:pPr algn="just">
              <a:lnSpc>
                <a:spcPct val="150000"/>
              </a:lnSpc>
            </a:pPr>
            <a:r>
              <a:rPr lang="en-ZA" sz="1600" dirty="0">
                <a:latin typeface="Century Gothic" panose="020B0502020202020204" pitchFamily="34" charset="0"/>
              </a:rPr>
              <a:t>It is submitted that a diversified Board will be able to serve the interests of all South Africans irrespective of their gender and/or sex.</a:t>
            </a:r>
          </a:p>
          <a:p>
            <a:pPr marL="0" indent="0" algn="just">
              <a:lnSpc>
                <a:spcPct val="150000"/>
              </a:lnSpc>
              <a:buNone/>
            </a:pPr>
            <a:endParaRPr lang="en-ZA" sz="1800" dirty="0">
              <a:latin typeface="Century Gothic" panose="020B0502020202020204" pitchFamily="34" charset="0"/>
            </a:endParaRPr>
          </a:p>
        </p:txBody>
      </p:sp>
      <p:pic>
        <p:nvPicPr>
          <p:cNvPr id="4" name="Picture 7" descr="CGE Banner1">
            <a:extLst>
              <a:ext uri="{FF2B5EF4-FFF2-40B4-BE49-F238E27FC236}">
                <a16:creationId xmlns:a16="http://schemas.microsoft.com/office/drawing/2014/main" id="{C2FF73D3-9872-4ABC-9C1A-075106E5EA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494728BC-7E13-400D-B19C-5444E698BF3C}"/>
              </a:ext>
            </a:extLst>
          </p:cNvPr>
          <p:cNvSpPr>
            <a:spLocks noGrp="1"/>
          </p:cNvSpPr>
          <p:nvPr>
            <p:ph type="sldNum" sz="quarter" idx="12"/>
          </p:nvPr>
        </p:nvSpPr>
        <p:spPr/>
        <p:txBody>
          <a:bodyPr/>
          <a:lstStyle/>
          <a:p>
            <a:fld id="{C0F0D997-2984-4C31-98DE-68F593D74468}" type="slidenum">
              <a:rPr lang="en-ZA" smtClean="0"/>
              <a:t>18</a:t>
            </a:fld>
            <a:endParaRPr lang="en-ZA" dirty="0"/>
          </a:p>
        </p:txBody>
      </p:sp>
    </p:spTree>
    <p:extLst>
      <p:ext uri="{BB962C8B-B14F-4D97-AF65-F5344CB8AC3E}">
        <p14:creationId xmlns:p14="http://schemas.microsoft.com/office/powerpoint/2010/main" val="2882352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540E5-A06B-45E4-94F5-6B43516633DD}"/>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7C2B93E7-3FA4-469C-B205-5F629BD5A400}"/>
              </a:ext>
            </a:extLst>
          </p:cNvPr>
          <p:cNvSpPr>
            <a:spLocks noGrp="1"/>
          </p:cNvSpPr>
          <p:nvPr>
            <p:ph idx="1"/>
          </p:nvPr>
        </p:nvSpPr>
        <p:spPr/>
        <p:txBody>
          <a:bodyPr>
            <a:normAutofit fontScale="85000" lnSpcReduction="20000"/>
          </a:bodyPr>
          <a:lstStyle/>
          <a:p>
            <a:pPr marL="0" indent="0" algn="ctr">
              <a:lnSpc>
                <a:spcPct val="150000"/>
              </a:lnSpc>
              <a:buNone/>
            </a:pPr>
            <a:r>
              <a:rPr lang="en-ZA" sz="1900" b="1" dirty="0">
                <a:latin typeface="Century Gothic" panose="020B0502020202020204" pitchFamily="34" charset="0"/>
              </a:rPr>
              <a:t>CHAPTER 8 </a:t>
            </a:r>
          </a:p>
          <a:p>
            <a:pPr marL="0" indent="0" algn="just">
              <a:lnSpc>
                <a:spcPct val="150000"/>
              </a:lnSpc>
              <a:buNone/>
            </a:pPr>
            <a:r>
              <a:rPr lang="en-ZA" sz="1700" u="sng" dirty="0">
                <a:latin typeface="Century Gothic" panose="020B0502020202020204" pitchFamily="34" charset="0"/>
              </a:rPr>
              <a:t>Contracting Unit for Primary Health Care </a:t>
            </a:r>
          </a:p>
          <a:p>
            <a:pPr algn="just">
              <a:lnSpc>
                <a:spcPct val="150000"/>
              </a:lnSpc>
              <a:buFont typeface="Wingdings" panose="05000000000000000000" pitchFamily="2" charset="2"/>
              <a:buChar char="§"/>
            </a:pPr>
            <a:r>
              <a:rPr lang="en-ZA" sz="1700" dirty="0">
                <a:latin typeface="Century Gothic" panose="020B0502020202020204" pitchFamily="34" charset="0"/>
              </a:rPr>
              <a:t>“(2) A Contracting Unit for Primary Health Care must be comprised of a district hospital, clinics or community health centres and ward-based outreach teams and private providers organised in horizontal networks within a specified geographical sub-district area . . ..”</a:t>
            </a:r>
          </a:p>
          <a:p>
            <a:pPr marL="0" indent="0" algn="just">
              <a:lnSpc>
                <a:spcPct val="150000"/>
              </a:lnSpc>
              <a:buNone/>
            </a:pPr>
            <a:endParaRPr lang="en-ZA" sz="1700" dirty="0">
              <a:latin typeface="Century Gothic" panose="020B0502020202020204" pitchFamily="34" charset="0"/>
            </a:endParaRPr>
          </a:p>
          <a:p>
            <a:pPr algn="just">
              <a:lnSpc>
                <a:spcPct val="150000"/>
              </a:lnSpc>
              <a:buFont typeface="Wingdings" panose="05000000000000000000" pitchFamily="2" charset="2"/>
              <a:buChar char="§"/>
            </a:pPr>
            <a:r>
              <a:rPr lang="en-ZA" sz="1700" dirty="0">
                <a:latin typeface="Century Gothic" panose="020B0502020202020204" pitchFamily="34" charset="0"/>
              </a:rPr>
              <a:t>In terms of this provision above, the Commission observes that most community care workers in South Africa are women.  It is espoused that cautionary measures be taken when community health care workers are contracted to ensure that they are paid appropriate wages that do not under value care their work and the contribution made by them. </a:t>
            </a:r>
          </a:p>
          <a:p>
            <a:pPr algn="just">
              <a:lnSpc>
                <a:spcPct val="150000"/>
              </a:lnSpc>
              <a:buFont typeface="Wingdings" panose="05000000000000000000" pitchFamily="2" charset="2"/>
              <a:buChar char="§"/>
            </a:pPr>
            <a:r>
              <a:rPr lang="en-ZA" sz="1700" dirty="0">
                <a:latin typeface="Century Gothic" panose="020B0502020202020204" pitchFamily="34" charset="0"/>
              </a:rPr>
              <a:t>They must be properly trained to execute their duties to understand applicable, relevant legislations such as Sterilization Act 44 of 1998, National Health Care Act 61 of 2003, etc.</a:t>
            </a:r>
          </a:p>
          <a:p>
            <a:pPr marL="0" indent="0" algn="just">
              <a:lnSpc>
                <a:spcPct val="150000"/>
              </a:lnSpc>
              <a:buNone/>
            </a:pPr>
            <a:endParaRPr lang="en-ZA" sz="1800" dirty="0">
              <a:latin typeface="Century Gothic" panose="020B0502020202020204" pitchFamily="34" charset="0"/>
            </a:endParaRPr>
          </a:p>
        </p:txBody>
      </p:sp>
      <p:pic>
        <p:nvPicPr>
          <p:cNvPr id="4" name="Picture 7" descr="CGE Banner1">
            <a:extLst>
              <a:ext uri="{FF2B5EF4-FFF2-40B4-BE49-F238E27FC236}">
                <a16:creationId xmlns:a16="http://schemas.microsoft.com/office/drawing/2014/main" id="{5CE5F8AC-4E4D-4F63-B18C-2B1B3D404D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FE4DCE5C-52EF-4AAC-BE91-85298B7C48C0}"/>
              </a:ext>
            </a:extLst>
          </p:cNvPr>
          <p:cNvSpPr>
            <a:spLocks noGrp="1"/>
          </p:cNvSpPr>
          <p:nvPr>
            <p:ph type="sldNum" sz="quarter" idx="12"/>
          </p:nvPr>
        </p:nvSpPr>
        <p:spPr/>
        <p:txBody>
          <a:bodyPr/>
          <a:lstStyle/>
          <a:p>
            <a:fld id="{C0F0D997-2984-4C31-98DE-68F593D74468}" type="slidenum">
              <a:rPr lang="en-ZA" smtClean="0"/>
              <a:t>19</a:t>
            </a:fld>
            <a:endParaRPr lang="en-ZA" dirty="0"/>
          </a:p>
        </p:txBody>
      </p:sp>
    </p:spTree>
    <p:extLst>
      <p:ext uri="{BB962C8B-B14F-4D97-AF65-F5344CB8AC3E}">
        <p14:creationId xmlns:p14="http://schemas.microsoft.com/office/powerpoint/2010/main" val="1196098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2608C-79E7-44BF-8E46-1D167D03CCE0}"/>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97D4EF55-E1E2-4F8F-9BCF-DF653339BD5F}"/>
              </a:ext>
            </a:extLst>
          </p:cNvPr>
          <p:cNvSpPr>
            <a:spLocks noGrp="1"/>
          </p:cNvSpPr>
          <p:nvPr>
            <p:ph idx="1"/>
          </p:nvPr>
        </p:nvSpPr>
        <p:spPr/>
        <p:txBody>
          <a:bodyPr>
            <a:normAutofit fontScale="92500"/>
          </a:bodyPr>
          <a:lstStyle/>
          <a:p>
            <a:pPr marL="0" indent="0" algn="ctr">
              <a:lnSpc>
                <a:spcPct val="150000"/>
              </a:lnSpc>
              <a:buNone/>
            </a:pPr>
            <a:r>
              <a:rPr lang="en-ZA" sz="1800" b="1" dirty="0">
                <a:latin typeface="Century Gothic" panose="020B0502020202020204" pitchFamily="34" charset="0"/>
              </a:rPr>
              <a:t>1.</a:t>
            </a:r>
            <a:r>
              <a:rPr lang="en-ZA" b="1" dirty="0">
                <a:latin typeface="Century Gothic" panose="020B0502020202020204" pitchFamily="34" charset="0"/>
              </a:rPr>
              <a:t>	</a:t>
            </a:r>
            <a:r>
              <a:rPr lang="en-ZA" sz="1800" b="1" dirty="0">
                <a:latin typeface="Century Gothic" panose="020B0502020202020204" pitchFamily="34" charset="0"/>
              </a:rPr>
              <a:t>INTRODUCTION</a:t>
            </a:r>
            <a:endParaRPr lang="en-ZA" sz="1600" b="1" dirty="0">
              <a:latin typeface="Century Gothic" panose="020B0502020202020204" pitchFamily="34" charset="0"/>
            </a:endParaRPr>
          </a:p>
          <a:p>
            <a:pPr algn="just">
              <a:lnSpc>
                <a:spcPct val="150000"/>
              </a:lnSpc>
              <a:buFont typeface="Wingdings" panose="05000000000000000000" pitchFamily="2" charset="2"/>
              <a:buChar char="§"/>
            </a:pPr>
            <a:r>
              <a:rPr lang="en-ZA" sz="1600" dirty="0">
                <a:latin typeface="Century Gothic" panose="020B0502020202020204" pitchFamily="34" charset="0"/>
              </a:rPr>
              <a:t>The Commission for Gender Equality (Commission) is an independent statutory body established in terms of Chapter 9 of the Constitution of the Republic of South Africa, 1996 (Constitution). The Commission has a mandate to promote and protect gender equality in government, civil society and the private sector. </a:t>
            </a:r>
          </a:p>
          <a:p>
            <a:pPr algn="just">
              <a:lnSpc>
                <a:spcPct val="150000"/>
              </a:lnSpc>
            </a:pPr>
            <a:endParaRPr lang="en-ZA" sz="1600" dirty="0">
              <a:latin typeface="Century Gothic" panose="020B0502020202020204" pitchFamily="34" charset="0"/>
            </a:endParaRPr>
          </a:p>
          <a:p>
            <a:pPr algn="just">
              <a:lnSpc>
                <a:spcPct val="150000"/>
              </a:lnSpc>
            </a:pPr>
            <a:r>
              <a:rPr lang="en-ZA" sz="1600" dirty="0">
                <a:latin typeface="Century Gothic" panose="020B0502020202020204" pitchFamily="34" charset="0"/>
              </a:rPr>
              <a:t>To this end, the Commission for Gender Equality Act No. 39 of 1996 as amended (CGE Act) gives the Commission the power to monitor and evaluate policies and practices of organs of state at any level, statutory bodies and functionaries, public bodies and authorities and private businesses, enterprises and institutions in order to promote gender equality and make any recommendations that the Commission deems necessary. </a:t>
            </a:r>
          </a:p>
          <a:p>
            <a:pPr marL="0" indent="0">
              <a:buNone/>
            </a:pPr>
            <a:endParaRPr lang="en-ZA" dirty="0">
              <a:latin typeface="Century Gothic" panose="020B0502020202020204" pitchFamily="34" charset="0"/>
            </a:endParaRPr>
          </a:p>
        </p:txBody>
      </p:sp>
      <p:pic>
        <p:nvPicPr>
          <p:cNvPr id="4" name="Picture 7" descr="CGE Banner1">
            <a:extLst>
              <a:ext uri="{FF2B5EF4-FFF2-40B4-BE49-F238E27FC236}">
                <a16:creationId xmlns:a16="http://schemas.microsoft.com/office/drawing/2014/main" id="{0BEEA91F-8ED8-4285-8D4F-8B2AFF4937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5D3F9A46-BDDA-4D2D-9321-86F3178411BB}"/>
              </a:ext>
            </a:extLst>
          </p:cNvPr>
          <p:cNvSpPr>
            <a:spLocks noGrp="1"/>
          </p:cNvSpPr>
          <p:nvPr>
            <p:ph type="sldNum" sz="quarter" idx="12"/>
          </p:nvPr>
        </p:nvSpPr>
        <p:spPr/>
        <p:txBody>
          <a:bodyPr/>
          <a:lstStyle/>
          <a:p>
            <a:fld id="{C0F0D997-2984-4C31-98DE-68F593D74468}" type="slidenum">
              <a:rPr lang="en-ZA" smtClean="0"/>
              <a:t>2</a:t>
            </a:fld>
            <a:endParaRPr lang="en-ZA" dirty="0"/>
          </a:p>
        </p:txBody>
      </p:sp>
    </p:spTree>
    <p:extLst>
      <p:ext uri="{BB962C8B-B14F-4D97-AF65-F5344CB8AC3E}">
        <p14:creationId xmlns:p14="http://schemas.microsoft.com/office/powerpoint/2010/main" val="1163347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B0EB9-CFDF-4D3E-8276-88B63689076A}"/>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D8EE293B-A091-4621-909F-32AB7660D213}"/>
              </a:ext>
            </a:extLst>
          </p:cNvPr>
          <p:cNvSpPr>
            <a:spLocks noGrp="1"/>
          </p:cNvSpPr>
          <p:nvPr>
            <p:ph idx="1"/>
          </p:nvPr>
        </p:nvSpPr>
        <p:spPr/>
        <p:txBody>
          <a:bodyPr>
            <a:normAutofit fontScale="92500" lnSpcReduction="10000"/>
          </a:bodyPr>
          <a:lstStyle/>
          <a:p>
            <a:pPr marL="0" indent="0" algn="ctr">
              <a:lnSpc>
                <a:spcPct val="150000"/>
              </a:lnSpc>
              <a:buNone/>
            </a:pPr>
            <a:r>
              <a:rPr lang="en-ZA" sz="1800" b="1" dirty="0">
                <a:latin typeface="Century Gothic" panose="020B0502020202020204" pitchFamily="34" charset="0"/>
              </a:rPr>
              <a:t>CHAPTER 8 </a:t>
            </a:r>
            <a:r>
              <a:rPr lang="en-ZA" sz="1800" dirty="0">
                <a:latin typeface="Century Gothic" panose="020B0502020202020204" pitchFamily="34" charset="0"/>
              </a:rPr>
              <a:t>(Cont.)</a:t>
            </a:r>
          </a:p>
          <a:p>
            <a:pPr algn="just">
              <a:lnSpc>
                <a:spcPct val="150000"/>
              </a:lnSpc>
              <a:buFont typeface="Wingdings" panose="05000000000000000000" pitchFamily="2" charset="2"/>
              <a:buChar char="§"/>
            </a:pPr>
            <a:r>
              <a:rPr lang="en-ZA" sz="1400" dirty="0">
                <a:latin typeface="Century Gothic" panose="020B0502020202020204" pitchFamily="34" charset="0"/>
              </a:rPr>
              <a:t>For rural residents to have access to health care centres, necessary and appropriate health care services must be available and obtainable in a timely manner. Certain factors must be considered for communities in rural areas such as:</a:t>
            </a:r>
          </a:p>
          <a:p>
            <a:pPr marL="457200" lvl="1" indent="0" algn="just">
              <a:lnSpc>
                <a:spcPct val="150000"/>
              </a:lnSpc>
              <a:buNone/>
            </a:pPr>
            <a:r>
              <a:rPr lang="en-ZA" sz="1200" dirty="0">
                <a:latin typeface="Century Gothic" panose="020B0502020202020204" pitchFamily="34" charset="0"/>
              </a:rPr>
              <a:t>a)	Financial means of communities to pay for services,</a:t>
            </a:r>
          </a:p>
          <a:p>
            <a:pPr marL="457200" lvl="1" indent="0" algn="just">
              <a:lnSpc>
                <a:spcPct val="150000"/>
              </a:lnSpc>
              <a:buNone/>
            </a:pPr>
            <a:r>
              <a:rPr lang="en-ZA" sz="1200" dirty="0">
                <a:latin typeface="Century Gothic" panose="020B0502020202020204" pitchFamily="34" charset="0"/>
              </a:rPr>
              <a:t>b)	Means to reach and use services such as transportation to health care centres,</a:t>
            </a:r>
          </a:p>
          <a:p>
            <a:pPr lvl="1" algn="just">
              <a:lnSpc>
                <a:spcPct val="150000"/>
              </a:lnSpc>
              <a:buAutoNum type="alphaLcParenR" startAt="3"/>
            </a:pPr>
            <a:r>
              <a:rPr lang="en-ZA" sz="1200" dirty="0">
                <a:latin typeface="Century Gothic" panose="020B0502020202020204" pitchFamily="34" charset="0"/>
              </a:rPr>
              <a:t>Lack of doctor-patient confidentiality which often encroaches on the right to dignity and privacy of rural women. </a:t>
            </a:r>
          </a:p>
          <a:p>
            <a:pPr algn="just">
              <a:lnSpc>
                <a:spcPct val="150000"/>
              </a:lnSpc>
              <a:buFont typeface="Wingdings" panose="05000000000000000000" pitchFamily="2" charset="2"/>
              <a:buChar char="§"/>
            </a:pPr>
            <a:endParaRPr lang="en-ZA" sz="1400" dirty="0">
              <a:latin typeface="Century Gothic" panose="020B0502020202020204" pitchFamily="34" charset="0"/>
            </a:endParaRPr>
          </a:p>
          <a:p>
            <a:pPr algn="just">
              <a:lnSpc>
                <a:spcPct val="150000"/>
              </a:lnSpc>
              <a:buFont typeface="Wingdings" panose="05000000000000000000" pitchFamily="2" charset="2"/>
              <a:buChar char="§"/>
            </a:pPr>
            <a:r>
              <a:rPr lang="en-ZA" sz="1400" dirty="0">
                <a:latin typeface="Century Gothic" panose="020B0502020202020204" pitchFamily="34" charset="0"/>
              </a:rPr>
              <a:t>The Commission notes various complaints where rural women allege that nurses disclose their HIV status in the corridors. As such most patients lose confidence in the health care services. </a:t>
            </a:r>
          </a:p>
          <a:p>
            <a:pPr algn="just">
              <a:lnSpc>
                <a:spcPct val="150000"/>
              </a:lnSpc>
              <a:buFont typeface="Wingdings" panose="05000000000000000000" pitchFamily="2" charset="2"/>
              <a:buChar char="§"/>
            </a:pPr>
            <a:endParaRPr lang="en-ZA" sz="1400" dirty="0">
              <a:latin typeface="Century Gothic" panose="020B0502020202020204" pitchFamily="34" charset="0"/>
            </a:endParaRPr>
          </a:p>
          <a:p>
            <a:pPr algn="just">
              <a:lnSpc>
                <a:spcPct val="150000"/>
              </a:lnSpc>
              <a:buFont typeface="Wingdings" panose="05000000000000000000" pitchFamily="2" charset="2"/>
              <a:buChar char="§"/>
            </a:pPr>
            <a:r>
              <a:rPr lang="en-ZA" sz="1400" dirty="0">
                <a:latin typeface="Century Gothic" panose="020B0502020202020204" pitchFamily="34" charset="0"/>
              </a:rPr>
              <a:t>To this end, it is recommended that the NHIB provides oversight of the standard of services rendered by health care practitioners at rural areas. </a:t>
            </a:r>
          </a:p>
          <a:p>
            <a:pPr marL="0" indent="0" algn="just">
              <a:lnSpc>
                <a:spcPct val="150000"/>
              </a:lnSpc>
              <a:buNone/>
            </a:pPr>
            <a:endParaRPr lang="en-ZA" sz="1600" dirty="0">
              <a:latin typeface="Century Gothic" panose="020B0502020202020204" pitchFamily="34" charset="0"/>
            </a:endParaRPr>
          </a:p>
        </p:txBody>
      </p:sp>
      <p:pic>
        <p:nvPicPr>
          <p:cNvPr id="4" name="Picture 7" descr="CGE Banner1">
            <a:extLst>
              <a:ext uri="{FF2B5EF4-FFF2-40B4-BE49-F238E27FC236}">
                <a16:creationId xmlns:a16="http://schemas.microsoft.com/office/drawing/2014/main" id="{5144BFBD-D385-4137-9FED-562E4CEEE9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88C55C1-F4E3-4D89-87E3-D36648826BF5}"/>
              </a:ext>
            </a:extLst>
          </p:cNvPr>
          <p:cNvSpPr>
            <a:spLocks noGrp="1"/>
          </p:cNvSpPr>
          <p:nvPr>
            <p:ph type="sldNum" sz="quarter" idx="12"/>
          </p:nvPr>
        </p:nvSpPr>
        <p:spPr/>
        <p:txBody>
          <a:bodyPr/>
          <a:lstStyle/>
          <a:p>
            <a:fld id="{C0F0D997-2984-4C31-98DE-68F593D74468}" type="slidenum">
              <a:rPr lang="en-ZA" smtClean="0"/>
              <a:t>20</a:t>
            </a:fld>
            <a:endParaRPr lang="en-ZA" dirty="0"/>
          </a:p>
        </p:txBody>
      </p:sp>
    </p:spTree>
    <p:extLst>
      <p:ext uri="{BB962C8B-B14F-4D97-AF65-F5344CB8AC3E}">
        <p14:creationId xmlns:p14="http://schemas.microsoft.com/office/powerpoint/2010/main" val="34681210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096F-A2CD-4807-8281-9A573D6BE602}"/>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E9C303C8-3CAE-4820-A106-B042FF53E23B}"/>
              </a:ext>
            </a:extLst>
          </p:cNvPr>
          <p:cNvSpPr>
            <a:spLocks noGrp="1"/>
          </p:cNvSpPr>
          <p:nvPr>
            <p:ph idx="1"/>
          </p:nvPr>
        </p:nvSpPr>
        <p:spPr/>
        <p:txBody>
          <a:bodyPr>
            <a:normAutofit/>
          </a:bodyPr>
          <a:lstStyle/>
          <a:p>
            <a:pPr marL="0" indent="0" algn="just">
              <a:lnSpc>
                <a:spcPct val="150000"/>
              </a:lnSpc>
              <a:buNone/>
            </a:pPr>
            <a:r>
              <a:rPr lang="en-ZA" sz="1800" u="sng" dirty="0">
                <a:latin typeface="Century Gothic" panose="020B0502020202020204" pitchFamily="34" charset="0"/>
              </a:rPr>
              <a:t>Office of Health Products Procurement </a:t>
            </a:r>
          </a:p>
          <a:p>
            <a:pPr algn="just">
              <a:lnSpc>
                <a:spcPct val="150000"/>
              </a:lnSpc>
            </a:pPr>
            <a:r>
              <a:rPr lang="en-ZA" sz="1600" dirty="0">
                <a:latin typeface="Century Gothic" panose="020B0502020202020204" pitchFamily="34" charset="0"/>
              </a:rPr>
              <a:t>“(7) The provisions of this section are subject to public procurement laws and policies of the Republic that give effect to the provisions of section 217 of the Constitution, including the Preferential Procurement Policy Framework Act, 2000 (Act No. 5 of 2000), and the Broad-Based Black Economic Empowerment Act, 2003 (Act No. 53 of 2003).”</a:t>
            </a:r>
          </a:p>
          <a:p>
            <a:pPr algn="just">
              <a:lnSpc>
                <a:spcPct val="150000"/>
              </a:lnSpc>
            </a:pPr>
            <a:r>
              <a:rPr lang="en-ZA" sz="1600" dirty="0">
                <a:latin typeface="Century Gothic" panose="020B0502020202020204" pitchFamily="34" charset="0"/>
              </a:rPr>
              <a:t>In line with the above provision, it should be understood that women are both consumers and providers of services. </a:t>
            </a:r>
          </a:p>
          <a:p>
            <a:pPr algn="just">
              <a:lnSpc>
                <a:spcPct val="150000"/>
              </a:lnSpc>
            </a:pPr>
            <a:r>
              <a:rPr lang="en-ZA" sz="1600" dirty="0">
                <a:latin typeface="Century Gothic" panose="020B0502020202020204" pitchFamily="34" charset="0"/>
              </a:rPr>
              <a:t>Therefore, the Commission submits that the procurement of health products must set aside a quota for women owned entities to fast track the implementation of the Preferential Procurement Policy Framework Act 2000.</a:t>
            </a:r>
          </a:p>
          <a:p>
            <a:pPr marL="0" indent="0" algn="just">
              <a:lnSpc>
                <a:spcPct val="150000"/>
              </a:lnSpc>
              <a:buNone/>
            </a:pPr>
            <a:endParaRPr lang="en-ZA" sz="1800" dirty="0">
              <a:latin typeface="Century Gothic" panose="020B0502020202020204" pitchFamily="34" charset="0"/>
            </a:endParaRPr>
          </a:p>
        </p:txBody>
      </p:sp>
      <p:pic>
        <p:nvPicPr>
          <p:cNvPr id="4" name="Picture 7" descr="CGE Banner1">
            <a:extLst>
              <a:ext uri="{FF2B5EF4-FFF2-40B4-BE49-F238E27FC236}">
                <a16:creationId xmlns:a16="http://schemas.microsoft.com/office/drawing/2014/main" id="{DA95A2F1-2EE4-4241-8CF1-CDAA3F5C9F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D30A68D7-B322-4787-A70A-684072945A4C}"/>
              </a:ext>
            </a:extLst>
          </p:cNvPr>
          <p:cNvSpPr>
            <a:spLocks noGrp="1"/>
          </p:cNvSpPr>
          <p:nvPr>
            <p:ph type="sldNum" sz="quarter" idx="12"/>
          </p:nvPr>
        </p:nvSpPr>
        <p:spPr/>
        <p:txBody>
          <a:bodyPr/>
          <a:lstStyle/>
          <a:p>
            <a:fld id="{C0F0D997-2984-4C31-98DE-68F593D74468}" type="slidenum">
              <a:rPr lang="en-ZA" smtClean="0"/>
              <a:t>21</a:t>
            </a:fld>
            <a:endParaRPr lang="en-ZA" dirty="0"/>
          </a:p>
        </p:txBody>
      </p:sp>
    </p:spTree>
    <p:extLst>
      <p:ext uri="{BB962C8B-B14F-4D97-AF65-F5344CB8AC3E}">
        <p14:creationId xmlns:p14="http://schemas.microsoft.com/office/powerpoint/2010/main" val="3526863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38FC8-C05B-4E17-8128-430BDB1EE899}"/>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608E807C-DDB5-41AF-A33B-3A340687055F}"/>
              </a:ext>
            </a:extLst>
          </p:cNvPr>
          <p:cNvSpPr>
            <a:spLocks noGrp="1"/>
          </p:cNvSpPr>
          <p:nvPr>
            <p:ph idx="1"/>
          </p:nvPr>
        </p:nvSpPr>
        <p:spPr/>
        <p:txBody>
          <a:bodyPr>
            <a:normAutofit/>
          </a:bodyPr>
          <a:lstStyle/>
          <a:p>
            <a:pPr marL="0" indent="0" algn="ctr">
              <a:lnSpc>
                <a:spcPct val="150000"/>
              </a:lnSpc>
              <a:buNone/>
            </a:pPr>
            <a:r>
              <a:rPr lang="en-ZA" sz="1800" b="1" dirty="0">
                <a:latin typeface="Century Gothic" panose="020B0502020202020204" pitchFamily="34" charset="0"/>
              </a:rPr>
              <a:t>4.  CONCLUSION</a:t>
            </a:r>
          </a:p>
          <a:p>
            <a:pPr marL="0" indent="0" algn="just">
              <a:lnSpc>
                <a:spcPct val="150000"/>
              </a:lnSpc>
              <a:buNone/>
            </a:pPr>
            <a:endParaRPr lang="en-ZA" sz="1600" dirty="0">
              <a:latin typeface="Century Gothic" panose="020B0502020202020204" pitchFamily="34" charset="0"/>
            </a:endParaRPr>
          </a:p>
          <a:p>
            <a:pPr algn="just">
              <a:lnSpc>
                <a:spcPct val="150000"/>
              </a:lnSpc>
            </a:pPr>
            <a:r>
              <a:rPr lang="en-ZA" sz="1600" dirty="0">
                <a:latin typeface="Century Gothic" panose="020B0502020202020204" pitchFamily="34" charset="0"/>
              </a:rPr>
              <a:t>The Commission finds that the NHIB holds prospects to correct impediments hampering women’s access to quality healthcare, including addressing women’s reproductive health rights in South Africa. </a:t>
            </a:r>
          </a:p>
          <a:p>
            <a:pPr marL="0" indent="0" algn="just">
              <a:lnSpc>
                <a:spcPct val="150000"/>
              </a:lnSpc>
              <a:buNone/>
            </a:pPr>
            <a:endParaRPr lang="en-ZA" sz="1800" dirty="0">
              <a:latin typeface="Century Gothic" panose="020B0502020202020204" pitchFamily="34" charset="0"/>
            </a:endParaRPr>
          </a:p>
        </p:txBody>
      </p:sp>
      <p:pic>
        <p:nvPicPr>
          <p:cNvPr id="4" name="Picture 7" descr="CGE Banner1">
            <a:extLst>
              <a:ext uri="{FF2B5EF4-FFF2-40B4-BE49-F238E27FC236}">
                <a16:creationId xmlns:a16="http://schemas.microsoft.com/office/drawing/2014/main" id="{AD49D6FD-55D8-482F-856A-ECA6F9AA85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F7826C1A-01B4-4460-A964-135A49A2D57B}"/>
              </a:ext>
            </a:extLst>
          </p:cNvPr>
          <p:cNvSpPr>
            <a:spLocks noGrp="1"/>
          </p:cNvSpPr>
          <p:nvPr>
            <p:ph type="sldNum" sz="quarter" idx="12"/>
          </p:nvPr>
        </p:nvSpPr>
        <p:spPr/>
        <p:txBody>
          <a:bodyPr/>
          <a:lstStyle/>
          <a:p>
            <a:fld id="{C0F0D997-2984-4C31-98DE-68F593D74468}" type="slidenum">
              <a:rPr lang="en-ZA" smtClean="0"/>
              <a:t>22</a:t>
            </a:fld>
            <a:endParaRPr lang="en-ZA" dirty="0"/>
          </a:p>
        </p:txBody>
      </p:sp>
    </p:spTree>
    <p:extLst>
      <p:ext uri="{BB962C8B-B14F-4D97-AF65-F5344CB8AC3E}">
        <p14:creationId xmlns:p14="http://schemas.microsoft.com/office/powerpoint/2010/main" val="4570698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2709F-EF8B-4CC0-BB9F-3084E2DBEAB4}"/>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0DF5943C-3719-48A6-8C15-F143B606C9DA}"/>
              </a:ext>
            </a:extLst>
          </p:cNvPr>
          <p:cNvSpPr>
            <a:spLocks noGrp="1"/>
          </p:cNvSpPr>
          <p:nvPr>
            <p:ph idx="1"/>
          </p:nvPr>
        </p:nvSpPr>
        <p:spPr/>
        <p:txBody>
          <a:bodyPr/>
          <a:lstStyle/>
          <a:p>
            <a:pPr marL="0" indent="0">
              <a:buNone/>
            </a:pPr>
            <a:endParaRPr lang="en-ZA" dirty="0"/>
          </a:p>
        </p:txBody>
      </p:sp>
      <p:pic>
        <p:nvPicPr>
          <p:cNvPr id="4" name="Picture 7" descr="CGE Banner1">
            <a:extLst>
              <a:ext uri="{FF2B5EF4-FFF2-40B4-BE49-F238E27FC236}">
                <a16:creationId xmlns:a16="http://schemas.microsoft.com/office/drawing/2014/main" id="{9CDEC88C-4776-4BDC-A2BE-11DC67471E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F5FBFA82-9155-4F29-BF71-E4074E75BB31}"/>
              </a:ext>
            </a:extLst>
          </p:cNvPr>
          <p:cNvPicPr>
            <a:picLocks noChangeAspect="1"/>
          </p:cNvPicPr>
          <p:nvPr/>
        </p:nvPicPr>
        <p:blipFill>
          <a:blip r:embed="rId3"/>
          <a:stretch>
            <a:fillRect/>
          </a:stretch>
        </p:blipFill>
        <p:spPr>
          <a:xfrm>
            <a:off x="746449" y="1848127"/>
            <a:ext cx="10607351" cy="4351338"/>
          </a:xfrm>
          <a:prstGeom prst="rect">
            <a:avLst/>
          </a:prstGeom>
        </p:spPr>
      </p:pic>
      <p:sp>
        <p:nvSpPr>
          <p:cNvPr id="6" name="Slide Number Placeholder 5">
            <a:extLst>
              <a:ext uri="{FF2B5EF4-FFF2-40B4-BE49-F238E27FC236}">
                <a16:creationId xmlns:a16="http://schemas.microsoft.com/office/drawing/2014/main" id="{A8B11DCD-97F3-444D-8A43-36E20A8A1AB4}"/>
              </a:ext>
            </a:extLst>
          </p:cNvPr>
          <p:cNvSpPr>
            <a:spLocks noGrp="1"/>
          </p:cNvSpPr>
          <p:nvPr>
            <p:ph type="sldNum" sz="quarter" idx="12"/>
          </p:nvPr>
        </p:nvSpPr>
        <p:spPr/>
        <p:txBody>
          <a:bodyPr/>
          <a:lstStyle/>
          <a:p>
            <a:fld id="{C0F0D997-2984-4C31-98DE-68F593D74468}" type="slidenum">
              <a:rPr lang="en-ZA" smtClean="0"/>
              <a:t>23</a:t>
            </a:fld>
            <a:endParaRPr lang="en-ZA" dirty="0"/>
          </a:p>
        </p:txBody>
      </p:sp>
    </p:spTree>
    <p:extLst>
      <p:ext uri="{BB962C8B-B14F-4D97-AF65-F5344CB8AC3E}">
        <p14:creationId xmlns:p14="http://schemas.microsoft.com/office/powerpoint/2010/main" val="173182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5FA9C-48BE-4122-9F17-4E02835F2FBA}"/>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30DA57C7-DC08-4B8D-B03A-9FDCB8400D8B}"/>
              </a:ext>
            </a:extLst>
          </p:cNvPr>
          <p:cNvSpPr>
            <a:spLocks noGrp="1"/>
          </p:cNvSpPr>
          <p:nvPr>
            <p:ph idx="1"/>
          </p:nvPr>
        </p:nvSpPr>
        <p:spPr/>
        <p:txBody>
          <a:bodyPr>
            <a:normAutofit/>
          </a:bodyPr>
          <a:lstStyle/>
          <a:p>
            <a:pPr marL="0" indent="0" algn="ctr">
              <a:lnSpc>
                <a:spcPct val="150000"/>
              </a:lnSpc>
              <a:buNone/>
            </a:pPr>
            <a:r>
              <a:rPr lang="en-ZA" sz="1800" b="1" dirty="0">
                <a:latin typeface="Century Gothic" panose="020B0502020202020204" pitchFamily="34" charset="0"/>
              </a:rPr>
              <a:t>INTRODUCTION </a:t>
            </a:r>
            <a:r>
              <a:rPr lang="en-ZA" sz="1800" dirty="0">
                <a:latin typeface="Century Gothic" panose="020B0502020202020204" pitchFamily="34" charset="0"/>
              </a:rPr>
              <a:t>(Cont.)</a:t>
            </a:r>
          </a:p>
          <a:p>
            <a:pPr algn="just">
              <a:lnSpc>
                <a:spcPct val="150000"/>
              </a:lnSpc>
            </a:pPr>
            <a:r>
              <a:rPr lang="en-ZA" sz="1600" dirty="0">
                <a:latin typeface="Century Gothic" panose="020B0502020202020204" pitchFamily="34" charset="0"/>
              </a:rPr>
              <a:t>The Commission also has the powers to evaluate any act of parliament, make recommendations to parliament or any legislature with regards to any law affecting gender equality or the status of women, and may recommend to parliament the adoption of new legislation which will promote gender equality and the status of women.</a:t>
            </a:r>
          </a:p>
          <a:p>
            <a:pPr marL="0" indent="0" algn="just">
              <a:lnSpc>
                <a:spcPct val="150000"/>
              </a:lnSpc>
              <a:buNone/>
            </a:pPr>
            <a:endParaRPr lang="en-ZA" sz="1600" dirty="0">
              <a:latin typeface="Century Gothic" panose="020B0502020202020204" pitchFamily="34" charset="0"/>
            </a:endParaRPr>
          </a:p>
          <a:p>
            <a:pPr algn="just">
              <a:lnSpc>
                <a:spcPct val="150000"/>
              </a:lnSpc>
            </a:pPr>
            <a:r>
              <a:rPr lang="en-ZA" sz="1600" dirty="0">
                <a:latin typeface="Century Gothic" panose="020B0502020202020204" pitchFamily="34" charset="0"/>
              </a:rPr>
              <a:t>The Commission welcomes the opportunity to make inputs into the National Health Insurance Bill, 2019.</a:t>
            </a:r>
          </a:p>
          <a:p>
            <a:pPr marL="0" indent="0" algn="just">
              <a:lnSpc>
                <a:spcPct val="150000"/>
              </a:lnSpc>
              <a:buNone/>
            </a:pPr>
            <a:endParaRPr lang="en-ZA" sz="1800" dirty="0">
              <a:latin typeface="Century Gothic" panose="020B0502020202020204" pitchFamily="34" charset="0"/>
            </a:endParaRPr>
          </a:p>
        </p:txBody>
      </p:sp>
      <p:pic>
        <p:nvPicPr>
          <p:cNvPr id="4" name="Picture 7" descr="CGE Banner1">
            <a:extLst>
              <a:ext uri="{FF2B5EF4-FFF2-40B4-BE49-F238E27FC236}">
                <a16:creationId xmlns:a16="http://schemas.microsoft.com/office/drawing/2014/main" id="{DC6E76F2-20AD-4B1F-AE6F-1297573952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7874238-F368-452D-9042-DBAD7CCC23B2}"/>
              </a:ext>
            </a:extLst>
          </p:cNvPr>
          <p:cNvSpPr>
            <a:spLocks noGrp="1"/>
          </p:cNvSpPr>
          <p:nvPr>
            <p:ph type="sldNum" sz="quarter" idx="12"/>
          </p:nvPr>
        </p:nvSpPr>
        <p:spPr/>
        <p:txBody>
          <a:bodyPr/>
          <a:lstStyle/>
          <a:p>
            <a:fld id="{C0F0D997-2984-4C31-98DE-68F593D74468}" type="slidenum">
              <a:rPr lang="en-ZA" smtClean="0"/>
              <a:t>3</a:t>
            </a:fld>
            <a:endParaRPr lang="en-ZA" dirty="0"/>
          </a:p>
        </p:txBody>
      </p:sp>
    </p:spTree>
    <p:extLst>
      <p:ext uri="{BB962C8B-B14F-4D97-AF65-F5344CB8AC3E}">
        <p14:creationId xmlns:p14="http://schemas.microsoft.com/office/powerpoint/2010/main" val="3577509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1D319-32E5-40B2-AC8A-22EDB0582E6E}"/>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A7F7436B-6966-4990-84CE-F5BED13D6AA4}"/>
              </a:ext>
            </a:extLst>
          </p:cNvPr>
          <p:cNvSpPr>
            <a:spLocks noGrp="1"/>
          </p:cNvSpPr>
          <p:nvPr>
            <p:ph idx="1"/>
          </p:nvPr>
        </p:nvSpPr>
        <p:spPr/>
        <p:txBody>
          <a:bodyPr>
            <a:normAutofit/>
          </a:bodyPr>
          <a:lstStyle/>
          <a:p>
            <a:pPr marL="342900" indent="-342900" algn="ctr">
              <a:lnSpc>
                <a:spcPct val="150000"/>
              </a:lnSpc>
              <a:buAutoNum type="arabicPeriod" startAt="2"/>
            </a:pPr>
            <a:r>
              <a:rPr lang="en-ZA" sz="1800" b="1" dirty="0">
                <a:latin typeface="Century Gothic" panose="020B0502020202020204" pitchFamily="34" charset="0"/>
              </a:rPr>
              <a:t>CONTEXTUAL BACKGROUND </a:t>
            </a:r>
          </a:p>
          <a:p>
            <a:pPr algn="just">
              <a:lnSpc>
                <a:spcPct val="150000"/>
              </a:lnSpc>
            </a:pPr>
            <a:r>
              <a:rPr lang="en-ZA" sz="1600" dirty="0">
                <a:latin typeface="Century Gothic" panose="020B0502020202020204" pitchFamily="34" charset="0"/>
              </a:rPr>
              <a:t>Women’s reproductive health needs are different from those of men, and as such a one-size-fits-all approach would not be desirable. </a:t>
            </a:r>
          </a:p>
          <a:p>
            <a:pPr algn="just">
              <a:lnSpc>
                <a:spcPct val="150000"/>
              </a:lnSpc>
            </a:pPr>
            <a:r>
              <a:rPr lang="en-ZA" sz="1600" dirty="0">
                <a:latin typeface="Century Gothic" panose="020B0502020202020204" pitchFamily="34" charset="0"/>
              </a:rPr>
              <a:t>The NHIB has the propensity to improve women's health if the best interventions are carefully assessed, costed and provided on a universal basis from the outset. </a:t>
            </a:r>
          </a:p>
          <a:p>
            <a:pPr algn="just">
              <a:lnSpc>
                <a:spcPct val="150000"/>
              </a:lnSpc>
            </a:pPr>
            <a:r>
              <a:rPr lang="en-ZA" sz="1600" dirty="0">
                <a:latin typeface="Century Gothic" panose="020B0502020202020204" pitchFamily="34" charset="0"/>
              </a:rPr>
              <a:t>In so doing, women and girls will be direct beneficiaries of the National Health Insurance once it is implemented. </a:t>
            </a:r>
          </a:p>
          <a:p>
            <a:pPr algn="just">
              <a:lnSpc>
                <a:spcPct val="150000"/>
              </a:lnSpc>
            </a:pPr>
            <a:r>
              <a:rPr lang="en-ZA" sz="1600" dirty="0">
                <a:latin typeface="Century Gothic" panose="020B0502020202020204" pitchFamily="34" charset="0"/>
              </a:rPr>
              <a:t>Consequent to Section 27(1)(a) of the Constitution, women, children, lesbians, gays, bisexual, transsexual, intersexual, queer, asexual have the right to have access to health care services, including reproductive health care. </a:t>
            </a:r>
          </a:p>
          <a:p>
            <a:pPr marL="0" indent="0" algn="just">
              <a:lnSpc>
                <a:spcPct val="150000"/>
              </a:lnSpc>
              <a:buNone/>
            </a:pPr>
            <a:endParaRPr lang="en-ZA" sz="1600" dirty="0">
              <a:latin typeface="Century Gothic" panose="020B0502020202020204" pitchFamily="34" charset="0"/>
            </a:endParaRPr>
          </a:p>
        </p:txBody>
      </p:sp>
      <p:pic>
        <p:nvPicPr>
          <p:cNvPr id="4" name="Picture 7" descr="CGE Banner1">
            <a:extLst>
              <a:ext uri="{FF2B5EF4-FFF2-40B4-BE49-F238E27FC236}">
                <a16:creationId xmlns:a16="http://schemas.microsoft.com/office/drawing/2014/main" id="{6FE3CDD3-5566-4483-BFDF-247C2EE47F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6A0FDD6D-1AEF-466F-BE80-D5D393855956}"/>
              </a:ext>
            </a:extLst>
          </p:cNvPr>
          <p:cNvSpPr>
            <a:spLocks noGrp="1"/>
          </p:cNvSpPr>
          <p:nvPr>
            <p:ph type="sldNum" sz="quarter" idx="12"/>
          </p:nvPr>
        </p:nvSpPr>
        <p:spPr/>
        <p:txBody>
          <a:bodyPr/>
          <a:lstStyle/>
          <a:p>
            <a:fld id="{C0F0D997-2984-4C31-98DE-68F593D74468}" type="slidenum">
              <a:rPr lang="en-ZA" smtClean="0"/>
              <a:t>4</a:t>
            </a:fld>
            <a:endParaRPr lang="en-ZA" dirty="0"/>
          </a:p>
        </p:txBody>
      </p:sp>
    </p:spTree>
    <p:extLst>
      <p:ext uri="{BB962C8B-B14F-4D97-AF65-F5344CB8AC3E}">
        <p14:creationId xmlns:p14="http://schemas.microsoft.com/office/powerpoint/2010/main" val="353810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074F4-4D5D-4458-BDBB-BA9D51E9B1B3}"/>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89DCFE1A-3CE2-4316-BA79-F79E7E2D4892}"/>
              </a:ext>
            </a:extLst>
          </p:cNvPr>
          <p:cNvSpPr>
            <a:spLocks noGrp="1"/>
          </p:cNvSpPr>
          <p:nvPr>
            <p:ph idx="1"/>
          </p:nvPr>
        </p:nvSpPr>
        <p:spPr/>
        <p:txBody>
          <a:bodyPr>
            <a:normAutofit/>
          </a:bodyPr>
          <a:lstStyle/>
          <a:p>
            <a:pPr marL="0" indent="0" algn="ctr">
              <a:lnSpc>
                <a:spcPct val="150000"/>
              </a:lnSpc>
              <a:buNone/>
            </a:pPr>
            <a:r>
              <a:rPr lang="en-ZA" sz="1800" b="1" dirty="0">
                <a:latin typeface="Century Gothic" panose="020B0502020202020204" pitchFamily="34" charset="0"/>
              </a:rPr>
              <a:t>CONTEXTUAL BACKGROUND </a:t>
            </a:r>
            <a:r>
              <a:rPr lang="en-ZA" sz="1800" dirty="0">
                <a:latin typeface="Century Gothic" panose="020B0502020202020204" pitchFamily="34" charset="0"/>
              </a:rPr>
              <a:t>(Cont.)</a:t>
            </a:r>
          </a:p>
          <a:p>
            <a:pPr algn="just">
              <a:lnSpc>
                <a:spcPct val="150000"/>
              </a:lnSpc>
            </a:pPr>
            <a:r>
              <a:rPr lang="en-ZA" sz="1600" dirty="0">
                <a:latin typeface="Century Gothic" panose="020B0502020202020204" pitchFamily="34" charset="0"/>
              </a:rPr>
              <a:t>The Commission records that Goal 3 of United Nations 2030 Sustainable Development Goal obliges States to ensure healthy lives and promote wellbeing for all at all ages. </a:t>
            </a:r>
          </a:p>
          <a:p>
            <a:pPr algn="just">
              <a:lnSpc>
                <a:spcPct val="150000"/>
              </a:lnSpc>
            </a:pPr>
            <a:r>
              <a:rPr lang="en-ZA" sz="1600" dirty="0">
                <a:latin typeface="Century Gothic" panose="020B0502020202020204" pitchFamily="34" charset="0"/>
              </a:rPr>
              <a:t>Some of the goals are to reduce maternal mortality, ensure universal access to sexual and reproductive health care-services, including family planning, information and education, and the integration of reproductive health into national strategies and programmes by 2030.</a:t>
            </a:r>
          </a:p>
          <a:p>
            <a:pPr algn="just">
              <a:lnSpc>
                <a:spcPct val="150000"/>
              </a:lnSpc>
            </a:pPr>
            <a:r>
              <a:rPr lang="en-ZA" sz="1600" dirty="0">
                <a:latin typeface="Century Gothic" panose="020B0502020202020204" pitchFamily="34" charset="0"/>
              </a:rPr>
              <a:t>Whilst health care services are provided free of charge in South Africa, monetary costs of travel to a local clinic pose a significant barrier for vulnerable segments of the population, specifically women, children, lesbians, gays, bisexual, transsexual, intersexual, queer, asexual (LGBTQIA+), mentally disabled persons and persons with disabilities; leading to overall poorer health. </a:t>
            </a:r>
          </a:p>
        </p:txBody>
      </p:sp>
      <p:pic>
        <p:nvPicPr>
          <p:cNvPr id="4" name="Picture 7" descr="CGE Banner1">
            <a:extLst>
              <a:ext uri="{FF2B5EF4-FFF2-40B4-BE49-F238E27FC236}">
                <a16:creationId xmlns:a16="http://schemas.microsoft.com/office/drawing/2014/main" id="{D1312BFB-138D-4FB4-90CE-F5F6C88020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9BF87FC4-7145-43EB-8B0C-CC7E22424E52}"/>
              </a:ext>
            </a:extLst>
          </p:cNvPr>
          <p:cNvSpPr>
            <a:spLocks noGrp="1"/>
          </p:cNvSpPr>
          <p:nvPr>
            <p:ph type="sldNum" sz="quarter" idx="12"/>
          </p:nvPr>
        </p:nvSpPr>
        <p:spPr/>
        <p:txBody>
          <a:bodyPr/>
          <a:lstStyle/>
          <a:p>
            <a:fld id="{C0F0D997-2984-4C31-98DE-68F593D74468}" type="slidenum">
              <a:rPr lang="en-ZA" smtClean="0"/>
              <a:t>5</a:t>
            </a:fld>
            <a:endParaRPr lang="en-ZA" dirty="0"/>
          </a:p>
        </p:txBody>
      </p:sp>
    </p:spTree>
    <p:extLst>
      <p:ext uri="{BB962C8B-B14F-4D97-AF65-F5344CB8AC3E}">
        <p14:creationId xmlns:p14="http://schemas.microsoft.com/office/powerpoint/2010/main" val="3143275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F3790-7016-4774-BF59-302A42721490}"/>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A5EC1BF6-F269-4FE2-825C-C96C2409F9AF}"/>
              </a:ext>
            </a:extLst>
          </p:cNvPr>
          <p:cNvSpPr>
            <a:spLocks noGrp="1"/>
          </p:cNvSpPr>
          <p:nvPr>
            <p:ph idx="1"/>
          </p:nvPr>
        </p:nvSpPr>
        <p:spPr/>
        <p:txBody>
          <a:bodyPr>
            <a:normAutofit fontScale="92500" lnSpcReduction="20000"/>
          </a:bodyPr>
          <a:lstStyle/>
          <a:p>
            <a:pPr marL="0" indent="0" algn="ctr">
              <a:lnSpc>
                <a:spcPct val="150000"/>
              </a:lnSpc>
              <a:buNone/>
            </a:pPr>
            <a:r>
              <a:rPr lang="en-ZA" sz="1800" b="1" dirty="0">
                <a:latin typeface="Century Gothic" panose="020B0502020202020204" pitchFamily="34" charset="0"/>
              </a:rPr>
              <a:t>CONTEXTUAL BACKGROUND </a:t>
            </a:r>
            <a:r>
              <a:rPr lang="en-ZA" sz="1800" dirty="0">
                <a:latin typeface="Century Gothic" panose="020B0502020202020204" pitchFamily="34" charset="0"/>
              </a:rPr>
              <a:t>(Cont.)</a:t>
            </a:r>
          </a:p>
          <a:p>
            <a:pPr algn="just">
              <a:lnSpc>
                <a:spcPct val="160000"/>
              </a:lnSpc>
            </a:pPr>
            <a:r>
              <a:rPr lang="en-ZA" sz="1800" dirty="0">
                <a:latin typeface="Century Gothic" panose="020B0502020202020204" pitchFamily="34" charset="0"/>
              </a:rPr>
              <a:t>For example, in 2016, the Commission received a complaint from the Vingerkraal community where it was argued that the nearest local clinic is 45 km away from their community. </a:t>
            </a:r>
          </a:p>
          <a:p>
            <a:pPr algn="just">
              <a:lnSpc>
                <a:spcPct val="160000"/>
              </a:lnSpc>
            </a:pPr>
            <a:r>
              <a:rPr lang="en-ZA" sz="1800" dirty="0">
                <a:latin typeface="Century Gothic" panose="020B0502020202020204" pitchFamily="34" charset="0"/>
              </a:rPr>
              <a:t>As such, access to health care services was costly and further placed women to be more vulnerable to all forms of abuses including gender-based violence. </a:t>
            </a:r>
          </a:p>
          <a:p>
            <a:pPr algn="just">
              <a:lnSpc>
                <a:spcPct val="160000"/>
              </a:lnSpc>
            </a:pPr>
            <a:r>
              <a:rPr lang="en-ZA" sz="1800" dirty="0">
                <a:latin typeface="Century Gothic" panose="020B0502020202020204" pitchFamily="34" charset="0"/>
              </a:rPr>
              <a:t>From this premise, it is submitted that access to health care services to rural women is fundamental in realising health care rights of the vulnerable groups. </a:t>
            </a:r>
          </a:p>
          <a:p>
            <a:pPr algn="just">
              <a:lnSpc>
                <a:spcPct val="160000"/>
              </a:lnSpc>
            </a:pPr>
            <a:r>
              <a:rPr lang="en-ZA" sz="1800" dirty="0">
                <a:latin typeface="Century Gothic" panose="020B0502020202020204" pitchFamily="34" charset="0"/>
              </a:rPr>
              <a:t>The Constitutional Court decision in </a:t>
            </a:r>
            <a:r>
              <a:rPr lang="en-ZA" sz="1800" i="1" dirty="0">
                <a:latin typeface="Century Gothic" panose="020B0502020202020204" pitchFamily="34" charset="0"/>
              </a:rPr>
              <a:t>Soobramoney v Minister of Health 1998 (1) SA 765 (CC)</a:t>
            </a:r>
            <a:r>
              <a:rPr lang="en-ZA" sz="1800" dirty="0">
                <a:latin typeface="Century Gothic" panose="020B0502020202020204" pitchFamily="34" charset="0"/>
              </a:rPr>
              <a:t> provides apt examination of the aforementioned constitutional right imposed on the State to provide quality medical services to citizens.</a:t>
            </a:r>
          </a:p>
        </p:txBody>
      </p:sp>
      <p:pic>
        <p:nvPicPr>
          <p:cNvPr id="4" name="Picture 7" descr="CGE Banner1">
            <a:extLst>
              <a:ext uri="{FF2B5EF4-FFF2-40B4-BE49-F238E27FC236}">
                <a16:creationId xmlns:a16="http://schemas.microsoft.com/office/drawing/2014/main" id="{275F92C6-D862-4D26-BF44-8CF4670F2D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E3DBA75-D5FC-43F0-A652-3038696D87C5}"/>
              </a:ext>
            </a:extLst>
          </p:cNvPr>
          <p:cNvSpPr>
            <a:spLocks noGrp="1"/>
          </p:cNvSpPr>
          <p:nvPr>
            <p:ph type="sldNum" sz="quarter" idx="12"/>
          </p:nvPr>
        </p:nvSpPr>
        <p:spPr/>
        <p:txBody>
          <a:bodyPr/>
          <a:lstStyle/>
          <a:p>
            <a:fld id="{C0F0D997-2984-4C31-98DE-68F593D74468}" type="slidenum">
              <a:rPr lang="en-ZA" smtClean="0"/>
              <a:t>6</a:t>
            </a:fld>
            <a:endParaRPr lang="en-ZA" dirty="0"/>
          </a:p>
        </p:txBody>
      </p:sp>
    </p:spTree>
    <p:extLst>
      <p:ext uri="{BB962C8B-B14F-4D97-AF65-F5344CB8AC3E}">
        <p14:creationId xmlns:p14="http://schemas.microsoft.com/office/powerpoint/2010/main" val="1642622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6953B-4B39-4AE3-9560-C3B61F2A39EF}"/>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0B86F192-2A39-4E46-AE08-4816B7BBD83B}"/>
              </a:ext>
            </a:extLst>
          </p:cNvPr>
          <p:cNvSpPr>
            <a:spLocks noGrp="1"/>
          </p:cNvSpPr>
          <p:nvPr>
            <p:ph idx="1"/>
          </p:nvPr>
        </p:nvSpPr>
        <p:spPr/>
        <p:txBody>
          <a:bodyPr>
            <a:normAutofit/>
          </a:bodyPr>
          <a:lstStyle/>
          <a:p>
            <a:pPr marL="0" indent="0" algn="ctr">
              <a:lnSpc>
                <a:spcPct val="150000"/>
              </a:lnSpc>
              <a:buNone/>
            </a:pPr>
            <a:r>
              <a:rPr lang="en-ZA" sz="1800" b="1" dirty="0">
                <a:latin typeface="Century Gothic" panose="020B0502020202020204" pitchFamily="34" charset="0"/>
              </a:rPr>
              <a:t>3.	FOCUSSED COMMENTS ON THE NHIB</a:t>
            </a:r>
          </a:p>
          <a:p>
            <a:pPr algn="just">
              <a:lnSpc>
                <a:spcPct val="150000"/>
              </a:lnSpc>
            </a:pPr>
            <a:endParaRPr lang="en-ZA" sz="1600" dirty="0">
              <a:latin typeface="Century Gothic" panose="020B0502020202020204" pitchFamily="34" charset="0"/>
            </a:endParaRPr>
          </a:p>
          <a:p>
            <a:pPr algn="just">
              <a:lnSpc>
                <a:spcPct val="150000"/>
              </a:lnSpc>
            </a:pPr>
            <a:r>
              <a:rPr lang="en-ZA" sz="1600" dirty="0">
                <a:latin typeface="Century Gothic" panose="020B0502020202020204" pitchFamily="34" charset="0"/>
              </a:rPr>
              <a:t>The Commission note the contents of the proposed National Health Insurance Bill (NHIB); however, it would like to make recommendations to the Committee as follows:</a:t>
            </a:r>
          </a:p>
          <a:p>
            <a:pPr marL="0" indent="0" algn="just">
              <a:lnSpc>
                <a:spcPct val="150000"/>
              </a:lnSpc>
              <a:buNone/>
            </a:pPr>
            <a:endParaRPr lang="en-ZA" sz="1800" dirty="0">
              <a:latin typeface="Century Gothic" panose="020B0502020202020204" pitchFamily="34" charset="0"/>
            </a:endParaRPr>
          </a:p>
        </p:txBody>
      </p:sp>
      <p:pic>
        <p:nvPicPr>
          <p:cNvPr id="4" name="Picture 7" descr="CGE Banner1">
            <a:extLst>
              <a:ext uri="{FF2B5EF4-FFF2-40B4-BE49-F238E27FC236}">
                <a16:creationId xmlns:a16="http://schemas.microsoft.com/office/drawing/2014/main" id="{9F165E21-5154-4FFB-812A-8412E87F13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AD510D7C-03B1-47A1-9EDE-DCD6469CB96B}"/>
              </a:ext>
            </a:extLst>
          </p:cNvPr>
          <p:cNvSpPr>
            <a:spLocks noGrp="1"/>
          </p:cNvSpPr>
          <p:nvPr>
            <p:ph type="sldNum" sz="quarter" idx="12"/>
          </p:nvPr>
        </p:nvSpPr>
        <p:spPr/>
        <p:txBody>
          <a:bodyPr/>
          <a:lstStyle/>
          <a:p>
            <a:fld id="{C0F0D997-2984-4C31-98DE-68F593D74468}" type="slidenum">
              <a:rPr lang="en-ZA" smtClean="0"/>
              <a:t>7</a:t>
            </a:fld>
            <a:endParaRPr lang="en-ZA" dirty="0"/>
          </a:p>
        </p:txBody>
      </p:sp>
    </p:spTree>
    <p:extLst>
      <p:ext uri="{BB962C8B-B14F-4D97-AF65-F5344CB8AC3E}">
        <p14:creationId xmlns:p14="http://schemas.microsoft.com/office/powerpoint/2010/main" val="1927305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C89AE-5428-4A5F-AB8D-012C921DBD9D}"/>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606B2A21-B64D-4289-830D-7ACB4E9FE09C}"/>
              </a:ext>
            </a:extLst>
          </p:cNvPr>
          <p:cNvSpPr>
            <a:spLocks noGrp="1"/>
          </p:cNvSpPr>
          <p:nvPr>
            <p:ph idx="1"/>
          </p:nvPr>
        </p:nvSpPr>
        <p:spPr>
          <a:xfrm>
            <a:off x="838200" y="1830916"/>
            <a:ext cx="10515600" cy="4351338"/>
          </a:xfrm>
        </p:spPr>
        <p:txBody>
          <a:bodyPr>
            <a:normAutofit fontScale="92500" lnSpcReduction="10000"/>
          </a:bodyPr>
          <a:lstStyle/>
          <a:p>
            <a:pPr marL="0" indent="0" algn="ctr">
              <a:lnSpc>
                <a:spcPct val="150000"/>
              </a:lnSpc>
              <a:buNone/>
            </a:pPr>
            <a:r>
              <a:rPr lang="en-ZA" sz="1800" b="1" dirty="0">
                <a:latin typeface="Century Gothic" panose="020B0502020202020204" pitchFamily="34" charset="0"/>
              </a:rPr>
              <a:t>CHAPTER 1 </a:t>
            </a:r>
          </a:p>
          <a:p>
            <a:pPr marL="0" indent="0" algn="just">
              <a:lnSpc>
                <a:spcPct val="150000"/>
              </a:lnSpc>
              <a:buNone/>
            </a:pPr>
            <a:r>
              <a:rPr lang="en-ZA" sz="1600" u="sng" dirty="0">
                <a:latin typeface="Century Gothic" panose="020B0502020202020204" pitchFamily="34" charset="0"/>
              </a:rPr>
              <a:t>Purpose and application of Act </a:t>
            </a:r>
          </a:p>
          <a:p>
            <a:pPr algn="just">
              <a:lnSpc>
                <a:spcPct val="150000"/>
              </a:lnSpc>
            </a:pPr>
            <a:r>
              <a:rPr lang="en-ZA" sz="1600" dirty="0">
                <a:latin typeface="Century Gothic" panose="020B0502020202020204" pitchFamily="34" charset="0"/>
              </a:rPr>
              <a:t>While the NHIB seeks to promote the achievement of universal access to quality health care services for all in the Republic of South Africa, it fails to address existing human rights violations in the health sector such as structural violence against women and girls manifesting itself in various forms such as: refusal by health care workers to administer contraceptives to girls and young women, forced and coerced sterilization of Human Immunodeficiency Virus (HIV) Positive Women, Violence against pregnant women, the elderly  and other vulnerable groups.</a:t>
            </a:r>
          </a:p>
          <a:p>
            <a:pPr algn="just">
              <a:lnSpc>
                <a:spcPct val="150000"/>
              </a:lnSpc>
            </a:pPr>
            <a:r>
              <a:rPr lang="en-ZA" sz="1600" dirty="0">
                <a:latin typeface="Century Gothic" panose="020B0502020202020204" pitchFamily="34" charset="0"/>
              </a:rPr>
              <a:t>The NHIB is written in heteronormatively biased language, using pronouns such as ‘he’ or ‘she’ and clearly leaving out Gender Non-Conforming Individuals who too are health service users. </a:t>
            </a:r>
          </a:p>
          <a:p>
            <a:pPr algn="just">
              <a:lnSpc>
                <a:spcPct val="150000"/>
              </a:lnSpc>
            </a:pPr>
            <a:r>
              <a:rPr lang="en-ZA" sz="1600" dirty="0">
                <a:latin typeface="Century Gothic" panose="020B0502020202020204" pitchFamily="34" charset="0"/>
              </a:rPr>
              <a:t>In other words, the NHIB is gender blind and gender non-responsive.</a:t>
            </a:r>
          </a:p>
          <a:p>
            <a:pPr marL="0" indent="0" algn="just">
              <a:lnSpc>
                <a:spcPct val="150000"/>
              </a:lnSpc>
              <a:buNone/>
            </a:pPr>
            <a:endParaRPr lang="en-ZA" sz="1800" dirty="0">
              <a:latin typeface="Century Gothic" panose="020B0502020202020204" pitchFamily="34" charset="0"/>
            </a:endParaRPr>
          </a:p>
        </p:txBody>
      </p:sp>
      <p:pic>
        <p:nvPicPr>
          <p:cNvPr id="4" name="Picture 7" descr="CGE Banner1">
            <a:extLst>
              <a:ext uri="{FF2B5EF4-FFF2-40B4-BE49-F238E27FC236}">
                <a16:creationId xmlns:a16="http://schemas.microsoft.com/office/drawing/2014/main" id="{820CAFBA-9140-466F-9AE8-4B4348C7A7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172170E7-7B45-41E3-8D85-C2C70CCCC270}"/>
              </a:ext>
            </a:extLst>
          </p:cNvPr>
          <p:cNvSpPr>
            <a:spLocks noGrp="1"/>
          </p:cNvSpPr>
          <p:nvPr>
            <p:ph type="sldNum" sz="quarter" idx="12"/>
          </p:nvPr>
        </p:nvSpPr>
        <p:spPr/>
        <p:txBody>
          <a:bodyPr/>
          <a:lstStyle/>
          <a:p>
            <a:fld id="{C0F0D997-2984-4C31-98DE-68F593D74468}" type="slidenum">
              <a:rPr lang="en-ZA" smtClean="0"/>
              <a:t>8</a:t>
            </a:fld>
            <a:endParaRPr lang="en-ZA" dirty="0"/>
          </a:p>
        </p:txBody>
      </p:sp>
    </p:spTree>
    <p:extLst>
      <p:ext uri="{BB962C8B-B14F-4D97-AF65-F5344CB8AC3E}">
        <p14:creationId xmlns:p14="http://schemas.microsoft.com/office/powerpoint/2010/main" val="1404143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21138-013A-4CF4-8D04-299F7EECF245}"/>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6D4415F0-60B7-4033-8590-E5B6AC01A546}"/>
              </a:ext>
            </a:extLst>
          </p:cNvPr>
          <p:cNvSpPr>
            <a:spLocks noGrp="1"/>
          </p:cNvSpPr>
          <p:nvPr>
            <p:ph idx="1"/>
          </p:nvPr>
        </p:nvSpPr>
        <p:spPr/>
        <p:txBody>
          <a:bodyPr>
            <a:normAutofit fontScale="92500" lnSpcReduction="10000"/>
          </a:bodyPr>
          <a:lstStyle/>
          <a:p>
            <a:pPr marL="0" indent="0" algn="ctr">
              <a:lnSpc>
                <a:spcPct val="150000"/>
              </a:lnSpc>
              <a:buNone/>
            </a:pPr>
            <a:r>
              <a:rPr lang="en-ZA" sz="1800" b="1" dirty="0">
                <a:latin typeface="Century Gothic" panose="020B0502020202020204" pitchFamily="34" charset="0"/>
              </a:rPr>
              <a:t>CHAPTER 2 </a:t>
            </a:r>
          </a:p>
          <a:p>
            <a:pPr marL="0" indent="0" algn="just">
              <a:lnSpc>
                <a:spcPct val="150000"/>
              </a:lnSpc>
              <a:buNone/>
            </a:pPr>
            <a:r>
              <a:rPr lang="en-ZA" sz="1600" u="sng" dirty="0">
                <a:latin typeface="Century Gothic" panose="020B0502020202020204" pitchFamily="34" charset="0"/>
              </a:rPr>
              <a:t>Access to care services </a:t>
            </a:r>
          </a:p>
          <a:p>
            <a:pPr algn="just">
              <a:lnSpc>
                <a:spcPct val="150000"/>
              </a:lnSpc>
            </a:pPr>
            <a:r>
              <a:rPr lang="en-ZA" sz="1600" dirty="0">
                <a:latin typeface="Century Gothic" panose="020B0502020202020204" pitchFamily="34" charset="0"/>
              </a:rPr>
              <a:t>Registration as users: the requirement for proof of habitual place of residence as stated in the NHIB as a prerequisite for user registration has the potential to exclude street dwellers who by virtue of being street  dwellers do not have such proof</a:t>
            </a:r>
          </a:p>
          <a:p>
            <a:pPr algn="just">
              <a:lnSpc>
                <a:spcPct val="150000"/>
              </a:lnSpc>
            </a:pPr>
            <a:r>
              <a:rPr lang="en-ZA" sz="1600" dirty="0">
                <a:latin typeface="Century Gothic" panose="020B0502020202020204" pitchFamily="34" charset="0"/>
              </a:rPr>
              <a:t>This requirement will further contribute to the high rates of maternal deaths as pregnant women living in the streets could be excluded from accessing health care services. </a:t>
            </a:r>
          </a:p>
          <a:p>
            <a:pPr algn="just">
              <a:lnSpc>
                <a:spcPct val="150000"/>
              </a:lnSpc>
            </a:pPr>
            <a:r>
              <a:rPr lang="en-ZA" sz="1600" dirty="0">
                <a:latin typeface="Century Gothic" panose="020B0502020202020204" pitchFamily="34" charset="0"/>
              </a:rPr>
              <a:t>The aforementioned concern also applies to persons who reside in rural areas where, often, Traditional Leaders are called upon to provide “proof of residence”. In certain complaints to the CGE, persons such as LGBTIQA, unmarried  women and widows often encounter obstacles and prejudice when seeking the proof of residence from Traditional Authorities.  </a:t>
            </a:r>
          </a:p>
        </p:txBody>
      </p:sp>
      <p:pic>
        <p:nvPicPr>
          <p:cNvPr id="4" name="Picture 7" descr="CGE Banner1">
            <a:extLst>
              <a:ext uri="{FF2B5EF4-FFF2-40B4-BE49-F238E27FC236}">
                <a16:creationId xmlns:a16="http://schemas.microsoft.com/office/drawing/2014/main" id="{9E257CA4-C3B2-4739-BC86-833A7A85B0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D6A80AD8-6F02-4073-8E7D-BECB9E7510CC}"/>
              </a:ext>
            </a:extLst>
          </p:cNvPr>
          <p:cNvSpPr>
            <a:spLocks noGrp="1"/>
          </p:cNvSpPr>
          <p:nvPr>
            <p:ph type="sldNum" sz="quarter" idx="12"/>
          </p:nvPr>
        </p:nvSpPr>
        <p:spPr/>
        <p:txBody>
          <a:bodyPr/>
          <a:lstStyle/>
          <a:p>
            <a:fld id="{C0F0D997-2984-4C31-98DE-68F593D74468}" type="slidenum">
              <a:rPr lang="en-ZA" smtClean="0"/>
              <a:t>9</a:t>
            </a:fld>
            <a:endParaRPr lang="en-ZA" dirty="0"/>
          </a:p>
        </p:txBody>
      </p:sp>
    </p:spTree>
    <p:extLst>
      <p:ext uri="{BB962C8B-B14F-4D97-AF65-F5344CB8AC3E}">
        <p14:creationId xmlns:p14="http://schemas.microsoft.com/office/powerpoint/2010/main" val="1259451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2060</Words>
  <Application>Microsoft Office PowerPoint</Application>
  <PresentationFormat>Widescreen</PresentationFormat>
  <Paragraphs>136</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Century Gothic</vt:lpstr>
      <vt:lpstr>Wingdings</vt:lpstr>
      <vt:lpstr>Office Theme</vt:lpstr>
      <vt:lpstr>CGE FORMAL SUBMISSION ON  THE NATIONAL HEALTH INSURANCE BILL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Moeng Ditlhage</dc:creator>
  <cp:lastModifiedBy>Vuyokazi Majalamba</cp:lastModifiedBy>
  <cp:revision>4</cp:revision>
  <cp:lastPrinted>2022-01-27T13:08:17Z</cp:lastPrinted>
  <dcterms:created xsi:type="dcterms:W3CDTF">2022-01-20T07:47:31Z</dcterms:created>
  <dcterms:modified xsi:type="dcterms:W3CDTF">2022-01-28T07:33:54Z</dcterms:modified>
</cp:coreProperties>
</file>