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673" r:id="rId2"/>
    <p:sldMasterId id="2147483686" r:id="rId3"/>
    <p:sldMasterId id="2147483725" r:id="rId4"/>
    <p:sldMasterId id="2147483738" r:id="rId5"/>
    <p:sldMasterId id="2147483751" r:id="rId6"/>
    <p:sldMasterId id="2147483764" r:id="rId7"/>
  </p:sldMasterIdLst>
  <p:notesMasterIdLst>
    <p:notesMasterId r:id="rId79"/>
  </p:notesMasterIdLst>
  <p:handoutMasterIdLst>
    <p:handoutMasterId r:id="rId80"/>
  </p:handoutMasterIdLst>
  <p:sldIdLst>
    <p:sldId id="728" r:id="rId8"/>
    <p:sldId id="434" r:id="rId9"/>
    <p:sldId id="536" r:id="rId10"/>
    <p:sldId id="665" r:id="rId11"/>
    <p:sldId id="548" r:id="rId12"/>
    <p:sldId id="446" r:id="rId13"/>
    <p:sldId id="757" r:id="rId14"/>
    <p:sldId id="537" r:id="rId15"/>
    <p:sldId id="711" r:id="rId16"/>
    <p:sldId id="712" r:id="rId17"/>
    <p:sldId id="666" r:id="rId18"/>
    <p:sldId id="804" r:id="rId19"/>
    <p:sldId id="781" r:id="rId20"/>
    <p:sldId id="782" r:id="rId21"/>
    <p:sldId id="538" r:id="rId22"/>
    <p:sldId id="785" r:id="rId23"/>
    <p:sldId id="786" r:id="rId24"/>
    <p:sldId id="787" r:id="rId25"/>
    <p:sldId id="805" r:id="rId26"/>
    <p:sldId id="802" r:id="rId27"/>
    <p:sldId id="789" r:id="rId28"/>
    <p:sldId id="790" r:id="rId29"/>
    <p:sldId id="803" r:id="rId30"/>
    <p:sldId id="539" r:id="rId31"/>
    <p:sldId id="758" r:id="rId32"/>
    <p:sldId id="759" r:id="rId33"/>
    <p:sldId id="760" r:id="rId34"/>
    <p:sldId id="761" r:id="rId35"/>
    <p:sldId id="762" r:id="rId36"/>
    <p:sldId id="704" r:id="rId37"/>
    <p:sldId id="716" r:id="rId38"/>
    <p:sldId id="792" r:id="rId39"/>
    <p:sldId id="793" r:id="rId40"/>
    <p:sldId id="540" r:id="rId41"/>
    <p:sldId id="763" r:id="rId42"/>
    <p:sldId id="764" r:id="rId43"/>
    <p:sldId id="765" r:id="rId44"/>
    <p:sldId id="800" r:id="rId45"/>
    <p:sldId id="766" r:id="rId46"/>
    <p:sldId id="767" r:id="rId47"/>
    <p:sldId id="542" r:id="rId48"/>
    <p:sldId id="613" r:id="rId49"/>
    <p:sldId id="783" r:id="rId50"/>
    <p:sldId id="784" r:id="rId51"/>
    <p:sldId id="768" r:id="rId52"/>
    <p:sldId id="769" r:id="rId53"/>
    <p:sldId id="778" r:id="rId54"/>
    <p:sldId id="801" r:id="rId55"/>
    <p:sldId id="779" r:id="rId56"/>
    <p:sldId id="543" r:id="rId57"/>
    <p:sldId id="407" r:id="rId58"/>
    <p:sldId id="807" r:id="rId59"/>
    <p:sldId id="795" r:id="rId60"/>
    <p:sldId id="796" r:id="rId61"/>
    <p:sldId id="797" r:id="rId62"/>
    <p:sldId id="798" r:id="rId63"/>
    <p:sldId id="799" r:id="rId64"/>
    <p:sldId id="547" r:id="rId65"/>
    <p:sldId id="676" r:id="rId66"/>
    <p:sldId id="680" r:id="rId67"/>
    <p:sldId id="679" r:id="rId68"/>
    <p:sldId id="681" r:id="rId69"/>
    <p:sldId id="776" r:id="rId70"/>
    <p:sldId id="723" r:id="rId71"/>
    <p:sldId id="663" r:id="rId72"/>
    <p:sldId id="777" r:id="rId73"/>
    <p:sldId id="345" r:id="rId74"/>
    <p:sldId id="346" r:id="rId75"/>
    <p:sldId id="806" r:id="rId76"/>
    <p:sldId id="683" r:id="rId77"/>
    <p:sldId id="727" r:id="rId78"/>
  </p:sldIdLst>
  <p:sldSz cx="10080625" cy="7559675"/>
  <p:notesSz cx="6797675" cy="9928225"/>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674" userDrawn="1">
          <p15:clr>
            <a:srgbClr val="A4A3A4"/>
          </p15:clr>
        </p15:guide>
        <p15:guide id="2" pos="194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85EB60-292D-B1B6-E58D-F00A4EE2752E}" name="Doctor Phokwani" initials="DP" userId="S::Doctor.Phokwani@umalusi.org.za::6c298112-03f9-4751-8b6b-336cbc512bfd" providerId="AD"/>
  <p188:author id="{116BE6BA-6578-B801-5872-D57E4B76BA57}" name="Andy Thulo" initials="AT" userId="S::Andy.Thulo@umalusi.org.za::938925db-0bea-4ad6-b0f7-2c2a42948ed8" providerId="AD"/>
  <p188:author id="{7943F6F0-93EF-F622-0145-00EA7B205BA6}" name="William Chauke" initials="WC" userId="S::William.Chauke@umalusi.org.za::27268b1c-c23d-4afb-84b9-4406c6b09f8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gaka Makgeledisa" initials="KM" lastIdx="1" clrIdx="6">
    <p:extLst>
      <p:ext uri="{19B8F6BF-5375-455C-9EA6-DF929625EA0E}">
        <p15:presenceInfo xmlns:p15="http://schemas.microsoft.com/office/powerpoint/2012/main" userId="S-1-5-21-1981554753-85856005-3289934986-4162" providerId="AD"/>
      </p:ext>
    </p:extLst>
  </p:cmAuthor>
  <p:cmAuthor id="1" name="Zodwa Modimakwane" initials="ZM" lastIdx="70" clrIdx="0">
    <p:extLst>
      <p:ext uri="{19B8F6BF-5375-455C-9EA6-DF929625EA0E}">
        <p15:presenceInfo xmlns:p15="http://schemas.microsoft.com/office/powerpoint/2012/main" userId="S-1-5-21-1981554753-85856005-3289934986-1757" providerId="AD"/>
      </p:ext>
    </p:extLst>
  </p:cmAuthor>
  <p:cmAuthor id="8" name="Andy Thulo" initials="AT" lastIdx="2" clrIdx="7">
    <p:extLst>
      <p:ext uri="{19B8F6BF-5375-455C-9EA6-DF929625EA0E}">
        <p15:presenceInfo xmlns:p15="http://schemas.microsoft.com/office/powerpoint/2012/main" userId="S-1-5-21-1981554753-85856005-3289934986-1107" providerId="AD"/>
      </p:ext>
    </p:extLst>
  </p:cmAuthor>
  <p:cmAuthor id="2" name="Mary-Louise Madalane" initials="MM" lastIdx="38" clrIdx="1">
    <p:extLst>
      <p:ext uri="{19B8F6BF-5375-455C-9EA6-DF929625EA0E}">
        <p15:presenceInfo xmlns:p15="http://schemas.microsoft.com/office/powerpoint/2012/main" userId="S-1-5-21-1981554753-85856005-3289934986-1257" providerId="AD"/>
      </p:ext>
    </p:extLst>
  </p:cmAuthor>
  <p:cmAuthor id="9" name="Doctor Phokwani" initials="DP" lastIdx="3" clrIdx="8">
    <p:extLst>
      <p:ext uri="{19B8F6BF-5375-455C-9EA6-DF929625EA0E}">
        <p15:presenceInfo xmlns:p15="http://schemas.microsoft.com/office/powerpoint/2012/main" userId="S::Doctor.Phokwani@umalusi.org.za::6c298112-03f9-4751-8b6b-336cbc512bfd" providerId="AD"/>
      </p:ext>
    </p:extLst>
  </p:cmAuthor>
  <p:cmAuthor id="3" name="Christiaan Geel" initials="CG" lastIdx="2" clrIdx="2">
    <p:extLst>
      <p:ext uri="{19B8F6BF-5375-455C-9EA6-DF929625EA0E}">
        <p15:presenceInfo xmlns:p15="http://schemas.microsoft.com/office/powerpoint/2012/main" userId="S-1-5-21-1981554753-85856005-3289934986-4160" providerId="AD"/>
      </p:ext>
    </p:extLst>
  </p:cmAuthor>
  <p:cmAuthor id="10" name="Zodwa Modimakwane" initials="ZM [2]" lastIdx="17" clrIdx="9">
    <p:extLst>
      <p:ext uri="{19B8F6BF-5375-455C-9EA6-DF929625EA0E}">
        <p15:presenceInfo xmlns:p15="http://schemas.microsoft.com/office/powerpoint/2012/main" userId="S::Zodwa.Modimakwane@umalusi.org.za::6bc5f21c-01ba-4e18-9de3-1301f2a76789" providerId="AD"/>
      </p:ext>
    </p:extLst>
  </p:cmAuthor>
  <p:cmAuthor id="4" name="William Chauke" initials="WC" lastIdx="1" clrIdx="3">
    <p:extLst>
      <p:ext uri="{19B8F6BF-5375-455C-9EA6-DF929625EA0E}">
        <p15:presenceInfo xmlns:p15="http://schemas.microsoft.com/office/powerpoint/2012/main" userId="S-1-5-21-1981554753-85856005-3289934986-1132" providerId="AD"/>
      </p:ext>
    </p:extLst>
  </p:cmAuthor>
  <p:cmAuthor id="11" name="William Chauke" initials="WC [2]" lastIdx="1" clrIdx="10">
    <p:extLst>
      <p:ext uri="{19B8F6BF-5375-455C-9EA6-DF929625EA0E}">
        <p15:presenceInfo xmlns:p15="http://schemas.microsoft.com/office/powerpoint/2012/main" userId="S::William.Chauke@umalusi.org.za::27268b1c-c23d-4afb-84b9-4406c6b09f8a" providerId="AD"/>
      </p:ext>
    </p:extLst>
  </p:cmAuthor>
  <p:cmAuthor id="5" name="Dr Eva Sujee" initials="DES" lastIdx="12" clrIdx="4">
    <p:extLst>
      <p:ext uri="{19B8F6BF-5375-455C-9EA6-DF929625EA0E}">
        <p15:presenceInfo xmlns:p15="http://schemas.microsoft.com/office/powerpoint/2012/main" userId="S-1-5-21-1981554753-85856005-3289934986-4219" providerId="AD"/>
      </p:ext>
    </p:extLst>
  </p:cmAuthor>
  <p:cmAuthor id="12" name="Andy Thulo" initials="AT [2]" lastIdx="1" clrIdx="11">
    <p:extLst>
      <p:ext uri="{19B8F6BF-5375-455C-9EA6-DF929625EA0E}">
        <p15:presenceInfo xmlns:p15="http://schemas.microsoft.com/office/powerpoint/2012/main" userId="S::Andy.Thulo@umalusi.org.za::938925db-0bea-4ad6-b0f7-2c2a42948ed8" providerId="AD"/>
      </p:ext>
    </p:extLst>
  </p:cmAuthor>
  <p:cmAuthor id="6" name="Nomaswazi Shabalala" initials="NS" lastIdx="6" clrIdx="5">
    <p:extLst>
      <p:ext uri="{19B8F6BF-5375-455C-9EA6-DF929625EA0E}">
        <p15:presenceInfo xmlns:p15="http://schemas.microsoft.com/office/powerpoint/2012/main" userId="S-1-5-21-1981554753-85856005-3289934986-41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7843"/>
    <a:srgbClr val="181966"/>
    <a:srgbClr val="22228B"/>
    <a:srgbClr val="E8E8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818F7-06F6-42B7-B255-B8087126D21E}" v="55" dt="2022-01-20T13:07:02.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41" autoAdjust="0"/>
    <p:restoredTop sz="88984" autoAdjust="0"/>
  </p:normalViewPr>
  <p:slideViewPr>
    <p:cSldViewPr>
      <p:cViewPr varScale="1">
        <p:scale>
          <a:sx n="67" d="100"/>
          <a:sy n="67" d="100"/>
        </p:scale>
        <p:origin x="1350" y="6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9" d="100"/>
          <a:sy n="59" d="100"/>
        </p:scale>
        <p:origin x="-1752" y="-72"/>
      </p:cViewPr>
      <p:guideLst>
        <p:guide orient="horz" pos="2674"/>
        <p:guide pos="19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commentAuthors" Target="commentAuthors.xml"/><Relationship Id="rId86"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microsoft.com/office/2018/10/relationships/authors" Target="authors.xml"/><Relationship Id="rId61" Type="http://schemas.openxmlformats.org/officeDocument/2006/relationships/slide" Target="slides/slide54.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4"/>
            <a:ext cx="2946325" cy="496779"/>
          </a:xfrm>
          <a:prstGeom prst="rect">
            <a:avLst/>
          </a:prstGeom>
        </p:spPr>
        <p:txBody>
          <a:bodyPr vert="horz" lIns="83796" tIns="41898" rIns="83796" bIns="41898" rtlCol="0"/>
          <a:lstStyle>
            <a:lvl1pPr algn="l" eaLnBrk="1">
              <a:lnSpc>
                <a:spcPct val="93000"/>
              </a:lnSpc>
              <a:buClr>
                <a:srgbClr val="000000"/>
              </a:buClr>
              <a:buSzPct val="45000"/>
              <a:buFont typeface="Wingdings" panose="05000000000000000000" pitchFamily="2" charset="2"/>
              <a:buNone/>
              <a:defRPr sz="1100">
                <a:latin typeface="Arial" charset="0"/>
                <a:cs typeface="Arial" charset="0"/>
              </a:defRPr>
            </a:lvl1pPr>
          </a:lstStyle>
          <a:p>
            <a:pPr>
              <a:defRPr/>
            </a:pPr>
            <a:endParaRPr lang="en-ZA" dirty="0"/>
          </a:p>
        </p:txBody>
      </p:sp>
      <p:sp>
        <p:nvSpPr>
          <p:cNvPr id="3" name="Date Placeholder 2"/>
          <p:cNvSpPr>
            <a:spLocks noGrp="1"/>
          </p:cNvSpPr>
          <p:nvPr>
            <p:ph type="dt" sz="quarter" idx="1"/>
          </p:nvPr>
        </p:nvSpPr>
        <p:spPr>
          <a:xfrm>
            <a:off x="3849931" y="4"/>
            <a:ext cx="2946325" cy="496779"/>
          </a:xfrm>
          <a:prstGeom prst="rect">
            <a:avLst/>
          </a:prstGeom>
        </p:spPr>
        <p:txBody>
          <a:bodyPr vert="horz" lIns="83796" tIns="41898" rIns="83796" bIns="41898" rtlCol="0"/>
          <a:lstStyle>
            <a:lvl1pPr algn="r" eaLnBrk="1">
              <a:lnSpc>
                <a:spcPct val="93000"/>
              </a:lnSpc>
              <a:buClr>
                <a:srgbClr val="000000"/>
              </a:buClr>
              <a:buSzPct val="45000"/>
              <a:buFont typeface="Wingdings" panose="05000000000000000000" pitchFamily="2" charset="2"/>
              <a:buNone/>
              <a:defRPr sz="1100">
                <a:latin typeface="Arial" charset="0"/>
                <a:cs typeface="Arial" charset="0"/>
              </a:defRPr>
            </a:lvl1pPr>
          </a:lstStyle>
          <a:p>
            <a:pPr>
              <a:defRPr/>
            </a:pPr>
            <a:fld id="{262CBCDF-0254-4A6E-93DB-7AF0097D9032}" type="datetimeFigureOut">
              <a:rPr lang="en-US"/>
              <a:pPr>
                <a:defRPr/>
              </a:pPr>
              <a:t>1/21/2022</a:t>
            </a:fld>
            <a:endParaRPr lang="en-ZA" dirty="0"/>
          </a:p>
        </p:txBody>
      </p:sp>
      <p:sp>
        <p:nvSpPr>
          <p:cNvPr id="4" name="Footer Placeholder 3"/>
          <p:cNvSpPr>
            <a:spLocks noGrp="1"/>
          </p:cNvSpPr>
          <p:nvPr>
            <p:ph type="ftr" sz="quarter" idx="2"/>
          </p:nvPr>
        </p:nvSpPr>
        <p:spPr>
          <a:xfrm>
            <a:off x="8" y="9429975"/>
            <a:ext cx="2946325" cy="496778"/>
          </a:xfrm>
          <a:prstGeom prst="rect">
            <a:avLst/>
          </a:prstGeom>
        </p:spPr>
        <p:txBody>
          <a:bodyPr vert="horz" lIns="83796" tIns="41898" rIns="83796" bIns="41898" rtlCol="0" anchor="b"/>
          <a:lstStyle>
            <a:lvl1pPr algn="l" eaLnBrk="1">
              <a:lnSpc>
                <a:spcPct val="93000"/>
              </a:lnSpc>
              <a:buClr>
                <a:srgbClr val="000000"/>
              </a:buClr>
              <a:buSzPct val="45000"/>
              <a:buFont typeface="Wingdings" panose="05000000000000000000" pitchFamily="2" charset="2"/>
              <a:buNone/>
              <a:defRPr sz="1100">
                <a:latin typeface="Arial" charset="0"/>
                <a:cs typeface="Arial" charset="0"/>
              </a:defRPr>
            </a:lvl1pPr>
          </a:lstStyle>
          <a:p>
            <a:pPr>
              <a:defRPr/>
            </a:pPr>
            <a:endParaRPr lang="en-ZA" dirty="0"/>
          </a:p>
        </p:txBody>
      </p:sp>
      <p:sp>
        <p:nvSpPr>
          <p:cNvPr id="5" name="Slide Number Placeholder 4"/>
          <p:cNvSpPr>
            <a:spLocks noGrp="1"/>
          </p:cNvSpPr>
          <p:nvPr>
            <p:ph type="sldNum" sz="quarter" idx="3"/>
          </p:nvPr>
        </p:nvSpPr>
        <p:spPr>
          <a:xfrm>
            <a:off x="3849931" y="9429975"/>
            <a:ext cx="2946325" cy="496778"/>
          </a:xfrm>
          <a:prstGeom prst="rect">
            <a:avLst/>
          </a:prstGeom>
        </p:spPr>
        <p:txBody>
          <a:bodyPr vert="horz" wrap="square" lIns="83796" tIns="41898" rIns="83796" bIns="41898" numCol="1" anchor="b" anchorCtr="0" compatLnSpc="1">
            <a:prstTxWarp prst="textNoShape">
              <a:avLst/>
            </a:prstTxWarp>
          </a:bodyPr>
          <a:lstStyle>
            <a:lvl1pPr algn="r" eaLnBrk="1">
              <a:lnSpc>
                <a:spcPct val="93000"/>
              </a:lnSpc>
              <a:buClr>
                <a:srgbClr val="000000"/>
              </a:buClr>
              <a:buSzPct val="45000"/>
              <a:buFont typeface="Wingdings" pitchFamily="2" charset="2"/>
              <a:buNone/>
              <a:defRPr sz="1100"/>
            </a:lvl1pPr>
          </a:lstStyle>
          <a:p>
            <a:fld id="{2C54B940-066B-4BD4-AEEC-46CD97E1979F}" type="slidenum">
              <a:rPr lang="en-ZA" altLang="en-US"/>
              <a:pPr/>
              <a:t>‹#›</a:t>
            </a:fld>
            <a:endParaRPr lang="en-ZA" altLang="en-US" dirty="0"/>
          </a:p>
        </p:txBody>
      </p:sp>
    </p:spTree>
    <p:extLst>
      <p:ext uri="{BB962C8B-B14F-4D97-AF65-F5344CB8AC3E}">
        <p14:creationId xmlns:p14="http://schemas.microsoft.com/office/powerpoint/2010/main" val="5589836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p:cNvSpPr>
            <a:spLocks noChangeArrowheads="1"/>
          </p:cNvSpPr>
          <p:nvPr/>
        </p:nvSpPr>
        <p:spPr bwMode="auto">
          <a:xfrm>
            <a:off x="4" y="0"/>
            <a:ext cx="6797675" cy="9928225"/>
          </a:xfrm>
          <a:prstGeom prst="roundRect">
            <a:avLst>
              <a:gd name="adj" fmla="val 19"/>
            </a:avLst>
          </a:prstGeom>
          <a:solidFill>
            <a:srgbClr val="FFFFFF"/>
          </a:solidFill>
          <a:ln w="9360">
            <a:noFill/>
            <a:miter lim="800000"/>
            <a:headEnd/>
            <a:tailEnd/>
          </a:ln>
        </p:spPr>
        <p:txBody>
          <a:bodyPr wrap="none" lIns="83796" tIns="41898" rIns="83796" bIns="41898" anchor="ctr"/>
          <a:lstStyle/>
          <a:p>
            <a:pPr eaLnBrk="1">
              <a:lnSpc>
                <a:spcPct val="93000"/>
              </a:lnSpc>
              <a:buClr>
                <a:srgbClr val="000000"/>
              </a:buClr>
              <a:buSzPct val="45000"/>
              <a:buFont typeface="Wingdings" pitchFamily="2" charset="2"/>
              <a:buNone/>
            </a:pPr>
            <a:endParaRPr lang="en-US" dirty="0"/>
          </a:p>
        </p:txBody>
      </p:sp>
      <p:sp>
        <p:nvSpPr>
          <p:cNvPr id="3075" name="Rectangle 2"/>
          <p:cNvSpPr>
            <a:spLocks noGrp="1" noRot="1" noChangeAspect="1" noChangeArrowheads="1"/>
          </p:cNvSpPr>
          <p:nvPr>
            <p:ph type="sldImg"/>
          </p:nvPr>
        </p:nvSpPr>
        <p:spPr bwMode="auto">
          <a:xfrm>
            <a:off x="917575" y="754063"/>
            <a:ext cx="4959350" cy="3719512"/>
          </a:xfrm>
          <a:prstGeom prst="rect">
            <a:avLst/>
          </a:prstGeom>
          <a:noFill/>
          <a:ln w="9525">
            <a:noFill/>
            <a:round/>
            <a:headEnd/>
            <a:tailEnd/>
          </a:ln>
        </p:spPr>
      </p:sp>
      <p:sp>
        <p:nvSpPr>
          <p:cNvPr id="2" name="Rectangle 3"/>
          <p:cNvSpPr>
            <a:spLocks noGrp="1" noChangeArrowheads="1"/>
          </p:cNvSpPr>
          <p:nvPr>
            <p:ph type="body"/>
          </p:nvPr>
        </p:nvSpPr>
        <p:spPr bwMode="auto">
          <a:xfrm>
            <a:off x="679482" y="4715727"/>
            <a:ext cx="5435856" cy="446512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3076" name="Rectangle 4"/>
          <p:cNvSpPr>
            <a:spLocks noGrp="1" noChangeArrowheads="1"/>
          </p:cNvSpPr>
          <p:nvPr>
            <p:ph type="hdr"/>
          </p:nvPr>
        </p:nvSpPr>
        <p:spPr bwMode="auto">
          <a:xfrm>
            <a:off x="8" y="3"/>
            <a:ext cx="2947753" cy="49383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cs typeface="Arial Unicode MS" pitchFamily="32" charset="0"/>
              </a:defRPr>
            </a:lvl1pPr>
          </a:lstStyle>
          <a:p>
            <a:pPr>
              <a:defRPr/>
            </a:pPr>
            <a:endParaRPr lang="en-GB" dirty="0"/>
          </a:p>
        </p:txBody>
      </p:sp>
      <p:sp>
        <p:nvSpPr>
          <p:cNvPr id="3077" name="Rectangle 5"/>
          <p:cNvSpPr>
            <a:spLocks noGrp="1" noChangeArrowheads="1"/>
          </p:cNvSpPr>
          <p:nvPr>
            <p:ph type="dt"/>
          </p:nvPr>
        </p:nvSpPr>
        <p:spPr bwMode="auto">
          <a:xfrm>
            <a:off x="3847068" y="3"/>
            <a:ext cx="2947752" cy="493832"/>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cs typeface="Arial Unicode MS" pitchFamily="32" charset="0"/>
              </a:defRPr>
            </a:lvl1pPr>
          </a:lstStyle>
          <a:p>
            <a:pPr>
              <a:defRPr/>
            </a:pPr>
            <a:endParaRPr lang="en-GB" dirty="0"/>
          </a:p>
        </p:txBody>
      </p:sp>
      <p:sp>
        <p:nvSpPr>
          <p:cNvPr id="3078" name="Rectangle 6"/>
          <p:cNvSpPr>
            <a:spLocks noGrp="1" noChangeArrowheads="1"/>
          </p:cNvSpPr>
          <p:nvPr>
            <p:ph type="ftr"/>
          </p:nvPr>
        </p:nvSpPr>
        <p:spPr bwMode="auto">
          <a:xfrm>
            <a:off x="8" y="9431448"/>
            <a:ext cx="2947753" cy="49383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45000"/>
              <a:buFont typeface="Wingdings" charset="2"/>
              <a:buNone/>
              <a:tabLst>
                <a:tab pos="663382" algn="l"/>
                <a:tab pos="1326764" algn="l"/>
                <a:tab pos="1990146" algn="l"/>
                <a:tab pos="2653528" algn="l"/>
              </a:tabLst>
              <a:defRPr sz="1300">
                <a:solidFill>
                  <a:srgbClr val="000000"/>
                </a:solidFill>
                <a:latin typeface="Times New Roman" pitchFamily="16" charset="0"/>
                <a:cs typeface="Arial Unicode MS" pitchFamily="32" charset="0"/>
              </a:defRPr>
            </a:lvl1pPr>
          </a:lstStyle>
          <a:p>
            <a:pPr>
              <a:defRPr/>
            </a:pPr>
            <a:endParaRPr lang="en-GB" dirty="0"/>
          </a:p>
        </p:txBody>
      </p:sp>
      <p:sp>
        <p:nvSpPr>
          <p:cNvPr id="3079" name="Rectangle 7"/>
          <p:cNvSpPr>
            <a:spLocks noGrp="1" noChangeArrowheads="1"/>
          </p:cNvSpPr>
          <p:nvPr>
            <p:ph type="sldNum"/>
          </p:nvPr>
        </p:nvSpPr>
        <p:spPr bwMode="auto">
          <a:xfrm>
            <a:off x="3847068" y="9431448"/>
            <a:ext cx="2947752" cy="493832"/>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45000"/>
              <a:buFont typeface="Wingdings" pitchFamily="2" charset="2"/>
              <a:buNone/>
              <a:tabLst>
                <a:tab pos="663382" algn="l"/>
                <a:tab pos="1326764" algn="l"/>
                <a:tab pos="1990146" algn="l"/>
                <a:tab pos="2653528" algn="l"/>
              </a:tabLst>
              <a:defRPr sz="1300">
                <a:solidFill>
                  <a:srgbClr val="000000"/>
                </a:solidFill>
                <a:latin typeface="Times New Roman" pitchFamily="18" charset="0"/>
                <a:ea typeface="Arial Unicode MS" pitchFamily="34" charset="-128"/>
                <a:cs typeface="Arial Unicode MS" pitchFamily="34" charset="-128"/>
              </a:defRPr>
            </a:lvl1pPr>
          </a:lstStyle>
          <a:p>
            <a:fld id="{E648B292-DBD4-49B4-BAD6-D2E4E3F8E5A4}" type="slidenum">
              <a:rPr lang="en-GB" altLang="en-US"/>
              <a:pPr/>
              <a:t>‹#›</a:t>
            </a:fld>
            <a:endParaRPr lang="en-GB" altLang="en-US" dirty="0"/>
          </a:p>
        </p:txBody>
      </p:sp>
    </p:spTree>
    <p:extLst>
      <p:ext uri="{BB962C8B-B14F-4D97-AF65-F5344CB8AC3E}">
        <p14:creationId xmlns:p14="http://schemas.microsoft.com/office/powerpoint/2010/main" val="859484891"/>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CB6235E6-2DBE-4E68-9869-321250EEA17D}"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1</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8195" name="Text Box 1"/>
          <p:cNvSpPr txBox="1">
            <a:spLocks noChangeArrowheads="1"/>
          </p:cNvSpPr>
          <p:nvPr/>
        </p:nvSpPr>
        <p:spPr bwMode="auto">
          <a:xfrm>
            <a:off x="995363" y="754063"/>
            <a:ext cx="4805362"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8196" name="Rectangle 2"/>
          <p:cNvSpPr>
            <a:spLocks noGrp="1" noChangeArrowheads="1"/>
          </p:cNvSpPr>
          <p:nvPr>
            <p:ph type="body"/>
          </p:nvPr>
        </p:nvSpPr>
        <p:spPr>
          <a:xfrm>
            <a:off x="679450" y="4714875"/>
            <a:ext cx="5437188" cy="446563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4560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1229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871832E5-22D9-45E6-B003-0EB0F16A4BBF}" type="slidenum">
              <a:rPr lang="en-GB" altLang="en-US" sz="1300" smtClean="0">
                <a:ea typeface="Arial Unicode MS" panose="020B0604020202020204" pitchFamily="34" charset="-128"/>
              </a:rPr>
              <a:pPr>
                <a:spcBef>
                  <a:spcPct val="0"/>
                </a:spcBef>
                <a:buSzPct val="45000"/>
                <a:buFont typeface="Wingdings" panose="05000000000000000000" pitchFamily="2" charset="2"/>
                <a:buNone/>
              </a:pPr>
              <a:t>13</a:t>
            </a:fld>
            <a:endParaRPr lang="en-GB" altLang="en-US" sz="1300" dirty="0">
              <a:ea typeface="Arial Unicode MS" panose="020B0604020202020204" pitchFamily="34" charset="-128"/>
            </a:endParaRPr>
          </a:p>
        </p:txBody>
      </p:sp>
    </p:spTree>
    <p:extLst>
      <p:ext uri="{BB962C8B-B14F-4D97-AF65-F5344CB8AC3E}">
        <p14:creationId xmlns:p14="http://schemas.microsoft.com/office/powerpoint/2010/main" val="2013920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1434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FF1ADCA-B086-4642-8AB0-062EC80FB53F}" type="slidenum">
              <a:rPr lang="en-GB" altLang="en-US" sz="1300" smtClean="0">
                <a:ea typeface="Arial Unicode MS" panose="020B0604020202020204" pitchFamily="34" charset="-128"/>
              </a:rPr>
              <a:pPr>
                <a:spcBef>
                  <a:spcPct val="0"/>
                </a:spcBef>
                <a:buSzPct val="45000"/>
                <a:buFont typeface="Wingdings" panose="05000000000000000000" pitchFamily="2" charset="2"/>
                <a:buNone/>
              </a:pPr>
              <a:t>14</a:t>
            </a:fld>
            <a:endParaRPr lang="en-GB" altLang="en-US" sz="1300" dirty="0">
              <a:ea typeface="Arial Unicode MS" panose="020B0604020202020204" pitchFamily="34" charset="-128"/>
            </a:endParaRPr>
          </a:p>
        </p:txBody>
      </p:sp>
    </p:spTree>
    <p:extLst>
      <p:ext uri="{BB962C8B-B14F-4D97-AF65-F5344CB8AC3E}">
        <p14:creationId xmlns:p14="http://schemas.microsoft.com/office/powerpoint/2010/main" val="1048687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15</a:t>
            </a:fld>
            <a:endParaRPr lang="en-GB" altLang="en-US" dirty="0"/>
          </a:p>
        </p:txBody>
      </p:sp>
    </p:spTree>
    <p:extLst>
      <p:ext uri="{BB962C8B-B14F-4D97-AF65-F5344CB8AC3E}">
        <p14:creationId xmlns:p14="http://schemas.microsoft.com/office/powerpoint/2010/main" val="3367833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p:sp>
      <p:sp>
        <p:nvSpPr>
          <p:cNvPr id="1536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fld id="{6B5C628C-A4ED-40F0-9B88-458550129B07}"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rPr>
              <a:pPr marL="0" marR="0" lvl="0" indent="0" algn="r" defTabSz="837865" rtl="0" eaLnBrk="1" fontAlgn="auto" latinLnBrk="0" hangingPunct="1">
                <a:lnSpc>
                  <a:spcPct val="100000"/>
                </a:lnSpc>
                <a:spcBef>
                  <a:spcPts val="0"/>
                </a:spcBef>
                <a:spcAft>
                  <a:spcPts val="0"/>
                </a:spcAft>
                <a:buClrTx/>
                <a:buSzTx/>
                <a:buFont typeface="Wingdings" pitchFamily="2" charset="2"/>
                <a:buNone/>
                <a:tabLst/>
                <a:defRPr/>
              </a:pPr>
              <a:t>16</a:t>
            </a:fld>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Arial Unicode MS" pitchFamily="34" charset="-128"/>
            </a:endParaRPr>
          </a:p>
        </p:txBody>
      </p:sp>
    </p:spTree>
    <p:extLst>
      <p:ext uri="{BB962C8B-B14F-4D97-AF65-F5344CB8AC3E}">
        <p14:creationId xmlns:p14="http://schemas.microsoft.com/office/powerpoint/2010/main" val="2643532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fld id="{6BB57895-D8C4-47CB-8BC4-41EDFB683D2C}"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mn-cs"/>
              </a:rPr>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t>17</a:t>
            </a:fld>
            <a:endPar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mn-cs"/>
            </a:endParaRPr>
          </a:p>
        </p:txBody>
      </p:sp>
    </p:spTree>
    <p:extLst>
      <p:ext uri="{BB962C8B-B14F-4D97-AF65-F5344CB8AC3E}">
        <p14:creationId xmlns:p14="http://schemas.microsoft.com/office/powerpoint/2010/main" val="1693916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p:sp>
      <p:sp>
        <p:nvSpPr>
          <p:cNvPr id="27651"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4" name="Slide Number Placeholder 3"/>
          <p:cNvSpPr>
            <a:spLocks noGrp="1"/>
          </p:cNvSpPr>
          <p:nvPr>
            <p:ph type="sldNum" sz="quarter"/>
          </p:nvPr>
        </p:nvSpPr>
        <p:spPr/>
        <p:txBody>
          <a:bodyPr/>
          <a:lstStyle/>
          <a:p>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fld id="{6BB57895-D8C4-47CB-8BC4-41EDFB683D2C}" type="slidenum">
              <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mn-cs"/>
              </a:rPr>
              <a:pPr marL="0" marR="0" lvl="0" indent="0" algn="r" defTabSz="837865" rtl="0" eaLnBrk="1" fontAlgn="auto" latinLnBrk="0" hangingPunct="1">
                <a:lnSpc>
                  <a:spcPct val="100000"/>
                </a:lnSpc>
                <a:spcBef>
                  <a:spcPts val="0"/>
                </a:spcBef>
                <a:spcAft>
                  <a:spcPts val="0"/>
                </a:spcAft>
                <a:buClrTx/>
                <a:buSzTx/>
                <a:buFont typeface="Wingdings" panose="05000000000000000000" pitchFamily="2" charset="2"/>
                <a:buNone/>
                <a:tabLst/>
                <a:defRPr/>
              </a:pPr>
              <a:t>18</a:t>
            </a:fld>
            <a:endParaRPr kumimoji="0" lang="en-GB" altLang="en-US" sz="1100" b="0" i="0" u="none" strike="noStrike" kern="1200" cap="none" spc="0" normalizeH="0" baseline="0" noProof="0">
              <a:ln>
                <a:noFill/>
              </a:ln>
              <a:solidFill>
                <a:prstClr val="black"/>
              </a:solidFill>
              <a:effectLst/>
              <a:uLnTx/>
              <a:uFillTx/>
              <a:latin typeface="Calibri" panose="020F0502020204030204"/>
              <a:ea typeface="Arial Unicode MS" pitchFamily="34" charset="-128"/>
              <a:cs typeface="+mn-cs"/>
            </a:endParaRPr>
          </a:p>
        </p:txBody>
      </p:sp>
    </p:spTree>
    <p:extLst>
      <p:ext uri="{BB962C8B-B14F-4D97-AF65-F5344CB8AC3E}">
        <p14:creationId xmlns:p14="http://schemas.microsoft.com/office/powerpoint/2010/main" val="637270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9A96242-DFC5-4F39-B0C8-296F0ECD0EAC}"/>
              </a:ext>
            </a:extLst>
          </p:cNvPr>
          <p:cNvSpPr>
            <a:spLocks noGrp="1" noRot="1" noChangeAspect="1" noChangeArrowheads="1" noTextEdit="1"/>
          </p:cNvSpPr>
          <p:nvPr>
            <p:ph type="sldImg"/>
          </p:nvPr>
        </p:nvSpPr>
        <p:spPr/>
      </p:sp>
      <p:sp>
        <p:nvSpPr>
          <p:cNvPr id="26627" name="Notes Placeholder 2">
            <a:extLst>
              <a:ext uri="{FF2B5EF4-FFF2-40B4-BE49-F238E27FC236}">
                <a16:creationId xmlns:a16="http://schemas.microsoft.com/office/drawing/2014/main" id="{95484F44-5237-4346-9C59-F69AE33652C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ltLang="en-US"/>
          </a:p>
        </p:txBody>
      </p:sp>
      <p:sp>
        <p:nvSpPr>
          <p:cNvPr id="26628" name="Slide Number Placeholder 3">
            <a:extLst>
              <a:ext uri="{FF2B5EF4-FFF2-40B4-BE49-F238E27FC236}">
                <a16:creationId xmlns:a16="http://schemas.microsoft.com/office/drawing/2014/main" id="{69DE74B6-CD1C-45FE-9E3C-1F66DD365987}"/>
              </a:ext>
            </a:extLst>
          </p:cNvPr>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36613">
              <a:defRPr>
                <a:solidFill>
                  <a:schemeClr val="bg1"/>
                </a:solidFill>
                <a:latin typeface="Arial" panose="020B0604020202020204" pitchFamily="34" charset="0"/>
                <a:ea typeface="MS Gothic" panose="020B0609070205080204" pitchFamily="49" charset="-128"/>
              </a:defRPr>
            </a:lvl1pPr>
            <a:lvl2pPr defTabSz="836613">
              <a:defRPr>
                <a:solidFill>
                  <a:schemeClr val="bg1"/>
                </a:solidFill>
                <a:latin typeface="Arial" panose="020B0604020202020204" pitchFamily="34" charset="0"/>
                <a:ea typeface="MS Gothic" panose="020B0609070205080204" pitchFamily="49" charset="-128"/>
              </a:defRPr>
            </a:lvl2pPr>
            <a:lvl3pPr defTabSz="836613">
              <a:defRPr>
                <a:solidFill>
                  <a:schemeClr val="bg1"/>
                </a:solidFill>
                <a:latin typeface="Arial" panose="020B0604020202020204" pitchFamily="34" charset="0"/>
                <a:ea typeface="MS Gothic" panose="020B0609070205080204" pitchFamily="49" charset="-128"/>
              </a:defRPr>
            </a:lvl3pPr>
            <a:lvl4pPr defTabSz="836613">
              <a:defRPr>
                <a:solidFill>
                  <a:schemeClr val="bg1"/>
                </a:solidFill>
                <a:latin typeface="Arial" panose="020B0604020202020204" pitchFamily="34" charset="0"/>
                <a:ea typeface="MS Gothic" panose="020B0609070205080204" pitchFamily="49" charset="-128"/>
              </a:defRPr>
            </a:lvl4pPr>
            <a:lvl5pPr defTabSz="836613">
              <a:defRPr>
                <a:solidFill>
                  <a:schemeClr val="bg1"/>
                </a:solidFill>
                <a:latin typeface="Arial" panose="020B0604020202020204" pitchFamily="34" charset="0"/>
                <a:ea typeface="MS Gothic" panose="020B0609070205080204" pitchFamily="49" charset="-128"/>
              </a:defRPr>
            </a:lvl5pPr>
            <a:lvl6pPr marL="15351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19923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24495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29067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fld id="{31E93C87-8C1C-43A9-97EE-7A053CBA5931}" type="slidenum">
              <a:rPr kumimoji="0" lang="en-GB"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S Gothic" panose="020B0609070205080204" pitchFamily="49" charset="-128"/>
                <a:cs typeface="+mn-cs"/>
              </a:rPr>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t>19</a:t>
            </a:fld>
            <a:endPar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S Gothic" panose="020B0609070205080204" pitchFamily="49" charset="-128"/>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975AB342-AAB9-4BD8-A986-A5470DAA526C}"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20</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1843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55502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975AB342-AAB9-4BD8-A986-A5470DAA526C}"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21</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1843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1830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975AB342-AAB9-4BD8-A986-A5470DAA526C}"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22</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1843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1843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6773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7"/>
          <p:cNvSpPr>
            <a:spLocks noGrp="1" noChangeArrowheads="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fld id="{7D642D50-0827-4AA2-800E-40F6E77C3B98}" type="slidenum">
              <a:rPr lang="en-GB" altLang="en-US" smtClean="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rPr>
              <a:pPr/>
              <a:t>2</a:t>
            </a:fld>
            <a:endParaRPr lang="en-GB" altLang="en-US" dirty="0">
              <a:solidFill>
                <a:srgbClr val="000000"/>
              </a:solidFill>
              <a:latin typeface="Times New Roman" panose="02020603050405020304" pitchFamily="18" charset="0"/>
              <a:ea typeface="Arial Unicode MS" panose="020B0604020202020204" pitchFamily="34" charset="-128"/>
              <a:cs typeface="Arial Unicode MS" panose="020B0604020202020204" pitchFamily="34" charset="-128"/>
            </a:endParaRPr>
          </a:p>
        </p:txBody>
      </p:sp>
      <p:sp>
        <p:nvSpPr>
          <p:cNvPr id="9219" name="Rectangle 1"/>
          <p:cNvSpPr>
            <a:spLocks noGrp="1" noRot="1" noChangeAspect="1" noChangeArrowheads="1" noTextEdit="1"/>
          </p:cNvSpPr>
          <p:nvPr>
            <p:ph type="sldImg"/>
          </p:nvPr>
        </p:nvSpPr>
        <p:spPr>
          <a:xfrm>
            <a:off x="917575" y="754063"/>
            <a:ext cx="4960938" cy="3721100"/>
          </a:xfrm>
          <a:solidFill>
            <a:srgbClr val="FFFFFF"/>
          </a:solidFill>
          <a:ln>
            <a:solidFill>
              <a:srgbClr val="000000"/>
            </a:solidFill>
            <a:miter lim="800000"/>
            <a:headEnd/>
            <a:tailEnd/>
          </a:ln>
        </p:spPr>
      </p:sp>
      <p:sp>
        <p:nvSpPr>
          <p:cNvPr id="9220" name="Rectangle 2"/>
          <p:cNvSpPr>
            <a:spLocks noGrp="1" noChangeArrowheads="1"/>
          </p:cNvSpPr>
          <p:nvPr>
            <p:ph type="body" idx="1"/>
          </p:nvPr>
        </p:nvSpPr>
        <p:spPr>
          <a:xfrm>
            <a:off x="679453" y="4714876"/>
            <a:ext cx="5437188" cy="4465638"/>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1230902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24</a:t>
            </a:fld>
            <a:endParaRPr lang="en-GB" altLang="en-US" dirty="0"/>
          </a:p>
        </p:txBody>
      </p:sp>
    </p:spTree>
    <p:extLst>
      <p:ext uri="{BB962C8B-B14F-4D97-AF65-F5344CB8AC3E}">
        <p14:creationId xmlns:p14="http://schemas.microsoft.com/office/powerpoint/2010/main" val="2867853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p:sp>
      <p:sp>
        <p:nvSpPr>
          <p:cNvPr id="33795"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33796" name="Slide Number Placeholder 3"/>
          <p:cNvSpPr>
            <a:spLocks noGrp="1"/>
          </p:cNvSpPr>
          <p:nvPr>
            <p:ph type="sldNum" sz="quarter"/>
          </p:nvPr>
        </p:nvSpPr>
        <p:spPr>
          <a:noFill/>
        </p:spPr>
        <p:txBody>
          <a:bodyPr/>
          <a:lstStyle>
            <a:lvl1pPr defTabSz="836613">
              <a:defRPr>
                <a:solidFill>
                  <a:schemeClr val="bg1"/>
                </a:solidFill>
                <a:latin typeface="Arial" panose="020B0604020202020204" pitchFamily="34" charset="0"/>
                <a:ea typeface="MS Gothic" panose="020B0609070205080204" pitchFamily="49" charset="-128"/>
              </a:defRPr>
            </a:lvl1pPr>
            <a:lvl2pPr defTabSz="836613">
              <a:defRPr>
                <a:solidFill>
                  <a:schemeClr val="bg1"/>
                </a:solidFill>
                <a:latin typeface="Arial" panose="020B0604020202020204" pitchFamily="34" charset="0"/>
                <a:ea typeface="MS Gothic" panose="020B0609070205080204" pitchFamily="49" charset="-128"/>
              </a:defRPr>
            </a:lvl2pPr>
            <a:lvl3pPr defTabSz="836613">
              <a:defRPr>
                <a:solidFill>
                  <a:schemeClr val="bg1"/>
                </a:solidFill>
                <a:latin typeface="Arial" panose="020B0604020202020204" pitchFamily="34" charset="0"/>
                <a:ea typeface="MS Gothic" panose="020B0609070205080204" pitchFamily="49" charset="-128"/>
              </a:defRPr>
            </a:lvl3pPr>
            <a:lvl4pPr defTabSz="836613">
              <a:defRPr>
                <a:solidFill>
                  <a:schemeClr val="bg1"/>
                </a:solidFill>
                <a:latin typeface="Arial" panose="020B0604020202020204" pitchFamily="34" charset="0"/>
                <a:ea typeface="MS Gothic" panose="020B0609070205080204" pitchFamily="49" charset="-128"/>
              </a:defRPr>
            </a:lvl4pPr>
            <a:lvl5pPr defTabSz="836613">
              <a:defRPr>
                <a:solidFill>
                  <a:schemeClr val="bg1"/>
                </a:solidFill>
                <a:latin typeface="Arial" panose="020B0604020202020204" pitchFamily="34" charset="0"/>
                <a:ea typeface="MS Gothic" panose="020B0609070205080204" pitchFamily="49" charset="-128"/>
              </a:defRPr>
            </a:lvl5pPr>
            <a:lvl6pPr marL="15351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19923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24495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29067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fld id="{B0D6B857-2046-428A-9B37-F309FD8C4B8E}" type="slidenum">
              <a:rPr kumimoji="0" lang="en-GB" altLang="en-US" sz="1100" b="0" i="0" u="none" strike="noStrike" kern="1200" cap="none" spc="0" normalizeH="0" baseline="0" noProof="0" smtClean="0">
                <a:ln>
                  <a:noFill/>
                </a:ln>
                <a:solidFill>
                  <a:srgbClr val="000000"/>
                </a:solidFill>
                <a:effectLst/>
                <a:uLnTx/>
                <a:uFillTx/>
                <a:latin typeface="Calibri" panose="020F0502020204030204" pitchFamily="34" charset="0"/>
                <a:ea typeface="Arial Unicode MS" pitchFamily="34" charset="-128"/>
                <a:cs typeface="+mn-cs"/>
              </a:rPr>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t>25</a:t>
            </a:fld>
            <a:endPar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Arial Unicode MS" pitchFamily="34" charset="-128"/>
              <a:cs typeface="+mn-cs"/>
            </a:endParaRPr>
          </a:p>
        </p:txBody>
      </p:sp>
    </p:spTree>
    <p:extLst>
      <p:ext uri="{BB962C8B-B14F-4D97-AF65-F5344CB8AC3E}">
        <p14:creationId xmlns:p14="http://schemas.microsoft.com/office/powerpoint/2010/main" val="1535337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p:sp>
      <p:sp>
        <p:nvSpPr>
          <p:cNvPr id="348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ZA" altLang="en-US"/>
          </a:p>
        </p:txBody>
      </p:sp>
      <p:sp>
        <p:nvSpPr>
          <p:cNvPr id="34820" name="Slide Number Placeholder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836613">
              <a:defRPr>
                <a:solidFill>
                  <a:schemeClr val="bg1"/>
                </a:solidFill>
                <a:latin typeface="Arial" panose="020B0604020202020204" pitchFamily="34" charset="0"/>
                <a:ea typeface="MS Gothic" panose="020B0609070205080204" pitchFamily="49" charset="-128"/>
              </a:defRPr>
            </a:lvl1pPr>
            <a:lvl2pPr defTabSz="836613">
              <a:defRPr>
                <a:solidFill>
                  <a:schemeClr val="bg1"/>
                </a:solidFill>
                <a:latin typeface="Arial" panose="020B0604020202020204" pitchFamily="34" charset="0"/>
                <a:ea typeface="MS Gothic" panose="020B0609070205080204" pitchFamily="49" charset="-128"/>
              </a:defRPr>
            </a:lvl2pPr>
            <a:lvl3pPr defTabSz="836613">
              <a:defRPr>
                <a:solidFill>
                  <a:schemeClr val="bg1"/>
                </a:solidFill>
                <a:latin typeface="Arial" panose="020B0604020202020204" pitchFamily="34" charset="0"/>
                <a:ea typeface="MS Gothic" panose="020B0609070205080204" pitchFamily="49" charset="-128"/>
              </a:defRPr>
            </a:lvl3pPr>
            <a:lvl4pPr defTabSz="836613">
              <a:defRPr>
                <a:solidFill>
                  <a:schemeClr val="bg1"/>
                </a:solidFill>
                <a:latin typeface="Arial" panose="020B0604020202020204" pitchFamily="34" charset="0"/>
                <a:ea typeface="MS Gothic" panose="020B0609070205080204" pitchFamily="49" charset="-128"/>
              </a:defRPr>
            </a:lvl4pPr>
            <a:lvl5pPr defTabSz="836613">
              <a:defRPr>
                <a:solidFill>
                  <a:schemeClr val="bg1"/>
                </a:solidFill>
                <a:latin typeface="Arial" panose="020B0604020202020204" pitchFamily="34" charset="0"/>
                <a:ea typeface="MS Gothic" panose="020B0609070205080204" pitchFamily="49" charset="-128"/>
              </a:defRPr>
            </a:lvl5pPr>
            <a:lvl6pPr marL="15351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19923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24495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2906713" indent="-215900" defTabSz="83661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fld id="{2452CAB7-428B-4075-98BC-58BB6D36819F}" type="slidenum">
              <a:rPr kumimoji="0" lang="en-GB" altLang="en-US" sz="1100" b="0" i="0" u="none" strike="noStrike" kern="1200" cap="none" spc="0" normalizeH="0" baseline="0" noProof="0" smtClean="0">
                <a:ln>
                  <a:noFill/>
                </a:ln>
                <a:solidFill>
                  <a:srgbClr val="000000"/>
                </a:solidFill>
                <a:effectLst/>
                <a:uLnTx/>
                <a:uFillTx/>
                <a:latin typeface="Calibri" panose="020F0502020204030204" pitchFamily="34" charset="0"/>
                <a:ea typeface="MS Gothic" panose="020B0609070205080204" pitchFamily="49" charset="-128"/>
                <a:cs typeface="+mn-cs"/>
              </a:rPr>
              <a:pPr marL="0" marR="0" lvl="0" indent="0" algn="r" defTabSz="836613" rtl="0" eaLnBrk="1" fontAlgn="base" latinLnBrk="0" hangingPunct="1">
                <a:lnSpc>
                  <a:spcPct val="100000"/>
                </a:lnSpc>
                <a:spcBef>
                  <a:spcPct val="0"/>
                </a:spcBef>
                <a:spcAft>
                  <a:spcPct val="0"/>
                </a:spcAft>
                <a:buClrTx/>
                <a:buSzTx/>
                <a:buFont typeface="Wingdings" panose="05000000000000000000" pitchFamily="2" charset="2"/>
                <a:buNone/>
                <a:tabLst/>
                <a:defRPr/>
              </a:pPr>
              <a:t>26</a:t>
            </a:fld>
            <a:endPar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S Gothic" panose="020B0609070205080204" pitchFamily="49" charset="-128"/>
              <a:cs typeface="+mn-cs"/>
            </a:endParaRPr>
          </a:p>
        </p:txBody>
      </p:sp>
    </p:spTree>
    <p:extLst>
      <p:ext uri="{BB962C8B-B14F-4D97-AF65-F5344CB8AC3E}">
        <p14:creationId xmlns:p14="http://schemas.microsoft.com/office/powerpoint/2010/main" val="186731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BCA5E83A-D0DE-4452-A197-15422C0497AB}"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27</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0483"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0484"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28864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0A33E9BC-098C-4821-9A31-9EF380FC52EA}"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28</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2531"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2532"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227648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0A33E9BC-098C-4821-9A31-9EF380FC52EA}"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29</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2531"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2532"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71348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30</a:t>
            </a:fld>
            <a:endParaRPr lang="en-GB" altLang="en-US" dirty="0"/>
          </a:p>
        </p:txBody>
      </p:sp>
    </p:spTree>
    <p:extLst>
      <p:ext uri="{BB962C8B-B14F-4D97-AF65-F5344CB8AC3E}">
        <p14:creationId xmlns:p14="http://schemas.microsoft.com/office/powerpoint/2010/main" val="112472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758A84FB-E24C-48BF-81D1-C5F4B8EFB5E6}"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31</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Unicode MS" panose="020B0604020202020204" pitchFamily="34" charset="-128"/>
            </a:endParaRPr>
          </a:p>
        </p:txBody>
      </p:sp>
      <p:sp>
        <p:nvSpPr>
          <p:cNvPr id="31747" name="Rectangle 1"/>
          <p:cNvSpPr>
            <a:spLocks noGrp="1" noRot="1" noChangeAspect="1" noChangeArrowheads="1" noTextEdit="1"/>
          </p:cNvSpPr>
          <p:nvPr>
            <p:ph type="sldImg"/>
          </p:nvPr>
        </p:nvSpPr>
        <p:spPr>
          <a:xfrm>
            <a:off x="917575" y="754063"/>
            <a:ext cx="4959350" cy="3721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Grp="1" noChangeArrowheads="1"/>
          </p:cNvSpPr>
          <p:nvPr>
            <p:ph type="body" idx="1"/>
          </p:nvPr>
        </p:nvSpPr>
        <p:spPr>
          <a:xfrm>
            <a:off x="679450" y="4714875"/>
            <a:ext cx="5437188" cy="446563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05587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68DE9C5E-AAF4-45C4-B3B0-BBECD79C5F9A}"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32</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4579"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4580"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46508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68DE9C5E-AAF4-45C4-B3B0-BBECD79C5F9A}"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33</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4579"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4580"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064252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3</a:t>
            </a:fld>
            <a:endParaRPr lang="en-GB" altLang="en-US" dirty="0"/>
          </a:p>
        </p:txBody>
      </p:sp>
    </p:spTree>
    <p:extLst>
      <p:ext uri="{BB962C8B-B14F-4D97-AF65-F5344CB8AC3E}">
        <p14:creationId xmlns:p14="http://schemas.microsoft.com/office/powerpoint/2010/main" val="2356298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34</a:t>
            </a:fld>
            <a:endParaRPr lang="en-GB" altLang="en-US" dirty="0"/>
          </a:p>
        </p:txBody>
      </p:sp>
    </p:spTree>
    <p:extLst>
      <p:ext uri="{BB962C8B-B14F-4D97-AF65-F5344CB8AC3E}">
        <p14:creationId xmlns:p14="http://schemas.microsoft.com/office/powerpoint/2010/main" val="2201243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35</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2618497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D9AEA0F8-B011-4FA8-B0AD-D77158296696}"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37</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867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554761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D9AEA0F8-B011-4FA8-B0AD-D77158296696}"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38</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867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867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00392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627C8054-C211-43B1-91A3-D5058B290FE2}"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39</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0723"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0724"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30112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A222C93B-97FE-493B-9E55-D564694B75F2}"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40</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26627"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26628"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14418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41</a:t>
            </a:fld>
            <a:endParaRPr lang="en-GB" altLang="en-US" dirty="0"/>
          </a:p>
        </p:txBody>
      </p:sp>
    </p:spTree>
    <p:extLst>
      <p:ext uri="{BB962C8B-B14F-4D97-AF65-F5344CB8AC3E}">
        <p14:creationId xmlns:p14="http://schemas.microsoft.com/office/powerpoint/2010/main" val="4173986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32772"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83A5E32C-139E-48E8-BD4D-15A298FA70F6}"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43</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2367237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dirty="0">
              <a:latin typeface="Times New Roman" panose="02020603050405020304" pitchFamily="18" charset="0"/>
            </a:endParaRPr>
          </a:p>
        </p:txBody>
      </p:sp>
      <p:sp>
        <p:nvSpPr>
          <p:cNvPr id="34820" name="Slide Number Placeholder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60400" algn="l"/>
                <a:tab pos="1322388" algn="l"/>
                <a:tab pos="1982788" algn="l"/>
                <a:tab pos="2644775"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fld id="{658BD1D3-B601-436E-8EAC-12955DFAC60E}"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0400" algn="l"/>
                  <a:tab pos="1322388" algn="l"/>
                  <a:tab pos="1982788" algn="l"/>
                  <a:tab pos="2644775" algn="l"/>
                </a:tabLst>
                <a:defRPr/>
              </a:pPr>
              <a:t>44</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Tree>
    <p:extLst>
      <p:ext uri="{BB962C8B-B14F-4D97-AF65-F5344CB8AC3E}">
        <p14:creationId xmlns:p14="http://schemas.microsoft.com/office/powerpoint/2010/main" val="34243865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fld id="{E648B292-DBD4-49B4-BAD6-D2E4E3F8E5A4}" type="slidenum">
              <a:rPr kumimoji="0" lang="en-GB" altLang="en-US" sz="1300" b="0" i="0" u="none" strike="noStrike" kern="1200" cap="none" spc="0" normalizeH="0" baseline="0" noProof="0" smtClean="0">
                <a:ln>
                  <a:noFill/>
                </a:ln>
                <a:solidFill>
                  <a:srgbClr val="000000"/>
                </a:solidFill>
                <a:effectLst/>
                <a:uLnTx/>
                <a:uFillTx/>
                <a:latin typeface="Times New Roman"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3382" algn="l"/>
                  <a:tab pos="1326764" algn="l"/>
                  <a:tab pos="1990146" algn="l"/>
                  <a:tab pos="2653528" algn="l"/>
                </a:tabLst>
                <a:defRPr/>
              </a:pPr>
              <a:t>45</a:t>
            </a:fld>
            <a:endParaRPr kumimoji="0" lang="en-GB" altLang="en-US" sz="1300" b="0" i="0" u="none" strike="noStrike" kern="1200" cap="none" spc="0" normalizeH="0" baseline="0" noProof="0" dirty="0">
              <a:ln>
                <a:noFill/>
              </a:ln>
              <a:solidFill>
                <a:srgbClr val="000000"/>
              </a:solidFill>
              <a:effectLst/>
              <a:uLnTx/>
              <a:uFillTx/>
              <a:latin typeface="Times New Roman" pitchFamily="18" charset="0"/>
              <a:ea typeface="Arial Unicode MS" pitchFamily="34" charset="-128"/>
            </a:endParaRPr>
          </a:p>
        </p:txBody>
      </p:sp>
    </p:spTree>
    <p:extLst>
      <p:ext uri="{BB962C8B-B14F-4D97-AF65-F5344CB8AC3E}">
        <p14:creationId xmlns:p14="http://schemas.microsoft.com/office/powerpoint/2010/main" val="181541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46113" algn="l"/>
                <a:tab pos="1292225" algn="l"/>
                <a:tab pos="1938338" algn="l"/>
                <a:tab pos="2584450" algn="l"/>
              </a:tabLst>
              <a:defRPr/>
            </a:pPr>
            <a:fld id="{0FA76B2A-2647-4D8B-B8F9-5645B51CAC34}"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46113" algn="l"/>
                  <a:tab pos="1292225" algn="l"/>
                  <a:tab pos="1938338" algn="l"/>
                  <a:tab pos="2584450" algn="l"/>
                </a:tabLst>
                <a:defRPr/>
              </a:pPr>
              <a:t>4</a:t>
            </a:fld>
            <a:endParaRPr kumimoji="0" lang="en-GB"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cs typeface="Arial Unicode MS" panose="020B0604020202020204" pitchFamily="34" charset="-128"/>
            </a:endParaRPr>
          </a:p>
        </p:txBody>
      </p:sp>
      <p:sp>
        <p:nvSpPr>
          <p:cNvPr id="14339" name="Rectangle 1"/>
          <p:cNvSpPr>
            <a:spLocks noGrp="1" noRot="1" noChangeAspect="1" noChangeArrowheads="1" noTextEdit="1"/>
          </p:cNvSpPr>
          <p:nvPr>
            <p:ph type="sldImg"/>
          </p:nvPr>
        </p:nvSpPr>
        <p:spPr>
          <a:xfrm>
            <a:off x="1116013" y="706438"/>
            <a:ext cx="4648200" cy="3487737"/>
          </a:xfrm>
          <a:solidFill>
            <a:srgbClr val="FFFFFF"/>
          </a:solidFill>
          <a:ln>
            <a:solidFill>
              <a:srgbClr val="000000"/>
            </a:solidFill>
            <a:miter lim="800000"/>
            <a:headEnd/>
            <a:tailEnd/>
          </a:ln>
        </p:spPr>
      </p:sp>
      <p:sp>
        <p:nvSpPr>
          <p:cNvPr id="14340" name="Rectangle 2"/>
          <p:cNvSpPr>
            <a:spLocks noGrp="1" noChangeArrowheads="1"/>
          </p:cNvSpPr>
          <p:nvPr>
            <p:ph type="body" idx="1"/>
          </p:nvPr>
        </p:nvSpPr>
        <p:spPr>
          <a:xfrm>
            <a:off x="687391" y="4416251"/>
            <a:ext cx="5507037" cy="4106588"/>
          </a:xfrm>
          <a:noFill/>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17948289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FA62C8D2-6532-40E6-A7DF-32A4CC38DE18}"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47</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6867"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039242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FA62C8D2-6532-40E6-A7DF-32A4CC38DE18}"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48</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6867"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64046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FA62C8D2-6532-40E6-A7DF-32A4CC38DE18}"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49</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6867"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6868"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874630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50</a:t>
            </a:fld>
            <a:endParaRPr lang="en-GB" altLang="en-US" dirty="0"/>
          </a:p>
        </p:txBody>
      </p:sp>
    </p:spTree>
    <p:extLst>
      <p:ext uri="{BB962C8B-B14F-4D97-AF65-F5344CB8AC3E}">
        <p14:creationId xmlns:p14="http://schemas.microsoft.com/office/powerpoint/2010/main" val="1020990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9768003-E061-4FC5-BA39-A11CFE33595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69E326AF-CE34-4306-9873-BF6F5DBA29AA}"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51</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51203" name="Text Box 1">
            <a:extLst>
              <a:ext uri="{FF2B5EF4-FFF2-40B4-BE49-F238E27FC236}">
                <a16:creationId xmlns:a16="http://schemas.microsoft.com/office/drawing/2014/main" id="{156EB0E6-6C50-4201-A086-E85CEE352AB2}"/>
              </a:ext>
            </a:extLst>
          </p:cNvPr>
          <p:cNvSpPr txBox="1">
            <a:spLocks noChangeArrowheads="1"/>
          </p:cNvSpPr>
          <p:nvPr/>
        </p:nvSpPr>
        <p:spPr bwMode="auto">
          <a:xfrm>
            <a:off x="995363" y="754063"/>
            <a:ext cx="4805362"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51204" name="Rectangle 2">
            <a:extLst>
              <a:ext uri="{FF2B5EF4-FFF2-40B4-BE49-F238E27FC236}">
                <a16:creationId xmlns:a16="http://schemas.microsoft.com/office/drawing/2014/main" id="{91C5A38E-5860-44D2-B588-9A11C86FB142}"/>
              </a:ext>
            </a:extLst>
          </p:cNvPr>
          <p:cNvSpPr>
            <a:spLocks noGrp="1" noChangeArrowheads="1"/>
          </p:cNvSpPr>
          <p:nvPr>
            <p:ph type="body"/>
          </p:nvPr>
        </p:nvSpPr>
        <p:spPr>
          <a:xfrm>
            <a:off x="679450" y="4714875"/>
            <a:ext cx="5437188"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B9768003-E061-4FC5-BA39-A11CFE33595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1pPr>
            <a:lvl2pPr marL="679450" indent="-260350">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2pPr>
            <a:lvl3pPr marL="10461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3pPr>
            <a:lvl4pPr marL="14652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4pPr>
            <a:lvl5pPr marL="1884363" indent="-207963">
              <a:spcBef>
                <a:spcPct val="30000"/>
              </a:spcBef>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5pPr>
            <a:lvl6pPr marL="23415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6pPr>
            <a:lvl7pPr marL="27987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7pPr>
            <a:lvl8pPr marL="32559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8pPr>
            <a:lvl9pPr marL="3713163" indent="-207963" defTabSz="449263" eaLnBrk="0" fontAlgn="base" hangingPunct="0">
              <a:spcBef>
                <a:spcPct val="30000"/>
              </a:spcBef>
              <a:spcAft>
                <a:spcPct val="0"/>
              </a:spcAft>
              <a:buClr>
                <a:srgbClr val="000000"/>
              </a:buClr>
              <a:buSzPct val="100000"/>
              <a:buFont typeface="Times New Roman" panose="02020603050405020304" pitchFamily="18" charset="0"/>
              <a:tabLst>
                <a:tab pos="661988" algn="l"/>
                <a:tab pos="1325563" algn="l"/>
                <a:tab pos="1989138" algn="l"/>
                <a:tab pos="2652713"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69E326AF-CE34-4306-9873-BF6F5DBA29AA}"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52</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Arial Unicode MS" pitchFamily="34" charset="-128"/>
              <a:cs typeface="+mn-cs"/>
            </a:endParaRPr>
          </a:p>
        </p:txBody>
      </p:sp>
      <p:sp>
        <p:nvSpPr>
          <p:cNvPr id="51203" name="Text Box 1">
            <a:extLst>
              <a:ext uri="{FF2B5EF4-FFF2-40B4-BE49-F238E27FC236}">
                <a16:creationId xmlns:a16="http://schemas.microsoft.com/office/drawing/2014/main" id="{156EB0E6-6C50-4201-A086-E85CEE352AB2}"/>
              </a:ext>
            </a:extLst>
          </p:cNvPr>
          <p:cNvSpPr txBox="1">
            <a:spLocks noChangeArrowheads="1"/>
          </p:cNvSpPr>
          <p:nvPr/>
        </p:nvSpPr>
        <p:spPr bwMode="auto">
          <a:xfrm>
            <a:off x="995363" y="754063"/>
            <a:ext cx="4805362" cy="3722687"/>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786" tIns="41893" rIns="83786" bIns="41893" anchor="ct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endParaRPr kumimoji="0" lang="en-ZA" altLang="en-US" sz="1800" b="0" i="0" u="none" strike="noStrike" kern="1200" cap="none" spc="0" normalizeH="0" baseline="0" noProof="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51204" name="Rectangle 2">
            <a:extLst>
              <a:ext uri="{FF2B5EF4-FFF2-40B4-BE49-F238E27FC236}">
                <a16:creationId xmlns:a16="http://schemas.microsoft.com/office/drawing/2014/main" id="{91C5A38E-5860-44D2-B588-9A11C86FB142}"/>
              </a:ext>
            </a:extLst>
          </p:cNvPr>
          <p:cNvSpPr>
            <a:spLocks noGrp="1" noChangeArrowheads="1"/>
          </p:cNvSpPr>
          <p:nvPr>
            <p:ph type="body"/>
          </p:nvPr>
        </p:nvSpPr>
        <p:spPr>
          <a:xfrm>
            <a:off x="679450" y="4714875"/>
            <a:ext cx="5437188" cy="446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39179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1EE94F43-EECD-427C-9C30-564E050B918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53</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28246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1EE94F43-EECD-427C-9C30-564E050B918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54</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02453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1EE94F43-EECD-427C-9C30-564E050B918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55</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5596541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1EE94F43-EECD-427C-9C30-564E050B918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56</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57590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5</a:t>
            </a:fld>
            <a:endParaRPr lang="en-GB" altLang="en-US" dirty="0"/>
          </a:p>
        </p:txBody>
      </p:sp>
    </p:spTree>
    <p:extLst>
      <p:ext uri="{BB962C8B-B14F-4D97-AF65-F5344CB8AC3E}">
        <p14:creationId xmlns:p14="http://schemas.microsoft.com/office/powerpoint/2010/main" val="34222397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661988" algn="l"/>
                <a:tab pos="1325563" algn="l"/>
                <a:tab pos="1989138" algn="l"/>
                <a:tab pos="2652713" algn="l"/>
              </a:tabLst>
              <a:defRPr>
                <a:solidFill>
                  <a:schemeClr val="tx1"/>
                </a:solidFill>
                <a:latin typeface="Arial" panose="020B0604020202020204" pitchFamily="34" charset="0"/>
              </a:defRPr>
            </a:lvl1pPr>
            <a:lvl2pPr>
              <a:tabLst>
                <a:tab pos="661988" algn="l"/>
                <a:tab pos="1325563" algn="l"/>
                <a:tab pos="1989138" algn="l"/>
                <a:tab pos="2652713" algn="l"/>
              </a:tabLst>
              <a:defRPr>
                <a:solidFill>
                  <a:schemeClr val="tx1"/>
                </a:solidFill>
                <a:latin typeface="Arial" panose="020B0604020202020204" pitchFamily="34" charset="0"/>
              </a:defRPr>
            </a:lvl2pPr>
            <a:lvl3pPr>
              <a:tabLst>
                <a:tab pos="661988" algn="l"/>
                <a:tab pos="1325563" algn="l"/>
                <a:tab pos="1989138" algn="l"/>
                <a:tab pos="2652713" algn="l"/>
              </a:tabLst>
              <a:defRPr>
                <a:solidFill>
                  <a:schemeClr val="tx1"/>
                </a:solidFill>
                <a:latin typeface="Arial" panose="020B0604020202020204" pitchFamily="34" charset="0"/>
              </a:defRPr>
            </a:lvl3pPr>
            <a:lvl4pPr>
              <a:tabLst>
                <a:tab pos="661988" algn="l"/>
                <a:tab pos="1325563" algn="l"/>
                <a:tab pos="1989138" algn="l"/>
                <a:tab pos="2652713" algn="l"/>
              </a:tabLst>
              <a:defRPr>
                <a:solidFill>
                  <a:schemeClr val="tx1"/>
                </a:solidFill>
                <a:latin typeface="Arial" panose="020B0604020202020204" pitchFamily="34" charset="0"/>
              </a:defRPr>
            </a:lvl4pPr>
            <a:lvl5pPr>
              <a:tabLst>
                <a:tab pos="661988" algn="l"/>
                <a:tab pos="1325563" algn="l"/>
                <a:tab pos="1989138" algn="l"/>
                <a:tab pos="2652713" algn="l"/>
              </a:tabLst>
              <a:defRPr>
                <a:solidFill>
                  <a:schemeClr val="tx1"/>
                </a:solidFill>
                <a:latin typeface="Arial" panose="020B0604020202020204" pitchFamily="34" charset="0"/>
              </a:defRPr>
            </a:lvl5pPr>
            <a:lvl6pPr marL="15367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6pPr>
            <a:lvl7pPr marL="19939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7pPr>
            <a:lvl8pPr marL="24511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8pPr>
            <a:lvl9pPr marL="2908300" indent="-215900" defTabSz="449263" eaLnBrk="0" fontAlgn="base" hangingPunct="0">
              <a:spcBef>
                <a:spcPct val="0"/>
              </a:spcBef>
              <a:spcAft>
                <a:spcPct val="0"/>
              </a:spcAft>
              <a:tabLst>
                <a:tab pos="661988" algn="l"/>
                <a:tab pos="1325563" algn="l"/>
                <a:tab pos="1989138" algn="l"/>
                <a:tab pos="2652713" algn="l"/>
              </a:tabLst>
              <a:defRPr>
                <a:solidFill>
                  <a:schemeClr val="tx1"/>
                </a:solidFill>
                <a:latin typeface="Arial" panose="020B0604020202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fld id="{1EE94F43-EECD-427C-9C30-564E050B9181}"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itchFamily="2" charset="2"/>
                <a:buNone/>
                <a:tabLst>
                  <a:tab pos="661988" algn="l"/>
                  <a:tab pos="1325563" algn="l"/>
                  <a:tab pos="1989138" algn="l"/>
                  <a:tab pos="2652713" algn="l"/>
                </a:tabLst>
                <a:defRPr/>
              </a:pPr>
              <a:t>57</a:t>
            </a:fld>
            <a:endParaRPr kumimoji="0" lang="en-GB" altLang="en-US" sz="13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anose="020B0604020202020204" pitchFamily="34" charset="-128"/>
            </a:endParaRPr>
          </a:p>
        </p:txBody>
      </p:sp>
      <p:sp>
        <p:nvSpPr>
          <p:cNvPr id="38915" name="Rectangle 1"/>
          <p:cNvSpPr>
            <a:spLocks noGrp="1" noRot="1" noChangeAspect="1" noChangeArrowheads="1" noTextEdit="1"/>
          </p:cNvSpPr>
          <p:nvPr>
            <p:ph type="sldImg"/>
          </p:nvPr>
        </p:nvSpPr>
        <p:spPr>
          <a:xfrm>
            <a:off x="673100" y="819150"/>
            <a:ext cx="5384800" cy="4038600"/>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3100" y="5118103"/>
            <a:ext cx="5391150" cy="4759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6153306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58</a:t>
            </a:fld>
            <a:endParaRPr lang="en-GB" altLang="en-US" dirty="0"/>
          </a:p>
        </p:txBody>
      </p:sp>
    </p:spTree>
    <p:extLst>
      <p:ext uri="{BB962C8B-B14F-4D97-AF65-F5344CB8AC3E}">
        <p14:creationId xmlns:p14="http://schemas.microsoft.com/office/powerpoint/2010/main" val="33266619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59</a:t>
            </a:fld>
            <a:endParaRPr lang="en-GB" altLang="en-US" dirty="0"/>
          </a:p>
        </p:txBody>
      </p:sp>
    </p:spTree>
    <p:extLst>
      <p:ext uri="{BB962C8B-B14F-4D97-AF65-F5344CB8AC3E}">
        <p14:creationId xmlns:p14="http://schemas.microsoft.com/office/powerpoint/2010/main" val="7210241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60</a:t>
            </a:fld>
            <a:endParaRPr lang="en-GB" altLang="en-US" dirty="0"/>
          </a:p>
        </p:txBody>
      </p:sp>
    </p:spTree>
    <p:extLst>
      <p:ext uri="{BB962C8B-B14F-4D97-AF65-F5344CB8AC3E}">
        <p14:creationId xmlns:p14="http://schemas.microsoft.com/office/powerpoint/2010/main" val="11194119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61</a:t>
            </a:fld>
            <a:endParaRPr lang="en-GB" altLang="en-US" dirty="0"/>
          </a:p>
        </p:txBody>
      </p:sp>
    </p:spTree>
    <p:extLst>
      <p:ext uri="{BB962C8B-B14F-4D97-AF65-F5344CB8AC3E}">
        <p14:creationId xmlns:p14="http://schemas.microsoft.com/office/powerpoint/2010/main" val="41614865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62</a:t>
            </a:fld>
            <a:endParaRPr lang="en-GB" altLang="en-US" dirty="0"/>
          </a:p>
        </p:txBody>
      </p:sp>
    </p:spTree>
    <p:extLst>
      <p:ext uri="{BB962C8B-B14F-4D97-AF65-F5344CB8AC3E}">
        <p14:creationId xmlns:p14="http://schemas.microsoft.com/office/powerpoint/2010/main" val="40890696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p:sp>
      <p:sp>
        <p:nvSpPr>
          <p:cNvPr id="2560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25604" name="Slide Number Placeholder 3"/>
          <p:cNvSpPr>
            <a:spLocks noGrp="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2433A9E3-E225-4E56-BF3E-65E6651759B5}"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63</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441602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p:sp>
      <p:sp>
        <p:nvSpPr>
          <p:cNvPr id="46083" name="Notes Placeholder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n-ZA" altLang="en-US"/>
          </a:p>
        </p:txBody>
      </p:sp>
      <p:sp>
        <p:nvSpPr>
          <p:cNvPr id="46084" name="Slide Number Placeholder 3"/>
          <p:cNvSpPr>
            <a:spLocks noGrp="1"/>
          </p:cNvSpPr>
          <p:nvPr>
            <p:ph type="sldNum" sz="quarter"/>
          </p:nvPr>
        </p:nvSpPr>
        <p:spPr>
          <a:noFill/>
        </p:spPr>
        <p:txBody>
          <a:bodyPr/>
          <a:lstStyle>
            <a:lvl1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1pPr>
            <a:lvl2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2pPr>
            <a:lvl3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3pPr>
            <a:lvl4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4pPr>
            <a:lvl5pPr>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tabLst>
                <a:tab pos="661988" algn="l"/>
                <a:tab pos="1325563" algn="l"/>
                <a:tab pos="1989138" algn="l"/>
                <a:tab pos="2652713" algn="l"/>
              </a:tabLst>
              <a:defRPr>
                <a:solidFill>
                  <a:schemeClr val="bg1"/>
                </a:solidFill>
                <a:latin typeface="Arial" panose="020B0604020202020204" pitchFamily="34" charset="0"/>
                <a:ea typeface="MS Gothic" panose="020B0609070205080204" pitchFamily="49"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fld id="{5D4630FE-4999-4A9B-8EA5-1D387B2F885E}" type="slidenum">
              <a:rPr kumimoji="0" lang="en-GB"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61988" algn="l"/>
                  <a:tab pos="1325563" algn="l"/>
                  <a:tab pos="1989138" algn="l"/>
                  <a:tab pos="2652713" algn="l"/>
                </a:tabLst>
                <a:defRPr/>
              </a:pPr>
              <a:t>64</a:t>
            </a:fld>
            <a:endParaRPr kumimoji="0" lang="en-GB" altLang="en-US" sz="1300" b="0" i="0" u="none" strike="noStrike" kern="1200" cap="none" spc="0" normalizeH="0" baseline="0" noProof="0">
              <a:ln>
                <a:noFill/>
              </a:ln>
              <a:solidFill>
                <a:srgbClr val="000000"/>
              </a:solidFill>
              <a:effectLst/>
              <a:uLnTx/>
              <a:uFillTx/>
              <a:latin typeface="Times New Roman" panose="02020603050405020304" pitchFamily="18"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0208143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65</a:t>
            </a:fld>
            <a:endParaRPr lang="en-GB" altLang="en-US" dirty="0"/>
          </a:p>
        </p:txBody>
      </p:sp>
    </p:spTree>
    <p:extLst>
      <p:ext uri="{BB962C8B-B14F-4D97-AF65-F5344CB8AC3E}">
        <p14:creationId xmlns:p14="http://schemas.microsoft.com/office/powerpoint/2010/main" val="27535345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03663804-A924-40DB-B69A-AD9CF1793DA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5pPr>
            <a:lvl6pPr marL="22606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6pPr>
            <a:lvl7pPr marL="27178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7pPr>
            <a:lvl8pPr marL="31750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8pPr>
            <a:lvl9pPr marL="36322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9pPr>
          </a:lstStyle>
          <a:p>
            <a:fld id="{9B155E3C-590F-4F49-AA7D-329E07201AB1}" type="slidenum">
              <a:rPr lang="en-GB" altLang="en-US" smtClean="0">
                <a:solidFill>
                  <a:srgbClr val="000000"/>
                </a:solidFill>
                <a:latin typeface="Times New Roman" panose="02020603050405020304" pitchFamily="18" charset="0"/>
              </a:rPr>
              <a:pPr/>
              <a:t>66</a:t>
            </a:fld>
            <a:endParaRPr lang="en-GB" altLang="en-US">
              <a:solidFill>
                <a:srgbClr val="000000"/>
              </a:solidFill>
              <a:latin typeface="Times New Roman" panose="02020603050405020304" pitchFamily="18" charset="0"/>
            </a:endParaRPr>
          </a:p>
        </p:txBody>
      </p:sp>
      <p:sp>
        <p:nvSpPr>
          <p:cNvPr id="7171" name="Rectangle 2">
            <a:extLst>
              <a:ext uri="{FF2B5EF4-FFF2-40B4-BE49-F238E27FC236}">
                <a16:creationId xmlns:a16="http://schemas.microsoft.com/office/drawing/2014/main" id="{E36D6EBD-81E8-4C10-9350-34881F5F2854}"/>
              </a:ext>
            </a:extLst>
          </p:cNvPr>
          <p:cNvSpPr>
            <a:spLocks noGrp="1" noRot="1" noChangeAspect="1" noChangeArrowheads="1" noTextEdit="1"/>
          </p:cNvSpPr>
          <p:nvPr>
            <p:ph type="sldImg"/>
          </p:nvPr>
        </p:nvSpPr>
        <p:spPr>
          <a:xfrm>
            <a:off x="3076575" y="561975"/>
            <a:ext cx="3686175" cy="2765425"/>
          </a:xfrm>
          <a:ln>
            <a:solidFill>
              <a:srgbClr val="000000"/>
            </a:solidFill>
            <a:miter lim="800000"/>
            <a:headEnd/>
            <a:tailEnd/>
          </a:ln>
        </p:spPr>
      </p:sp>
      <p:sp>
        <p:nvSpPr>
          <p:cNvPr id="7172" name="Rectangle 3">
            <a:extLst>
              <a:ext uri="{FF2B5EF4-FFF2-40B4-BE49-F238E27FC236}">
                <a16:creationId xmlns:a16="http://schemas.microsoft.com/office/drawing/2014/main" id="{FB557E58-5BB0-4A4E-812C-2237C3F8FE97}"/>
              </a:ext>
            </a:extLst>
          </p:cNvPr>
          <p:cNvSpPr>
            <a:spLocks noGrp="1" noChangeArrowheads="1"/>
          </p:cNvSpPr>
          <p:nvPr>
            <p:ph type="body" idx="1"/>
          </p:nvPr>
        </p:nvSpPr>
        <p:spPr>
          <a:xfrm>
            <a:off x="984250" y="3505200"/>
            <a:ext cx="7872413" cy="325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9B15A05-464A-4EB6-AF07-2A53C3F52197}" type="slidenum">
              <a:rPr lang="en-GB" altLang="en-US" smtClean="0"/>
              <a:pPr>
                <a:spcBef>
                  <a:spcPct val="0"/>
                </a:spcBef>
                <a:buSzPct val="45000"/>
                <a:buFont typeface="Wingdings" panose="05000000000000000000" pitchFamily="2" charset="2"/>
                <a:buNone/>
              </a:pPr>
              <a:t>6</a:t>
            </a:fld>
            <a:endParaRPr lang="en-GB" altLang="en-US" dirty="0"/>
          </a:p>
        </p:txBody>
      </p:sp>
      <p:sp>
        <p:nvSpPr>
          <p:cNvPr id="14339" name="Rectangle 2"/>
          <p:cNvSpPr>
            <a:spLocks noGrp="1" noRot="1" noChangeAspect="1" noChangeArrowheads="1" noTextEdit="1"/>
          </p:cNvSpPr>
          <p:nvPr>
            <p:ph type="sldImg"/>
          </p:nvPr>
        </p:nvSpPr>
        <p:spPr>
          <a:xfrm>
            <a:off x="917575" y="754063"/>
            <a:ext cx="4960938" cy="3722687"/>
          </a:xfrm>
        </p:spPr>
      </p:sp>
      <p:sp>
        <p:nvSpPr>
          <p:cNvPr id="14340" name="Rectangle 3"/>
          <p:cNvSpPr>
            <a:spLocks noGrp="1" noChangeArrowheads="1"/>
          </p:cNvSpPr>
          <p:nvPr>
            <p:ph type="body" idx="1"/>
          </p:nvPr>
        </p:nvSpPr>
        <p:spPr>
          <a:xfrm>
            <a:off x="679454" y="4714878"/>
            <a:ext cx="5438775"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15900973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0E6F64A8-542E-4A78-9E48-DD7B148044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5pPr>
            <a:lvl6pPr marL="22606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6pPr>
            <a:lvl7pPr marL="27178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7pPr>
            <a:lvl8pPr marL="31750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8pPr>
            <a:lvl9pPr marL="36322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9pPr>
          </a:lstStyle>
          <a:p>
            <a:fld id="{419B1315-7E7C-404D-BBFD-2687B64BD232}" type="slidenum">
              <a:rPr lang="en-GB" altLang="en-US" smtClean="0">
                <a:solidFill>
                  <a:srgbClr val="000000"/>
                </a:solidFill>
                <a:latin typeface="Times New Roman" panose="02020603050405020304" pitchFamily="18" charset="0"/>
              </a:rPr>
              <a:pPr/>
              <a:t>67</a:t>
            </a:fld>
            <a:endParaRPr lang="en-GB" altLang="en-US">
              <a:solidFill>
                <a:srgbClr val="000000"/>
              </a:solidFill>
              <a:latin typeface="Times New Roman" panose="02020603050405020304" pitchFamily="18" charset="0"/>
            </a:endParaRPr>
          </a:p>
        </p:txBody>
      </p:sp>
      <p:sp>
        <p:nvSpPr>
          <p:cNvPr id="9219" name="Rectangle 2">
            <a:extLst>
              <a:ext uri="{FF2B5EF4-FFF2-40B4-BE49-F238E27FC236}">
                <a16:creationId xmlns:a16="http://schemas.microsoft.com/office/drawing/2014/main" id="{478BF337-DA91-406B-A9E8-B49952E51F03}"/>
              </a:ext>
            </a:extLst>
          </p:cNvPr>
          <p:cNvSpPr>
            <a:spLocks noGrp="1" noRot="1" noChangeAspect="1" noChangeArrowheads="1" noTextEdit="1"/>
          </p:cNvSpPr>
          <p:nvPr>
            <p:ph type="sldImg"/>
          </p:nvPr>
        </p:nvSpPr>
        <p:spPr>
          <a:xfrm>
            <a:off x="3076575" y="561975"/>
            <a:ext cx="3686175" cy="2765425"/>
          </a:xfrm>
          <a:ln>
            <a:solidFill>
              <a:srgbClr val="000000"/>
            </a:solidFill>
            <a:miter lim="800000"/>
            <a:headEnd/>
            <a:tailEnd/>
          </a:ln>
        </p:spPr>
      </p:sp>
      <p:sp>
        <p:nvSpPr>
          <p:cNvPr id="9220" name="Rectangle 3">
            <a:extLst>
              <a:ext uri="{FF2B5EF4-FFF2-40B4-BE49-F238E27FC236}">
                <a16:creationId xmlns:a16="http://schemas.microsoft.com/office/drawing/2014/main" id="{AAEE654C-0895-4811-9673-224A19576F9B}"/>
              </a:ext>
            </a:extLst>
          </p:cNvPr>
          <p:cNvSpPr>
            <a:spLocks noGrp="1" noChangeArrowheads="1"/>
          </p:cNvSpPr>
          <p:nvPr>
            <p:ph type="body" idx="1"/>
          </p:nvPr>
        </p:nvSpPr>
        <p:spPr>
          <a:xfrm>
            <a:off x="984250" y="3505200"/>
            <a:ext cx="7872413" cy="325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44F06E8E-F9AE-4F98-BEFF-338575C610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1pPr>
            <a:lvl2pPr marL="650875" indent="-249238">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2pPr>
            <a:lvl3pPr marL="100171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3pPr>
            <a:lvl4pPr marL="1401763"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4pPr>
            <a:lvl5pPr marL="1803400" indent="-200025">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5pPr>
            <a:lvl6pPr marL="22606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6pPr>
            <a:lvl7pPr marL="27178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7pPr>
            <a:lvl8pPr marL="31750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8pPr>
            <a:lvl9pPr marL="3632200" indent="-200025" defTabSz="449263" eaLnBrk="0" fontAlgn="base" hangingPunct="0">
              <a:spcBef>
                <a:spcPct val="0"/>
              </a:spcBef>
              <a:spcAft>
                <a:spcPct val="0"/>
              </a:spcAft>
              <a:tabLst>
                <a:tab pos="633413" algn="l"/>
                <a:tab pos="1268413" algn="l"/>
                <a:tab pos="1903413" algn="l"/>
                <a:tab pos="2538413" algn="l"/>
              </a:tabLst>
              <a:defRPr>
                <a:solidFill>
                  <a:schemeClr val="bg1"/>
                </a:solidFill>
                <a:latin typeface="Arial" panose="020B0604020202020204" pitchFamily="34" charset="0"/>
                <a:ea typeface="MS Gothic" panose="020B0609070205080204" pitchFamily="49" charset="-128"/>
              </a:defRPr>
            </a:lvl9pPr>
          </a:lstStyle>
          <a:p>
            <a:fld id="{906473A0-FDD7-4041-8A0E-A029E1253ECE}" type="slidenum">
              <a:rPr lang="en-GB" altLang="en-US" smtClean="0">
                <a:solidFill>
                  <a:srgbClr val="000000"/>
                </a:solidFill>
                <a:latin typeface="Times New Roman" panose="02020603050405020304" pitchFamily="18" charset="0"/>
              </a:rPr>
              <a:pPr/>
              <a:t>68</a:t>
            </a:fld>
            <a:endParaRPr lang="en-GB" altLang="en-US">
              <a:solidFill>
                <a:srgbClr val="000000"/>
              </a:solidFill>
              <a:latin typeface="Times New Roman" panose="02020603050405020304" pitchFamily="18" charset="0"/>
            </a:endParaRPr>
          </a:p>
        </p:txBody>
      </p:sp>
      <p:sp>
        <p:nvSpPr>
          <p:cNvPr id="11267" name="Rectangle 2">
            <a:extLst>
              <a:ext uri="{FF2B5EF4-FFF2-40B4-BE49-F238E27FC236}">
                <a16:creationId xmlns:a16="http://schemas.microsoft.com/office/drawing/2014/main" id="{7018AAF1-DD1F-4E87-8755-BD1AFFEAA7AE}"/>
              </a:ext>
            </a:extLst>
          </p:cNvPr>
          <p:cNvSpPr>
            <a:spLocks noGrp="1" noRot="1" noChangeAspect="1" noChangeArrowheads="1" noTextEdit="1"/>
          </p:cNvSpPr>
          <p:nvPr>
            <p:ph type="sldImg"/>
          </p:nvPr>
        </p:nvSpPr>
        <p:spPr>
          <a:xfrm>
            <a:off x="3076575" y="561975"/>
            <a:ext cx="3686175" cy="2765425"/>
          </a:xfrm>
          <a:ln>
            <a:solidFill>
              <a:srgbClr val="000000"/>
            </a:solidFill>
            <a:miter lim="800000"/>
            <a:headEnd/>
            <a:tailEnd/>
          </a:ln>
        </p:spPr>
      </p:sp>
      <p:sp>
        <p:nvSpPr>
          <p:cNvPr id="11268" name="Rectangle 3">
            <a:extLst>
              <a:ext uri="{FF2B5EF4-FFF2-40B4-BE49-F238E27FC236}">
                <a16:creationId xmlns:a16="http://schemas.microsoft.com/office/drawing/2014/main" id="{509BA5A7-B4B6-461E-AA8A-8CBF3445E1AA}"/>
              </a:ext>
            </a:extLst>
          </p:cNvPr>
          <p:cNvSpPr>
            <a:spLocks noGrp="1" noChangeArrowheads="1"/>
          </p:cNvSpPr>
          <p:nvPr>
            <p:ph type="body" idx="1"/>
          </p:nvPr>
        </p:nvSpPr>
        <p:spPr>
          <a:xfrm>
            <a:off x="984250" y="3505200"/>
            <a:ext cx="7872413" cy="3259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70</a:t>
            </a:fld>
            <a:endParaRPr lang="en-GB" altLang="en-US" dirty="0"/>
          </a:p>
        </p:txBody>
      </p:sp>
    </p:spTree>
    <p:extLst>
      <p:ext uri="{BB962C8B-B14F-4D97-AF65-F5344CB8AC3E}">
        <p14:creationId xmlns:p14="http://schemas.microsoft.com/office/powerpoint/2010/main" val="3673005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646113" algn="l"/>
                <a:tab pos="1292225" algn="l"/>
                <a:tab pos="1938338" algn="l"/>
                <a:tab pos="258445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46113" algn="l"/>
                <a:tab pos="1292225" algn="l"/>
                <a:tab pos="1938338" algn="l"/>
                <a:tab pos="2584450" algn="l"/>
              </a:tabLst>
              <a:defRPr/>
            </a:pPr>
            <a:fld id="{B9B15A05-464A-4EB6-AF07-2A53C3F52197}"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Arial Unicode MS" pitchFamily="34" charset="-128"/>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646113" algn="l"/>
                  <a:tab pos="1292225" algn="l"/>
                  <a:tab pos="1938338" algn="l"/>
                  <a:tab pos="2584450" algn="l"/>
                </a:tabLst>
                <a:defRPr/>
              </a:pPr>
              <a:t>7</a:t>
            </a:fld>
            <a:endParaRPr kumimoji="0" lang="en-GB"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Arial Unicode MS" pitchFamily="34" charset="-128"/>
            </a:endParaRPr>
          </a:p>
        </p:txBody>
      </p:sp>
      <p:sp>
        <p:nvSpPr>
          <p:cNvPr id="14339" name="Rectangle 2"/>
          <p:cNvSpPr>
            <a:spLocks noGrp="1" noRot="1" noChangeAspect="1" noChangeArrowheads="1" noTextEdit="1"/>
          </p:cNvSpPr>
          <p:nvPr>
            <p:ph type="sldImg"/>
          </p:nvPr>
        </p:nvSpPr>
        <p:spPr>
          <a:xfrm>
            <a:off x="917575" y="754063"/>
            <a:ext cx="4960938" cy="3722687"/>
          </a:xfrm>
        </p:spPr>
      </p:sp>
      <p:sp>
        <p:nvSpPr>
          <p:cNvPr id="14340" name="Rectangle 3"/>
          <p:cNvSpPr>
            <a:spLocks noGrp="1" noChangeArrowheads="1"/>
          </p:cNvSpPr>
          <p:nvPr>
            <p:ph type="body" idx="1"/>
          </p:nvPr>
        </p:nvSpPr>
        <p:spPr>
          <a:xfrm>
            <a:off x="679454" y="4714878"/>
            <a:ext cx="5438775" cy="438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en-US" dirty="0"/>
          </a:p>
        </p:txBody>
      </p:sp>
    </p:spTree>
    <p:extLst>
      <p:ext uri="{BB962C8B-B14F-4D97-AF65-F5344CB8AC3E}">
        <p14:creationId xmlns:p14="http://schemas.microsoft.com/office/powerpoint/2010/main" val="348375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8</a:t>
            </a:fld>
            <a:endParaRPr lang="en-GB" altLang="en-US" dirty="0"/>
          </a:p>
        </p:txBody>
      </p:sp>
    </p:spTree>
    <p:extLst>
      <p:ext uri="{BB962C8B-B14F-4D97-AF65-F5344CB8AC3E}">
        <p14:creationId xmlns:p14="http://schemas.microsoft.com/office/powerpoint/2010/main" val="33977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idx="10"/>
          </p:nvPr>
        </p:nvSpPr>
        <p:spPr/>
        <p:txBody>
          <a:bodyPr/>
          <a:lstStyle/>
          <a:p>
            <a:fld id="{E648B292-DBD4-49B4-BAD6-D2E4E3F8E5A4}" type="slidenum">
              <a:rPr lang="en-GB" altLang="en-US" smtClean="0"/>
              <a:pPr/>
              <a:t>11</a:t>
            </a:fld>
            <a:endParaRPr lang="en-GB" altLang="en-US" dirty="0"/>
          </a:p>
        </p:txBody>
      </p:sp>
    </p:spTree>
    <p:extLst>
      <p:ext uri="{BB962C8B-B14F-4D97-AF65-F5344CB8AC3E}">
        <p14:creationId xmlns:p14="http://schemas.microsoft.com/office/powerpoint/2010/main" val="4158584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3" y="2347916"/>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pic>
        <p:nvPicPr>
          <p:cNvPr id="4" name="Picture 4"/>
          <p:cNvPicPr>
            <a:picLocks noChangeAspect="1" noChangeArrowheads="1"/>
          </p:cNvPicPr>
          <p:nvPr userDrawn="1"/>
        </p:nvPicPr>
        <p:blipFill>
          <a:blip r:embed="rId2" cstate="print"/>
          <a:srcRect/>
          <a:stretch>
            <a:fillRect/>
          </a:stretch>
        </p:blipFill>
        <p:spPr bwMode="auto">
          <a:xfrm>
            <a:off x="0" y="5794375"/>
            <a:ext cx="10080625" cy="1657350"/>
          </a:xfrm>
          <a:prstGeom prst="rect">
            <a:avLst/>
          </a:prstGeom>
          <a:noFill/>
          <a:ln w="9525">
            <a:noFill/>
            <a:round/>
            <a:headEnd/>
            <a:tailEnd/>
          </a:ln>
        </p:spPr>
      </p:pic>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a:t>Click to edit Master title style</a:t>
            </a:r>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3" y="2347916"/>
            <a:ext cx="8569325" cy="1620837"/>
          </a:xfrm>
        </p:spPr>
        <p:txBody>
          <a:bodyPr/>
          <a:lstStyle/>
          <a:p>
            <a:r>
              <a:rPr lang="en-US"/>
              <a:t>Click to edit Master title style</a:t>
            </a:r>
          </a:p>
        </p:txBody>
      </p:sp>
      <p:sp>
        <p:nvSpPr>
          <p:cNvPr id="3" name="Subtitle 2"/>
          <p:cNvSpPr>
            <a:spLocks noGrp="1"/>
          </p:cNvSpPr>
          <p:nvPr>
            <p:ph type="subTitle" idx="1"/>
          </p:nvPr>
        </p:nvSpPr>
        <p:spPr>
          <a:xfrm>
            <a:off x="1512889" y="4283075"/>
            <a:ext cx="7056437" cy="1931987"/>
          </a:xfrm>
        </p:spPr>
        <p:txBody>
          <a:bodyPr/>
          <a:lstStyle>
            <a:lvl1pPr marL="0" indent="0" algn="ctr">
              <a:buNone/>
              <a:defRPr/>
            </a:lvl1pPr>
            <a:lvl2pPr marL="342933" indent="0" algn="ctr">
              <a:buNone/>
              <a:defRPr/>
            </a:lvl2pPr>
            <a:lvl3pPr marL="685867" indent="0" algn="ctr">
              <a:buNone/>
              <a:defRPr/>
            </a:lvl3pPr>
            <a:lvl4pPr marL="1028800" indent="0" algn="ctr">
              <a:buNone/>
              <a:defRPr/>
            </a:lvl4pPr>
            <a:lvl5pPr marL="1371733" indent="0" algn="ctr">
              <a:buNone/>
              <a:defRPr/>
            </a:lvl5pPr>
            <a:lvl6pPr marL="1714667" indent="0" algn="ctr">
              <a:buNone/>
              <a:defRPr/>
            </a:lvl6pPr>
            <a:lvl7pPr marL="2057600" indent="0" algn="ctr">
              <a:buNone/>
              <a:defRPr/>
            </a:lvl7pPr>
            <a:lvl8pPr marL="2400534" indent="0" algn="ctr">
              <a:buNone/>
              <a:defRPr/>
            </a:lvl8pPr>
            <a:lvl9pPr marL="2743467" indent="0" algn="ctr">
              <a:buNone/>
              <a:defRPr/>
            </a:lvl9pPr>
          </a:lstStyle>
          <a:p>
            <a:r>
              <a:rPr lang="en-US"/>
              <a:t>Click to edit Master subtitle style</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13585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3998067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7" y="4857754"/>
            <a:ext cx="8567738" cy="15017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96927" y="3203577"/>
            <a:ext cx="8567738" cy="1654175"/>
          </a:xfrm>
        </p:spPr>
        <p:txBody>
          <a:bodyPr anchor="b"/>
          <a:lstStyle>
            <a:lvl1pPr marL="0" indent="0">
              <a:buNone/>
              <a:defRPr sz="1500"/>
            </a:lvl1pPr>
            <a:lvl2pPr marL="342933" indent="0">
              <a:buNone/>
              <a:defRPr sz="1350"/>
            </a:lvl2pPr>
            <a:lvl3pPr marL="685867" indent="0">
              <a:buNone/>
              <a:defRPr sz="1201"/>
            </a:lvl3pPr>
            <a:lvl4pPr marL="1028800" indent="0">
              <a:buNone/>
              <a:defRPr sz="1050"/>
            </a:lvl4pPr>
            <a:lvl5pPr marL="1371733" indent="0">
              <a:buNone/>
              <a:defRPr sz="1050"/>
            </a:lvl5pPr>
            <a:lvl6pPr marL="1714667" indent="0">
              <a:buNone/>
              <a:defRPr sz="1050"/>
            </a:lvl6pPr>
            <a:lvl7pPr marL="2057600" indent="0">
              <a:buNone/>
              <a:defRPr sz="1050"/>
            </a:lvl7pPr>
            <a:lvl8pPr marL="2400534" indent="0">
              <a:buNone/>
              <a:defRPr sz="1050"/>
            </a:lvl8pPr>
            <a:lvl9pPr marL="2743467" indent="0">
              <a:buNone/>
              <a:defRPr sz="1050"/>
            </a:lvl9pPr>
          </a:lstStyle>
          <a:p>
            <a:pPr lvl="0"/>
            <a:r>
              <a:rPr lang="en-US"/>
              <a:t>Click to edit Master text styles</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065315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6" y="1331914"/>
            <a:ext cx="4456113" cy="4984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331914"/>
            <a:ext cx="4457700" cy="4984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41771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6" y="303214"/>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7" y="1692275"/>
            <a:ext cx="4452938" cy="704850"/>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en-US"/>
              <a:t>Click to edit Master text styles</a:t>
            </a:r>
          </a:p>
        </p:txBody>
      </p:sp>
      <p:sp>
        <p:nvSpPr>
          <p:cNvPr id="4" name="Content Placeholder 3"/>
          <p:cNvSpPr>
            <a:spLocks noGrp="1"/>
          </p:cNvSpPr>
          <p:nvPr>
            <p:ph sz="half" idx="2"/>
          </p:nvPr>
        </p:nvSpPr>
        <p:spPr>
          <a:xfrm>
            <a:off x="504827" y="2397125"/>
            <a:ext cx="4452938" cy="4356100"/>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6" y="1692275"/>
            <a:ext cx="4456113" cy="704850"/>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en-US"/>
              <a:t>Click to edit Master text styles</a:t>
            </a:r>
          </a:p>
        </p:txBody>
      </p:sp>
      <p:sp>
        <p:nvSpPr>
          <p:cNvPr id="6" name="Content Placeholder 5"/>
          <p:cNvSpPr>
            <a:spLocks noGrp="1"/>
          </p:cNvSpPr>
          <p:nvPr>
            <p:ph sz="quarter" idx="4"/>
          </p:nvPr>
        </p:nvSpPr>
        <p:spPr>
          <a:xfrm>
            <a:off x="5121276" y="2397125"/>
            <a:ext cx="4456113" cy="4356100"/>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idx="10"/>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787464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227654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195995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1626"/>
            <a:ext cx="3316288" cy="127952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941767" y="301627"/>
            <a:ext cx="5635625" cy="64515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7" y="1581151"/>
            <a:ext cx="3316288" cy="5172075"/>
          </a:xfrm>
        </p:spPr>
        <p:txBody>
          <a:bodyPr/>
          <a:lstStyle>
            <a:lvl1pPr marL="0" indent="0">
              <a:buNone/>
              <a:defRPr sz="1050"/>
            </a:lvl1pPr>
            <a:lvl2pPr marL="342933" indent="0">
              <a:buNone/>
              <a:defRPr sz="900"/>
            </a:lvl2pPr>
            <a:lvl3pPr marL="685867" indent="0">
              <a:buNone/>
              <a:defRPr sz="750"/>
            </a:lvl3pPr>
            <a:lvl4pPr marL="1028800" indent="0">
              <a:buNone/>
              <a:defRPr sz="675"/>
            </a:lvl4pPr>
            <a:lvl5pPr marL="1371733" indent="0">
              <a:buNone/>
              <a:defRPr sz="675"/>
            </a:lvl5pPr>
            <a:lvl6pPr marL="1714667" indent="0">
              <a:buNone/>
              <a:defRPr sz="675"/>
            </a:lvl6pPr>
            <a:lvl7pPr marL="2057600" indent="0">
              <a:buNone/>
              <a:defRPr sz="675"/>
            </a:lvl7pPr>
            <a:lvl8pPr marL="2400534" indent="0">
              <a:buNone/>
              <a:defRPr sz="675"/>
            </a:lvl8pPr>
            <a:lvl9pPr marL="2743467" indent="0">
              <a:buNone/>
              <a:defRPr sz="675"/>
            </a:lvl9pPr>
          </a:lstStyle>
          <a:p>
            <a:pPr lvl="0"/>
            <a:r>
              <a:rPr lang="en-US"/>
              <a:t>Click to 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899155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2" y="5291139"/>
            <a:ext cx="6048375" cy="62547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76442" y="674692"/>
            <a:ext cx="6048375" cy="4537075"/>
          </a:xfrm>
        </p:spPr>
        <p:txBody>
          <a:bodyPr/>
          <a:lstStyle>
            <a:lvl1pPr marL="0" indent="0">
              <a:buNone/>
              <a:defRPr sz="2400"/>
            </a:lvl1pPr>
            <a:lvl2pPr marL="342933" indent="0">
              <a:buNone/>
              <a:defRPr sz="2100"/>
            </a:lvl2pPr>
            <a:lvl3pPr marL="685867" indent="0">
              <a:buNone/>
              <a:defRPr sz="1800"/>
            </a:lvl3pPr>
            <a:lvl4pPr marL="1028800" indent="0">
              <a:buNone/>
              <a:defRPr sz="1500"/>
            </a:lvl4pPr>
            <a:lvl5pPr marL="1371733" indent="0">
              <a:buNone/>
              <a:defRPr sz="1500"/>
            </a:lvl5pPr>
            <a:lvl6pPr marL="1714667" indent="0">
              <a:buNone/>
              <a:defRPr sz="1500"/>
            </a:lvl6pPr>
            <a:lvl7pPr marL="2057600" indent="0">
              <a:buNone/>
              <a:defRPr sz="1500"/>
            </a:lvl7pPr>
            <a:lvl8pPr marL="2400534" indent="0">
              <a:buNone/>
              <a:defRPr sz="1500"/>
            </a:lvl8pPr>
            <a:lvl9pPr marL="2743467" indent="0">
              <a:buNone/>
              <a:defRPr sz="1500"/>
            </a:lvl9pPr>
          </a:lstStyle>
          <a:p>
            <a:pPr lvl="0"/>
            <a:endParaRPr lang="en-US" noProof="0" dirty="0"/>
          </a:p>
        </p:txBody>
      </p:sp>
      <p:sp>
        <p:nvSpPr>
          <p:cNvPr id="4" name="Text Placeholder 3"/>
          <p:cNvSpPr>
            <a:spLocks noGrp="1"/>
          </p:cNvSpPr>
          <p:nvPr>
            <p:ph type="body" sz="half" idx="2"/>
          </p:nvPr>
        </p:nvSpPr>
        <p:spPr>
          <a:xfrm>
            <a:off x="1976442" y="5916613"/>
            <a:ext cx="6048375" cy="887412"/>
          </a:xfrm>
        </p:spPr>
        <p:txBody>
          <a:bodyPr/>
          <a:lstStyle>
            <a:lvl1pPr marL="0" indent="0">
              <a:buNone/>
              <a:defRPr sz="1050"/>
            </a:lvl1pPr>
            <a:lvl2pPr marL="342933" indent="0">
              <a:buNone/>
              <a:defRPr sz="900"/>
            </a:lvl2pPr>
            <a:lvl3pPr marL="685867" indent="0">
              <a:buNone/>
              <a:defRPr sz="750"/>
            </a:lvl3pPr>
            <a:lvl4pPr marL="1028800" indent="0">
              <a:buNone/>
              <a:defRPr sz="675"/>
            </a:lvl4pPr>
            <a:lvl5pPr marL="1371733" indent="0">
              <a:buNone/>
              <a:defRPr sz="675"/>
            </a:lvl5pPr>
            <a:lvl6pPr marL="1714667" indent="0">
              <a:buNone/>
              <a:defRPr sz="675"/>
            </a:lvl6pPr>
            <a:lvl7pPr marL="2057600" indent="0">
              <a:buNone/>
              <a:defRPr sz="675"/>
            </a:lvl7pPr>
            <a:lvl8pPr marL="2400534" indent="0">
              <a:buNone/>
              <a:defRPr sz="675"/>
            </a:lvl8pPr>
            <a:lvl9pPr marL="2743467" indent="0">
              <a:buNone/>
              <a:defRPr sz="675"/>
            </a:lvl9pPr>
          </a:lstStyle>
          <a:p>
            <a:pPr lvl="0"/>
            <a:r>
              <a:rPr lang="en-US"/>
              <a:t>Click to 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360665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2438392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6" y="323851"/>
            <a:ext cx="2265363" cy="5992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23851"/>
            <a:ext cx="664845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4093924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6" y="323851"/>
            <a:ext cx="9066213" cy="933450"/>
          </a:xfrm>
        </p:spPr>
        <p:txBody>
          <a:bodyPr/>
          <a:lstStyle/>
          <a:p>
            <a:r>
              <a:rPr lang="en-US"/>
              <a:t>Click to edit Master title style</a:t>
            </a:r>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35992001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164855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14811711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362350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04825" y="1331913"/>
            <a:ext cx="4456113" cy="4984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113338" y="1331913"/>
            <a:ext cx="4457700" cy="4984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4148233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en-ZA"/>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Rectangle 5"/>
          <p:cNvSpPr>
            <a:spLocks noGrp="1" noChangeArrowheads="1"/>
          </p:cNvSpPr>
          <p:nvPr>
            <p:ph type="sldNum" idx="10"/>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1636037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7" y="4857753"/>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7" y="3203577"/>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4105308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3596676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6350169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324470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6516809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2819740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a:t>Click to edit Master title style</a:t>
            </a:r>
            <a:endParaRPr lang="en-ZA"/>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1625452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1"/>
          <p:cNvSpPr>
            <a:spLocks noGrp="1"/>
          </p:cNvSpPr>
          <p:nvPr>
            <p:ph type="sldNum" sz="quarter" idx="10"/>
          </p:nvPr>
        </p:nvSpPr>
        <p:spPr/>
        <p:txBody>
          <a:bodyPr/>
          <a:lstStyle>
            <a:lvl1pPr>
              <a:defRPr/>
            </a:lvl1pPr>
          </a:lstStyle>
          <a:p>
            <a:pPr>
              <a:defRPr/>
            </a:pPr>
            <a:fld id="{3A11B71F-A5B4-4AF4-A327-47A8366318EA}" type="slidenum">
              <a:rPr lang="en-ZA"/>
              <a:pPr>
                <a:defRPr/>
              </a:pPr>
              <a:t>‹#›</a:t>
            </a:fld>
            <a:endParaRPr lang="en-ZA" dirty="0"/>
          </a:p>
        </p:txBody>
      </p:sp>
    </p:spTree>
    <p:extLst>
      <p:ext uri="{BB962C8B-B14F-4D97-AF65-F5344CB8AC3E}">
        <p14:creationId xmlns:p14="http://schemas.microsoft.com/office/powerpoint/2010/main" val="19586984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6E752065-9866-40C6-BD87-6268BE28AB23}" type="slidenum">
              <a:rPr lang="en-ZA"/>
              <a:pPr>
                <a:defRPr/>
              </a:pPr>
              <a:t>‹#›</a:t>
            </a:fld>
            <a:endParaRPr lang="en-ZA" dirty="0"/>
          </a:p>
        </p:txBody>
      </p:sp>
    </p:spTree>
    <p:extLst>
      <p:ext uri="{BB962C8B-B14F-4D97-AF65-F5344CB8AC3E}">
        <p14:creationId xmlns:p14="http://schemas.microsoft.com/office/powerpoint/2010/main" val="39594336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DEAA5E5D-1933-47C1-AA52-7EE07A1D9622}" type="slidenum">
              <a:rPr lang="en-ZA"/>
              <a:pPr>
                <a:defRPr/>
              </a:pPr>
              <a:t>‹#›</a:t>
            </a:fld>
            <a:endParaRPr lang="en-ZA" dirty="0"/>
          </a:p>
        </p:txBody>
      </p:sp>
    </p:spTree>
    <p:extLst>
      <p:ext uri="{BB962C8B-B14F-4D97-AF65-F5344CB8AC3E}">
        <p14:creationId xmlns:p14="http://schemas.microsoft.com/office/powerpoint/2010/main" val="148085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331914"/>
            <a:ext cx="4456113"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331914"/>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5" y="1331913"/>
            <a:ext cx="4456113"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331913"/>
            <a:ext cx="4457700" cy="4984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p:cNvSpPr>
            <a:spLocks noGrp="1"/>
          </p:cNvSpPr>
          <p:nvPr>
            <p:ph type="sldNum" sz="quarter" idx="10"/>
          </p:nvPr>
        </p:nvSpPr>
        <p:spPr/>
        <p:txBody>
          <a:bodyPr/>
          <a:lstStyle>
            <a:lvl1pPr>
              <a:defRPr/>
            </a:lvl1pPr>
          </a:lstStyle>
          <a:p>
            <a:pPr>
              <a:defRPr/>
            </a:pPr>
            <a:fld id="{262827A5-1A67-4549-8017-B4F46FF94FE3}" type="slidenum">
              <a:rPr lang="en-ZA"/>
              <a:pPr>
                <a:defRPr/>
              </a:pPr>
              <a:t>‹#›</a:t>
            </a:fld>
            <a:endParaRPr lang="en-ZA" dirty="0"/>
          </a:p>
        </p:txBody>
      </p:sp>
    </p:spTree>
    <p:extLst>
      <p:ext uri="{BB962C8B-B14F-4D97-AF65-F5344CB8AC3E}">
        <p14:creationId xmlns:p14="http://schemas.microsoft.com/office/powerpoint/2010/main" val="2090381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p:cNvSpPr>
            <a:spLocks noGrp="1"/>
          </p:cNvSpPr>
          <p:nvPr>
            <p:ph type="sldNum" sz="quarter" idx="10"/>
          </p:nvPr>
        </p:nvSpPr>
        <p:spPr/>
        <p:txBody>
          <a:bodyPr/>
          <a:lstStyle>
            <a:lvl1pPr>
              <a:defRPr/>
            </a:lvl1pPr>
          </a:lstStyle>
          <a:p>
            <a:pPr>
              <a:defRPr/>
            </a:pPr>
            <a:fld id="{8E2FE45B-4545-4F25-8F9F-0F4D11112D00}" type="slidenum">
              <a:rPr lang="en-ZA"/>
              <a:pPr>
                <a:defRPr/>
              </a:pPr>
              <a:t>‹#›</a:t>
            </a:fld>
            <a:endParaRPr lang="en-ZA" dirty="0"/>
          </a:p>
        </p:txBody>
      </p:sp>
    </p:spTree>
    <p:extLst>
      <p:ext uri="{BB962C8B-B14F-4D97-AF65-F5344CB8AC3E}">
        <p14:creationId xmlns:p14="http://schemas.microsoft.com/office/powerpoint/2010/main" val="31097956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F262626F-D799-43C1-9A2A-B994F62B073A}" type="slidenum">
              <a:rPr lang="en-ZA"/>
              <a:pPr>
                <a:defRPr/>
              </a:pPr>
              <a:t>‹#›</a:t>
            </a:fld>
            <a:endParaRPr lang="en-ZA" dirty="0"/>
          </a:p>
        </p:txBody>
      </p:sp>
    </p:spTree>
    <p:extLst>
      <p:ext uri="{BB962C8B-B14F-4D97-AF65-F5344CB8AC3E}">
        <p14:creationId xmlns:p14="http://schemas.microsoft.com/office/powerpoint/2010/main" val="2050937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BDA06D4E-9DB3-4C96-A49B-D721C4AB2960}" type="slidenum">
              <a:rPr lang="en-ZA"/>
              <a:pPr>
                <a:defRPr/>
              </a:pPr>
              <a:t>‹#›</a:t>
            </a:fld>
            <a:endParaRPr lang="en-ZA" dirty="0"/>
          </a:p>
        </p:txBody>
      </p:sp>
    </p:spTree>
    <p:extLst>
      <p:ext uri="{BB962C8B-B14F-4D97-AF65-F5344CB8AC3E}">
        <p14:creationId xmlns:p14="http://schemas.microsoft.com/office/powerpoint/2010/main" val="3257052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B48A51C8-9C46-43C2-B4F9-BFE90D049DAA}" type="slidenum">
              <a:rPr lang="en-ZA"/>
              <a:pPr>
                <a:defRPr/>
              </a:pPr>
              <a:t>‹#›</a:t>
            </a:fld>
            <a:endParaRPr lang="en-ZA" dirty="0"/>
          </a:p>
        </p:txBody>
      </p:sp>
    </p:spTree>
    <p:extLst>
      <p:ext uri="{BB962C8B-B14F-4D97-AF65-F5344CB8AC3E}">
        <p14:creationId xmlns:p14="http://schemas.microsoft.com/office/powerpoint/2010/main" val="16424835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44F31E1C-2802-4DFF-BB07-9CE9B390F7AE}" type="slidenum">
              <a:rPr lang="en-ZA"/>
              <a:pPr>
                <a:defRPr/>
              </a:pPr>
              <a:t>‹#›</a:t>
            </a:fld>
            <a:endParaRPr lang="en-ZA" dirty="0"/>
          </a:p>
        </p:txBody>
      </p:sp>
    </p:spTree>
    <p:extLst>
      <p:ext uri="{BB962C8B-B14F-4D97-AF65-F5344CB8AC3E}">
        <p14:creationId xmlns:p14="http://schemas.microsoft.com/office/powerpoint/2010/main" val="2404495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B72D59E5-079E-423E-B9C7-9A355595DC22}" type="slidenum">
              <a:rPr lang="en-ZA"/>
              <a:pPr>
                <a:defRPr/>
              </a:pPr>
              <a:t>‹#›</a:t>
            </a:fld>
            <a:endParaRPr lang="en-ZA" dirty="0"/>
          </a:p>
        </p:txBody>
      </p:sp>
    </p:spTree>
    <p:extLst>
      <p:ext uri="{BB962C8B-B14F-4D97-AF65-F5344CB8AC3E}">
        <p14:creationId xmlns:p14="http://schemas.microsoft.com/office/powerpoint/2010/main" val="26404980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1"/>
          <p:cNvSpPr>
            <a:spLocks noGrp="1"/>
          </p:cNvSpPr>
          <p:nvPr>
            <p:ph type="sldNum" sz="quarter" idx="10"/>
          </p:nvPr>
        </p:nvSpPr>
        <p:spPr/>
        <p:txBody>
          <a:bodyPr/>
          <a:lstStyle>
            <a:lvl1pPr>
              <a:defRPr/>
            </a:lvl1pPr>
          </a:lstStyle>
          <a:p>
            <a:pPr>
              <a:defRPr/>
            </a:pPr>
            <a:fld id="{665EF00E-CD55-4F4F-B865-391B795004B4}" type="slidenum">
              <a:rPr lang="en-ZA"/>
              <a:pPr>
                <a:defRPr/>
              </a:pPr>
              <a:t>‹#›</a:t>
            </a:fld>
            <a:endParaRPr lang="en-ZA" dirty="0"/>
          </a:p>
        </p:txBody>
      </p:sp>
    </p:spTree>
    <p:extLst>
      <p:ext uri="{BB962C8B-B14F-4D97-AF65-F5344CB8AC3E}">
        <p14:creationId xmlns:p14="http://schemas.microsoft.com/office/powerpoint/2010/main" val="3037790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a:t>Click to edit Master title style</a:t>
            </a:r>
          </a:p>
        </p:txBody>
      </p:sp>
      <p:sp>
        <p:nvSpPr>
          <p:cNvPr id="3" name="Slide Number Placeholder 1"/>
          <p:cNvSpPr>
            <a:spLocks noGrp="1"/>
          </p:cNvSpPr>
          <p:nvPr>
            <p:ph type="sldNum" sz="quarter" idx="10"/>
          </p:nvPr>
        </p:nvSpPr>
        <p:spPr/>
        <p:txBody>
          <a:bodyPr/>
          <a:lstStyle>
            <a:lvl1pPr>
              <a:defRPr/>
            </a:lvl1pPr>
          </a:lstStyle>
          <a:p>
            <a:pPr>
              <a:defRPr/>
            </a:pPr>
            <a:fld id="{4D97F3F4-10AB-4207-AB94-2BA7D52D2BDF}" type="slidenum">
              <a:rPr lang="en-ZA"/>
              <a:pPr>
                <a:defRPr/>
              </a:pPr>
              <a:t>‹#›</a:t>
            </a:fld>
            <a:endParaRPr lang="en-ZA" dirty="0"/>
          </a:p>
        </p:txBody>
      </p:sp>
    </p:spTree>
    <p:extLst>
      <p:ext uri="{BB962C8B-B14F-4D97-AF65-F5344CB8AC3E}">
        <p14:creationId xmlns:p14="http://schemas.microsoft.com/office/powerpoint/2010/main" val="18388186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Tree>
    <p:extLst>
      <p:ext uri="{BB962C8B-B14F-4D97-AF65-F5344CB8AC3E}">
        <p14:creationId xmlns:p14="http://schemas.microsoft.com/office/powerpoint/2010/main" val="1972302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7"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7"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sldNum" idx="10"/>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017805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254713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04825" y="1331913"/>
            <a:ext cx="4456113" cy="4984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5113338" y="1331913"/>
            <a:ext cx="4457700" cy="4984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41423427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endParaRPr lang="en-ZA"/>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7878604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Tree>
    <p:extLst>
      <p:ext uri="{BB962C8B-B14F-4D97-AF65-F5344CB8AC3E}">
        <p14:creationId xmlns:p14="http://schemas.microsoft.com/office/powerpoint/2010/main" val="11429973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648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1413389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852356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704270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23850"/>
            <a:ext cx="2265363" cy="5992813"/>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504825" y="323850"/>
            <a:ext cx="6648450" cy="59928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5934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933450"/>
          </a:xfrm>
        </p:spPr>
        <p:txBody>
          <a:bodyPr/>
          <a:lstStyle/>
          <a:p>
            <a:r>
              <a:rPr lang="en-US"/>
              <a:t>Click to edit Master title style</a:t>
            </a:r>
            <a:endParaRPr lang="en-ZA"/>
          </a:p>
        </p:txBody>
      </p:sp>
    </p:spTree>
    <p:extLst>
      <p:ext uri="{BB962C8B-B14F-4D97-AF65-F5344CB8AC3E}">
        <p14:creationId xmlns:p14="http://schemas.microsoft.com/office/powerpoint/2010/main" val="22018224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3" y="2347916"/>
            <a:ext cx="8569325" cy="1620837"/>
          </a:xfrm>
        </p:spPr>
        <p:txBody>
          <a:bodyPr/>
          <a:lstStyle/>
          <a:p>
            <a:r>
              <a:rPr lang="en-US"/>
              <a:t>Click to edit Master title style</a:t>
            </a:r>
          </a:p>
        </p:txBody>
      </p:sp>
      <p:sp>
        <p:nvSpPr>
          <p:cNvPr id="3" name="Subtitle 2"/>
          <p:cNvSpPr>
            <a:spLocks noGrp="1"/>
          </p:cNvSpPr>
          <p:nvPr>
            <p:ph type="subTitle" idx="1"/>
          </p:nvPr>
        </p:nvSpPr>
        <p:spPr>
          <a:xfrm>
            <a:off x="1512889" y="4283075"/>
            <a:ext cx="7056437" cy="1931987"/>
          </a:xfrm>
        </p:spPr>
        <p:txBody>
          <a:bodyPr/>
          <a:lstStyle>
            <a:lvl1pPr marL="0" indent="0" algn="ctr">
              <a:buNone/>
              <a:defRPr/>
            </a:lvl1pPr>
            <a:lvl2pPr marL="342933" indent="0" algn="ctr">
              <a:buNone/>
              <a:defRPr/>
            </a:lvl2pPr>
            <a:lvl3pPr marL="685867" indent="0" algn="ctr">
              <a:buNone/>
              <a:defRPr/>
            </a:lvl3pPr>
            <a:lvl4pPr marL="1028800" indent="0" algn="ctr">
              <a:buNone/>
              <a:defRPr/>
            </a:lvl4pPr>
            <a:lvl5pPr marL="1371733" indent="0" algn="ctr">
              <a:buNone/>
              <a:defRPr/>
            </a:lvl5pPr>
            <a:lvl6pPr marL="1714667" indent="0" algn="ctr">
              <a:buNone/>
              <a:defRPr/>
            </a:lvl6pPr>
            <a:lvl7pPr marL="2057600" indent="0" algn="ctr">
              <a:buNone/>
              <a:defRPr/>
            </a:lvl7pPr>
            <a:lvl8pPr marL="2400534" indent="0" algn="ctr">
              <a:buNone/>
              <a:defRPr/>
            </a:lvl8pPr>
            <a:lvl9pPr marL="2743467" indent="0" algn="ctr">
              <a:buNone/>
              <a:defRPr/>
            </a:lvl9pPr>
          </a:lstStyle>
          <a:p>
            <a:r>
              <a:rPr lang="en-US"/>
              <a:t>Click to edit Master subtitle style</a:t>
            </a:r>
          </a:p>
        </p:txBody>
      </p:sp>
    </p:spTree>
    <p:extLst>
      <p:ext uri="{BB962C8B-B14F-4D97-AF65-F5344CB8AC3E}">
        <p14:creationId xmlns:p14="http://schemas.microsoft.com/office/powerpoint/2010/main" val="6567484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9465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7" y="4857754"/>
            <a:ext cx="8567738" cy="15017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96927" y="3203577"/>
            <a:ext cx="8567738" cy="1654175"/>
          </a:xfrm>
        </p:spPr>
        <p:txBody>
          <a:bodyPr anchor="b"/>
          <a:lstStyle>
            <a:lvl1pPr marL="0" indent="0">
              <a:buNone/>
              <a:defRPr sz="1500"/>
            </a:lvl1pPr>
            <a:lvl2pPr marL="342933" indent="0">
              <a:buNone/>
              <a:defRPr sz="1350"/>
            </a:lvl2pPr>
            <a:lvl3pPr marL="685867" indent="0">
              <a:buNone/>
              <a:defRPr sz="1201"/>
            </a:lvl3pPr>
            <a:lvl4pPr marL="1028800" indent="0">
              <a:buNone/>
              <a:defRPr sz="1050"/>
            </a:lvl4pPr>
            <a:lvl5pPr marL="1371733" indent="0">
              <a:buNone/>
              <a:defRPr sz="1050"/>
            </a:lvl5pPr>
            <a:lvl6pPr marL="1714667" indent="0">
              <a:buNone/>
              <a:defRPr sz="1050"/>
            </a:lvl6pPr>
            <a:lvl7pPr marL="2057600" indent="0">
              <a:buNone/>
              <a:defRPr sz="1050"/>
            </a:lvl7pPr>
            <a:lvl8pPr marL="2400534" indent="0">
              <a:buNone/>
              <a:defRPr sz="1050"/>
            </a:lvl8pPr>
            <a:lvl9pPr marL="2743467" indent="0">
              <a:buNone/>
              <a:defRPr sz="1050"/>
            </a:lvl9pPr>
          </a:lstStyle>
          <a:p>
            <a:pPr lvl="0"/>
            <a:r>
              <a:rPr lang="en-US"/>
              <a:t>Click to edit Master text styles</a:t>
            </a:r>
          </a:p>
        </p:txBody>
      </p:sp>
    </p:spTree>
    <p:extLst>
      <p:ext uri="{BB962C8B-B14F-4D97-AF65-F5344CB8AC3E}">
        <p14:creationId xmlns:p14="http://schemas.microsoft.com/office/powerpoint/2010/main" val="38656658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6" y="1331914"/>
            <a:ext cx="4456113" cy="4984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331914"/>
            <a:ext cx="4457700" cy="4984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3055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6" y="303214"/>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7" y="1692275"/>
            <a:ext cx="4452938" cy="704850"/>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en-US"/>
              <a:t>Click to edit Master text styles</a:t>
            </a:r>
          </a:p>
        </p:txBody>
      </p:sp>
      <p:sp>
        <p:nvSpPr>
          <p:cNvPr id="4" name="Content Placeholder 3"/>
          <p:cNvSpPr>
            <a:spLocks noGrp="1"/>
          </p:cNvSpPr>
          <p:nvPr>
            <p:ph sz="half" idx="2"/>
          </p:nvPr>
        </p:nvSpPr>
        <p:spPr>
          <a:xfrm>
            <a:off x="504827" y="2397125"/>
            <a:ext cx="4452938" cy="4356100"/>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6" y="1692275"/>
            <a:ext cx="4456113" cy="704850"/>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en-US"/>
              <a:t>Click to edit Master text styles</a:t>
            </a:r>
          </a:p>
        </p:txBody>
      </p:sp>
      <p:sp>
        <p:nvSpPr>
          <p:cNvPr id="6" name="Content Placeholder 5"/>
          <p:cNvSpPr>
            <a:spLocks noGrp="1"/>
          </p:cNvSpPr>
          <p:nvPr>
            <p:ph sz="quarter" idx="4"/>
          </p:nvPr>
        </p:nvSpPr>
        <p:spPr>
          <a:xfrm>
            <a:off x="5121276" y="2397125"/>
            <a:ext cx="4456113" cy="4356100"/>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015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121290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76984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1626"/>
            <a:ext cx="3316288" cy="127952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941767" y="301627"/>
            <a:ext cx="5635625" cy="64515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7" y="1581151"/>
            <a:ext cx="3316288" cy="5172075"/>
          </a:xfrm>
        </p:spPr>
        <p:txBody>
          <a:bodyPr/>
          <a:lstStyle>
            <a:lvl1pPr marL="0" indent="0">
              <a:buNone/>
              <a:defRPr sz="1050"/>
            </a:lvl1pPr>
            <a:lvl2pPr marL="342933" indent="0">
              <a:buNone/>
              <a:defRPr sz="900"/>
            </a:lvl2pPr>
            <a:lvl3pPr marL="685867" indent="0">
              <a:buNone/>
              <a:defRPr sz="750"/>
            </a:lvl3pPr>
            <a:lvl4pPr marL="1028800" indent="0">
              <a:buNone/>
              <a:defRPr sz="675"/>
            </a:lvl4pPr>
            <a:lvl5pPr marL="1371733" indent="0">
              <a:buNone/>
              <a:defRPr sz="675"/>
            </a:lvl5pPr>
            <a:lvl6pPr marL="1714667" indent="0">
              <a:buNone/>
              <a:defRPr sz="675"/>
            </a:lvl6pPr>
            <a:lvl7pPr marL="2057600" indent="0">
              <a:buNone/>
              <a:defRPr sz="675"/>
            </a:lvl7pPr>
            <a:lvl8pPr marL="2400534" indent="0">
              <a:buNone/>
              <a:defRPr sz="675"/>
            </a:lvl8pPr>
            <a:lvl9pPr marL="2743467" indent="0">
              <a:buNone/>
              <a:defRPr sz="675"/>
            </a:lvl9pPr>
          </a:lstStyle>
          <a:p>
            <a:pPr lvl="0"/>
            <a:r>
              <a:rPr lang="en-US"/>
              <a:t>Click to edit Master text styles</a:t>
            </a:r>
          </a:p>
        </p:txBody>
      </p:sp>
    </p:spTree>
    <p:extLst>
      <p:ext uri="{BB962C8B-B14F-4D97-AF65-F5344CB8AC3E}">
        <p14:creationId xmlns:p14="http://schemas.microsoft.com/office/powerpoint/2010/main" val="27999599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2" y="5291139"/>
            <a:ext cx="6048375" cy="62547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76442" y="674692"/>
            <a:ext cx="6048375" cy="4537075"/>
          </a:xfrm>
        </p:spPr>
        <p:txBody>
          <a:bodyPr/>
          <a:lstStyle>
            <a:lvl1pPr marL="0" indent="0">
              <a:buNone/>
              <a:defRPr sz="2400"/>
            </a:lvl1pPr>
            <a:lvl2pPr marL="342933" indent="0">
              <a:buNone/>
              <a:defRPr sz="2100"/>
            </a:lvl2pPr>
            <a:lvl3pPr marL="685867" indent="0">
              <a:buNone/>
              <a:defRPr sz="1800"/>
            </a:lvl3pPr>
            <a:lvl4pPr marL="1028800" indent="0">
              <a:buNone/>
              <a:defRPr sz="1500"/>
            </a:lvl4pPr>
            <a:lvl5pPr marL="1371733" indent="0">
              <a:buNone/>
              <a:defRPr sz="1500"/>
            </a:lvl5pPr>
            <a:lvl6pPr marL="1714667" indent="0">
              <a:buNone/>
              <a:defRPr sz="1500"/>
            </a:lvl6pPr>
            <a:lvl7pPr marL="2057600" indent="0">
              <a:buNone/>
              <a:defRPr sz="1500"/>
            </a:lvl7pPr>
            <a:lvl8pPr marL="2400534" indent="0">
              <a:buNone/>
              <a:defRPr sz="1500"/>
            </a:lvl8pPr>
            <a:lvl9pPr marL="2743467" indent="0">
              <a:buNone/>
              <a:defRPr sz="1500"/>
            </a:lvl9pPr>
          </a:lstStyle>
          <a:p>
            <a:pPr lvl="0"/>
            <a:endParaRPr lang="en-US" noProof="0" dirty="0"/>
          </a:p>
        </p:txBody>
      </p:sp>
      <p:sp>
        <p:nvSpPr>
          <p:cNvPr id="4" name="Text Placeholder 3"/>
          <p:cNvSpPr>
            <a:spLocks noGrp="1"/>
          </p:cNvSpPr>
          <p:nvPr>
            <p:ph type="body" sz="half" idx="2"/>
          </p:nvPr>
        </p:nvSpPr>
        <p:spPr>
          <a:xfrm>
            <a:off x="1976442" y="5916613"/>
            <a:ext cx="6048375" cy="887412"/>
          </a:xfrm>
        </p:spPr>
        <p:txBody>
          <a:bodyPr/>
          <a:lstStyle>
            <a:lvl1pPr marL="0" indent="0">
              <a:buNone/>
              <a:defRPr sz="1050"/>
            </a:lvl1pPr>
            <a:lvl2pPr marL="342933" indent="0">
              <a:buNone/>
              <a:defRPr sz="900"/>
            </a:lvl2pPr>
            <a:lvl3pPr marL="685867" indent="0">
              <a:buNone/>
              <a:defRPr sz="750"/>
            </a:lvl3pPr>
            <a:lvl4pPr marL="1028800" indent="0">
              <a:buNone/>
              <a:defRPr sz="675"/>
            </a:lvl4pPr>
            <a:lvl5pPr marL="1371733" indent="0">
              <a:buNone/>
              <a:defRPr sz="675"/>
            </a:lvl5pPr>
            <a:lvl6pPr marL="1714667" indent="0">
              <a:buNone/>
              <a:defRPr sz="675"/>
            </a:lvl6pPr>
            <a:lvl7pPr marL="2057600" indent="0">
              <a:buNone/>
              <a:defRPr sz="675"/>
            </a:lvl7pPr>
            <a:lvl8pPr marL="2400534" indent="0">
              <a:buNone/>
              <a:defRPr sz="675"/>
            </a:lvl8pPr>
            <a:lvl9pPr marL="2743467" indent="0">
              <a:buNone/>
              <a:defRPr sz="675"/>
            </a:lvl9pPr>
          </a:lstStyle>
          <a:p>
            <a:pPr lvl="0"/>
            <a:r>
              <a:rPr lang="en-US"/>
              <a:t>Click to edit Master text styles</a:t>
            </a:r>
          </a:p>
        </p:txBody>
      </p:sp>
    </p:spTree>
    <p:extLst>
      <p:ext uri="{BB962C8B-B14F-4D97-AF65-F5344CB8AC3E}">
        <p14:creationId xmlns:p14="http://schemas.microsoft.com/office/powerpoint/2010/main" val="3828460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51934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6" y="323851"/>
            <a:ext cx="2265363" cy="5992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23851"/>
            <a:ext cx="664845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10129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6" y="323851"/>
            <a:ext cx="9066213" cy="933450"/>
          </a:xfrm>
        </p:spPr>
        <p:txBody>
          <a:bodyPr/>
          <a:lstStyle/>
          <a:p>
            <a:r>
              <a:rPr lang="en-US"/>
              <a:t>Click to edit Master title style</a:t>
            </a:r>
          </a:p>
        </p:txBody>
      </p:sp>
    </p:spTree>
    <p:extLst>
      <p:ext uri="{BB962C8B-B14F-4D97-AF65-F5344CB8AC3E}">
        <p14:creationId xmlns:p14="http://schemas.microsoft.com/office/powerpoint/2010/main" val="1711363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3" y="2347916"/>
            <a:ext cx="8569325" cy="1620837"/>
          </a:xfrm>
        </p:spPr>
        <p:txBody>
          <a:bodyPr/>
          <a:lstStyle/>
          <a:p>
            <a:r>
              <a:rPr lang="en-US"/>
              <a:t>Click to edit Master title style</a:t>
            </a:r>
          </a:p>
        </p:txBody>
      </p:sp>
      <p:sp>
        <p:nvSpPr>
          <p:cNvPr id="3" name="Subtitle 2"/>
          <p:cNvSpPr>
            <a:spLocks noGrp="1"/>
          </p:cNvSpPr>
          <p:nvPr>
            <p:ph type="subTitle" idx="1"/>
          </p:nvPr>
        </p:nvSpPr>
        <p:spPr>
          <a:xfrm>
            <a:off x="1512889" y="4283075"/>
            <a:ext cx="7056437" cy="1931987"/>
          </a:xfrm>
        </p:spPr>
        <p:txBody>
          <a:bodyPr/>
          <a:lstStyle>
            <a:lvl1pPr marL="0" indent="0" algn="ctr">
              <a:buNone/>
              <a:defRPr/>
            </a:lvl1pPr>
            <a:lvl2pPr marL="342933" indent="0" algn="ctr">
              <a:buNone/>
              <a:defRPr/>
            </a:lvl2pPr>
            <a:lvl3pPr marL="685867" indent="0" algn="ctr">
              <a:buNone/>
              <a:defRPr/>
            </a:lvl3pPr>
            <a:lvl4pPr marL="1028800" indent="0" algn="ctr">
              <a:buNone/>
              <a:defRPr/>
            </a:lvl4pPr>
            <a:lvl5pPr marL="1371733" indent="0" algn="ctr">
              <a:buNone/>
              <a:defRPr/>
            </a:lvl5pPr>
            <a:lvl6pPr marL="1714667" indent="0" algn="ctr">
              <a:buNone/>
              <a:defRPr/>
            </a:lvl6pPr>
            <a:lvl7pPr marL="2057600" indent="0" algn="ctr">
              <a:buNone/>
              <a:defRPr/>
            </a:lvl7pPr>
            <a:lvl8pPr marL="2400534" indent="0" algn="ctr">
              <a:buNone/>
              <a:defRPr/>
            </a:lvl8pPr>
            <a:lvl9pPr marL="2743467" indent="0" algn="ctr">
              <a:buNone/>
              <a:defRPr/>
            </a:lvl9pPr>
          </a:lstStyle>
          <a:p>
            <a:r>
              <a:rPr lang="en-US"/>
              <a:t>Click to edit Master subtitle style</a:t>
            </a:r>
          </a:p>
        </p:txBody>
      </p:sp>
    </p:spTree>
    <p:extLst>
      <p:ext uri="{BB962C8B-B14F-4D97-AF65-F5344CB8AC3E}">
        <p14:creationId xmlns:p14="http://schemas.microsoft.com/office/powerpoint/2010/main" val="5230615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0265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7" y="4857754"/>
            <a:ext cx="8567738" cy="15017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96927" y="3203577"/>
            <a:ext cx="8567738" cy="1654175"/>
          </a:xfrm>
        </p:spPr>
        <p:txBody>
          <a:bodyPr anchor="b"/>
          <a:lstStyle>
            <a:lvl1pPr marL="0" indent="0">
              <a:buNone/>
              <a:defRPr sz="1500"/>
            </a:lvl1pPr>
            <a:lvl2pPr marL="342933" indent="0">
              <a:buNone/>
              <a:defRPr sz="1350"/>
            </a:lvl2pPr>
            <a:lvl3pPr marL="685867" indent="0">
              <a:buNone/>
              <a:defRPr sz="1201"/>
            </a:lvl3pPr>
            <a:lvl4pPr marL="1028800" indent="0">
              <a:buNone/>
              <a:defRPr sz="1050"/>
            </a:lvl4pPr>
            <a:lvl5pPr marL="1371733" indent="0">
              <a:buNone/>
              <a:defRPr sz="1050"/>
            </a:lvl5pPr>
            <a:lvl6pPr marL="1714667" indent="0">
              <a:buNone/>
              <a:defRPr sz="1050"/>
            </a:lvl6pPr>
            <a:lvl7pPr marL="2057600" indent="0">
              <a:buNone/>
              <a:defRPr sz="1050"/>
            </a:lvl7pPr>
            <a:lvl8pPr marL="2400534" indent="0">
              <a:buNone/>
              <a:defRPr sz="1050"/>
            </a:lvl8pPr>
            <a:lvl9pPr marL="2743467" indent="0">
              <a:buNone/>
              <a:defRPr sz="1050"/>
            </a:lvl9pPr>
          </a:lstStyle>
          <a:p>
            <a:pPr lvl="0"/>
            <a:r>
              <a:rPr lang="en-US"/>
              <a:t>Click to edit Master text styles</a:t>
            </a:r>
          </a:p>
        </p:txBody>
      </p:sp>
    </p:spTree>
    <p:extLst>
      <p:ext uri="{BB962C8B-B14F-4D97-AF65-F5344CB8AC3E}">
        <p14:creationId xmlns:p14="http://schemas.microsoft.com/office/powerpoint/2010/main" val="12800207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4826" y="1331914"/>
            <a:ext cx="4456113" cy="4984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338" y="1331914"/>
            <a:ext cx="4457700" cy="49847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15909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6" y="303214"/>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7" y="1692275"/>
            <a:ext cx="4452938" cy="704850"/>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en-US"/>
              <a:t>Click to edit Master text styles</a:t>
            </a:r>
          </a:p>
        </p:txBody>
      </p:sp>
      <p:sp>
        <p:nvSpPr>
          <p:cNvPr id="4" name="Content Placeholder 3"/>
          <p:cNvSpPr>
            <a:spLocks noGrp="1"/>
          </p:cNvSpPr>
          <p:nvPr>
            <p:ph sz="half" idx="2"/>
          </p:nvPr>
        </p:nvSpPr>
        <p:spPr>
          <a:xfrm>
            <a:off x="504827" y="2397125"/>
            <a:ext cx="4452938" cy="4356100"/>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6" y="1692275"/>
            <a:ext cx="4456113" cy="704850"/>
          </a:xfrm>
        </p:spPr>
        <p:txBody>
          <a:bodyPr anchor="b"/>
          <a:lstStyle>
            <a:lvl1pPr marL="0" indent="0">
              <a:buNone/>
              <a:defRPr sz="1800" b="1"/>
            </a:lvl1pPr>
            <a:lvl2pPr marL="342933" indent="0">
              <a:buNone/>
              <a:defRPr sz="1500" b="1"/>
            </a:lvl2pPr>
            <a:lvl3pPr marL="685867" indent="0">
              <a:buNone/>
              <a:defRPr sz="1350" b="1"/>
            </a:lvl3pPr>
            <a:lvl4pPr marL="1028800" indent="0">
              <a:buNone/>
              <a:defRPr sz="1201" b="1"/>
            </a:lvl4pPr>
            <a:lvl5pPr marL="1371733" indent="0">
              <a:buNone/>
              <a:defRPr sz="1201" b="1"/>
            </a:lvl5pPr>
            <a:lvl6pPr marL="1714667" indent="0">
              <a:buNone/>
              <a:defRPr sz="1201" b="1"/>
            </a:lvl6pPr>
            <a:lvl7pPr marL="2057600" indent="0">
              <a:buNone/>
              <a:defRPr sz="1201" b="1"/>
            </a:lvl7pPr>
            <a:lvl8pPr marL="2400534" indent="0">
              <a:buNone/>
              <a:defRPr sz="1201" b="1"/>
            </a:lvl8pPr>
            <a:lvl9pPr marL="2743467" indent="0">
              <a:buNone/>
              <a:defRPr sz="1201" b="1"/>
            </a:lvl9pPr>
          </a:lstStyle>
          <a:p>
            <a:pPr lvl="0"/>
            <a:r>
              <a:rPr lang="en-US"/>
              <a:t>Click to edit Master text styles</a:t>
            </a:r>
          </a:p>
        </p:txBody>
      </p:sp>
      <p:sp>
        <p:nvSpPr>
          <p:cNvPr id="6" name="Content Placeholder 5"/>
          <p:cNvSpPr>
            <a:spLocks noGrp="1"/>
          </p:cNvSpPr>
          <p:nvPr>
            <p:ph sz="quarter" idx="4"/>
          </p:nvPr>
        </p:nvSpPr>
        <p:spPr>
          <a:xfrm>
            <a:off x="5121276" y="2397125"/>
            <a:ext cx="4456113" cy="4356100"/>
          </a:xfrm>
        </p:spPr>
        <p:txBody>
          <a:bodyPr/>
          <a:lstStyle>
            <a:lvl1pPr>
              <a:defRPr sz="1800"/>
            </a:lvl1pPr>
            <a:lvl2pPr>
              <a:defRPr sz="1500"/>
            </a:lvl2pPr>
            <a:lvl3pPr>
              <a:defRPr sz="1350"/>
            </a:lvl3pPr>
            <a:lvl4pPr>
              <a:defRPr sz="1201"/>
            </a:lvl4pPr>
            <a:lvl5pPr>
              <a:defRPr sz="1201"/>
            </a:lvl5pPr>
            <a:lvl6pPr>
              <a:defRPr sz="1201"/>
            </a:lvl6pPr>
            <a:lvl7pPr>
              <a:defRPr sz="1201"/>
            </a:lvl7pPr>
            <a:lvl8pPr>
              <a:defRPr sz="1201"/>
            </a:lvl8pPr>
            <a:lvl9pPr>
              <a:defRPr sz="12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94149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5077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05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1626"/>
            <a:ext cx="3316288"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41767" y="301626"/>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7"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1626"/>
            <a:ext cx="3316288" cy="127952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941767" y="301627"/>
            <a:ext cx="5635625" cy="645159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827" y="1581151"/>
            <a:ext cx="3316288" cy="5172075"/>
          </a:xfrm>
        </p:spPr>
        <p:txBody>
          <a:bodyPr/>
          <a:lstStyle>
            <a:lvl1pPr marL="0" indent="0">
              <a:buNone/>
              <a:defRPr sz="1050"/>
            </a:lvl1pPr>
            <a:lvl2pPr marL="342933" indent="0">
              <a:buNone/>
              <a:defRPr sz="900"/>
            </a:lvl2pPr>
            <a:lvl3pPr marL="685867" indent="0">
              <a:buNone/>
              <a:defRPr sz="750"/>
            </a:lvl3pPr>
            <a:lvl4pPr marL="1028800" indent="0">
              <a:buNone/>
              <a:defRPr sz="675"/>
            </a:lvl4pPr>
            <a:lvl5pPr marL="1371733" indent="0">
              <a:buNone/>
              <a:defRPr sz="675"/>
            </a:lvl5pPr>
            <a:lvl6pPr marL="1714667" indent="0">
              <a:buNone/>
              <a:defRPr sz="675"/>
            </a:lvl6pPr>
            <a:lvl7pPr marL="2057600" indent="0">
              <a:buNone/>
              <a:defRPr sz="675"/>
            </a:lvl7pPr>
            <a:lvl8pPr marL="2400534" indent="0">
              <a:buNone/>
              <a:defRPr sz="675"/>
            </a:lvl8pPr>
            <a:lvl9pPr marL="2743467" indent="0">
              <a:buNone/>
              <a:defRPr sz="675"/>
            </a:lvl9pPr>
          </a:lstStyle>
          <a:p>
            <a:pPr lvl="0"/>
            <a:r>
              <a:rPr lang="en-US"/>
              <a:t>Click to edit Master text styles</a:t>
            </a:r>
          </a:p>
        </p:txBody>
      </p:sp>
    </p:spTree>
    <p:extLst>
      <p:ext uri="{BB962C8B-B14F-4D97-AF65-F5344CB8AC3E}">
        <p14:creationId xmlns:p14="http://schemas.microsoft.com/office/powerpoint/2010/main" val="2070342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2" y="5291139"/>
            <a:ext cx="6048375" cy="62547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76442" y="674692"/>
            <a:ext cx="6048375" cy="4537075"/>
          </a:xfrm>
        </p:spPr>
        <p:txBody>
          <a:bodyPr/>
          <a:lstStyle>
            <a:lvl1pPr marL="0" indent="0">
              <a:buNone/>
              <a:defRPr sz="2400"/>
            </a:lvl1pPr>
            <a:lvl2pPr marL="342933" indent="0">
              <a:buNone/>
              <a:defRPr sz="2100"/>
            </a:lvl2pPr>
            <a:lvl3pPr marL="685867" indent="0">
              <a:buNone/>
              <a:defRPr sz="1800"/>
            </a:lvl3pPr>
            <a:lvl4pPr marL="1028800" indent="0">
              <a:buNone/>
              <a:defRPr sz="1500"/>
            </a:lvl4pPr>
            <a:lvl5pPr marL="1371733" indent="0">
              <a:buNone/>
              <a:defRPr sz="1500"/>
            </a:lvl5pPr>
            <a:lvl6pPr marL="1714667" indent="0">
              <a:buNone/>
              <a:defRPr sz="1500"/>
            </a:lvl6pPr>
            <a:lvl7pPr marL="2057600" indent="0">
              <a:buNone/>
              <a:defRPr sz="1500"/>
            </a:lvl7pPr>
            <a:lvl8pPr marL="2400534" indent="0">
              <a:buNone/>
              <a:defRPr sz="1500"/>
            </a:lvl8pPr>
            <a:lvl9pPr marL="2743467" indent="0">
              <a:buNone/>
              <a:defRPr sz="1500"/>
            </a:lvl9pPr>
          </a:lstStyle>
          <a:p>
            <a:pPr lvl="0"/>
            <a:endParaRPr lang="en-US" noProof="0" dirty="0"/>
          </a:p>
        </p:txBody>
      </p:sp>
      <p:sp>
        <p:nvSpPr>
          <p:cNvPr id="4" name="Text Placeholder 3"/>
          <p:cNvSpPr>
            <a:spLocks noGrp="1"/>
          </p:cNvSpPr>
          <p:nvPr>
            <p:ph type="body" sz="half" idx="2"/>
          </p:nvPr>
        </p:nvSpPr>
        <p:spPr>
          <a:xfrm>
            <a:off x="1976442" y="5916613"/>
            <a:ext cx="6048375" cy="887412"/>
          </a:xfrm>
        </p:spPr>
        <p:txBody>
          <a:bodyPr/>
          <a:lstStyle>
            <a:lvl1pPr marL="0" indent="0">
              <a:buNone/>
              <a:defRPr sz="1050"/>
            </a:lvl1pPr>
            <a:lvl2pPr marL="342933" indent="0">
              <a:buNone/>
              <a:defRPr sz="900"/>
            </a:lvl2pPr>
            <a:lvl3pPr marL="685867" indent="0">
              <a:buNone/>
              <a:defRPr sz="750"/>
            </a:lvl3pPr>
            <a:lvl4pPr marL="1028800" indent="0">
              <a:buNone/>
              <a:defRPr sz="675"/>
            </a:lvl4pPr>
            <a:lvl5pPr marL="1371733" indent="0">
              <a:buNone/>
              <a:defRPr sz="675"/>
            </a:lvl5pPr>
            <a:lvl6pPr marL="1714667" indent="0">
              <a:buNone/>
              <a:defRPr sz="675"/>
            </a:lvl6pPr>
            <a:lvl7pPr marL="2057600" indent="0">
              <a:buNone/>
              <a:defRPr sz="675"/>
            </a:lvl7pPr>
            <a:lvl8pPr marL="2400534" indent="0">
              <a:buNone/>
              <a:defRPr sz="675"/>
            </a:lvl8pPr>
            <a:lvl9pPr marL="2743467" indent="0">
              <a:buNone/>
              <a:defRPr sz="675"/>
            </a:lvl9pPr>
          </a:lstStyle>
          <a:p>
            <a:pPr lvl="0"/>
            <a:r>
              <a:rPr lang="en-US"/>
              <a:t>Click to edit Master text styles</a:t>
            </a:r>
          </a:p>
        </p:txBody>
      </p:sp>
    </p:spTree>
    <p:extLst>
      <p:ext uri="{BB962C8B-B14F-4D97-AF65-F5344CB8AC3E}">
        <p14:creationId xmlns:p14="http://schemas.microsoft.com/office/powerpoint/2010/main" val="19354779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7839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6" y="323851"/>
            <a:ext cx="2265363" cy="59928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4825" y="323851"/>
            <a:ext cx="6648450" cy="5992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952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4826" y="323851"/>
            <a:ext cx="9066213" cy="933450"/>
          </a:xfrm>
        </p:spPr>
        <p:txBody>
          <a:bodyPr/>
          <a:lstStyle/>
          <a:p>
            <a:r>
              <a:rPr lang="en-US"/>
              <a:t>Click to edit Master title style</a:t>
            </a:r>
          </a:p>
        </p:txBody>
      </p:sp>
    </p:spTree>
    <p:extLst>
      <p:ext uri="{BB962C8B-B14F-4D97-AF65-F5344CB8AC3E}">
        <p14:creationId xmlns:p14="http://schemas.microsoft.com/office/powerpoint/2010/main" val="284342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2" y="5291138"/>
            <a:ext cx="6048375"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6442" y="674691"/>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976442"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Slide Number Placeholder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4.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4.jpe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jpe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cstate="print"/>
          <a:srcRect/>
          <a:stretch>
            <a:fillRect/>
          </a:stretch>
        </p:blipFill>
        <p:spPr bwMode="auto">
          <a:xfrm>
            <a:off x="0" y="0"/>
            <a:ext cx="10079038" cy="935038"/>
          </a:xfrm>
          <a:prstGeom prst="rect">
            <a:avLst/>
          </a:prstGeom>
          <a:noFill/>
          <a:ln w="9525">
            <a:noFill/>
            <a:round/>
            <a:headEnd/>
            <a:tailEnd/>
          </a:ln>
        </p:spPr>
      </p:pic>
      <p:sp>
        <p:nvSpPr>
          <p:cNvPr id="2051" name="Rectangle 2"/>
          <p:cNvSpPr>
            <a:spLocks noGrp="1" noChangeArrowheads="1"/>
          </p:cNvSpPr>
          <p:nvPr>
            <p:ph type="title"/>
          </p:nvPr>
        </p:nvSpPr>
        <p:spPr bwMode="auto">
          <a:xfrm>
            <a:off x="504825" y="323850"/>
            <a:ext cx="9066213" cy="93345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en-US"/>
              <a:t>Click to edit the title text format</a:t>
            </a:r>
          </a:p>
        </p:txBody>
      </p:sp>
      <p:pic>
        <p:nvPicPr>
          <p:cNvPr id="2053" name="Picture 4"/>
          <p:cNvPicPr>
            <a:picLocks noChangeAspect="1" noChangeArrowheads="1"/>
          </p:cNvPicPr>
          <p:nvPr/>
        </p:nvPicPr>
        <p:blipFill>
          <a:blip r:embed="rId15" cstate="print"/>
          <a:srcRect/>
          <a:stretch>
            <a:fillRect/>
          </a:stretch>
        </p:blipFill>
        <p:spPr bwMode="auto">
          <a:xfrm>
            <a:off x="0" y="5794375"/>
            <a:ext cx="10080625" cy="1657350"/>
          </a:xfrm>
          <a:prstGeom prst="rect">
            <a:avLst/>
          </a:prstGeom>
          <a:noFill/>
          <a:ln w="9525">
            <a:noFill/>
            <a:round/>
            <a:headEnd/>
            <a:tailEnd/>
          </a:ln>
        </p:spPr>
      </p:pic>
      <p:sp>
        <p:nvSpPr>
          <p:cNvPr id="2052" name="Rectangle 3"/>
          <p:cNvSpPr>
            <a:spLocks noGrp="1" noChangeArrowheads="1"/>
          </p:cNvSpPr>
          <p:nvPr>
            <p:ph type="body" idx="1"/>
          </p:nvPr>
        </p:nvSpPr>
        <p:spPr bwMode="auto">
          <a:xfrm>
            <a:off x="504825" y="1331913"/>
            <a:ext cx="9066213" cy="4984750"/>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12"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2pPr>
      <a:lvl3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3pPr>
      <a:lvl4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4pPr>
      <a:lvl5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5pPr>
      <a:lvl6pPr marL="4572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6pPr>
      <a:lvl7pPr marL="9144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7pPr>
      <a:lvl8pPr marL="13716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8pPr>
      <a:lvl9pPr marL="18288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itchFamily="2" charset="2"/>
        <a:buChar char=""/>
        <a:defRPr sz="3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itchFamily="18" charset="2"/>
        <a:buChar char=""/>
        <a:defRPr sz="28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itchFamily="2" charset="2"/>
        <a:buChar char=""/>
        <a:defRPr sz="24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itchFamily="18" charset="2"/>
        <a:buChar char=""/>
        <a:defRPr sz="20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ea typeface="+mn-ea"/>
          <a:cs typeface="+mn-cs"/>
        </a:defRPr>
      </a:lvl5pPr>
      <a:lvl6pPr marL="26146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18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290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62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1" name="Rectangle 2"/>
          <p:cNvSpPr>
            <a:spLocks noGrp="1" noChangeArrowheads="1"/>
          </p:cNvSpPr>
          <p:nvPr>
            <p:ph type="title"/>
          </p:nvPr>
        </p:nvSpPr>
        <p:spPr bwMode="auto">
          <a:xfrm>
            <a:off x="504825" y="323850"/>
            <a:ext cx="90662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2" name="Rectangle 3"/>
          <p:cNvSpPr>
            <a:spLocks noGrp="1" noChangeArrowheads="1"/>
          </p:cNvSpPr>
          <p:nvPr>
            <p:ph type="body" idx="1"/>
          </p:nvPr>
        </p:nvSpPr>
        <p:spPr bwMode="auto">
          <a:xfrm>
            <a:off x="504825" y="1331913"/>
            <a:ext cx="90662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2053"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7"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392543836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mj-lt"/>
          <a:ea typeface="+mj-ea"/>
          <a:cs typeface="+mj-cs"/>
        </a:defRPr>
      </a:lvl1pPr>
      <a:lvl2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2pPr>
      <a:lvl3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3pPr>
      <a:lvl4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4pPr>
      <a:lvl5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5pPr>
      <a:lvl6pPr marL="342933"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6pPr>
      <a:lvl7pPr marL="685867"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7pPr>
      <a:lvl8pPr marL="1028800"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8pPr>
      <a:lvl9pPr marL="1371733"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9pPr>
    </p:titleStyle>
    <p:bodyStyle>
      <a:lvl1pPr marL="322263" indent="-242888" algn="l" defTabSz="336550" rtl="0" eaLnBrk="0" fontAlgn="base" hangingPunct="0">
        <a:lnSpc>
          <a:spcPct val="93000"/>
        </a:lnSpc>
        <a:spcBef>
          <a:spcPct val="0"/>
        </a:spcBef>
        <a:spcAft>
          <a:spcPts val="1075"/>
        </a:spcAft>
        <a:buClr>
          <a:srgbClr val="000000"/>
        </a:buClr>
        <a:buSzPct val="45000"/>
        <a:buFont typeface="Wingdings" panose="05000000000000000000" pitchFamily="2" charset="2"/>
        <a:buChar char=""/>
        <a:defRPr sz="2400">
          <a:solidFill>
            <a:srgbClr val="000000"/>
          </a:solidFill>
          <a:latin typeface="+mn-lt"/>
          <a:ea typeface="+mn-ea"/>
          <a:cs typeface="+mn-cs"/>
        </a:defRPr>
      </a:lvl1pPr>
      <a:lvl2pPr marL="644525" indent="-214313" algn="l" defTabSz="336550" rtl="0" eaLnBrk="0" fontAlgn="base" hangingPunct="0">
        <a:lnSpc>
          <a:spcPct val="93000"/>
        </a:lnSpc>
        <a:spcBef>
          <a:spcPct val="0"/>
        </a:spcBef>
        <a:spcAft>
          <a:spcPts val="850"/>
        </a:spcAft>
        <a:buClr>
          <a:srgbClr val="000000"/>
        </a:buClr>
        <a:buSzPct val="75000"/>
        <a:buFont typeface="Symbol" panose="05050102010706020507" pitchFamily="18" charset="2"/>
        <a:buChar char=""/>
        <a:defRPr sz="2100">
          <a:solidFill>
            <a:srgbClr val="000000"/>
          </a:solidFill>
          <a:latin typeface="+mn-lt"/>
          <a:ea typeface="+mn-ea"/>
          <a:cs typeface="+mn-cs"/>
        </a:defRPr>
      </a:lvl2pPr>
      <a:lvl3pPr marL="969963" indent="-161925" algn="l" defTabSz="336550" rtl="0" eaLnBrk="0" fontAlgn="base" hangingPunct="0">
        <a:lnSpc>
          <a:spcPct val="93000"/>
        </a:lnSpc>
        <a:spcBef>
          <a:spcPct val="0"/>
        </a:spcBef>
        <a:spcAft>
          <a:spcPts val="638"/>
        </a:spcAft>
        <a:buClr>
          <a:srgbClr val="000000"/>
        </a:buClr>
        <a:buSzPct val="45000"/>
        <a:buFont typeface="Wingdings" panose="05000000000000000000" pitchFamily="2" charset="2"/>
        <a:buChar char=""/>
        <a:defRPr>
          <a:solidFill>
            <a:srgbClr val="000000"/>
          </a:solidFill>
          <a:latin typeface="+mn-lt"/>
          <a:ea typeface="+mn-ea"/>
          <a:cs typeface="+mn-cs"/>
        </a:defRPr>
      </a:lvl3pPr>
      <a:lvl4pPr marL="1293813" indent="-160338" algn="l" defTabSz="336550" rtl="0" eaLnBrk="0" fontAlgn="base" hangingPunct="0">
        <a:lnSpc>
          <a:spcPct val="93000"/>
        </a:lnSpc>
        <a:spcBef>
          <a:spcPct val="0"/>
        </a:spcBef>
        <a:spcAft>
          <a:spcPts val="438"/>
        </a:spcAft>
        <a:buClr>
          <a:srgbClr val="000000"/>
        </a:buClr>
        <a:buSzPct val="75000"/>
        <a:buFont typeface="Symbol" panose="05050102010706020507" pitchFamily="18" charset="2"/>
        <a:buChar char=""/>
        <a:defRPr sz="1500">
          <a:solidFill>
            <a:srgbClr val="000000"/>
          </a:solidFill>
          <a:latin typeface="+mn-lt"/>
          <a:ea typeface="+mn-ea"/>
          <a:cs typeface="+mn-cs"/>
        </a:defRPr>
      </a:lvl4pPr>
      <a:lvl5pPr marL="1617663" indent="-161925" algn="l" defTabSz="336550" rtl="0" eaLnBrk="0" fontAlgn="base" hangingPunct="0">
        <a:lnSpc>
          <a:spcPct val="93000"/>
        </a:lnSpc>
        <a:spcBef>
          <a:spcPct val="0"/>
        </a:spcBef>
        <a:spcAft>
          <a:spcPts val="213"/>
        </a:spcAft>
        <a:buClr>
          <a:srgbClr val="000000"/>
        </a:buClr>
        <a:buSzPct val="45000"/>
        <a:buFont typeface="Wingdings" panose="05000000000000000000" pitchFamily="2" charset="2"/>
        <a:buChar char=""/>
        <a:defRPr sz="1500">
          <a:solidFill>
            <a:srgbClr val="000000"/>
          </a:solidFill>
          <a:latin typeface="+mn-lt"/>
          <a:ea typeface="+mn-ea"/>
          <a:cs typeface="+mn-cs"/>
        </a:defRPr>
      </a:lvl5pPr>
      <a:lvl6pPr marL="1961151"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6pPr>
      <a:lvl7pPr marL="2304084"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7pPr>
      <a:lvl8pPr marL="2647018"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8pPr>
      <a:lvl9pPr marL="2989950"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9pPr>
    </p:bodyStyle>
    <p:otherStyle>
      <a:defPPr>
        <a:defRPr lang="en-US"/>
      </a:defPPr>
      <a:lvl1pPr marL="0" algn="l" defTabSz="685867" rtl="0" eaLnBrk="1" latinLnBrk="0" hangingPunct="1">
        <a:defRPr sz="1350" kern="1200">
          <a:solidFill>
            <a:schemeClr val="tx1"/>
          </a:solidFill>
          <a:latin typeface="+mn-lt"/>
          <a:ea typeface="+mn-ea"/>
          <a:cs typeface="+mn-cs"/>
        </a:defRPr>
      </a:lvl1pPr>
      <a:lvl2pPr marL="342933" algn="l" defTabSz="685867" rtl="0" eaLnBrk="1" latinLnBrk="0" hangingPunct="1">
        <a:defRPr sz="1350" kern="1200">
          <a:solidFill>
            <a:schemeClr val="tx1"/>
          </a:solidFill>
          <a:latin typeface="+mn-lt"/>
          <a:ea typeface="+mn-ea"/>
          <a:cs typeface="+mn-cs"/>
        </a:defRPr>
      </a:lvl2pPr>
      <a:lvl3pPr marL="685867" algn="l" defTabSz="685867" rtl="0" eaLnBrk="1" latinLnBrk="0" hangingPunct="1">
        <a:defRPr sz="1350" kern="1200">
          <a:solidFill>
            <a:schemeClr val="tx1"/>
          </a:solidFill>
          <a:latin typeface="+mn-lt"/>
          <a:ea typeface="+mn-ea"/>
          <a:cs typeface="+mn-cs"/>
        </a:defRPr>
      </a:lvl3pPr>
      <a:lvl4pPr marL="1028800" algn="l" defTabSz="685867" rtl="0" eaLnBrk="1" latinLnBrk="0" hangingPunct="1">
        <a:defRPr sz="1350" kern="1200">
          <a:solidFill>
            <a:schemeClr val="tx1"/>
          </a:solidFill>
          <a:latin typeface="+mn-lt"/>
          <a:ea typeface="+mn-ea"/>
          <a:cs typeface="+mn-cs"/>
        </a:defRPr>
      </a:lvl4pPr>
      <a:lvl5pPr marL="1371733" algn="l" defTabSz="685867" rtl="0" eaLnBrk="1" latinLnBrk="0" hangingPunct="1">
        <a:defRPr sz="1350" kern="1200">
          <a:solidFill>
            <a:schemeClr val="tx1"/>
          </a:solidFill>
          <a:latin typeface="+mn-lt"/>
          <a:ea typeface="+mn-ea"/>
          <a:cs typeface="+mn-cs"/>
        </a:defRPr>
      </a:lvl5pPr>
      <a:lvl6pPr marL="1714667" algn="l" defTabSz="685867" rtl="0" eaLnBrk="1" latinLnBrk="0" hangingPunct="1">
        <a:defRPr sz="1350" kern="1200">
          <a:solidFill>
            <a:schemeClr val="tx1"/>
          </a:solidFill>
          <a:latin typeface="+mn-lt"/>
          <a:ea typeface="+mn-ea"/>
          <a:cs typeface="+mn-cs"/>
        </a:defRPr>
      </a:lvl6pPr>
      <a:lvl7pPr marL="2057600" algn="l" defTabSz="685867" rtl="0" eaLnBrk="1" latinLnBrk="0" hangingPunct="1">
        <a:defRPr sz="1350" kern="1200">
          <a:solidFill>
            <a:schemeClr val="tx1"/>
          </a:solidFill>
          <a:latin typeface="+mn-lt"/>
          <a:ea typeface="+mn-ea"/>
          <a:cs typeface="+mn-cs"/>
        </a:defRPr>
      </a:lvl7pPr>
      <a:lvl8pPr marL="2400534" algn="l" defTabSz="685867" rtl="0" eaLnBrk="1" latinLnBrk="0" hangingPunct="1">
        <a:defRPr sz="1350" kern="1200">
          <a:solidFill>
            <a:schemeClr val="tx1"/>
          </a:solidFill>
          <a:latin typeface="+mn-lt"/>
          <a:ea typeface="+mn-ea"/>
          <a:cs typeface="+mn-cs"/>
        </a:defRPr>
      </a:lvl8pPr>
      <a:lvl9pPr marL="2743467" algn="l" defTabSz="685867"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504825" y="323850"/>
            <a:ext cx="9066213"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8" name="Rectangle 3"/>
          <p:cNvSpPr>
            <a:spLocks noGrp="1" noChangeArrowheads="1"/>
          </p:cNvSpPr>
          <p:nvPr>
            <p:ph type="body" idx="1"/>
          </p:nvPr>
        </p:nvSpPr>
        <p:spPr bwMode="auto">
          <a:xfrm>
            <a:off x="504825" y="1331913"/>
            <a:ext cx="9066213"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1029"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5"/>
          <p:cNvSpPr>
            <a:spLocks noGrp="1" noChangeArrowheads="1"/>
          </p:cNvSpPr>
          <p:nvPr>
            <p:ph type="sldNum" idx="4"/>
          </p:nvPr>
        </p:nvSpPr>
        <p:spPr bwMode="auto">
          <a:xfrm>
            <a:off x="7224713" y="6884988"/>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93000"/>
              </a:lnSpc>
              <a:buClr>
                <a:srgbClr val="000000"/>
              </a:buClr>
              <a:buSzPct val="45000"/>
              <a:buFont typeface="Wingdings" pitchFamily="2" charset="2"/>
              <a:buNone/>
              <a:defRPr sz="1400" b="1">
                <a:solidFill>
                  <a:srgbClr val="000000"/>
                </a:solidFill>
                <a:latin typeface="Century Gothic" panose="020B0502020202020204" pitchFamily="34" charset="0"/>
                <a:ea typeface="MS Gothic" pitchFamily="49" charset="-128"/>
              </a:defRPr>
            </a:lvl1pPr>
          </a:lstStyle>
          <a:p>
            <a:endParaRPr lang="en-GB" altLang="en-US" dirty="0"/>
          </a:p>
        </p:txBody>
      </p:sp>
    </p:spTree>
    <p:extLst>
      <p:ext uri="{BB962C8B-B14F-4D97-AF65-F5344CB8AC3E}">
        <p14:creationId xmlns:p14="http://schemas.microsoft.com/office/powerpoint/2010/main" val="44954195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5pPr>
      <a:lvl6pPr marL="4572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6pPr>
      <a:lvl7pPr marL="9144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7pPr>
      <a:lvl8pPr marL="13716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8pPr>
      <a:lvl9pPr marL="18288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7" name="Rectangle 2"/>
          <p:cNvSpPr>
            <a:spLocks noGrp="1" noChangeArrowheads="1"/>
          </p:cNvSpPr>
          <p:nvPr>
            <p:ph type="title"/>
          </p:nvPr>
        </p:nvSpPr>
        <p:spPr bwMode="auto">
          <a:xfrm>
            <a:off x="504825" y="323850"/>
            <a:ext cx="90662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pic>
        <p:nvPicPr>
          <p:cNvPr id="1028"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29" name="Rectangle 3"/>
          <p:cNvSpPr>
            <a:spLocks noGrp="1" noChangeArrowheads="1"/>
          </p:cNvSpPr>
          <p:nvPr>
            <p:ph type="body" idx="1"/>
          </p:nvPr>
        </p:nvSpPr>
        <p:spPr bwMode="auto">
          <a:xfrm>
            <a:off x="504825" y="1331913"/>
            <a:ext cx="90662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Slide Number Placeholder 1"/>
          <p:cNvSpPr>
            <a:spLocks noGrp="1"/>
          </p:cNvSpPr>
          <p:nvPr>
            <p:ph type="sldNum" sz="quarter" idx="4"/>
          </p:nvPr>
        </p:nvSpPr>
        <p:spPr>
          <a:xfrm>
            <a:off x="7119938" y="7007225"/>
            <a:ext cx="2266950" cy="401638"/>
          </a:xfrm>
          <a:prstGeom prst="rect">
            <a:avLst/>
          </a:prstGeom>
        </p:spPr>
        <p:txBody>
          <a:bodyPr vert="horz" lIns="91440" tIns="45720" rIns="91440" bIns="45720" rtlCol="0" anchor="ctr"/>
          <a:lstStyle>
            <a:lvl1pPr algn="r">
              <a:defRPr sz="1200" b="1">
                <a:solidFill>
                  <a:schemeClr val="tx1">
                    <a:tint val="75000"/>
                  </a:schemeClr>
                </a:solidFill>
                <a:latin typeface="Century Gothic" panose="020B0502020202020204" pitchFamily="34" charset="0"/>
              </a:defRPr>
            </a:lvl1pPr>
          </a:lstStyle>
          <a:p>
            <a:pPr>
              <a:defRPr/>
            </a:pPr>
            <a:fld id="{2A52D12D-713C-4FD3-A1AD-A84A70E7EB47}" type="slidenum">
              <a:rPr lang="en-ZA"/>
              <a:pPr>
                <a:defRPr/>
              </a:pPr>
              <a:t>‹#›</a:t>
            </a:fld>
            <a:endParaRPr lang="en-ZA" dirty="0"/>
          </a:p>
        </p:txBody>
      </p:sp>
    </p:spTree>
    <p:extLst>
      <p:ext uri="{BB962C8B-B14F-4D97-AF65-F5344CB8AC3E}">
        <p14:creationId xmlns:p14="http://schemas.microsoft.com/office/powerpoint/2010/main" val="346098928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charset="0"/>
          <a:ea typeface="MS Gothic" pitchFamily="49" charset="0"/>
          <a:cs typeface="MS Gothic" pitchFamily="49" charset="0"/>
        </a:defRPr>
      </a:lvl5pPr>
      <a:lvl6pPr marL="4572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6pPr>
      <a:lvl7pPr marL="9144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7pPr>
      <a:lvl8pPr marL="13716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8pPr>
      <a:lvl9pPr marL="18288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mn-lt"/>
          <a:ea typeface="+mn-ea"/>
          <a:cs typeface="+mn-cs"/>
        </a:defRPr>
      </a:lvl5pPr>
      <a:lvl6pPr marL="26146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6pPr>
      <a:lvl7pPr marL="30718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7pPr>
      <a:lvl8pPr marL="35290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8pPr>
      <a:lvl9pPr marL="3986213"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7" name="Rectangle 2"/>
          <p:cNvSpPr>
            <a:spLocks noGrp="1" noChangeArrowheads="1"/>
          </p:cNvSpPr>
          <p:nvPr>
            <p:ph type="title"/>
          </p:nvPr>
        </p:nvSpPr>
        <p:spPr bwMode="auto">
          <a:xfrm>
            <a:off x="504825" y="323850"/>
            <a:ext cx="9066213"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8" name="Rectangle 3"/>
          <p:cNvSpPr>
            <a:spLocks noGrp="1" noChangeArrowheads="1"/>
          </p:cNvSpPr>
          <p:nvPr>
            <p:ph type="body" idx="1"/>
          </p:nvPr>
        </p:nvSpPr>
        <p:spPr bwMode="auto">
          <a:xfrm>
            <a:off x="504825" y="1331913"/>
            <a:ext cx="9066213"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1029"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791697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2pPr>
      <a:lvl3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3pPr>
      <a:lvl4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4pPr>
      <a:lvl5pPr algn="ctr" defTabSz="449263" rtl="0" eaLnBrk="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5pPr>
      <a:lvl6pPr marL="4572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6pPr>
      <a:lvl7pPr marL="9144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7pPr>
      <a:lvl8pPr marL="13716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8pPr>
      <a:lvl9pPr marL="1828800" algn="ctr" defTabSz="449263" rtl="0" fontAlgn="base" hangingPunct="0">
        <a:lnSpc>
          <a:spcPct val="93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ea typeface="MS Gothic" panose="020B0609070205080204" pitchFamily="49" charset="-128"/>
        </a:defRPr>
      </a:lvl9pPr>
    </p:titleStyle>
    <p:bodyStyle>
      <a:lvl1pPr marL="430213" indent="-323850" algn="l" defTabSz="449263" rtl="0" eaLnBrk="0" fontAlgn="base" hangingPunct="0">
        <a:lnSpc>
          <a:spcPct val="93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60425" indent="-285750" algn="l" defTabSz="449263" rtl="0" eaLnBrk="0" fontAlgn="base" hangingPunct="0">
        <a:lnSpc>
          <a:spcPct val="93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93813" indent="-215900" algn="l" defTabSz="449263" rtl="0" eaLnBrk="0" fontAlgn="base" hangingPunct="0">
        <a:lnSpc>
          <a:spcPct val="93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25613" indent="-214313" algn="l" defTabSz="449263" rtl="0" eaLnBrk="0" fontAlgn="base" hangingPunct="0">
        <a:lnSpc>
          <a:spcPct val="93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57413" indent="-215900" algn="l" defTabSz="449263" rtl="0"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5" name="Rectangle 2"/>
          <p:cNvSpPr>
            <a:spLocks noGrp="1" noChangeArrowheads="1"/>
          </p:cNvSpPr>
          <p:nvPr>
            <p:ph type="title"/>
          </p:nvPr>
        </p:nvSpPr>
        <p:spPr bwMode="auto">
          <a:xfrm>
            <a:off x="504825" y="323850"/>
            <a:ext cx="90662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3076" name="Rectangle 3"/>
          <p:cNvSpPr>
            <a:spLocks noGrp="1" noChangeArrowheads="1"/>
          </p:cNvSpPr>
          <p:nvPr>
            <p:ph type="body" idx="1"/>
          </p:nvPr>
        </p:nvSpPr>
        <p:spPr bwMode="auto">
          <a:xfrm>
            <a:off x="504825" y="1331913"/>
            <a:ext cx="90662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3077"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17297342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lvl1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mj-lt"/>
          <a:ea typeface="+mj-ea"/>
          <a:cs typeface="+mj-cs"/>
        </a:defRPr>
      </a:lvl1pPr>
      <a:lvl2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2pPr>
      <a:lvl3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3pPr>
      <a:lvl4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4pPr>
      <a:lvl5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5pPr>
      <a:lvl6pPr marL="342933"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6pPr>
      <a:lvl7pPr marL="685867"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7pPr>
      <a:lvl8pPr marL="1028800"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8pPr>
      <a:lvl9pPr marL="1371733"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9pPr>
    </p:titleStyle>
    <p:bodyStyle>
      <a:lvl1pPr marL="322263" indent="-242888" algn="l" defTabSz="336550" rtl="0" eaLnBrk="0" fontAlgn="base" hangingPunct="0">
        <a:lnSpc>
          <a:spcPct val="93000"/>
        </a:lnSpc>
        <a:spcBef>
          <a:spcPct val="0"/>
        </a:spcBef>
        <a:spcAft>
          <a:spcPts val="1075"/>
        </a:spcAft>
        <a:buClr>
          <a:srgbClr val="000000"/>
        </a:buClr>
        <a:buSzPct val="45000"/>
        <a:buFont typeface="Wingdings" panose="05000000000000000000" pitchFamily="2" charset="2"/>
        <a:buChar char=""/>
        <a:defRPr sz="2400">
          <a:solidFill>
            <a:srgbClr val="000000"/>
          </a:solidFill>
          <a:latin typeface="+mn-lt"/>
          <a:ea typeface="+mn-ea"/>
          <a:cs typeface="+mn-cs"/>
        </a:defRPr>
      </a:lvl1pPr>
      <a:lvl2pPr marL="644525" indent="-214313" algn="l" defTabSz="336550" rtl="0" eaLnBrk="0" fontAlgn="base" hangingPunct="0">
        <a:lnSpc>
          <a:spcPct val="93000"/>
        </a:lnSpc>
        <a:spcBef>
          <a:spcPct val="0"/>
        </a:spcBef>
        <a:spcAft>
          <a:spcPts val="850"/>
        </a:spcAft>
        <a:buClr>
          <a:srgbClr val="000000"/>
        </a:buClr>
        <a:buSzPct val="75000"/>
        <a:buFont typeface="Symbol" panose="05050102010706020507" pitchFamily="18" charset="2"/>
        <a:buChar char=""/>
        <a:defRPr sz="2100">
          <a:solidFill>
            <a:srgbClr val="000000"/>
          </a:solidFill>
          <a:latin typeface="+mn-lt"/>
          <a:ea typeface="+mn-ea"/>
          <a:cs typeface="+mn-cs"/>
        </a:defRPr>
      </a:lvl2pPr>
      <a:lvl3pPr marL="969963" indent="-161925" algn="l" defTabSz="336550" rtl="0" eaLnBrk="0" fontAlgn="base" hangingPunct="0">
        <a:lnSpc>
          <a:spcPct val="93000"/>
        </a:lnSpc>
        <a:spcBef>
          <a:spcPct val="0"/>
        </a:spcBef>
        <a:spcAft>
          <a:spcPts val="638"/>
        </a:spcAft>
        <a:buClr>
          <a:srgbClr val="000000"/>
        </a:buClr>
        <a:buSzPct val="45000"/>
        <a:buFont typeface="Wingdings" panose="05000000000000000000" pitchFamily="2" charset="2"/>
        <a:buChar char=""/>
        <a:defRPr>
          <a:solidFill>
            <a:srgbClr val="000000"/>
          </a:solidFill>
          <a:latin typeface="+mn-lt"/>
          <a:ea typeface="+mn-ea"/>
          <a:cs typeface="+mn-cs"/>
        </a:defRPr>
      </a:lvl3pPr>
      <a:lvl4pPr marL="1293813" indent="-160338" algn="l" defTabSz="336550" rtl="0" eaLnBrk="0" fontAlgn="base" hangingPunct="0">
        <a:lnSpc>
          <a:spcPct val="93000"/>
        </a:lnSpc>
        <a:spcBef>
          <a:spcPct val="0"/>
        </a:spcBef>
        <a:spcAft>
          <a:spcPts val="438"/>
        </a:spcAft>
        <a:buClr>
          <a:srgbClr val="000000"/>
        </a:buClr>
        <a:buSzPct val="75000"/>
        <a:buFont typeface="Symbol" panose="05050102010706020507" pitchFamily="18" charset="2"/>
        <a:buChar char=""/>
        <a:defRPr sz="1500">
          <a:solidFill>
            <a:srgbClr val="000000"/>
          </a:solidFill>
          <a:latin typeface="+mn-lt"/>
          <a:ea typeface="+mn-ea"/>
          <a:cs typeface="+mn-cs"/>
        </a:defRPr>
      </a:lvl4pPr>
      <a:lvl5pPr marL="1617663" indent="-161925" algn="l" defTabSz="336550" rtl="0" eaLnBrk="0" fontAlgn="base" hangingPunct="0">
        <a:lnSpc>
          <a:spcPct val="93000"/>
        </a:lnSpc>
        <a:spcBef>
          <a:spcPct val="0"/>
        </a:spcBef>
        <a:spcAft>
          <a:spcPts val="213"/>
        </a:spcAft>
        <a:buClr>
          <a:srgbClr val="000000"/>
        </a:buClr>
        <a:buSzPct val="45000"/>
        <a:buFont typeface="Wingdings" panose="05000000000000000000" pitchFamily="2" charset="2"/>
        <a:buChar char=""/>
        <a:defRPr sz="1500">
          <a:solidFill>
            <a:srgbClr val="000000"/>
          </a:solidFill>
          <a:latin typeface="+mn-lt"/>
          <a:ea typeface="+mn-ea"/>
          <a:cs typeface="+mn-cs"/>
        </a:defRPr>
      </a:lvl5pPr>
      <a:lvl6pPr marL="1961151"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6pPr>
      <a:lvl7pPr marL="2304084"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7pPr>
      <a:lvl8pPr marL="2647018"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8pPr>
      <a:lvl9pPr marL="2989950"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9pPr>
    </p:bodyStyle>
    <p:otherStyle>
      <a:defPPr>
        <a:defRPr lang="en-US"/>
      </a:defPPr>
      <a:lvl1pPr marL="0" algn="l" defTabSz="685867" rtl="0" eaLnBrk="1" latinLnBrk="0" hangingPunct="1">
        <a:defRPr sz="1350" kern="1200">
          <a:solidFill>
            <a:schemeClr val="tx1"/>
          </a:solidFill>
          <a:latin typeface="+mn-lt"/>
          <a:ea typeface="+mn-ea"/>
          <a:cs typeface="+mn-cs"/>
        </a:defRPr>
      </a:lvl1pPr>
      <a:lvl2pPr marL="342933" algn="l" defTabSz="685867" rtl="0" eaLnBrk="1" latinLnBrk="0" hangingPunct="1">
        <a:defRPr sz="1350" kern="1200">
          <a:solidFill>
            <a:schemeClr val="tx1"/>
          </a:solidFill>
          <a:latin typeface="+mn-lt"/>
          <a:ea typeface="+mn-ea"/>
          <a:cs typeface="+mn-cs"/>
        </a:defRPr>
      </a:lvl2pPr>
      <a:lvl3pPr marL="685867" algn="l" defTabSz="685867" rtl="0" eaLnBrk="1" latinLnBrk="0" hangingPunct="1">
        <a:defRPr sz="1350" kern="1200">
          <a:solidFill>
            <a:schemeClr val="tx1"/>
          </a:solidFill>
          <a:latin typeface="+mn-lt"/>
          <a:ea typeface="+mn-ea"/>
          <a:cs typeface="+mn-cs"/>
        </a:defRPr>
      </a:lvl3pPr>
      <a:lvl4pPr marL="1028800" algn="l" defTabSz="685867" rtl="0" eaLnBrk="1" latinLnBrk="0" hangingPunct="1">
        <a:defRPr sz="1350" kern="1200">
          <a:solidFill>
            <a:schemeClr val="tx1"/>
          </a:solidFill>
          <a:latin typeface="+mn-lt"/>
          <a:ea typeface="+mn-ea"/>
          <a:cs typeface="+mn-cs"/>
        </a:defRPr>
      </a:lvl4pPr>
      <a:lvl5pPr marL="1371733" algn="l" defTabSz="685867" rtl="0" eaLnBrk="1" latinLnBrk="0" hangingPunct="1">
        <a:defRPr sz="1350" kern="1200">
          <a:solidFill>
            <a:schemeClr val="tx1"/>
          </a:solidFill>
          <a:latin typeface="+mn-lt"/>
          <a:ea typeface="+mn-ea"/>
          <a:cs typeface="+mn-cs"/>
        </a:defRPr>
      </a:lvl5pPr>
      <a:lvl6pPr marL="1714667" algn="l" defTabSz="685867" rtl="0" eaLnBrk="1" latinLnBrk="0" hangingPunct="1">
        <a:defRPr sz="1350" kern="1200">
          <a:solidFill>
            <a:schemeClr val="tx1"/>
          </a:solidFill>
          <a:latin typeface="+mn-lt"/>
          <a:ea typeface="+mn-ea"/>
          <a:cs typeface="+mn-cs"/>
        </a:defRPr>
      </a:lvl6pPr>
      <a:lvl7pPr marL="2057600" algn="l" defTabSz="685867" rtl="0" eaLnBrk="1" latinLnBrk="0" hangingPunct="1">
        <a:defRPr sz="1350" kern="1200">
          <a:solidFill>
            <a:schemeClr val="tx1"/>
          </a:solidFill>
          <a:latin typeface="+mn-lt"/>
          <a:ea typeface="+mn-ea"/>
          <a:cs typeface="+mn-cs"/>
        </a:defRPr>
      </a:lvl7pPr>
      <a:lvl8pPr marL="2400534" algn="l" defTabSz="685867" rtl="0" eaLnBrk="1" latinLnBrk="0" hangingPunct="1">
        <a:defRPr sz="1350" kern="1200">
          <a:solidFill>
            <a:schemeClr val="tx1"/>
          </a:solidFill>
          <a:latin typeface="+mn-lt"/>
          <a:ea typeface="+mn-ea"/>
          <a:cs typeface="+mn-cs"/>
        </a:defRPr>
      </a:lvl8pPr>
      <a:lvl9pPr marL="2743467" algn="l" defTabSz="685867"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51" name="Rectangle 2"/>
          <p:cNvSpPr>
            <a:spLocks noGrp="1" noChangeArrowheads="1"/>
          </p:cNvSpPr>
          <p:nvPr>
            <p:ph type="title"/>
          </p:nvPr>
        </p:nvSpPr>
        <p:spPr bwMode="auto">
          <a:xfrm>
            <a:off x="504825" y="323850"/>
            <a:ext cx="90662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2" name="Rectangle 3"/>
          <p:cNvSpPr>
            <a:spLocks noGrp="1" noChangeArrowheads="1"/>
          </p:cNvSpPr>
          <p:nvPr>
            <p:ph type="body" idx="1"/>
          </p:nvPr>
        </p:nvSpPr>
        <p:spPr bwMode="auto">
          <a:xfrm>
            <a:off x="504825" y="1331913"/>
            <a:ext cx="9066213"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pic>
        <p:nvPicPr>
          <p:cNvPr id="2053"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5794375"/>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938192281"/>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mj-lt"/>
          <a:ea typeface="+mj-ea"/>
          <a:cs typeface="+mj-cs"/>
        </a:defRPr>
      </a:lvl1pPr>
      <a:lvl2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2pPr>
      <a:lvl3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3pPr>
      <a:lvl4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4pPr>
      <a:lvl5pPr algn="ctr" defTabSz="336550" rtl="0" eaLnBrk="0" fontAlgn="base" hangingPunct="0">
        <a:lnSpc>
          <a:spcPct val="93000"/>
        </a:lnSpc>
        <a:spcBef>
          <a:spcPct val="0"/>
        </a:spcBef>
        <a:spcAft>
          <a:spcPct val="0"/>
        </a:spcAft>
        <a:buClr>
          <a:srgbClr val="000000"/>
        </a:buClr>
        <a:buSzPct val="45000"/>
        <a:buFont typeface="Wingdings" panose="05000000000000000000" pitchFamily="2" charset="2"/>
        <a:defRPr sz="3300">
          <a:solidFill>
            <a:srgbClr val="000000"/>
          </a:solidFill>
          <a:latin typeface="Arial" charset="0"/>
          <a:ea typeface="MS Gothic" pitchFamily="49" charset="0"/>
          <a:cs typeface="MS Gothic" pitchFamily="49" charset="0"/>
        </a:defRPr>
      </a:lvl5pPr>
      <a:lvl6pPr marL="342933"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6pPr>
      <a:lvl7pPr marL="685867"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7pPr>
      <a:lvl8pPr marL="1028800"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8pPr>
      <a:lvl9pPr marL="1371733" algn="ctr" defTabSz="336980" rtl="0" fontAlgn="base" hangingPunct="0">
        <a:lnSpc>
          <a:spcPct val="93000"/>
        </a:lnSpc>
        <a:spcBef>
          <a:spcPct val="0"/>
        </a:spcBef>
        <a:spcAft>
          <a:spcPct val="0"/>
        </a:spcAft>
        <a:buClr>
          <a:srgbClr val="000000"/>
        </a:buClr>
        <a:buSzPct val="45000"/>
        <a:buFont typeface="Wingdings" charset="2"/>
        <a:defRPr sz="3301">
          <a:solidFill>
            <a:srgbClr val="000000"/>
          </a:solidFill>
          <a:latin typeface="Arial" charset="0"/>
          <a:ea typeface="MS Gothic" pitchFamily="49" charset="0"/>
          <a:cs typeface="MS Gothic" pitchFamily="49" charset="0"/>
        </a:defRPr>
      </a:lvl9pPr>
    </p:titleStyle>
    <p:bodyStyle>
      <a:lvl1pPr marL="322263" indent="-242888" algn="l" defTabSz="336550" rtl="0" eaLnBrk="0" fontAlgn="base" hangingPunct="0">
        <a:lnSpc>
          <a:spcPct val="93000"/>
        </a:lnSpc>
        <a:spcBef>
          <a:spcPct val="0"/>
        </a:spcBef>
        <a:spcAft>
          <a:spcPts val="1075"/>
        </a:spcAft>
        <a:buClr>
          <a:srgbClr val="000000"/>
        </a:buClr>
        <a:buSzPct val="45000"/>
        <a:buFont typeface="Wingdings" panose="05000000000000000000" pitchFamily="2" charset="2"/>
        <a:buChar char=""/>
        <a:defRPr sz="2400">
          <a:solidFill>
            <a:srgbClr val="000000"/>
          </a:solidFill>
          <a:latin typeface="+mn-lt"/>
          <a:ea typeface="+mn-ea"/>
          <a:cs typeface="+mn-cs"/>
        </a:defRPr>
      </a:lvl1pPr>
      <a:lvl2pPr marL="644525" indent="-214313" algn="l" defTabSz="336550" rtl="0" eaLnBrk="0" fontAlgn="base" hangingPunct="0">
        <a:lnSpc>
          <a:spcPct val="93000"/>
        </a:lnSpc>
        <a:spcBef>
          <a:spcPct val="0"/>
        </a:spcBef>
        <a:spcAft>
          <a:spcPts val="850"/>
        </a:spcAft>
        <a:buClr>
          <a:srgbClr val="000000"/>
        </a:buClr>
        <a:buSzPct val="75000"/>
        <a:buFont typeface="Symbol" panose="05050102010706020507" pitchFamily="18" charset="2"/>
        <a:buChar char=""/>
        <a:defRPr sz="2100">
          <a:solidFill>
            <a:srgbClr val="000000"/>
          </a:solidFill>
          <a:latin typeface="+mn-lt"/>
          <a:ea typeface="+mn-ea"/>
          <a:cs typeface="+mn-cs"/>
        </a:defRPr>
      </a:lvl2pPr>
      <a:lvl3pPr marL="969963" indent="-161925" algn="l" defTabSz="336550" rtl="0" eaLnBrk="0" fontAlgn="base" hangingPunct="0">
        <a:lnSpc>
          <a:spcPct val="93000"/>
        </a:lnSpc>
        <a:spcBef>
          <a:spcPct val="0"/>
        </a:spcBef>
        <a:spcAft>
          <a:spcPts val="638"/>
        </a:spcAft>
        <a:buClr>
          <a:srgbClr val="000000"/>
        </a:buClr>
        <a:buSzPct val="45000"/>
        <a:buFont typeface="Wingdings" panose="05000000000000000000" pitchFamily="2" charset="2"/>
        <a:buChar char=""/>
        <a:defRPr>
          <a:solidFill>
            <a:srgbClr val="000000"/>
          </a:solidFill>
          <a:latin typeface="+mn-lt"/>
          <a:ea typeface="+mn-ea"/>
          <a:cs typeface="+mn-cs"/>
        </a:defRPr>
      </a:lvl3pPr>
      <a:lvl4pPr marL="1293813" indent="-160338" algn="l" defTabSz="336550" rtl="0" eaLnBrk="0" fontAlgn="base" hangingPunct="0">
        <a:lnSpc>
          <a:spcPct val="93000"/>
        </a:lnSpc>
        <a:spcBef>
          <a:spcPct val="0"/>
        </a:spcBef>
        <a:spcAft>
          <a:spcPts val="438"/>
        </a:spcAft>
        <a:buClr>
          <a:srgbClr val="000000"/>
        </a:buClr>
        <a:buSzPct val="75000"/>
        <a:buFont typeface="Symbol" panose="05050102010706020507" pitchFamily="18" charset="2"/>
        <a:buChar char=""/>
        <a:defRPr sz="1500">
          <a:solidFill>
            <a:srgbClr val="000000"/>
          </a:solidFill>
          <a:latin typeface="+mn-lt"/>
          <a:ea typeface="+mn-ea"/>
          <a:cs typeface="+mn-cs"/>
        </a:defRPr>
      </a:lvl4pPr>
      <a:lvl5pPr marL="1617663" indent="-161925" algn="l" defTabSz="336550" rtl="0" eaLnBrk="0" fontAlgn="base" hangingPunct="0">
        <a:lnSpc>
          <a:spcPct val="93000"/>
        </a:lnSpc>
        <a:spcBef>
          <a:spcPct val="0"/>
        </a:spcBef>
        <a:spcAft>
          <a:spcPts val="213"/>
        </a:spcAft>
        <a:buClr>
          <a:srgbClr val="000000"/>
        </a:buClr>
        <a:buSzPct val="45000"/>
        <a:buFont typeface="Wingdings" panose="05000000000000000000" pitchFamily="2" charset="2"/>
        <a:buChar char=""/>
        <a:defRPr sz="1500">
          <a:solidFill>
            <a:srgbClr val="000000"/>
          </a:solidFill>
          <a:latin typeface="+mn-lt"/>
          <a:ea typeface="+mn-ea"/>
          <a:cs typeface="+mn-cs"/>
        </a:defRPr>
      </a:lvl5pPr>
      <a:lvl6pPr marL="1961151"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6pPr>
      <a:lvl7pPr marL="2304084"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7pPr>
      <a:lvl8pPr marL="2647018"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8pPr>
      <a:lvl9pPr marL="2989950" indent="-161940" algn="l" defTabSz="336980" rtl="0" fontAlgn="base" hangingPunct="0">
        <a:lnSpc>
          <a:spcPct val="93000"/>
        </a:lnSpc>
        <a:spcBef>
          <a:spcPct val="0"/>
        </a:spcBef>
        <a:spcAft>
          <a:spcPts val="216"/>
        </a:spcAft>
        <a:buClr>
          <a:srgbClr val="000000"/>
        </a:buClr>
        <a:buSzPct val="45000"/>
        <a:buFont typeface="Wingdings" charset="2"/>
        <a:buChar char=""/>
        <a:defRPr sz="1500">
          <a:solidFill>
            <a:srgbClr val="000000"/>
          </a:solidFill>
          <a:latin typeface="+mn-lt"/>
          <a:ea typeface="+mn-ea"/>
          <a:cs typeface="+mn-cs"/>
        </a:defRPr>
      </a:lvl9pPr>
    </p:bodyStyle>
    <p:otherStyle>
      <a:defPPr>
        <a:defRPr lang="en-US"/>
      </a:defPPr>
      <a:lvl1pPr marL="0" algn="l" defTabSz="685867" rtl="0" eaLnBrk="1" latinLnBrk="0" hangingPunct="1">
        <a:defRPr sz="1350" kern="1200">
          <a:solidFill>
            <a:schemeClr val="tx1"/>
          </a:solidFill>
          <a:latin typeface="+mn-lt"/>
          <a:ea typeface="+mn-ea"/>
          <a:cs typeface="+mn-cs"/>
        </a:defRPr>
      </a:lvl1pPr>
      <a:lvl2pPr marL="342933" algn="l" defTabSz="685867" rtl="0" eaLnBrk="1" latinLnBrk="0" hangingPunct="1">
        <a:defRPr sz="1350" kern="1200">
          <a:solidFill>
            <a:schemeClr val="tx1"/>
          </a:solidFill>
          <a:latin typeface="+mn-lt"/>
          <a:ea typeface="+mn-ea"/>
          <a:cs typeface="+mn-cs"/>
        </a:defRPr>
      </a:lvl2pPr>
      <a:lvl3pPr marL="685867" algn="l" defTabSz="685867" rtl="0" eaLnBrk="1" latinLnBrk="0" hangingPunct="1">
        <a:defRPr sz="1350" kern="1200">
          <a:solidFill>
            <a:schemeClr val="tx1"/>
          </a:solidFill>
          <a:latin typeface="+mn-lt"/>
          <a:ea typeface="+mn-ea"/>
          <a:cs typeface="+mn-cs"/>
        </a:defRPr>
      </a:lvl3pPr>
      <a:lvl4pPr marL="1028800" algn="l" defTabSz="685867" rtl="0" eaLnBrk="1" latinLnBrk="0" hangingPunct="1">
        <a:defRPr sz="1350" kern="1200">
          <a:solidFill>
            <a:schemeClr val="tx1"/>
          </a:solidFill>
          <a:latin typeface="+mn-lt"/>
          <a:ea typeface="+mn-ea"/>
          <a:cs typeface="+mn-cs"/>
        </a:defRPr>
      </a:lvl4pPr>
      <a:lvl5pPr marL="1371733" algn="l" defTabSz="685867" rtl="0" eaLnBrk="1" latinLnBrk="0" hangingPunct="1">
        <a:defRPr sz="1350" kern="1200">
          <a:solidFill>
            <a:schemeClr val="tx1"/>
          </a:solidFill>
          <a:latin typeface="+mn-lt"/>
          <a:ea typeface="+mn-ea"/>
          <a:cs typeface="+mn-cs"/>
        </a:defRPr>
      </a:lvl5pPr>
      <a:lvl6pPr marL="1714667" algn="l" defTabSz="685867" rtl="0" eaLnBrk="1" latinLnBrk="0" hangingPunct="1">
        <a:defRPr sz="1350" kern="1200">
          <a:solidFill>
            <a:schemeClr val="tx1"/>
          </a:solidFill>
          <a:latin typeface="+mn-lt"/>
          <a:ea typeface="+mn-ea"/>
          <a:cs typeface="+mn-cs"/>
        </a:defRPr>
      </a:lvl6pPr>
      <a:lvl7pPr marL="2057600" algn="l" defTabSz="685867" rtl="0" eaLnBrk="1" latinLnBrk="0" hangingPunct="1">
        <a:defRPr sz="1350" kern="1200">
          <a:solidFill>
            <a:schemeClr val="tx1"/>
          </a:solidFill>
          <a:latin typeface="+mn-lt"/>
          <a:ea typeface="+mn-ea"/>
          <a:cs typeface="+mn-cs"/>
        </a:defRPr>
      </a:lvl7pPr>
      <a:lvl8pPr marL="2400534" algn="l" defTabSz="685867" rtl="0" eaLnBrk="1" latinLnBrk="0" hangingPunct="1">
        <a:defRPr sz="1350" kern="1200">
          <a:solidFill>
            <a:schemeClr val="tx1"/>
          </a:solidFill>
          <a:latin typeface="+mn-lt"/>
          <a:ea typeface="+mn-ea"/>
          <a:cs typeface="+mn-cs"/>
        </a:defRPr>
      </a:lvl8pPr>
      <a:lvl9pPr marL="2743467" algn="l" defTabSz="68586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0.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334963"/>
            <a:ext cx="10079037" cy="245110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2"/>
          <p:cNvSpPr>
            <a:spLocks noGrp="1" noChangeArrowheads="1"/>
          </p:cNvSpPr>
          <p:nvPr>
            <p:ph type="title"/>
          </p:nvPr>
        </p:nvSpPr>
        <p:spPr>
          <a:xfrm>
            <a:off x="719138" y="1952624"/>
            <a:ext cx="8569325" cy="2970213"/>
          </a:xfrm>
        </p:spPr>
        <p:txBody>
          <a:bodyPr/>
          <a:lstStyle/>
          <a:p>
            <a:pPr defTabSz="407571">
              <a:defRPr/>
            </a:pPr>
            <a:r>
              <a:rPr lang="en-US" altLang="en-US" sz="3600" b="1" kern="0" dirty="0">
                <a:solidFill>
                  <a:srgbClr val="002060"/>
                </a:solidFill>
                <a:latin typeface="Century Gothic" panose="020B0502020202020204" pitchFamily="34" charset="0"/>
              </a:rPr>
              <a:t>Portfolio Committee on </a:t>
            </a:r>
            <a:br>
              <a:rPr lang="en-US" altLang="en-US" sz="3600" b="1" kern="0" dirty="0">
                <a:solidFill>
                  <a:srgbClr val="002060"/>
                </a:solidFill>
                <a:latin typeface="Century Gothic" panose="020B0502020202020204" pitchFamily="34" charset="0"/>
              </a:rPr>
            </a:br>
            <a:r>
              <a:rPr lang="en-US" altLang="en-US" sz="3600" b="1" kern="0" dirty="0">
                <a:solidFill>
                  <a:srgbClr val="002060"/>
                </a:solidFill>
                <a:latin typeface="Century Gothic" panose="020B0502020202020204" pitchFamily="34" charset="0"/>
              </a:rPr>
              <a:t>Basic Education</a:t>
            </a:r>
            <a:r>
              <a:rPr lang="en-GB" altLang="en-US" sz="3600" b="1" kern="0" dirty="0">
                <a:solidFill>
                  <a:srgbClr val="002060"/>
                </a:solidFill>
                <a:latin typeface="Century Gothic" panose="020B0502020202020204" pitchFamily="34" charset="0"/>
              </a:rPr>
              <a:t/>
            </a:r>
            <a:br>
              <a:rPr lang="en-GB" altLang="en-US" sz="3600" b="1" kern="0" dirty="0">
                <a:solidFill>
                  <a:srgbClr val="002060"/>
                </a:solidFill>
                <a:latin typeface="Century Gothic" panose="020B0502020202020204" pitchFamily="34" charset="0"/>
              </a:rPr>
            </a:br>
            <a:r>
              <a:rPr lang="en-GB" altLang="en-US" sz="4000" b="1" kern="0" dirty="0">
                <a:solidFill>
                  <a:srgbClr val="002060"/>
                </a:solidFill>
                <a:latin typeface="Century Gothic" panose="020B0502020202020204" pitchFamily="34" charset="0"/>
              </a:rPr>
              <a:t/>
            </a:r>
            <a:br>
              <a:rPr lang="en-GB" altLang="en-US" sz="4000" b="1" kern="0" dirty="0">
                <a:solidFill>
                  <a:srgbClr val="002060"/>
                </a:solidFill>
                <a:latin typeface="Century Gothic" panose="020B0502020202020204" pitchFamily="34" charset="0"/>
              </a:rPr>
            </a:br>
            <a:r>
              <a:rPr lang="en-GB" altLang="en-US" sz="3200" b="1" kern="0" dirty="0">
                <a:solidFill>
                  <a:srgbClr val="002060"/>
                </a:solidFill>
                <a:latin typeface="Century Gothic" panose="020B0502020202020204" pitchFamily="34" charset="0"/>
              </a:rPr>
              <a:t>Briefing on the DBE 2021 November National Senior Certificate Examination</a:t>
            </a:r>
            <a:endParaRPr lang="en-US" altLang="en-US" sz="3200" dirty="0">
              <a:solidFill>
                <a:srgbClr val="002060"/>
              </a:solidFill>
            </a:endParaRPr>
          </a:p>
        </p:txBody>
      </p:sp>
      <p:sp>
        <p:nvSpPr>
          <p:cNvPr id="7172" name="Rectangle 3"/>
          <p:cNvSpPr>
            <a:spLocks noGrp="1" noChangeArrowheads="1"/>
          </p:cNvSpPr>
          <p:nvPr>
            <p:ph type="subTitle" idx="4294967295"/>
          </p:nvPr>
        </p:nvSpPr>
        <p:spPr>
          <a:xfrm>
            <a:off x="1546225" y="4922838"/>
            <a:ext cx="7056438" cy="1524000"/>
          </a:xfrm>
        </p:spPr>
        <p:txBody>
          <a:bodyPr anchor="ctr"/>
          <a:lstStyle/>
          <a:p>
            <a:pPr marL="0" indent="0" algn="ctr" eaLnBrk="1">
              <a:spcAft>
                <a:spcPct val="0"/>
              </a:spcAft>
              <a:buFont typeface="Wingdings" panose="05000000000000000000" pitchFamily="2" charset="2"/>
              <a:buNone/>
            </a:pPr>
            <a:r>
              <a:rPr lang="en-GB" altLang="en-US" b="1" dirty="0">
                <a:solidFill>
                  <a:srgbClr val="937843"/>
                </a:solidFill>
                <a:latin typeface="Century Gothic" panose="020B0502020202020204" pitchFamily="34" charset="0"/>
              </a:rPr>
              <a:t>25 January 2022</a:t>
            </a:r>
          </a:p>
        </p:txBody>
      </p:sp>
      <p:pic>
        <p:nvPicPr>
          <p:cNvPr id="717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559675"/>
            <a:ext cx="10150475" cy="46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4"/>
          <p:cNvSpPr txBox="1">
            <a:spLocks/>
          </p:cNvSpPr>
          <p:nvPr/>
        </p:nvSpPr>
        <p:spPr bwMode="auto">
          <a:xfrm>
            <a:off x="7250112" y="6949280"/>
            <a:ext cx="2351087" cy="522287"/>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defPPr>
              <a:defRPr lang="en-GB"/>
            </a:defPPr>
            <a:lvl1pPr algn="r" defTabSz="449263" rtl="0" eaLnBrk="1" fontAlgn="base" hangingPunct="0">
              <a:lnSpc>
                <a:spcPct val="93000"/>
              </a:lnSpc>
              <a:spcBef>
                <a:spcPct val="0"/>
              </a:spcBef>
              <a:spcAft>
                <a:spcPct val="0"/>
              </a:spcAft>
              <a:buClr>
                <a:srgbClr val="000000"/>
              </a:buClr>
              <a:buSzPct val="45000"/>
              <a:buFont typeface="Wingdings" pitchFamily="2" charset="2"/>
              <a:buNone/>
              <a:defRPr sz="1400" b="1" kern="1200">
                <a:solidFill>
                  <a:srgbClr val="000000"/>
                </a:solidFill>
                <a:latin typeface="Century Gothic" panose="020B0502020202020204" pitchFamily="34" charset="0"/>
                <a:ea typeface="MS Gothic" pitchFamily="49" charset="-128"/>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2089817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3513" y="229260"/>
            <a:ext cx="9753600" cy="788987"/>
          </a:xfrm>
        </p:spPr>
        <p:txBody>
          <a:bodyPr/>
          <a:lstStyle/>
          <a:p>
            <a:r>
              <a:rPr lang="en-ZA" altLang="en-US" sz="3200" b="1" dirty="0">
                <a:solidFill>
                  <a:srgbClr val="002060"/>
                </a:solidFill>
                <a:latin typeface="Century Gothic" panose="020B0502020202020204" pitchFamily="34" charset="0"/>
              </a:rPr>
              <a:t>Overview of the Quality Assurance of Assessment and Examination  Processes</a:t>
            </a:r>
            <a:endParaRPr lang="en-ZA" altLang="en-US" sz="3200" dirty="0"/>
          </a:p>
        </p:txBody>
      </p:sp>
      <p:sp>
        <p:nvSpPr>
          <p:cNvPr id="14339" name="Content Placeholder 2"/>
          <p:cNvSpPr>
            <a:spLocks noGrp="1"/>
          </p:cNvSpPr>
          <p:nvPr>
            <p:ph idx="1"/>
          </p:nvPr>
        </p:nvSpPr>
        <p:spPr>
          <a:xfrm>
            <a:off x="21021" y="1177159"/>
            <a:ext cx="9896092" cy="5345878"/>
          </a:xfrm>
        </p:spPr>
        <p:txBody>
          <a:bodyPr/>
          <a:lstStyle/>
          <a:p>
            <a:pPr algn="just">
              <a:buSzPct val="100000"/>
              <a:buFont typeface="Arial" panose="020B0604020202020204" pitchFamily="34" charset="0"/>
              <a:buChar char="•"/>
            </a:pPr>
            <a:r>
              <a:rPr lang="en-ZA" altLang="en-US" sz="2000" dirty="0">
                <a:solidFill>
                  <a:srgbClr val="002060"/>
                </a:solidFill>
                <a:latin typeface="Century Gothic" panose="020B0502020202020204" pitchFamily="34" charset="0"/>
              </a:rPr>
              <a:t>Umalusi participated in the marking guideline standardisation meetings of </a:t>
            </a:r>
            <a:r>
              <a:rPr lang="en-ZA" altLang="en-US" sz="2000" b="1" dirty="0">
                <a:solidFill>
                  <a:srgbClr val="002060"/>
                </a:solidFill>
                <a:latin typeface="Century Gothic" panose="020B0502020202020204" pitchFamily="34" charset="0"/>
              </a:rPr>
              <a:t>67</a:t>
            </a:r>
            <a:r>
              <a:rPr lang="en-ZA" altLang="en-US" sz="2000" dirty="0">
                <a:solidFill>
                  <a:srgbClr val="002060"/>
                </a:solidFill>
                <a:latin typeface="Century Gothic" panose="020B0502020202020204" pitchFamily="34" charset="0"/>
              </a:rPr>
              <a:t> subjects comprising </a:t>
            </a:r>
            <a:r>
              <a:rPr lang="en-ZA" altLang="en-US" sz="2000" b="1" dirty="0">
                <a:solidFill>
                  <a:srgbClr val="002060"/>
                </a:solidFill>
                <a:latin typeface="Century Gothic" panose="020B0502020202020204" pitchFamily="34" charset="0"/>
              </a:rPr>
              <a:t>145 </a:t>
            </a:r>
            <a:r>
              <a:rPr lang="en-ZA" altLang="en-US" sz="2000" dirty="0">
                <a:solidFill>
                  <a:srgbClr val="002060"/>
                </a:solidFill>
                <a:latin typeface="Century Gothic" panose="020B0502020202020204" pitchFamily="34" charset="0"/>
              </a:rPr>
              <a:t>question papers for the November 2021 examinations. Umalusi approved and signed-off marking guidelines of all these question papers. </a:t>
            </a:r>
          </a:p>
          <a:p>
            <a:pPr algn="just">
              <a:buSzPct val="100000"/>
              <a:buFont typeface="Arial" panose="020B0604020202020204" pitchFamily="34" charset="0"/>
              <a:buChar char="•"/>
            </a:pPr>
            <a:r>
              <a:rPr lang="en-GB" altLang="en-US" sz="2000" b="1" dirty="0">
                <a:solidFill>
                  <a:schemeClr val="accent6">
                    <a:lumMod val="50000"/>
                  </a:schemeClr>
                </a:solidFill>
                <a:latin typeface="Century Gothic" panose="020B0502020202020204" pitchFamily="34" charset="0"/>
              </a:rPr>
              <a:t>Thirty-seven</a:t>
            </a:r>
            <a:r>
              <a:rPr lang="en-GB" altLang="en-US" sz="2000" dirty="0">
                <a:solidFill>
                  <a:schemeClr val="accent6">
                    <a:lumMod val="50000"/>
                  </a:schemeClr>
                </a:solidFill>
                <a:latin typeface="Century Gothic" panose="020B0502020202020204" pitchFamily="34" charset="0"/>
              </a:rPr>
              <a:t> </a:t>
            </a:r>
            <a:r>
              <a:rPr lang="en-GB" altLang="en-US" sz="2000" b="1" dirty="0">
                <a:solidFill>
                  <a:schemeClr val="accent6">
                    <a:lumMod val="50000"/>
                  </a:schemeClr>
                </a:solidFill>
                <a:latin typeface="Century Gothic" panose="020B0502020202020204" pitchFamily="34" charset="0"/>
              </a:rPr>
              <a:t>subjects </a:t>
            </a:r>
            <a:r>
              <a:rPr lang="en-GB" altLang="en-US" sz="2000" dirty="0">
                <a:solidFill>
                  <a:schemeClr val="accent6">
                    <a:lumMod val="50000"/>
                  </a:schemeClr>
                </a:solidFill>
                <a:latin typeface="Century Gothic" panose="020B0502020202020204" pitchFamily="34" charset="0"/>
              </a:rPr>
              <a:t>(including Life Orientation Common Assessment Task and Marine Sciences)</a:t>
            </a:r>
            <a:r>
              <a:rPr lang="en-GB" altLang="en-US" sz="2000" b="1" dirty="0">
                <a:solidFill>
                  <a:schemeClr val="accent6">
                    <a:lumMod val="50000"/>
                  </a:schemeClr>
                </a:solidFill>
                <a:latin typeface="Century Gothic" panose="020B0502020202020204" pitchFamily="34" charset="0"/>
              </a:rPr>
              <a:t> </a:t>
            </a:r>
            <a:r>
              <a:rPr lang="en-GB" altLang="en-US" sz="2000" dirty="0">
                <a:solidFill>
                  <a:schemeClr val="accent6">
                    <a:lumMod val="50000"/>
                  </a:schemeClr>
                </a:solidFill>
                <a:latin typeface="Century Gothic" panose="020B0502020202020204" pitchFamily="34" charset="0"/>
              </a:rPr>
              <a:t>were sampled for the </a:t>
            </a:r>
            <a:r>
              <a:rPr lang="en-GB" altLang="en-US" sz="2000" b="1" dirty="0">
                <a:solidFill>
                  <a:schemeClr val="accent6">
                    <a:lumMod val="50000"/>
                  </a:schemeClr>
                </a:solidFill>
                <a:latin typeface="Century Gothic" panose="020B0502020202020204" pitchFamily="34" charset="0"/>
              </a:rPr>
              <a:t>verification of marking </a:t>
            </a:r>
            <a:r>
              <a:rPr lang="en-GB" altLang="en-US" sz="2000" dirty="0">
                <a:solidFill>
                  <a:schemeClr val="accent6">
                    <a:lumMod val="50000"/>
                  </a:schemeClr>
                </a:solidFill>
                <a:latin typeface="Century Gothic" panose="020B0502020202020204" pitchFamily="34" charset="0"/>
              </a:rPr>
              <a:t>across the nine PEDs.</a:t>
            </a:r>
          </a:p>
          <a:p>
            <a:pPr algn="just">
              <a:buSzPct val="100000"/>
              <a:buFont typeface="Arial" panose="020B0604020202020204" pitchFamily="34" charset="0"/>
              <a:buChar char="•"/>
            </a:pPr>
            <a:r>
              <a:rPr lang="en-GB" altLang="en-US" sz="2000" dirty="0">
                <a:solidFill>
                  <a:schemeClr val="accent6">
                    <a:lumMod val="50000"/>
                  </a:schemeClr>
                </a:solidFill>
                <a:latin typeface="Century Gothic" panose="020B0502020202020204" pitchFamily="34" charset="0"/>
              </a:rPr>
              <a:t>DBE presented a total of </a:t>
            </a:r>
            <a:r>
              <a:rPr lang="en-GB" altLang="en-US" sz="2000" b="1" dirty="0">
                <a:solidFill>
                  <a:schemeClr val="accent6">
                    <a:lumMod val="50000"/>
                  </a:schemeClr>
                </a:solidFill>
                <a:latin typeface="Century Gothic" panose="020B0502020202020204" pitchFamily="34" charset="0"/>
              </a:rPr>
              <a:t>67 subjects</a:t>
            </a:r>
            <a:r>
              <a:rPr lang="en-GB" altLang="en-US" sz="2000" dirty="0">
                <a:solidFill>
                  <a:schemeClr val="accent6">
                    <a:lumMod val="50000"/>
                  </a:schemeClr>
                </a:solidFill>
                <a:latin typeface="Century Gothic" panose="020B0502020202020204" pitchFamily="34" charset="0"/>
              </a:rPr>
              <a:t> for the </a:t>
            </a:r>
            <a:r>
              <a:rPr lang="en-GB" altLang="en-US" sz="2000" b="1" dirty="0">
                <a:solidFill>
                  <a:schemeClr val="accent6">
                    <a:lumMod val="50000"/>
                  </a:schemeClr>
                </a:solidFill>
                <a:latin typeface="Century Gothic" panose="020B0502020202020204" pitchFamily="34" charset="0"/>
              </a:rPr>
              <a:t>standardisation</a:t>
            </a:r>
            <a:r>
              <a:rPr lang="en-GB" altLang="en-US" sz="2000" dirty="0">
                <a:solidFill>
                  <a:schemeClr val="accent6">
                    <a:lumMod val="50000"/>
                  </a:schemeClr>
                </a:solidFill>
                <a:latin typeface="Century Gothic" panose="020B0502020202020204" pitchFamily="34" charset="0"/>
              </a:rPr>
              <a:t> of the November 2021 National Senior Certificate (NSC) examinations.</a:t>
            </a:r>
          </a:p>
          <a:p>
            <a:pPr algn="just">
              <a:buSzPct val="100000"/>
              <a:buFont typeface="Arial" panose="020B0604020202020204" pitchFamily="34" charset="0"/>
              <a:buChar char="•"/>
            </a:pPr>
            <a:r>
              <a:rPr lang="en-GB" altLang="en-US" sz="2000" dirty="0">
                <a:solidFill>
                  <a:schemeClr val="accent6">
                    <a:lumMod val="50000"/>
                  </a:schemeClr>
                </a:solidFill>
                <a:latin typeface="Century Gothic" panose="020B0502020202020204" pitchFamily="34" charset="0"/>
              </a:rPr>
              <a:t>All irregularities that were identified were managed in accordance with the </a:t>
            </a:r>
            <a:r>
              <a:rPr lang="en-GB" altLang="en-US" sz="2000" i="1" dirty="0">
                <a:solidFill>
                  <a:schemeClr val="accent6">
                    <a:lumMod val="50000"/>
                  </a:schemeClr>
                </a:solidFill>
                <a:latin typeface="Century Gothic" panose="020B0502020202020204" pitchFamily="34" charset="0"/>
              </a:rPr>
              <a:t>Regulations Pertaining to the Conduct, Administration and Management of the National Senior Certificate Examinations</a:t>
            </a:r>
            <a:r>
              <a:rPr lang="en-GB" altLang="en-US" sz="2000" dirty="0">
                <a:solidFill>
                  <a:schemeClr val="accent6">
                    <a:lumMod val="50000"/>
                  </a:schemeClr>
                </a:solidFill>
                <a:latin typeface="Century Gothic" panose="020B0502020202020204" pitchFamily="34" charset="0"/>
              </a:rPr>
              <a:t> by the Provincial Examination Irregularities Committees (PEIC). Challenges experienced were captured per PED. </a:t>
            </a:r>
          </a:p>
          <a:p>
            <a:pPr algn="just">
              <a:buSzPct val="100000"/>
              <a:buFont typeface="Arial" panose="020B0604020202020204" pitchFamily="34" charset="0"/>
              <a:buChar char="•"/>
            </a:pPr>
            <a:r>
              <a:rPr lang="en-US" altLang="en-US" sz="2000" dirty="0">
                <a:solidFill>
                  <a:schemeClr val="accent6">
                    <a:lumMod val="50000"/>
                  </a:schemeClr>
                </a:solidFill>
                <a:latin typeface="Century Gothic" panose="020B0502020202020204" pitchFamily="34" charset="0"/>
              </a:rPr>
              <a:t>A detailed report, covering all the quality assurance of assessment processes, was shared with the Department of Basic Education</a:t>
            </a:r>
            <a:r>
              <a:rPr lang="en-US" altLang="en-US" sz="2000" dirty="0">
                <a:solidFill>
                  <a:srgbClr val="191966"/>
                </a:solidFill>
                <a:latin typeface="Century Gothic" panose="020B0502020202020204" pitchFamily="34" charset="0"/>
              </a:rPr>
              <a:t>.</a:t>
            </a:r>
          </a:p>
          <a:p>
            <a:pPr marL="106363" indent="0" algn="just">
              <a:buNone/>
            </a:pPr>
            <a:endParaRPr lang="en-ZA" altLang="en-US" sz="2000" dirty="0">
              <a:solidFill>
                <a:srgbClr val="191966"/>
              </a:solidFill>
              <a:latin typeface="Century Gothic" panose="020B0502020202020204" pitchFamily="34" charset="0"/>
            </a:endParaRPr>
          </a:p>
        </p:txBody>
      </p:sp>
      <p:sp>
        <p:nvSpPr>
          <p:cNvPr id="2" name="Slide Number Placeholder 1"/>
          <p:cNvSpPr>
            <a:spLocks noGrp="1"/>
          </p:cNvSpPr>
          <p:nvPr>
            <p:ph type="sldNum" sz="quarter" idx="4294967295"/>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6E752065-9866-40C6-BD87-6268BE28AB23}" type="slidenum">
              <a:rPr kumimoji="0" lang="en-ZA"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10</a:t>
            </a:fld>
            <a:endParaRPr kumimoji="0" lang="en-ZA"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486513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6512" y="1916832"/>
            <a:ext cx="7262192"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solidFill>
                <a:srgbClr val="FFFFFF"/>
              </a:solidFill>
            </a:endParaRPr>
          </a:p>
          <a:p>
            <a:pPr eaLnBrk="1">
              <a:lnSpc>
                <a:spcPct val="93000"/>
              </a:lnSpc>
              <a:buClr>
                <a:srgbClr val="000000"/>
              </a:buClr>
              <a:buSzPct val="45000"/>
              <a:buFont typeface="Wingdings" charset="2"/>
              <a:buNone/>
              <a:defRPr/>
            </a:pPr>
            <a:endParaRPr lang="en-ZA" dirty="0">
              <a:solidFill>
                <a:srgbClr val="FFFFFF"/>
              </a:solidFill>
            </a:endParaRPr>
          </a:p>
          <a:p>
            <a:pPr algn="ctr" eaLnBrk="1">
              <a:lnSpc>
                <a:spcPct val="93000"/>
              </a:lnSpc>
              <a:buClr>
                <a:srgbClr val="000000"/>
              </a:buClr>
              <a:buSzPct val="45000"/>
              <a:buFont typeface="Wingdings" charset="2"/>
              <a:buNone/>
              <a:defRPr/>
            </a:pPr>
            <a:r>
              <a:rPr lang="en-ZA" sz="4000" b="1" dirty="0">
                <a:solidFill>
                  <a:srgbClr val="FFFFFF"/>
                </a:solidFill>
                <a:latin typeface="Century Gothic" panose="020B0502020202020204" pitchFamily="34" charset="0"/>
              </a:rPr>
              <a:t>MODERATION OF       QUESTION PAPERS</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11</a:t>
            </a:fld>
            <a:endParaRPr lang="en-GB" altLang="en-US" b="0" dirty="0"/>
          </a:p>
        </p:txBody>
      </p:sp>
    </p:spTree>
    <p:extLst>
      <p:ext uri="{BB962C8B-B14F-4D97-AF65-F5344CB8AC3E}">
        <p14:creationId xmlns:p14="http://schemas.microsoft.com/office/powerpoint/2010/main" val="72306022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655763" y="198438"/>
            <a:ext cx="6800850" cy="685800"/>
          </a:xfrm>
        </p:spPr>
        <p:txBody>
          <a:bodyPr/>
          <a:lstStyle/>
          <a:p>
            <a:r>
              <a:rPr lang="en-ZA" altLang="en-US" sz="3200" b="1" dirty="0">
                <a:solidFill>
                  <a:schemeClr val="accent6">
                    <a:lumMod val="50000"/>
                  </a:schemeClr>
                </a:solidFill>
                <a:latin typeface="Century Gothic" panose="020B0502020202020204" pitchFamily="34" charset="0"/>
              </a:rPr>
              <a:t>Moderation of Question Papers</a:t>
            </a:r>
          </a:p>
        </p:txBody>
      </p:sp>
      <p:sp>
        <p:nvSpPr>
          <p:cNvPr id="16387" name="Content Placeholder 2"/>
          <p:cNvSpPr>
            <a:spLocks noGrp="1"/>
          </p:cNvSpPr>
          <p:nvPr>
            <p:ph idx="1"/>
          </p:nvPr>
        </p:nvSpPr>
        <p:spPr>
          <a:xfrm>
            <a:off x="217488" y="881063"/>
            <a:ext cx="9677400" cy="5718175"/>
          </a:xfrm>
        </p:spPr>
        <p:txBody>
          <a:bodyPr/>
          <a:lstStyle/>
          <a:p>
            <a:pPr marL="79375" indent="0">
              <a:buFont typeface="Wingdings" panose="05000000000000000000" pitchFamily="2" charset="2"/>
              <a:buNone/>
              <a:defRPr/>
            </a:pPr>
            <a:r>
              <a:rPr lang="en-ZA" altLang="en-US" sz="2800" b="1" u="sng" dirty="0">
                <a:solidFill>
                  <a:schemeClr val="accent6">
                    <a:lumMod val="50000"/>
                  </a:schemeClr>
                </a:solidFill>
                <a:latin typeface="Century Gothic" panose="020B0502020202020204" pitchFamily="34" charset="0"/>
              </a:rPr>
              <a:t>Areas of Improvement</a:t>
            </a:r>
          </a:p>
          <a:p>
            <a:pPr marL="79375" indent="0" algn="just">
              <a:lnSpc>
                <a:spcPct val="126000"/>
              </a:lnSpc>
              <a:spcBef>
                <a:spcPts val="13"/>
              </a:spcBef>
              <a:spcAft>
                <a:spcPct val="0"/>
              </a:spcAft>
              <a:buFont typeface="Wingdings" panose="05000000000000000000" pitchFamily="2" charset="2"/>
              <a:buNone/>
              <a:defRPr/>
            </a:pPr>
            <a:endParaRPr lang="en-ZA" altLang="en-US" sz="1900" dirty="0">
              <a:solidFill>
                <a:schemeClr val="accent6">
                  <a:lumMod val="50000"/>
                </a:schemeClr>
              </a:solidFill>
              <a:latin typeface="Calibri" panose="020F0502020204030204" pitchFamily="34" charset="0"/>
            </a:endParaRPr>
          </a:p>
          <a:p>
            <a:pPr marL="106363" indent="0" algn="just">
              <a:lnSpc>
                <a:spcPct val="120000"/>
              </a:lnSpc>
              <a:buNone/>
            </a:pPr>
            <a:r>
              <a:rPr lang="en-ZA" sz="2400" dirty="0">
                <a:solidFill>
                  <a:schemeClr val="accent6">
                    <a:lumMod val="50000"/>
                  </a:schemeClr>
                </a:solidFill>
                <a:latin typeface="Century Gothic" panose="020B0502020202020204" pitchFamily="34" charset="0"/>
              </a:rPr>
              <a:t>The DBE is commended for: </a:t>
            </a:r>
          </a:p>
          <a:p>
            <a:pPr marL="449263" indent="-342900" algn="just">
              <a:lnSpc>
                <a:spcPct val="120000"/>
              </a:lnSpc>
              <a:buClr>
                <a:srgbClr val="002060"/>
              </a:buClr>
              <a:buSzPct val="100000"/>
              <a:buFont typeface="+mj-lt"/>
              <a:buAutoNum type="alphaLcPeriod"/>
            </a:pPr>
            <a:r>
              <a:rPr lang="en-ZA" sz="2400" dirty="0">
                <a:solidFill>
                  <a:schemeClr val="accent6">
                    <a:lumMod val="50000"/>
                  </a:schemeClr>
                </a:solidFill>
                <a:latin typeface="Century Gothic" panose="020B0502020202020204" pitchFamily="34" charset="0"/>
              </a:rPr>
              <a:t>The significant improvement shown by most question papers and their marking guidelines complying fully with eight of the ten criteria in the first external moderation of the November 2021 NSC question papers.</a:t>
            </a:r>
          </a:p>
          <a:p>
            <a:pPr marL="449263" indent="-342900">
              <a:buClr>
                <a:srgbClr val="002060"/>
              </a:buClr>
              <a:buSzPct val="100000"/>
              <a:buFont typeface="+mj-lt"/>
              <a:buAutoNum type="alphaLcPeriod"/>
            </a:pPr>
            <a:r>
              <a:rPr lang="en-ZA" sz="2400" dirty="0">
                <a:solidFill>
                  <a:schemeClr val="accent6">
                    <a:lumMod val="50000"/>
                  </a:schemeClr>
                </a:solidFill>
                <a:latin typeface="Century Gothic" panose="020B0502020202020204" pitchFamily="34" charset="0"/>
              </a:rPr>
              <a:t>The decreased number of question papers that were rejected (not approved) at first moderation. </a:t>
            </a:r>
            <a:endParaRPr lang="en-ZA" altLang="en-US" sz="2400" dirty="0">
              <a:solidFill>
                <a:schemeClr val="accent6">
                  <a:lumMod val="50000"/>
                </a:schemeClr>
              </a:solidFill>
              <a:latin typeface="Century Gothic" panose="020B0502020202020204" pitchFamily="34" charset="0"/>
            </a:endParaRPr>
          </a:p>
          <a:p>
            <a:pPr marL="79375" indent="0">
              <a:defRPr/>
            </a:pPr>
            <a:endParaRPr lang="en-ZA" altLang="en-US" sz="1900" dirty="0"/>
          </a:p>
        </p:txBody>
      </p:sp>
      <p:sp>
        <p:nvSpPr>
          <p:cNvPr id="2" name="Slide Number Placeholder 1"/>
          <p:cNvSpPr>
            <a:spLocks noGrp="1"/>
          </p:cNvSpPr>
          <p:nvPr>
            <p:ph type="sldNum" sz="quarter" idx="4294967295"/>
          </p:nvPr>
        </p:nvSpPr>
        <p:spPr/>
        <p:txBody>
          <a:bodyPr/>
          <a:lstStyle/>
          <a:p>
            <a:pPr>
              <a:defRPr/>
            </a:pPr>
            <a:fld id="{6E752065-9866-40C6-BD87-6268BE28AB23}" type="slidenum">
              <a:rPr lang="en-ZA" b="0" smtClean="0"/>
              <a:pPr>
                <a:defRPr/>
              </a:pPr>
              <a:t>12</a:t>
            </a:fld>
            <a:endParaRPr lang="en-ZA" b="0" dirty="0"/>
          </a:p>
        </p:txBody>
      </p:sp>
    </p:spTree>
    <p:extLst>
      <p:ext uri="{BB962C8B-B14F-4D97-AF65-F5344CB8AC3E}">
        <p14:creationId xmlns:p14="http://schemas.microsoft.com/office/powerpoint/2010/main" val="143066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03238" y="87313"/>
            <a:ext cx="9069387" cy="596900"/>
          </a:xfrm>
        </p:spPr>
        <p:txBody>
          <a:bodyPr/>
          <a:lstStyle/>
          <a:p>
            <a:r>
              <a:rPr lang="en-US" altLang="en-US" sz="3200" b="1" dirty="0">
                <a:solidFill>
                  <a:srgbClr val="191966"/>
                </a:solidFill>
                <a:latin typeface="Century Gothic" panose="020B0502020202020204" pitchFamily="34" charset="0"/>
              </a:rPr>
              <a:t>Moderation of Question Papers</a:t>
            </a:r>
            <a:endParaRPr lang="en-ZA" alt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0468967"/>
              </p:ext>
            </p:extLst>
          </p:nvPr>
        </p:nvGraphicFramePr>
        <p:xfrm>
          <a:off x="94593" y="830313"/>
          <a:ext cx="9896339" cy="5775920"/>
        </p:xfrm>
        <a:graphic>
          <a:graphicData uri="http://schemas.openxmlformats.org/drawingml/2006/table">
            <a:tbl>
              <a:tblPr/>
              <a:tblGrid>
                <a:gridCol w="2893471">
                  <a:extLst>
                    <a:ext uri="{9D8B030D-6E8A-4147-A177-3AD203B41FA5}">
                      <a16:colId xmlns:a16="http://schemas.microsoft.com/office/drawing/2014/main" val="20000"/>
                    </a:ext>
                  </a:extLst>
                </a:gridCol>
                <a:gridCol w="1294448">
                  <a:extLst>
                    <a:ext uri="{9D8B030D-6E8A-4147-A177-3AD203B41FA5}">
                      <a16:colId xmlns:a16="http://schemas.microsoft.com/office/drawing/2014/main" val="20001"/>
                    </a:ext>
                  </a:extLst>
                </a:gridCol>
                <a:gridCol w="1218304">
                  <a:extLst>
                    <a:ext uri="{9D8B030D-6E8A-4147-A177-3AD203B41FA5}">
                      <a16:colId xmlns:a16="http://schemas.microsoft.com/office/drawing/2014/main" val="20002"/>
                    </a:ext>
                  </a:extLst>
                </a:gridCol>
                <a:gridCol w="1218304">
                  <a:extLst>
                    <a:ext uri="{9D8B030D-6E8A-4147-A177-3AD203B41FA5}">
                      <a16:colId xmlns:a16="http://schemas.microsoft.com/office/drawing/2014/main" val="20003"/>
                    </a:ext>
                  </a:extLst>
                </a:gridCol>
                <a:gridCol w="3271812">
                  <a:extLst>
                    <a:ext uri="{9D8B030D-6E8A-4147-A177-3AD203B41FA5}">
                      <a16:colId xmlns:a16="http://schemas.microsoft.com/office/drawing/2014/main" val="20004"/>
                    </a:ext>
                  </a:extLst>
                </a:gridCol>
              </a:tblGrid>
              <a:tr h="715696">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spc="0" normalizeH="0" baseline="0" dirty="0">
                          <a:ln>
                            <a:noFill/>
                          </a:ln>
                          <a:solidFill>
                            <a:srgbClr val="FFFFFF"/>
                          </a:solidFill>
                          <a:effectLst/>
                          <a:uLnTx/>
                          <a:uFillTx/>
                          <a:latin typeface="Century Gothic" panose="020B0502020202020204" pitchFamily="34" charset="0"/>
                          <a:ea typeface="+mn-ea"/>
                          <a:cs typeface="+mn-cs"/>
                        </a:rPr>
                        <a:t>Directives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spc="0" normalizeH="0" baseline="0" dirty="0">
                          <a:ln>
                            <a:noFill/>
                          </a:ln>
                          <a:solidFill>
                            <a:srgbClr val="FFFFFF"/>
                          </a:solidFill>
                          <a:effectLst/>
                          <a:uLnTx/>
                          <a:uFillTx/>
                          <a:latin typeface="Century Gothic" panose="020B0502020202020204" pitchFamily="34" charset="0"/>
                          <a:ea typeface="+mn-ea"/>
                          <a:cs typeface="+mn-cs"/>
                        </a:rPr>
                        <a:t>The DBE must ensure that:</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a16="http://schemas.microsoft.com/office/drawing/2014/main" val="10000"/>
                  </a:ext>
                </a:extLst>
              </a:tr>
              <a:tr h="1798646">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pPr>
                      <a:r>
                        <a:rPr kumimoji="0" lang="en-ZA" altLang="en-US" sz="1600" b="0" i="0" u="none" strike="noStrike" cap="none" normalizeH="0" baseline="0" dirty="0">
                          <a:ln>
                            <a:noFill/>
                          </a:ln>
                          <a:solidFill>
                            <a:srgbClr val="002060"/>
                          </a:solidFill>
                          <a:effectLst/>
                          <a:latin typeface="Century Gothic" panose="020B0502020202020204" pitchFamily="34" charset="0"/>
                          <a:cs typeface="Tahoma" panose="020B0604030504040204" pitchFamily="34" charset="0"/>
                        </a:rPr>
                        <a:t>The number of Question Papers requiring more than two external moderations due to non–compliance is reduced.</a:t>
                      </a:r>
                      <a:endParaRPr kumimoji="0" lang="en-US" altLang="en-US" sz="1600" b="0" i="0" u="none" strike="noStrike" cap="none" normalizeH="0" baseline="0" dirty="0">
                        <a:ln>
                          <a:noFill/>
                        </a:ln>
                        <a:solidFill>
                          <a:srgbClr val="002060"/>
                        </a:solidFill>
                        <a:effectLst/>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r>
                        <a:rPr lang="en-ZA" sz="1600" kern="1200" dirty="0">
                          <a:solidFill>
                            <a:schemeClr val="accent6">
                              <a:lumMod val="50000"/>
                            </a:schemeClr>
                          </a:solidFill>
                          <a:latin typeface="Century Gothic" panose="020B0502020202020204" pitchFamily="34" charset="0"/>
                          <a:ea typeface="+mn-ea"/>
                          <a:cs typeface="+mn-cs"/>
                        </a:rPr>
                        <a:t>94% of question papers complied</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r>
                        <a:rPr lang="en-US" sz="1600" kern="1200" dirty="0">
                          <a:solidFill>
                            <a:schemeClr val="accent6">
                              <a:lumMod val="50000"/>
                            </a:schemeClr>
                          </a:solidFill>
                          <a:latin typeface="Century Gothic" panose="020B0502020202020204" pitchFamily="34" charset="0"/>
                          <a:ea typeface="+mn-ea"/>
                          <a:cs typeface="+mn-cs"/>
                        </a:rPr>
                        <a:t>98,6%</a:t>
                      </a:r>
                      <a:endParaRPr lang="en-ZA" sz="1600" kern="1200" dirty="0">
                        <a:solidFill>
                          <a:schemeClr val="accent6">
                            <a:lumMod val="50000"/>
                          </a:schemeClr>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r>
                        <a:rPr lang="en-US" sz="1600" kern="1200" dirty="0">
                          <a:solidFill>
                            <a:schemeClr val="accent6">
                              <a:lumMod val="50000"/>
                            </a:schemeClr>
                          </a:solidFill>
                          <a:latin typeface="Century Gothic" panose="020B0502020202020204" pitchFamily="34" charset="0"/>
                          <a:ea typeface="+mn-ea"/>
                          <a:cs typeface="+mn-cs"/>
                        </a:rPr>
                        <a:t>98,0%</a:t>
                      </a:r>
                      <a:endParaRPr lang="en-ZA" sz="1600" kern="1200" dirty="0">
                        <a:solidFill>
                          <a:schemeClr val="accent6">
                            <a:lumMod val="50000"/>
                          </a:schemeClr>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2060"/>
                          </a:solidFill>
                          <a:effectLst/>
                          <a:latin typeface="Century Gothic" panose="020B0502020202020204" pitchFamily="34" charset="0"/>
                          <a:ea typeface="+mn-ea"/>
                          <a:cs typeface="Tahoma" panose="020B0604030504040204" pitchFamily="34" charset="0"/>
                        </a:rPr>
                        <a:t>Although not issued as a directive for the Nov 2021 examinations, the compliance level is stabilizing around 98%, an indication of improvement in the quality of question papers submitted for external moderation.</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a16="http://schemas.microsoft.com/office/drawing/2014/main" val="10001"/>
                  </a:ext>
                </a:extLst>
              </a:tr>
              <a:tr h="3018076">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kumimoji="0" lang="en-ZA" altLang="en-US" sz="1600" b="0" i="0" u="none" strike="noStrike" cap="none" normalizeH="0" baseline="0" dirty="0">
                          <a:ln>
                            <a:noFill/>
                          </a:ln>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rPr>
                        <a:t>The examiners and internal moderators are capacitated on the following aspects; </a:t>
                      </a:r>
                      <a:r>
                        <a:rPr kumimoji="0" lang="en-ZA" altLang="en-US" sz="1600" b="1" i="0" u="none" strike="noStrike" cap="none" normalizeH="0" baseline="0" dirty="0">
                          <a:ln>
                            <a:noFill/>
                          </a:ln>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rPr>
                        <a:t>(technical details (TD)</a:t>
                      </a:r>
                      <a:r>
                        <a:rPr kumimoji="0" lang="en-ZA" altLang="en-US" sz="1600" b="0" i="0" u="none" strike="noStrike" cap="none" normalizeH="0" baseline="0" dirty="0">
                          <a:ln>
                            <a:noFill/>
                          </a:ln>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kumimoji="0" lang="en-ZA" altLang="en-US" sz="1600" b="1" i="0" u="none" strike="noStrike" cap="none" normalizeH="0" baseline="0" dirty="0">
                          <a:ln>
                            <a:noFill/>
                          </a:ln>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rPr>
                        <a:t>quality of questions (QQ)</a:t>
                      </a:r>
                      <a:r>
                        <a:rPr kumimoji="0" lang="en-ZA" altLang="en-US" sz="1600" b="0" i="0" u="none" strike="noStrike" cap="none" normalizeH="0" baseline="0" dirty="0">
                          <a:ln>
                            <a:noFill/>
                          </a:ln>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rPr>
                        <a:t>, </a:t>
                      </a:r>
                      <a:r>
                        <a:rPr kumimoji="0" lang="en-ZA" altLang="en-US" sz="1600" b="1" i="0" u="none" strike="noStrike" cap="none" normalizeH="0" baseline="0" dirty="0">
                          <a:ln>
                            <a:noFill/>
                          </a:ln>
                          <a:solidFill>
                            <a:srgbClr val="002060"/>
                          </a:solidFill>
                          <a:effectLst/>
                          <a:latin typeface="Century Gothic" panose="020B0502020202020204" pitchFamily="34" charset="0"/>
                          <a:ea typeface="Century Gothic" panose="020B0502020202020204" pitchFamily="34" charset="0"/>
                          <a:cs typeface="Century Gothic" panose="020B0502020202020204" pitchFamily="34" charset="0"/>
                        </a:rPr>
                        <a:t>quality of marking guidelines (MG)).</a:t>
                      </a:r>
                      <a:endParaRPr kumimoji="0" lang="en-US" altLang="en-US" sz="1600" b="1" i="0" u="none" strike="noStrike" cap="none" normalizeH="0" baseline="0" dirty="0">
                        <a:ln>
                          <a:noFill/>
                        </a:ln>
                        <a:solidFill>
                          <a:srgbClr val="002060"/>
                        </a:solidFill>
                        <a:effectLst/>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r>
                        <a:rPr lang="en-ZA" sz="1600" kern="1200" dirty="0">
                          <a:solidFill>
                            <a:schemeClr val="accent6">
                              <a:lumMod val="50000"/>
                            </a:schemeClr>
                          </a:solidFill>
                          <a:latin typeface="Century Gothic" panose="020B0502020202020204" pitchFamily="34" charset="0"/>
                          <a:ea typeface="+mn-ea"/>
                          <a:cs typeface="+mn-cs"/>
                        </a:rPr>
                        <a:t>Question papers that complied with criteria:</a:t>
                      </a:r>
                    </a:p>
                    <a:p>
                      <a:endParaRPr lang="en-US" sz="1600" kern="1200" dirty="0">
                        <a:solidFill>
                          <a:schemeClr val="accent6">
                            <a:lumMod val="50000"/>
                          </a:schemeClr>
                        </a:solidFill>
                        <a:latin typeface="Century Gothic" panose="020B0502020202020204" pitchFamily="34" charset="0"/>
                        <a:ea typeface="+mn-ea"/>
                        <a:cs typeface="+mn-cs"/>
                      </a:endParaRPr>
                    </a:p>
                    <a:p>
                      <a:endParaRPr lang="en-ZA" sz="1600" kern="1200" dirty="0">
                        <a:solidFill>
                          <a:schemeClr val="accent6">
                            <a:lumMod val="50000"/>
                          </a:schemeClr>
                        </a:solidFill>
                        <a:latin typeface="Century Gothic" panose="020B0502020202020204" pitchFamily="34" charset="0"/>
                        <a:ea typeface="+mn-ea"/>
                        <a:cs typeface="+mn-cs"/>
                      </a:endParaRPr>
                    </a:p>
                    <a:p>
                      <a:r>
                        <a:rPr lang="en-ZA" sz="1600" kern="1200" dirty="0">
                          <a:solidFill>
                            <a:schemeClr val="accent6">
                              <a:lumMod val="50000"/>
                            </a:schemeClr>
                          </a:solidFill>
                          <a:latin typeface="Century Gothic" panose="020B0502020202020204" pitchFamily="34" charset="0"/>
                          <a:ea typeface="+mn-ea"/>
                          <a:cs typeface="+mn-cs"/>
                        </a:rPr>
                        <a:t>TD:</a:t>
                      </a:r>
                      <a:r>
                        <a:rPr lang="en-ZA" sz="1600" kern="1200" baseline="0" dirty="0">
                          <a:solidFill>
                            <a:schemeClr val="accent6">
                              <a:lumMod val="50000"/>
                            </a:schemeClr>
                          </a:solidFill>
                          <a:latin typeface="Century Gothic" panose="020B0502020202020204" pitchFamily="34" charset="0"/>
                          <a:ea typeface="+mn-ea"/>
                          <a:cs typeface="+mn-cs"/>
                        </a:rPr>
                        <a:t> 54%</a:t>
                      </a:r>
                    </a:p>
                    <a:p>
                      <a:r>
                        <a:rPr lang="en-ZA" sz="1600" kern="1200" baseline="0" dirty="0">
                          <a:solidFill>
                            <a:schemeClr val="accent6">
                              <a:lumMod val="50000"/>
                            </a:schemeClr>
                          </a:solidFill>
                          <a:latin typeface="Century Gothic" panose="020B0502020202020204" pitchFamily="34" charset="0"/>
                          <a:ea typeface="+mn-ea"/>
                          <a:cs typeface="+mn-cs"/>
                        </a:rPr>
                        <a:t>QQ: 49%</a:t>
                      </a:r>
                    </a:p>
                    <a:p>
                      <a:r>
                        <a:rPr lang="en-ZA" sz="1600" kern="1200" baseline="0" dirty="0">
                          <a:solidFill>
                            <a:schemeClr val="accent6">
                              <a:lumMod val="50000"/>
                            </a:schemeClr>
                          </a:solidFill>
                          <a:latin typeface="Century Gothic" panose="020B0502020202020204" pitchFamily="34" charset="0"/>
                          <a:ea typeface="+mn-ea"/>
                          <a:cs typeface="+mn-cs"/>
                        </a:rPr>
                        <a:t>MG: 46%</a:t>
                      </a:r>
                      <a:endParaRPr lang="en-ZA" sz="1600" kern="1200" dirty="0">
                        <a:solidFill>
                          <a:schemeClr val="accent6">
                            <a:lumMod val="50000"/>
                          </a:schemeClr>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r>
                        <a:rPr lang="en-ZA" sz="1600" kern="1200" dirty="0">
                          <a:solidFill>
                            <a:schemeClr val="accent6">
                              <a:lumMod val="50000"/>
                            </a:schemeClr>
                          </a:solidFill>
                          <a:latin typeface="Century Gothic" panose="020B0502020202020204" pitchFamily="34" charset="0"/>
                          <a:ea typeface="+mn-ea"/>
                          <a:cs typeface="+mn-cs"/>
                        </a:rPr>
                        <a:t>Question papers that complied with criteria:</a:t>
                      </a:r>
                    </a:p>
                    <a:p>
                      <a:endParaRPr lang="en-US" sz="1600" kern="1200" dirty="0">
                        <a:solidFill>
                          <a:schemeClr val="accent6">
                            <a:lumMod val="50000"/>
                          </a:schemeClr>
                        </a:solidFill>
                        <a:latin typeface="Century Gothic" panose="020B0502020202020204" pitchFamily="34" charset="0"/>
                        <a:ea typeface="+mn-ea"/>
                        <a:cs typeface="+mn-cs"/>
                      </a:endParaRPr>
                    </a:p>
                    <a:p>
                      <a:endParaRPr lang="en-US" sz="1600" kern="1200" dirty="0">
                        <a:solidFill>
                          <a:schemeClr val="accent6">
                            <a:lumMod val="50000"/>
                          </a:schemeClr>
                        </a:solidFill>
                        <a:latin typeface="Century Gothic" panose="020B0502020202020204" pitchFamily="34" charset="0"/>
                        <a:ea typeface="+mn-ea"/>
                        <a:cs typeface="+mn-cs"/>
                      </a:endParaRPr>
                    </a:p>
                    <a:p>
                      <a:r>
                        <a:rPr lang="en-ZA" sz="1600" kern="1200" dirty="0">
                          <a:solidFill>
                            <a:schemeClr val="accent6">
                              <a:lumMod val="50000"/>
                            </a:schemeClr>
                          </a:solidFill>
                          <a:latin typeface="Century Gothic" panose="020B0502020202020204" pitchFamily="34" charset="0"/>
                          <a:ea typeface="+mn-ea"/>
                          <a:cs typeface="+mn-cs"/>
                        </a:rPr>
                        <a:t>TD:</a:t>
                      </a:r>
                      <a:r>
                        <a:rPr lang="en-ZA" sz="1600" kern="1200" baseline="0" dirty="0">
                          <a:solidFill>
                            <a:schemeClr val="accent6">
                              <a:lumMod val="50000"/>
                            </a:schemeClr>
                          </a:solidFill>
                          <a:latin typeface="Century Gothic" panose="020B0502020202020204" pitchFamily="34" charset="0"/>
                          <a:ea typeface="+mn-ea"/>
                          <a:cs typeface="+mn-cs"/>
                        </a:rPr>
                        <a:t> 54%</a:t>
                      </a:r>
                    </a:p>
                    <a:p>
                      <a:r>
                        <a:rPr lang="en-ZA" sz="1600" kern="1200" baseline="0" dirty="0">
                          <a:solidFill>
                            <a:schemeClr val="accent6">
                              <a:lumMod val="50000"/>
                            </a:schemeClr>
                          </a:solidFill>
                          <a:latin typeface="Century Gothic" panose="020B0502020202020204" pitchFamily="34" charset="0"/>
                          <a:ea typeface="+mn-ea"/>
                          <a:cs typeface="+mn-cs"/>
                        </a:rPr>
                        <a:t>QQ: 41%</a:t>
                      </a:r>
                    </a:p>
                    <a:p>
                      <a:r>
                        <a:rPr lang="en-ZA" sz="1600" kern="1200" baseline="0" dirty="0">
                          <a:solidFill>
                            <a:schemeClr val="accent6">
                              <a:lumMod val="50000"/>
                            </a:schemeClr>
                          </a:solidFill>
                          <a:latin typeface="Century Gothic" panose="020B0502020202020204" pitchFamily="34" charset="0"/>
                          <a:ea typeface="+mn-ea"/>
                          <a:cs typeface="+mn-cs"/>
                        </a:rPr>
                        <a:t>MG: 41%</a:t>
                      </a:r>
                      <a:endParaRPr lang="en-ZA" sz="1600" kern="1200" dirty="0">
                        <a:solidFill>
                          <a:schemeClr val="accent6">
                            <a:lumMod val="50000"/>
                          </a:schemeClr>
                        </a:solidFill>
                        <a:latin typeface="Century Gothic" panose="020B0502020202020204" pitchFamily="34" charset="0"/>
                        <a:ea typeface="+mn-ea"/>
                        <a:cs typeface="+mn-cs"/>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tc>
                  <a:txBody>
                    <a:bodyPr/>
                    <a:lstStyle/>
                    <a:p>
                      <a:r>
                        <a:rPr lang="en-ZA" sz="1600" kern="1200" dirty="0">
                          <a:solidFill>
                            <a:schemeClr val="accent6">
                              <a:lumMod val="50000"/>
                            </a:schemeClr>
                          </a:solidFill>
                          <a:latin typeface="Century Gothic" panose="020B0502020202020204" pitchFamily="34" charset="0"/>
                          <a:ea typeface="+mn-ea"/>
                          <a:cs typeface="+mn-cs"/>
                        </a:rPr>
                        <a:t>Question papers that complied with criteria:</a:t>
                      </a:r>
                    </a:p>
                    <a:p>
                      <a:endParaRPr lang="en-US" sz="1600" kern="1200" dirty="0">
                        <a:solidFill>
                          <a:schemeClr val="accent6">
                            <a:lumMod val="50000"/>
                          </a:schemeClr>
                        </a:solidFill>
                        <a:latin typeface="Century Gothic" panose="020B0502020202020204" pitchFamily="34" charset="0"/>
                        <a:ea typeface="+mn-ea"/>
                        <a:cs typeface="+mn-cs"/>
                      </a:endParaRPr>
                    </a:p>
                    <a:p>
                      <a:endParaRPr lang="en-US" sz="1600" kern="1200" dirty="0">
                        <a:solidFill>
                          <a:schemeClr val="accent6">
                            <a:lumMod val="50000"/>
                          </a:schemeClr>
                        </a:solidFill>
                        <a:latin typeface="Century Gothic" panose="020B0502020202020204" pitchFamily="34" charset="0"/>
                        <a:ea typeface="+mn-ea"/>
                        <a:cs typeface="+mn-cs"/>
                      </a:endParaRPr>
                    </a:p>
                    <a:p>
                      <a:r>
                        <a:rPr lang="en-ZA" sz="1600" kern="1200" dirty="0">
                          <a:solidFill>
                            <a:schemeClr val="accent6">
                              <a:lumMod val="50000"/>
                            </a:schemeClr>
                          </a:solidFill>
                          <a:latin typeface="Century Gothic" panose="020B0502020202020204" pitchFamily="34" charset="0"/>
                          <a:ea typeface="+mn-ea"/>
                          <a:cs typeface="+mn-cs"/>
                        </a:rPr>
                        <a:t>TD: 59%</a:t>
                      </a:r>
                    </a:p>
                    <a:p>
                      <a:r>
                        <a:rPr lang="en-ZA" sz="1600" kern="1200" dirty="0">
                          <a:solidFill>
                            <a:schemeClr val="accent6">
                              <a:lumMod val="50000"/>
                            </a:schemeClr>
                          </a:solidFill>
                          <a:latin typeface="Century Gothic" panose="020B0502020202020204" pitchFamily="34" charset="0"/>
                          <a:ea typeface="+mn-ea"/>
                          <a:cs typeface="+mn-cs"/>
                        </a:rPr>
                        <a:t>QQ: 44%</a:t>
                      </a:r>
                    </a:p>
                    <a:p>
                      <a:r>
                        <a:rPr lang="en-ZA" sz="1600" kern="1200" dirty="0">
                          <a:solidFill>
                            <a:schemeClr val="accent6">
                              <a:lumMod val="50000"/>
                            </a:schemeClr>
                          </a:solidFill>
                          <a:latin typeface="Century Gothic" panose="020B0502020202020204" pitchFamily="34" charset="0"/>
                          <a:ea typeface="+mn-ea"/>
                          <a:cs typeface="+mn-cs"/>
                        </a:rPr>
                        <a:t>MG: 47%</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ZA" altLang="en-US" sz="1600" b="0" i="0" u="none" strike="noStrike" kern="1200" cap="none" normalizeH="0" baseline="0" dirty="0">
                          <a:ln>
                            <a:noFill/>
                          </a:ln>
                          <a:solidFill>
                            <a:srgbClr val="002060"/>
                          </a:solidFill>
                          <a:effectLst/>
                          <a:latin typeface="Century Gothic" panose="020B0502020202020204" pitchFamily="34" charset="0"/>
                          <a:ea typeface="+mn-ea"/>
                          <a:cs typeface="Tahoma" panose="020B0604030504040204" pitchFamily="34" charset="0"/>
                        </a:rPr>
                        <a:t>Although the percentage of questions that complied with the criteria on technical details; t</a:t>
                      </a:r>
                      <a:r>
                        <a:rPr kumimoji="0" lang="en-ZA" sz="1600" b="0" i="0" u="none" strike="noStrike" kern="1200" cap="none" normalizeH="0" baseline="0" dirty="0">
                          <a:ln>
                            <a:noFill/>
                          </a:ln>
                          <a:solidFill>
                            <a:srgbClr val="002060"/>
                          </a:solidFill>
                          <a:effectLst/>
                          <a:latin typeface="Century Gothic" panose="020B0502020202020204" pitchFamily="34" charset="0"/>
                          <a:ea typeface="+mn-ea"/>
                          <a:cs typeface="Tahoma" panose="020B0604030504040204" pitchFamily="34" charset="0"/>
                        </a:rPr>
                        <a:t>ext selection, types and quality of questions; and accuracy and reliability of marking guidelines has increased by at least 3%; </a:t>
                      </a:r>
                      <a:r>
                        <a:rPr kumimoji="0" lang="en-ZA" altLang="en-US" sz="1600" b="0" i="0" u="none" strike="noStrike" kern="1200" cap="none" normalizeH="0" baseline="0" dirty="0">
                          <a:ln>
                            <a:noFill/>
                          </a:ln>
                          <a:solidFill>
                            <a:srgbClr val="002060"/>
                          </a:solidFill>
                          <a:effectLst/>
                          <a:latin typeface="Century Gothic" panose="020B0502020202020204" pitchFamily="34" charset="0"/>
                          <a:ea typeface="+mn-ea"/>
                          <a:cs typeface="Tahoma" panose="020B0604030504040204" pitchFamily="34" charset="0"/>
                        </a:rPr>
                        <a:t>it is worrying that less than 60% of question papers complied fully with these criteria for at least three consecutive years.</a:t>
                      </a:r>
                      <a:endParaRPr kumimoji="0" lang="en-US" altLang="en-US" sz="1600" b="0" i="0" u="none" strike="noStrike" kern="1200" cap="none" normalizeH="0" baseline="0" dirty="0">
                        <a:ln>
                          <a:noFill/>
                        </a:ln>
                        <a:solidFill>
                          <a:srgbClr val="002060"/>
                        </a:solidFill>
                        <a:effectLst/>
                        <a:latin typeface="Century Gothic" panose="020B0502020202020204" pitchFamily="34" charset="0"/>
                        <a:ea typeface="+mn-ea"/>
                        <a:cs typeface="Tahoma" panose="020B060403050404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a16="http://schemas.microsoft.com/office/drawing/2014/main" val="10002"/>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13</a:t>
            </a:fld>
            <a:endParaRPr lang="en-GB" altLang="en-US" b="0" dirty="0">
              <a:solidFill>
                <a:srgbClr val="181966"/>
              </a:solidFill>
            </a:endParaRPr>
          </a:p>
        </p:txBody>
      </p:sp>
    </p:spTree>
    <p:extLst>
      <p:ext uri="{BB962C8B-B14F-4D97-AF65-F5344CB8AC3E}">
        <p14:creationId xmlns:p14="http://schemas.microsoft.com/office/powerpoint/2010/main" val="4041599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3238" y="198437"/>
            <a:ext cx="9069387" cy="457200"/>
          </a:xfrm>
        </p:spPr>
        <p:txBody>
          <a:bodyPr/>
          <a:lstStyle/>
          <a:p>
            <a:r>
              <a:rPr lang="en-US" altLang="en-US" sz="3200" b="1">
                <a:solidFill>
                  <a:srgbClr val="191966"/>
                </a:solidFill>
                <a:latin typeface="Century Gothic" panose="020B0502020202020204" pitchFamily="34" charset="0"/>
              </a:rPr>
              <a:t>Moderation of Question Papers</a:t>
            </a:r>
            <a:endParaRPr lang="en-ZA" alt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0130979"/>
              </p:ext>
            </p:extLst>
          </p:nvPr>
        </p:nvGraphicFramePr>
        <p:xfrm>
          <a:off x="87313" y="731837"/>
          <a:ext cx="9905999" cy="5867399"/>
        </p:xfrm>
        <a:graphic>
          <a:graphicData uri="http://schemas.openxmlformats.org/drawingml/2006/table">
            <a:tbl>
              <a:tblPr/>
              <a:tblGrid>
                <a:gridCol w="266699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2971800">
                  <a:extLst>
                    <a:ext uri="{9D8B030D-6E8A-4147-A177-3AD203B41FA5}">
                      <a16:colId xmlns:a16="http://schemas.microsoft.com/office/drawing/2014/main" val="20004"/>
                    </a:ext>
                  </a:extLst>
                </a:gridCol>
              </a:tblGrid>
              <a:tr h="882005">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spc="0" normalizeH="0" baseline="0" dirty="0">
                          <a:ln>
                            <a:noFill/>
                          </a:ln>
                          <a:solidFill>
                            <a:srgbClr val="FFFFFF"/>
                          </a:solidFill>
                          <a:effectLst/>
                          <a:uLnTx/>
                          <a:uFillTx/>
                          <a:latin typeface="Century Gothic" panose="020B0502020202020204" pitchFamily="34" charset="0"/>
                          <a:ea typeface="+mn-ea"/>
                          <a:cs typeface="+mn-cs"/>
                        </a:rPr>
                        <a:t>Directives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700" b="1" i="0" u="none" strike="noStrike" kern="1200" cap="none" spc="0" normalizeH="0" baseline="0" dirty="0">
                          <a:ln>
                            <a:noFill/>
                          </a:ln>
                          <a:solidFill>
                            <a:srgbClr val="FFFFFF"/>
                          </a:solidFill>
                          <a:effectLst/>
                          <a:uLnTx/>
                          <a:uFillTx/>
                          <a:latin typeface="Century Gothic" panose="020B0502020202020204" pitchFamily="34" charset="0"/>
                          <a:ea typeface="+mn-ea"/>
                          <a:cs typeface="+mn-cs"/>
                        </a:rPr>
                        <a:t>The DBE must ensure that:</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endParaRPr kumimoji="0" lang="en-ZA" altLang="en-US" sz="17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endParaRPr kumimoji="0" lang="en-ZA" altLang="en-US" sz="17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endParaRPr kumimoji="0" lang="en-ZA" altLang="en-US" sz="1700" b="1" i="0" u="none" strike="noStrike" kern="1200" cap="none" spc="0" normalizeH="0" baseline="0" noProof="0" dirty="0">
                        <a:ln>
                          <a:noFill/>
                        </a:ln>
                        <a:solidFill>
                          <a:srgbClr val="00664D"/>
                        </a:solidFill>
                        <a:effectLst/>
                        <a:uLnTx/>
                        <a:uFillTx/>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a16="http://schemas.microsoft.com/office/drawing/2014/main" val="10000"/>
                  </a:ext>
                </a:extLst>
              </a:tr>
              <a:tr h="2492697">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cap="none" normalizeH="0" baseline="0" dirty="0">
                          <a:ln>
                            <a:noFill/>
                          </a:ln>
                          <a:solidFill>
                            <a:srgbClr val="002060"/>
                          </a:solidFill>
                          <a:effectLst/>
                          <a:latin typeface="Century Gothic" panose="020B0502020202020204" pitchFamily="34" charset="0"/>
                          <a:cs typeface="Tahoma" panose="020B0604030504040204" pitchFamily="34" charset="0"/>
                        </a:rPr>
                        <a:t>Examiners and internal moderators improve on set higher order questions and balance distribution of cognitive skills.</a:t>
                      </a:r>
                      <a:endParaRPr kumimoji="0" lang="en-US" altLang="en-US" sz="1600" b="0" i="0" u="none" strike="noStrike" cap="none" normalizeH="0" baseline="0" dirty="0">
                        <a:ln>
                          <a:noFill/>
                        </a:ln>
                        <a:solidFill>
                          <a:srgbClr val="002060"/>
                        </a:solidFill>
                        <a:effectLst/>
                        <a:latin typeface="Century Gothic" panose="020B0502020202020204" pitchFamily="34" charset="0"/>
                      </a:endParaRP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3"/>
                    </a:solidFill>
                  </a:tcPr>
                </a:tc>
                <a:tc>
                  <a:txBody>
                    <a:bodyPr/>
                    <a:lstStyle/>
                    <a:p>
                      <a:r>
                        <a:rPr lang="en-ZA" sz="1600" kern="1200" dirty="0">
                          <a:solidFill>
                            <a:schemeClr val="accent6">
                              <a:lumMod val="50000"/>
                            </a:schemeClr>
                          </a:solidFill>
                          <a:latin typeface="Century Gothic" panose="020B0502020202020204" pitchFamily="34" charset="0"/>
                          <a:ea typeface="+mn-ea"/>
                          <a:cs typeface="+mn-cs"/>
                        </a:rPr>
                        <a:t>59% of the question papers complied</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accent6">
                              <a:lumMod val="50000"/>
                            </a:schemeClr>
                          </a:solidFill>
                          <a:latin typeface="Century Gothic" panose="020B0502020202020204" pitchFamily="34" charset="0"/>
                          <a:ea typeface="+mn-ea"/>
                          <a:cs typeface="+mn-cs"/>
                        </a:rPr>
                        <a:t>70% of the question papers complied</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accent6">
                              <a:lumMod val="50000"/>
                            </a:schemeClr>
                          </a:solidFill>
                          <a:latin typeface="Century Gothic" panose="020B0502020202020204" pitchFamily="34" charset="0"/>
                          <a:ea typeface="+mn-ea"/>
                          <a:cs typeface="+mn-cs"/>
                        </a:rPr>
                        <a:t>60% of the question papers complied</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2060"/>
                          </a:solidFill>
                          <a:effectLst/>
                          <a:latin typeface="Century Gothic" panose="020B0502020202020204" pitchFamily="34" charset="0"/>
                          <a:ea typeface="+mn-ea"/>
                          <a:cs typeface="Tahoma" panose="020B0604030504040204" pitchFamily="34" charset="0"/>
                        </a:rPr>
                        <a:t>The percentage of question papers complying fully with this criterion is fluctuating between 59% and 70%. There is therefore a need to ensure that there is clear understanding of classifying questions into different levels of cognition. </a:t>
                      </a:r>
                    </a:p>
                  </a:txBody>
                  <a:tcPr marL="91423" marR="91423"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a16="http://schemas.microsoft.com/office/drawing/2014/main" val="2886778109"/>
                  </a:ext>
                </a:extLst>
              </a:tr>
              <a:tr h="2492697">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kumimoji="0" lang="en-ZA" altLang="en-US" sz="1600" b="0" i="0" u="none" strike="noStrike" cap="none" normalizeH="0" baseline="0" dirty="0">
                          <a:ln>
                            <a:noFill/>
                          </a:ln>
                          <a:solidFill>
                            <a:srgbClr val="002060"/>
                          </a:solidFill>
                          <a:effectLst/>
                          <a:latin typeface="Century Gothic" panose="020B0502020202020204" pitchFamily="34" charset="0"/>
                        </a:rPr>
                        <a:t>More capacity building workshops/training are conducted placing more emphasis on the </a:t>
                      </a:r>
                      <a:r>
                        <a:rPr kumimoji="0" lang="en-ZA" altLang="en-US" sz="1600" b="1" i="0" u="none" strike="noStrike" cap="none" normalizeH="0" baseline="0" dirty="0">
                          <a:ln>
                            <a:noFill/>
                          </a:ln>
                          <a:solidFill>
                            <a:schemeClr val="accent6">
                              <a:lumMod val="50000"/>
                            </a:schemeClr>
                          </a:solidFill>
                          <a:effectLst/>
                          <a:latin typeface="Century Gothic" panose="020B0502020202020204" pitchFamily="34" charset="0"/>
                        </a:rPr>
                        <a:t>internal moderation </a:t>
                      </a:r>
                      <a:r>
                        <a:rPr kumimoji="0" lang="en-ZA" altLang="en-US" sz="1600" b="0" i="0" u="none" strike="noStrike" cap="none" normalizeH="0" baseline="0" dirty="0">
                          <a:ln>
                            <a:noFill/>
                          </a:ln>
                          <a:solidFill>
                            <a:srgbClr val="002060"/>
                          </a:solidFill>
                          <a:effectLst/>
                          <a:latin typeface="Century Gothic" panose="020B0502020202020204" pitchFamily="34" charset="0"/>
                        </a:rPr>
                        <a:t>criterion.</a:t>
                      </a:r>
                      <a:endParaRPr kumimoji="0" lang="en-ZA" altLang="en-US" sz="1600" b="0" i="0" u="none" strike="noStrike" cap="none" normalizeH="0" baseline="0" dirty="0">
                        <a:ln>
                          <a:noFill/>
                        </a:ln>
                        <a:solidFill>
                          <a:srgbClr val="FF0000"/>
                        </a:solidFill>
                        <a:effectLst/>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E8F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ZA" sz="1600" kern="1200" baseline="0" dirty="0">
                          <a:solidFill>
                            <a:schemeClr val="accent6">
                              <a:lumMod val="50000"/>
                            </a:schemeClr>
                          </a:solidFill>
                          <a:latin typeface="Century Gothic" panose="020B0502020202020204" pitchFamily="34" charset="0"/>
                          <a:ea typeface="+mn-ea"/>
                          <a:cs typeface="+mn-cs"/>
                        </a:rPr>
                        <a:t>Internal moderation was at 77% compliant</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600" dirty="0">
                        <a:solidFill>
                          <a:schemeClr val="accent6">
                            <a:lumMod val="50000"/>
                          </a:schemeClr>
                        </a:solidFill>
                        <a:latin typeface="Century Gothic" panose="020B0502020202020204" pitchFamily="34" charset="0"/>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r>
                        <a:rPr lang="en-ZA" sz="1600" kern="1200" baseline="0" dirty="0">
                          <a:solidFill>
                            <a:schemeClr val="accent6">
                              <a:lumMod val="50000"/>
                            </a:schemeClr>
                          </a:solidFill>
                          <a:latin typeface="Century Gothic" panose="020B0502020202020204" pitchFamily="34" charset="0"/>
                          <a:ea typeface="+mn-ea"/>
                          <a:cs typeface="+mn-cs"/>
                        </a:rPr>
                        <a:t>Internal moderation was at 80% compliant</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normalizeH="0" baseline="0" dirty="0">
                          <a:ln>
                            <a:noFill/>
                          </a:ln>
                          <a:solidFill>
                            <a:srgbClr val="002060"/>
                          </a:solidFill>
                          <a:effectLst/>
                          <a:latin typeface="Century Gothic" panose="020B0502020202020204" pitchFamily="34" charset="0"/>
                          <a:ea typeface="+mn-ea"/>
                          <a:cs typeface="+mn-cs"/>
                        </a:rPr>
                        <a:t>Internal moderation is at 84% compliant</a:t>
                      </a:r>
                    </a:p>
                    <a:p>
                      <a:endParaRPr kumimoji="0" lang="en-ZA" sz="1600" b="0" i="0" u="none" strike="noStrike" kern="1200" cap="none" normalizeH="0" baseline="0" dirty="0">
                        <a:ln>
                          <a:noFill/>
                        </a:ln>
                        <a:solidFill>
                          <a:srgbClr val="002060"/>
                        </a:solidFill>
                        <a:effectLst/>
                        <a:latin typeface="Century Gothic" panose="020B0502020202020204" pitchFamily="34" charset="0"/>
                        <a:ea typeface="+mn-ea"/>
                        <a:cs typeface="+mn-cs"/>
                      </a:endParaRP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2060"/>
                          </a:solidFill>
                          <a:effectLst/>
                          <a:latin typeface="Century Gothic" panose="020B0502020202020204" pitchFamily="34" charset="0"/>
                          <a:ea typeface="+mn-ea"/>
                          <a:cs typeface="+mn-cs"/>
                        </a:rPr>
                        <a:t>The increase of 3% in 2020 and 4% in 2021 noted in the internal moderation criterion, indicates that internal moderators pay attention to detail and their inputs are well received by the examiners. </a:t>
                      </a:r>
                    </a:p>
                  </a:txBody>
                  <a:tcPr marL="91423" marR="91423" marT="45680" marB="4568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FA"/>
                    </a:solidFill>
                  </a:tcPr>
                </a:tc>
                <a:extLst>
                  <a:ext uri="{0D108BD9-81ED-4DB2-BD59-A6C34878D82A}">
                    <a16:rowId xmlns:a16="http://schemas.microsoft.com/office/drawing/2014/main" val="1583497520"/>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14</a:t>
            </a:fld>
            <a:endParaRPr lang="en-GB" altLang="en-US" b="0" dirty="0">
              <a:solidFill>
                <a:srgbClr val="181966"/>
              </a:solidFill>
            </a:endParaRPr>
          </a:p>
        </p:txBody>
      </p:sp>
    </p:spTree>
    <p:extLst>
      <p:ext uri="{BB962C8B-B14F-4D97-AF65-F5344CB8AC3E}">
        <p14:creationId xmlns:p14="http://schemas.microsoft.com/office/powerpoint/2010/main" val="1842715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763712" y="1874837"/>
            <a:ext cx="6881192"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MODERATION OF SBA, PAT AND ORAL ASSESSMENT</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15</a:t>
            </a:fld>
            <a:endParaRPr lang="en-GB" altLang="en-US" b="0" dirty="0">
              <a:solidFill>
                <a:srgbClr val="181966"/>
              </a:solidFill>
            </a:endParaRPr>
          </a:p>
        </p:txBody>
      </p:sp>
    </p:spTree>
    <p:extLst>
      <p:ext uri="{BB962C8B-B14F-4D97-AF65-F5344CB8AC3E}">
        <p14:creationId xmlns:p14="http://schemas.microsoft.com/office/powerpoint/2010/main" val="84398435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239712" y="323850"/>
            <a:ext cx="9448798" cy="542811"/>
          </a:xfrm>
        </p:spPr>
        <p:txBody>
          <a:bodyPr/>
          <a:lstStyle/>
          <a:p>
            <a:pPr eaLnBrk="1"/>
            <a:r>
              <a:rPr lang="en-US" altLang="en-US" sz="2700" b="1" dirty="0">
                <a:solidFill>
                  <a:srgbClr val="002060"/>
                </a:solidFill>
                <a:latin typeface="Century Gothic" panose="020B0502020202020204" pitchFamily="34" charset="0"/>
              </a:rPr>
              <a:t/>
            </a:r>
            <a:br>
              <a:rPr lang="en-US" altLang="en-US" sz="2700" b="1" dirty="0">
                <a:solidFill>
                  <a:srgbClr val="002060"/>
                </a:solidFill>
                <a:latin typeface="Century Gothic" panose="020B0502020202020204" pitchFamily="34" charset="0"/>
              </a:rPr>
            </a:br>
            <a:r>
              <a:rPr lang="en-US" altLang="en-US" sz="3200" b="1" dirty="0">
                <a:solidFill>
                  <a:srgbClr val="002060"/>
                </a:solidFill>
                <a:latin typeface="Century Gothic" panose="020B0502020202020204" pitchFamily="34" charset="0"/>
              </a:rPr>
              <a:t>Scope of Moderation of SBA </a:t>
            </a:r>
            <a:r>
              <a:rPr lang="en-US" altLang="en-US" sz="2700" b="1" dirty="0">
                <a:solidFill>
                  <a:srgbClr val="002060"/>
                </a:solidFill>
                <a:latin typeface="Century Gothic" panose="020B0502020202020204" pitchFamily="34" charset="0"/>
              </a:rPr>
              <a:t/>
            </a:r>
            <a:br>
              <a:rPr lang="en-US" altLang="en-US" sz="2700" b="1" dirty="0">
                <a:solidFill>
                  <a:srgbClr val="002060"/>
                </a:solidFill>
                <a:latin typeface="Century Gothic" panose="020B0502020202020204" pitchFamily="34" charset="0"/>
              </a:rPr>
            </a:br>
            <a:endParaRPr lang="en-US" altLang="en-US" sz="2700" b="1" dirty="0">
              <a:solidFill>
                <a:srgbClr val="002060"/>
              </a:solidFill>
              <a:latin typeface="Century Gothic" panose="020B0502020202020204" pitchFamily="34" charset="0"/>
            </a:endParaRPr>
          </a:p>
        </p:txBody>
      </p:sp>
      <p:sp>
        <p:nvSpPr>
          <p:cNvPr id="2" name="Content Placeholder 1"/>
          <p:cNvSpPr>
            <a:spLocks noGrp="1"/>
          </p:cNvSpPr>
          <p:nvPr>
            <p:ph idx="1"/>
          </p:nvPr>
        </p:nvSpPr>
        <p:spPr>
          <a:xfrm>
            <a:off x="239712" y="1189038"/>
            <a:ext cx="9448799" cy="5305312"/>
          </a:xfrm>
        </p:spPr>
        <p:txBody>
          <a:bodyPr/>
          <a:lstStyle/>
          <a:p>
            <a:pPr marL="79375" indent="0">
              <a:buFont typeface="Wingdings" panose="05000000000000000000" pitchFamily="2" charset="2"/>
              <a:buNone/>
              <a:defRPr/>
            </a:pPr>
            <a:r>
              <a:rPr lang="en-ZA" sz="2400" b="1" dirty="0">
                <a:solidFill>
                  <a:schemeClr val="accent6">
                    <a:lumMod val="50000"/>
                  </a:schemeClr>
                </a:solidFill>
                <a:latin typeface="Century Gothic" panose="020B0502020202020204" pitchFamily="34" charset="0"/>
              </a:rPr>
              <a:t>Subjects sampled for SBA moderation</a:t>
            </a:r>
          </a:p>
          <a:p>
            <a:pPr>
              <a:defRPr/>
            </a:pPr>
            <a:endParaRPr lang="en-ZA" dirty="0">
              <a:solidFill>
                <a:schemeClr val="accent6">
                  <a:lumMod val="50000"/>
                </a:schemeClr>
              </a:solidFill>
              <a:latin typeface="Century Gothic" panose="020B0502020202020204" pitchFamily="34" charset="0"/>
            </a:endParaRPr>
          </a:p>
          <a:p>
            <a:pPr>
              <a:defRPr/>
            </a:pPr>
            <a:endParaRPr lang="en-ZA" dirty="0">
              <a:solidFill>
                <a:schemeClr val="accent6">
                  <a:lumMod val="50000"/>
                </a:schemeClr>
              </a:solidFill>
              <a:latin typeface="Century Gothic" panose="020B0502020202020204" pitchFamily="34" charset="0"/>
            </a:endParaRPr>
          </a:p>
          <a:p>
            <a:pPr>
              <a:defRPr/>
            </a:pPr>
            <a:endParaRPr lang="en-ZA" dirty="0">
              <a:solidFill>
                <a:schemeClr val="accent6">
                  <a:lumMod val="50000"/>
                </a:schemeClr>
              </a:solidFill>
              <a:latin typeface="Century Gothic" panose="020B0502020202020204" pitchFamily="34" charset="0"/>
            </a:endParaRPr>
          </a:p>
          <a:p>
            <a:pPr>
              <a:defRPr/>
            </a:pPr>
            <a:endParaRPr lang="en-ZA" dirty="0">
              <a:solidFill>
                <a:schemeClr val="accent6">
                  <a:lumMod val="50000"/>
                </a:schemeClr>
              </a:solidFill>
              <a:latin typeface="Century Gothic" panose="020B0502020202020204" pitchFamily="34" charset="0"/>
            </a:endParaRPr>
          </a:p>
          <a:p>
            <a:pPr>
              <a:defRPr/>
            </a:pPr>
            <a:endParaRPr lang="en-ZA" dirty="0">
              <a:solidFill>
                <a:schemeClr val="accent6">
                  <a:lumMod val="50000"/>
                </a:schemeClr>
              </a:solidFill>
              <a:latin typeface="Century Gothic" panose="020B0502020202020204" pitchFamily="34" charset="0"/>
            </a:endParaRPr>
          </a:p>
          <a:p>
            <a:pPr>
              <a:defRPr/>
            </a:pPr>
            <a:endParaRPr lang="en-ZA" dirty="0">
              <a:solidFill>
                <a:schemeClr val="accent6">
                  <a:lumMod val="50000"/>
                </a:schemeClr>
              </a:solidFill>
              <a:latin typeface="Century Gothic" panose="020B0502020202020204" pitchFamily="34" charset="0"/>
            </a:endParaRPr>
          </a:p>
          <a:p>
            <a:pPr marL="401637" lvl="1" indent="0">
              <a:buFont typeface="Symbol" panose="05050102010706020507" pitchFamily="18" charset="2"/>
              <a:buNone/>
              <a:defRPr/>
            </a:pPr>
            <a:endParaRPr lang="en-ZA" dirty="0"/>
          </a:p>
        </p:txBody>
      </p:sp>
      <p:sp>
        <p:nvSpPr>
          <p:cNvPr id="5" name="Slide Number Placeholder 4"/>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16</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graphicFrame>
        <p:nvGraphicFramePr>
          <p:cNvPr id="3" name="Table 5">
            <a:extLst>
              <a:ext uri="{FF2B5EF4-FFF2-40B4-BE49-F238E27FC236}">
                <a16:creationId xmlns:a16="http://schemas.microsoft.com/office/drawing/2014/main" id="{C219BB99-9D3F-4CEC-B900-5327059D3CB2}"/>
              </a:ext>
            </a:extLst>
          </p:cNvPr>
          <p:cNvGraphicFramePr>
            <a:graphicFrameLocks noGrp="1"/>
          </p:cNvGraphicFramePr>
          <p:nvPr/>
        </p:nvGraphicFramePr>
        <p:xfrm>
          <a:off x="392114" y="1539698"/>
          <a:ext cx="9183686" cy="4470118"/>
        </p:xfrm>
        <a:graphic>
          <a:graphicData uri="http://schemas.openxmlformats.org/drawingml/2006/table">
            <a:tbl>
              <a:tblPr firstRow="1" bandRow="1">
                <a:tableStyleId>{10A1B5D5-9B99-4C35-A422-299274C87663}</a:tableStyleId>
              </a:tblPr>
              <a:tblGrid>
                <a:gridCol w="4591843">
                  <a:extLst>
                    <a:ext uri="{9D8B030D-6E8A-4147-A177-3AD203B41FA5}">
                      <a16:colId xmlns:a16="http://schemas.microsoft.com/office/drawing/2014/main" val="1926724407"/>
                    </a:ext>
                  </a:extLst>
                </a:gridCol>
                <a:gridCol w="4591843">
                  <a:extLst>
                    <a:ext uri="{9D8B030D-6E8A-4147-A177-3AD203B41FA5}">
                      <a16:colId xmlns:a16="http://schemas.microsoft.com/office/drawing/2014/main" val="3378255223"/>
                    </a:ext>
                  </a:extLst>
                </a:gridCol>
              </a:tblGrid>
              <a:tr h="370840">
                <a:tc>
                  <a:txBody>
                    <a:bodyPr/>
                    <a:lstStyle/>
                    <a:p>
                      <a:r>
                        <a:rPr lang="en-ZA" dirty="0">
                          <a:latin typeface="Century Gothic" panose="020B0502020202020204" pitchFamily="34" charset="0"/>
                        </a:rPr>
                        <a:t>Accounting</a:t>
                      </a:r>
                    </a:p>
                  </a:txBody>
                  <a:tcPr/>
                </a:tc>
                <a:tc>
                  <a:txBody>
                    <a:bodyPr/>
                    <a:lstStyle/>
                    <a:p>
                      <a:r>
                        <a:rPr lang="en-ZA" dirty="0">
                          <a:latin typeface="Century Gothic" panose="020B0502020202020204" pitchFamily="34" charset="0"/>
                        </a:rPr>
                        <a:t>English Home Language</a:t>
                      </a:r>
                    </a:p>
                  </a:txBody>
                  <a:tcPr/>
                </a:tc>
                <a:extLst>
                  <a:ext uri="{0D108BD9-81ED-4DB2-BD59-A6C34878D82A}">
                    <a16:rowId xmlns:a16="http://schemas.microsoft.com/office/drawing/2014/main" val="29454023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Afrikaans Home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Geography</a:t>
                      </a:r>
                    </a:p>
                  </a:txBody>
                  <a:tcPr/>
                </a:tc>
                <a:extLst>
                  <a:ext uri="{0D108BD9-81ED-4DB2-BD59-A6C34878D82A}">
                    <a16:rowId xmlns:a16="http://schemas.microsoft.com/office/drawing/2014/main" val="22474491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Agricultural Sciences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History</a:t>
                      </a:r>
                    </a:p>
                  </a:txBody>
                  <a:tcPr/>
                </a:tc>
                <a:extLst>
                  <a:ext uri="{0D108BD9-81ED-4DB2-BD59-A6C34878D82A}">
                    <a16:rowId xmlns:a16="http://schemas.microsoft.com/office/drawing/2014/main" val="18677372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Business Studies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Life Sciences</a:t>
                      </a:r>
                    </a:p>
                  </a:txBody>
                  <a:tcPr/>
                </a:tc>
                <a:extLst>
                  <a:ext uri="{0D108BD9-81ED-4DB2-BD59-A6C34878D82A}">
                    <a16:rowId xmlns:a16="http://schemas.microsoft.com/office/drawing/2014/main" val="11573829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Civil Technology (Construction)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Mathematical Literacy</a:t>
                      </a:r>
                    </a:p>
                  </a:txBody>
                  <a:tcPr/>
                </a:tc>
                <a:extLst>
                  <a:ext uri="{0D108BD9-81ED-4DB2-BD59-A6C34878D82A}">
                    <a16:rowId xmlns:a16="http://schemas.microsoft.com/office/drawing/2014/main" val="222550955"/>
                  </a:ext>
                </a:extLst>
              </a:tr>
              <a:tr h="385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Computer Applications Technology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Mathematics</a:t>
                      </a:r>
                    </a:p>
                  </a:txBody>
                  <a:tcPr/>
                </a:tc>
                <a:extLst>
                  <a:ext uri="{0D108BD9-81ED-4DB2-BD59-A6C34878D82A}">
                    <a16:rowId xmlns:a16="http://schemas.microsoft.com/office/drawing/2014/main" val="216738435"/>
                  </a:ext>
                </a:extLst>
              </a:tr>
              <a:tr h="4773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Consumer Studies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Music</a:t>
                      </a:r>
                    </a:p>
                  </a:txBody>
                  <a:tcPr/>
                </a:tc>
                <a:extLst>
                  <a:ext uri="{0D108BD9-81ED-4DB2-BD59-A6C34878D82A}">
                    <a16:rowId xmlns:a16="http://schemas.microsoft.com/office/drawing/2014/main" val="1104560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Dance Studies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Physical Sciences</a:t>
                      </a:r>
                    </a:p>
                  </a:txBody>
                  <a:tcPr/>
                </a:tc>
                <a:extLst>
                  <a:ext uri="{0D108BD9-81ED-4DB2-BD59-A6C34878D82A}">
                    <a16:rowId xmlns:a16="http://schemas.microsoft.com/office/drawing/2014/main" val="24101245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Economics</a:t>
                      </a:r>
                    </a:p>
                  </a:txBody>
                  <a:tcPr/>
                </a:tc>
                <a:tc>
                  <a:txBody>
                    <a:bodyPr/>
                    <a:lstStyle/>
                    <a:p>
                      <a:r>
                        <a:rPr lang="en-ZA" dirty="0">
                          <a:solidFill>
                            <a:srgbClr val="22228B"/>
                          </a:solidFill>
                          <a:latin typeface="Century Gothic" panose="020B0502020202020204" pitchFamily="34" charset="0"/>
                        </a:rPr>
                        <a:t>South African Sign Language Home Language</a:t>
                      </a:r>
                    </a:p>
                  </a:txBody>
                  <a:tcPr/>
                </a:tc>
                <a:extLst>
                  <a:ext uri="{0D108BD9-81ED-4DB2-BD59-A6C34878D82A}">
                    <a16:rowId xmlns:a16="http://schemas.microsoft.com/office/drawing/2014/main" val="42774513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Engineering Graphics and Design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Technical Sciences</a:t>
                      </a:r>
                    </a:p>
                  </a:txBody>
                  <a:tcPr/>
                </a:tc>
                <a:extLst>
                  <a:ext uri="{0D108BD9-81ED-4DB2-BD59-A6C34878D82A}">
                    <a16:rowId xmlns:a16="http://schemas.microsoft.com/office/drawing/2014/main" val="30254031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English First Additional Language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solidFill>
                            <a:srgbClr val="22228B"/>
                          </a:solidFill>
                          <a:latin typeface="Century Gothic" panose="020B0502020202020204" pitchFamily="34" charset="0"/>
                        </a:rPr>
                        <a:t>Tourism</a:t>
                      </a:r>
                    </a:p>
                  </a:txBody>
                  <a:tcPr/>
                </a:tc>
                <a:extLst>
                  <a:ext uri="{0D108BD9-81ED-4DB2-BD59-A6C34878D82A}">
                    <a16:rowId xmlns:a16="http://schemas.microsoft.com/office/drawing/2014/main" val="1815813500"/>
                  </a:ext>
                </a:extLst>
              </a:tr>
            </a:tbl>
          </a:graphicData>
        </a:graphic>
      </p:graphicFrame>
    </p:spTree>
    <p:extLst>
      <p:ext uri="{BB962C8B-B14F-4D97-AF65-F5344CB8AC3E}">
        <p14:creationId xmlns:p14="http://schemas.microsoft.com/office/powerpoint/2010/main" val="2682573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113" y="200025"/>
            <a:ext cx="9066212" cy="484188"/>
          </a:xfrm>
        </p:spPr>
        <p:txBody>
          <a:bodyPr/>
          <a:lstStyle/>
          <a:p>
            <a:pPr eaLnBrk="1"/>
            <a:r>
              <a:rPr lang="en-US" altLang="en-US" sz="2700" b="1">
                <a:solidFill>
                  <a:srgbClr val="FF0000"/>
                </a:solidFill>
                <a:latin typeface="Century Gothic" panose="020B0502020202020204" pitchFamily="34" charset="0"/>
              </a:rPr>
              <a:t/>
            </a:r>
            <a:br>
              <a:rPr lang="en-US" altLang="en-US" sz="2700" b="1">
                <a:solidFill>
                  <a:srgbClr val="FF0000"/>
                </a:solidFill>
                <a:latin typeface="Century Gothic" panose="020B0502020202020204" pitchFamily="34" charset="0"/>
              </a:rPr>
            </a:br>
            <a:r>
              <a:rPr lang="en-US" altLang="en-US" sz="3200" b="1">
                <a:solidFill>
                  <a:srgbClr val="002060"/>
                </a:solidFill>
                <a:latin typeface="Century Gothic" panose="020B0502020202020204" pitchFamily="34" charset="0"/>
              </a:rPr>
              <a:t>Scope of PAT moderation</a:t>
            </a:r>
            <a:r>
              <a:rPr lang="en-US" altLang="en-US" sz="2700" b="1">
                <a:solidFill>
                  <a:srgbClr val="FF0000"/>
                </a:solidFill>
                <a:latin typeface="Century Gothic" panose="020B0502020202020204" pitchFamily="34" charset="0"/>
              </a:rPr>
              <a:t/>
            </a:r>
            <a:br>
              <a:rPr lang="en-US" altLang="en-US" sz="2700" b="1">
                <a:solidFill>
                  <a:srgbClr val="FF0000"/>
                </a:solidFill>
                <a:latin typeface="Century Gothic" panose="020B0502020202020204" pitchFamily="34" charset="0"/>
              </a:rPr>
            </a:br>
            <a:endParaRPr lang="en-US" altLang="en-US" sz="2700" b="1">
              <a:solidFill>
                <a:srgbClr val="FF0000"/>
              </a:solidFill>
              <a:latin typeface="Century Gothic" panose="020B050202020202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54575073"/>
              </p:ext>
            </p:extLst>
          </p:nvPr>
        </p:nvGraphicFramePr>
        <p:xfrm>
          <a:off x="416873" y="808037"/>
          <a:ext cx="9372600" cy="5391018"/>
        </p:xfrm>
        <a:graphic>
          <a:graphicData uri="http://schemas.openxmlformats.org/drawingml/2006/table">
            <a:tbl>
              <a:tblPr firstRow="1" firstCol="1" bandRow="1">
                <a:tableStyleId>{16D9F66E-5EB9-4882-86FB-DCBF35E3C3E4}</a:tableStyleId>
              </a:tblPr>
              <a:tblGrid>
                <a:gridCol w="3699708">
                  <a:extLst>
                    <a:ext uri="{9D8B030D-6E8A-4147-A177-3AD203B41FA5}">
                      <a16:colId xmlns:a16="http://schemas.microsoft.com/office/drawing/2014/main" val="20000"/>
                    </a:ext>
                  </a:extLst>
                </a:gridCol>
                <a:gridCol w="5672892">
                  <a:extLst>
                    <a:ext uri="{9D8B030D-6E8A-4147-A177-3AD203B41FA5}">
                      <a16:colId xmlns:a16="http://schemas.microsoft.com/office/drawing/2014/main" val="3748911865"/>
                    </a:ext>
                  </a:extLst>
                </a:gridCol>
              </a:tblGrid>
              <a:tr h="457244">
                <a:tc>
                  <a:txBody>
                    <a:bodyPr/>
                    <a:lstStyle/>
                    <a:p>
                      <a:pPr marL="69850" algn="ctr">
                        <a:lnSpc>
                          <a:spcPct val="115000"/>
                        </a:lnSpc>
                        <a:spcBef>
                          <a:spcPts val="355"/>
                        </a:spcBef>
                        <a:spcAft>
                          <a:spcPts val="0"/>
                        </a:spcAft>
                      </a:pPr>
                      <a:r>
                        <a:rPr lang="en-US" sz="2200" b="1" dirty="0">
                          <a:solidFill>
                            <a:schemeClr val="bg1"/>
                          </a:solidFill>
                          <a:effectLst/>
                          <a:latin typeface="Century Gothic" panose="020B0502020202020204" pitchFamily="34" charset="0"/>
                        </a:rPr>
                        <a:t>Province</a:t>
                      </a:r>
                      <a:endParaRPr lang="en-ZA" sz="22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439" marR="51439" marT="0" marB="0" anchor="ctr">
                    <a:solidFill>
                      <a:srgbClr val="22228B"/>
                    </a:solidFill>
                  </a:tcPr>
                </a:tc>
                <a:tc>
                  <a:txBody>
                    <a:bodyPr/>
                    <a:lstStyle/>
                    <a:p>
                      <a:pPr marL="69850" algn="ctr">
                        <a:lnSpc>
                          <a:spcPct val="115000"/>
                        </a:lnSpc>
                        <a:spcBef>
                          <a:spcPts val="355"/>
                        </a:spcBef>
                        <a:spcAft>
                          <a:spcPts val="0"/>
                        </a:spcAft>
                      </a:pPr>
                      <a:r>
                        <a:rPr lang="en-ZA" sz="22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rPr>
                        <a:t>Moderated Subjects</a:t>
                      </a:r>
                    </a:p>
                  </a:txBody>
                  <a:tcPr marL="51439" marR="51439" marT="0" marB="0" anchor="ctr">
                    <a:solidFill>
                      <a:srgbClr val="22228B"/>
                    </a:solidFill>
                  </a:tcPr>
                </a:tc>
                <a:extLst>
                  <a:ext uri="{0D108BD9-81ED-4DB2-BD59-A6C34878D82A}">
                    <a16:rowId xmlns:a16="http://schemas.microsoft.com/office/drawing/2014/main" val="10000"/>
                  </a:ext>
                </a:extLst>
              </a:tr>
              <a:tr h="380955">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Eastern Cape</a:t>
                      </a:r>
                    </a:p>
                  </a:txBody>
                  <a:tcPr marL="68580" marR="68580" marT="0" marB="0"/>
                </a:tc>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Music</a:t>
                      </a:r>
                    </a:p>
                  </a:txBody>
                  <a:tcPr marL="68580" marR="68580" marT="0" marB="0"/>
                </a:tc>
                <a:extLst>
                  <a:ext uri="{0D108BD9-81ED-4DB2-BD59-A6C34878D82A}">
                    <a16:rowId xmlns:a16="http://schemas.microsoft.com/office/drawing/2014/main" val="3979430164"/>
                  </a:ext>
                </a:extLst>
              </a:tr>
              <a:tr h="485422">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Gauteng</a:t>
                      </a:r>
                    </a:p>
                  </a:txBody>
                  <a:tcPr marL="68580" marR="68580" marT="0" marB="0"/>
                </a:tc>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Agricultural Sciences</a:t>
                      </a:r>
                    </a:p>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Computer Applications Technology</a:t>
                      </a:r>
                    </a:p>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Consumer Studies</a:t>
                      </a:r>
                    </a:p>
                  </a:txBody>
                  <a:tcPr marL="68580" marR="68580" marT="0" marB="0"/>
                </a:tc>
                <a:extLst>
                  <a:ext uri="{0D108BD9-81ED-4DB2-BD59-A6C34878D82A}">
                    <a16:rowId xmlns:a16="http://schemas.microsoft.com/office/drawing/2014/main" val="724288230"/>
                  </a:ext>
                </a:extLst>
              </a:tr>
              <a:tr h="485422">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KwaZulu Natal</a:t>
                      </a:r>
                    </a:p>
                  </a:txBody>
                  <a:tcPr marL="68580" marR="68580" marT="0" marB="0"/>
                </a:tc>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Civil Technology: Construction</a:t>
                      </a:r>
                    </a:p>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Tourism</a:t>
                      </a:r>
                    </a:p>
                  </a:txBody>
                  <a:tcPr marL="68580" marR="68580" marT="0" marB="0"/>
                </a:tc>
                <a:extLst>
                  <a:ext uri="{0D108BD9-81ED-4DB2-BD59-A6C34878D82A}">
                    <a16:rowId xmlns:a16="http://schemas.microsoft.com/office/drawing/2014/main" val="1451281265"/>
                  </a:ext>
                </a:extLst>
              </a:tr>
              <a:tr h="485422">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Limpopo</a:t>
                      </a:r>
                    </a:p>
                  </a:txBody>
                  <a:tcPr marL="68580" marR="68580" marT="0" marB="0"/>
                </a:tc>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Technical Sciences</a:t>
                      </a:r>
                    </a:p>
                  </a:txBody>
                  <a:tcPr marL="68580" marR="68580" marT="0" marB="0"/>
                </a:tc>
                <a:extLst>
                  <a:ext uri="{0D108BD9-81ED-4DB2-BD59-A6C34878D82A}">
                    <a16:rowId xmlns:a16="http://schemas.microsoft.com/office/drawing/2014/main" val="244711319"/>
                  </a:ext>
                </a:extLst>
              </a:tr>
              <a:tr h="751152">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Mpumalanga</a:t>
                      </a:r>
                    </a:p>
                  </a:txBody>
                  <a:tcPr marL="68580" marR="68580" marT="0" marB="0"/>
                </a:tc>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Consumer Studies</a:t>
                      </a:r>
                    </a:p>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Tourism</a:t>
                      </a:r>
                    </a:p>
                  </a:txBody>
                  <a:tcPr marL="68580" marR="68580" marT="0" marB="0"/>
                </a:tc>
                <a:extLst>
                  <a:ext uri="{0D108BD9-81ED-4DB2-BD59-A6C34878D82A}">
                    <a16:rowId xmlns:a16="http://schemas.microsoft.com/office/drawing/2014/main" val="416966154"/>
                  </a:ext>
                </a:extLst>
              </a:tr>
              <a:tr h="751152">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Northern Cape</a:t>
                      </a:r>
                    </a:p>
                  </a:txBody>
                  <a:tcPr marL="68580" marR="68580" marT="0" marB="0"/>
                </a:tc>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Consumer Studies</a:t>
                      </a:r>
                    </a:p>
                  </a:txBody>
                  <a:tcPr marL="68580" marR="68580" marT="0" marB="0"/>
                </a:tc>
                <a:extLst>
                  <a:ext uri="{0D108BD9-81ED-4DB2-BD59-A6C34878D82A}">
                    <a16:rowId xmlns:a16="http://schemas.microsoft.com/office/drawing/2014/main" val="3191198652"/>
                  </a:ext>
                </a:extLst>
              </a:tr>
              <a:tr h="751152">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Western Cape</a:t>
                      </a:r>
                    </a:p>
                  </a:txBody>
                  <a:tcPr marL="68580" marR="68580" marT="0" marB="0"/>
                </a:tc>
                <a:tc>
                  <a:txBody>
                    <a:bodyPr/>
                    <a:lstStyle/>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Dance Studies</a:t>
                      </a:r>
                    </a:p>
                    <a:p>
                      <a:pPr>
                        <a:lnSpc>
                          <a:spcPct val="112000"/>
                        </a:lnSpc>
                        <a:spcAft>
                          <a:spcPts val="0"/>
                        </a:spcAft>
                      </a:pPr>
                      <a:r>
                        <a:rPr lang="en-ZA" sz="22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rPr>
                        <a:t>Engineering Graphics and Design</a:t>
                      </a:r>
                    </a:p>
                  </a:txBody>
                  <a:tcPr marL="68580" marR="68580" marT="0" marB="0"/>
                </a:tc>
                <a:extLst>
                  <a:ext uri="{0D108BD9-81ED-4DB2-BD59-A6C34878D82A}">
                    <a16:rowId xmlns:a16="http://schemas.microsoft.com/office/drawing/2014/main" val="1993612679"/>
                  </a:ext>
                </a:extLst>
              </a:tr>
            </a:tbl>
          </a:graphicData>
        </a:graphic>
      </p:graphicFrame>
      <p:sp>
        <p:nvSpPr>
          <p:cNvPr id="5" name="Slide Number Placeholder 4"/>
          <p:cNvSpPr txBox="1">
            <a:spLocks/>
          </p:cNvSpPr>
          <p:nvPr/>
        </p:nvSpPr>
        <p:spPr>
          <a:xfrm>
            <a:off x="7224713" y="6884988"/>
            <a:ext cx="2351087" cy="522287"/>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a:cs typeface="Arial" charset="0"/>
              </a:rPr>
              <a:pPr marL="0" marR="0" lvl="0" indent="0" algn="r" defTabSz="449263" rtl="0" eaLnBrk="0" fontAlgn="base" latinLnBrk="0" hangingPunct="0">
                <a:lnSpc>
                  <a:spcPct val="100000"/>
                </a:lnSpc>
                <a:spcBef>
                  <a:spcPct val="0"/>
                </a:spcBef>
                <a:spcAft>
                  <a:spcPct val="0"/>
                </a:spcAft>
                <a:buClrTx/>
                <a:buSzTx/>
                <a:buFontTx/>
                <a:buNone/>
                <a:tabLst/>
                <a:defRPr/>
              </a:pPr>
              <a:t>17</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Arial" charset="0"/>
            </a:endParaRPr>
          </a:p>
        </p:txBody>
      </p:sp>
    </p:spTree>
    <p:extLst>
      <p:ext uri="{BB962C8B-B14F-4D97-AF65-F5344CB8AC3E}">
        <p14:creationId xmlns:p14="http://schemas.microsoft.com/office/powerpoint/2010/main" val="2220959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392113" y="200025"/>
            <a:ext cx="9066212" cy="484188"/>
          </a:xfrm>
        </p:spPr>
        <p:txBody>
          <a:bodyPr/>
          <a:lstStyle/>
          <a:p>
            <a:pPr eaLnBrk="1"/>
            <a:r>
              <a:rPr lang="en-US" altLang="en-US" sz="2700" b="1" dirty="0">
                <a:solidFill>
                  <a:srgbClr val="FF0000"/>
                </a:solidFill>
                <a:latin typeface="Century Gothic" panose="020B0502020202020204" pitchFamily="34" charset="0"/>
              </a:rPr>
              <a:t/>
            </a:r>
            <a:br>
              <a:rPr lang="en-US" altLang="en-US" sz="2700" b="1" dirty="0">
                <a:solidFill>
                  <a:srgbClr val="FF0000"/>
                </a:solidFill>
                <a:latin typeface="Century Gothic" panose="020B0502020202020204" pitchFamily="34" charset="0"/>
              </a:rPr>
            </a:br>
            <a:r>
              <a:rPr lang="en-US" altLang="en-US" sz="3200" b="1" dirty="0">
                <a:solidFill>
                  <a:srgbClr val="002060"/>
                </a:solidFill>
                <a:latin typeface="Century Gothic" panose="020B0502020202020204" pitchFamily="34" charset="0"/>
              </a:rPr>
              <a:t>Scope of oral assessment moderation</a:t>
            </a:r>
            <a:r>
              <a:rPr lang="en-US" altLang="en-US" sz="2700" b="1" dirty="0">
                <a:solidFill>
                  <a:srgbClr val="FF0000"/>
                </a:solidFill>
                <a:latin typeface="Century Gothic" panose="020B0502020202020204" pitchFamily="34" charset="0"/>
              </a:rPr>
              <a:t/>
            </a:r>
            <a:br>
              <a:rPr lang="en-US" altLang="en-US" sz="2700" b="1" dirty="0">
                <a:solidFill>
                  <a:srgbClr val="FF0000"/>
                </a:solidFill>
                <a:latin typeface="Century Gothic" panose="020B0502020202020204" pitchFamily="34" charset="0"/>
              </a:rPr>
            </a:br>
            <a:endParaRPr lang="en-US" altLang="en-US" sz="2700" b="1" dirty="0">
              <a:solidFill>
                <a:srgbClr val="FF0000"/>
              </a:solidFill>
              <a:latin typeface="Century Gothic" panose="020B0502020202020204" pitchFamily="34" charset="0"/>
            </a:endParaRPr>
          </a:p>
        </p:txBody>
      </p:sp>
      <p:graphicFrame>
        <p:nvGraphicFramePr>
          <p:cNvPr id="8" name="Content Placeholder 7"/>
          <p:cNvGraphicFramePr>
            <a:graphicFrameLocks noGrp="1"/>
          </p:cNvGraphicFramePr>
          <p:nvPr>
            <p:ph idx="1"/>
          </p:nvPr>
        </p:nvGraphicFramePr>
        <p:xfrm>
          <a:off x="392113" y="1112837"/>
          <a:ext cx="9372600" cy="3061474"/>
        </p:xfrm>
        <a:graphic>
          <a:graphicData uri="http://schemas.openxmlformats.org/drawingml/2006/table">
            <a:tbl>
              <a:tblPr firstRow="1" firstCol="1" bandRow="1">
                <a:tableStyleId>{16D9F66E-5EB9-4882-86FB-DCBF35E3C3E4}</a:tableStyleId>
              </a:tblPr>
              <a:tblGrid>
                <a:gridCol w="3699708">
                  <a:extLst>
                    <a:ext uri="{9D8B030D-6E8A-4147-A177-3AD203B41FA5}">
                      <a16:colId xmlns:a16="http://schemas.microsoft.com/office/drawing/2014/main" val="20000"/>
                    </a:ext>
                  </a:extLst>
                </a:gridCol>
                <a:gridCol w="5672892">
                  <a:extLst>
                    <a:ext uri="{9D8B030D-6E8A-4147-A177-3AD203B41FA5}">
                      <a16:colId xmlns:a16="http://schemas.microsoft.com/office/drawing/2014/main" val="3748911865"/>
                    </a:ext>
                  </a:extLst>
                </a:gridCol>
              </a:tblGrid>
              <a:tr h="457244">
                <a:tc>
                  <a:txBody>
                    <a:bodyPr/>
                    <a:lstStyle/>
                    <a:p>
                      <a:pPr marL="69850" algn="ctr">
                        <a:lnSpc>
                          <a:spcPct val="115000"/>
                        </a:lnSpc>
                        <a:spcBef>
                          <a:spcPts val="355"/>
                        </a:spcBef>
                        <a:spcAft>
                          <a:spcPts val="0"/>
                        </a:spcAft>
                      </a:pPr>
                      <a:r>
                        <a:rPr lang="en-US" sz="2200" b="1" dirty="0">
                          <a:solidFill>
                            <a:schemeClr val="bg1"/>
                          </a:solidFill>
                          <a:effectLst/>
                          <a:latin typeface="Century Gothic" panose="020B0502020202020204" pitchFamily="34" charset="0"/>
                        </a:rPr>
                        <a:t>Province</a:t>
                      </a:r>
                      <a:endParaRPr lang="en-ZA" sz="22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endParaRPr>
                    </a:p>
                  </a:txBody>
                  <a:tcPr marL="51439" marR="51439" marT="0" marB="0" anchor="ctr">
                    <a:solidFill>
                      <a:srgbClr val="22228B"/>
                    </a:solidFill>
                  </a:tcPr>
                </a:tc>
                <a:tc>
                  <a:txBody>
                    <a:bodyPr/>
                    <a:lstStyle/>
                    <a:p>
                      <a:pPr marL="69850" algn="ctr">
                        <a:lnSpc>
                          <a:spcPct val="115000"/>
                        </a:lnSpc>
                        <a:spcBef>
                          <a:spcPts val="355"/>
                        </a:spcBef>
                        <a:spcAft>
                          <a:spcPts val="0"/>
                        </a:spcAft>
                      </a:pPr>
                      <a:r>
                        <a:rPr lang="en-ZA" sz="2200" b="1" dirty="0">
                          <a:solidFill>
                            <a:schemeClr val="bg1"/>
                          </a:solidFill>
                          <a:effectLst/>
                          <a:latin typeface="Century Gothic" panose="020B0502020202020204" pitchFamily="34" charset="0"/>
                          <a:ea typeface="Century Gothic" panose="020B0502020202020204" pitchFamily="34" charset="0"/>
                          <a:cs typeface="Times New Roman" panose="02020603050405020304" pitchFamily="18" charset="0"/>
                        </a:rPr>
                        <a:t>Moderated Subjects</a:t>
                      </a:r>
                    </a:p>
                  </a:txBody>
                  <a:tcPr marL="51439" marR="51439" marT="0" marB="0" anchor="ctr">
                    <a:solidFill>
                      <a:srgbClr val="22228B"/>
                    </a:solidFill>
                  </a:tcPr>
                </a:tc>
                <a:extLst>
                  <a:ext uri="{0D108BD9-81ED-4DB2-BD59-A6C34878D82A}">
                    <a16:rowId xmlns:a16="http://schemas.microsoft.com/office/drawing/2014/main" val="10000"/>
                  </a:ext>
                </a:extLst>
              </a:tr>
              <a:tr h="380955">
                <a:tc>
                  <a:txBody>
                    <a:bodyPr/>
                    <a:lstStyle/>
                    <a:p>
                      <a:pPr algn="l">
                        <a:lnSpc>
                          <a:spcPct val="120000"/>
                        </a:lnSpc>
                      </a:pPr>
                      <a:r>
                        <a:rPr lang="en-ZA" sz="2400" b="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Eastern Cape</a:t>
                      </a:r>
                      <a:endParaRPr lang="en-ZA" sz="24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20000"/>
                        </a:lnSpc>
                        <a:buFont typeface="Courier New" panose="02070309020205020404" pitchFamily="49" charset="0"/>
                        <a:buNone/>
                      </a:pPr>
                      <a:r>
                        <a:rPr lang="en-ZA" sz="24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IsiXhosa Home Language</a:t>
                      </a:r>
                      <a:endParaRPr lang="en-ZA" sz="2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9430164"/>
                  </a:ext>
                </a:extLst>
              </a:tr>
              <a:tr h="485422">
                <a:tc>
                  <a:txBody>
                    <a:bodyPr/>
                    <a:lstStyle/>
                    <a:p>
                      <a:pPr algn="l">
                        <a:lnSpc>
                          <a:spcPct val="120000"/>
                        </a:lnSpc>
                      </a:pPr>
                      <a:r>
                        <a:rPr lang="en-ZA" sz="2400" b="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Gauteng</a:t>
                      </a:r>
                      <a:endParaRPr lang="en-ZA" sz="24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20000"/>
                        </a:lnSpc>
                        <a:buFont typeface="Courier New" panose="02070309020205020404" pitchFamily="49" charset="0"/>
                        <a:buNone/>
                      </a:pPr>
                      <a:r>
                        <a:rPr lang="en-ZA" sz="24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Afrikaans First Additional Language</a:t>
                      </a:r>
                      <a:endParaRPr lang="en-ZA" sz="2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288230"/>
                  </a:ext>
                </a:extLst>
              </a:tr>
              <a:tr h="485422">
                <a:tc>
                  <a:txBody>
                    <a:bodyPr/>
                    <a:lstStyle/>
                    <a:p>
                      <a:pPr marL="15240" algn="l">
                        <a:lnSpc>
                          <a:spcPct val="120000"/>
                        </a:lnSpc>
                      </a:pPr>
                      <a:r>
                        <a:rPr lang="en-ZA" sz="2400" b="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KwaZulu-Natal</a:t>
                      </a:r>
                      <a:endParaRPr lang="en-ZA" sz="24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20000"/>
                        </a:lnSpc>
                        <a:buFont typeface="Courier New" panose="02070309020205020404" pitchFamily="49" charset="0"/>
                        <a:buNone/>
                      </a:pPr>
                      <a:r>
                        <a:rPr lang="en-ZA" sz="24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IsiZulu Home Language</a:t>
                      </a:r>
                      <a:endParaRPr lang="en-ZA" sz="2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1281265"/>
                  </a:ext>
                </a:extLst>
              </a:tr>
              <a:tr h="485422">
                <a:tc>
                  <a:txBody>
                    <a:bodyPr/>
                    <a:lstStyle/>
                    <a:p>
                      <a:pPr marL="15240" algn="l">
                        <a:lnSpc>
                          <a:spcPct val="120000"/>
                        </a:lnSpc>
                      </a:pPr>
                      <a:r>
                        <a:rPr lang="en-ZA" sz="24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Northern Cape</a:t>
                      </a:r>
                      <a:endParaRPr lang="en-ZA" sz="2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20000"/>
                        </a:lnSpc>
                        <a:buFont typeface="Courier New" panose="02070309020205020404" pitchFamily="49" charset="0"/>
                        <a:buNone/>
                      </a:pPr>
                      <a:r>
                        <a:rPr lang="en-ZA" sz="24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Afrikaans Home Language</a:t>
                      </a:r>
                      <a:endParaRPr lang="en-ZA" sz="2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711319"/>
                  </a:ext>
                </a:extLst>
              </a:tr>
              <a:tr h="751152">
                <a:tc>
                  <a:txBody>
                    <a:bodyPr/>
                    <a:lstStyle/>
                    <a:p>
                      <a:pPr marL="15240" algn="l">
                        <a:lnSpc>
                          <a:spcPct val="120000"/>
                        </a:lnSpc>
                      </a:pPr>
                      <a:r>
                        <a:rPr lang="en-ZA" sz="2400" b="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Western Cape</a:t>
                      </a:r>
                      <a:endParaRPr lang="en-ZA" sz="2400" b="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lvl="0" indent="0" algn="l">
                        <a:lnSpc>
                          <a:spcPct val="120000"/>
                        </a:lnSpc>
                        <a:buFont typeface="Courier New" panose="02070309020205020404" pitchFamily="49" charset="0"/>
                        <a:buNone/>
                      </a:pPr>
                      <a:r>
                        <a:rPr lang="en-ZA" sz="2400" b="0" dirty="0">
                          <a:solidFill>
                            <a:srgbClr val="002060"/>
                          </a:solidFill>
                          <a:effectLst/>
                          <a:latin typeface="Century Gothic" panose="020B0502020202020204" pitchFamily="34" charset="0"/>
                          <a:ea typeface="Calibri" panose="020F0502020204030204" pitchFamily="34" charset="0"/>
                          <a:cs typeface="Calibri" panose="020F0502020204030204" pitchFamily="34" charset="0"/>
                        </a:rPr>
                        <a:t>Afrikaans Home Language</a:t>
                      </a:r>
                      <a:endParaRPr lang="en-ZA" sz="2400" b="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6966154"/>
                  </a:ext>
                </a:extLst>
              </a:tr>
            </a:tbl>
          </a:graphicData>
        </a:graphic>
      </p:graphicFrame>
      <p:sp>
        <p:nvSpPr>
          <p:cNvPr id="5" name="Slide Number Placeholder 4"/>
          <p:cNvSpPr txBox="1">
            <a:spLocks/>
          </p:cNvSpPr>
          <p:nvPr/>
        </p:nvSpPr>
        <p:spPr>
          <a:xfrm>
            <a:off x="7224713" y="6884988"/>
            <a:ext cx="2351087" cy="522287"/>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a:cs typeface="Arial" charset="0"/>
              </a:rPr>
              <a:pPr marL="0" marR="0" lvl="0" indent="0" algn="r" defTabSz="449263" rtl="0" eaLnBrk="0" fontAlgn="base" latinLnBrk="0" hangingPunct="0">
                <a:lnSpc>
                  <a:spcPct val="100000"/>
                </a:lnSpc>
                <a:spcBef>
                  <a:spcPct val="0"/>
                </a:spcBef>
                <a:spcAft>
                  <a:spcPct val="0"/>
                </a:spcAft>
                <a:buClrTx/>
                <a:buSzTx/>
                <a:buFontTx/>
                <a:buNone/>
                <a:tabLst/>
                <a:defRPr/>
              </a:pPr>
              <a:t>18</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Arial" charset="0"/>
            </a:endParaRPr>
          </a:p>
        </p:txBody>
      </p:sp>
    </p:spTree>
    <p:extLst>
      <p:ext uri="{BB962C8B-B14F-4D97-AF65-F5344CB8AC3E}">
        <p14:creationId xmlns:p14="http://schemas.microsoft.com/office/powerpoint/2010/main" val="3279422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C2DB3A88-3D16-4AA5-9E96-8494CC748E80}"/>
              </a:ext>
            </a:extLst>
          </p:cNvPr>
          <p:cNvSpPr>
            <a:spLocks noGrp="1" noChangeArrowheads="1"/>
          </p:cNvSpPr>
          <p:nvPr>
            <p:ph type="title"/>
          </p:nvPr>
        </p:nvSpPr>
        <p:spPr>
          <a:xfrm>
            <a:off x="504825" y="200025"/>
            <a:ext cx="9066213" cy="533400"/>
          </a:xfrm>
        </p:spPr>
        <p:txBody>
          <a:bodyPr/>
          <a:lstStyle/>
          <a:p>
            <a:pPr eaLnBrk="1"/>
            <a:r>
              <a:rPr lang="en-US" altLang="en-US" sz="2700" b="1">
                <a:solidFill>
                  <a:srgbClr val="003366"/>
                </a:solidFill>
                <a:latin typeface="Century Gothic" panose="020B0502020202020204" pitchFamily="34" charset="0"/>
              </a:rPr>
              <a:t/>
            </a:r>
            <a:br>
              <a:rPr lang="en-US" altLang="en-US" sz="2700" b="1">
                <a:solidFill>
                  <a:srgbClr val="003366"/>
                </a:solidFill>
                <a:latin typeface="Century Gothic" panose="020B0502020202020204" pitchFamily="34" charset="0"/>
              </a:rPr>
            </a:br>
            <a:r>
              <a:rPr lang="en-US" altLang="en-US" sz="3200" b="1">
                <a:solidFill>
                  <a:srgbClr val="003366"/>
                </a:solidFill>
                <a:latin typeface="Century Gothic" panose="020B0502020202020204" pitchFamily="34" charset="0"/>
              </a:rPr>
              <a:t>SBA Moderation </a:t>
            </a:r>
            <a:r>
              <a:rPr lang="en-US" altLang="en-US" sz="2700" b="1">
                <a:solidFill>
                  <a:srgbClr val="003366"/>
                </a:solidFill>
                <a:latin typeface="Century Gothic" panose="020B0502020202020204" pitchFamily="34" charset="0"/>
              </a:rPr>
              <a:t/>
            </a:r>
            <a:br>
              <a:rPr lang="en-US" altLang="en-US" sz="2700" b="1">
                <a:solidFill>
                  <a:srgbClr val="003366"/>
                </a:solidFill>
                <a:latin typeface="Century Gothic" panose="020B0502020202020204" pitchFamily="34" charset="0"/>
              </a:rPr>
            </a:br>
            <a:endParaRPr lang="en-US" altLang="en-US" sz="2700" b="1">
              <a:solidFill>
                <a:srgbClr val="003366"/>
              </a:solidFill>
              <a:latin typeface="Century Gothic" panose="020B0502020202020204" pitchFamily="34" charset="0"/>
            </a:endParaRPr>
          </a:p>
        </p:txBody>
      </p:sp>
      <p:sp>
        <p:nvSpPr>
          <p:cNvPr id="2" name="Content Placeholder 1">
            <a:extLst>
              <a:ext uri="{FF2B5EF4-FFF2-40B4-BE49-F238E27FC236}">
                <a16:creationId xmlns:a16="http://schemas.microsoft.com/office/drawing/2014/main" id="{CEB54173-667D-4016-8E75-1E912F9820E4}"/>
              </a:ext>
            </a:extLst>
          </p:cNvPr>
          <p:cNvSpPr>
            <a:spLocks noGrp="1"/>
          </p:cNvSpPr>
          <p:nvPr>
            <p:ph idx="1"/>
          </p:nvPr>
        </p:nvSpPr>
        <p:spPr>
          <a:xfrm>
            <a:off x="239713" y="1112838"/>
            <a:ext cx="9677400" cy="5410200"/>
          </a:xfrm>
        </p:spPr>
        <p:txBody>
          <a:bodyPr/>
          <a:lstStyle/>
          <a:p>
            <a:pPr marL="79780" indent="0" defTabSz="336980">
              <a:spcAft>
                <a:spcPts val="1069"/>
              </a:spcAft>
              <a:buFont typeface="Wingdings" panose="05000000000000000000" pitchFamily="2" charset="2"/>
              <a:buNone/>
              <a:defRPr/>
            </a:pPr>
            <a:r>
              <a:rPr lang="en-ZA" b="1" u="sng" dirty="0">
                <a:solidFill>
                  <a:schemeClr val="accent2">
                    <a:lumMod val="50000"/>
                  </a:schemeClr>
                </a:solidFill>
                <a:latin typeface="Century Gothic" panose="020B0502020202020204" pitchFamily="34" charset="0"/>
              </a:rPr>
              <a:t>Areas of Improvement</a:t>
            </a:r>
          </a:p>
          <a:p>
            <a:pPr marL="79375" indent="0" algn="just">
              <a:lnSpc>
                <a:spcPct val="115000"/>
              </a:lnSpc>
              <a:buNone/>
            </a:pP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79375" indent="0" algn="just">
              <a:lnSpc>
                <a:spcPct val="120000"/>
              </a:lnSpc>
              <a:buNone/>
            </a:pPr>
            <a:r>
              <a:rPr lang="en-ZA" dirty="0">
                <a:solidFill>
                  <a:schemeClr val="accent6">
                    <a:lumMod val="50000"/>
                  </a:schemeClr>
                </a:solidFill>
                <a:latin typeface="Century Gothic" panose="020B0502020202020204" pitchFamily="34" charset="0"/>
              </a:rPr>
              <a:t>There were no areas of improvement noted. The directives of 2020 have still not been addressed by PED in certain subjects.</a:t>
            </a:r>
          </a:p>
          <a:p>
            <a:pPr marL="79375" indent="0">
              <a:buFont typeface="Wingdings" panose="05000000000000000000" pitchFamily="2" charset="2"/>
              <a:buNone/>
              <a:defRPr/>
            </a:pPr>
            <a:endParaRPr lang="en-ZA" sz="2200" dirty="0">
              <a:solidFill>
                <a:srgbClr val="002060"/>
              </a:solidFill>
              <a:latin typeface="Century Gothic" panose="020B0502020202020204" pitchFamily="34" charset="0"/>
            </a:endParaRPr>
          </a:p>
        </p:txBody>
      </p:sp>
      <p:sp>
        <p:nvSpPr>
          <p:cNvPr id="25604" name="TextBox 3">
            <a:extLst>
              <a:ext uri="{FF2B5EF4-FFF2-40B4-BE49-F238E27FC236}">
                <a16:creationId xmlns:a16="http://schemas.microsoft.com/office/drawing/2014/main" id="{8012E7E0-F380-4124-A753-A5DACDA3E9F0}"/>
              </a:ext>
            </a:extLst>
          </p:cNvPr>
          <p:cNvSpPr txBox="1">
            <a:spLocks noChangeArrowheads="1"/>
          </p:cNvSpPr>
          <p:nvPr/>
        </p:nvSpPr>
        <p:spPr bwMode="auto">
          <a:xfrm>
            <a:off x="8872796" y="6902451"/>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lang="en-US" altLang="en-US" sz="1400" dirty="0">
                <a:solidFill>
                  <a:srgbClr val="003366"/>
                </a:solidFill>
                <a:latin typeface="Century Gothic" panose="020B0502020202020204" pitchFamily="34" charset="0"/>
                <a:ea typeface="MS Gothic" panose="020B0609070205080204" pitchFamily="49" charset="-128"/>
              </a:rPr>
              <a:t>19</a:t>
            </a:r>
            <a:endParaRPr kumimoji="0" lang="en-ZA"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504825" y="933450"/>
            <a:ext cx="9067800" cy="5589587"/>
          </a:xfrm>
        </p:spPr>
        <p:txBody>
          <a:bodyPr/>
          <a:lstStyle/>
          <a:p>
            <a:pPr marL="182562" indent="0">
              <a:buNone/>
              <a:defRPr/>
            </a:pPr>
            <a:r>
              <a:rPr lang="en-ZA" altLang="en-US" sz="2400" dirty="0">
                <a:solidFill>
                  <a:schemeClr val="accent6">
                    <a:lumMod val="50000"/>
                  </a:schemeClr>
                </a:solidFill>
                <a:latin typeface="Century Gothic" panose="020B0502020202020204" pitchFamily="34" charset="0"/>
              </a:rPr>
              <a:t>1</a:t>
            </a:r>
            <a:r>
              <a:rPr lang="en-ZA" altLang="en-US" sz="2400" dirty="0">
                <a:solidFill>
                  <a:schemeClr val="tx2">
                    <a:lumMod val="95000"/>
                    <a:lumOff val="5000"/>
                  </a:schemeClr>
                </a:solidFill>
                <a:latin typeface="Century Gothic" panose="020B0502020202020204" pitchFamily="34" charset="0"/>
              </a:rPr>
              <a:t>. </a:t>
            </a:r>
            <a:r>
              <a:rPr lang="en-ZA" sz="2400" dirty="0">
                <a:solidFill>
                  <a:schemeClr val="accent6">
                    <a:lumMod val="50000"/>
                  </a:schemeClr>
                </a:solidFill>
                <a:latin typeface="Century Gothic" panose="020B0502020202020204" pitchFamily="34" charset="0"/>
              </a:rPr>
              <a:t>Umalusi mandate and regulatory framework</a:t>
            </a:r>
            <a:endParaRPr lang="en-ZA" altLang="en-US" sz="2400" dirty="0">
              <a:solidFill>
                <a:schemeClr val="accent6">
                  <a:lumMod val="50000"/>
                </a:schemeClr>
              </a:solidFill>
              <a:latin typeface="Century Gothic" panose="020B0502020202020204" pitchFamily="34" charset="0"/>
            </a:endParaRPr>
          </a:p>
          <a:p>
            <a:pPr marL="622300" indent="-439738">
              <a:buNone/>
              <a:defRPr/>
            </a:pPr>
            <a:r>
              <a:rPr lang="en-ZA" altLang="en-US" sz="2400" dirty="0">
                <a:solidFill>
                  <a:schemeClr val="accent6">
                    <a:lumMod val="50000"/>
                  </a:schemeClr>
                </a:solidFill>
                <a:latin typeface="Century Gothic" panose="020B0502020202020204" pitchFamily="34" charset="0"/>
              </a:rPr>
              <a:t>2. Framework for Quality Assurance of Assessment </a:t>
            </a:r>
          </a:p>
          <a:p>
            <a:pPr marL="622300" indent="-439738">
              <a:buNone/>
              <a:defRPr/>
            </a:pPr>
            <a:r>
              <a:rPr lang="en-ZA" altLang="en-US" sz="2400" dirty="0">
                <a:solidFill>
                  <a:schemeClr val="accent6">
                    <a:lumMod val="50000"/>
                  </a:schemeClr>
                </a:solidFill>
                <a:latin typeface="Century Gothic" panose="020B0502020202020204" pitchFamily="34" charset="0"/>
              </a:rPr>
              <a:t>3. The quality assurance processes undertaken in 2021 </a:t>
            </a:r>
          </a:p>
          <a:p>
            <a:pPr marL="622300" indent="-439738">
              <a:buFont typeface="Wingdings" panose="05000000000000000000" pitchFamily="2" charset="2"/>
              <a:buNone/>
              <a:defRPr/>
            </a:pPr>
            <a:r>
              <a:rPr lang="en-ZA" altLang="en-US" sz="2400" dirty="0">
                <a:solidFill>
                  <a:schemeClr val="accent6">
                    <a:lumMod val="50000"/>
                  </a:schemeClr>
                </a:solidFill>
                <a:latin typeface="Century Gothic" panose="020B0502020202020204" pitchFamily="34" charset="0"/>
              </a:rPr>
              <a:t>	3.1 Scope of the 2021 quality assurance of assessment</a:t>
            </a:r>
          </a:p>
          <a:p>
            <a:pPr marL="622300" indent="-439738">
              <a:buFont typeface="Wingdings" panose="05000000000000000000" pitchFamily="2" charset="2"/>
              <a:buNone/>
              <a:defRPr/>
            </a:pPr>
            <a:r>
              <a:rPr lang="en-ZA" altLang="en-US" sz="2400" dirty="0">
                <a:solidFill>
                  <a:schemeClr val="accent6">
                    <a:lumMod val="50000"/>
                  </a:schemeClr>
                </a:solidFill>
                <a:latin typeface="Century Gothic" panose="020B0502020202020204" pitchFamily="34" charset="0"/>
              </a:rPr>
              <a:t>    	3.2 Areas of improvement</a:t>
            </a:r>
          </a:p>
          <a:p>
            <a:pPr marL="622300" indent="-439738">
              <a:buFont typeface="Wingdings" panose="05000000000000000000" pitchFamily="2" charset="2"/>
              <a:buNone/>
              <a:defRPr/>
            </a:pPr>
            <a:r>
              <a:rPr lang="en-ZA" altLang="en-US" sz="2400" dirty="0">
                <a:solidFill>
                  <a:schemeClr val="accent6">
                    <a:lumMod val="50000"/>
                  </a:schemeClr>
                </a:solidFill>
                <a:latin typeface="Century Gothic" panose="020B0502020202020204" pitchFamily="34" charset="0"/>
              </a:rPr>
              <a:t>	3.3 Tracking of directives for compliance 2019-2021</a:t>
            </a:r>
          </a:p>
          <a:p>
            <a:pPr marL="622300" lvl="0" indent="-439738">
              <a:buNone/>
              <a:defRPr/>
            </a:pPr>
            <a:r>
              <a:rPr lang="en-ZA" altLang="en-US" sz="2400" dirty="0">
                <a:solidFill>
                  <a:schemeClr val="accent6">
                    <a:lumMod val="50000"/>
                  </a:schemeClr>
                </a:solidFill>
                <a:latin typeface="Century Gothic" panose="020B0502020202020204" pitchFamily="34" charset="0"/>
              </a:rPr>
              <a:t>4. </a:t>
            </a:r>
            <a:r>
              <a:rPr lang="en-ZA" sz="2400" dirty="0">
                <a:solidFill>
                  <a:schemeClr val="accent6">
                    <a:lumMod val="50000"/>
                  </a:schemeClr>
                </a:solidFill>
                <a:latin typeface="Century Gothic" panose="020B0502020202020204" pitchFamily="34" charset="0"/>
              </a:rPr>
              <a:t>Standardisation and Resulting</a:t>
            </a:r>
          </a:p>
          <a:p>
            <a:pPr marL="622300" lvl="0" indent="-439738">
              <a:buNone/>
              <a:defRPr/>
            </a:pPr>
            <a:r>
              <a:rPr lang="en-ZA" altLang="en-US" sz="2400" dirty="0">
                <a:solidFill>
                  <a:schemeClr val="accent6">
                    <a:lumMod val="50000"/>
                  </a:schemeClr>
                </a:solidFill>
                <a:latin typeface="Century Gothic" panose="020B0502020202020204" pitchFamily="34" charset="0"/>
              </a:rPr>
              <a:t>5. Recommendations</a:t>
            </a:r>
          </a:p>
          <a:p>
            <a:pPr marL="622300" indent="-439738">
              <a:buNone/>
              <a:defRPr/>
            </a:pPr>
            <a:r>
              <a:rPr lang="en-ZA" altLang="en-US" sz="2400" dirty="0">
                <a:solidFill>
                  <a:schemeClr val="accent6">
                    <a:lumMod val="50000"/>
                  </a:schemeClr>
                </a:solidFill>
                <a:latin typeface="Century Gothic" panose="020B0502020202020204" pitchFamily="34" charset="0"/>
              </a:rPr>
              <a:t>6. Conclusion</a:t>
            </a:r>
            <a:endParaRPr lang="en-ZA" altLang="en-US" sz="2400" dirty="0">
              <a:solidFill>
                <a:srgbClr val="002060"/>
              </a:solidFill>
              <a:latin typeface="Century Gothic" panose="020B0502020202020204" pitchFamily="34" charset="0"/>
            </a:endParaRPr>
          </a:p>
          <a:p>
            <a:pPr marL="106363" indent="0">
              <a:buFont typeface="Wingdings" panose="05000000000000000000" pitchFamily="2" charset="2"/>
              <a:buNone/>
              <a:defRPr/>
            </a:pPr>
            <a:endParaRPr lang="en-ZA" altLang="en-US" sz="2800" dirty="0">
              <a:solidFill>
                <a:srgbClr val="002060"/>
              </a:solidFill>
            </a:endParaRPr>
          </a:p>
        </p:txBody>
      </p:sp>
      <p:sp>
        <p:nvSpPr>
          <p:cNvPr id="8195" name="Title 1"/>
          <p:cNvSpPr>
            <a:spLocks noGrp="1"/>
          </p:cNvSpPr>
          <p:nvPr>
            <p:ph type="title"/>
          </p:nvPr>
        </p:nvSpPr>
        <p:spPr>
          <a:xfrm>
            <a:off x="504826" y="122237"/>
            <a:ext cx="9258300" cy="685800"/>
          </a:xfrm>
        </p:spPr>
        <p:txBody>
          <a:bodyPr/>
          <a:lstStyle/>
          <a:p>
            <a:r>
              <a:rPr lang="en-ZA" altLang="en-US" sz="3200" b="1" dirty="0">
                <a:solidFill>
                  <a:srgbClr val="002060"/>
                </a:solidFill>
                <a:latin typeface="Century Gothic" panose="020B0502020202020204" pitchFamily="34" charset="0"/>
              </a:rPr>
              <a:t>Presentation Outline</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2</a:t>
            </a:fld>
            <a:endParaRPr lang="en-GB" altLang="en-US" b="0" dirty="0"/>
          </a:p>
        </p:txBody>
      </p:sp>
    </p:spTree>
    <p:extLst>
      <p:ext uri="{BB962C8B-B14F-4D97-AF65-F5344CB8AC3E}">
        <p14:creationId xmlns:p14="http://schemas.microsoft.com/office/powerpoint/2010/main" val="995187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49239"/>
            <a:ext cx="10080625" cy="167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4" y="152400"/>
            <a:ext cx="9070975" cy="472336"/>
          </a:xfrm>
        </p:spPr>
        <p:txBody>
          <a:bodyPr>
            <a:normAutofit/>
          </a:bodyPr>
          <a:lstStyle/>
          <a:p>
            <a:pPr>
              <a:defRPr/>
            </a:pPr>
            <a:r>
              <a:rPr lang="en-ZA" sz="3200" b="1" dirty="0">
                <a:solidFill>
                  <a:schemeClr val="accent2">
                    <a:lumMod val="50000"/>
                  </a:schemeClr>
                </a:solidFill>
                <a:latin typeface="Century Gothic" panose="020B0502020202020204" pitchFamily="34" charset="0"/>
              </a:rPr>
              <a:t>Moderation of SBA, PAT and oral assessment</a:t>
            </a:r>
            <a:endParaRPr lang="en-US" sz="3200" b="1" dirty="0">
              <a:solidFill>
                <a:srgbClr val="002060"/>
              </a:solidFill>
              <a:latin typeface="Century Gothic" panose="020B0502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356601464"/>
              </p:ext>
            </p:extLst>
          </p:nvPr>
        </p:nvGraphicFramePr>
        <p:xfrm>
          <a:off x="157955" y="991390"/>
          <a:ext cx="9764712" cy="4857849"/>
        </p:xfrm>
        <a:graphic>
          <a:graphicData uri="http://schemas.openxmlformats.org/drawingml/2006/table">
            <a:tbl>
              <a:tblPr firstRow="1" bandRow="1">
                <a:tableStyleId>{21E4AEA4-8DFA-4A89-87EB-49C32662AFE0}</a:tableStyleId>
              </a:tblPr>
              <a:tblGrid>
                <a:gridCol w="2901156">
                  <a:extLst>
                    <a:ext uri="{9D8B030D-6E8A-4147-A177-3AD203B41FA5}">
                      <a16:colId xmlns:a16="http://schemas.microsoft.com/office/drawing/2014/main" val="20000"/>
                    </a:ext>
                  </a:extLst>
                </a:gridCol>
                <a:gridCol w="1295400">
                  <a:extLst>
                    <a:ext uri="{9D8B030D-6E8A-4147-A177-3AD203B41FA5}">
                      <a16:colId xmlns:a16="http://schemas.microsoft.com/office/drawing/2014/main" val="20003"/>
                    </a:ext>
                  </a:extLst>
                </a:gridCol>
                <a:gridCol w="1219201">
                  <a:extLst>
                    <a:ext uri="{9D8B030D-6E8A-4147-A177-3AD203B41FA5}">
                      <a16:colId xmlns:a16="http://schemas.microsoft.com/office/drawing/2014/main" val="65049914"/>
                    </a:ext>
                  </a:extLst>
                </a:gridCol>
                <a:gridCol w="1219200">
                  <a:extLst>
                    <a:ext uri="{9D8B030D-6E8A-4147-A177-3AD203B41FA5}">
                      <a16:colId xmlns:a16="http://schemas.microsoft.com/office/drawing/2014/main" val="4240586682"/>
                    </a:ext>
                  </a:extLst>
                </a:gridCol>
                <a:gridCol w="3129755">
                  <a:extLst>
                    <a:ext uri="{9D8B030D-6E8A-4147-A177-3AD203B41FA5}">
                      <a16:colId xmlns:a16="http://schemas.microsoft.com/office/drawing/2014/main" val="20004"/>
                    </a:ext>
                  </a:extLst>
                </a:gridCol>
              </a:tblGrid>
              <a:tr h="546800">
                <a:tc>
                  <a:txBody>
                    <a:bodyPr/>
                    <a:lstStyle/>
                    <a:p>
                      <a:r>
                        <a:rPr lang="en-ZA" sz="1500" dirty="0">
                          <a:latin typeface="Century Gothic" panose="020B0502020202020204" pitchFamily="34" charset="0"/>
                        </a:rPr>
                        <a:t>Directives</a:t>
                      </a:r>
                    </a:p>
                    <a:p>
                      <a:r>
                        <a:rPr lang="en-ZA" sz="1500" dirty="0">
                          <a:latin typeface="Century Gothic" panose="020B0502020202020204" pitchFamily="34" charset="0"/>
                        </a:rPr>
                        <a:t>The DBE must ensure that</a:t>
                      </a:r>
                      <a:r>
                        <a:rPr lang="en-ZA" sz="1500" baseline="0" dirty="0">
                          <a:latin typeface="Century Gothic" panose="020B0502020202020204" pitchFamily="34" charset="0"/>
                        </a:rPr>
                        <a:t>:</a:t>
                      </a:r>
                      <a:endParaRPr lang="en-ZA" sz="15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500" dirty="0">
                          <a:latin typeface="Century Gothic" panose="020B0502020202020204" pitchFamily="34" charset="0"/>
                        </a:rPr>
                        <a:t>Nov 2019</a:t>
                      </a:r>
                      <a:endParaRPr lang="en-ZA" sz="15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r>
                        <a:rPr lang="en-ZA" sz="1500" dirty="0">
                          <a:solidFill>
                            <a:schemeClr val="bg1"/>
                          </a:solidFill>
                          <a:latin typeface="Century Gothic" panose="020B0502020202020204" pitchFamily="34" charset="0"/>
                        </a:rPr>
                        <a:t>Nov 2020</a:t>
                      </a:r>
                    </a:p>
                  </a:txBody>
                  <a:tcPr marL="100783" marR="100783" marT="50391" marB="50391">
                    <a:solidFill>
                      <a:srgbClr val="22228B"/>
                    </a:solidFill>
                  </a:tcPr>
                </a:tc>
                <a:tc>
                  <a:txBody>
                    <a:bodyPr/>
                    <a:lstStyle/>
                    <a:p>
                      <a:r>
                        <a:rPr lang="en-ZA" sz="1500" dirty="0">
                          <a:solidFill>
                            <a:schemeClr val="bg1"/>
                          </a:solidFill>
                          <a:latin typeface="Century Gothic" panose="020B0502020202020204" pitchFamily="34" charset="0"/>
                        </a:rPr>
                        <a:t>Nov 2021</a:t>
                      </a:r>
                    </a:p>
                  </a:txBody>
                  <a:tcPr marL="100783" marR="100783" marT="50391" marB="50391">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3" marR="100783" marT="50391" marB="50391">
                    <a:solidFill>
                      <a:srgbClr val="22228B"/>
                    </a:solidFill>
                  </a:tcPr>
                </a:tc>
                <a:extLst>
                  <a:ext uri="{0D108BD9-81ED-4DB2-BD59-A6C34878D82A}">
                    <a16:rowId xmlns:a16="http://schemas.microsoft.com/office/drawing/2014/main" val="10000"/>
                  </a:ext>
                </a:extLst>
              </a:tr>
              <a:tr h="224831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rgbClr val="181966"/>
                          </a:solidFill>
                          <a:effectLst/>
                          <a:latin typeface="Century Gothic" panose="020B0502020202020204" pitchFamily="34" charset="0"/>
                          <a:ea typeface="Calibri" panose="020F0502020204030204" pitchFamily="34" charset="0"/>
                          <a:cs typeface="Times New Roman" panose="02020603050405020304" pitchFamily="18" charset="0"/>
                        </a:rPr>
                        <a:t>That the quality assurance of assessment in subjects with a practical component for both the Practical Assessment Task (PAT) and the practical examinations is attended to.</a:t>
                      </a:r>
                    </a:p>
                  </a:txBody>
                  <a:tcPr marL="100783" marR="100783" marT="50368" marB="50368">
                    <a:solidFill>
                      <a:schemeClr val="accent2">
                        <a:lumMod val="20000"/>
                        <a:lumOff val="80000"/>
                      </a:schemeClr>
                    </a:solidFill>
                  </a:tcPr>
                </a:tc>
                <a:tc>
                  <a:txBody>
                    <a:bodyPr/>
                    <a:lstStyle/>
                    <a:p>
                      <a:pPr marL="0" indent="0" algn="just">
                        <a:tabLst/>
                      </a:pPr>
                      <a:r>
                        <a:rPr lang="en-ZA" sz="1400" kern="1200" dirty="0">
                          <a:solidFill>
                            <a:srgbClr val="181966"/>
                          </a:solidFill>
                          <a:latin typeface="Century Gothic" panose="020B0502020202020204" pitchFamily="34" charset="0"/>
                          <a:ea typeface="+mn-ea"/>
                          <a:cs typeface="+mn-cs"/>
                        </a:rPr>
                        <a:t>Not-Compliant</a:t>
                      </a:r>
                    </a:p>
                  </a:txBody>
                  <a:tcPr marL="100783" marR="100783" marT="50368" marB="50368">
                    <a:solidFill>
                      <a:schemeClr val="accent2">
                        <a:lumMod val="40000"/>
                        <a:lumOff val="60000"/>
                      </a:schemeClr>
                    </a:solidFill>
                  </a:tcPr>
                </a:tc>
                <a:tc>
                  <a:txBody>
                    <a:bodyPr/>
                    <a:lstStyle/>
                    <a:p>
                      <a:pPr algn="just"/>
                      <a:r>
                        <a:rPr lang="en-ZA" sz="1600" kern="1200" dirty="0">
                          <a:solidFill>
                            <a:srgbClr val="181966"/>
                          </a:solidFill>
                          <a:latin typeface="Century Gothic" panose="020B0502020202020204" pitchFamily="34" charset="0"/>
                          <a:ea typeface="+mn-ea"/>
                          <a:cs typeface="+mn-cs"/>
                        </a:rPr>
                        <a:t>Partially compliant</a:t>
                      </a:r>
                    </a:p>
                  </a:txBody>
                  <a:tcPr marL="100783" marR="100783" marT="50368" marB="50368">
                    <a:solidFill>
                      <a:schemeClr val="accent6">
                        <a:lumMod val="20000"/>
                        <a:lumOff val="80000"/>
                      </a:schemeClr>
                    </a:solidFill>
                  </a:tcPr>
                </a:tc>
                <a:tc>
                  <a:txBody>
                    <a:bodyPr/>
                    <a:lstStyle/>
                    <a:p>
                      <a:pPr algn="just"/>
                      <a:r>
                        <a:rPr lang="en-ZA" sz="1600" kern="1200" dirty="0">
                          <a:solidFill>
                            <a:srgbClr val="181966"/>
                          </a:solidFill>
                          <a:latin typeface="Century Gothic" panose="020B0502020202020204" pitchFamily="34" charset="0"/>
                          <a:ea typeface="+mn-ea"/>
                          <a:cs typeface="+mn-cs"/>
                        </a:rPr>
                        <a:t>Partially compliant</a:t>
                      </a:r>
                    </a:p>
                  </a:txBody>
                  <a:tcPr marL="100783" marR="100783" marT="50368" marB="50368">
                    <a:solidFill>
                      <a:schemeClr val="accent2">
                        <a:lumMod val="40000"/>
                        <a:lumOff val="60000"/>
                      </a:schemeClr>
                    </a:solidFill>
                  </a:tcPr>
                </a:tc>
                <a:tc>
                  <a:txBody>
                    <a:bodyPr/>
                    <a:lstStyle/>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ZA" sz="1600" b="0" i="0" u="none" strike="noStrike" kern="1200" cap="none" spc="0" normalizeH="0" baseline="0" noProof="0" dirty="0">
                          <a:ln>
                            <a:noFill/>
                          </a:ln>
                          <a:solidFill>
                            <a:srgbClr val="181966"/>
                          </a:solidFill>
                          <a:effectLst/>
                          <a:uLnTx/>
                          <a:uFillTx/>
                          <a:latin typeface="Century Gothic" panose="020B0502020202020204" pitchFamily="34" charset="0"/>
                          <a:ea typeface="Calibri" panose="020F0502020204030204" pitchFamily="34" charset="0"/>
                          <a:cs typeface="Times New Roman" panose="02020603050405020304" pitchFamily="18" charset="0"/>
                        </a:rPr>
                        <a:t>Although internal moderation at district and provincial levels was evident in CAT PAT, there was not any for Music and  Engineering Graphics and Design at any of the levels.</a:t>
                      </a:r>
                    </a:p>
                  </a:txBody>
                  <a:tcPr marL="100783" marR="100783" marT="50368" marB="50368">
                    <a:solidFill>
                      <a:schemeClr val="accent2">
                        <a:lumMod val="20000"/>
                        <a:lumOff val="80000"/>
                      </a:schemeClr>
                    </a:solidFill>
                  </a:tcPr>
                </a:tc>
                <a:extLst>
                  <a:ext uri="{0D108BD9-81ED-4DB2-BD59-A6C34878D82A}">
                    <a16:rowId xmlns:a16="http://schemas.microsoft.com/office/drawing/2014/main" val="10001"/>
                  </a:ext>
                </a:extLst>
              </a:tr>
              <a:tr h="1357546">
                <a:tc>
                  <a:txBody>
                    <a:body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pPr>
                      <a:r>
                        <a:rPr kumimoji="0" lang="en-US" altLang="en-US" sz="1600" b="0" i="0" u="none" strike="noStrike" cap="none" normalizeH="0" baseline="0" dirty="0">
                          <a:ln>
                            <a:noFill/>
                          </a:ln>
                          <a:solidFill>
                            <a:srgbClr val="002060"/>
                          </a:solidFill>
                          <a:effectLst/>
                          <a:latin typeface="Century Gothic" panose="020B0502020202020204" pitchFamily="34" charset="0"/>
                        </a:rPr>
                        <a:t>The use of recycled tasks and shadow marking in SBA is discouraged through effective internal moderation processes.</a:t>
                      </a:r>
                    </a:p>
                  </a:txBody>
                  <a:tcPr marL="100783" marR="100783" marT="50414" marB="5041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181966"/>
                          </a:solidFill>
                          <a:latin typeface="Century Gothic" panose="020B0502020202020204" pitchFamily="34" charset="0"/>
                          <a:ea typeface="+mn-ea"/>
                          <a:cs typeface="+mn-cs"/>
                        </a:rPr>
                        <a:t>Partially compliant</a:t>
                      </a:r>
                    </a:p>
                  </a:txBody>
                  <a:tcPr marL="100783" marR="100783" marT="50414" marB="50414">
                    <a:solidFill>
                      <a:schemeClr val="accent2">
                        <a:lumMod val="40000"/>
                        <a:lumOff val="6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rgbClr val="181966"/>
                          </a:solidFill>
                          <a:latin typeface="Century Gothic" panose="020B0502020202020204" pitchFamily="34" charset="0"/>
                          <a:ea typeface="+mn-ea"/>
                          <a:cs typeface="+mn-cs"/>
                        </a:rPr>
                        <a:t>Partially compliant</a:t>
                      </a:r>
                    </a:p>
                  </a:txBody>
                  <a:tcPr marL="100783" marR="100783" marT="50414" marB="50414">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600" kern="1200" dirty="0">
                          <a:solidFill>
                            <a:srgbClr val="181966"/>
                          </a:solidFill>
                          <a:latin typeface="Century Gothic" panose="020B0502020202020204" pitchFamily="34" charset="0"/>
                          <a:ea typeface="+mn-ea"/>
                          <a:cs typeface="+mn-cs"/>
                        </a:rPr>
                        <a:t>Partially compliant</a:t>
                      </a:r>
                    </a:p>
                  </a:txBody>
                  <a:tcPr marL="100783" marR="100783" marT="50414" marB="50414">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en-ZA" sz="1600" dirty="0">
                          <a:solidFill>
                            <a:srgbClr val="181966"/>
                          </a:solidFill>
                          <a:latin typeface="Century Gothic" panose="020B0502020202020204" pitchFamily="34" charset="0"/>
                        </a:rPr>
                        <a:t>The quality of the assessment tasks and internal moderation has improved in many of the subjects sampled for the external moderation. Internal moderation was able to pick up marking errors in most instances.</a:t>
                      </a:r>
                    </a:p>
                  </a:txBody>
                  <a:tcPr marL="100783" marR="100783" marT="50414" marB="50414">
                    <a:solidFill>
                      <a:schemeClr val="accent2">
                        <a:lumMod val="20000"/>
                        <a:lumOff val="80000"/>
                      </a:schemeClr>
                    </a:solidFill>
                  </a:tcPr>
                </a:tc>
                <a:extLst>
                  <a:ext uri="{0D108BD9-81ED-4DB2-BD59-A6C34878D82A}">
                    <a16:rowId xmlns:a16="http://schemas.microsoft.com/office/drawing/2014/main" val="1989878952"/>
                  </a:ext>
                </a:extLst>
              </a:tr>
            </a:tbl>
          </a:graphicData>
        </a:graphic>
      </p:graphicFrame>
      <p:sp>
        <p:nvSpPr>
          <p:cNvPr id="17439"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20</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653584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189707" y="154983"/>
            <a:ext cx="9701212" cy="424454"/>
          </a:xfrm>
        </p:spPr>
        <p:txBody>
          <a:bodyPr>
            <a:normAutofit fontScale="92500" lnSpcReduction="10000"/>
          </a:bodyPr>
          <a:lstStyle/>
          <a:p>
            <a:pPr>
              <a:defRPr/>
            </a:pPr>
            <a:r>
              <a:rPr lang="en-ZA" sz="3200" b="1" dirty="0">
                <a:solidFill>
                  <a:schemeClr val="accent2">
                    <a:lumMod val="50000"/>
                  </a:schemeClr>
                </a:solidFill>
                <a:latin typeface="Century Gothic" panose="020B0502020202020204" pitchFamily="34" charset="0"/>
              </a:rPr>
              <a:t>Moderation of SBA, PAT and oral assessment</a:t>
            </a:r>
            <a:endParaRPr lang="en-US" sz="3200" b="1" dirty="0">
              <a:solidFill>
                <a:srgbClr val="002060"/>
              </a:solidFill>
              <a:latin typeface="Century Gothic" panose="020B0502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200382445"/>
              </p:ext>
            </p:extLst>
          </p:nvPr>
        </p:nvGraphicFramePr>
        <p:xfrm>
          <a:off x="189705" y="788988"/>
          <a:ext cx="9701214" cy="5123154"/>
        </p:xfrm>
        <a:graphic>
          <a:graphicData uri="http://schemas.openxmlformats.org/drawingml/2006/table">
            <a:tbl>
              <a:tblPr firstRow="1" bandRow="1">
                <a:tableStyleId>{21E4AEA4-8DFA-4A89-87EB-49C32662AFE0}</a:tableStyleId>
              </a:tblPr>
              <a:tblGrid>
                <a:gridCol w="2610321">
                  <a:extLst>
                    <a:ext uri="{9D8B030D-6E8A-4147-A177-3AD203B41FA5}">
                      <a16:colId xmlns:a16="http://schemas.microsoft.com/office/drawing/2014/main" val="20000"/>
                    </a:ext>
                  </a:extLst>
                </a:gridCol>
                <a:gridCol w="1676400">
                  <a:extLst>
                    <a:ext uri="{9D8B030D-6E8A-4147-A177-3AD203B41FA5}">
                      <a16:colId xmlns:a16="http://schemas.microsoft.com/office/drawing/2014/main" val="20003"/>
                    </a:ext>
                  </a:extLst>
                </a:gridCol>
                <a:gridCol w="1371600">
                  <a:extLst>
                    <a:ext uri="{9D8B030D-6E8A-4147-A177-3AD203B41FA5}">
                      <a16:colId xmlns:a16="http://schemas.microsoft.com/office/drawing/2014/main" val="65049914"/>
                    </a:ext>
                  </a:extLst>
                </a:gridCol>
                <a:gridCol w="1295400">
                  <a:extLst>
                    <a:ext uri="{9D8B030D-6E8A-4147-A177-3AD203B41FA5}">
                      <a16:colId xmlns:a16="http://schemas.microsoft.com/office/drawing/2014/main" val="1801815193"/>
                    </a:ext>
                  </a:extLst>
                </a:gridCol>
                <a:gridCol w="2747493">
                  <a:extLst>
                    <a:ext uri="{9D8B030D-6E8A-4147-A177-3AD203B41FA5}">
                      <a16:colId xmlns:a16="http://schemas.microsoft.com/office/drawing/2014/main" val="20004"/>
                    </a:ext>
                  </a:extLst>
                </a:gridCol>
              </a:tblGrid>
              <a:tr h="610797">
                <a:tc>
                  <a:txBody>
                    <a:bodyPr/>
                    <a:lstStyle/>
                    <a:p>
                      <a:r>
                        <a:rPr lang="en-ZA" sz="1600" dirty="0">
                          <a:latin typeface="Century Gothic" panose="020B0502020202020204" pitchFamily="34" charset="0"/>
                        </a:rPr>
                        <a:t>Directives</a:t>
                      </a:r>
                    </a:p>
                    <a:p>
                      <a:r>
                        <a:rPr lang="en-ZA" sz="1600" dirty="0">
                          <a:latin typeface="Century Gothic" panose="020B0502020202020204" pitchFamily="34" charset="0"/>
                        </a:rPr>
                        <a:t>The DBE must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entury Gothic" panose="020B0502020202020204" pitchFamily="34" charset="0"/>
                        </a:rPr>
                        <a:t>Nov 2019</a:t>
                      </a:r>
                      <a:endParaRPr lang="en-ZA" sz="16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r>
                        <a:rPr lang="en-ZA" sz="1600" dirty="0">
                          <a:solidFill>
                            <a:schemeClr val="bg1"/>
                          </a:solidFill>
                          <a:latin typeface="Century Gothic" panose="020B0502020202020204" pitchFamily="34" charset="0"/>
                        </a:rPr>
                        <a:t>Nov 2020</a:t>
                      </a:r>
                    </a:p>
                  </a:txBody>
                  <a:tcPr marL="100783" marR="100783" marT="50391" marB="50391">
                    <a:solidFill>
                      <a:srgbClr val="22228B"/>
                    </a:solidFill>
                  </a:tcPr>
                </a:tc>
                <a:tc>
                  <a:txBody>
                    <a:bodyPr/>
                    <a:lstStyle/>
                    <a:p>
                      <a:r>
                        <a:rPr lang="en-ZA" sz="1600" dirty="0">
                          <a:solidFill>
                            <a:schemeClr val="bg1"/>
                          </a:solidFill>
                          <a:latin typeface="Century Gothic" panose="020B0502020202020204" pitchFamily="34" charset="0"/>
                        </a:rPr>
                        <a:t>Nov 2021</a:t>
                      </a:r>
                    </a:p>
                  </a:txBody>
                  <a:tcPr marL="100783" marR="100783" marT="50391" marB="50391">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3" marR="100783" marT="50391" marB="50391">
                    <a:solidFill>
                      <a:srgbClr val="22228B"/>
                    </a:solidFill>
                  </a:tcPr>
                </a:tc>
                <a:extLst>
                  <a:ext uri="{0D108BD9-81ED-4DB2-BD59-A6C34878D82A}">
                    <a16:rowId xmlns:a16="http://schemas.microsoft.com/office/drawing/2014/main" val="10000"/>
                  </a:ext>
                </a:extLst>
              </a:tr>
              <a:tr h="1116938">
                <a:tc>
                  <a:txBody>
                    <a:bodyPr/>
                    <a:lstStyle/>
                    <a:p>
                      <a:pPr algn="just">
                        <a:defRPr/>
                      </a:pPr>
                      <a:r>
                        <a:rPr lang="en-ZA" sz="1600" dirty="0">
                          <a:solidFill>
                            <a:schemeClr val="accent6">
                              <a:lumMod val="50000"/>
                            </a:schemeClr>
                          </a:solidFill>
                          <a:latin typeface="Century Gothic" panose="020B0502020202020204" pitchFamily="34" charset="0"/>
                        </a:rPr>
                        <a:t>Ensure that internal moderation is conducted efficiently and effectively at all levels of the system.</a:t>
                      </a:r>
                    </a:p>
                  </a:txBody>
                  <a:tcPr marL="100783" marR="100783" marT="50368" marB="50368"/>
                </a:tc>
                <a:tc>
                  <a:txBody>
                    <a:bodyPr/>
                    <a:lstStyle/>
                    <a:p>
                      <a:pPr algn="just"/>
                      <a:r>
                        <a:rPr lang="en-ZA" sz="1600" kern="1200" dirty="0">
                          <a:solidFill>
                            <a:srgbClr val="002060"/>
                          </a:solidFill>
                          <a:latin typeface="Century Gothic" panose="020B0502020202020204" pitchFamily="34" charset="0"/>
                          <a:ea typeface="+mn-ea"/>
                          <a:cs typeface="+mn-cs"/>
                        </a:rPr>
                        <a:t>Compliant</a:t>
                      </a:r>
                    </a:p>
                  </a:txBody>
                  <a:tcPr marL="100783" marR="100783" marT="50368" marB="50368">
                    <a:solidFill>
                      <a:schemeClr val="accent2">
                        <a:lumMod val="40000"/>
                        <a:lumOff val="60000"/>
                      </a:schemeClr>
                    </a:solidFill>
                  </a:tcPr>
                </a:tc>
                <a:tc>
                  <a:txBody>
                    <a:bodyPr/>
                    <a:lstStyle/>
                    <a:p>
                      <a:pPr algn="just"/>
                      <a:r>
                        <a:rPr lang="en-ZA" sz="1600" kern="1200" dirty="0">
                          <a:solidFill>
                            <a:srgbClr val="002060"/>
                          </a:solidFill>
                          <a:latin typeface="Century Gothic" panose="020B0502020202020204" pitchFamily="34" charset="0"/>
                          <a:ea typeface="+mn-ea"/>
                          <a:cs typeface="+mn-cs"/>
                        </a:rPr>
                        <a:t>Partially compliant</a:t>
                      </a:r>
                    </a:p>
                  </a:txBody>
                  <a:tcPr marL="100783" marR="100783" marT="50368" marB="50368">
                    <a:solidFill>
                      <a:schemeClr val="accent6">
                        <a:lumMod val="20000"/>
                        <a:lumOff val="80000"/>
                      </a:schemeClr>
                    </a:solidFill>
                  </a:tcPr>
                </a:tc>
                <a:tc>
                  <a:txBody>
                    <a:bodyPr/>
                    <a:lstStyle/>
                    <a:p>
                      <a:pPr marL="0" algn="just" defTabSz="914400" rtl="0" eaLnBrk="1" latinLnBrk="0" hangingPunct="1"/>
                      <a:r>
                        <a:rPr lang="en-ZA" sz="1600" kern="1200" dirty="0">
                          <a:solidFill>
                            <a:srgbClr val="002060"/>
                          </a:solidFill>
                          <a:latin typeface="Century Gothic" panose="020B0502020202020204" pitchFamily="34" charset="0"/>
                          <a:ea typeface="+mn-ea"/>
                          <a:cs typeface="+mn-cs"/>
                        </a:rPr>
                        <a:t>Partially compliant</a:t>
                      </a:r>
                    </a:p>
                  </a:txBody>
                  <a:tcPr marL="100783" marR="100783" marT="50368" marB="50368">
                    <a:solidFill>
                      <a:schemeClr val="accent2">
                        <a:lumMod val="40000"/>
                        <a:lumOff val="60000"/>
                      </a:schemeClr>
                    </a:solidFill>
                  </a:tcPr>
                </a:tc>
                <a:tc>
                  <a:txBody>
                    <a:body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altLang="en-US" sz="1600" kern="1200" noProof="0" dirty="0">
                          <a:solidFill>
                            <a:srgbClr val="002060"/>
                          </a:solidFill>
                          <a:latin typeface="Century Gothic" panose="020B0502020202020204" pitchFamily="34" charset="0"/>
                          <a:ea typeface="+mn-ea"/>
                          <a:cs typeface="+mn-cs"/>
                        </a:rPr>
                        <a:t>There was evidence of moderation across all levels, however there was no evidence of internal moderation in the teachers’ oral assessment files for IsiXhosa Home Language in all the sampled schools. </a:t>
                      </a:r>
                    </a:p>
                  </a:txBody>
                  <a:tcPr marL="100783" marR="100783" marT="50368" marB="50368">
                    <a:solidFill>
                      <a:schemeClr val="accent2">
                        <a:lumMod val="20000"/>
                        <a:lumOff val="80000"/>
                      </a:schemeClr>
                    </a:solidFill>
                  </a:tcPr>
                </a:tc>
                <a:extLst>
                  <a:ext uri="{0D108BD9-81ED-4DB2-BD59-A6C34878D82A}">
                    <a16:rowId xmlns:a16="http://schemas.microsoft.com/office/drawing/2014/main" val="10001"/>
                  </a:ext>
                </a:extLst>
              </a:tr>
              <a:tr h="2083457">
                <a:tc>
                  <a:txBody>
                    <a:bodyPr/>
                    <a:lstStyle/>
                    <a:p>
                      <a:pPr algn="just">
                        <a:defRPr/>
                      </a:pPr>
                      <a:r>
                        <a:rPr lang="en-ZA" sz="1600" dirty="0">
                          <a:solidFill>
                            <a:srgbClr val="181966"/>
                          </a:solidFill>
                          <a:latin typeface="Century Gothic" panose="020B0502020202020204" pitchFamily="34" charset="0"/>
                        </a:rPr>
                        <a:t>Ensure that sufficient focused support is given to SASL HL  SBA and the moderation thereof.</a:t>
                      </a:r>
                    </a:p>
                  </a:txBody>
                  <a:tcPr marL="100783" marR="100783" marT="50365" marB="50365">
                    <a:solidFill>
                      <a:schemeClr val="accent2">
                        <a:lumMod val="20000"/>
                        <a:lumOff val="80000"/>
                      </a:schemeClr>
                    </a:solidFill>
                  </a:tcPr>
                </a:tc>
                <a:tc>
                  <a:txBody>
                    <a:bodyPr/>
                    <a:lstStyle/>
                    <a:p>
                      <a:pPr algn="just"/>
                      <a:r>
                        <a:rPr lang="en-ZA" sz="1600" kern="1200" dirty="0">
                          <a:solidFill>
                            <a:srgbClr val="181966"/>
                          </a:solidFill>
                          <a:latin typeface="Century Gothic" panose="020B0502020202020204" pitchFamily="34" charset="0"/>
                          <a:ea typeface="+mn-ea"/>
                          <a:cs typeface="+mn-cs"/>
                        </a:rPr>
                        <a:t>Compliant</a:t>
                      </a:r>
                    </a:p>
                  </a:txBody>
                  <a:tcPr marL="100783" marR="100783" marT="50365" marB="50365">
                    <a:solidFill>
                      <a:schemeClr val="accent2">
                        <a:lumMod val="40000"/>
                        <a:lumOff val="60000"/>
                      </a:schemeClr>
                    </a:solidFill>
                  </a:tcPr>
                </a:tc>
                <a:tc>
                  <a:txBody>
                    <a:bodyPr/>
                    <a:lstStyle/>
                    <a:p>
                      <a:pPr algn="just"/>
                      <a:r>
                        <a:rPr lang="en-ZA" sz="1600" kern="1200" dirty="0">
                          <a:solidFill>
                            <a:srgbClr val="181966"/>
                          </a:solidFill>
                          <a:latin typeface="Century Gothic" panose="020B0502020202020204" pitchFamily="34" charset="0"/>
                          <a:ea typeface="+mn-ea"/>
                          <a:cs typeface="+mn-cs"/>
                        </a:rPr>
                        <a:t>Partially compliant</a:t>
                      </a:r>
                    </a:p>
                  </a:txBody>
                  <a:tcPr marL="100783" marR="100783" marT="50365" marB="50365">
                    <a:solidFill>
                      <a:schemeClr val="accent6">
                        <a:lumMod val="20000"/>
                        <a:lumOff val="80000"/>
                      </a:schemeClr>
                    </a:solidFill>
                  </a:tcPr>
                </a:tc>
                <a:tc>
                  <a:txBody>
                    <a:bodyPr/>
                    <a:lstStyle/>
                    <a:p>
                      <a:pPr algn="just"/>
                      <a:r>
                        <a:rPr lang="en-ZA" sz="1600" kern="1200" dirty="0">
                          <a:solidFill>
                            <a:srgbClr val="181966"/>
                          </a:solidFill>
                          <a:latin typeface="Century Gothic" panose="020B0502020202020204" pitchFamily="34" charset="0"/>
                          <a:ea typeface="+mn-ea"/>
                          <a:cs typeface="+mn-cs"/>
                        </a:rPr>
                        <a:t>Partially compliant</a:t>
                      </a:r>
                    </a:p>
                  </a:txBody>
                  <a:tcPr marL="100783" marR="100783" marT="50365" marB="50365">
                    <a:solidFill>
                      <a:schemeClr val="accent2">
                        <a:lumMod val="40000"/>
                        <a:lumOff val="60000"/>
                      </a:schemeClr>
                    </a:solidFill>
                  </a:tcPr>
                </a:tc>
                <a:tc>
                  <a:txBody>
                    <a:bodyPr/>
                    <a:lstStyle/>
                    <a:p>
                      <a:pPr marL="0" marR="0" lvl="0" indent="0" algn="just" defTabSz="914400" rtl="0" eaLnBrk="1" fontAlgn="base" latinLnBrk="0" hangingPunct="1">
                        <a:lnSpc>
                          <a:spcPct val="107000"/>
                        </a:lnSpc>
                        <a:spcBef>
                          <a:spcPct val="0"/>
                        </a:spcBef>
                        <a:spcAft>
                          <a:spcPts val="600"/>
                        </a:spcAft>
                        <a:buClrTx/>
                        <a:buSzTx/>
                        <a:buFont typeface="Arial" panose="020B0604020202020204" pitchFamily="34" charset="0"/>
                        <a:buNone/>
                        <a:tabLst/>
                        <a:defRPr/>
                      </a:pPr>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rPr>
                        <a:t>Although the quality of SASL HL assessment tasks has improved, </a:t>
                      </a: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there is still poor/lack of moderation of SASL HL tasks at various levels of internal moderation</a:t>
                      </a:r>
                      <a:endPar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endParaRPr>
                    </a:p>
                  </a:txBody>
                  <a:tcPr marL="100783" marR="100783" marT="50365" marB="50365">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17439"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21</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683534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189707" y="156762"/>
            <a:ext cx="9701212" cy="368300"/>
          </a:xfrm>
        </p:spPr>
        <p:txBody>
          <a:bodyPr>
            <a:normAutofit fontScale="92500" lnSpcReduction="20000"/>
          </a:bodyPr>
          <a:lstStyle/>
          <a:p>
            <a:pPr>
              <a:defRPr/>
            </a:pPr>
            <a:r>
              <a:rPr lang="en-ZA" sz="3200" b="1" dirty="0">
                <a:solidFill>
                  <a:schemeClr val="accent2">
                    <a:lumMod val="50000"/>
                  </a:schemeClr>
                </a:solidFill>
                <a:latin typeface="Century Gothic" panose="020B0502020202020204" pitchFamily="34" charset="0"/>
              </a:rPr>
              <a:t>Moderation of SBA, PAT and oral assessment</a:t>
            </a:r>
            <a:endParaRPr lang="en-US" sz="3200" b="1" dirty="0">
              <a:solidFill>
                <a:srgbClr val="002060"/>
              </a:solidFill>
              <a:latin typeface="Century Gothic" panose="020B0502020202020204" pitchFamily="34" charset="0"/>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929008608"/>
              </p:ext>
            </p:extLst>
          </p:nvPr>
        </p:nvGraphicFramePr>
        <p:xfrm>
          <a:off x="87314" y="604838"/>
          <a:ext cx="9905998" cy="6346545"/>
        </p:xfrm>
        <a:graphic>
          <a:graphicData uri="http://schemas.openxmlformats.org/drawingml/2006/table">
            <a:tbl>
              <a:tblPr firstRow="1" bandRow="1">
                <a:tableStyleId>{21E4AEA4-8DFA-4A89-87EB-49C32662AFE0}</a:tableStyleId>
              </a:tblPr>
              <a:tblGrid>
                <a:gridCol w="2148066">
                  <a:extLst>
                    <a:ext uri="{9D8B030D-6E8A-4147-A177-3AD203B41FA5}">
                      <a16:colId xmlns:a16="http://schemas.microsoft.com/office/drawing/2014/main" val="20000"/>
                    </a:ext>
                  </a:extLst>
                </a:gridCol>
                <a:gridCol w="1239750">
                  <a:extLst>
                    <a:ext uri="{9D8B030D-6E8A-4147-A177-3AD203B41FA5}">
                      <a16:colId xmlns:a16="http://schemas.microsoft.com/office/drawing/2014/main" val="20003"/>
                    </a:ext>
                  </a:extLst>
                </a:gridCol>
                <a:gridCol w="1231934">
                  <a:extLst>
                    <a:ext uri="{9D8B030D-6E8A-4147-A177-3AD203B41FA5}">
                      <a16:colId xmlns:a16="http://schemas.microsoft.com/office/drawing/2014/main" val="65049914"/>
                    </a:ext>
                  </a:extLst>
                </a:gridCol>
                <a:gridCol w="1231934">
                  <a:extLst>
                    <a:ext uri="{9D8B030D-6E8A-4147-A177-3AD203B41FA5}">
                      <a16:colId xmlns:a16="http://schemas.microsoft.com/office/drawing/2014/main" val="1801815193"/>
                    </a:ext>
                  </a:extLst>
                </a:gridCol>
                <a:gridCol w="4054314">
                  <a:extLst>
                    <a:ext uri="{9D8B030D-6E8A-4147-A177-3AD203B41FA5}">
                      <a16:colId xmlns:a16="http://schemas.microsoft.com/office/drawing/2014/main" val="20004"/>
                    </a:ext>
                  </a:extLst>
                </a:gridCol>
              </a:tblGrid>
              <a:tr h="584412">
                <a:tc>
                  <a:txBody>
                    <a:bodyPr/>
                    <a:lstStyle/>
                    <a:p>
                      <a:r>
                        <a:rPr lang="en-ZA" sz="1600" dirty="0">
                          <a:latin typeface="Century Gothic" panose="020B0502020202020204" pitchFamily="34" charset="0"/>
                        </a:rPr>
                        <a:t>Directives</a:t>
                      </a:r>
                    </a:p>
                    <a:p>
                      <a:r>
                        <a:rPr lang="en-ZA" sz="1600" dirty="0">
                          <a:latin typeface="Century Gothic" panose="020B0502020202020204" pitchFamily="34" charset="0"/>
                        </a:rPr>
                        <a:t>The DBE must: </a:t>
                      </a:r>
                      <a:endParaRPr lang="en-ZA" sz="16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latin typeface="Century Gothic" panose="020B0502020202020204" pitchFamily="34" charset="0"/>
                        </a:rPr>
                        <a:t>Nov 2019</a:t>
                      </a:r>
                      <a:endParaRPr lang="en-ZA" sz="16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r>
                        <a:rPr lang="en-ZA" sz="1600" dirty="0">
                          <a:solidFill>
                            <a:schemeClr val="bg1"/>
                          </a:solidFill>
                          <a:latin typeface="Century Gothic" panose="020B0502020202020204" pitchFamily="34" charset="0"/>
                        </a:rPr>
                        <a:t>Nov 2020</a:t>
                      </a:r>
                    </a:p>
                  </a:txBody>
                  <a:tcPr marL="100783" marR="100783" marT="50391" marB="50391">
                    <a:solidFill>
                      <a:srgbClr val="22228B"/>
                    </a:solidFill>
                  </a:tcPr>
                </a:tc>
                <a:tc>
                  <a:txBody>
                    <a:bodyPr/>
                    <a:lstStyle/>
                    <a:p>
                      <a:r>
                        <a:rPr lang="en-ZA" sz="1600" dirty="0">
                          <a:solidFill>
                            <a:schemeClr val="bg1"/>
                          </a:solidFill>
                          <a:latin typeface="Century Gothic" panose="020B0502020202020204" pitchFamily="34" charset="0"/>
                        </a:rPr>
                        <a:t>Nov 2021</a:t>
                      </a:r>
                    </a:p>
                  </a:txBody>
                  <a:tcPr marL="100783" marR="100783" marT="50391" marB="50391">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3" marR="100783" marT="50391" marB="50391">
                    <a:solidFill>
                      <a:srgbClr val="22228B"/>
                    </a:solidFill>
                  </a:tcPr>
                </a:tc>
                <a:extLst>
                  <a:ext uri="{0D108BD9-81ED-4DB2-BD59-A6C34878D82A}">
                    <a16:rowId xmlns:a16="http://schemas.microsoft.com/office/drawing/2014/main" val="10000"/>
                  </a:ext>
                </a:extLst>
              </a:tr>
              <a:tr h="1672137">
                <a:tc>
                  <a:txBody>
                    <a:bodyPr/>
                    <a:lstStyle/>
                    <a:p>
                      <a:pPr>
                        <a:defRPr/>
                      </a:pPr>
                      <a:r>
                        <a:rPr lang="en-ZA" sz="1600" dirty="0">
                          <a:solidFill>
                            <a:schemeClr val="accent6">
                              <a:lumMod val="50000"/>
                            </a:schemeClr>
                          </a:solidFill>
                          <a:latin typeface="Century Gothic" panose="020B0502020202020204" pitchFamily="34" charset="0"/>
                        </a:rPr>
                        <a:t>Capacitate teachers on item development to improve the quality of assessment tasks.</a:t>
                      </a:r>
                    </a:p>
                  </a:txBody>
                  <a:tcPr marL="100783" marR="100783" marT="50365" marB="50365">
                    <a:solidFill>
                      <a:schemeClr val="accent2">
                        <a:lumMod val="20000"/>
                        <a:lumOff val="80000"/>
                      </a:schemeClr>
                    </a:solidFill>
                  </a:tcPr>
                </a:tc>
                <a:tc>
                  <a:txBody>
                    <a:bodyPr/>
                    <a:lstStyle/>
                    <a:p>
                      <a:pPr algn="ctr"/>
                      <a:r>
                        <a:rPr lang="en-US" sz="1600" dirty="0">
                          <a:solidFill>
                            <a:srgbClr val="002060"/>
                          </a:solidFill>
                          <a:latin typeface="Century Gothic" panose="020B0502020202020204" pitchFamily="34" charset="0"/>
                        </a:rPr>
                        <a:t>Not-compliant</a:t>
                      </a:r>
                    </a:p>
                  </a:txBody>
                  <a:tcPr marL="100783" marR="100783" marT="50365" marB="50365">
                    <a:solidFill>
                      <a:schemeClr val="accent2">
                        <a:lumMod val="40000"/>
                        <a:lumOff val="60000"/>
                      </a:schemeClr>
                    </a:solidFill>
                  </a:tcPr>
                </a:tc>
                <a:tc>
                  <a:txBody>
                    <a:bodyPr/>
                    <a:lstStyle/>
                    <a:p>
                      <a:pPr algn="ctr"/>
                      <a:r>
                        <a:rPr lang="en-US" sz="1600" dirty="0">
                          <a:solidFill>
                            <a:srgbClr val="002060"/>
                          </a:solidFill>
                          <a:latin typeface="Century Gothic" panose="020B0502020202020204" pitchFamily="34" charset="0"/>
                        </a:rPr>
                        <a:t>Partially compliant</a:t>
                      </a:r>
                    </a:p>
                  </a:txBody>
                  <a:tcPr marL="100783" marR="100783" marT="50365" marB="50365">
                    <a:solidFill>
                      <a:schemeClr val="accent6">
                        <a:lumMod val="20000"/>
                        <a:lumOff val="80000"/>
                      </a:schemeClr>
                    </a:solidFill>
                  </a:tcPr>
                </a:tc>
                <a:tc>
                  <a:txBody>
                    <a:bodyPr/>
                    <a:lstStyle/>
                    <a:p>
                      <a:pPr algn="ctr"/>
                      <a:r>
                        <a:rPr lang="en-US" sz="1600" dirty="0">
                          <a:solidFill>
                            <a:srgbClr val="181966"/>
                          </a:solidFill>
                          <a:latin typeface="Century Gothic" panose="020B0502020202020204" pitchFamily="34" charset="0"/>
                        </a:rPr>
                        <a:t>Partially compliant</a:t>
                      </a:r>
                    </a:p>
                  </a:txBody>
                  <a:tcPr marL="100783" marR="100783" marT="50365" marB="50365">
                    <a:solidFill>
                      <a:schemeClr val="accent2">
                        <a:lumMod val="40000"/>
                        <a:lumOff val="60000"/>
                      </a:schemeClr>
                    </a:solidFill>
                  </a:tcPr>
                </a:tc>
                <a:tc>
                  <a:txBody>
                    <a:body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Though there is improvement in the quality of assessment tasks, the setting of assessment tasks that do not comply with policy requirements regarding the spread of cognitive demands is still prevalent.</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100783" marR="100783" marT="50365" marB="50365">
                    <a:solidFill>
                      <a:schemeClr val="accent2">
                        <a:lumMod val="20000"/>
                        <a:lumOff val="80000"/>
                      </a:schemeClr>
                    </a:solidFill>
                  </a:tcPr>
                </a:tc>
                <a:extLst>
                  <a:ext uri="{0D108BD9-81ED-4DB2-BD59-A6C34878D82A}">
                    <a16:rowId xmlns:a16="http://schemas.microsoft.com/office/drawing/2014/main" val="283105093"/>
                  </a:ext>
                </a:extLst>
              </a:tr>
              <a:tr h="1310848">
                <a:tc>
                  <a:txBody>
                    <a:bodyPr/>
                    <a:lstStyle/>
                    <a:p>
                      <a:pPr algn="just">
                        <a:defRPr/>
                      </a:pPr>
                      <a:r>
                        <a:rPr lang="en-ZA" sz="1600" dirty="0">
                          <a:solidFill>
                            <a:srgbClr val="181966"/>
                          </a:solidFill>
                          <a:latin typeface="Century Gothic" panose="020B0502020202020204" pitchFamily="34" charset="0"/>
                        </a:rPr>
                        <a:t>Develop policy to pronounce on the adjustment/addition of marks during oral moderation.</a:t>
                      </a:r>
                    </a:p>
                  </a:txBody>
                  <a:tcPr marL="100783" marR="100783" marT="50365" marB="50365">
                    <a:solidFill>
                      <a:schemeClr val="accent2">
                        <a:lumMod val="20000"/>
                        <a:lumOff val="80000"/>
                      </a:schemeClr>
                    </a:solidFill>
                  </a:tcPr>
                </a:tc>
                <a:tc>
                  <a:txBody>
                    <a:bodyPr/>
                    <a:lstStyle/>
                    <a:p>
                      <a:pPr algn="ctr"/>
                      <a:r>
                        <a:rPr lang="en-US" sz="1600" dirty="0">
                          <a:solidFill>
                            <a:srgbClr val="181966"/>
                          </a:solidFill>
                          <a:latin typeface="Century Gothic" panose="020B0502020202020204" pitchFamily="34" charset="0"/>
                        </a:rPr>
                        <a:t>Not-compliant</a:t>
                      </a:r>
                    </a:p>
                  </a:txBody>
                  <a:tcPr marL="100783" marR="100783" marT="50365" marB="50365">
                    <a:solidFill>
                      <a:schemeClr val="accent2">
                        <a:lumMod val="40000"/>
                        <a:lumOff val="60000"/>
                      </a:schemeClr>
                    </a:solidFill>
                  </a:tcPr>
                </a:tc>
                <a:tc>
                  <a:txBody>
                    <a:bodyPr/>
                    <a:lstStyle/>
                    <a:p>
                      <a:pPr algn="ctr"/>
                      <a:endParaRPr lang="en-US" sz="1600" dirty="0">
                        <a:solidFill>
                          <a:srgbClr val="181966"/>
                        </a:solidFill>
                        <a:latin typeface="Century Gothic" panose="020B0502020202020204" pitchFamily="34" charset="0"/>
                      </a:endParaRPr>
                    </a:p>
                  </a:txBody>
                  <a:tcPr marL="100783" marR="100783" marT="50365" marB="50365">
                    <a:solidFill>
                      <a:srgbClr val="181966"/>
                    </a:solidFill>
                  </a:tcPr>
                </a:tc>
                <a:tc>
                  <a:txBody>
                    <a:bodyPr/>
                    <a:lstStyle/>
                    <a:p>
                      <a:pPr algn="ctr"/>
                      <a:r>
                        <a:rPr lang="en-US" sz="1550" dirty="0">
                          <a:solidFill>
                            <a:srgbClr val="181966"/>
                          </a:solidFill>
                          <a:latin typeface="Century Gothic" panose="020B0502020202020204" pitchFamily="34" charset="0"/>
                        </a:rPr>
                        <a:t>Compliant</a:t>
                      </a:r>
                    </a:p>
                  </a:txBody>
                  <a:tcPr marL="100783" marR="100783" marT="50365" marB="50365">
                    <a:solidFill>
                      <a:schemeClr val="accent2">
                        <a:lumMod val="40000"/>
                        <a:lumOff val="60000"/>
                      </a:schemeClr>
                    </a:solidFill>
                  </a:tcPr>
                </a:tc>
                <a:tc>
                  <a:txBody>
                    <a:body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mn-cs"/>
                        </a:rPr>
                        <a:t>Rubrics have been developed for the marking of oral assessment tasks.</a:t>
                      </a:r>
                    </a:p>
                  </a:txBody>
                  <a:tcPr marL="100783" marR="100783" marT="50365" marB="50365">
                    <a:solidFill>
                      <a:schemeClr val="accent2">
                        <a:lumMod val="20000"/>
                        <a:lumOff val="80000"/>
                      </a:schemeClr>
                    </a:solidFill>
                  </a:tcPr>
                </a:tc>
                <a:extLst>
                  <a:ext uri="{0D108BD9-81ED-4DB2-BD59-A6C34878D82A}">
                    <a16:rowId xmlns:a16="http://schemas.microsoft.com/office/drawing/2014/main" val="2260157855"/>
                  </a:ext>
                </a:extLst>
              </a:tr>
              <a:tr h="2361186">
                <a:tc>
                  <a:txBody>
                    <a:bodyPr/>
                    <a:lstStyle/>
                    <a:p>
                      <a:pPr>
                        <a:defRPr/>
                      </a:pPr>
                      <a:r>
                        <a:rPr lang="en-ZA" sz="1600" dirty="0">
                          <a:solidFill>
                            <a:schemeClr val="accent6">
                              <a:lumMod val="50000"/>
                            </a:schemeClr>
                          </a:solidFill>
                          <a:latin typeface="Century Gothic" panose="020B0502020202020204" pitchFamily="34" charset="0"/>
                        </a:rPr>
                        <a:t>Ensure adherence</a:t>
                      </a:r>
                      <a:r>
                        <a:rPr lang="en-ZA" sz="1600" baseline="0" dirty="0">
                          <a:solidFill>
                            <a:schemeClr val="accent6">
                              <a:lumMod val="50000"/>
                            </a:schemeClr>
                          </a:solidFill>
                          <a:latin typeface="Century Gothic" panose="020B0502020202020204" pitchFamily="34" charset="0"/>
                        </a:rPr>
                        <a:t> to CAPS with regard to conduct and administration of SBA, Orals and Practical Assessment Tasks (PAT).</a:t>
                      </a:r>
                      <a:endParaRPr lang="en-ZA" sz="1600" dirty="0">
                        <a:solidFill>
                          <a:schemeClr val="accent6">
                            <a:lumMod val="50000"/>
                          </a:schemeClr>
                        </a:solidFill>
                        <a:latin typeface="Century Gothic" panose="020B0502020202020204" pitchFamily="34" charset="0"/>
                      </a:endParaRPr>
                    </a:p>
                  </a:txBody>
                  <a:tcPr marL="100783" marR="100783" marT="50365" marB="50365"/>
                </a:tc>
                <a:tc>
                  <a:txBody>
                    <a:bodyPr/>
                    <a:lstStyle/>
                    <a:p>
                      <a:pPr algn="ctr"/>
                      <a:r>
                        <a:rPr lang="en-US" sz="1600" dirty="0">
                          <a:solidFill>
                            <a:srgbClr val="002060"/>
                          </a:solidFill>
                          <a:latin typeface="Century Gothic" panose="020B0502020202020204" pitchFamily="34" charset="0"/>
                        </a:rPr>
                        <a:t>Not-compliant</a:t>
                      </a:r>
                    </a:p>
                  </a:txBody>
                  <a:tcPr marL="100783" marR="100783" marT="50365" marB="50365">
                    <a:solidFill>
                      <a:schemeClr val="accent2">
                        <a:lumMod val="40000"/>
                        <a:lumOff val="60000"/>
                      </a:schemeClr>
                    </a:solidFill>
                  </a:tcPr>
                </a:tc>
                <a:tc>
                  <a:txBody>
                    <a:bodyPr/>
                    <a:lstStyle/>
                    <a:p>
                      <a:pPr algn="ctr"/>
                      <a:r>
                        <a:rPr lang="en-US" sz="1600" dirty="0">
                          <a:solidFill>
                            <a:srgbClr val="002060"/>
                          </a:solidFill>
                          <a:latin typeface="Century Gothic" panose="020B0502020202020204" pitchFamily="34" charset="0"/>
                        </a:rPr>
                        <a:t>Partially compliant</a:t>
                      </a:r>
                    </a:p>
                  </a:txBody>
                  <a:tcPr marL="100783" marR="100783" marT="50365" marB="50365">
                    <a:solidFill>
                      <a:schemeClr val="accent6">
                        <a:lumMod val="20000"/>
                        <a:lumOff val="80000"/>
                      </a:schemeClr>
                    </a:solidFill>
                  </a:tcPr>
                </a:tc>
                <a:tc>
                  <a:txBody>
                    <a:bodyPr/>
                    <a:lstStyle/>
                    <a:p>
                      <a:pPr algn="ctr"/>
                      <a:r>
                        <a:rPr lang="en-US" sz="1600" dirty="0">
                          <a:solidFill>
                            <a:srgbClr val="181966"/>
                          </a:solidFill>
                          <a:latin typeface="Century Gothic" panose="020B0502020202020204" pitchFamily="34" charset="0"/>
                        </a:rPr>
                        <a:t>Partially compliant</a:t>
                      </a:r>
                    </a:p>
                  </a:txBody>
                  <a:tcPr marL="100783" marR="100783" marT="50365" marB="50365">
                    <a:solidFill>
                      <a:schemeClr val="accent2">
                        <a:lumMod val="40000"/>
                        <a:lumOff val="60000"/>
                      </a:schemeClr>
                    </a:solidFill>
                  </a:tcPr>
                </a:tc>
                <a:tc>
                  <a:txBody>
                    <a:bodyPr/>
                    <a:lstStyle/>
                    <a:p>
                      <a:pPr marL="285750" marR="0" lvl="0" indent="-285750" algn="just" defTabSz="914400" rtl="0" eaLnBrk="1" fontAlgn="base" latinLnBrk="0" hangingPunct="1">
                        <a:lnSpc>
                          <a:spcPct val="107000"/>
                        </a:lnSpc>
                        <a:spcBef>
                          <a:spcPct val="0"/>
                        </a:spcBef>
                        <a:spcAft>
                          <a:spcPts val="60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Administering a very short reading text not cognitively suitable for Grade 12 in Afrikaans First Additional Language (Gauteng); and</a:t>
                      </a:r>
                    </a:p>
                    <a:p>
                      <a:pPr marL="285750" marR="0" lvl="0" indent="-285750" algn="just" defTabSz="914400" rtl="0" eaLnBrk="1" fontAlgn="base" latinLnBrk="0" hangingPunct="1">
                        <a:lnSpc>
                          <a:spcPct val="107000"/>
                        </a:lnSpc>
                        <a:spcBef>
                          <a:spcPct val="0"/>
                        </a:spcBef>
                        <a:spcAft>
                          <a:spcPts val="600"/>
                        </a:spcAft>
                        <a:buClrTx/>
                        <a:buSzTx/>
                        <a:buFont typeface="Arial" panose="020B0604020202020204" pitchFamily="34" charset="0"/>
                        <a:buChar char="•"/>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Non-adherence to oral assessment requirements for the prepared speech regarding time allocation for the assessment in IsiZulu Home Language (KwaZulu-Natal).</a:t>
                      </a:r>
                    </a:p>
                  </a:txBody>
                  <a:tcPr marL="100783" marR="100783" marT="50365" marB="50365">
                    <a:solidFill>
                      <a:schemeClr val="accent2">
                        <a:lumMod val="20000"/>
                        <a:lumOff val="80000"/>
                      </a:schemeClr>
                    </a:solidFill>
                  </a:tcPr>
                </a:tc>
                <a:extLst>
                  <a:ext uri="{0D108BD9-81ED-4DB2-BD59-A6C34878D82A}">
                    <a16:rowId xmlns:a16="http://schemas.microsoft.com/office/drawing/2014/main" val="4157480931"/>
                  </a:ext>
                </a:extLst>
              </a:tr>
            </a:tbl>
          </a:graphicData>
        </a:graphic>
      </p:graphicFrame>
      <p:sp>
        <p:nvSpPr>
          <p:cNvPr id="17439"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22</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476240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3" y="274637"/>
            <a:ext cx="9677401" cy="533400"/>
          </a:xfrm>
        </p:spPr>
        <p:txBody>
          <a:bodyPr/>
          <a:lstStyle/>
          <a:p>
            <a:pPr>
              <a:defRPr/>
            </a:pPr>
            <a:r>
              <a:rPr lang="en-ZA" sz="3200" b="1" dirty="0">
                <a:solidFill>
                  <a:schemeClr val="accent2">
                    <a:lumMod val="50000"/>
                  </a:schemeClr>
                </a:solidFill>
                <a:latin typeface="Century Gothic" panose="020B0502020202020204" pitchFamily="34" charset="0"/>
              </a:rPr>
              <a:t>Moderation of SBA, PAT and oral assessment</a:t>
            </a:r>
            <a:endParaRPr 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8225695"/>
              </p:ext>
            </p:extLst>
          </p:nvPr>
        </p:nvGraphicFramePr>
        <p:xfrm>
          <a:off x="315913" y="960437"/>
          <a:ext cx="9524999" cy="4118658"/>
        </p:xfrm>
        <a:graphic>
          <a:graphicData uri="http://schemas.openxmlformats.org/drawingml/2006/table">
            <a:tbl>
              <a:tblPr firstRow="1" bandRow="1">
                <a:tableStyleId>{5C22544A-7EE6-4342-B048-85BDC9FD1C3A}</a:tableStyleId>
              </a:tblPr>
              <a:tblGrid>
                <a:gridCol w="2438399">
                  <a:extLst>
                    <a:ext uri="{9D8B030D-6E8A-4147-A177-3AD203B41FA5}">
                      <a16:colId xmlns:a16="http://schemas.microsoft.com/office/drawing/2014/main" val="2371892566"/>
                    </a:ext>
                  </a:extLst>
                </a:gridCol>
                <a:gridCol w="1295400">
                  <a:extLst>
                    <a:ext uri="{9D8B030D-6E8A-4147-A177-3AD203B41FA5}">
                      <a16:colId xmlns:a16="http://schemas.microsoft.com/office/drawing/2014/main" val="1753365948"/>
                    </a:ext>
                  </a:extLst>
                </a:gridCol>
                <a:gridCol w="1295400">
                  <a:extLst>
                    <a:ext uri="{9D8B030D-6E8A-4147-A177-3AD203B41FA5}">
                      <a16:colId xmlns:a16="http://schemas.microsoft.com/office/drawing/2014/main" val="795665995"/>
                    </a:ext>
                  </a:extLst>
                </a:gridCol>
                <a:gridCol w="1295400">
                  <a:extLst>
                    <a:ext uri="{9D8B030D-6E8A-4147-A177-3AD203B41FA5}">
                      <a16:colId xmlns:a16="http://schemas.microsoft.com/office/drawing/2014/main" val="2961092161"/>
                    </a:ext>
                  </a:extLst>
                </a:gridCol>
                <a:gridCol w="3200400">
                  <a:extLst>
                    <a:ext uri="{9D8B030D-6E8A-4147-A177-3AD203B41FA5}">
                      <a16:colId xmlns:a16="http://schemas.microsoft.com/office/drawing/2014/main" val="1876879125"/>
                    </a:ext>
                  </a:extLst>
                </a:gridCol>
              </a:tblGrid>
              <a:tr h="649335">
                <a:tc>
                  <a:txBody>
                    <a:bodyPr/>
                    <a:lstStyle/>
                    <a:p>
                      <a:r>
                        <a:rPr lang="en-ZA" sz="1600" dirty="0">
                          <a:latin typeface="Century Gothic" panose="020B0502020202020204" pitchFamily="34" charset="0"/>
                        </a:rPr>
                        <a:t>Directives</a:t>
                      </a:r>
                    </a:p>
                    <a:p>
                      <a:r>
                        <a:rPr lang="en-ZA" sz="1600" dirty="0">
                          <a:latin typeface="Century Gothic" panose="020B0502020202020204" pitchFamily="34" charset="0"/>
                        </a:rPr>
                        <a:t>The DBE must </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latin typeface="Century Gothic" panose="020B0502020202020204" pitchFamily="34" charset="0"/>
                        </a:rPr>
                        <a:t>Nov 2019</a:t>
                      </a:r>
                      <a:endParaRPr lang="en-ZA" sz="1600" dirty="0">
                        <a:solidFill>
                          <a:schemeClr val="tx1"/>
                        </a:solidFill>
                        <a:latin typeface="Century Gothic" panose="020B0502020202020204" pitchFamily="34" charset="0"/>
                      </a:endParaRPr>
                    </a:p>
                  </a:txBody>
                  <a:tcPr marL="100783" marR="100783" marT="50391" marB="50391">
                    <a:solidFill>
                      <a:srgbClr val="22228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latin typeface="Century Gothic" panose="020B0502020202020204" pitchFamily="34" charset="0"/>
                        </a:rPr>
                        <a:t>Nov 2020</a:t>
                      </a:r>
                    </a:p>
                  </a:txBody>
                  <a:tcPr marL="100783" marR="100783" marT="50391" marB="50391">
                    <a:solidFill>
                      <a:srgbClr val="22228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1600" dirty="0">
                          <a:solidFill>
                            <a:schemeClr val="bg1"/>
                          </a:solidFill>
                          <a:latin typeface="Century Gothic" panose="020B0502020202020204" pitchFamily="34" charset="0"/>
                        </a:rPr>
                        <a:t>Nov 2021</a:t>
                      </a:r>
                    </a:p>
                  </a:txBody>
                  <a:tcPr marL="100783" marR="100783" marT="50391" marB="50391">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3" marR="100783" marT="50391" marB="50391">
                    <a:solidFill>
                      <a:srgbClr val="22228B"/>
                    </a:solidFill>
                  </a:tcPr>
                </a:tc>
                <a:extLst>
                  <a:ext uri="{0D108BD9-81ED-4DB2-BD59-A6C34878D82A}">
                    <a16:rowId xmlns:a16="http://schemas.microsoft.com/office/drawing/2014/main" val="1126854893"/>
                  </a:ext>
                </a:extLst>
              </a:tr>
              <a:tr h="874665">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ZA" sz="1600" kern="1200" dirty="0">
                          <a:solidFill>
                            <a:schemeClr val="accent6">
                              <a:lumMod val="50000"/>
                            </a:schemeClr>
                          </a:solidFill>
                          <a:latin typeface="Century Gothic" panose="020B0502020202020204" pitchFamily="34" charset="0"/>
                          <a:ea typeface="+mn-ea"/>
                          <a:cs typeface="+mn-cs"/>
                        </a:rPr>
                        <a:t>Ensure that teachers use the CAPS for teaching and assessment purposes in Visual</a:t>
                      </a:r>
                      <a:r>
                        <a:rPr lang="en-ZA" sz="1600" kern="1200" baseline="0" dirty="0">
                          <a:solidFill>
                            <a:schemeClr val="accent6">
                              <a:lumMod val="50000"/>
                            </a:schemeClr>
                          </a:solidFill>
                          <a:latin typeface="Century Gothic" panose="020B0502020202020204" pitchFamily="34" charset="0"/>
                          <a:ea typeface="+mn-ea"/>
                          <a:cs typeface="+mn-cs"/>
                        </a:rPr>
                        <a:t> Arts.</a:t>
                      </a:r>
                      <a:endParaRPr lang="en-ZA" sz="1600" kern="1200" dirty="0">
                        <a:solidFill>
                          <a:schemeClr val="accent6">
                            <a:lumMod val="50000"/>
                          </a:schemeClr>
                        </a:solidFill>
                        <a:latin typeface="Century Gothic" panose="020B0502020202020204" pitchFamily="34" charset="0"/>
                        <a:ea typeface="+mn-ea"/>
                        <a:cs typeface="+mn-cs"/>
                      </a:endParaRPr>
                    </a:p>
                  </a:txBody>
                  <a:tcP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a:solidFill>
                            <a:schemeClr val="accent6">
                              <a:lumMod val="50000"/>
                            </a:schemeClr>
                          </a:solidFill>
                          <a:latin typeface="Century Gothic" panose="020B0502020202020204" pitchFamily="34" charset="0"/>
                        </a:rPr>
                        <a:t>Not-compliant</a:t>
                      </a:r>
                    </a:p>
                  </a:txBody>
                  <a:tcP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a:ln>
                            <a:noFill/>
                          </a:ln>
                          <a:solidFill>
                            <a:schemeClr val="accent6">
                              <a:lumMod val="50000"/>
                            </a:schemeClr>
                          </a:solidFill>
                          <a:effectLst/>
                          <a:latin typeface="Century Gothic" panose="020B0502020202020204" pitchFamily="34" charset="0"/>
                          <a:ea typeface="+mn-ea"/>
                          <a:cs typeface="+mn-cs"/>
                        </a:rPr>
                        <a:t>Compliant</a:t>
                      </a:r>
                    </a:p>
                  </a:txBody>
                  <a:tcP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ZA" sz="1600" b="0" i="0" u="none" strike="noStrike" kern="1200" cap="none" normalizeH="0" baseline="0" dirty="0">
                        <a:ln>
                          <a:noFill/>
                        </a:ln>
                        <a:solidFill>
                          <a:srgbClr val="FF0000"/>
                        </a:solidFill>
                        <a:effectLst/>
                        <a:latin typeface="Century Gothic" panose="020B0502020202020204" pitchFamily="34" charset="0"/>
                        <a:ea typeface="+mn-ea"/>
                        <a:cs typeface="+mn-cs"/>
                      </a:endParaRPr>
                    </a:p>
                  </a:txBody>
                  <a:tcPr>
                    <a:solidFill>
                      <a:srgbClr val="181966"/>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mn-cs"/>
                        </a:rPr>
                        <a:t>Visual Arts was not sampled for moderation in 2021.</a:t>
                      </a:r>
                    </a:p>
                  </a:txBody>
                  <a:tcPr>
                    <a:solidFill>
                      <a:schemeClr val="accent2">
                        <a:lumMod val="20000"/>
                        <a:lumOff val="80000"/>
                      </a:schemeClr>
                    </a:solidFill>
                  </a:tcPr>
                </a:tc>
                <a:extLst>
                  <a:ext uri="{0D108BD9-81ED-4DB2-BD59-A6C34878D82A}">
                    <a16:rowId xmlns:a16="http://schemas.microsoft.com/office/drawing/2014/main" val="1692534300"/>
                  </a:ext>
                </a:extLst>
              </a:tr>
              <a:tr h="1060562">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lang="en-ZA" sz="1600" kern="1200" dirty="0">
                          <a:solidFill>
                            <a:srgbClr val="181966"/>
                          </a:solidFill>
                          <a:latin typeface="Century Gothic" panose="020B0502020202020204" pitchFamily="34" charset="0"/>
                          <a:ea typeface="+mn-ea"/>
                          <a:cs typeface="+mn-cs"/>
                        </a:rPr>
                        <a:t>Capacitate teachers on the development and use of marking guidelines/rubrics</a:t>
                      </a:r>
                      <a:r>
                        <a:rPr lang="en-ZA" sz="1600" kern="1200" baseline="0" dirty="0">
                          <a:solidFill>
                            <a:srgbClr val="181966"/>
                          </a:solidFill>
                          <a:latin typeface="Century Gothic" panose="020B0502020202020204" pitchFamily="34" charset="0"/>
                          <a:ea typeface="+mn-ea"/>
                          <a:cs typeface="+mn-cs"/>
                        </a:rPr>
                        <a:t> for marking.</a:t>
                      </a:r>
                      <a:endParaRPr lang="en-ZA" sz="1600" kern="1200" dirty="0">
                        <a:solidFill>
                          <a:srgbClr val="181966"/>
                        </a:solidFill>
                        <a:latin typeface="Century Gothic" panose="020B0502020202020204" pitchFamily="34" charset="0"/>
                        <a:ea typeface="+mn-ea"/>
                        <a:cs typeface="+mn-cs"/>
                      </a:endParaRPr>
                    </a:p>
                  </a:txBody>
                  <a:tcP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600" dirty="0">
                          <a:solidFill>
                            <a:srgbClr val="181966"/>
                          </a:solidFill>
                          <a:latin typeface="Century Gothic" panose="020B0502020202020204" pitchFamily="34" charset="0"/>
                        </a:rPr>
                        <a:t>Not-compliant</a:t>
                      </a:r>
                    </a:p>
                  </a:txBody>
                  <a:tcPr>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a:ln>
                            <a:noFill/>
                          </a:ln>
                          <a:solidFill>
                            <a:srgbClr val="181966"/>
                          </a:solidFill>
                          <a:effectLst/>
                          <a:latin typeface="Century Gothic" panose="020B0502020202020204" pitchFamily="34" charset="0"/>
                          <a:ea typeface="+mn-ea"/>
                          <a:cs typeface="+mn-cs"/>
                        </a:rPr>
                        <a:t>Partially compliant</a:t>
                      </a:r>
                    </a:p>
                  </a:txBody>
                  <a:tcP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ZA" sz="1600" b="0" i="0" u="none" strike="noStrike" kern="1200" cap="none" normalizeH="0" baseline="0" dirty="0">
                          <a:ln>
                            <a:noFill/>
                          </a:ln>
                          <a:solidFill>
                            <a:srgbClr val="181966"/>
                          </a:solidFill>
                          <a:effectLst/>
                          <a:latin typeface="Century Gothic" panose="020B0502020202020204" pitchFamily="34" charset="0"/>
                          <a:ea typeface="+mn-ea"/>
                          <a:cs typeface="+mn-cs"/>
                        </a:rPr>
                        <a:t>Partially compliant</a:t>
                      </a:r>
                    </a:p>
                  </a:txBody>
                  <a:tcPr>
                    <a:solidFill>
                      <a:schemeClr val="accent2">
                        <a:lumMod val="40000"/>
                        <a:lumOff val="60000"/>
                      </a:schemeClr>
                    </a:solidFill>
                  </a:tcPr>
                </a:tc>
                <a:tc>
                  <a:txBody>
                    <a:body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The incorrect use of rubrics and/or assessment criteria in Engineering Graphics and Design PAT (Western Cape); marking of essay questions in Life Sciences (KwaZulu-Natal) and Business Studies (Gauteng) is still a challenge.</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mn-cs"/>
                      </a:endParaRPr>
                    </a:p>
                  </a:txBody>
                  <a:tcPr>
                    <a:solidFill>
                      <a:schemeClr val="accent2">
                        <a:lumMod val="20000"/>
                        <a:lumOff val="80000"/>
                      </a:schemeClr>
                    </a:solidFill>
                  </a:tcPr>
                </a:tc>
                <a:extLst>
                  <a:ext uri="{0D108BD9-81ED-4DB2-BD59-A6C34878D82A}">
                    <a16:rowId xmlns:a16="http://schemas.microsoft.com/office/drawing/2014/main" val="27888690"/>
                  </a:ext>
                </a:extLst>
              </a:tr>
            </a:tbl>
          </a:graphicData>
        </a:graphic>
      </p:graphicFrame>
      <p:sp>
        <p:nvSpPr>
          <p:cNvPr id="4" name="Slide Number Placeholder 3"/>
          <p:cNvSpPr>
            <a:spLocks noGrp="1"/>
          </p:cNvSpPr>
          <p:nvPr>
            <p:ph type="sldNum" idx="4"/>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r>
              <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rPr>
              <a:t>23</a:t>
            </a:r>
          </a:p>
        </p:txBody>
      </p:sp>
    </p:spTree>
    <p:extLst>
      <p:ext uri="{BB962C8B-B14F-4D97-AF65-F5344CB8AC3E}">
        <p14:creationId xmlns:p14="http://schemas.microsoft.com/office/powerpoint/2010/main" val="2980878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687512" y="1874837"/>
            <a:ext cx="7001544"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STATE OF READINESS</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24</a:t>
            </a:fld>
            <a:endParaRPr lang="en-GB" altLang="en-US" b="0" dirty="0">
              <a:solidFill>
                <a:srgbClr val="181966"/>
              </a:solidFill>
            </a:endParaRPr>
          </a:p>
        </p:txBody>
      </p:sp>
    </p:spTree>
    <p:extLst>
      <p:ext uri="{BB962C8B-B14F-4D97-AF65-F5344CB8AC3E}">
        <p14:creationId xmlns:p14="http://schemas.microsoft.com/office/powerpoint/2010/main" val="239211783"/>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87312" y="148517"/>
            <a:ext cx="9993313" cy="503240"/>
          </a:xfrm>
        </p:spPr>
        <p:txBody>
          <a:bodyPr/>
          <a:lstStyle/>
          <a:p>
            <a:pPr defTabSz="336980" eaLnBrk="1">
              <a:defRPr/>
            </a:pPr>
            <a:r>
              <a:rPr lang="en-US" altLang="en-US" sz="3050" b="1" dirty="0">
                <a:solidFill>
                  <a:schemeClr val="accent2">
                    <a:lumMod val="50000"/>
                  </a:schemeClr>
                </a:solidFill>
                <a:latin typeface="Century Gothic" panose="020B0502020202020204" pitchFamily="34" charset="0"/>
              </a:rPr>
              <a:t>State of readiness-Online meetings held with the PED</a:t>
            </a:r>
          </a:p>
        </p:txBody>
      </p:sp>
      <p:sp>
        <p:nvSpPr>
          <p:cNvPr id="2" name="Content Placeholder 1"/>
          <p:cNvSpPr>
            <a:spLocks noGrp="1"/>
          </p:cNvSpPr>
          <p:nvPr>
            <p:ph idx="1"/>
          </p:nvPr>
        </p:nvSpPr>
        <p:spPr>
          <a:xfrm>
            <a:off x="163512" y="960437"/>
            <a:ext cx="9677401" cy="5410201"/>
          </a:xfrm>
        </p:spPr>
        <p:txBody>
          <a:bodyPr/>
          <a:lstStyle/>
          <a:p>
            <a:pPr marL="79375" indent="0">
              <a:buNone/>
              <a:defRPr/>
            </a:pPr>
            <a:endParaRPr lang="en-ZA" sz="2800" b="1" u="sng" dirty="0">
              <a:solidFill>
                <a:schemeClr val="accent6">
                  <a:lumMod val="50000"/>
                </a:schemeClr>
              </a:solidFill>
              <a:latin typeface="Century Gothic" panose="020B0502020202020204" pitchFamily="34" charset="0"/>
            </a:endParaRPr>
          </a:p>
          <a:p>
            <a:pPr marL="79780" indent="0" defTabSz="336980">
              <a:spcAft>
                <a:spcPts val="1069"/>
              </a:spcAft>
              <a:buFont typeface="Wingdings" panose="05000000000000000000" pitchFamily="2" charset="2"/>
              <a:buNone/>
              <a:defRPr/>
            </a:pPr>
            <a:endParaRPr lang="en-ZA" sz="1500" dirty="0">
              <a:solidFill>
                <a:schemeClr val="accent2">
                  <a:lumMod val="50000"/>
                </a:schemeClr>
              </a:solidFill>
              <a:latin typeface="Century Gothic" panose="020B0502020202020204" pitchFamily="34" charset="0"/>
            </a:endParaRPr>
          </a:p>
          <a:p>
            <a:pPr marL="322691" indent="-242911" defTabSz="336980">
              <a:spcAft>
                <a:spcPts val="1069"/>
              </a:spcAft>
              <a:defRPr/>
            </a:pPr>
            <a:endParaRPr lang="en-ZA" sz="1500" dirty="0">
              <a:solidFill>
                <a:schemeClr val="accent2">
                  <a:lumMod val="50000"/>
                </a:schemeClr>
              </a:solidFill>
              <a:latin typeface="Century Gothic" panose="020B0502020202020204" pitchFamily="34" charset="0"/>
            </a:endParaRPr>
          </a:p>
          <a:p>
            <a:pPr marL="79780" indent="0" defTabSz="336980">
              <a:spcAft>
                <a:spcPts val="1069"/>
              </a:spcAft>
              <a:buFont typeface="Wingdings" panose="05000000000000000000" pitchFamily="2" charset="2"/>
              <a:buNone/>
              <a:defRPr/>
            </a:pPr>
            <a:endParaRPr lang="en-ZA" sz="1500" dirty="0">
              <a:solidFill>
                <a:schemeClr val="accent2">
                  <a:lumMod val="50000"/>
                </a:schemeClr>
              </a:solidFill>
              <a:latin typeface="Century Gothic" panose="020B0502020202020204" pitchFamily="34" charset="0"/>
            </a:endParaRPr>
          </a:p>
          <a:p>
            <a:pPr marL="322691" indent="-242911" defTabSz="336980">
              <a:spcAft>
                <a:spcPts val="1069"/>
              </a:spcAft>
              <a:defRPr/>
            </a:pPr>
            <a:endParaRPr lang="en-ZA" sz="1500" dirty="0">
              <a:solidFill>
                <a:schemeClr val="accent2">
                  <a:lumMod val="50000"/>
                </a:schemeClr>
              </a:solidFill>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58776130"/>
              </p:ext>
            </p:extLst>
          </p:nvPr>
        </p:nvGraphicFramePr>
        <p:xfrm>
          <a:off x="392112" y="960440"/>
          <a:ext cx="9372602" cy="5562595"/>
        </p:xfrm>
        <a:graphic>
          <a:graphicData uri="http://schemas.openxmlformats.org/drawingml/2006/table">
            <a:tbl>
              <a:tblPr firstRow="1" firstCol="1" bandRow="1">
                <a:tableStyleId>{8A107856-5554-42FB-B03E-39F5DBC370BA}</a:tableStyleId>
              </a:tblPr>
              <a:tblGrid>
                <a:gridCol w="4757149">
                  <a:extLst>
                    <a:ext uri="{9D8B030D-6E8A-4147-A177-3AD203B41FA5}">
                      <a16:colId xmlns:a16="http://schemas.microsoft.com/office/drawing/2014/main" val="20000"/>
                    </a:ext>
                  </a:extLst>
                </a:gridCol>
                <a:gridCol w="4615453">
                  <a:extLst>
                    <a:ext uri="{9D8B030D-6E8A-4147-A177-3AD203B41FA5}">
                      <a16:colId xmlns:a16="http://schemas.microsoft.com/office/drawing/2014/main" val="1257462197"/>
                    </a:ext>
                  </a:extLst>
                </a:gridCol>
              </a:tblGrid>
              <a:tr h="584820">
                <a:tc>
                  <a:txBody>
                    <a:bodyPr/>
                    <a:lstStyle/>
                    <a:p>
                      <a:pPr algn="just">
                        <a:lnSpc>
                          <a:spcPct val="120000"/>
                        </a:lnSpc>
                        <a:spcAft>
                          <a:spcPts val="0"/>
                        </a:spcAft>
                      </a:pPr>
                      <a:r>
                        <a:rPr lang="en-ZA" sz="2400" dirty="0">
                          <a:solidFill>
                            <a:schemeClr val="bg1"/>
                          </a:solidFill>
                          <a:effectLst/>
                          <a:latin typeface="Century Gothic" panose="020B0502020202020204" pitchFamily="34" charset="0"/>
                        </a:rPr>
                        <a:t>PED</a:t>
                      </a:r>
                      <a:endParaRPr lang="en-ZA" sz="2400" b="1"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70" marR="68570" marT="0" marB="0">
                    <a:solidFill>
                      <a:srgbClr val="22228B"/>
                    </a:solidFill>
                  </a:tcPr>
                </a:tc>
                <a:tc>
                  <a:txBody>
                    <a:bodyPr/>
                    <a:lstStyle/>
                    <a:p>
                      <a:pPr marL="0" marR="0" lvl="0" indent="0" algn="just" defTabSz="685867" rtl="0" eaLnBrk="1" fontAlgn="auto" latinLnBrk="0" hangingPunct="1">
                        <a:lnSpc>
                          <a:spcPct val="12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FFFFFF"/>
                          </a:solidFill>
                          <a:effectLst/>
                          <a:uLnTx/>
                          <a:uFillTx/>
                          <a:latin typeface="Century Gothic" panose="020B0502020202020204" pitchFamily="34" charset="0"/>
                          <a:ea typeface="+mn-ea"/>
                        </a:rPr>
                        <a:t>Date held</a:t>
                      </a:r>
                      <a:endParaRPr kumimoji="0" lang="en-ZA" sz="2400" b="1" i="0" u="none" strike="noStrike" kern="1200" cap="none" spc="0" normalizeH="0" baseline="0" noProof="0" dirty="0">
                        <a:ln>
                          <a:noFill/>
                        </a:ln>
                        <a:solidFill>
                          <a:srgbClr val="FFFFFF"/>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marL="68570" marR="68570" marT="0" marB="0">
                    <a:solidFill>
                      <a:srgbClr val="22228B"/>
                    </a:solidFill>
                  </a:tcPr>
                </a:tc>
                <a:extLst>
                  <a:ext uri="{0D108BD9-81ED-4DB2-BD59-A6C34878D82A}">
                    <a16:rowId xmlns:a16="http://schemas.microsoft.com/office/drawing/2014/main" val="10001"/>
                  </a:ext>
                </a:extLst>
              </a:tr>
              <a:tr h="515600">
                <a:tc>
                  <a:txBody>
                    <a:bodyPr/>
                    <a:lstStyle/>
                    <a:p>
                      <a:pPr>
                        <a:lnSpc>
                          <a:spcPct val="120000"/>
                        </a:lnSpc>
                        <a:spcAft>
                          <a:spcPts val="0"/>
                        </a:spcAft>
                      </a:pPr>
                      <a:r>
                        <a:rPr lang="en-US" sz="2000" dirty="0">
                          <a:solidFill>
                            <a:schemeClr val="accent6">
                              <a:lumMod val="50000"/>
                            </a:schemeClr>
                          </a:solidFill>
                          <a:effectLst/>
                          <a:latin typeface="Century Gothic" panose="020B0502020202020204" pitchFamily="34" charset="0"/>
                        </a:rPr>
                        <a:t>Eastern Cape</a:t>
                      </a:r>
                    </a:p>
                  </a:txBody>
                  <a:tcPr marL="68581" marR="68581" marT="0" marB="0" anchor="ctr"/>
                </a:tc>
                <a:tc>
                  <a:txBody>
                    <a:bodyPr/>
                    <a:lstStyle/>
                    <a:p>
                      <a:pPr>
                        <a:lnSpc>
                          <a:spcPct val="120000"/>
                        </a:lnSpc>
                        <a:spcAft>
                          <a:spcPts val="0"/>
                        </a:spcAft>
                      </a:pP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10 September 2021</a:t>
                      </a:r>
                    </a:p>
                  </a:txBody>
                  <a:tcPr marL="68581" marR="68581" marT="0" marB="0" anchor="ctr"/>
                </a:tc>
                <a:extLst>
                  <a:ext uri="{0D108BD9-81ED-4DB2-BD59-A6C34878D82A}">
                    <a16:rowId xmlns:a16="http://schemas.microsoft.com/office/drawing/2014/main" val="10002"/>
                  </a:ext>
                </a:extLst>
              </a:tr>
              <a:tr h="515600">
                <a:tc>
                  <a:txBody>
                    <a:bodyPr/>
                    <a:lstStyle/>
                    <a:p>
                      <a:pPr>
                        <a:lnSpc>
                          <a:spcPct val="120000"/>
                        </a:lnSpc>
                        <a:spcAft>
                          <a:spcPts val="0"/>
                        </a:spcAft>
                      </a:pPr>
                      <a:r>
                        <a:rPr lang="en-US" sz="2000" dirty="0">
                          <a:solidFill>
                            <a:schemeClr val="accent6">
                              <a:lumMod val="50000"/>
                            </a:schemeClr>
                          </a:solidFill>
                          <a:effectLst/>
                          <a:latin typeface="Century Gothic" panose="020B0502020202020204" pitchFamily="34" charset="0"/>
                        </a:rPr>
                        <a:t>Free State </a:t>
                      </a:r>
                      <a:endParaRPr lang="en-ZA" sz="2000" b="0" dirty="0">
                        <a:solidFill>
                          <a:schemeClr val="accent6">
                            <a:lumMod val="50000"/>
                          </a:schemeClr>
                        </a:solidFill>
                        <a:effectLst/>
                        <a:latin typeface="Century Gothic" panose="020B0502020202020204" pitchFamily="34" charset="0"/>
                        <a:ea typeface="Calibri" panose="020F0502020204030204" pitchFamily="34" charset="0"/>
                        <a:cs typeface="Kartika"/>
                      </a:endParaRPr>
                    </a:p>
                  </a:txBody>
                  <a:tcPr marL="68581" marR="68581" marT="0" marB="0" anchor="ctr"/>
                </a:tc>
                <a:tc>
                  <a:txBody>
                    <a:bodyPr/>
                    <a:lstStyle/>
                    <a:p>
                      <a:pPr>
                        <a:lnSpc>
                          <a:spcPct val="120000"/>
                        </a:lnSpc>
                        <a:spcAft>
                          <a:spcPts val="0"/>
                        </a:spcAft>
                      </a:pP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7 September 2021</a:t>
                      </a:r>
                      <a:endPar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endParaRPr>
                    </a:p>
                  </a:txBody>
                  <a:tcPr marL="68581" marR="68581" marT="0" marB="0" anchor="ctr"/>
                </a:tc>
                <a:extLst>
                  <a:ext uri="{0D108BD9-81ED-4DB2-BD59-A6C34878D82A}">
                    <a16:rowId xmlns:a16="http://schemas.microsoft.com/office/drawing/2014/main" val="10003"/>
                  </a:ext>
                </a:extLst>
              </a:tr>
              <a:tr h="515600">
                <a:tc>
                  <a:txBody>
                    <a:bodyPr/>
                    <a:lstStyle/>
                    <a:p>
                      <a:pPr>
                        <a:lnSpc>
                          <a:spcPct val="120000"/>
                        </a:lnSpc>
                        <a:spcAft>
                          <a:spcPts val="0"/>
                        </a:spcAft>
                      </a:pPr>
                      <a:r>
                        <a:rPr lang="en-US" sz="2000" dirty="0">
                          <a:solidFill>
                            <a:schemeClr val="accent6">
                              <a:lumMod val="50000"/>
                            </a:schemeClr>
                          </a:solidFill>
                          <a:effectLst/>
                          <a:latin typeface="Century Gothic" panose="020B0502020202020204" pitchFamily="34" charset="0"/>
                        </a:rPr>
                        <a:t>Gauteng</a:t>
                      </a:r>
                      <a:endParaRPr lang="en-ZA" sz="2000" b="0" dirty="0">
                        <a:solidFill>
                          <a:schemeClr val="accent6">
                            <a:lumMod val="50000"/>
                          </a:schemeClr>
                        </a:solidFill>
                        <a:effectLst/>
                        <a:latin typeface="Century Gothic" panose="020B0502020202020204" pitchFamily="34" charset="0"/>
                        <a:ea typeface="Calibri" panose="020F0502020204030204" pitchFamily="34" charset="0"/>
                        <a:cs typeface="Kartika"/>
                      </a:endParaRPr>
                    </a:p>
                  </a:txBody>
                  <a:tcPr marL="68581" marR="68581" marT="0" marB="0" anchor="ctr"/>
                </a:tc>
                <a:tc>
                  <a:txBody>
                    <a:bodyPr/>
                    <a:lstStyle/>
                    <a:p>
                      <a:pPr>
                        <a:lnSpc>
                          <a:spcPct val="120000"/>
                        </a:lnSpc>
                        <a:spcAft>
                          <a:spcPts val="0"/>
                        </a:spcAft>
                      </a:pP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23 September 2021</a:t>
                      </a:r>
                      <a:endPar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endParaRPr>
                    </a:p>
                  </a:txBody>
                  <a:tcPr marL="68581" marR="68581" marT="0" marB="0" anchor="ctr"/>
                </a:tc>
                <a:extLst>
                  <a:ext uri="{0D108BD9-81ED-4DB2-BD59-A6C34878D82A}">
                    <a16:rowId xmlns:a16="http://schemas.microsoft.com/office/drawing/2014/main" val="10004"/>
                  </a:ext>
                </a:extLst>
              </a:tr>
              <a:tr h="515600">
                <a:tc>
                  <a:txBody>
                    <a:bodyPr/>
                    <a:lstStyle/>
                    <a:p>
                      <a:pPr>
                        <a:lnSpc>
                          <a:spcPct val="120000"/>
                        </a:lnSpc>
                        <a:spcAft>
                          <a:spcPts val="0"/>
                        </a:spcAft>
                      </a:pPr>
                      <a:r>
                        <a:rPr lang="en-US" sz="2000" dirty="0">
                          <a:solidFill>
                            <a:schemeClr val="accent6">
                              <a:lumMod val="50000"/>
                            </a:schemeClr>
                          </a:solidFill>
                          <a:effectLst/>
                          <a:latin typeface="Century Gothic" panose="020B0502020202020204" pitchFamily="34" charset="0"/>
                        </a:rPr>
                        <a:t>KwaZulu Natal</a:t>
                      </a:r>
                    </a:p>
                  </a:txBody>
                  <a:tcPr marL="68581" marR="68581" marT="0" marB="0" anchor="ctr"/>
                </a:tc>
                <a:tc>
                  <a:txBody>
                    <a:bodyPr/>
                    <a:lstStyle/>
                    <a:p>
                      <a:pPr>
                        <a:lnSpc>
                          <a:spcPct val="120000"/>
                        </a:lnSpc>
                        <a:spcAft>
                          <a:spcPts val="0"/>
                        </a:spcAft>
                      </a:pP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17 September 2021</a:t>
                      </a:r>
                    </a:p>
                  </a:txBody>
                  <a:tcPr marL="68581" marR="68581" marT="0" marB="0" anchor="ctr"/>
                </a:tc>
                <a:extLst>
                  <a:ext uri="{0D108BD9-81ED-4DB2-BD59-A6C34878D82A}">
                    <a16:rowId xmlns:a16="http://schemas.microsoft.com/office/drawing/2014/main" val="10005"/>
                  </a:ext>
                </a:extLst>
              </a:tr>
              <a:tr h="515600">
                <a:tc>
                  <a:txBody>
                    <a:bodyPr/>
                    <a:lstStyle/>
                    <a:p>
                      <a:pPr>
                        <a:lnSpc>
                          <a:spcPct val="120000"/>
                        </a:lnSpc>
                        <a:spcAft>
                          <a:spcPts val="0"/>
                        </a:spcAft>
                      </a:pPr>
                      <a:r>
                        <a:rPr lang="en-US" sz="2000" dirty="0">
                          <a:solidFill>
                            <a:schemeClr val="accent6">
                              <a:lumMod val="50000"/>
                            </a:schemeClr>
                          </a:solidFill>
                          <a:effectLst/>
                          <a:latin typeface="Century Gothic" panose="020B0502020202020204" pitchFamily="34" charset="0"/>
                        </a:rPr>
                        <a:t>Limpopo</a:t>
                      </a:r>
                    </a:p>
                  </a:txBody>
                  <a:tcPr marL="68581" marR="68581" marT="0" marB="0" anchor="ctr"/>
                </a:tc>
                <a:tc>
                  <a:txBody>
                    <a:bodyPr/>
                    <a:lstStyle/>
                    <a:p>
                      <a:pPr>
                        <a:lnSpc>
                          <a:spcPct val="120000"/>
                        </a:lnSpc>
                        <a:spcAft>
                          <a:spcPts val="0"/>
                        </a:spcAft>
                      </a:pP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9 September 2021</a:t>
                      </a:r>
                    </a:p>
                  </a:txBody>
                  <a:tcPr marL="68581" marR="68581" marT="0" marB="0" anchor="ctr"/>
                </a:tc>
                <a:extLst>
                  <a:ext uri="{0D108BD9-81ED-4DB2-BD59-A6C34878D82A}">
                    <a16:rowId xmlns:a16="http://schemas.microsoft.com/office/drawing/2014/main" val="10006"/>
                  </a:ext>
                </a:extLst>
              </a:tr>
              <a:tr h="628345">
                <a:tc>
                  <a:txBody>
                    <a:bodyPr/>
                    <a:lstStyle/>
                    <a:p>
                      <a:pPr>
                        <a:lnSpc>
                          <a:spcPct val="120000"/>
                        </a:lnSpc>
                        <a:spcAft>
                          <a:spcPts val="0"/>
                        </a:spcAft>
                      </a:pP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Mpumalanga</a:t>
                      </a:r>
                    </a:p>
                  </a:txBody>
                  <a:tcPr marL="68581" marR="68581" marT="0" marB="0" anchor="ctr"/>
                </a:tc>
                <a:tc>
                  <a:txBody>
                    <a:bodyPr/>
                    <a:lstStyle/>
                    <a:p>
                      <a:pPr>
                        <a:lnSpc>
                          <a:spcPct val="120000"/>
                        </a:lnSpc>
                        <a:spcAft>
                          <a:spcPts val="0"/>
                        </a:spcAft>
                      </a:pP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15 </a:t>
                      </a: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September</a:t>
                      </a: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 2021</a:t>
                      </a:r>
                    </a:p>
                  </a:txBody>
                  <a:tcPr marL="68581" marR="68581" marT="0" marB="0" anchor="ctr"/>
                </a:tc>
                <a:extLst>
                  <a:ext uri="{0D108BD9-81ED-4DB2-BD59-A6C34878D82A}">
                    <a16:rowId xmlns:a16="http://schemas.microsoft.com/office/drawing/2014/main" val="10007"/>
                  </a:ext>
                </a:extLst>
              </a:tr>
              <a:tr h="515600">
                <a:tc>
                  <a:txBody>
                    <a:bodyPr/>
                    <a:lstStyle/>
                    <a:p>
                      <a:pPr>
                        <a:lnSpc>
                          <a:spcPct val="120000"/>
                        </a:lnSpc>
                        <a:spcAft>
                          <a:spcPts val="0"/>
                        </a:spcAft>
                      </a:pPr>
                      <a:r>
                        <a:rPr lang="en-US" sz="2000" dirty="0">
                          <a:solidFill>
                            <a:schemeClr val="accent6">
                              <a:lumMod val="50000"/>
                            </a:schemeClr>
                          </a:solidFill>
                          <a:effectLst/>
                          <a:latin typeface="Century Gothic" panose="020B0502020202020204" pitchFamily="34" charset="0"/>
                        </a:rPr>
                        <a:t>Northern Cape</a:t>
                      </a:r>
                      <a:endParaRPr lang="en-ZA" sz="2000" b="0" dirty="0">
                        <a:solidFill>
                          <a:schemeClr val="accent6">
                            <a:lumMod val="50000"/>
                          </a:schemeClr>
                        </a:solidFill>
                        <a:effectLst/>
                        <a:latin typeface="Century Gothic" panose="020B0502020202020204" pitchFamily="34" charset="0"/>
                        <a:ea typeface="Calibri" panose="020F0502020204030204" pitchFamily="34" charset="0"/>
                        <a:cs typeface="Kartika"/>
                      </a:endParaRPr>
                    </a:p>
                  </a:txBody>
                  <a:tcPr marL="68581" marR="68581" marT="0" marB="0" anchor="ctr"/>
                </a:tc>
                <a:tc>
                  <a:txBody>
                    <a:bodyPr/>
                    <a:lstStyle/>
                    <a:p>
                      <a:pPr>
                        <a:lnSpc>
                          <a:spcPct val="120000"/>
                        </a:lnSpc>
                        <a:spcAft>
                          <a:spcPts val="0"/>
                        </a:spcAft>
                      </a:pP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13 September 2021</a:t>
                      </a:r>
                      <a:endPar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endParaRPr>
                    </a:p>
                  </a:txBody>
                  <a:tcPr marL="68581" marR="68581" marT="0" marB="0" anchor="ctr"/>
                </a:tc>
                <a:extLst>
                  <a:ext uri="{0D108BD9-81ED-4DB2-BD59-A6C34878D82A}">
                    <a16:rowId xmlns:a16="http://schemas.microsoft.com/office/drawing/2014/main" val="10008"/>
                  </a:ext>
                </a:extLst>
              </a:tr>
              <a:tr h="627485">
                <a:tc>
                  <a:txBody>
                    <a:bodyPr/>
                    <a:lstStyle/>
                    <a:p>
                      <a:pPr>
                        <a:lnSpc>
                          <a:spcPct val="120000"/>
                        </a:lnSpc>
                        <a:spcAft>
                          <a:spcPts val="0"/>
                        </a:spcAft>
                      </a:pP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North West</a:t>
                      </a:r>
                    </a:p>
                  </a:txBody>
                  <a:tcPr marL="68581" marR="68581" marT="0" marB="0" anchor="ctr"/>
                </a:tc>
                <a:tc>
                  <a:txBody>
                    <a:bodyPr/>
                    <a:lstStyle/>
                    <a:p>
                      <a:pPr>
                        <a:lnSpc>
                          <a:spcPct val="120000"/>
                        </a:lnSpc>
                        <a:spcAft>
                          <a:spcPts val="0"/>
                        </a:spcAft>
                      </a:pP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20 </a:t>
                      </a: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September</a:t>
                      </a: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 2021</a:t>
                      </a:r>
                    </a:p>
                  </a:txBody>
                  <a:tcPr marL="68581" marR="68581" marT="0" marB="0" anchor="ctr"/>
                </a:tc>
                <a:extLst>
                  <a:ext uri="{0D108BD9-81ED-4DB2-BD59-A6C34878D82A}">
                    <a16:rowId xmlns:a16="http://schemas.microsoft.com/office/drawing/2014/main" val="10009"/>
                  </a:ext>
                </a:extLst>
              </a:tr>
              <a:tr h="628345">
                <a:tc>
                  <a:txBody>
                    <a:bodyPr/>
                    <a:lstStyle/>
                    <a:p>
                      <a:pPr>
                        <a:lnSpc>
                          <a:spcPct val="120000"/>
                        </a:lnSpc>
                        <a:spcAft>
                          <a:spcPts val="0"/>
                        </a:spcAft>
                      </a:pP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Western Cape</a:t>
                      </a:r>
                    </a:p>
                  </a:txBody>
                  <a:tcPr marL="68581" marR="68581" marT="0" marB="0" anchor="ctr"/>
                </a:tc>
                <a:tc>
                  <a:txBody>
                    <a:bodyPr/>
                    <a:lstStyle/>
                    <a:p>
                      <a:pPr>
                        <a:lnSpc>
                          <a:spcPct val="120000"/>
                        </a:lnSpc>
                        <a:spcAft>
                          <a:spcPts val="0"/>
                        </a:spcAft>
                      </a:pP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22 </a:t>
                      </a:r>
                      <a:r>
                        <a:rPr lang="en-US" sz="2000" b="1" dirty="0">
                          <a:solidFill>
                            <a:schemeClr val="accent6">
                              <a:lumMod val="50000"/>
                            </a:schemeClr>
                          </a:solidFill>
                          <a:effectLst/>
                          <a:latin typeface="Century Gothic" panose="020B0502020202020204" pitchFamily="34" charset="0"/>
                          <a:ea typeface="Calibri" panose="020F0502020204030204" pitchFamily="34" charset="0"/>
                          <a:cs typeface="Kartika"/>
                        </a:rPr>
                        <a:t>September</a:t>
                      </a: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 2021</a:t>
                      </a:r>
                    </a:p>
                  </a:txBody>
                  <a:tcPr marL="68581" marR="68581" marT="0" marB="0" anchor="ctr"/>
                </a:tc>
                <a:extLst>
                  <a:ext uri="{0D108BD9-81ED-4DB2-BD59-A6C34878D82A}">
                    <a16:rowId xmlns:a16="http://schemas.microsoft.com/office/drawing/2014/main" val="10010"/>
                  </a:ext>
                </a:extLst>
              </a:tr>
            </a:tbl>
          </a:graphicData>
        </a:graphic>
      </p:graphicFrame>
      <p:sp>
        <p:nvSpPr>
          <p:cNvPr id="6" name="Slide Number Placeholder 2"/>
          <p:cNvSpPr txBox="1">
            <a:spLocks/>
          </p:cNvSpPr>
          <p:nvPr/>
        </p:nvSpPr>
        <p:spPr>
          <a:xfrm>
            <a:off x="7224713" y="6884988"/>
            <a:ext cx="2351087" cy="522287"/>
          </a:xfrm>
          <a:prstGeom prst="rect">
            <a:avLst/>
          </a:prstGeom>
        </p:spPr>
        <p:txBody>
          <a:bodyPr/>
          <a:lstStyle>
            <a:defPPr>
              <a:defRPr lang="en-GB"/>
            </a:defPPr>
            <a:lvl1pPr algn="l" defTabSz="449263" rtl="0" eaLnBrk="0" fontAlgn="base" hangingPunct="0">
              <a:spcBef>
                <a:spcPct val="0"/>
              </a:spcBef>
              <a:spcAft>
                <a:spcPct val="0"/>
              </a:spcAft>
              <a:defRPr kern="1200">
                <a:solidFill>
                  <a:schemeClr val="bg1"/>
                </a:solidFill>
                <a:latin typeface="Arial"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r>
              <a:rPr lang="en-GB" altLang="en-US" sz="1400" dirty="0">
                <a:solidFill>
                  <a:srgbClr val="181966"/>
                </a:solidFill>
                <a:latin typeface="Century Gothic" panose="020B0502020202020204" pitchFamily="34" charset="0"/>
                <a:ea typeface="MS Gothic"/>
              </a:rPr>
              <a:t>25</a:t>
            </a:r>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Arial" charset="0"/>
            </a:endParaRPr>
          </a:p>
        </p:txBody>
      </p:sp>
    </p:spTree>
    <p:extLst>
      <p:ext uri="{BB962C8B-B14F-4D97-AF65-F5344CB8AC3E}">
        <p14:creationId xmlns:p14="http://schemas.microsoft.com/office/powerpoint/2010/main" val="2443134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
          <p:cNvSpPr>
            <a:spLocks noGrp="1" noChangeArrowheads="1"/>
          </p:cNvSpPr>
          <p:nvPr>
            <p:ph type="title"/>
          </p:nvPr>
        </p:nvSpPr>
        <p:spPr>
          <a:xfrm>
            <a:off x="849313" y="169863"/>
            <a:ext cx="7942262" cy="485775"/>
          </a:xfrm>
        </p:spPr>
        <p:txBody>
          <a:bodyPr/>
          <a:lstStyle/>
          <a:p>
            <a:pPr defTabSz="336980" eaLnBrk="1">
              <a:defRPr/>
            </a:pPr>
            <a:r>
              <a:rPr lang="en-US" altLang="en-US" sz="3200" b="1" dirty="0">
                <a:solidFill>
                  <a:schemeClr val="accent2">
                    <a:lumMod val="50000"/>
                  </a:schemeClr>
                </a:solidFill>
                <a:latin typeface="Century Gothic" panose="020B0502020202020204" pitchFamily="34" charset="0"/>
              </a:rPr>
              <a:t>Monitoring the State of Readiness </a:t>
            </a:r>
            <a:endParaRPr lang="en-US" altLang="en-US" sz="4000" b="1" dirty="0">
              <a:solidFill>
                <a:schemeClr val="accent2">
                  <a:lumMod val="50000"/>
                </a:schemeClr>
              </a:solidFill>
              <a:latin typeface="Century Gothic" panose="020B0502020202020204" pitchFamily="34" charset="0"/>
            </a:endParaRPr>
          </a:p>
        </p:txBody>
      </p:sp>
      <p:sp>
        <p:nvSpPr>
          <p:cNvPr id="2" name="Content Placeholder 1"/>
          <p:cNvSpPr>
            <a:spLocks noGrp="1"/>
          </p:cNvSpPr>
          <p:nvPr>
            <p:ph idx="1"/>
          </p:nvPr>
        </p:nvSpPr>
        <p:spPr>
          <a:xfrm>
            <a:off x="63500" y="733425"/>
            <a:ext cx="9777413" cy="5789613"/>
          </a:xfrm>
        </p:spPr>
        <p:txBody>
          <a:bodyPr/>
          <a:lstStyle/>
          <a:p>
            <a:pPr marL="79780" indent="0" algn="just" defTabSz="336980">
              <a:spcAft>
                <a:spcPts val="1069"/>
              </a:spcAft>
              <a:buFont typeface="Wingdings" panose="05000000000000000000" pitchFamily="2" charset="2"/>
              <a:buNone/>
              <a:defRPr/>
            </a:pPr>
            <a:r>
              <a:rPr lang="en-US" sz="2800" b="1" u="sng" dirty="0">
                <a:solidFill>
                  <a:schemeClr val="accent2">
                    <a:lumMod val="50000"/>
                  </a:schemeClr>
                </a:solidFill>
                <a:latin typeface="Century Gothic" panose="020B0502020202020204" pitchFamily="34" charset="0"/>
              </a:rPr>
              <a:t>Areas of Improvement</a:t>
            </a:r>
            <a:endParaRPr lang="en-ZA" sz="1500" dirty="0">
              <a:solidFill>
                <a:schemeClr val="accent2">
                  <a:lumMod val="50000"/>
                </a:schemeClr>
              </a:solidFill>
              <a:latin typeface="Century Gothic" panose="020B0502020202020204" pitchFamily="34" charset="0"/>
            </a:endParaRPr>
          </a:p>
          <a:p>
            <a:pPr marL="79375" indent="0" algn="just">
              <a:buNone/>
              <a:defRPr/>
            </a:pPr>
            <a:r>
              <a:rPr lang="en-US" kern="1200" dirty="0">
                <a:solidFill>
                  <a:srgbClr val="181966"/>
                </a:solidFill>
                <a:latin typeface="Century Gothic" panose="020B0502020202020204" pitchFamily="34" charset="0"/>
              </a:rPr>
              <a:t>The following areas of improvements were noted</a:t>
            </a:r>
            <a:r>
              <a:rPr lang="en-ZA" kern="1200" dirty="0">
                <a:solidFill>
                  <a:srgbClr val="181966"/>
                </a:solidFill>
                <a:latin typeface="Century Gothic" panose="020B0502020202020204" pitchFamily="34" charset="0"/>
              </a:rPr>
              <a:t>:</a:t>
            </a:r>
            <a:r>
              <a:rPr lang="en-ZA" dirty="0">
                <a:solidFill>
                  <a:srgbClr val="181966"/>
                </a:solidFill>
              </a:rPr>
              <a:t> </a:t>
            </a:r>
            <a:endParaRPr lang="en-ZA" sz="1600" dirty="0">
              <a:solidFill>
                <a:schemeClr val="accent6">
                  <a:lumMod val="50000"/>
                </a:schemeClr>
              </a:solidFill>
              <a:latin typeface="Century Gothic" panose="020B0502020202020204" pitchFamily="34" charset="0"/>
            </a:endParaRPr>
          </a:p>
          <a:p>
            <a:pPr marL="79375" indent="0" algn="just">
              <a:lnSpc>
                <a:spcPct val="115000"/>
              </a:lnSpc>
              <a:buNone/>
            </a:pPr>
            <a:endParaRPr lang="en-ZA" sz="1200" dirty="0">
              <a:effectLst/>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15000"/>
              </a:lnSpc>
              <a:buClr>
                <a:srgbClr val="002060"/>
              </a:buClr>
              <a:buSzPct val="100000"/>
              <a:buFont typeface="+mj-lt"/>
              <a:buAutoNum type="alphaLcPeriod"/>
            </a:pPr>
            <a:r>
              <a:rPr lang="en-ZA" kern="1200" dirty="0">
                <a:solidFill>
                  <a:srgbClr val="181966"/>
                </a:solidFill>
                <a:latin typeface="Century Gothic" panose="020B0502020202020204" pitchFamily="34" charset="0"/>
              </a:rPr>
              <a:t>Fewer challenges were found in the registration of immigrant candidates and approval of concessions/accommodations.</a:t>
            </a:r>
          </a:p>
          <a:p>
            <a:pPr marL="342900" lvl="0" indent="-342900" algn="just">
              <a:lnSpc>
                <a:spcPct val="115000"/>
              </a:lnSpc>
              <a:buClr>
                <a:srgbClr val="002060"/>
              </a:buClr>
              <a:buSzPct val="100000"/>
              <a:buFont typeface="+mj-lt"/>
              <a:buAutoNum type="alphaLcPeriod"/>
            </a:pPr>
            <a:r>
              <a:rPr lang="en-ZA" kern="1200" dirty="0">
                <a:solidFill>
                  <a:srgbClr val="181966"/>
                </a:solidFill>
                <a:latin typeface="Century Gothic" panose="020B0502020202020204" pitchFamily="34" charset="0"/>
              </a:rPr>
              <a:t>There was improvement in security at storage facilities, due to strict compliance to the prescribed major criteria of the outlined norms and standards.</a:t>
            </a:r>
          </a:p>
          <a:p>
            <a:pPr marL="79780" indent="0" algn="just" defTabSz="336980">
              <a:spcAft>
                <a:spcPts val="1069"/>
              </a:spcAft>
              <a:buFont typeface="Wingdings" panose="05000000000000000000" pitchFamily="2" charset="2"/>
              <a:buNone/>
              <a:defRPr/>
            </a:pPr>
            <a:endParaRPr lang="en-ZA" sz="1500" dirty="0">
              <a:solidFill>
                <a:schemeClr val="accent2">
                  <a:lumMod val="50000"/>
                </a:schemeClr>
              </a:solidFill>
              <a:latin typeface="Century Gothic" panose="020B0502020202020204" pitchFamily="34" charset="0"/>
            </a:endParaRPr>
          </a:p>
          <a:p>
            <a:pPr marL="79780" indent="0" algn="just" defTabSz="336980">
              <a:spcAft>
                <a:spcPts val="1069"/>
              </a:spcAft>
              <a:buFont typeface="Wingdings" panose="05000000000000000000" pitchFamily="2" charset="2"/>
              <a:buNone/>
              <a:defRPr/>
            </a:pPr>
            <a:endParaRPr lang="en-ZA" sz="1500" dirty="0">
              <a:solidFill>
                <a:schemeClr val="accent2">
                  <a:lumMod val="50000"/>
                </a:schemeClr>
              </a:solidFill>
              <a:latin typeface="Century Gothic" panose="020B0502020202020204" pitchFamily="34" charset="0"/>
            </a:endParaRPr>
          </a:p>
        </p:txBody>
      </p:sp>
      <p:sp>
        <p:nvSpPr>
          <p:cNvPr id="33796" name="TextBox 3"/>
          <p:cNvSpPr txBox="1">
            <a:spLocks noChangeArrowheads="1"/>
          </p:cNvSpPr>
          <p:nvPr/>
        </p:nvSpPr>
        <p:spPr bwMode="auto">
          <a:xfrm>
            <a:off x="8926512" y="6904037"/>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rPr>
              <a:t>26</a:t>
            </a:r>
            <a:endParaRPr kumimoji="0" lang="en-ZA"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1652207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435101"/>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the State of Readiness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78293136"/>
              </p:ext>
            </p:extLst>
          </p:nvPr>
        </p:nvGraphicFramePr>
        <p:xfrm>
          <a:off x="1" y="718481"/>
          <a:ext cx="10080624" cy="5866305"/>
        </p:xfrm>
        <a:graphic>
          <a:graphicData uri="http://schemas.openxmlformats.org/drawingml/2006/table">
            <a:tbl>
              <a:tblPr firstRow="1" bandRow="1">
                <a:tableStyleId>{21E4AEA4-8DFA-4A89-87EB-49C32662AFE0}</a:tableStyleId>
              </a:tblPr>
              <a:tblGrid>
                <a:gridCol w="2710792">
                  <a:extLst>
                    <a:ext uri="{9D8B030D-6E8A-4147-A177-3AD203B41FA5}">
                      <a16:colId xmlns:a16="http://schemas.microsoft.com/office/drawing/2014/main" val="20000"/>
                    </a:ext>
                  </a:extLst>
                </a:gridCol>
                <a:gridCol w="1514343">
                  <a:extLst>
                    <a:ext uri="{9D8B030D-6E8A-4147-A177-3AD203B41FA5}">
                      <a16:colId xmlns:a16="http://schemas.microsoft.com/office/drawing/2014/main" val="20003"/>
                    </a:ext>
                  </a:extLst>
                </a:gridCol>
                <a:gridCol w="1293219">
                  <a:extLst>
                    <a:ext uri="{9D8B030D-6E8A-4147-A177-3AD203B41FA5}">
                      <a16:colId xmlns:a16="http://schemas.microsoft.com/office/drawing/2014/main" val="3138753420"/>
                    </a:ext>
                  </a:extLst>
                </a:gridCol>
                <a:gridCol w="1447800">
                  <a:extLst>
                    <a:ext uri="{9D8B030D-6E8A-4147-A177-3AD203B41FA5}">
                      <a16:colId xmlns:a16="http://schemas.microsoft.com/office/drawing/2014/main" val="20004"/>
                    </a:ext>
                  </a:extLst>
                </a:gridCol>
                <a:gridCol w="3114470">
                  <a:extLst>
                    <a:ext uri="{9D8B030D-6E8A-4147-A177-3AD203B41FA5}">
                      <a16:colId xmlns:a16="http://schemas.microsoft.com/office/drawing/2014/main" val="2178444195"/>
                    </a:ext>
                  </a:extLst>
                </a:gridCol>
              </a:tblGrid>
              <a:tr h="453524">
                <a:tc>
                  <a:txBody>
                    <a:bodyPr/>
                    <a:lstStyle/>
                    <a:p>
                      <a:r>
                        <a:rPr lang="en-ZA" sz="1700" dirty="0">
                          <a:latin typeface="Century Gothic" panose="020B0502020202020204" pitchFamily="34" charset="0"/>
                        </a:rPr>
                        <a:t>Directives</a:t>
                      </a:r>
                    </a:p>
                    <a:p>
                      <a:r>
                        <a:rPr lang="en-ZA" sz="1700" dirty="0">
                          <a:latin typeface="Century Gothic" panose="020B0502020202020204" pitchFamily="34" charset="0"/>
                        </a:rPr>
                        <a:t>The DBE must</a:t>
                      </a:r>
                      <a:r>
                        <a:rPr lang="en-ZA" sz="1700" baseline="0" dirty="0">
                          <a:latin typeface="Century Gothic" panose="020B0502020202020204" pitchFamily="34" charset="0"/>
                        </a:rPr>
                        <a:t>:</a:t>
                      </a:r>
                      <a:endParaRPr lang="en-ZA" sz="1700" dirty="0">
                        <a:solidFill>
                          <a:schemeClr val="tx1"/>
                        </a:solidFill>
                        <a:latin typeface="Century Gothic" panose="020B0502020202020204" pitchFamily="34" charset="0"/>
                      </a:endParaRPr>
                    </a:p>
                  </a:txBody>
                  <a:tcPr marL="100758" marR="100758" marT="50405" marB="50405">
                    <a:solidFill>
                      <a:srgbClr val="22228B"/>
                    </a:solidFill>
                  </a:tcPr>
                </a:tc>
                <a:tc>
                  <a:txBody>
                    <a:bodyPr/>
                    <a:lstStyle/>
                    <a:p>
                      <a:r>
                        <a:rPr lang="en-ZA" sz="1700" dirty="0">
                          <a:latin typeface="Century Gothic" panose="020B0502020202020204" pitchFamily="34" charset="0"/>
                        </a:rPr>
                        <a:t>Nov 2019</a:t>
                      </a:r>
                      <a:endParaRPr lang="en-ZA" sz="1700" dirty="0">
                        <a:solidFill>
                          <a:schemeClr val="tx1"/>
                        </a:solidFill>
                        <a:latin typeface="Century Gothic" panose="020B0502020202020204" pitchFamily="34" charset="0"/>
                      </a:endParaRPr>
                    </a:p>
                  </a:txBody>
                  <a:tcPr marL="100758" marR="100758" marT="50405" marB="50405">
                    <a:solidFill>
                      <a:srgbClr val="22228B"/>
                    </a:solidFill>
                  </a:tcPr>
                </a:tc>
                <a:tc>
                  <a:txBody>
                    <a:bodyPr/>
                    <a:lstStyle/>
                    <a:p>
                      <a:r>
                        <a:rPr lang="en-ZA" sz="1700" b="1" kern="1200" dirty="0">
                          <a:solidFill>
                            <a:schemeClr val="lt1"/>
                          </a:solidFill>
                          <a:latin typeface="Century Gothic" panose="020B0502020202020204" pitchFamily="34" charset="0"/>
                          <a:ea typeface="+mn-ea"/>
                          <a:cs typeface="+mn-cs"/>
                        </a:rPr>
                        <a:t>Nov 2020</a:t>
                      </a:r>
                    </a:p>
                  </a:txBody>
                  <a:tcPr marL="100758" marR="100758" marT="50405" marB="50405">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p>
                    <a:p>
                      <a:endParaRPr lang="en-ZA" sz="1700" dirty="0">
                        <a:solidFill>
                          <a:schemeClr val="tx1"/>
                        </a:solidFill>
                        <a:latin typeface="Century Gothic" panose="020B0502020202020204" pitchFamily="34" charset="0"/>
                      </a:endParaRPr>
                    </a:p>
                  </a:txBody>
                  <a:tcPr marL="100758" marR="100758" marT="50405" marB="50405">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7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700" dirty="0">
                        <a:solidFill>
                          <a:schemeClr val="tx1"/>
                        </a:solidFill>
                        <a:latin typeface="Century Gothic" panose="020B0502020202020204" pitchFamily="34" charset="0"/>
                      </a:endParaRPr>
                    </a:p>
                  </a:txBody>
                  <a:tcPr marL="100758" marR="100758" marT="50405" marB="50405">
                    <a:solidFill>
                      <a:srgbClr val="22228B"/>
                    </a:solidFill>
                  </a:tcPr>
                </a:tc>
                <a:extLst>
                  <a:ext uri="{0D108BD9-81ED-4DB2-BD59-A6C34878D82A}">
                    <a16:rowId xmlns:a16="http://schemas.microsoft.com/office/drawing/2014/main" val="10000"/>
                  </a:ext>
                </a:extLst>
              </a:tr>
              <a:tr h="1178381">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sz="1600" b="0" i="0" u="none" strike="noStrike" kern="1200" cap="none" spc="0" normalizeH="0" baseline="0" noProof="0" dirty="0">
                          <a:ln>
                            <a:noFill/>
                          </a:ln>
                          <a:solidFill>
                            <a:srgbClr val="181966"/>
                          </a:solidFill>
                          <a:effectLst/>
                          <a:uLnTx/>
                          <a:uFillTx/>
                          <a:latin typeface="Century Gothic" panose="020B0502020202020204" pitchFamily="34" charset="0"/>
                          <a:ea typeface="Calibri" panose="020F0502020204030204" pitchFamily="34" charset="0"/>
                          <a:cs typeface="Times New Roman" panose="02020603050405020304" pitchFamily="18" charset="0"/>
                        </a:rPr>
                        <a:t>Effectively implement the policy on the registration of immigrant candidates.</a:t>
                      </a:r>
                    </a:p>
                  </a:txBody>
                  <a:tcPr marL="91389" marR="91389" marT="45725" marB="45725" horzOverflow="overflow">
                    <a:solidFill>
                      <a:schemeClr val="accent2">
                        <a:lumMod val="20000"/>
                        <a:lumOff val="80000"/>
                      </a:schemeClr>
                    </a:solidFill>
                  </a:tcPr>
                </a:tc>
                <a:tc>
                  <a:txBody>
                    <a:bodyPr/>
                    <a:lstStyle/>
                    <a:p>
                      <a:r>
                        <a:rPr lang="en-ZA" sz="1600" kern="1200" dirty="0">
                          <a:solidFill>
                            <a:srgbClr val="181966"/>
                          </a:solidFill>
                          <a:latin typeface="Century Gothic" panose="020B0502020202020204" pitchFamily="34" charset="0"/>
                          <a:ea typeface="+mn-ea"/>
                          <a:cs typeface="+mn-cs"/>
                        </a:rPr>
                        <a:t>Partially Compliant</a:t>
                      </a:r>
                    </a:p>
                  </a:txBody>
                  <a:tcPr marL="100758" marR="100758" marT="50405" marB="50405">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Compliant</a:t>
                      </a:r>
                    </a:p>
                  </a:txBody>
                  <a:tcPr marL="91389" marR="91389" marT="45725" marB="45725"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Compliant </a:t>
                      </a:r>
                    </a:p>
                  </a:txBody>
                  <a:tcPr marL="91389" marR="91389" marT="45725" marB="45725" horzOverflow="overflow">
                    <a:solidFill>
                      <a:schemeClr val="accent2">
                        <a:lumMod val="40000"/>
                        <a:lumOff val="60000"/>
                      </a:schemeClr>
                    </a:solidFill>
                  </a:tcPr>
                </a:tc>
                <a:tc>
                  <a:txBody>
                    <a:bodyPr/>
                    <a:lstStyle/>
                    <a:p>
                      <a:r>
                        <a:rPr kumimoji="0" lang="en-US" sz="1600" b="0" i="0" u="none" strike="noStrike" kern="1200" cap="none" spc="0" normalizeH="0" baseline="0" noProof="0" dirty="0">
                          <a:ln>
                            <a:noFill/>
                          </a:ln>
                          <a:solidFill>
                            <a:srgbClr val="22228B"/>
                          </a:solidFill>
                          <a:effectLst/>
                          <a:uLnTx/>
                          <a:uFillTx/>
                          <a:latin typeface="Century Gothic" panose="020B0502020202020204" pitchFamily="34" charset="0"/>
                          <a:ea typeface="Calibri" panose="020F0502020204030204" pitchFamily="34" charset="0"/>
                          <a:cs typeface="Times New Roman" panose="02020603050405020304" pitchFamily="18" charset="0"/>
                        </a:rPr>
                        <a:t>There was clear evidence of  compliance to requirements  for management of immigrants.</a:t>
                      </a:r>
                      <a:endParaRPr lang="en-ZA" sz="1600" dirty="0">
                        <a:solidFill>
                          <a:srgbClr val="22228B"/>
                        </a:solidFill>
                      </a:endParaRPr>
                    </a:p>
                  </a:txBody>
                  <a:tcPr marL="91389" marR="91389" marT="45725" marB="45725" horzOverflow="overflow">
                    <a:solidFill>
                      <a:schemeClr val="accent2">
                        <a:lumMod val="20000"/>
                        <a:lumOff val="80000"/>
                      </a:schemeClr>
                    </a:solidFill>
                  </a:tcPr>
                </a:tc>
                <a:extLst>
                  <a:ext uri="{0D108BD9-81ED-4DB2-BD59-A6C34878D82A}">
                    <a16:rowId xmlns:a16="http://schemas.microsoft.com/office/drawing/2014/main" val="10001"/>
                  </a:ext>
                </a:extLst>
              </a:tr>
              <a:tr h="1539104">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sz="1600" b="0" i="0" u="none" strike="noStrike" kern="1200" cap="none" spc="0" normalizeH="0" baseline="0" noProof="0" dirty="0">
                          <a:ln>
                            <a:noFill/>
                          </a:ln>
                          <a:solidFill>
                            <a:srgbClr val="181966"/>
                          </a:solidFill>
                          <a:effectLst/>
                          <a:uLnTx/>
                          <a:uFillTx/>
                          <a:latin typeface="Century Gothic" panose="020B0502020202020204" pitchFamily="34" charset="0"/>
                          <a:ea typeface="Calibri" panose="020F0502020204030204" pitchFamily="34" charset="0"/>
                          <a:cs typeface="Times New Roman" panose="02020603050405020304" pitchFamily="18" charset="0"/>
                        </a:rPr>
                        <a:t>Ensure that all districts conduct an audit of examination centres to verify their readiness to administer examinations.</a:t>
                      </a:r>
                    </a:p>
                  </a:txBody>
                  <a:tcPr marL="91389" marR="91389" marT="45725" marB="45725" horzOverflow="overflow">
                    <a:solidFill>
                      <a:schemeClr val="accent2">
                        <a:lumMod val="20000"/>
                        <a:lumOff val="80000"/>
                      </a:schemeClr>
                    </a:solidFill>
                  </a:tcPr>
                </a:tc>
                <a:tc>
                  <a:txBody>
                    <a:bodyPr/>
                    <a:lstStyle/>
                    <a:p>
                      <a:r>
                        <a:rPr lang="en-ZA" sz="1600" kern="1200" dirty="0">
                          <a:solidFill>
                            <a:srgbClr val="181966"/>
                          </a:solidFill>
                          <a:latin typeface="Century Gothic" panose="020B0502020202020204" pitchFamily="34" charset="0"/>
                          <a:ea typeface="+mn-ea"/>
                          <a:cs typeface="+mn-cs"/>
                        </a:rPr>
                        <a:t>Compliant</a:t>
                      </a:r>
                    </a:p>
                  </a:txBody>
                  <a:tcPr marL="100758" marR="100758" marT="50405" marB="50405">
                    <a:solidFill>
                      <a:schemeClr val="accent2">
                        <a:lumMod val="40000"/>
                        <a:lumOff val="60000"/>
                      </a:schemeClr>
                    </a:solidFill>
                  </a:tcPr>
                </a:tc>
                <a:tc>
                  <a:txBody>
                    <a:bodyPr/>
                    <a:lstStyle/>
                    <a:p>
                      <a:pPr algn="l"/>
                      <a:r>
                        <a:rPr lang="en-US" sz="1600" dirty="0">
                          <a:solidFill>
                            <a:schemeClr val="accent6">
                              <a:lumMod val="75000"/>
                            </a:schemeClr>
                          </a:solidFill>
                          <a:effectLst/>
                          <a:latin typeface="Century Gothic" panose="020B0502020202020204" pitchFamily="34" charset="0"/>
                        </a:rPr>
                        <a:t>Compliant</a:t>
                      </a:r>
                    </a:p>
                  </a:txBody>
                  <a:tcPr marL="91389" marR="91389" marT="45725" marB="45725" horzOverflow="overflow">
                    <a:solidFill>
                      <a:schemeClr val="accent2">
                        <a:lumMod val="20000"/>
                        <a:lumOff val="80000"/>
                      </a:schemeClr>
                    </a:solidFill>
                  </a:tcPr>
                </a:tc>
                <a:tc>
                  <a:txBody>
                    <a:bodyPr/>
                    <a:lstStyle/>
                    <a:p>
                      <a:pPr algn="l"/>
                      <a:r>
                        <a:rPr lang="en-US" sz="1600" dirty="0">
                          <a:solidFill>
                            <a:srgbClr val="22228B"/>
                          </a:solidFill>
                          <a:effectLst/>
                          <a:latin typeface="Century Gothic" panose="020B0502020202020204" pitchFamily="34" charset="0"/>
                        </a:rPr>
                        <a:t>Compliant</a:t>
                      </a:r>
                    </a:p>
                  </a:txBody>
                  <a:tcPr marL="91389" marR="91389" marT="45725" marB="45725" horzOverflow="overflow">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Times New Roman" panose="02020603050405020304" pitchFamily="18" charset="0"/>
                        </a:rPr>
                        <a:t>The DBE enforced the audits of examination centres in 2021 districts across PEDs. </a:t>
                      </a:r>
                      <a:endParaRPr kumimoji="0" lang="en-ZA" sz="1600" b="0" i="0" u="none" strike="noStrike" kern="1200" cap="none" spc="0" normalizeH="0" baseline="0" noProof="0" dirty="0">
                        <a:ln>
                          <a:noFill/>
                        </a:ln>
                        <a:solidFill>
                          <a:srgbClr val="22228B"/>
                        </a:solidFill>
                        <a:effectLst/>
                        <a:uLnTx/>
                        <a:uFillTx/>
                        <a:latin typeface="+mn-lt"/>
                        <a:ea typeface="+mn-ea"/>
                      </a:endParaRPr>
                    </a:p>
                  </a:txBody>
                  <a:tcPr marL="91389" marR="91389" marT="45725" marB="45725" horzOverflow="overflow">
                    <a:solidFill>
                      <a:schemeClr val="accent2">
                        <a:lumMod val="20000"/>
                        <a:lumOff val="80000"/>
                      </a:schemeClr>
                    </a:solidFill>
                  </a:tcPr>
                </a:tc>
                <a:extLst>
                  <a:ext uri="{0D108BD9-81ED-4DB2-BD59-A6C34878D82A}">
                    <a16:rowId xmlns:a16="http://schemas.microsoft.com/office/drawing/2014/main" val="10002"/>
                  </a:ext>
                </a:extLst>
              </a:tr>
              <a:tr h="1897104">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sz="1600" b="0" i="0" u="none" strike="noStrike" kern="1200" cap="none" spc="0" normalizeH="0" baseline="0" noProof="0" dirty="0">
                          <a:ln>
                            <a:noFill/>
                          </a:ln>
                          <a:solidFill>
                            <a:srgbClr val="181966"/>
                          </a:solidFill>
                          <a:effectLst/>
                          <a:uLnTx/>
                          <a:uFillTx/>
                          <a:latin typeface="Century Gothic" panose="020B0502020202020204" pitchFamily="34" charset="0"/>
                          <a:ea typeface="Calibri" panose="020F0502020204030204" pitchFamily="34" charset="0"/>
                          <a:cs typeface="Times New Roman" panose="02020603050405020304" pitchFamily="18" charset="0"/>
                        </a:rPr>
                        <a:t>Ensure that security features at districts/nodal points are evaluated and improved. Storage facilities should have features such as double locking systems, alarms in working condition, and surveillance cameras;</a:t>
                      </a:r>
                    </a:p>
                  </a:txBody>
                  <a:tcPr marL="91389" marR="91389" marT="45725" marB="45725" horzOverflow="overflow">
                    <a:solidFill>
                      <a:schemeClr val="accent2">
                        <a:lumMod val="20000"/>
                        <a:lumOff val="80000"/>
                      </a:schemeClr>
                    </a:solidFill>
                  </a:tcPr>
                </a:tc>
                <a:tc>
                  <a:txBody>
                    <a:bodyPr/>
                    <a:lstStyle/>
                    <a:p>
                      <a:r>
                        <a:rPr lang="en-ZA" sz="1600" kern="1200" dirty="0">
                          <a:solidFill>
                            <a:srgbClr val="181966"/>
                          </a:solidFill>
                          <a:latin typeface="Century Gothic" panose="020B0502020202020204" pitchFamily="34" charset="0"/>
                          <a:ea typeface="+mn-ea"/>
                          <a:cs typeface="+mn-cs"/>
                        </a:rPr>
                        <a:t>Compliant</a:t>
                      </a:r>
                    </a:p>
                  </a:txBody>
                  <a:tcPr marL="100758" marR="100758" marT="50405" marB="50405">
                    <a:solidFill>
                      <a:schemeClr val="accent2">
                        <a:lumMod val="40000"/>
                        <a:lumOff val="60000"/>
                      </a:schemeClr>
                    </a:solidFill>
                  </a:tcPr>
                </a:tc>
                <a:tc>
                  <a:txBody>
                    <a:bodyPr/>
                    <a:lstStyle/>
                    <a:p>
                      <a:r>
                        <a:rPr lang="en-US" sz="1600" dirty="0">
                          <a:solidFill>
                            <a:schemeClr val="accent6">
                              <a:lumMod val="75000"/>
                            </a:schemeClr>
                          </a:solidFill>
                          <a:effectLst/>
                          <a:latin typeface="Century Gothic" panose="020B0502020202020204" pitchFamily="34" charset="0"/>
                        </a:rPr>
                        <a:t>Compliant </a:t>
                      </a:r>
                    </a:p>
                  </a:txBody>
                  <a:tcPr marL="91389" marR="91389" marT="45725" marB="45725" horzOverflow="overflow">
                    <a:solidFill>
                      <a:schemeClr val="accent2">
                        <a:lumMod val="20000"/>
                        <a:lumOff val="80000"/>
                      </a:schemeClr>
                    </a:solidFill>
                  </a:tcPr>
                </a:tc>
                <a:tc>
                  <a:txBody>
                    <a:bodyPr/>
                    <a:lstStyle/>
                    <a:p>
                      <a:r>
                        <a:rPr lang="en-US" sz="1600" dirty="0">
                          <a:solidFill>
                            <a:schemeClr val="accent6">
                              <a:lumMod val="75000"/>
                            </a:schemeClr>
                          </a:solidFill>
                          <a:effectLst/>
                          <a:latin typeface="Century Gothic" panose="020B0502020202020204" pitchFamily="34" charset="0"/>
                        </a:rPr>
                        <a:t>Partial compliance</a:t>
                      </a:r>
                    </a:p>
                  </a:txBody>
                  <a:tcPr marL="91389" marR="91389" marT="45725" marB="45725" horzOverflow="overflow">
                    <a:solidFill>
                      <a:schemeClr val="accent2">
                        <a:lumMod val="40000"/>
                        <a:lumOff val="60000"/>
                      </a:schemeClr>
                    </a:solidFill>
                  </a:tcPr>
                </a:tc>
                <a:tc>
                  <a:txBody>
                    <a:bodyPr/>
                    <a:lstStyle/>
                    <a:p>
                      <a:r>
                        <a:rPr lang="en-US" sz="1600" dirty="0">
                          <a:solidFill>
                            <a:srgbClr val="22228B"/>
                          </a:solidFill>
                          <a:effectLst/>
                          <a:latin typeface="Century Gothic" panose="020B0502020202020204" pitchFamily="34" charset="0"/>
                        </a:rPr>
                        <a:t>Although the DBE </a:t>
                      </a:r>
                      <a:r>
                        <a:rPr kumimoji="0" 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rPr>
                        <a:t>strengthened security of question papers at storage points by ensuring that the major criteria remained the absolute security measure of evaluation used to approve storage points, there was evidence of partial compliance in some </a:t>
                      </a:r>
                      <a:r>
                        <a:rPr kumimoji="0" lang="en-US" sz="1600" b="0" i="0" u="none" strike="noStrike" kern="1200" cap="none" spc="0" normalizeH="0" baseline="0" noProof="0" dirty="0" err="1">
                          <a:ln>
                            <a:noFill/>
                          </a:ln>
                          <a:solidFill>
                            <a:srgbClr val="22228B"/>
                          </a:solidFill>
                          <a:effectLst/>
                          <a:uLnTx/>
                          <a:uFillTx/>
                          <a:latin typeface="Century Gothic" panose="020B0502020202020204" pitchFamily="34" charset="0"/>
                          <a:ea typeface="+mn-ea"/>
                        </a:rPr>
                        <a:t>PEDs</a:t>
                      </a:r>
                      <a:r>
                        <a:rPr kumimoji="0" 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rPr>
                        <a:t>.</a:t>
                      </a:r>
                      <a:endParaRPr lang="en-US" sz="1600" dirty="0">
                        <a:solidFill>
                          <a:srgbClr val="22228B"/>
                        </a:solidFill>
                        <a:effectLst/>
                        <a:latin typeface="Century Gothic" panose="020B0502020202020204" pitchFamily="34" charset="0"/>
                      </a:endParaRPr>
                    </a:p>
                  </a:txBody>
                  <a:tcPr marL="91389" marR="91389" marT="45725" marB="45725" horzOverflow="overflow">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19493"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27</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1120715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9637"/>
            <a:ext cx="10080625" cy="1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150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435101"/>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the State of Readiness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70310266"/>
              </p:ext>
            </p:extLst>
          </p:nvPr>
        </p:nvGraphicFramePr>
        <p:xfrm>
          <a:off x="163513" y="855327"/>
          <a:ext cx="9753600" cy="5527329"/>
        </p:xfrm>
        <a:graphic>
          <a:graphicData uri="http://schemas.openxmlformats.org/drawingml/2006/table">
            <a:tbl>
              <a:tblPr firstRow="1" bandRow="1">
                <a:tableStyleId>{21E4AEA4-8DFA-4A89-87EB-49C32662AFE0}</a:tableStyleId>
              </a:tblPr>
              <a:tblGrid>
                <a:gridCol w="2514599">
                  <a:extLst>
                    <a:ext uri="{9D8B030D-6E8A-4147-A177-3AD203B41FA5}">
                      <a16:colId xmlns:a16="http://schemas.microsoft.com/office/drawing/2014/main" val="20000"/>
                    </a:ext>
                  </a:extLst>
                </a:gridCol>
                <a:gridCol w="1391843">
                  <a:extLst>
                    <a:ext uri="{9D8B030D-6E8A-4147-A177-3AD203B41FA5}">
                      <a16:colId xmlns:a16="http://schemas.microsoft.com/office/drawing/2014/main" val="20003"/>
                    </a:ext>
                  </a:extLst>
                </a:gridCol>
                <a:gridCol w="1265270">
                  <a:extLst>
                    <a:ext uri="{9D8B030D-6E8A-4147-A177-3AD203B41FA5}">
                      <a16:colId xmlns:a16="http://schemas.microsoft.com/office/drawing/2014/main" val="759293427"/>
                    </a:ext>
                  </a:extLst>
                </a:gridCol>
                <a:gridCol w="1273715">
                  <a:extLst>
                    <a:ext uri="{9D8B030D-6E8A-4147-A177-3AD203B41FA5}">
                      <a16:colId xmlns:a16="http://schemas.microsoft.com/office/drawing/2014/main" val="20004"/>
                    </a:ext>
                  </a:extLst>
                </a:gridCol>
                <a:gridCol w="3308173">
                  <a:extLst>
                    <a:ext uri="{9D8B030D-6E8A-4147-A177-3AD203B41FA5}">
                      <a16:colId xmlns:a16="http://schemas.microsoft.com/office/drawing/2014/main" val="1450159931"/>
                    </a:ext>
                  </a:extLst>
                </a:gridCol>
              </a:tblGrid>
              <a:tr h="557908">
                <a:tc>
                  <a:txBody>
                    <a:bodyPr/>
                    <a:lstStyle/>
                    <a:p>
                      <a:r>
                        <a:rPr lang="en-ZA" sz="1700" dirty="0">
                          <a:latin typeface="Century Gothic" panose="020B0502020202020204" pitchFamily="34" charset="0"/>
                        </a:rPr>
                        <a:t>Directives</a:t>
                      </a:r>
                    </a:p>
                    <a:p>
                      <a:r>
                        <a:rPr lang="en-ZA" sz="1700" dirty="0">
                          <a:latin typeface="Century Gothic" panose="020B0502020202020204" pitchFamily="34" charset="0"/>
                        </a:rPr>
                        <a:t>The DBE must</a:t>
                      </a:r>
                      <a:r>
                        <a:rPr lang="en-ZA" sz="1700" baseline="0" dirty="0">
                          <a:latin typeface="Century Gothic" panose="020B0502020202020204" pitchFamily="34" charset="0"/>
                        </a:rPr>
                        <a:t> ensure that:</a:t>
                      </a:r>
                      <a:endParaRPr lang="en-ZA" sz="1700" dirty="0">
                        <a:solidFill>
                          <a:schemeClr val="tx1"/>
                        </a:solidFill>
                        <a:latin typeface="Century Gothic" panose="020B0502020202020204" pitchFamily="34" charset="0"/>
                      </a:endParaRPr>
                    </a:p>
                  </a:txBody>
                  <a:tcPr marL="100765" marR="100765" marT="50409" marB="50409">
                    <a:solidFill>
                      <a:srgbClr val="22228B"/>
                    </a:solidFill>
                  </a:tcPr>
                </a:tc>
                <a:tc>
                  <a:txBody>
                    <a:bodyPr/>
                    <a:lstStyle/>
                    <a:p>
                      <a:r>
                        <a:rPr lang="en-ZA" sz="1700" dirty="0">
                          <a:latin typeface="Century Gothic" panose="020B0502020202020204" pitchFamily="34" charset="0"/>
                        </a:rPr>
                        <a:t>Nov 2019</a:t>
                      </a:r>
                      <a:endParaRPr lang="en-ZA" sz="1700" dirty="0">
                        <a:solidFill>
                          <a:schemeClr val="tx1"/>
                        </a:solidFill>
                        <a:latin typeface="Century Gothic" panose="020B0502020202020204" pitchFamily="34" charset="0"/>
                      </a:endParaRPr>
                    </a:p>
                  </a:txBody>
                  <a:tcPr marL="100765" marR="100765" marT="50409" marB="50409">
                    <a:solidFill>
                      <a:srgbClr val="22228B"/>
                    </a:solidFill>
                  </a:tcPr>
                </a:tc>
                <a:tc>
                  <a:txBody>
                    <a:bodyPr/>
                    <a:lstStyle/>
                    <a:p>
                      <a:r>
                        <a:rPr lang="en-ZA" sz="1700" b="1" kern="1200" dirty="0">
                          <a:solidFill>
                            <a:schemeClr val="lt1"/>
                          </a:solidFill>
                          <a:latin typeface="Century Gothic" panose="020B0502020202020204" pitchFamily="34" charset="0"/>
                          <a:ea typeface="+mn-ea"/>
                          <a:cs typeface="+mn-cs"/>
                        </a:rPr>
                        <a:t>Nov 2020</a:t>
                      </a:r>
                    </a:p>
                  </a:txBody>
                  <a:tcPr marL="100765" marR="100765" marT="50409" marB="50409">
                    <a:solidFill>
                      <a:srgbClr val="22228B"/>
                    </a:solidFill>
                  </a:tcPr>
                </a:tc>
                <a:tc>
                  <a:txBody>
                    <a:bodyPr/>
                    <a:lstStyle/>
                    <a:p>
                      <a:r>
                        <a:rPr lang="en-US" sz="1700" dirty="0">
                          <a:solidFill>
                            <a:schemeClr val="lt1"/>
                          </a:solidFill>
                          <a:latin typeface="Century Gothic" panose="020B0502020202020204" pitchFamily="34" charset="0"/>
                        </a:rPr>
                        <a:t>Nov</a:t>
                      </a:r>
                      <a:r>
                        <a:rPr lang="en-US" sz="1700" baseline="0" dirty="0">
                          <a:solidFill>
                            <a:schemeClr val="lt1"/>
                          </a:solidFill>
                          <a:latin typeface="Century Gothic" panose="020B0502020202020204" pitchFamily="34" charset="0"/>
                        </a:rPr>
                        <a:t> 2021</a:t>
                      </a:r>
                      <a:endParaRPr lang="en-ZA" sz="1700" dirty="0">
                        <a:solidFill>
                          <a:schemeClr val="tx1"/>
                        </a:solidFill>
                        <a:latin typeface="Century Gothic" panose="020B0502020202020204" pitchFamily="34" charset="0"/>
                      </a:endParaRPr>
                    </a:p>
                  </a:txBody>
                  <a:tcPr marL="100765" marR="100765" marT="50409" marB="50409">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7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700" dirty="0">
                        <a:solidFill>
                          <a:schemeClr val="tx1"/>
                        </a:solidFill>
                        <a:latin typeface="Century Gothic" panose="020B0502020202020204" pitchFamily="34" charset="0"/>
                      </a:endParaRPr>
                    </a:p>
                  </a:txBody>
                  <a:tcPr marL="100765" marR="100765" marT="50409" marB="50409">
                    <a:solidFill>
                      <a:srgbClr val="22228B"/>
                    </a:solidFill>
                  </a:tcPr>
                </a:tc>
                <a:extLst>
                  <a:ext uri="{0D108BD9-81ED-4DB2-BD59-A6C34878D82A}">
                    <a16:rowId xmlns:a16="http://schemas.microsoft.com/office/drawing/2014/main" val="10000"/>
                  </a:ext>
                </a:extLst>
              </a:tr>
              <a:tr h="1897403">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sz="1600" b="0" i="0" u="none" strike="noStrike" kern="1200" cap="none" spc="0" normalizeH="0" baseline="0" noProof="0" dirty="0">
                          <a:ln>
                            <a:noFill/>
                          </a:ln>
                          <a:solidFill>
                            <a:schemeClr val="accent6">
                              <a:lumMod val="50000"/>
                            </a:schemeClr>
                          </a:solidFill>
                          <a:effectLst/>
                          <a:uLnTx/>
                          <a:uFillTx/>
                          <a:latin typeface="Century Gothic" panose="020B0502020202020204" pitchFamily="34" charset="0"/>
                          <a:ea typeface="Calibri" panose="020F0502020204030204" pitchFamily="34" charset="0"/>
                          <a:cs typeface="Times New Roman" panose="02020603050405020304" pitchFamily="18" charset="0"/>
                        </a:rPr>
                        <a:t>The North West and Free State PEDs strengthen or improve printing facilities to avoid manual handling of question papers.</a:t>
                      </a:r>
                    </a:p>
                  </a:txBody>
                  <a:tcPr marL="91395" marR="91395" marT="45728" marB="45728" horzOverflow="overflow">
                    <a:solidFill>
                      <a:schemeClr val="accent2">
                        <a:lumMod val="20000"/>
                        <a:lumOff val="80000"/>
                      </a:schemeClr>
                    </a:solidFill>
                  </a:tcPr>
                </a:tc>
                <a:tc>
                  <a:txBody>
                    <a:bodyPr/>
                    <a:lstStyle/>
                    <a:p>
                      <a:r>
                        <a:rPr lang="en-ZA" sz="1600" kern="1200" dirty="0">
                          <a:solidFill>
                            <a:schemeClr val="accent6">
                              <a:lumMod val="50000"/>
                            </a:schemeClr>
                          </a:solidFill>
                          <a:latin typeface="Century Gothic" panose="020B0502020202020204" pitchFamily="34" charset="0"/>
                          <a:ea typeface="+mn-ea"/>
                          <a:cs typeface="+mn-cs"/>
                        </a:rPr>
                        <a:t>Partially compliant</a:t>
                      </a:r>
                    </a:p>
                  </a:txBody>
                  <a:tcPr marL="100765" marR="100765" marT="50409" marB="50409">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Compliant </a:t>
                      </a:r>
                    </a:p>
                  </a:txBody>
                  <a:tcPr marL="91395" marR="91395" marT="45728" marB="45728" horzOverflow="overflow">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Compliant</a:t>
                      </a:r>
                    </a:p>
                  </a:txBody>
                  <a:tcPr marL="91395" marR="91395" marT="45728" marB="45728" horzOverflow="overflow">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err="1">
                          <a:ln>
                            <a:noFill/>
                          </a:ln>
                          <a:solidFill>
                            <a:srgbClr val="22228B"/>
                          </a:solidFill>
                          <a:effectLst/>
                          <a:uLnTx/>
                          <a:uFillTx/>
                          <a:latin typeface="Century Gothic" panose="020B0502020202020204" pitchFamily="34" charset="0"/>
                          <a:ea typeface="+mn-ea"/>
                          <a:cs typeface="+mn-cs"/>
                        </a:rPr>
                        <a:t>PEDs</a:t>
                      </a: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 largely managed to eliminate manual handling of question papers during printing by opting to use automated machines in the packaging of question papers.</a:t>
                      </a:r>
                    </a:p>
                  </a:txBody>
                  <a:tcPr marL="91395" marR="91395" marT="45728" marB="45728" horzOverflow="overflow">
                    <a:solidFill>
                      <a:schemeClr val="accent2">
                        <a:lumMod val="20000"/>
                        <a:lumOff val="80000"/>
                      </a:schemeClr>
                    </a:solidFill>
                  </a:tcPr>
                </a:tc>
                <a:extLst>
                  <a:ext uri="{0D108BD9-81ED-4DB2-BD59-A6C34878D82A}">
                    <a16:rowId xmlns:a16="http://schemas.microsoft.com/office/drawing/2014/main" val="10002"/>
                  </a:ext>
                </a:extLst>
              </a:tr>
              <a:tr h="853922">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Proper surveillance systems are installed at all printing facilities.</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395" marR="91395" marT="45728" marB="45728" horzOverflow="overflow">
                    <a:solidFill>
                      <a:schemeClr val="accent2">
                        <a:lumMod val="20000"/>
                        <a:lumOff val="80000"/>
                      </a:schemeClr>
                    </a:solidFill>
                  </a:tcPr>
                </a:tc>
                <a:tc>
                  <a:txBody>
                    <a:bodyPr/>
                    <a:lstStyle/>
                    <a:p>
                      <a:pPr marL="0" algn="l" defTabSz="914400" rtl="0" eaLnBrk="1" latinLnBrk="0" hangingPunct="1"/>
                      <a:r>
                        <a:rPr lang="en-ZA" sz="1600" kern="1200" dirty="0">
                          <a:solidFill>
                            <a:schemeClr val="accent6">
                              <a:lumMod val="50000"/>
                            </a:schemeClr>
                          </a:solidFill>
                          <a:latin typeface="Century Gothic" panose="020B0502020202020204" pitchFamily="34" charset="0"/>
                          <a:ea typeface="+mn-ea"/>
                          <a:cs typeface="+mn-cs"/>
                        </a:rPr>
                        <a:t>Partially compliant</a:t>
                      </a:r>
                    </a:p>
                  </a:txBody>
                  <a:tcPr marL="100765" marR="100765" marT="50409" marB="50409">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Compliant</a:t>
                      </a:r>
                    </a:p>
                  </a:txBody>
                  <a:tcPr marL="91395" marR="91395" marT="45728" marB="45728" horzOverflow="overflow">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Complaint</a:t>
                      </a:r>
                    </a:p>
                  </a:txBody>
                  <a:tcPr marL="91395" marR="91395" marT="45728" marB="45728" horzOverflow="overflow">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There was an improvement observed.</a:t>
                      </a:r>
                    </a:p>
                  </a:txBody>
                  <a:tcPr marL="91395" marR="91395" marT="45728" marB="45728" horzOverflow="overflow">
                    <a:solidFill>
                      <a:schemeClr val="accent2">
                        <a:lumMod val="20000"/>
                        <a:lumOff val="80000"/>
                      </a:schemeClr>
                    </a:solidFill>
                  </a:tcPr>
                </a:tc>
                <a:extLst>
                  <a:ext uri="{0D108BD9-81ED-4DB2-BD59-A6C34878D82A}">
                    <a16:rowId xmlns:a16="http://schemas.microsoft.com/office/drawing/2014/main" val="10003"/>
                  </a:ext>
                </a:extLst>
              </a:tr>
              <a:tr h="1897403">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Staff shortage at various levels of the system is addressed as a matter of urgency for effective administration of the NSC examinations.</a:t>
                      </a:r>
                    </a:p>
                  </a:txBody>
                  <a:tcPr marL="91395" marR="91395" marT="45728" marB="45728" horzOverflow="overflow">
                    <a:solidFill>
                      <a:schemeClr val="accent2">
                        <a:lumMod val="20000"/>
                        <a:lumOff val="80000"/>
                      </a:schemeClr>
                    </a:solidFill>
                  </a:tcPr>
                </a:tc>
                <a:tc>
                  <a:txBody>
                    <a:bodyPr/>
                    <a:lstStyle/>
                    <a:p>
                      <a:pPr marL="0" algn="l" defTabSz="914400" rtl="0" eaLnBrk="1" latinLnBrk="0" hangingPunct="1"/>
                      <a:r>
                        <a:rPr lang="en-ZA" sz="1600" kern="1200" dirty="0">
                          <a:solidFill>
                            <a:schemeClr val="accent6">
                              <a:lumMod val="50000"/>
                            </a:schemeClr>
                          </a:solidFill>
                          <a:latin typeface="Century Gothic" panose="020B0502020202020204" pitchFamily="34" charset="0"/>
                          <a:ea typeface="+mn-ea"/>
                          <a:cs typeface="+mn-cs"/>
                        </a:rPr>
                        <a:t>Not compliant</a:t>
                      </a:r>
                    </a:p>
                  </a:txBody>
                  <a:tcPr marL="100765" marR="100765" marT="50409" marB="50409">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Not compliant</a:t>
                      </a:r>
                    </a:p>
                  </a:txBody>
                  <a:tcPr marL="91395" marR="91395" marT="45728" marB="45728" horzOverflow="overflow">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Not compliant</a:t>
                      </a:r>
                    </a:p>
                  </a:txBody>
                  <a:tcPr marL="91395" marR="91395" marT="45728" marB="45728" horzOverflow="overflow">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There was evidence of recurrence as there is no improvement.</a:t>
                      </a:r>
                    </a:p>
                  </a:txBody>
                  <a:tcPr marL="91395" marR="91395" marT="45728" marB="45728" horzOverflow="overflow">
                    <a:solidFill>
                      <a:schemeClr val="accent2">
                        <a:lumMod val="20000"/>
                        <a:lumOff val="80000"/>
                      </a:schemeClr>
                    </a:solidFill>
                  </a:tcPr>
                </a:tc>
                <a:extLst>
                  <a:ext uri="{0D108BD9-81ED-4DB2-BD59-A6C34878D82A}">
                    <a16:rowId xmlns:a16="http://schemas.microsoft.com/office/drawing/2014/main" val="921482270"/>
                  </a:ext>
                </a:extLst>
              </a:tr>
            </a:tbl>
          </a:graphicData>
        </a:graphic>
      </p:graphicFrame>
      <p:sp>
        <p:nvSpPr>
          <p:cNvPr id="21541"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28</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5073120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89637"/>
            <a:ext cx="10080625" cy="152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169069" y="198437"/>
            <a:ext cx="9742486" cy="533401"/>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the State of Readiness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10771244"/>
              </p:ext>
            </p:extLst>
          </p:nvPr>
        </p:nvGraphicFramePr>
        <p:xfrm>
          <a:off x="0" y="785153"/>
          <a:ext cx="10080625" cy="6245982"/>
        </p:xfrm>
        <a:graphic>
          <a:graphicData uri="http://schemas.openxmlformats.org/drawingml/2006/table">
            <a:tbl>
              <a:tblPr firstRow="1" bandRow="1">
                <a:tableStyleId>{21E4AEA4-8DFA-4A89-87EB-49C32662AFE0}</a:tableStyleId>
              </a:tblPr>
              <a:tblGrid>
                <a:gridCol w="2535652">
                  <a:extLst>
                    <a:ext uri="{9D8B030D-6E8A-4147-A177-3AD203B41FA5}">
                      <a16:colId xmlns:a16="http://schemas.microsoft.com/office/drawing/2014/main" val="20000"/>
                    </a:ext>
                  </a:extLst>
                </a:gridCol>
                <a:gridCol w="1388855">
                  <a:extLst>
                    <a:ext uri="{9D8B030D-6E8A-4147-A177-3AD203B41FA5}">
                      <a16:colId xmlns:a16="http://schemas.microsoft.com/office/drawing/2014/main" val="20003"/>
                    </a:ext>
                  </a:extLst>
                </a:gridCol>
                <a:gridCol w="1420605">
                  <a:extLst>
                    <a:ext uri="{9D8B030D-6E8A-4147-A177-3AD203B41FA5}">
                      <a16:colId xmlns:a16="http://schemas.microsoft.com/office/drawing/2014/main" val="759293427"/>
                    </a:ext>
                  </a:extLst>
                </a:gridCol>
                <a:gridCol w="1447800">
                  <a:extLst>
                    <a:ext uri="{9D8B030D-6E8A-4147-A177-3AD203B41FA5}">
                      <a16:colId xmlns:a16="http://schemas.microsoft.com/office/drawing/2014/main" val="20004"/>
                    </a:ext>
                  </a:extLst>
                </a:gridCol>
                <a:gridCol w="3287713">
                  <a:extLst>
                    <a:ext uri="{9D8B030D-6E8A-4147-A177-3AD203B41FA5}">
                      <a16:colId xmlns:a16="http://schemas.microsoft.com/office/drawing/2014/main" val="3071389529"/>
                    </a:ext>
                  </a:extLst>
                </a:gridCol>
              </a:tblGrid>
              <a:tr h="735148">
                <a:tc>
                  <a:txBody>
                    <a:bodyPr/>
                    <a:lstStyle/>
                    <a:p>
                      <a:r>
                        <a:rPr lang="en-ZA" sz="1750" dirty="0">
                          <a:latin typeface="Century Gothic" panose="020B0502020202020204" pitchFamily="34" charset="0"/>
                        </a:rPr>
                        <a:t>Directives</a:t>
                      </a:r>
                    </a:p>
                    <a:p>
                      <a:r>
                        <a:rPr lang="en-ZA" sz="1750" dirty="0">
                          <a:latin typeface="Century Gothic" panose="020B0502020202020204" pitchFamily="34" charset="0"/>
                        </a:rPr>
                        <a:t>The DBE must</a:t>
                      </a:r>
                      <a:r>
                        <a:rPr lang="en-ZA" sz="1750" baseline="0" dirty="0">
                          <a:latin typeface="Century Gothic" panose="020B0502020202020204" pitchFamily="34" charset="0"/>
                        </a:rPr>
                        <a:t> ensure that:</a:t>
                      </a:r>
                      <a:endParaRPr lang="en-ZA" sz="1750" dirty="0">
                        <a:solidFill>
                          <a:schemeClr val="tx1"/>
                        </a:solidFill>
                        <a:latin typeface="Century Gothic" panose="020B0502020202020204" pitchFamily="34" charset="0"/>
                      </a:endParaRPr>
                    </a:p>
                  </a:txBody>
                  <a:tcPr marL="100765" marR="100765" marT="50409" marB="50409">
                    <a:solidFill>
                      <a:srgbClr val="22228B"/>
                    </a:solidFill>
                  </a:tcPr>
                </a:tc>
                <a:tc>
                  <a:txBody>
                    <a:bodyPr/>
                    <a:lstStyle/>
                    <a:p>
                      <a:r>
                        <a:rPr lang="en-ZA" sz="1750" dirty="0">
                          <a:latin typeface="Century Gothic" panose="020B0502020202020204" pitchFamily="34" charset="0"/>
                        </a:rPr>
                        <a:t>Nov 2019</a:t>
                      </a:r>
                      <a:endParaRPr lang="en-ZA" sz="1750" dirty="0">
                        <a:solidFill>
                          <a:schemeClr val="tx1"/>
                        </a:solidFill>
                        <a:latin typeface="Century Gothic" panose="020B0502020202020204" pitchFamily="34" charset="0"/>
                      </a:endParaRPr>
                    </a:p>
                  </a:txBody>
                  <a:tcPr marL="100765" marR="100765" marT="50409" marB="50409">
                    <a:solidFill>
                      <a:srgbClr val="22228B"/>
                    </a:solidFill>
                  </a:tcPr>
                </a:tc>
                <a:tc>
                  <a:txBody>
                    <a:bodyPr/>
                    <a:lstStyle/>
                    <a:p>
                      <a:r>
                        <a:rPr lang="en-ZA" sz="1750" b="1" kern="1200" dirty="0">
                          <a:solidFill>
                            <a:schemeClr val="lt1"/>
                          </a:solidFill>
                          <a:latin typeface="Century Gothic" panose="020B0502020202020204" pitchFamily="34" charset="0"/>
                          <a:ea typeface="+mn-ea"/>
                          <a:cs typeface="+mn-cs"/>
                        </a:rPr>
                        <a:t>Nov 2020</a:t>
                      </a:r>
                    </a:p>
                  </a:txBody>
                  <a:tcPr marL="100765" marR="100765" marT="50409" marB="50409">
                    <a:solidFill>
                      <a:srgbClr val="22228B"/>
                    </a:solidFill>
                  </a:tcPr>
                </a:tc>
                <a:tc>
                  <a:txBody>
                    <a:bodyPr/>
                    <a:lstStyle/>
                    <a:p>
                      <a:r>
                        <a:rPr lang="en-US" sz="1750" dirty="0">
                          <a:solidFill>
                            <a:schemeClr val="lt1"/>
                          </a:solidFill>
                          <a:latin typeface="Century Gothic" panose="020B0502020202020204" pitchFamily="34" charset="0"/>
                        </a:rPr>
                        <a:t>Nov</a:t>
                      </a:r>
                      <a:r>
                        <a:rPr lang="en-US" sz="1750" baseline="0" dirty="0">
                          <a:solidFill>
                            <a:schemeClr val="lt1"/>
                          </a:solidFill>
                          <a:latin typeface="Century Gothic" panose="020B0502020202020204" pitchFamily="34" charset="0"/>
                        </a:rPr>
                        <a:t> 2021</a:t>
                      </a:r>
                      <a:endParaRPr lang="en-ZA" sz="1750" dirty="0">
                        <a:solidFill>
                          <a:schemeClr val="tx1"/>
                        </a:solidFill>
                        <a:latin typeface="Century Gothic" panose="020B0502020202020204" pitchFamily="34" charset="0"/>
                      </a:endParaRPr>
                    </a:p>
                  </a:txBody>
                  <a:tcPr marL="100765" marR="100765" marT="50409" marB="50409">
                    <a:solidFill>
                      <a:srgbClr val="2222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5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75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750" dirty="0">
                        <a:solidFill>
                          <a:schemeClr val="tx1"/>
                        </a:solidFill>
                        <a:latin typeface="Century Gothic" panose="020B0502020202020204" pitchFamily="34" charset="0"/>
                      </a:endParaRPr>
                    </a:p>
                  </a:txBody>
                  <a:tcPr marL="100765" marR="100765" marT="50409" marB="50409">
                    <a:solidFill>
                      <a:srgbClr val="22228B"/>
                    </a:solidFill>
                  </a:tcPr>
                </a:tc>
                <a:extLst>
                  <a:ext uri="{0D108BD9-81ED-4DB2-BD59-A6C34878D82A}">
                    <a16:rowId xmlns:a16="http://schemas.microsoft.com/office/drawing/2014/main" val="10000"/>
                  </a:ext>
                </a:extLst>
              </a:tr>
              <a:tr h="1352969">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sz="1600" b="0" i="0" u="none" strike="noStrike" kern="0" cap="none" spc="0" normalizeH="0" baseline="0" noProof="0" dirty="0">
                          <a:ln>
                            <a:noFill/>
                          </a:ln>
                          <a:solidFill>
                            <a:srgbClr val="2D2DB9">
                              <a:lumMod val="50000"/>
                            </a:srgbClr>
                          </a:solidFill>
                          <a:effectLst/>
                          <a:uLnTx/>
                          <a:uFillTx/>
                          <a:latin typeface="Century Gothic" panose="020B0502020202020204" pitchFamily="34" charset="0"/>
                          <a:ea typeface="Calibri" panose="020F0502020204030204" pitchFamily="34" charset="0"/>
                          <a:cs typeface="Kartika"/>
                        </a:rPr>
                        <a:t>Contingency plans are put in place to address the shortage of markers (reserve list for all subjects).</a:t>
                      </a:r>
                      <a:endParaRPr kumimoji="0" lang="en-ZA" sz="1600" b="0" i="0" u="none" strike="noStrike" kern="1200" cap="none" spc="0" normalizeH="0" baseline="0" noProof="0" dirty="0">
                        <a:ln>
                          <a:noFill/>
                        </a:ln>
                        <a:solidFill>
                          <a:schemeClr val="accent6">
                            <a:lumMod val="50000"/>
                          </a:schemeClr>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txBody>
                  <a:tcPr marL="91395" marR="91395" marT="45728" marB="45728" horzOverflow="overflow">
                    <a:solidFill>
                      <a:schemeClr val="accent2">
                        <a:lumMod val="20000"/>
                        <a:lumOff val="80000"/>
                      </a:schemeClr>
                    </a:solidFill>
                  </a:tcPr>
                </a:tc>
                <a:tc>
                  <a:txBody>
                    <a:bodyPr/>
                    <a:lstStyle/>
                    <a:p>
                      <a:r>
                        <a:rPr lang="en-ZA" sz="1600" kern="1200" dirty="0">
                          <a:solidFill>
                            <a:schemeClr val="accent6">
                              <a:lumMod val="50000"/>
                            </a:schemeClr>
                          </a:solidFill>
                          <a:latin typeface="Century Gothic" panose="020B0502020202020204" pitchFamily="34" charset="0"/>
                          <a:ea typeface="+mn-ea"/>
                          <a:cs typeface="+mn-cs"/>
                        </a:rPr>
                        <a:t>Not compliant</a:t>
                      </a:r>
                    </a:p>
                  </a:txBody>
                  <a:tcPr marL="100765" marR="100765" marT="50409" marB="50409">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Compliant, </a:t>
                      </a:r>
                    </a:p>
                  </a:txBody>
                  <a:tcPr marL="91395" marR="91395" marT="45728" marB="45728" horzOverflow="overflow">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Compliant</a:t>
                      </a:r>
                    </a:p>
                  </a:txBody>
                  <a:tcPr marL="91395" marR="91395" marT="45728" marB="45728" horzOverflow="overflow">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The DBE has plans in place to address the shortages, but these will still require a sustainable solution to avoid marker shortage in future.</a:t>
                      </a:r>
                    </a:p>
                  </a:txBody>
                  <a:tcPr marL="91395" marR="91395" marT="45728" marB="45728" horzOverflow="overflow">
                    <a:solidFill>
                      <a:schemeClr val="accent2">
                        <a:lumMod val="20000"/>
                        <a:lumOff val="80000"/>
                      </a:schemeClr>
                    </a:solidFill>
                  </a:tcPr>
                </a:tc>
                <a:extLst>
                  <a:ext uri="{0D108BD9-81ED-4DB2-BD59-A6C34878D82A}">
                    <a16:rowId xmlns:a16="http://schemas.microsoft.com/office/drawing/2014/main" val="10002"/>
                  </a:ext>
                </a:extLst>
              </a:tr>
              <a:tr h="1609536">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Procurement of reliable and roadworthy vehicles for distribution of question papers and collection of answer scripts.</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395" marR="91395" marT="45728" marB="45728" horzOverflow="overflow">
                    <a:solidFill>
                      <a:schemeClr val="accent2">
                        <a:lumMod val="20000"/>
                        <a:lumOff val="80000"/>
                      </a:schemeClr>
                    </a:solidFill>
                  </a:tcPr>
                </a:tc>
                <a:tc>
                  <a:txBody>
                    <a:bodyPr/>
                    <a:lstStyle/>
                    <a:p>
                      <a:pPr marL="0" algn="l" defTabSz="914400" rtl="0" eaLnBrk="1" latinLnBrk="0" hangingPunct="1"/>
                      <a:r>
                        <a:rPr lang="en-ZA" sz="1600" kern="1200" dirty="0">
                          <a:solidFill>
                            <a:schemeClr val="accent6">
                              <a:lumMod val="50000"/>
                            </a:schemeClr>
                          </a:solidFill>
                          <a:latin typeface="Century Gothic" panose="020B0502020202020204" pitchFamily="34" charset="0"/>
                          <a:ea typeface="+mn-ea"/>
                          <a:cs typeface="+mn-cs"/>
                        </a:rPr>
                        <a:t>Not compliant</a:t>
                      </a:r>
                    </a:p>
                  </a:txBody>
                  <a:tcPr marL="100765" marR="100765" marT="50409" marB="50409">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Compliant </a:t>
                      </a:r>
                    </a:p>
                  </a:txBody>
                  <a:tcPr marL="91395" marR="91395" marT="45728" marB="45728" horzOverflow="overflow">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Partial compliance</a:t>
                      </a:r>
                    </a:p>
                  </a:txBody>
                  <a:tcPr marL="91395" marR="91395" marT="45728" marB="45728" horzOverflow="overflow">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Securing of reliable and secured vehicles used in the transportation of question papers still pose a risk  in North West.</a:t>
                      </a:r>
                    </a:p>
                  </a:txBody>
                  <a:tcPr marL="91395" marR="91395" marT="45728" marB="45728" horzOverflow="overflow">
                    <a:solidFill>
                      <a:schemeClr val="accent2">
                        <a:lumMod val="20000"/>
                        <a:lumOff val="80000"/>
                      </a:schemeClr>
                    </a:solidFill>
                  </a:tcPr>
                </a:tc>
                <a:extLst>
                  <a:ext uri="{0D108BD9-81ED-4DB2-BD59-A6C34878D82A}">
                    <a16:rowId xmlns:a16="http://schemas.microsoft.com/office/drawing/2014/main" val="10003"/>
                  </a:ext>
                </a:extLst>
              </a:tr>
              <a:tr h="1096403">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sz="1600" b="0" i="0" u="none" strike="noStrike" kern="0" cap="none" spc="0" normalizeH="0" baseline="0" noProof="0" dirty="0">
                          <a:ln>
                            <a:noFill/>
                          </a:ln>
                          <a:solidFill>
                            <a:srgbClr val="2D2DB9">
                              <a:lumMod val="50000"/>
                            </a:srgbClr>
                          </a:solidFill>
                          <a:effectLst/>
                          <a:uLnTx/>
                          <a:uFillTx/>
                          <a:latin typeface="Century Gothic" panose="020B0502020202020204" pitchFamily="34" charset="0"/>
                          <a:ea typeface="Calibri" panose="020F0502020204030204" pitchFamily="34" charset="0"/>
                          <a:cs typeface="Kartika"/>
                        </a:rPr>
                        <a:t>High vacancy rate of examination related staff across PEDs. </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395" marR="91395" marT="45728" marB="45728" horzOverflow="overflow">
                    <a:solidFill>
                      <a:schemeClr val="accent2">
                        <a:lumMod val="20000"/>
                        <a:lumOff val="80000"/>
                      </a:schemeClr>
                    </a:solidFill>
                  </a:tcPr>
                </a:tc>
                <a:tc>
                  <a:txBody>
                    <a:bodyPr/>
                    <a:lstStyle/>
                    <a:p>
                      <a:pPr marL="0" algn="l" defTabSz="914400" rtl="0" eaLnBrk="1" latinLnBrk="0" hangingPunct="1"/>
                      <a:r>
                        <a:rPr lang="en-US" sz="1600" kern="1200" dirty="0">
                          <a:solidFill>
                            <a:schemeClr val="accent6">
                              <a:lumMod val="50000"/>
                            </a:schemeClr>
                          </a:solidFill>
                          <a:latin typeface="Century Gothic" panose="020B0502020202020204" pitchFamily="34" charset="0"/>
                          <a:ea typeface="+mn-ea"/>
                          <a:cs typeface="+mn-cs"/>
                        </a:rPr>
                        <a:t>Not compliant</a:t>
                      </a:r>
                      <a:endParaRPr lang="en-ZA" sz="1600" kern="1200" dirty="0">
                        <a:solidFill>
                          <a:schemeClr val="accent6">
                            <a:lumMod val="50000"/>
                          </a:schemeClr>
                        </a:solidFill>
                        <a:latin typeface="Century Gothic" panose="020B0502020202020204" pitchFamily="34" charset="0"/>
                        <a:ea typeface="+mn-ea"/>
                        <a:cs typeface="+mn-cs"/>
                      </a:endParaRPr>
                    </a:p>
                  </a:txBody>
                  <a:tcPr marL="100765" marR="100765" marT="50409" marB="50409">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Not compliant</a:t>
                      </a:r>
                    </a:p>
                  </a:txBody>
                  <a:tcPr marL="91395" marR="91395" marT="45728" marB="45728" horzOverflow="overflow">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Not compliant</a:t>
                      </a:r>
                    </a:p>
                  </a:txBody>
                  <a:tcPr marL="91395" marR="91395" marT="45728" marB="45728" horzOverflow="overflow">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There is a need for intervention to address the situation, since the directive is recurrent over three consecutive years.</a:t>
                      </a:r>
                    </a:p>
                  </a:txBody>
                  <a:tcPr marL="91395" marR="91395" marT="45728" marB="45728" horzOverflow="overflow">
                    <a:solidFill>
                      <a:schemeClr val="accent2">
                        <a:lumMod val="20000"/>
                        <a:lumOff val="80000"/>
                      </a:schemeClr>
                    </a:solidFill>
                  </a:tcPr>
                </a:tc>
                <a:extLst>
                  <a:ext uri="{0D108BD9-81ED-4DB2-BD59-A6C34878D82A}">
                    <a16:rowId xmlns:a16="http://schemas.microsoft.com/office/drawing/2014/main" val="2217457593"/>
                  </a:ext>
                </a:extLst>
              </a:tr>
              <a:tr h="1217261">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sz="1600" b="0" i="0" u="none" strike="noStrike" kern="0" cap="none" spc="0" normalizeH="0" baseline="0" noProof="0" dirty="0">
                          <a:ln>
                            <a:noFill/>
                          </a:ln>
                          <a:solidFill>
                            <a:srgbClr val="2D2DB9">
                              <a:lumMod val="50000"/>
                            </a:srgbClr>
                          </a:solidFill>
                          <a:effectLst/>
                          <a:uLnTx/>
                          <a:uFillTx/>
                          <a:latin typeface="Century Gothic" panose="020B0502020202020204" pitchFamily="34" charset="0"/>
                          <a:ea typeface="Calibri" panose="020F0502020204030204" pitchFamily="34" charset="0"/>
                          <a:cs typeface="Kartika"/>
                        </a:rPr>
                        <a:t>Marker shortages in subjects likely to attract high enrolments.</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395" marR="91395" marT="45728" marB="45728" horzOverflow="overflow">
                    <a:solidFill>
                      <a:schemeClr val="accent2">
                        <a:lumMod val="20000"/>
                        <a:lumOff val="80000"/>
                      </a:schemeClr>
                    </a:solidFill>
                  </a:tcPr>
                </a:tc>
                <a:tc>
                  <a:txBody>
                    <a:bodyPr/>
                    <a:lstStyle/>
                    <a:p>
                      <a:pPr marL="0" algn="l" defTabSz="914400" rtl="0" eaLnBrk="1" latinLnBrk="0" hangingPunct="1"/>
                      <a:endParaRPr lang="en-ZA" sz="1600" kern="1200" dirty="0">
                        <a:solidFill>
                          <a:schemeClr val="accent6">
                            <a:lumMod val="50000"/>
                          </a:schemeClr>
                        </a:solidFill>
                        <a:latin typeface="Century Gothic" panose="020B0502020202020204" pitchFamily="34" charset="0"/>
                        <a:ea typeface="+mn-ea"/>
                        <a:cs typeface="+mn-cs"/>
                      </a:endParaRPr>
                    </a:p>
                  </a:txBody>
                  <a:tcPr marL="100765" marR="100765" marT="50409" marB="50409">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Partial compliance</a:t>
                      </a:r>
                    </a:p>
                  </a:txBody>
                  <a:tcPr marL="91395" marR="91395" marT="45728" marB="45728" horzOverflow="overflow">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Not compliant</a:t>
                      </a:r>
                    </a:p>
                  </a:txBody>
                  <a:tcPr marL="91395" marR="91395" marT="45728" marB="45728" horzOverflow="overflow">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Sustainable solution is required nationally to avoid recurrence, although limited to three </a:t>
                      </a:r>
                      <a:r>
                        <a:rPr kumimoji="0" lang="en-US" altLang="en-US" sz="1600" b="0" i="0" u="none" strike="noStrike" kern="1200" cap="none" spc="0" normalizeH="0" baseline="0" noProof="0" dirty="0" err="1">
                          <a:ln>
                            <a:noFill/>
                          </a:ln>
                          <a:solidFill>
                            <a:srgbClr val="22228B"/>
                          </a:solidFill>
                          <a:effectLst/>
                          <a:uLnTx/>
                          <a:uFillTx/>
                          <a:latin typeface="Century Gothic" panose="020B0502020202020204" pitchFamily="34" charset="0"/>
                          <a:ea typeface="+mn-ea"/>
                          <a:cs typeface="+mn-cs"/>
                        </a:rPr>
                        <a:t>PEDs</a:t>
                      </a: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 in 2021. </a:t>
                      </a:r>
                    </a:p>
                  </a:txBody>
                  <a:tcPr marL="91395" marR="91395" marT="45728" marB="45728" horzOverflow="overflow">
                    <a:solidFill>
                      <a:schemeClr val="accent2">
                        <a:lumMod val="20000"/>
                        <a:lumOff val="80000"/>
                      </a:schemeClr>
                    </a:solidFill>
                  </a:tcPr>
                </a:tc>
                <a:extLst>
                  <a:ext uri="{0D108BD9-81ED-4DB2-BD59-A6C34878D82A}">
                    <a16:rowId xmlns:a16="http://schemas.microsoft.com/office/drawing/2014/main" val="4056605962"/>
                  </a:ext>
                </a:extLst>
              </a:tr>
            </a:tbl>
          </a:graphicData>
        </a:graphic>
      </p:graphicFrame>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29</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471499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871960" y="1916832"/>
            <a:ext cx="6696744"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UMALUSI MANDATE AND REGULATORY FRAMEWORK </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3</a:t>
            </a:fld>
            <a:endParaRPr lang="en-GB" altLang="en-US" b="0" dirty="0"/>
          </a:p>
        </p:txBody>
      </p:sp>
    </p:spTree>
    <p:extLst>
      <p:ext uri="{BB962C8B-B14F-4D97-AF65-F5344CB8AC3E}">
        <p14:creationId xmlns:p14="http://schemas.microsoft.com/office/powerpoint/2010/main" val="224743248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871960" y="1916832"/>
            <a:ext cx="6696744"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solidFill>
                <a:srgbClr val="FF0000"/>
              </a:solidFill>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AUDIT OF APPOINTED MARKERS</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30</a:t>
            </a:fld>
            <a:endParaRPr lang="en-GB" altLang="en-US" b="0" dirty="0">
              <a:solidFill>
                <a:srgbClr val="181966"/>
              </a:solidFill>
            </a:endParaRPr>
          </a:p>
        </p:txBody>
      </p:sp>
    </p:spTree>
    <p:extLst>
      <p:ext uri="{BB962C8B-B14F-4D97-AF65-F5344CB8AC3E}">
        <p14:creationId xmlns:p14="http://schemas.microsoft.com/office/powerpoint/2010/main" val="107689143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a:xfrm>
            <a:off x="504825" y="244475"/>
            <a:ext cx="9067800" cy="457200"/>
          </a:xfrm>
        </p:spPr>
        <p:txBody>
          <a:bodyPr/>
          <a:lstStyle/>
          <a:p>
            <a:pPr eaLnBrk="1"/>
            <a:r>
              <a:rPr lang="en-US" altLang="en-US" sz="3200" b="1">
                <a:solidFill>
                  <a:srgbClr val="191966"/>
                </a:solidFill>
                <a:latin typeface="Century Gothic" panose="020B0502020202020204" pitchFamily="34" charset="0"/>
              </a:rPr>
              <a:t>Audit of appointed markers</a:t>
            </a:r>
            <a:endParaRPr lang="en-US" altLang="en-US" sz="3200">
              <a:solidFill>
                <a:srgbClr val="191966"/>
              </a:solidFill>
            </a:endParaRPr>
          </a:p>
        </p:txBody>
      </p:sp>
      <p:sp>
        <p:nvSpPr>
          <p:cNvPr id="6146" name="Rectangle 2"/>
          <p:cNvSpPr>
            <a:spLocks noGrp="1" noChangeArrowheads="1"/>
          </p:cNvSpPr>
          <p:nvPr>
            <p:ph idx="1"/>
          </p:nvPr>
        </p:nvSpPr>
        <p:spPr>
          <a:xfrm>
            <a:off x="161925" y="808037"/>
            <a:ext cx="9753600" cy="5715001"/>
          </a:xfrm>
        </p:spPr>
        <p:txBody>
          <a:bodyPr/>
          <a:lstStyle/>
          <a:p>
            <a:pPr marL="96493" indent="0" defTabSz="407571">
              <a:spcAft>
                <a:spcPts val="1293"/>
              </a:spcAft>
              <a:buFont typeface="Wingdings" panose="05000000000000000000" pitchFamily="2" charset="2"/>
              <a:buNone/>
              <a:defRPr/>
            </a:pPr>
            <a:r>
              <a:rPr lang="en-US" sz="2800" b="1" u="sng" dirty="0">
                <a:solidFill>
                  <a:schemeClr val="accent6">
                    <a:lumMod val="50000"/>
                  </a:schemeClr>
                </a:solidFill>
                <a:latin typeface="Century Gothic" panose="020B0502020202020204" pitchFamily="34" charset="0"/>
              </a:rPr>
              <a:t>Areas of Improvement</a:t>
            </a:r>
          </a:p>
          <a:p>
            <a:pPr marL="106363" indent="0" algn="just">
              <a:lnSpc>
                <a:spcPct val="115000"/>
              </a:lnSpc>
              <a:buNone/>
            </a:pPr>
            <a:r>
              <a:rPr lang="en-ZA" sz="2300" kern="1200" dirty="0">
                <a:solidFill>
                  <a:srgbClr val="181966"/>
                </a:solidFill>
                <a:latin typeface="Century Gothic" panose="020B0502020202020204" pitchFamily="34" charset="0"/>
              </a:rPr>
              <a:t>As compared to 2020, Umalusi noted that the PED made an effort to address previous challenges and were innovative in improving appointment requirements of markers at all levels. The following areas of improvement were noted:</a:t>
            </a:r>
          </a:p>
          <a:p>
            <a:pPr marL="106363" indent="0" algn="just">
              <a:lnSpc>
                <a:spcPct val="115000"/>
              </a:lnSpc>
              <a:buNone/>
            </a:pPr>
            <a:endParaRPr lang="en-ZA" sz="200" kern="1200" dirty="0">
              <a:solidFill>
                <a:srgbClr val="181966"/>
              </a:solidFill>
              <a:latin typeface="Century Gothic" panose="020B0502020202020204" pitchFamily="34" charset="0"/>
            </a:endParaRPr>
          </a:p>
          <a:p>
            <a:pPr marL="457200" lvl="0" indent="-457200" algn="just">
              <a:lnSpc>
                <a:spcPct val="115000"/>
              </a:lnSpc>
              <a:spcAft>
                <a:spcPts val="0"/>
              </a:spcAft>
              <a:buClr>
                <a:srgbClr val="002060"/>
              </a:buClr>
              <a:buSzPct val="100000"/>
              <a:buFont typeface="+mj-lt"/>
              <a:buAutoNum type="alphaLcPeriod"/>
            </a:pPr>
            <a:r>
              <a:rPr lang="en-ZA" sz="2300" kern="1200" dirty="0">
                <a:solidFill>
                  <a:srgbClr val="181966"/>
                </a:solidFill>
                <a:latin typeface="Century Gothic" panose="020B0502020202020204" pitchFamily="34" charset="0"/>
              </a:rPr>
              <a:t>The thorough verification of applications at school, district and provincial levels to ensure compliance with the requirements for appointment at all levels (Limpopo), before the recommendations for appointments were made to the PED.</a:t>
            </a:r>
          </a:p>
          <a:p>
            <a:pPr marL="452438" indent="-346075" algn="just">
              <a:lnSpc>
                <a:spcPct val="114000"/>
              </a:lnSpc>
              <a:spcAft>
                <a:spcPts val="100"/>
              </a:spcAft>
              <a:buClr>
                <a:srgbClr val="002060"/>
              </a:buClr>
              <a:buSzPct val="100000"/>
              <a:buFont typeface="+mj-lt"/>
              <a:buAutoNum type="alphaLcPeriod"/>
            </a:pPr>
            <a:r>
              <a:rPr lang="en-ZA" sz="2300" kern="1200" dirty="0">
                <a:solidFill>
                  <a:srgbClr val="181966"/>
                </a:solidFill>
                <a:latin typeface="Century Gothic" panose="020B0502020202020204" pitchFamily="34" charset="0"/>
              </a:rPr>
              <a:t>Although the online application system used by the Western Cape was also used in previous years, it allowed for applicants to update their information and to track progress with appointments.</a:t>
            </a:r>
            <a:endParaRPr lang="en-US" altLang="en-US" sz="2300" kern="1200" dirty="0">
              <a:solidFill>
                <a:srgbClr val="181966"/>
              </a:solidFill>
              <a:latin typeface="Century Gothic" panose="020B0502020202020204" pitchFamily="34" charset="0"/>
            </a:endParaRPr>
          </a:p>
        </p:txBody>
      </p:sp>
      <p:sp>
        <p:nvSpPr>
          <p:cNvPr id="2" name="Slide Number Placeholder 1"/>
          <p:cNvSpPr>
            <a:spLocks noGrp="1"/>
          </p:cNvSpPr>
          <p:nvPr>
            <p:ph type="sldNum" sz="quarter" idx="10"/>
          </p:nvPr>
        </p:nvSpPr>
        <p:spPr>
          <a:xfrm>
            <a:off x="7119938" y="7007225"/>
            <a:ext cx="2266950" cy="401638"/>
          </a:xfrm>
          <a:prstGeom prst="rect">
            <a:avLst/>
          </a:prstGeom>
        </p:spPr>
        <p:txBody>
          <a:bodyPr vert="horz" lIns="91440" tIns="45720" rIns="91440" bIns="45720" rtlCol="0" anchor="ctr"/>
          <a:lstStyle>
            <a:defPPr>
              <a:defRPr lang="en-GB"/>
            </a:defPPr>
            <a:lvl1pPr algn="r" defTabSz="449263" rtl="0" eaLnBrk="0" fontAlgn="base" hangingPunct="0">
              <a:spcBef>
                <a:spcPct val="0"/>
              </a:spcBef>
              <a:spcAft>
                <a:spcPct val="0"/>
              </a:spcAft>
              <a:defRPr sz="1200" b="1" kern="1200">
                <a:solidFill>
                  <a:schemeClr val="tx1">
                    <a:tint val="75000"/>
                  </a:schemeClr>
                </a:solidFill>
                <a:latin typeface="Century Gothic" panose="020B0502020202020204" pitchFamily="34" charset="0"/>
                <a:ea typeface="+mn-ea"/>
                <a:cs typeface="Arial" charset="0"/>
              </a:defRPr>
            </a:lvl1pPr>
            <a:lvl2pPr marL="430213" indent="-215900" algn="l" defTabSz="449263" rtl="0" eaLnBrk="0" fontAlgn="base" hangingPunct="0">
              <a:spcBef>
                <a:spcPct val="0"/>
              </a:spcBef>
              <a:spcAft>
                <a:spcPct val="0"/>
              </a:spcAft>
              <a:defRPr kern="1200">
                <a:solidFill>
                  <a:schemeClr val="bg1"/>
                </a:solidFill>
                <a:latin typeface="Arial" charset="0"/>
                <a:ea typeface="+mn-ea"/>
                <a:cs typeface="Arial" charset="0"/>
              </a:defRPr>
            </a:lvl2pPr>
            <a:lvl3pPr marL="646113" indent="-215900" algn="l" defTabSz="449263" rtl="0" eaLnBrk="0" fontAlgn="base" hangingPunct="0">
              <a:spcBef>
                <a:spcPct val="0"/>
              </a:spcBef>
              <a:spcAft>
                <a:spcPct val="0"/>
              </a:spcAft>
              <a:defRPr kern="1200">
                <a:solidFill>
                  <a:schemeClr val="bg1"/>
                </a:solidFill>
                <a:latin typeface="Arial" charset="0"/>
                <a:ea typeface="+mn-ea"/>
                <a:cs typeface="Arial" charset="0"/>
              </a:defRPr>
            </a:lvl3pPr>
            <a:lvl4pPr marL="862013" indent="-214313" algn="l" defTabSz="449263" rtl="0" eaLnBrk="0" fontAlgn="base" hangingPunct="0">
              <a:spcBef>
                <a:spcPct val="0"/>
              </a:spcBef>
              <a:spcAft>
                <a:spcPct val="0"/>
              </a:spcAft>
              <a:defRPr kern="1200">
                <a:solidFill>
                  <a:schemeClr val="bg1"/>
                </a:solidFill>
                <a:latin typeface="Arial" charset="0"/>
                <a:ea typeface="+mn-ea"/>
                <a:cs typeface="Arial" charset="0"/>
              </a:defRPr>
            </a:lvl4pPr>
            <a:lvl5pPr marL="1077913" indent="-215900" algn="l" defTabSz="449263" rtl="0" eaLnBrk="0" fontAlgn="base" hangingPunct="0">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lang="en-ZA" smtClean="0"/>
              <a:pPr marL="0" marR="0" lvl="0" indent="0" algn="r" defTabSz="449263" rtl="0" eaLnBrk="0" fontAlgn="base" latinLnBrk="0" hangingPunct="0">
                <a:lnSpc>
                  <a:spcPct val="100000"/>
                </a:lnSpc>
                <a:spcBef>
                  <a:spcPct val="0"/>
                </a:spcBef>
                <a:spcAft>
                  <a:spcPct val="0"/>
                </a:spcAft>
                <a:buClrTx/>
                <a:buSzTx/>
                <a:buFontTx/>
                <a:buNone/>
                <a:tabLst/>
                <a:defRPr/>
              </a:pPr>
              <a:t>31</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24018737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00806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185863"/>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Audit of Appointed Markers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7800116"/>
              </p:ext>
            </p:extLst>
          </p:nvPr>
        </p:nvGraphicFramePr>
        <p:xfrm>
          <a:off x="87311" y="604838"/>
          <a:ext cx="9906002" cy="6232165"/>
        </p:xfrm>
        <a:graphic>
          <a:graphicData uri="http://schemas.openxmlformats.org/drawingml/2006/table">
            <a:tbl>
              <a:tblPr firstRow="1" bandRow="1">
                <a:tableStyleId>{93296810-A885-4BE3-A3E7-6D5BEEA58F35}</a:tableStyleId>
              </a:tblPr>
              <a:tblGrid>
                <a:gridCol w="2975139">
                  <a:extLst>
                    <a:ext uri="{9D8B030D-6E8A-4147-A177-3AD203B41FA5}">
                      <a16:colId xmlns:a16="http://schemas.microsoft.com/office/drawing/2014/main" val="20000"/>
                    </a:ext>
                  </a:extLst>
                </a:gridCol>
                <a:gridCol w="1373140">
                  <a:extLst>
                    <a:ext uri="{9D8B030D-6E8A-4147-A177-3AD203B41FA5}">
                      <a16:colId xmlns:a16="http://schemas.microsoft.com/office/drawing/2014/main" val="20003"/>
                    </a:ext>
                  </a:extLst>
                </a:gridCol>
                <a:gridCol w="1384723">
                  <a:extLst>
                    <a:ext uri="{9D8B030D-6E8A-4147-A177-3AD203B41FA5}">
                      <a16:colId xmlns:a16="http://schemas.microsoft.com/office/drawing/2014/main" val="4019297738"/>
                    </a:ext>
                  </a:extLst>
                </a:gridCol>
                <a:gridCol w="1404000">
                  <a:extLst>
                    <a:ext uri="{9D8B030D-6E8A-4147-A177-3AD203B41FA5}">
                      <a16:colId xmlns:a16="http://schemas.microsoft.com/office/drawing/2014/main" val="2688573719"/>
                    </a:ext>
                  </a:extLst>
                </a:gridCol>
                <a:gridCol w="2769000">
                  <a:extLst>
                    <a:ext uri="{9D8B030D-6E8A-4147-A177-3AD203B41FA5}">
                      <a16:colId xmlns:a16="http://schemas.microsoft.com/office/drawing/2014/main" val="20004"/>
                    </a:ext>
                  </a:extLst>
                </a:gridCol>
              </a:tblGrid>
              <a:tr h="692702">
                <a:tc>
                  <a:txBody>
                    <a:bodyPr/>
                    <a:lstStyle/>
                    <a:p>
                      <a:r>
                        <a:rPr lang="en-ZA" sz="1800" dirty="0">
                          <a:latin typeface="Century Gothic" panose="020B0502020202020204" pitchFamily="34" charset="0"/>
                        </a:rPr>
                        <a:t>Directives</a:t>
                      </a:r>
                    </a:p>
                    <a:p>
                      <a:r>
                        <a:rPr lang="en-ZA" sz="1800" dirty="0">
                          <a:latin typeface="Century Gothic" panose="020B0502020202020204" pitchFamily="34" charset="0"/>
                        </a:rPr>
                        <a:t>The DBE must ensure that</a:t>
                      </a:r>
                      <a:r>
                        <a:rPr lang="en-ZA" sz="1800" baseline="0" dirty="0">
                          <a:latin typeface="Century Gothic" panose="020B0502020202020204" pitchFamily="34" charset="0"/>
                        </a:rPr>
                        <a:t>:</a:t>
                      </a:r>
                      <a:endParaRPr lang="en-ZA" sz="1800" dirty="0">
                        <a:solidFill>
                          <a:schemeClr val="tx1"/>
                        </a:solidFill>
                        <a:latin typeface="Century Gothic" panose="020B0502020202020204" pitchFamily="34" charset="0"/>
                      </a:endParaRPr>
                    </a:p>
                  </a:txBody>
                  <a:tcPr marL="100783" marR="100783" marT="50408" marB="50408">
                    <a:solidFill>
                      <a:srgbClr val="22228B"/>
                    </a:solidFill>
                  </a:tcPr>
                </a:tc>
                <a:tc>
                  <a:txBody>
                    <a:bodyPr/>
                    <a:lstStyle/>
                    <a:p>
                      <a:pPr algn="ctr"/>
                      <a:r>
                        <a:rPr lang="en-ZA" sz="1800" kern="1200" dirty="0">
                          <a:latin typeface="Century Gothic" panose="020B0502020202020204" pitchFamily="34" charset="0"/>
                        </a:rPr>
                        <a:t>Nov 2019</a:t>
                      </a:r>
                      <a:endParaRPr lang="en-ZA" sz="1800" b="1" kern="1200" dirty="0">
                        <a:solidFill>
                          <a:schemeClr val="lt1"/>
                        </a:solidFill>
                        <a:latin typeface="Century Gothic" panose="020B0502020202020204" pitchFamily="34" charset="0"/>
                        <a:ea typeface="+mn-ea"/>
                        <a:cs typeface="+mn-cs"/>
                      </a:endParaRPr>
                    </a:p>
                  </a:txBody>
                  <a:tcPr marL="100783" marR="100783" marT="50408" marB="50408">
                    <a:solidFill>
                      <a:srgbClr val="22228B"/>
                    </a:solidFill>
                  </a:tcPr>
                </a:tc>
                <a:tc>
                  <a:txBody>
                    <a:bodyPr/>
                    <a:lstStyle/>
                    <a:p>
                      <a:pPr algn="ctr"/>
                      <a:r>
                        <a:rPr lang="en-ZA" sz="1800" b="1" kern="1200" dirty="0">
                          <a:solidFill>
                            <a:schemeClr val="lt1"/>
                          </a:solidFill>
                          <a:latin typeface="Century Gothic" panose="020B0502020202020204" pitchFamily="34" charset="0"/>
                          <a:ea typeface="+mn-ea"/>
                          <a:cs typeface="+mn-cs"/>
                        </a:rPr>
                        <a:t>Nov 2020</a:t>
                      </a:r>
                    </a:p>
                  </a:txBody>
                  <a:tcPr marL="100783" marR="100783" marT="50408" marB="50408">
                    <a:solidFill>
                      <a:srgbClr val="22228B"/>
                    </a:solidFill>
                  </a:tcPr>
                </a:tc>
                <a:tc>
                  <a:txBody>
                    <a:bodyPr/>
                    <a:lstStyle/>
                    <a:p>
                      <a:pPr algn="ctr"/>
                      <a:r>
                        <a:rPr lang="en-ZA" sz="1800" b="1" kern="1200" dirty="0">
                          <a:solidFill>
                            <a:schemeClr val="lt1"/>
                          </a:solidFill>
                          <a:latin typeface="Century Gothic" panose="020B0502020202020204" pitchFamily="34" charset="0"/>
                          <a:ea typeface="+mn-ea"/>
                          <a:cs typeface="+mn-cs"/>
                        </a:rPr>
                        <a:t>Nov 2021</a:t>
                      </a:r>
                    </a:p>
                  </a:txBody>
                  <a:tcPr marL="100783" marR="100783" marT="50408" marB="50408">
                    <a:solidFill>
                      <a:srgbClr val="2222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1800" u="none" strike="noStrike" kern="1200" cap="none" spc="0" normalizeH="0" baseline="0" noProof="0" dirty="0">
                          <a:ln>
                            <a:noFill/>
                          </a:ln>
                          <a:effectLst/>
                          <a:uLnTx/>
                          <a:uFillTx/>
                          <a:latin typeface="Century Gothic" panose="020B0502020202020204" pitchFamily="34" charset="0"/>
                        </a:rPr>
                        <a:t>Progress in 2021</a:t>
                      </a:r>
                      <a:endPar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txBody>
                  <a:tcPr marL="100783" marR="100783" marT="50408" marB="50408">
                    <a:solidFill>
                      <a:srgbClr val="22228B"/>
                    </a:solidFill>
                  </a:tcPr>
                </a:tc>
                <a:extLst>
                  <a:ext uri="{0D108BD9-81ED-4DB2-BD59-A6C34878D82A}">
                    <a16:rowId xmlns:a16="http://schemas.microsoft.com/office/drawing/2014/main" val="10000"/>
                  </a:ext>
                </a:extLst>
              </a:tr>
              <a:tr h="1467885">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u="none" strike="noStrike" kern="1200" cap="none" spc="0" normalizeH="0" baseline="0" noProof="0" dirty="0">
                          <a:ln>
                            <a:noFill/>
                          </a:ln>
                          <a:solidFill>
                            <a:srgbClr val="181966"/>
                          </a:solidFill>
                          <a:effectLst/>
                          <a:uLnTx/>
                          <a:uFillTx/>
                          <a:latin typeface="Century Gothic" panose="020B0502020202020204" pitchFamily="34" charset="0"/>
                        </a:rPr>
                        <a:t>Marker selection panels consider recommendations made by principals and/or district officials in the appointment of markers</a:t>
                      </a:r>
                      <a:r>
                        <a:rPr kumimoji="0" lang="en-US" altLang="en-US" sz="1600" u="none" strike="noStrike" kern="1200" cap="none" spc="0" normalizeH="0" baseline="0" noProof="0" dirty="0">
                          <a:ln>
                            <a:noFill/>
                          </a:ln>
                          <a:solidFill>
                            <a:srgbClr val="181966"/>
                          </a:solidFill>
                          <a:effectLst/>
                          <a:uLnTx/>
                          <a:uFillTx/>
                          <a:latin typeface="Century Gothic" panose="020B0502020202020204" pitchFamily="34" charset="0"/>
                        </a:rPr>
                        <a:t>. </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2" marR="91402" marT="45726" marB="45726" horzOverflow="overflow">
                    <a:solidFill>
                      <a:schemeClr val="accent2">
                        <a:lumMod val="20000"/>
                        <a:lumOff val="80000"/>
                      </a:schemeClr>
                    </a:solidFill>
                  </a:tcPr>
                </a:tc>
                <a:tc>
                  <a:txBody>
                    <a:bodyPr/>
                    <a:lstStyle/>
                    <a:p>
                      <a:pPr algn="just"/>
                      <a:r>
                        <a:rPr kumimoji="0" lang="en-ZA" sz="1600" u="none" strike="noStrike" kern="1200" cap="none" spc="0" normalizeH="0" baseline="0" dirty="0">
                          <a:ln>
                            <a:noFill/>
                          </a:ln>
                          <a:solidFill>
                            <a:srgbClr val="181966"/>
                          </a:solidFill>
                          <a:effectLst/>
                          <a:uLnTx/>
                          <a:uFillTx/>
                          <a:latin typeface="Century Gothic" panose="020B0502020202020204" pitchFamily="34" charset="0"/>
                        </a:rPr>
                        <a:t>Partially compliant</a:t>
                      </a:r>
                      <a:endPar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endParaRPr>
                    </a:p>
                  </a:txBody>
                  <a:tcPr marL="100772" marR="100772" marT="50412" marB="50412">
                    <a:solidFill>
                      <a:schemeClr val="accent2">
                        <a:lumMod val="40000"/>
                        <a:lumOff val="60000"/>
                      </a:schemeClr>
                    </a:solidFill>
                  </a:tcPr>
                </a:tc>
                <a:tc>
                  <a:txBody>
                    <a:bodyPr/>
                    <a:lstStyle/>
                    <a:p>
                      <a:pPr algn="just"/>
                      <a:r>
                        <a:rPr kumimoji="0" lang="en-ZA" sz="1600" b="0" i="0" u="none" strike="noStrike" kern="1200" cap="none" spc="0" normalizeH="0" baseline="0" dirty="0">
                          <a:ln>
                            <a:noFill/>
                          </a:ln>
                          <a:solidFill>
                            <a:schemeClr val="accent6">
                              <a:lumMod val="50000"/>
                            </a:schemeClr>
                          </a:solidFill>
                          <a:effectLst/>
                          <a:uLnTx/>
                          <a:uFillTx/>
                          <a:latin typeface="Century Gothic" panose="020B0502020202020204" pitchFamily="34" charset="0"/>
                          <a:ea typeface="MS Gothic"/>
                          <a:cs typeface="+mn-cs"/>
                        </a:rPr>
                        <a:t>Compliant</a:t>
                      </a:r>
                    </a:p>
                  </a:txBody>
                  <a:tcPr marL="100772" marR="100772" marT="50412" marB="50412">
                    <a:solidFill>
                      <a:schemeClr val="accent2">
                        <a:lumMod val="20000"/>
                        <a:lumOff val="80000"/>
                      </a:schemeClr>
                    </a:solidFill>
                  </a:tcPr>
                </a:tc>
                <a:tc>
                  <a:txBody>
                    <a:bodyPr/>
                    <a:lstStyle/>
                    <a:p>
                      <a:pPr algn="just"/>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rPr>
                        <a:t>Compliant</a:t>
                      </a:r>
                    </a:p>
                  </a:txBody>
                  <a:tcPr marL="100772" marR="100772" marT="50412" marB="50412">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u="none" strike="noStrike" cap="none" normalizeH="0" baseline="0" dirty="0">
                          <a:ln>
                            <a:noFill/>
                          </a:ln>
                          <a:solidFill>
                            <a:srgbClr val="181966"/>
                          </a:solidFill>
                          <a:effectLst/>
                          <a:latin typeface="Century Gothic" panose="020B0502020202020204" pitchFamily="34" charset="0"/>
                        </a:rPr>
                        <a:t>There was full compliance to this directive in 2021</a:t>
                      </a:r>
                      <a:endParaRPr kumimoji="0" lang="en-ZA" altLang="en-US" sz="1600" b="0" i="0" u="none" strike="noStrike" cap="none" normalizeH="0" baseline="0" dirty="0">
                        <a:ln>
                          <a:noFill/>
                        </a:ln>
                        <a:solidFill>
                          <a:srgbClr val="181966"/>
                        </a:solidFill>
                        <a:effectLst/>
                        <a:latin typeface="Century Gothic" panose="020B0502020202020204" pitchFamily="34" charset="0"/>
                      </a:endParaRPr>
                    </a:p>
                  </a:txBody>
                  <a:tcPr marL="91402" marR="91402" marT="45726" marB="45726" horzOverflow="overflow">
                    <a:solidFill>
                      <a:schemeClr val="accent2">
                        <a:lumMod val="20000"/>
                        <a:lumOff val="80000"/>
                      </a:schemeClr>
                    </a:solidFill>
                  </a:tcPr>
                </a:tc>
                <a:extLst>
                  <a:ext uri="{0D108BD9-81ED-4DB2-BD59-A6C34878D82A}">
                    <a16:rowId xmlns:a16="http://schemas.microsoft.com/office/drawing/2014/main" val="10002"/>
                  </a:ext>
                </a:extLst>
              </a:tr>
              <a:tr h="0">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600" u="none" strike="noStrike" kern="1200" cap="none" spc="0" normalizeH="0" baseline="0" noProof="0" dirty="0">
                          <a:ln>
                            <a:noFill/>
                          </a:ln>
                          <a:solidFill>
                            <a:srgbClr val="181966"/>
                          </a:solidFill>
                          <a:effectLst/>
                          <a:uLnTx/>
                          <a:uFillTx/>
                          <a:latin typeface="Century Gothic" panose="020B0502020202020204" pitchFamily="34" charset="0"/>
                        </a:rPr>
                        <a:t>PED verify qualifications of markers at all levels before appointments are made. </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2" marR="91402" marT="45726" marB="45726" horzOverflow="overflow">
                    <a:solidFill>
                      <a:schemeClr val="accent2">
                        <a:lumMod val="20000"/>
                        <a:lumOff val="80000"/>
                      </a:schemeClr>
                    </a:solidFill>
                  </a:tcPr>
                </a:tc>
                <a:tc>
                  <a:txBody>
                    <a:bodyPr/>
                    <a:lstStyle/>
                    <a:p>
                      <a:r>
                        <a:rPr kumimoji="0" lang="en-ZA" sz="1600" u="none" strike="noStrike" kern="1200" cap="none" spc="0" normalizeH="0" baseline="0" dirty="0">
                          <a:ln>
                            <a:noFill/>
                          </a:ln>
                          <a:solidFill>
                            <a:srgbClr val="181966"/>
                          </a:solidFill>
                          <a:effectLst/>
                          <a:uLnTx/>
                          <a:uFillTx/>
                          <a:latin typeface="Century Gothic" panose="020B0502020202020204" pitchFamily="34" charset="0"/>
                        </a:rPr>
                        <a:t>Partially compliant</a:t>
                      </a:r>
                      <a:endPar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endParaRPr>
                    </a:p>
                  </a:txBody>
                  <a:tcPr marL="100772" marR="100772" marT="50412" marB="50412">
                    <a:solidFill>
                      <a:schemeClr val="accent2">
                        <a:lumMod val="40000"/>
                        <a:lumOff val="60000"/>
                      </a:schemeClr>
                    </a:solidFill>
                  </a:tcPr>
                </a:tc>
                <a:tc>
                  <a:txBody>
                    <a:bodyPr/>
                    <a:lstStyle/>
                    <a:p>
                      <a:r>
                        <a:rPr kumimoji="0" lang="en-ZA" sz="1600" b="0" i="0" u="none" strike="noStrike" kern="1200" cap="none" spc="0" normalizeH="0" baseline="0" dirty="0">
                          <a:ln>
                            <a:noFill/>
                          </a:ln>
                          <a:solidFill>
                            <a:schemeClr val="accent6">
                              <a:lumMod val="50000"/>
                            </a:schemeClr>
                          </a:solidFill>
                          <a:effectLst/>
                          <a:uLnTx/>
                          <a:uFillTx/>
                          <a:latin typeface="Century Gothic" panose="020B0502020202020204" pitchFamily="34" charset="0"/>
                          <a:ea typeface="+mn-ea"/>
                          <a:cs typeface="+mn-cs"/>
                        </a:rPr>
                        <a:t>Partially compliant</a:t>
                      </a:r>
                    </a:p>
                  </a:txBody>
                  <a:tcPr marL="100772" marR="100772" marT="50412" marB="50412">
                    <a:solidFill>
                      <a:schemeClr val="accent2">
                        <a:lumMod val="20000"/>
                        <a:lumOff val="80000"/>
                      </a:schemeClr>
                    </a:solidFill>
                  </a:tcPr>
                </a:tc>
                <a:tc>
                  <a:txBody>
                    <a:bodyPr/>
                    <a:lstStyle/>
                    <a:p>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rPr>
                        <a:t>Partially compliant</a:t>
                      </a:r>
                    </a:p>
                  </a:txBody>
                  <a:tcPr marL="100772" marR="100772" marT="50412" marB="50412">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u="none" strike="noStrike" cap="none" normalizeH="0" baseline="0" dirty="0">
                          <a:ln>
                            <a:noFill/>
                          </a:ln>
                          <a:solidFill>
                            <a:srgbClr val="181966"/>
                          </a:solidFill>
                          <a:effectLst/>
                          <a:latin typeface="Century Gothic" panose="020B0502020202020204" pitchFamily="34" charset="0"/>
                        </a:rPr>
                        <a:t>Though substantial progress was registered in complying with this directive, incomplete data is supplied for auditing in some quarters (Limpopo).</a:t>
                      </a:r>
                      <a:endParaRPr kumimoji="0" lang="en-US" altLang="en-US" sz="1600" b="0" i="0" u="none" strike="noStrike" cap="none" normalizeH="0" baseline="0" dirty="0">
                        <a:ln>
                          <a:noFill/>
                        </a:ln>
                        <a:solidFill>
                          <a:srgbClr val="181966"/>
                        </a:solidFill>
                        <a:effectLst/>
                        <a:latin typeface="Century Gothic" panose="020B0502020202020204" pitchFamily="34" charset="0"/>
                      </a:endParaRPr>
                    </a:p>
                  </a:txBody>
                  <a:tcPr marL="91402" marR="91402" marT="45726" marB="45726" horzOverflow="overflow">
                    <a:solidFill>
                      <a:schemeClr val="accent2">
                        <a:lumMod val="20000"/>
                        <a:lumOff val="80000"/>
                      </a:schemeClr>
                    </a:solidFill>
                  </a:tcPr>
                </a:tc>
                <a:extLst>
                  <a:ext uri="{0D108BD9-81ED-4DB2-BD59-A6C34878D82A}">
                    <a16:rowId xmlns:a16="http://schemas.microsoft.com/office/drawing/2014/main" val="2013531372"/>
                  </a:ext>
                </a:extLst>
              </a:tr>
              <a:tr h="0">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PED adhere to the PAM criteria when appointing marking personnel at all levels</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2" marR="91402" marT="45726" marB="45726" horzOverflow="overflow">
                    <a:solidFill>
                      <a:schemeClr val="accent2">
                        <a:lumMod val="20000"/>
                        <a:lumOff val="80000"/>
                      </a:schemeClr>
                    </a:solidFill>
                  </a:tcPr>
                </a:tc>
                <a:tc>
                  <a:txBody>
                    <a:bodyPr/>
                    <a:lstStyle/>
                    <a:p>
                      <a:r>
                        <a:rPr kumimoji="0" lang="en-US"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rPr>
                        <a:t>Partially  compliant</a:t>
                      </a:r>
                      <a:endPar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endParaRPr>
                    </a:p>
                  </a:txBody>
                  <a:tcPr marL="100772" marR="100772" marT="50412" marB="50412">
                    <a:solidFill>
                      <a:schemeClr val="accent2">
                        <a:lumMod val="40000"/>
                        <a:lumOff val="60000"/>
                      </a:schemeClr>
                    </a:solidFill>
                  </a:tcPr>
                </a:tc>
                <a:tc>
                  <a:txBody>
                    <a:bodyPr/>
                    <a:lstStyle/>
                    <a:p>
                      <a:r>
                        <a:rPr kumimoji="0" lang="en-ZA" sz="1600" b="0" i="0" u="none" strike="noStrike" kern="1200" cap="none" spc="0" normalizeH="0" baseline="0" dirty="0">
                          <a:ln>
                            <a:noFill/>
                          </a:ln>
                          <a:solidFill>
                            <a:schemeClr val="accent6">
                              <a:lumMod val="50000"/>
                            </a:schemeClr>
                          </a:solidFill>
                          <a:effectLst/>
                          <a:uLnTx/>
                          <a:uFillTx/>
                          <a:latin typeface="Century Gothic" panose="020B0502020202020204" pitchFamily="34" charset="0"/>
                          <a:ea typeface="MS Gothic"/>
                          <a:cs typeface="+mn-cs"/>
                        </a:rPr>
                        <a:t>Compliant</a:t>
                      </a:r>
                    </a:p>
                  </a:txBody>
                  <a:tcPr marL="100772" marR="100772" marT="50412" marB="50412">
                    <a:solidFill>
                      <a:schemeClr val="accent2">
                        <a:lumMod val="20000"/>
                        <a:lumOff val="80000"/>
                      </a:schemeClr>
                    </a:solidFill>
                  </a:tcPr>
                </a:tc>
                <a:tc>
                  <a:txBody>
                    <a:bodyPr/>
                    <a:lstStyle/>
                    <a:p>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rPr>
                        <a:t>Compliant</a:t>
                      </a:r>
                    </a:p>
                  </a:txBody>
                  <a:tcPr marL="100772" marR="100772" marT="50412" marB="50412">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181966"/>
                          </a:solidFill>
                          <a:effectLst/>
                          <a:latin typeface="Century Gothic" panose="020B0502020202020204" pitchFamily="34" charset="0"/>
                        </a:rPr>
                        <a:t>There was full compliance to this directive across PED. All selection criteria were aligned to the PAM requirements and were following in appointing marking personnel in various positions</a:t>
                      </a:r>
                    </a:p>
                  </a:txBody>
                  <a:tcPr marL="91402" marR="91402" marT="45726" marB="45726" horzOverflow="overflow">
                    <a:solidFill>
                      <a:schemeClr val="accent2">
                        <a:lumMod val="20000"/>
                        <a:lumOff val="80000"/>
                      </a:schemeClr>
                    </a:solidFill>
                  </a:tcPr>
                </a:tc>
                <a:extLst>
                  <a:ext uri="{0D108BD9-81ED-4DB2-BD59-A6C34878D82A}">
                    <a16:rowId xmlns:a16="http://schemas.microsoft.com/office/drawing/2014/main" val="2853393408"/>
                  </a:ext>
                </a:extLst>
              </a:tr>
            </a:tbl>
          </a:graphicData>
        </a:graphic>
      </p:graphicFrame>
      <p:sp>
        <p:nvSpPr>
          <p:cNvPr id="23583"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32</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4442396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355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00806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185863"/>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Audit of Appointed Markers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118273971"/>
              </p:ext>
            </p:extLst>
          </p:nvPr>
        </p:nvGraphicFramePr>
        <p:xfrm>
          <a:off x="-18706" y="579437"/>
          <a:ext cx="10012017" cy="5883452"/>
        </p:xfrm>
        <a:graphic>
          <a:graphicData uri="http://schemas.openxmlformats.org/drawingml/2006/table">
            <a:tbl>
              <a:tblPr firstRow="1" bandRow="1">
                <a:tableStyleId>{93296810-A885-4BE3-A3E7-6D5BEEA58F35}</a:tableStyleId>
              </a:tblPr>
              <a:tblGrid>
                <a:gridCol w="2773018">
                  <a:extLst>
                    <a:ext uri="{9D8B030D-6E8A-4147-A177-3AD203B41FA5}">
                      <a16:colId xmlns:a16="http://schemas.microsoft.com/office/drawing/2014/main" val="20000"/>
                    </a:ext>
                  </a:extLst>
                </a:gridCol>
                <a:gridCol w="1286973">
                  <a:extLst>
                    <a:ext uri="{9D8B030D-6E8A-4147-A177-3AD203B41FA5}">
                      <a16:colId xmlns:a16="http://schemas.microsoft.com/office/drawing/2014/main" val="20003"/>
                    </a:ext>
                  </a:extLst>
                </a:gridCol>
                <a:gridCol w="1303827">
                  <a:extLst>
                    <a:ext uri="{9D8B030D-6E8A-4147-A177-3AD203B41FA5}">
                      <a16:colId xmlns:a16="http://schemas.microsoft.com/office/drawing/2014/main" val="4019297738"/>
                    </a:ext>
                  </a:extLst>
                </a:gridCol>
                <a:gridCol w="1455390">
                  <a:extLst>
                    <a:ext uri="{9D8B030D-6E8A-4147-A177-3AD203B41FA5}">
                      <a16:colId xmlns:a16="http://schemas.microsoft.com/office/drawing/2014/main" val="484127751"/>
                    </a:ext>
                  </a:extLst>
                </a:gridCol>
                <a:gridCol w="3192809">
                  <a:extLst>
                    <a:ext uri="{9D8B030D-6E8A-4147-A177-3AD203B41FA5}">
                      <a16:colId xmlns:a16="http://schemas.microsoft.com/office/drawing/2014/main" val="20004"/>
                    </a:ext>
                  </a:extLst>
                </a:gridCol>
              </a:tblGrid>
              <a:tr h="671501">
                <a:tc>
                  <a:txBody>
                    <a:bodyPr/>
                    <a:lstStyle/>
                    <a:p>
                      <a:r>
                        <a:rPr lang="en-ZA" sz="1800" dirty="0">
                          <a:latin typeface="Century Gothic" panose="020B0502020202020204" pitchFamily="34" charset="0"/>
                        </a:rPr>
                        <a:t>Directives</a:t>
                      </a:r>
                    </a:p>
                    <a:p>
                      <a:r>
                        <a:rPr lang="en-ZA" sz="1800" dirty="0">
                          <a:latin typeface="Century Gothic" panose="020B0502020202020204" pitchFamily="34" charset="0"/>
                        </a:rPr>
                        <a:t>The DBE must ensure that</a:t>
                      </a:r>
                      <a:r>
                        <a:rPr lang="en-ZA" sz="1800" baseline="0" dirty="0">
                          <a:latin typeface="Century Gothic" panose="020B0502020202020204" pitchFamily="34" charset="0"/>
                        </a:rPr>
                        <a:t>:</a:t>
                      </a:r>
                      <a:endParaRPr lang="en-ZA" sz="1800" dirty="0">
                        <a:solidFill>
                          <a:schemeClr val="tx1"/>
                        </a:solidFill>
                        <a:latin typeface="Century Gothic" panose="020B0502020202020204" pitchFamily="34" charset="0"/>
                      </a:endParaRPr>
                    </a:p>
                  </a:txBody>
                  <a:tcPr marL="100783" marR="100783" marT="50408" marB="50408">
                    <a:solidFill>
                      <a:srgbClr val="22228B"/>
                    </a:solidFill>
                  </a:tcPr>
                </a:tc>
                <a:tc>
                  <a:txBody>
                    <a:bodyPr/>
                    <a:lstStyle/>
                    <a:p>
                      <a:pPr algn="ctr"/>
                      <a:r>
                        <a:rPr lang="en-ZA" sz="1800" kern="1200" dirty="0">
                          <a:latin typeface="Century Gothic" panose="020B0502020202020204" pitchFamily="34" charset="0"/>
                        </a:rPr>
                        <a:t>Nov </a:t>
                      </a:r>
                    </a:p>
                    <a:p>
                      <a:pPr algn="ctr"/>
                      <a:r>
                        <a:rPr lang="en-ZA" sz="1800" kern="1200" dirty="0">
                          <a:latin typeface="Century Gothic" panose="020B0502020202020204" pitchFamily="34" charset="0"/>
                        </a:rPr>
                        <a:t>2019</a:t>
                      </a:r>
                      <a:endParaRPr lang="en-ZA" sz="1800" b="1" kern="1200" dirty="0">
                        <a:solidFill>
                          <a:schemeClr val="lt1"/>
                        </a:solidFill>
                        <a:latin typeface="Century Gothic" panose="020B0502020202020204" pitchFamily="34" charset="0"/>
                        <a:ea typeface="+mn-ea"/>
                        <a:cs typeface="+mn-cs"/>
                      </a:endParaRPr>
                    </a:p>
                  </a:txBody>
                  <a:tcPr marL="100783" marR="100783" marT="50408" marB="50408">
                    <a:solidFill>
                      <a:srgbClr val="22228B"/>
                    </a:solidFill>
                  </a:tcPr>
                </a:tc>
                <a:tc>
                  <a:txBody>
                    <a:bodyPr/>
                    <a:lstStyle/>
                    <a:p>
                      <a:pPr algn="ctr"/>
                      <a:r>
                        <a:rPr lang="en-ZA" sz="1800" b="1" kern="1200" dirty="0">
                          <a:solidFill>
                            <a:schemeClr val="lt1"/>
                          </a:solidFill>
                          <a:latin typeface="Century Gothic" panose="020B0502020202020204" pitchFamily="34" charset="0"/>
                          <a:ea typeface="+mn-ea"/>
                          <a:cs typeface="+mn-cs"/>
                        </a:rPr>
                        <a:t>Nov 2020</a:t>
                      </a:r>
                    </a:p>
                  </a:txBody>
                  <a:tcPr marL="100783" marR="100783" marT="50408" marB="50408">
                    <a:solidFill>
                      <a:srgbClr val="22228B"/>
                    </a:solidFill>
                  </a:tcPr>
                </a:tc>
                <a:tc>
                  <a:txBody>
                    <a:bodyPr/>
                    <a:lstStyle/>
                    <a:p>
                      <a:pPr algn="ctr"/>
                      <a:r>
                        <a:rPr lang="en-ZA" sz="1800" b="1" kern="1200" dirty="0">
                          <a:solidFill>
                            <a:schemeClr val="lt1"/>
                          </a:solidFill>
                          <a:latin typeface="Century Gothic" panose="020B0502020202020204" pitchFamily="34" charset="0"/>
                          <a:ea typeface="+mn-ea"/>
                          <a:cs typeface="+mn-cs"/>
                        </a:rPr>
                        <a:t>Nov 2021</a:t>
                      </a:r>
                    </a:p>
                  </a:txBody>
                  <a:tcPr marL="100783" marR="100783" marT="50408" marB="50408">
                    <a:solidFill>
                      <a:srgbClr val="2222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altLang="en-US" sz="1800" u="none" strike="noStrike" kern="1200" cap="none" spc="0" normalizeH="0" baseline="0" noProof="0" dirty="0">
                          <a:ln>
                            <a:noFill/>
                          </a:ln>
                          <a:effectLst/>
                          <a:uLnTx/>
                          <a:uFillTx/>
                          <a:latin typeface="Century Gothic" panose="020B0502020202020204" pitchFamily="34" charset="0"/>
                        </a:rPr>
                        <a:t>Progress in 2021</a:t>
                      </a:r>
                      <a:endPar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a:txBody>
                  <a:tcPr marL="100783" marR="100783" marT="50408" marB="50408">
                    <a:solidFill>
                      <a:srgbClr val="22228B"/>
                    </a:solidFill>
                  </a:tcPr>
                </a:tc>
                <a:extLst>
                  <a:ext uri="{0D108BD9-81ED-4DB2-BD59-A6C34878D82A}">
                    <a16:rowId xmlns:a16="http://schemas.microsoft.com/office/drawing/2014/main" val="10000"/>
                  </a:ext>
                </a:extLst>
              </a:tr>
              <a:tr h="1785414">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PEDs avail the required qualification transcripts and statistical information of applicants, which are necessary for an effective audit.</a:t>
                      </a:r>
                    </a:p>
                  </a:txBody>
                  <a:tcPr marL="91402" marR="91402" marT="45726" marB="45726" horzOverflow="overflow"/>
                </a:tc>
                <a:tc>
                  <a:txBody>
                    <a:bodyPr/>
                    <a:lstStyle/>
                    <a:p>
                      <a:pPr algn="just"/>
                      <a:r>
                        <a:rPr kumimoji="0" lang="en-US"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rPr>
                        <a:t>Partially compliant</a:t>
                      </a:r>
                      <a:endPar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endParaRPr>
                    </a:p>
                  </a:txBody>
                  <a:tcPr marL="100772" marR="100772" marT="50412" marB="50412">
                    <a:solidFill>
                      <a:schemeClr val="accent2">
                        <a:lumMod val="40000"/>
                        <a:lumOff val="60000"/>
                      </a:schemeClr>
                    </a:solidFill>
                  </a:tcPr>
                </a:tc>
                <a:tc>
                  <a:txBody>
                    <a:bodyPr/>
                    <a:lstStyle/>
                    <a:p>
                      <a:pPr algn="just"/>
                      <a:r>
                        <a:rPr kumimoji="0" lang="en-ZA" sz="1600" b="0" i="0" u="none" strike="noStrike" kern="1200" cap="none" spc="0" normalizeH="0" baseline="0" dirty="0">
                          <a:ln>
                            <a:noFill/>
                          </a:ln>
                          <a:solidFill>
                            <a:schemeClr val="accent6">
                              <a:lumMod val="50000"/>
                            </a:schemeClr>
                          </a:solidFill>
                          <a:effectLst/>
                          <a:uLnTx/>
                          <a:uFillTx/>
                          <a:latin typeface="Century Gothic" panose="020B0502020202020204" pitchFamily="34" charset="0"/>
                          <a:ea typeface="MS Gothic"/>
                          <a:cs typeface="+mn-cs"/>
                        </a:rPr>
                        <a:t>Partially compliant</a:t>
                      </a:r>
                    </a:p>
                  </a:txBody>
                  <a:tcPr marL="100772" marR="100772" marT="50412" marB="50412">
                    <a:solidFill>
                      <a:schemeClr val="accent2">
                        <a:lumMod val="20000"/>
                        <a:lumOff val="80000"/>
                      </a:schemeClr>
                    </a:solidFill>
                  </a:tcPr>
                </a:tc>
                <a:tc>
                  <a:txBody>
                    <a:bodyPr/>
                    <a:lstStyle/>
                    <a:p>
                      <a:pPr algn="just"/>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rPr>
                        <a:t>Partially compliant</a:t>
                      </a:r>
                    </a:p>
                  </a:txBody>
                  <a:tcPr marL="100772" marR="100772" marT="50412" marB="50412">
                    <a:solidFill>
                      <a:schemeClr val="accent2">
                        <a:lumMod val="40000"/>
                        <a:lumOff val="60000"/>
                      </a:schemeClr>
                    </a:solidFill>
                  </a:tcPr>
                </a:tc>
                <a:tc>
                  <a:txBody>
                    <a:bodyPr/>
                    <a:lstStyle/>
                    <a:p>
                      <a:pPr algn="just"/>
                      <a:r>
                        <a:rPr kumimoji="0" lang="en-US" altLang="en-US" sz="1600" u="none" strike="noStrike" cap="none" normalizeH="0" baseline="0" dirty="0">
                          <a:ln>
                            <a:noFill/>
                          </a:ln>
                          <a:solidFill>
                            <a:srgbClr val="181966"/>
                          </a:solidFill>
                          <a:effectLst/>
                          <a:latin typeface="Century Gothic" panose="020B0502020202020204" pitchFamily="34" charset="0"/>
                        </a:rPr>
                        <a:t>A recurrent non-compliance was observed where in PEDs still failed to avail applicants’ transcripts as requested by Umalusi. </a:t>
                      </a:r>
                      <a:r>
                        <a:rPr kumimoji="0" lang="en-ZA" sz="1600" u="none" strike="noStrike" kern="1200" cap="none" normalizeH="0" baseline="0" dirty="0">
                          <a:ln>
                            <a:noFill/>
                          </a:ln>
                          <a:solidFill>
                            <a:srgbClr val="181966"/>
                          </a:solidFill>
                          <a:effectLst/>
                          <a:latin typeface="Century Gothic" panose="020B0502020202020204" pitchFamily="34" charset="0"/>
                          <a:ea typeface="+mn-ea"/>
                          <a:cs typeface="+mn-cs"/>
                        </a:rPr>
                        <a:t>Non-indication of the level of subject specialisation (Limpopo) was noted.</a:t>
                      </a:r>
                    </a:p>
                  </a:txBody>
                  <a:tcPr marL="91402" marR="91402" marT="45726" marB="45726" horzOverflow="overflow">
                    <a:solidFill>
                      <a:schemeClr val="accent2">
                        <a:lumMod val="20000"/>
                        <a:lumOff val="80000"/>
                      </a:schemeClr>
                    </a:solidFill>
                  </a:tcPr>
                </a:tc>
                <a:extLst>
                  <a:ext uri="{0D108BD9-81ED-4DB2-BD59-A6C34878D82A}">
                    <a16:rowId xmlns:a16="http://schemas.microsoft.com/office/drawing/2014/main" val="2013531372"/>
                  </a:ext>
                </a:extLst>
              </a:tr>
              <a:tr h="1187767">
                <a:tc>
                  <a:txBody>
                    <a:body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rPr>
                        <a:t>PEDs submit the necessary  data and provide access to online administration system for auditing purposes.</a:t>
                      </a:r>
                      <a:endPar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2" marR="91402" marT="45726" marB="45726" horzOverflow="overflow"/>
                </a:tc>
                <a:tc>
                  <a:txBody>
                    <a:bodyPr/>
                    <a:lstStyle/>
                    <a:p>
                      <a:pPr algn="just"/>
                      <a:endPar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endParaRPr>
                    </a:p>
                  </a:txBody>
                  <a:tcPr marL="100772" marR="100772" marT="50412" marB="50412">
                    <a:solidFill>
                      <a:srgbClr val="002060"/>
                    </a:solidFill>
                  </a:tcPr>
                </a:tc>
                <a:tc>
                  <a:txBody>
                    <a:bodyPr/>
                    <a:lstStyle/>
                    <a:p>
                      <a:pPr algn="just"/>
                      <a:r>
                        <a:rPr kumimoji="0" lang="en-ZA" sz="1600" b="0" i="0" u="none" strike="noStrike" kern="1200" cap="none" spc="0" normalizeH="0" baseline="0" dirty="0">
                          <a:ln>
                            <a:noFill/>
                          </a:ln>
                          <a:solidFill>
                            <a:schemeClr val="accent6">
                              <a:lumMod val="50000"/>
                            </a:schemeClr>
                          </a:solidFill>
                          <a:effectLst/>
                          <a:uLnTx/>
                          <a:uFillTx/>
                          <a:latin typeface="Century Gothic" panose="020B0502020202020204" pitchFamily="34" charset="0"/>
                          <a:ea typeface="MS Gothic"/>
                          <a:cs typeface="+mn-cs"/>
                        </a:rPr>
                        <a:t>Partially compliant</a:t>
                      </a:r>
                    </a:p>
                  </a:txBody>
                  <a:tcPr marL="100772" marR="100772" marT="50412" marB="50412">
                    <a:solidFill>
                      <a:schemeClr val="accent2">
                        <a:lumMod val="20000"/>
                        <a:lumOff val="80000"/>
                      </a:schemeClr>
                    </a:solidFill>
                  </a:tcPr>
                </a:tc>
                <a:tc>
                  <a:txBody>
                    <a:bodyPr/>
                    <a:lstStyle/>
                    <a:p>
                      <a:pPr algn="just"/>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rPr>
                        <a:t>Partially compliant</a:t>
                      </a:r>
                    </a:p>
                  </a:txBody>
                  <a:tcPr marL="100772" marR="100772" marT="50412" marB="50412">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181966"/>
                          </a:solidFill>
                          <a:effectLst/>
                          <a:latin typeface="Century Gothic" panose="020B0502020202020204" pitchFamily="34" charset="0"/>
                        </a:rPr>
                        <a:t>Incomplete data is supplied for auditing in some quarters (Limpopo).</a:t>
                      </a:r>
                    </a:p>
                  </a:txBody>
                  <a:tcPr marL="91402" marR="91402" marT="45726" marB="45726" horzOverflow="overflow">
                    <a:solidFill>
                      <a:schemeClr val="accent2">
                        <a:lumMod val="20000"/>
                        <a:lumOff val="80000"/>
                      </a:schemeClr>
                    </a:solidFill>
                  </a:tcPr>
                </a:tc>
                <a:extLst>
                  <a:ext uri="{0D108BD9-81ED-4DB2-BD59-A6C34878D82A}">
                    <a16:rowId xmlns:a16="http://schemas.microsoft.com/office/drawing/2014/main" val="3584810231"/>
                  </a:ext>
                </a:extLst>
              </a:tr>
              <a:tr h="1785414">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There is compliance with the required ratio of 1:5 deputy chief markers to senior markers in Western Cape for Accounting Paper 1. </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2" marR="91402" marT="45726" marB="45726" horzOverflow="overflow"/>
                </a:tc>
                <a:tc>
                  <a:txBody>
                    <a:bodyPr/>
                    <a:lstStyle/>
                    <a:p>
                      <a:pPr algn="just"/>
                      <a:endPar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endParaRPr>
                    </a:p>
                  </a:txBody>
                  <a:tcPr marL="100772" marR="100772" marT="50412" marB="50412">
                    <a:solidFill>
                      <a:srgbClr val="002060"/>
                    </a:solidFill>
                  </a:tcPr>
                </a:tc>
                <a:tc>
                  <a:txBody>
                    <a:bodyPr/>
                    <a:lstStyle/>
                    <a:p>
                      <a:pPr algn="just"/>
                      <a:endParaRPr kumimoji="0" lang="en-ZA" sz="1600" b="0" i="0" u="none" strike="noStrike" kern="1200" cap="none" spc="0" normalizeH="0" baseline="0" dirty="0">
                        <a:ln>
                          <a:noFill/>
                        </a:ln>
                        <a:solidFill>
                          <a:schemeClr val="accent6">
                            <a:lumMod val="50000"/>
                          </a:schemeClr>
                        </a:solidFill>
                        <a:effectLst/>
                        <a:uLnTx/>
                        <a:uFillTx/>
                        <a:latin typeface="Century Gothic" panose="020B0502020202020204" pitchFamily="34" charset="0"/>
                        <a:ea typeface="MS Gothic"/>
                        <a:cs typeface="+mn-cs"/>
                      </a:endParaRPr>
                    </a:p>
                  </a:txBody>
                  <a:tcPr marL="100772" marR="100772" marT="50412" marB="50412">
                    <a:solidFill>
                      <a:srgbClr val="002060"/>
                    </a:solidFill>
                  </a:tcPr>
                </a:tc>
                <a:tc>
                  <a:txBody>
                    <a:bodyPr/>
                    <a:lstStyle/>
                    <a:p>
                      <a:pPr algn="just"/>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S Gothic"/>
                          <a:cs typeface="+mn-cs"/>
                        </a:rPr>
                        <a:t>New directive</a:t>
                      </a:r>
                    </a:p>
                  </a:txBody>
                  <a:tcPr marL="100772" marR="100772" marT="50412" marB="50412">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181966"/>
                          </a:solidFill>
                          <a:effectLst/>
                          <a:latin typeface="Century Gothic" panose="020B0502020202020204" pitchFamily="34" charset="0"/>
                        </a:rPr>
                        <a:t>To be observed in 2022</a:t>
                      </a:r>
                    </a:p>
                  </a:txBody>
                  <a:tcPr marL="91402" marR="91402" marT="45726" marB="45726" horzOverflow="overflow">
                    <a:solidFill>
                      <a:schemeClr val="accent2">
                        <a:lumMod val="20000"/>
                        <a:lumOff val="80000"/>
                      </a:schemeClr>
                    </a:solidFill>
                  </a:tcPr>
                </a:tc>
                <a:extLst>
                  <a:ext uri="{0D108BD9-81ED-4DB2-BD59-A6C34878D82A}">
                    <a16:rowId xmlns:a16="http://schemas.microsoft.com/office/drawing/2014/main" val="2046281646"/>
                  </a:ext>
                </a:extLst>
              </a:tr>
            </a:tbl>
          </a:graphicData>
        </a:graphic>
      </p:graphicFrame>
      <p:sp>
        <p:nvSpPr>
          <p:cNvPr id="23583"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33</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8610018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230312" y="1916832"/>
            <a:ext cx="7543800"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MONITORING OF THE WRITING OF THE EXAMINATIONS</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34</a:t>
            </a:fld>
            <a:endParaRPr lang="en-GB" altLang="en-US" b="0" dirty="0">
              <a:solidFill>
                <a:srgbClr val="181966"/>
              </a:solidFill>
            </a:endParaRPr>
          </a:p>
        </p:txBody>
      </p:sp>
    </p:spTree>
    <p:extLst>
      <p:ext uri="{BB962C8B-B14F-4D97-AF65-F5344CB8AC3E}">
        <p14:creationId xmlns:p14="http://schemas.microsoft.com/office/powerpoint/2010/main" val="4120585418"/>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04825" y="323850"/>
            <a:ext cx="9183687" cy="484187"/>
          </a:xfrm>
        </p:spPr>
        <p:txBody>
          <a:bodyPr/>
          <a:lstStyle/>
          <a:p>
            <a:pPr marL="79375">
              <a:spcAft>
                <a:spcPts val="1075"/>
              </a:spcAft>
            </a:pPr>
            <a:r>
              <a:rPr lang="en-ZA" altLang="en-US" sz="2800" b="1" dirty="0">
                <a:solidFill>
                  <a:srgbClr val="002060"/>
                </a:solidFill>
                <a:latin typeface="Century Gothic" panose="020B0502020202020204" pitchFamily="34" charset="0"/>
              </a:rPr>
              <a:t>Monitoring of the Writing of the Examinations</a:t>
            </a:r>
            <a:endParaRPr lang="en-ZA" altLang="en-US" dirty="0">
              <a:solidFill>
                <a:srgbClr val="00206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5054885"/>
              </p:ext>
            </p:extLst>
          </p:nvPr>
        </p:nvGraphicFramePr>
        <p:xfrm>
          <a:off x="163512" y="1874837"/>
          <a:ext cx="9753601" cy="1963737"/>
        </p:xfrm>
        <a:graphic>
          <a:graphicData uri="http://schemas.openxmlformats.org/drawingml/2006/table">
            <a:tbl>
              <a:tblPr firstRow="1" firstCol="1" bandRow="1">
                <a:tableStyleId>{93296810-A885-4BE3-A3E7-6D5BEEA58F35}</a:tableStyleId>
              </a:tblPr>
              <a:tblGrid>
                <a:gridCol w="1447800">
                  <a:extLst>
                    <a:ext uri="{9D8B030D-6E8A-4147-A177-3AD203B41FA5}">
                      <a16:colId xmlns:a16="http://schemas.microsoft.com/office/drawing/2014/main" val="20000"/>
                    </a:ext>
                  </a:extLst>
                </a:gridCol>
                <a:gridCol w="843986">
                  <a:extLst>
                    <a:ext uri="{9D8B030D-6E8A-4147-A177-3AD203B41FA5}">
                      <a16:colId xmlns:a16="http://schemas.microsoft.com/office/drawing/2014/main" val="20001"/>
                    </a:ext>
                  </a:extLst>
                </a:gridCol>
                <a:gridCol w="1044427">
                  <a:extLst>
                    <a:ext uri="{9D8B030D-6E8A-4147-A177-3AD203B41FA5}">
                      <a16:colId xmlns:a16="http://schemas.microsoft.com/office/drawing/2014/main" val="20002"/>
                    </a:ext>
                  </a:extLst>
                </a:gridCol>
                <a:gridCol w="709181">
                  <a:extLst>
                    <a:ext uri="{9D8B030D-6E8A-4147-A177-3AD203B41FA5}">
                      <a16:colId xmlns:a16="http://schemas.microsoft.com/office/drawing/2014/main" val="20003"/>
                    </a:ext>
                  </a:extLst>
                </a:gridCol>
                <a:gridCol w="1051512">
                  <a:extLst>
                    <a:ext uri="{9D8B030D-6E8A-4147-A177-3AD203B41FA5}">
                      <a16:colId xmlns:a16="http://schemas.microsoft.com/office/drawing/2014/main" val="20004"/>
                    </a:ext>
                  </a:extLst>
                </a:gridCol>
                <a:gridCol w="751080">
                  <a:extLst>
                    <a:ext uri="{9D8B030D-6E8A-4147-A177-3AD203B41FA5}">
                      <a16:colId xmlns:a16="http://schemas.microsoft.com/office/drawing/2014/main" val="20005"/>
                    </a:ext>
                  </a:extLst>
                </a:gridCol>
                <a:gridCol w="698802">
                  <a:extLst>
                    <a:ext uri="{9D8B030D-6E8A-4147-A177-3AD203B41FA5}">
                      <a16:colId xmlns:a16="http://schemas.microsoft.com/office/drawing/2014/main" val="20006"/>
                    </a:ext>
                  </a:extLst>
                </a:gridCol>
                <a:gridCol w="801231">
                  <a:extLst>
                    <a:ext uri="{9D8B030D-6E8A-4147-A177-3AD203B41FA5}">
                      <a16:colId xmlns:a16="http://schemas.microsoft.com/office/drawing/2014/main" val="20007"/>
                    </a:ext>
                  </a:extLst>
                </a:gridCol>
                <a:gridCol w="803115">
                  <a:extLst>
                    <a:ext uri="{9D8B030D-6E8A-4147-A177-3AD203B41FA5}">
                      <a16:colId xmlns:a16="http://schemas.microsoft.com/office/drawing/2014/main" val="20008"/>
                    </a:ext>
                  </a:extLst>
                </a:gridCol>
                <a:gridCol w="803115">
                  <a:extLst>
                    <a:ext uri="{9D8B030D-6E8A-4147-A177-3AD203B41FA5}">
                      <a16:colId xmlns:a16="http://schemas.microsoft.com/office/drawing/2014/main" val="20009"/>
                    </a:ext>
                  </a:extLst>
                </a:gridCol>
                <a:gridCol w="799352">
                  <a:extLst>
                    <a:ext uri="{9D8B030D-6E8A-4147-A177-3AD203B41FA5}">
                      <a16:colId xmlns:a16="http://schemas.microsoft.com/office/drawing/2014/main" val="20010"/>
                    </a:ext>
                  </a:extLst>
                </a:gridCol>
              </a:tblGrid>
              <a:tr h="838200">
                <a:tc>
                  <a:txBody>
                    <a:bodyPr/>
                    <a:lstStyle/>
                    <a:p>
                      <a:pPr algn="just">
                        <a:lnSpc>
                          <a:spcPct val="120000"/>
                        </a:lnSpc>
                        <a:spcBef>
                          <a:spcPts val="1200"/>
                        </a:spcBef>
                        <a:spcAft>
                          <a:spcPts val="0"/>
                        </a:spcAft>
                      </a:pPr>
                      <a:r>
                        <a:rPr lang="en-US" sz="2000" dirty="0">
                          <a:effectLst/>
                          <a:latin typeface="Century Gothic" panose="020B0502020202020204" pitchFamily="34" charset="0"/>
                        </a:rPr>
                        <a:t> </a:t>
                      </a:r>
                      <a:endParaRPr lang="en-ZA"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5177" marR="65177" marT="0" marB="0">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EC</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FS</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GP</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KZN</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LP</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MP</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NC</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NW</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ctr">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WC</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tc>
                  <a:txBody>
                    <a:bodyPr/>
                    <a:lstStyle/>
                    <a:p>
                      <a:pPr algn="just">
                        <a:lnSpc>
                          <a:spcPct val="120000"/>
                        </a:lnSpc>
                        <a:spcAft>
                          <a:spcPts val="0"/>
                        </a:spcAft>
                      </a:pPr>
                      <a:r>
                        <a:rPr lang="en-ZA" sz="2000" b="1" dirty="0">
                          <a:effectLst/>
                          <a:latin typeface="Century Gothic" panose="020B0502020202020204" pitchFamily="34" charset="0"/>
                          <a:ea typeface="Calibri" panose="020F0502020204030204" pitchFamily="34" charset="0"/>
                          <a:cs typeface="Kartika"/>
                        </a:rPr>
                        <a:t>Total</a:t>
                      </a:r>
                      <a:endParaRPr lang="en-ZA" sz="2000" dirty="0">
                        <a:effectLst/>
                        <a:latin typeface="Calibri" panose="020F0502020204030204" pitchFamily="34" charset="0"/>
                        <a:ea typeface="Calibri" panose="020F0502020204030204" pitchFamily="34" charset="0"/>
                        <a:cs typeface="Kartika"/>
                      </a:endParaRPr>
                    </a:p>
                  </a:txBody>
                  <a:tcPr marL="68580" marR="68580" marT="0" marB="0" anchor="ctr">
                    <a:solidFill>
                      <a:srgbClr val="22228B"/>
                    </a:solidFill>
                  </a:tcPr>
                </a:tc>
                <a:extLst>
                  <a:ext uri="{0D108BD9-81ED-4DB2-BD59-A6C34878D82A}">
                    <a16:rowId xmlns:a16="http://schemas.microsoft.com/office/drawing/2014/main" val="10000"/>
                  </a:ext>
                </a:extLst>
              </a:tr>
              <a:tr h="1125537">
                <a:tc>
                  <a:txBody>
                    <a:bodyPr/>
                    <a:lstStyle/>
                    <a:p>
                      <a:pPr algn="just">
                        <a:lnSpc>
                          <a:spcPct val="120000"/>
                        </a:lnSpc>
                        <a:spcBef>
                          <a:spcPts val="1200"/>
                        </a:spcBef>
                        <a:spcAft>
                          <a:spcPts val="0"/>
                        </a:spcAft>
                      </a:pPr>
                      <a:r>
                        <a:rPr lang="en-US" sz="2000" b="0" dirty="0">
                          <a:solidFill>
                            <a:srgbClr val="22228B"/>
                          </a:solidFill>
                          <a:effectLst/>
                          <a:latin typeface="Century Gothic" panose="020B0502020202020204" pitchFamily="34" charset="0"/>
                        </a:rPr>
                        <a:t>Number of centres</a:t>
                      </a:r>
                      <a:endParaRPr lang="en-ZA" sz="2000" b="0" dirty="0">
                        <a:solidFill>
                          <a:srgbClr val="22228B"/>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5177" marR="65177" marT="0" marB="0" anchor="ctr">
                    <a:solidFill>
                      <a:schemeClr val="accent2">
                        <a:lumMod val="20000"/>
                        <a:lumOff val="80000"/>
                      </a:schemeClr>
                    </a:solidFill>
                  </a:tcPr>
                </a:tc>
                <a:tc>
                  <a:txBody>
                    <a:bodyPr/>
                    <a:lstStyle/>
                    <a:p>
                      <a:pPr algn="ctr">
                        <a:lnSpc>
                          <a:spcPct val="120000"/>
                        </a:lnSpc>
                        <a:spcAft>
                          <a:spcPts val="0"/>
                        </a:spcAft>
                      </a:pPr>
                      <a:r>
                        <a:rPr lang="en-US" sz="2000" dirty="0">
                          <a:solidFill>
                            <a:schemeClr val="accent6">
                              <a:lumMod val="50000"/>
                            </a:schemeClr>
                          </a:solidFill>
                          <a:effectLst/>
                          <a:latin typeface="Century Gothic" panose="020B0502020202020204" pitchFamily="34" charset="0"/>
                          <a:ea typeface="Calibri" panose="020F0502020204030204" pitchFamily="34" charset="0"/>
                          <a:cs typeface="Kartika"/>
                        </a:rPr>
                        <a:t>6</a:t>
                      </a: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1</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35</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US" sz="2000" dirty="0">
                          <a:solidFill>
                            <a:schemeClr val="accent6">
                              <a:lumMod val="50000"/>
                            </a:schemeClr>
                          </a:solidFill>
                          <a:effectLst/>
                          <a:latin typeface="Century Gothic" panose="020B0502020202020204" pitchFamily="34" charset="0"/>
                          <a:ea typeface="Calibri" panose="020F0502020204030204" pitchFamily="34" charset="0"/>
                          <a:cs typeface="Kartika"/>
                        </a:rPr>
                        <a:t>6</a:t>
                      </a: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4</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US" sz="2000" dirty="0">
                          <a:solidFill>
                            <a:schemeClr val="accent6">
                              <a:lumMod val="50000"/>
                            </a:schemeClr>
                          </a:solidFill>
                          <a:effectLst/>
                          <a:latin typeface="Century Gothic" panose="020B0502020202020204" pitchFamily="34" charset="0"/>
                          <a:ea typeface="Calibri" panose="020F0502020204030204" pitchFamily="34" charset="0"/>
                          <a:cs typeface="Kartika"/>
                        </a:rPr>
                        <a:t>5</a:t>
                      </a: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9</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US" sz="2000" dirty="0">
                          <a:solidFill>
                            <a:schemeClr val="accent6">
                              <a:lumMod val="50000"/>
                            </a:schemeClr>
                          </a:solidFill>
                          <a:effectLst/>
                          <a:latin typeface="Century Gothic" panose="020B0502020202020204" pitchFamily="34" charset="0"/>
                          <a:ea typeface="Calibri" panose="020F0502020204030204" pitchFamily="34" charset="0"/>
                          <a:cs typeface="Kartika"/>
                        </a:rPr>
                        <a:t>5</a:t>
                      </a: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2</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40</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31</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US" sz="2000" dirty="0">
                          <a:solidFill>
                            <a:schemeClr val="accent6">
                              <a:lumMod val="50000"/>
                            </a:schemeClr>
                          </a:solidFill>
                          <a:effectLst/>
                          <a:latin typeface="Century Gothic" panose="020B0502020202020204" pitchFamily="34" charset="0"/>
                          <a:ea typeface="Calibri" panose="020F0502020204030204" pitchFamily="34" charset="0"/>
                          <a:cs typeface="Kartika"/>
                        </a:rPr>
                        <a:t>4</a:t>
                      </a: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6</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US" sz="2000" dirty="0">
                          <a:solidFill>
                            <a:schemeClr val="accent6">
                              <a:lumMod val="50000"/>
                            </a:schemeClr>
                          </a:solidFill>
                          <a:effectLst/>
                          <a:latin typeface="Century Gothic" panose="020B0502020202020204" pitchFamily="34" charset="0"/>
                          <a:ea typeface="Calibri" panose="020F0502020204030204" pitchFamily="34" charset="0"/>
                          <a:cs typeface="Kartika"/>
                        </a:rPr>
                        <a:t>5</a:t>
                      </a:r>
                      <a:r>
                        <a:rPr lang="en-ZA" sz="2000" dirty="0">
                          <a:solidFill>
                            <a:schemeClr val="accent6">
                              <a:lumMod val="50000"/>
                            </a:schemeClr>
                          </a:solidFill>
                          <a:effectLst/>
                          <a:latin typeface="Century Gothic" panose="020B0502020202020204" pitchFamily="34" charset="0"/>
                          <a:ea typeface="Calibri" panose="020F0502020204030204" pitchFamily="34" charset="0"/>
                          <a:cs typeface="Kartika"/>
                        </a:rPr>
                        <a:t>4</a:t>
                      </a:r>
                      <a:endParaRPr lang="en-ZA" sz="2000"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tc>
                  <a:txBody>
                    <a:bodyPr/>
                    <a:lstStyle/>
                    <a:p>
                      <a:pPr algn="ctr">
                        <a:lnSpc>
                          <a:spcPct val="120000"/>
                        </a:lnSpc>
                        <a:spcAft>
                          <a:spcPts val="0"/>
                        </a:spcAft>
                      </a:pPr>
                      <a:r>
                        <a:rPr lang="en-ZA" sz="2000" b="1" dirty="0">
                          <a:solidFill>
                            <a:schemeClr val="accent6">
                              <a:lumMod val="50000"/>
                            </a:schemeClr>
                          </a:solidFill>
                          <a:effectLst/>
                          <a:latin typeface="Century Gothic" panose="020B0502020202020204" pitchFamily="34" charset="0"/>
                          <a:ea typeface="Calibri" panose="020F0502020204030204" pitchFamily="34" charset="0"/>
                          <a:cs typeface="Kartika"/>
                        </a:rPr>
                        <a:t>442</a:t>
                      </a:r>
                      <a:endParaRPr lang="en-ZA" sz="2000" b="1" dirty="0">
                        <a:solidFill>
                          <a:schemeClr val="accent6">
                            <a:lumMod val="50000"/>
                          </a:schemeClr>
                        </a:solidFill>
                        <a:effectLst/>
                        <a:latin typeface="Calibri" panose="020F0502020204030204" pitchFamily="34" charset="0"/>
                        <a:ea typeface="Calibri" panose="020F0502020204030204" pitchFamily="34" charset="0"/>
                        <a:cs typeface="Kartika"/>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
        <p:nvSpPr>
          <p:cNvPr id="5" name="Slide Number Placeholder 4"/>
          <p:cNvSpPr>
            <a:spLocks noGrp="1"/>
          </p:cNvSpPr>
          <p:nvPr>
            <p:ph type="sldNum" idx="4"/>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35</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6" name="Title 1"/>
          <p:cNvSpPr txBox="1">
            <a:spLocks/>
          </p:cNvSpPr>
          <p:nvPr/>
        </p:nvSpPr>
        <p:spPr bwMode="auto">
          <a:xfrm>
            <a:off x="503532" y="960437"/>
            <a:ext cx="9300867" cy="609600"/>
          </a:xfrm>
          <a:prstGeom prst="rect">
            <a:avLst/>
          </a:prstGeom>
          <a:noFill/>
          <a:ln w="9525">
            <a:noFill/>
            <a:round/>
            <a:headEnd/>
            <a:tailEnd/>
          </a:ln>
        </p:spPr>
        <p:txBody>
          <a:bodyPr vert="horz" wrap="square" lIns="0" tIns="0" rIns="0" bIns="0" numCol="1" anchor="ctr" anchorCtr="0" compatLnSpc="1">
            <a:prstTxWarp prst="textNoShape">
              <a:avLst/>
            </a:prstTxWarp>
          </a:bodyPr>
          <a:lstStyle>
            <a:lvl1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2pPr>
            <a:lvl3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3pPr>
            <a:lvl4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4pPr>
            <a:lvl5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ea typeface="MS Gothic" pitchFamily="49" charset="0"/>
                <a:cs typeface="MS Gothic" pitchFamily="49" charset="0"/>
              </a:defRPr>
            </a:lvl5pPr>
            <a:lvl6pPr marL="4572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6pPr>
            <a:lvl7pPr marL="9144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7pPr>
            <a:lvl8pPr marL="13716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8pPr>
            <a:lvl9pPr marL="18288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ea typeface="MS Gothic" pitchFamily="49" charset="0"/>
                <a:cs typeface="MS Gothic" pitchFamily="49" charset="0"/>
              </a:defRPr>
            </a:lvl9pPr>
          </a:lstStyle>
          <a:p>
            <a:pPr marL="79375" marR="0" lvl="0" indent="0" algn="l" defTabSz="449263" rtl="0" eaLnBrk="0" fontAlgn="base" latinLnBrk="0" hangingPunct="0">
              <a:lnSpc>
                <a:spcPct val="93000"/>
              </a:lnSpc>
              <a:spcBef>
                <a:spcPct val="0"/>
              </a:spcBef>
              <a:spcAft>
                <a:spcPts val="1075"/>
              </a:spcAft>
              <a:buClr>
                <a:srgbClr val="000000"/>
              </a:buClr>
              <a:buSzPct val="45000"/>
              <a:buFont typeface="Wingdings" pitchFamily="2" charset="2"/>
              <a:buNone/>
              <a:tabLst/>
              <a:defRPr/>
            </a:pPr>
            <a:r>
              <a:rPr kumimoji="0" lang="en-ZA" altLang="en-US" sz="2800" b="1" i="0" u="sng" strike="noStrike" kern="0" cap="none" spc="0" normalizeH="0" baseline="0" noProof="0" dirty="0">
                <a:ln>
                  <a:noFill/>
                </a:ln>
                <a:solidFill>
                  <a:srgbClr val="002060"/>
                </a:solidFill>
                <a:effectLst/>
                <a:uLnTx/>
                <a:uFillTx/>
                <a:latin typeface="Century Gothic" panose="020B0502020202020204" pitchFamily="34" charset="0"/>
                <a:ea typeface="MS Gothic"/>
              </a:rPr>
              <a:t>Scope</a:t>
            </a:r>
            <a:endParaRPr kumimoji="0" lang="en-ZA" altLang="en-US" sz="4400" b="0" i="0" u="sng" strike="noStrike" kern="0" cap="none" spc="0" normalizeH="0" baseline="0" noProof="0" dirty="0">
              <a:ln>
                <a:noFill/>
              </a:ln>
              <a:solidFill>
                <a:srgbClr val="002060"/>
              </a:solidFill>
              <a:effectLst/>
              <a:uLnTx/>
              <a:uFillTx/>
              <a:latin typeface="Arial"/>
              <a:ea typeface="MS Gothic"/>
            </a:endParaRPr>
          </a:p>
        </p:txBody>
      </p:sp>
    </p:spTree>
    <p:extLst>
      <p:ext uri="{BB962C8B-B14F-4D97-AF65-F5344CB8AC3E}">
        <p14:creationId xmlns:p14="http://schemas.microsoft.com/office/powerpoint/2010/main" val="5113512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noChangeArrowheads="1"/>
          </p:cNvSpPr>
          <p:nvPr>
            <p:ph type="title"/>
          </p:nvPr>
        </p:nvSpPr>
        <p:spPr>
          <a:xfrm>
            <a:off x="504825" y="176213"/>
            <a:ext cx="9072563" cy="581025"/>
          </a:xfrm>
        </p:spPr>
        <p:txBody>
          <a:bodyPr/>
          <a:lstStyle/>
          <a:p>
            <a:r>
              <a:rPr lang="en-US" altLang="en-US" sz="3200" b="1">
                <a:solidFill>
                  <a:srgbClr val="003366"/>
                </a:solidFill>
                <a:latin typeface="Century Gothic" panose="020B0502020202020204" pitchFamily="34" charset="0"/>
              </a:rPr>
              <a:t>Monitoring the Writing</a:t>
            </a:r>
            <a:endParaRPr lang="en-ZA" altLang="en-US" sz="3200" b="1">
              <a:solidFill>
                <a:srgbClr val="003366"/>
              </a:solidFill>
              <a:latin typeface="Century Gothic" panose="020B0502020202020204" pitchFamily="34" charset="0"/>
            </a:endParaRPr>
          </a:p>
        </p:txBody>
      </p:sp>
      <p:sp>
        <p:nvSpPr>
          <p:cNvPr id="9219" name="Content Placeholder 2"/>
          <p:cNvSpPr>
            <a:spLocks noGrp="1"/>
          </p:cNvSpPr>
          <p:nvPr>
            <p:ph idx="1"/>
          </p:nvPr>
        </p:nvSpPr>
        <p:spPr>
          <a:xfrm>
            <a:off x="85725" y="884238"/>
            <a:ext cx="9831388" cy="5715000"/>
          </a:xfrm>
        </p:spPr>
        <p:txBody>
          <a:bodyPr/>
          <a:lstStyle/>
          <a:p>
            <a:pPr marL="106363" indent="0" algn="just" eaLnBrk="1">
              <a:buFont typeface="Wingdings" panose="05000000000000000000" pitchFamily="2" charset="2"/>
              <a:buNone/>
              <a:defRPr/>
            </a:pPr>
            <a:r>
              <a:rPr lang="en-ZA" altLang="en-US" sz="2800" b="1" u="sng" kern="1200" dirty="0">
                <a:solidFill>
                  <a:srgbClr val="003366"/>
                </a:solidFill>
                <a:latin typeface="Century Gothic" panose="020B0502020202020204" pitchFamily="34" charset="0"/>
              </a:rPr>
              <a:t>Areas of Improvement</a:t>
            </a:r>
          </a:p>
          <a:p>
            <a:pPr marL="0" indent="0" algn="just">
              <a:lnSpc>
                <a:spcPct val="115000"/>
              </a:lnSpc>
              <a:spcBef>
                <a:spcPts val="600"/>
              </a:spcBef>
              <a:spcAft>
                <a:spcPts val="0"/>
              </a:spcAft>
              <a:buFontTx/>
              <a:buNone/>
              <a:tabLst>
                <a:tab pos="180340" algn="l"/>
              </a:tabLst>
              <a:defRPr/>
            </a:pPr>
            <a:endParaRPr lang="en-ZA" sz="2400" dirty="0">
              <a:solidFill>
                <a:schemeClr val="accent6">
                  <a:lumMod val="50000"/>
                </a:schemeClr>
              </a:solidFill>
              <a:latin typeface="Century Gothic" panose="020B0502020202020204" pitchFamily="34" charset="0"/>
              <a:cs typeface="Kartika"/>
            </a:endParaRPr>
          </a:p>
          <a:p>
            <a:pPr marL="0" indent="0" algn="just">
              <a:lnSpc>
                <a:spcPct val="115000"/>
              </a:lnSpc>
              <a:spcBef>
                <a:spcPts val="600"/>
              </a:spcBef>
              <a:spcAft>
                <a:spcPts val="0"/>
              </a:spcAft>
              <a:buFontTx/>
              <a:buNone/>
              <a:tabLst>
                <a:tab pos="180340" algn="l"/>
              </a:tabLst>
              <a:defRPr/>
            </a:pPr>
            <a:r>
              <a:rPr lang="en-ZA" sz="2400" dirty="0">
                <a:solidFill>
                  <a:schemeClr val="accent6">
                    <a:lumMod val="50000"/>
                  </a:schemeClr>
                </a:solidFill>
                <a:latin typeface="Century Gothic" panose="020B0502020202020204" pitchFamily="34" charset="0"/>
                <a:cs typeface="Kartika"/>
              </a:rPr>
              <a:t>There was minimal improvement on the directives issued in 2020 in relation to invigilation, however:</a:t>
            </a:r>
          </a:p>
          <a:p>
            <a:pPr marL="106363" indent="0" algn="just">
              <a:spcAft>
                <a:spcPts val="1000"/>
              </a:spcAft>
              <a:buClr>
                <a:srgbClr val="002060"/>
              </a:buClr>
              <a:buSzPct val="100000"/>
              <a:buNone/>
            </a:pPr>
            <a:endParaRPr lang="en-ZA" sz="1800" dirty="0">
              <a:solidFill>
                <a:srgbClr val="002060"/>
              </a:solidFill>
              <a:latin typeface="Century Gothic" panose="020B0502020202020204" pitchFamily="34" charset="0"/>
            </a:endParaRPr>
          </a:p>
          <a:p>
            <a:pPr marL="457200" lvl="0" indent="-457200" algn="just">
              <a:spcAft>
                <a:spcPts val="1000"/>
              </a:spcAft>
              <a:buClr>
                <a:srgbClr val="002060"/>
              </a:buClr>
              <a:buSzPct val="100000"/>
              <a:buFont typeface="+mj-lt"/>
              <a:buAutoNum type="alphaLcPeriod"/>
            </a:pPr>
            <a:r>
              <a:rPr lang="en-ZA" sz="2400" dirty="0">
                <a:solidFill>
                  <a:schemeClr val="accent6">
                    <a:lumMod val="50000"/>
                  </a:schemeClr>
                </a:solidFill>
                <a:latin typeface="Century Gothic" panose="020B0502020202020204" pitchFamily="34" charset="0"/>
                <a:cs typeface="Kartika"/>
              </a:rPr>
              <a:t>There was notable compliance</a:t>
            </a:r>
            <a:r>
              <a:rPr lang="en-ZA" sz="2400" dirty="0">
                <a:solidFill>
                  <a:srgbClr val="002060"/>
                </a:solidFill>
                <a:latin typeface="Century Gothic" panose="020B0502020202020204" pitchFamily="34" charset="0"/>
              </a:rPr>
              <a:t> with the DBE health and safety protocols </a:t>
            </a:r>
            <a:r>
              <a:rPr lang="en-ZA" sz="2400" dirty="0">
                <a:solidFill>
                  <a:schemeClr val="accent6">
                    <a:lumMod val="50000"/>
                  </a:schemeClr>
                </a:solidFill>
                <a:latin typeface="Century Gothic" panose="020B0502020202020204" pitchFamily="34" charset="0"/>
                <a:cs typeface="Kartika"/>
              </a:rPr>
              <a:t>across the examination centres </a:t>
            </a:r>
            <a:r>
              <a:rPr lang="en-ZA" sz="2400" dirty="0">
                <a:solidFill>
                  <a:srgbClr val="002060"/>
                </a:solidFill>
                <a:latin typeface="Century Gothic" panose="020B0502020202020204" pitchFamily="34" charset="0"/>
              </a:rPr>
              <a:t>under COVID-19 conditions.</a:t>
            </a:r>
          </a:p>
          <a:p>
            <a:pPr marL="0" indent="0" algn="just">
              <a:lnSpc>
                <a:spcPct val="115000"/>
              </a:lnSpc>
              <a:spcBef>
                <a:spcPts val="600"/>
              </a:spcBef>
              <a:spcAft>
                <a:spcPts val="0"/>
              </a:spcAft>
              <a:buFontTx/>
              <a:buNone/>
              <a:tabLst>
                <a:tab pos="180340" algn="l"/>
              </a:tabLst>
              <a:defRPr/>
            </a:pPr>
            <a:r>
              <a:rPr lang="en-ZA" sz="2400" dirty="0">
                <a:solidFill>
                  <a:schemeClr val="accent6">
                    <a:lumMod val="50000"/>
                  </a:schemeClr>
                </a:solidFill>
                <a:latin typeface="Century Gothic" panose="020B0502020202020204" pitchFamily="34" charset="0"/>
                <a:cs typeface="Kartika"/>
              </a:rPr>
              <a:t> </a:t>
            </a:r>
          </a:p>
          <a:p>
            <a:pPr algn="just">
              <a:lnSpc>
                <a:spcPct val="115000"/>
              </a:lnSpc>
              <a:spcBef>
                <a:spcPts val="600"/>
              </a:spcBef>
              <a:spcAft>
                <a:spcPts val="0"/>
              </a:spcAft>
              <a:buFont typeface="Symbol" panose="05050102010706020507" pitchFamily="18" charset="2"/>
              <a:buChar char=""/>
              <a:tabLst>
                <a:tab pos="180340" algn="l"/>
              </a:tabLst>
              <a:defRPr/>
            </a:pPr>
            <a:endParaRPr lang="en-ZA" sz="2400" dirty="0">
              <a:solidFill>
                <a:schemeClr val="accent2">
                  <a:lumMod val="50000"/>
                </a:schemeClr>
              </a:solidFill>
              <a:cs typeface="Arial" panose="020B0604020202020204" pitchFamily="34" charset="0"/>
            </a:endParaRPr>
          </a:p>
          <a:p>
            <a:pPr algn="just">
              <a:lnSpc>
                <a:spcPct val="115000"/>
              </a:lnSpc>
              <a:spcBef>
                <a:spcPts val="600"/>
              </a:spcBef>
              <a:spcAft>
                <a:spcPts val="0"/>
              </a:spcAft>
              <a:buFont typeface="Symbol" panose="05050102010706020507" pitchFamily="18" charset="2"/>
              <a:buChar char=""/>
              <a:tabLst>
                <a:tab pos="180340" algn="l"/>
              </a:tabLst>
              <a:defRPr/>
            </a:pPr>
            <a:endParaRPr lang="en-US" sz="2400" dirty="0">
              <a:solidFill>
                <a:schemeClr val="accent2">
                  <a:lumMod val="50000"/>
                </a:schemeClr>
              </a:solidFill>
            </a:endParaRPr>
          </a:p>
          <a:p>
            <a:pPr marL="0" indent="0" algn="just">
              <a:lnSpc>
                <a:spcPct val="200000"/>
              </a:lnSpc>
              <a:buFontTx/>
              <a:buNone/>
              <a:defRPr/>
            </a:pPr>
            <a:endParaRPr lang="en-US" altLang="en-US" sz="2400" dirty="0">
              <a:solidFill>
                <a:schemeClr val="accent2">
                  <a:lumMod val="50000"/>
                </a:schemeClr>
              </a:solidFill>
            </a:endParaRPr>
          </a:p>
        </p:txBody>
      </p:sp>
      <p:sp>
        <p:nvSpPr>
          <p:cNvPr id="41988" name="TextBox 3"/>
          <p:cNvSpPr txBox="1">
            <a:spLocks noChangeArrowheads="1"/>
          </p:cNvSpPr>
          <p:nvPr/>
        </p:nvSpPr>
        <p:spPr bwMode="auto">
          <a:xfrm>
            <a:off x="9037638" y="683736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lang="en-US" altLang="en-US" sz="1400" dirty="0">
                <a:solidFill>
                  <a:srgbClr val="003366"/>
                </a:solidFill>
                <a:latin typeface="Century Gothic" panose="020B0502020202020204" pitchFamily="34" charset="0"/>
                <a:ea typeface="MS Gothic" panose="020B0609070205080204" pitchFamily="49" charset="-128"/>
              </a:rPr>
              <a:t>36</a:t>
            </a:r>
            <a:endParaRPr kumimoji="0" lang="en-ZA"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780330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839"/>
            <a:ext cx="10080625" cy="6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79375" y="274637"/>
            <a:ext cx="9921874" cy="533400"/>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the Writing of the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937366727"/>
              </p:ext>
            </p:extLst>
          </p:nvPr>
        </p:nvGraphicFramePr>
        <p:xfrm>
          <a:off x="52549" y="944667"/>
          <a:ext cx="9921874" cy="5410881"/>
        </p:xfrm>
        <a:graphic>
          <a:graphicData uri="http://schemas.openxmlformats.org/drawingml/2006/table">
            <a:tbl>
              <a:tblPr firstRow="1" bandRow="1">
                <a:tableStyleId>{21E4AEA4-8DFA-4A89-87EB-49C32662AFE0}</a:tableStyleId>
              </a:tblPr>
              <a:tblGrid>
                <a:gridCol w="3135313">
                  <a:extLst>
                    <a:ext uri="{9D8B030D-6E8A-4147-A177-3AD203B41FA5}">
                      <a16:colId xmlns:a16="http://schemas.microsoft.com/office/drawing/2014/main" val="20000"/>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453081588"/>
                    </a:ext>
                  </a:extLst>
                </a:gridCol>
                <a:gridCol w="1520824">
                  <a:extLst>
                    <a:ext uri="{9D8B030D-6E8A-4147-A177-3AD203B41FA5}">
                      <a16:colId xmlns:a16="http://schemas.microsoft.com/office/drawing/2014/main" val="20004"/>
                    </a:ext>
                  </a:extLst>
                </a:gridCol>
                <a:gridCol w="2674937">
                  <a:extLst>
                    <a:ext uri="{9D8B030D-6E8A-4147-A177-3AD203B41FA5}">
                      <a16:colId xmlns:a16="http://schemas.microsoft.com/office/drawing/2014/main" val="815726491"/>
                    </a:ext>
                  </a:extLst>
                </a:gridCol>
              </a:tblGrid>
              <a:tr h="629770">
                <a:tc>
                  <a:txBody>
                    <a:bodyPr/>
                    <a:lstStyle/>
                    <a:p>
                      <a:r>
                        <a:rPr lang="en-ZA" sz="1800" dirty="0">
                          <a:latin typeface="Century Gothic" panose="020B0502020202020204" pitchFamily="34" charset="0"/>
                        </a:rPr>
                        <a:t>Directives</a:t>
                      </a:r>
                    </a:p>
                    <a:p>
                      <a:r>
                        <a:rPr lang="en-ZA" sz="1800" dirty="0">
                          <a:latin typeface="Century Gothic" panose="020B0502020202020204" pitchFamily="34" charset="0"/>
                        </a:rPr>
                        <a:t>The DBE must</a:t>
                      </a:r>
                      <a:r>
                        <a:rPr lang="en-ZA" sz="1800" baseline="0" dirty="0">
                          <a:latin typeface="Century Gothic" panose="020B0502020202020204" pitchFamily="34" charset="0"/>
                        </a:rPr>
                        <a:t>:</a:t>
                      </a:r>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r>
                        <a:rPr lang="en-ZA" sz="1800" dirty="0">
                          <a:latin typeface="Century Gothic" panose="020B0502020202020204" pitchFamily="34" charset="0"/>
                        </a:rPr>
                        <a:t>Nov 2019</a:t>
                      </a:r>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r>
                        <a:rPr lang="en-ZA" sz="1800" b="1" kern="1200" dirty="0">
                          <a:solidFill>
                            <a:schemeClr val="lt1"/>
                          </a:solidFill>
                          <a:latin typeface="Century Gothic" panose="020B0502020202020204" pitchFamily="34" charset="0"/>
                          <a:ea typeface="+mn-ea"/>
                          <a:cs typeface="+mn-cs"/>
                        </a:rPr>
                        <a:t>Nov 2020</a:t>
                      </a:r>
                    </a:p>
                  </a:txBody>
                  <a:tcPr marL="100775" marR="100775" marT="50357" marB="50357">
                    <a:solidFill>
                      <a:schemeClr val="accent2">
                        <a:lumMod val="75000"/>
                      </a:schemeClr>
                    </a:solidFill>
                  </a:tcPr>
                </a:tc>
                <a:tc>
                  <a:txBody>
                    <a:bodyPr/>
                    <a:lstStyle/>
                    <a:p>
                      <a:r>
                        <a:rPr lang="en-US" sz="1800" dirty="0">
                          <a:solidFill>
                            <a:schemeClr val="lt1"/>
                          </a:solidFill>
                          <a:latin typeface="Century Gothic" panose="020B0502020202020204" pitchFamily="34" charset="0"/>
                        </a:rPr>
                        <a:t>Nov</a:t>
                      </a:r>
                      <a:r>
                        <a:rPr lang="en-US" sz="1800" baseline="0" dirty="0">
                          <a:solidFill>
                            <a:schemeClr val="lt1"/>
                          </a:solidFill>
                          <a:latin typeface="Century Gothic" panose="020B0502020202020204" pitchFamily="34" charset="0"/>
                        </a:rPr>
                        <a:t> 2021</a:t>
                      </a:r>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8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extLst>
                  <a:ext uri="{0D108BD9-81ED-4DB2-BD59-A6C34878D82A}">
                    <a16:rowId xmlns:a16="http://schemas.microsoft.com/office/drawing/2014/main" val="10000"/>
                  </a:ext>
                </a:extLst>
              </a:tr>
              <a:tr h="1178561">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Ensure that the examination centres verify the candidates at the entry point for relevant documentation to avoid impersonation.</a:t>
                      </a:r>
                    </a:p>
                  </a:txBody>
                  <a:tcPr marL="91405" marR="91405" marT="45694" marB="45694" horzOverflow="overflow">
                    <a:solidFill>
                      <a:schemeClr val="accent2">
                        <a:lumMod val="20000"/>
                        <a:lumOff val="80000"/>
                      </a:schemeClr>
                    </a:solidFill>
                  </a:tcPr>
                </a:tc>
                <a:tc>
                  <a:txBody>
                    <a:bodyPr/>
                    <a:lstStyle/>
                    <a:p>
                      <a:r>
                        <a:rPr kumimoji="0" lang="en-ZA" sz="1600" b="0" i="0" u="none" strike="noStrike" kern="50" cap="none" spc="0" normalizeH="0" baseline="0" dirty="0">
                          <a:ln>
                            <a:noFill/>
                          </a:ln>
                          <a:solidFill>
                            <a:schemeClr val="accent6">
                              <a:lumMod val="50000"/>
                            </a:schemeClr>
                          </a:solidFill>
                          <a:effectLst/>
                          <a:uLnTx/>
                          <a:uFillTx/>
                          <a:latin typeface="Century Gothic" panose="020B0502020202020204" pitchFamily="34" charset="0"/>
                          <a:ea typeface="Arial Unicode MS" panose="020B0604020202020204" pitchFamily="34" charset="-128"/>
                          <a:cs typeface="+mn-cs"/>
                        </a:rPr>
                        <a:t>Partially compliant</a:t>
                      </a:r>
                    </a:p>
                  </a:txBody>
                  <a:tcPr marL="100775" marR="100775" marT="50371" marB="50371">
                    <a:solidFill>
                      <a:schemeClr val="accent2">
                        <a:lumMod val="40000"/>
                        <a:lumOff val="60000"/>
                      </a:schemeClr>
                    </a:solidFill>
                  </a:tcPr>
                </a:tc>
                <a:tc>
                  <a:txBody>
                    <a:bodyPr/>
                    <a:lstStyle/>
                    <a:p>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Partially compliant </a:t>
                      </a:r>
                      <a:endParaRPr lang="en-US" sz="1600" kern="1200" dirty="0">
                        <a:solidFill>
                          <a:srgbClr val="002060"/>
                        </a:solidFill>
                        <a:effectLst/>
                        <a:latin typeface="Century Gothic" panose="020B0502020202020204" pitchFamily="34" charset="0"/>
                        <a:ea typeface="+mn-ea"/>
                        <a:cs typeface="+mn-cs"/>
                      </a:endParaRPr>
                    </a:p>
                  </a:txBody>
                  <a:tcPr marL="91405" marR="91405" marT="45694" marB="45694" horzOverflow="overflow">
                    <a:solidFill>
                      <a:schemeClr val="accent2">
                        <a:lumMod val="20000"/>
                        <a:lumOff val="80000"/>
                      </a:schemeClr>
                    </a:solidFill>
                  </a:tcPr>
                </a:tc>
                <a:tc>
                  <a:txBody>
                    <a:bodyPr/>
                    <a:lstStyle/>
                    <a:p>
                      <a:r>
                        <a:rPr lang="en-US" sz="1600" kern="1200" dirty="0">
                          <a:solidFill>
                            <a:srgbClr val="22228B"/>
                          </a:solidFill>
                          <a:effectLst/>
                          <a:latin typeface="Century Gothic" panose="020B0502020202020204" pitchFamily="34" charset="0"/>
                          <a:ea typeface="+mn-ea"/>
                          <a:cs typeface="+mn-cs"/>
                        </a:rPr>
                        <a:t>Compliant</a:t>
                      </a:r>
                    </a:p>
                  </a:txBody>
                  <a:tcPr marL="91405" marR="91405" marT="45694" marB="45694" horzOverflow="overflow">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22228B"/>
                          </a:solidFill>
                          <a:effectLst/>
                          <a:latin typeface="Century Gothic" panose="020B0502020202020204" pitchFamily="34" charset="0"/>
                          <a:ea typeface="+mn-ea"/>
                          <a:cs typeface="+mn-cs"/>
                        </a:rPr>
                        <a:t>There was high level of compliance noted during the monitoring of examination centres.</a:t>
                      </a:r>
                    </a:p>
                  </a:txBody>
                  <a:tcPr marL="91405" marR="91405" marT="45694" marB="45694" horzOverflow="overflow">
                    <a:solidFill>
                      <a:schemeClr val="accent2">
                        <a:lumMod val="20000"/>
                        <a:lumOff val="80000"/>
                      </a:schemeClr>
                    </a:solidFill>
                  </a:tcPr>
                </a:tc>
                <a:extLst>
                  <a:ext uri="{0D108BD9-81ED-4DB2-BD59-A6C34878D82A}">
                    <a16:rowId xmlns:a16="http://schemas.microsoft.com/office/drawing/2014/main" val="10002"/>
                  </a:ext>
                </a:extLst>
              </a:tr>
              <a:tr h="1260963">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Ensure that the Chief Invigilators  prepare daily situational report and file copies of dispatch form in the examination file for reference.</a:t>
                      </a:r>
                    </a:p>
                  </a:txBody>
                  <a:tcPr marL="91405" marR="91405" marT="45680" marB="45680" horzOverflow="overflow">
                    <a:solidFill>
                      <a:schemeClr val="accent2">
                        <a:lumMod val="20000"/>
                        <a:lumOff val="80000"/>
                      </a:schemeClr>
                    </a:solidFill>
                  </a:tcPr>
                </a:tc>
                <a:tc>
                  <a:txBody>
                    <a:bodyPr/>
                    <a:lstStyle/>
                    <a:p>
                      <a:r>
                        <a:rPr kumimoji="0" lang="en-ZA" sz="1600" b="0" i="0" u="none" strike="noStrike" kern="50" cap="none" spc="0" normalizeH="0" baseline="0" dirty="0">
                          <a:ln>
                            <a:noFill/>
                          </a:ln>
                          <a:solidFill>
                            <a:schemeClr val="accent6">
                              <a:lumMod val="50000"/>
                            </a:schemeClr>
                          </a:solidFill>
                          <a:effectLst/>
                          <a:uLnTx/>
                          <a:uFillTx/>
                          <a:latin typeface="Century Gothic" panose="020B0502020202020204" pitchFamily="34" charset="0"/>
                          <a:ea typeface="Arial Unicode MS" panose="020B0604020202020204" pitchFamily="34" charset="-128"/>
                          <a:cs typeface="+mn-cs"/>
                        </a:rPr>
                        <a:t>Compliant</a:t>
                      </a:r>
                    </a:p>
                  </a:txBody>
                  <a:tcPr marL="100775" marR="100775" marT="50357" marB="50357">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rPr>
                        <a:t>Compliant </a:t>
                      </a:r>
                    </a:p>
                  </a:txBody>
                  <a:tcPr marL="91405" marR="91405" marT="45680" marB="45680"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Compliant</a:t>
                      </a:r>
                    </a:p>
                  </a:txBody>
                  <a:tcPr marL="91405" marR="91405" marT="45680" marB="45680"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cap="none" normalizeH="0" baseline="0" dirty="0">
                          <a:ln>
                            <a:noFill/>
                          </a:ln>
                          <a:solidFill>
                            <a:srgbClr val="22228B"/>
                          </a:solidFill>
                          <a:effectLst/>
                          <a:latin typeface="Century Gothic" panose="020B0502020202020204" pitchFamily="34" charset="0"/>
                        </a:rPr>
                        <a:t>Generally, there was notable compliance.</a:t>
                      </a:r>
                    </a:p>
                  </a:txBody>
                  <a:tcPr marL="91405" marR="91405" marT="45680" marB="45680" horzOverflow="overflow">
                    <a:solidFill>
                      <a:schemeClr val="accent2">
                        <a:lumMod val="20000"/>
                        <a:lumOff val="80000"/>
                      </a:schemeClr>
                    </a:solidFill>
                  </a:tcPr>
                </a:tc>
                <a:extLst>
                  <a:ext uri="{0D108BD9-81ED-4DB2-BD59-A6C34878D82A}">
                    <a16:rowId xmlns:a16="http://schemas.microsoft.com/office/drawing/2014/main" val="10003"/>
                  </a:ext>
                </a:extLst>
              </a:tr>
              <a:tr h="1370272">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auto" latinLnBrk="0" hangingPunct="1">
                        <a:lnSpc>
                          <a:spcPct val="115000"/>
                        </a:lnSpc>
                        <a:spcBef>
                          <a:spcPts val="1200"/>
                        </a:spcBef>
                        <a:spcAft>
                          <a:spcPts val="1200"/>
                        </a:spcAft>
                        <a:buClrTx/>
                        <a:buSzTx/>
                        <a:buFont typeface="Symbol" panose="05050102010706020507" pitchFamily="18" charset="2"/>
                        <a:buNone/>
                        <a:tabLst/>
                        <a:defRPr/>
                      </a:pPr>
                      <a:r>
                        <a:rPr kumimoji="0" lang="en-GB" sz="1600" b="0" i="0" u="none" strike="noStrike" kern="50" cap="none" spc="0" normalizeH="0" baseline="0" noProof="0" dirty="0">
                          <a:ln>
                            <a:noFill/>
                          </a:ln>
                          <a:solidFill>
                            <a:srgbClr val="002060"/>
                          </a:solidFill>
                          <a:effectLst/>
                          <a:uLnTx/>
                          <a:uFillTx/>
                          <a:latin typeface="Century Gothic" panose="020B0502020202020204" pitchFamily="34" charset="0"/>
                          <a:ea typeface="Arial Unicode MS" panose="020B0604020202020204" pitchFamily="34" charset="-128"/>
                          <a:cs typeface="+mn-cs"/>
                        </a:rPr>
                        <a:t>Ensure that the  key to the facility that stores examination material is kept by the Chief invigilator before the start of the examination session.</a:t>
                      </a:r>
                      <a:endParaRPr kumimoji="0" lang="en-US" sz="1600" b="0" i="0" u="none" strike="noStrike" kern="50" cap="none" spc="0" normalizeH="0" baseline="0" noProof="0" dirty="0">
                        <a:ln>
                          <a:noFill/>
                        </a:ln>
                        <a:solidFill>
                          <a:srgbClr val="002060"/>
                        </a:solidFill>
                        <a:effectLst/>
                        <a:uLnTx/>
                        <a:uFillTx/>
                        <a:latin typeface="Century Gothic" panose="020B0502020202020204" pitchFamily="34" charset="0"/>
                        <a:ea typeface="Arial Unicode MS" panose="020B0604020202020204" pitchFamily="34" charset="-128"/>
                        <a:cs typeface="+mn-cs"/>
                      </a:endParaRPr>
                    </a:p>
                  </a:txBody>
                  <a:tcPr marL="91399" marR="91399" marT="45712" marB="45712" horzOverflow="overflow">
                    <a:solidFill>
                      <a:schemeClr val="accent2">
                        <a:lumMod val="20000"/>
                        <a:lumOff val="80000"/>
                      </a:schemeClr>
                    </a:solidFill>
                  </a:tcPr>
                </a:tc>
                <a:tc>
                  <a:txBody>
                    <a:bodyPr/>
                    <a:lstStyle/>
                    <a:p>
                      <a:r>
                        <a:rPr kumimoji="0" lang="en-ZA" sz="1600" b="0" i="0" u="none" strike="noStrike" kern="50" cap="none" spc="0" normalizeH="0" baseline="0" dirty="0">
                          <a:ln>
                            <a:noFill/>
                          </a:ln>
                          <a:solidFill>
                            <a:srgbClr val="002060"/>
                          </a:solidFill>
                          <a:effectLst/>
                          <a:uLnTx/>
                          <a:uFillTx/>
                          <a:latin typeface="Century Gothic" panose="020B0502020202020204" pitchFamily="34" charset="0"/>
                          <a:ea typeface="Arial Unicode MS" panose="020B0604020202020204" pitchFamily="34" charset="-128"/>
                          <a:cs typeface="+mn-cs"/>
                        </a:rPr>
                        <a:t>Compliant</a:t>
                      </a:r>
                    </a:p>
                  </a:txBody>
                  <a:tcPr marL="100769" marR="100769" marT="50391" marB="50391">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rPr>
                        <a:t>Compliant  </a:t>
                      </a:r>
                    </a:p>
                  </a:txBody>
                  <a:tcPr marL="91399" marR="91399" marT="45712" marB="45712"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Compliant</a:t>
                      </a: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399" marR="91399" marT="45712" marB="45712"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rPr>
                        <a:t>Notable improvement was reported in 2021.</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endParaRPr>
                    </a:p>
                  </a:txBody>
                  <a:tcPr marL="91399" marR="91399" marT="45712" marB="45712" horzOverflow="overflow">
                    <a:solidFill>
                      <a:schemeClr val="accent2">
                        <a:lumMod val="20000"/>
                        <a:lumOff val="80000"/>
                      </a:schemeClr>
                    </a:solidFill>
                  </a:tcPr>
                </a:tc>
                <a:extLst>
                  <a:ext uri="{0D108BD9-81ED-4DB2-BD59-A6C34878D82A}">
                    <a16:rowId xmlns:a16="http://schemas.microsoft.com/office/drawing/2014/main" val="3184926027"/>
                  </a:ext>
                </a:extLst>
              </a:tr>
            </a:tbl>
          </a:graphicData>
        </a:graphic>
      </p:graphicFrame>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37</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1156076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6839"/>
            <a:ext cx="10080625" cy="602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79375" y="274637"/>
            <a:ext cx="9921874" cy="533400"/>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the Writing of the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000011998"/>
              </p:ext>
            </p:extLst>
          </p:nvPr>
        </p:nvGraphicFramePr>
        <p:xfrm>
          <a:off x="-12539" y="979388"/>
          <a:ext cx="10066336" cy="4362421"/>
        </p:xfrm>
        <a:graphic>
          <a:graphicData uri="http://schemas.openxmlformats.org/drawingml/2006/table">
            <a:tbl>
              <a:tblPr firstRow="1" bandRow="1">
                <a:tableStyleId>{21E4AEA4-8DFA-4A89-87EB-49C32662AFE0}</a:tableStyleId>
              </a:tblPr>
              <a:tblGrid>
                <a:gridCol w="2871725">
                  <a:extLst>
                    <a:ext uri="{9D8B030D-6E8A-4147-A177-3AD203B41FA5}">
                      <a16:colId xmlns:a16="http://schemas.microsoft.com/office/drawing/2014/main" val="20000"/>
                    </a:ext>
                  </a:extLst>
                </a:gridCol>
                <a:gridCol w="1302986">
                  <a:extLst>
                    <a:ext uri="{9D8B030D-6E8A-4147-A177-3AD203B41FA5}">
                      <a16:colId xmlns:a16="http://schemas.microsoft.com/office/drawing/2014/main" val="20003"/>
                    </a:ext>
                  </a:extLst>
                </a:gridCol>
                <a:gridCol w="1314261">
                  <a:extLst>
                    <a:ext uri="{9D8B030D-6E8A-4147-A177-3AD203B41FA5}">
                      <a16:colId xmlns:a16="http://schemas.microsoft.com/office/drawing/2014/main" val="453081588"/>
                    </a:ext>
                  </a:extLst>
                </a:gridCol>
                <a:gridCol w="1468880">
                  <a:extLst>
                    <a:ext uri="{9D8B030D-6E8A-4147-A177-3AD203B41FA5}">
                      <a16:colId xmlns:a16="http://schemas.microsoft.com/office/drawing/2014/main" val="20004"/>
                    </a:ext>
                  </a:extLst>
                </a:gridCol>
                <a:gridCol w="3108484">
                  <a:extLst>
                    <a:ext uri="{9D8B030D-6E8A-4147-A177-3AD203B41FA5}">
                      <a16:colId xmlns:a16="http://schemas.microsoft.com/office/drawing/2014/main" val="815726491"/>
                    </a:ext>
                  </a:extLst>
                </a:gridCol>
              </a:tblGrid>
              <a:tr h="629770">
                <a:tc>
                  <a:txBody>
                    <a:bodyPr/>
                    <a:lstStyle/>
                    <a:p>
                      <a:r>
                        <a:rPr lang="en-ZA" sz="1800" dirty="0">
                          <a:latin typeface="Century Gothic" panose="020B0502020202020204" pitchFamily="34" charset="0"/>
                        </a:rPr>
                        <a:t>Directives</a:t>
                      </a:r>
                    </a:p>
                    <a:p>
                      <a:r>
                        <a:rPr lang="en-ZA" sz="1800" dirty="0">
                          <a:latin typeface="Century Gothic" panose="020B0502020202020204" pitchFamily="34" charset="0"/>
                        </a:rPr>
                        <a:t>The DBE must</a:t>
                      </a:r>
                      <a:r>
                        <a:rPr lang="en-ZA" sz="1800" baseline="0" dirty="0">
                          <a:latin typeface="Century Gothic" panose="020B0502020202020204" pitchFamily="34" charset="0"/>
                        </a:rPr>
                        <a:t>:</a:t>
                      </a:r>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r>
                        <a:rPr lang="en-ZA" sz="1800" dirty="0">
                          <a:latin typeface="Century Gothic" panose="020B0502020202020204" pitchFamily="34" charset="0"/>
                        </a:rPr>
                        <a:t>Nov 2019</a:t>
                      </a:r>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r>
                        <a:rPr lang="en-ZA" sz="1800" b="1" kern="1200" dirty="0">
                          <a:solidFill>
                            <a:schemeClr val="lt1"/>
                          </a:solidFill>
                          <a:latin typeface="Century Gothic" panose="020B0502020202020204" pitchFamily="34" charset="0"/>
                          <a:ea typeface="+mn-ea"/>
                          <a:cs typeface="+mn-cs"/>
                        </a:rPr>
                        <a:t>Nov 2020</a:t>
                      </a:r>
                    </a:p>
                  </a:txBody>
                  <a:tcPr marL="100775" marR="100775" marT="50357" marB="50357">
                    <a:solidFill>
                      <a:schemeClr val="accent2">
                        <a:lumMod val="75000"/>
                      </a:schemeClr>
                    </a:solidFill>
                  </a:tcPr>
                </a:tc>
                <a:tc>
                  <a:txBody>
                    <a:bodyPr/>
                    <a:lstStyle/>
                    <a:p>
                      <a:r>
                        <a:rPr lang="en-US" sz="1800" dirty="0">
                          <a:solidFill>
                            <a:schemeClr val="lt1"/>
                          </a:solidFill>
                          <a:latin typeface="Century Gothic" panose="020B0502020202020204" pitchFamily="34" charset="0"/>
                        </a:rPr>
                        <a:t>Nov</a:t>
                      </a:r>
                      <a:r>
                        <a:rPr lang="en-US" sz="1800" baseline="0" dirty="0">
                          <a:solidFill>
                            <a:schemeClr val="lt1"/>
                          </a:solidFill>
                          <a:latin typeface="Century Gothic" panose="020B0502020202020204" pitchFamily="34" charset="0"/>
                        </a:rPr>
                        <a:t> 2021</a:t>
                      </a:r>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8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800" dirty="0">
                        <a:solidFill>
                          <a:schemeClr val="tx1"/>
                        </a:solidFill>
                        <a:latin typeface="Century Gothic" panose="020B0502020202020204" pitchFamily="34" charset="0"/>
                      </a:endParaRPr>
                    </a:p>
                  </a:txBody>
                  <a:tcPr marL="100775" marR="100775" marT="50357" marB="50357">
                    <a:solidFill>
                      <a:schemeClr val="accent2">
                        <a:lumMod val="75000"/>
                      </a:schemeClr>
                    </a:solidFill>
                  </a:tcPr>
                </a:tc>
                <a:extLst>
                  <a:ext uri="{0D108BD9-81ED-4DB2-BD59-A6C34878D82A}">
                    <a16:rowId xmlns:a16="http://schemas.microsoft.com/office/drawing/2014/main" val="10000"/>
                  </a:ext>
                </a:extLst>
              </a:tr>
              <a:tr h="1178561">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auto" latinLnBrk="0" hangingPunct="1">
                        <a:lnSpc>
                          <a:spcPct val="115000"/>
                        </a:lnSpc>
                        <a:spcBef>
                          <a:spcPts val="1200"/>
                        </a:spcBef>
                        <a:spcAft>
                          <a:spcPts val="1200"/>
                        </a:spcAft>
                        <a:buClrTx/>
                        <a:buSzTx/>
                        <a:buFont typeface="Symbol" panose="05050102010706020507" pitchFamily="18" charset="2"/>
                        <a:buNone/>
                        <a:tabLst/>
                        <a:defRPr/>
                      </a:pPr>
                      <a:r>
                        <a:rPr kumimoji="0" lang="en-GB" sz="1600" b="0" i="0" u="none" strike="noStrike" kern="50" cap="none" spc="0" normalizeH="0" baseline="0" noProof="0" dirty="0">
                          <a:ln>
                            <a:noFill/>
                          </a:ln>
                          <a:solidFill>
                            <a:srgbClr val="002060"/>
                          </a:solidFill>
                          <a:effectLst/>
                          <a:uLnTx/>
                          <a:uFillTx/>
                          <a:latin typeface="Century Gothic" panose="020B0502020202020204" pitchFamily="34" charset="0"/>
                          <a:ea typeface="Arial Unicode MS" panose="020B0604020202020204" pitchFamily="34" charset="-128"/>
                          <a:cs typeface="+mn-cs"/>
                        </a:rPr>
                        <a:t>Ensure that all examination sessions  have a seating plan drawn and available for verification.</a:t>
                      </a:r>
                      <a:endParaRPr kumimoji="0" lang="en-US" sz="1600" b="0" i="0" u="none" strike="noStrike" kern="50" cap="none" spc="0" normalizeH="0" baseline="0" noProof="0" dirty="0">
                        <a:ln>
                          <a:noFill/>
                        </a:ln>
                        <a:solidFill>
                          <a:srgbClr val="002060"/>
                        </a:solidFill>
                        <a:effectLst/>
                        <a:uLnTx/>
                        <a:uFillTx/>
                        <a:latin typeface="Century Gothic" panose="020B0502020202020204" pitchFamily="34" charset="0"/>
                        <a:ea typeface="Arial Unicode MS" panose="020B0604020202020204" pitchFamily="34" charset="-128"/>
                        <a:cs typeface="+mn-cs"/>
                      </a:endParaRPr>
                    </a:p>
                  </a:txBody>
                  <a:tcPr marL="91399" marR="91399" marT="45712" marB="45712" horzOverflow="overflow">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50" cap="none" spc="0" normalizeH="0" baseline="0" noProof="0" dirty="0">
                          <a:ln>
                            <a:noFill/>
                          </a:ln>
                          <a:solidFill>
                            <a:srgbClr val="002060"/>
                          </a:solidFill>
                          <a:effectLst/>
                          <a:uLnTx/>
                          <a:uFillTx/>
                          <a:latin typeface="Century Gothic" panose="020B0502020202020204" pitchFamily="34" charset="0"/>
                          <a:ea typeface="Arial Unicode MS" panose="020B0604020202020204" pitchFamily="34" charset="-128"/>
                          <a:cs typeface="+mn-cs"/>
                        </a:rPr>
                        <a:t>Compliant</a:t>
                      </a:r>
                    </a:p>
                  </a:txBody>
                  <a:tcPr marL="100769" marR="100769" marT="50391" marB="50391">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rPr>
                        <a:t>Compliant  </a:t>
                      </a:r>
                    </a:p>
                  </a:txBody>
                  <a:tcPr marL="91399" marR="91399" marT="45712" marB="45712"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Compliant</a:t>
                      </a:r>
                    </a:p>
                  </a:txBody>
                  <a:tcPr marL="91399" marR="91399" marT="45712" marB="45712"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High level of compliance was observed in the last three examination cycles across sampled examination centres which were monitored.</a:t>
                      </a:r>
                    </a:p>
                  </a:txBody>
                  <a:tcPr marL="91399" marR="91399" marT="45712" marB="45712" horzOverflow="overflow">
                    <a:solidFill>
                      <a:schemeClr val="accent2">
                        <a:lumMod val="20000"/>
                        <a:lumOff val="80000"/>
                      </a:schemeClr>
                    </a:solidFill>
                  </a:tcPr>
                </a:tc>
                <a:extLst>
                  <a:ext uri="{0D108BD9-81ED-4DB2-BD59-A6C34878D82A}">
                    <a16:rowId xmlns:a16="http://schemas.microsoft.com/office/drawing/2014/main" val="10002"/>
                  </a:ext>
                </a:extLst>
              </a:tr>
              <a:tr h="1260963">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Ensure that principals are  appointed as chief invigilators as per regulation, and letter of delegation must be issued in cases where they are not able to administer the sessions.</a:t>
                      </a:r>
                    </a:p>
                  </a:txBody>
                  <a:tcPr marL="91405" marR="91405" marT="45680" marB="45680" horzOverflow="overflow">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50" cap="none" spc="0" normalizeH="0" baseline="0" noProof="0" dirty="0">
                          <a:ln>
                            <a:noFill/>
                          </a:ln>
                          <a:solidFill>
                            <a:srgbClr val="002060"/>
                          </a:solidFill>
                          <a:effectLst/>
                          <a:uLnTx/>
                          <a:uFillTx/>
                          <a:latin typeface="Century Gothic" panose="020B0502020202020204" pitchFamily="34" charset="0"/>
                          <a:ea typeface="Arial Unicode MS" panose="020B0604020202020204" pitchFamily="34" charset="-128"/>
                          <a:cs typeface="+mn-cs"/>
                        </a:rPr>
                        <a:t>Compliant</a:t>
                      </a:r>
                    </a:p>
                  </a:txBody>
                  <a:tcPr marL="100775" marR="100775" marT="50357" marB="50357">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rPr>
                        <a:t>Compliant  </a:t>
                      </a:r>
                    </a:p>
                  </a:txBody>
                  <a:tcPr marL="91405" marR="91405" marT="45680" marB="45680"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rPr>
                        <a:t>Compliant</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endParaRPr>
                    </a:p>
                  </a:txBody>
                  <a:tcPr marL="91405" marR="91405" marT="45680" marB="45680"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High level of compliance was observed in the last three examination cycles across sampled examination centres which were monitored.</a:t>
                      </a:r>
                    </a:p>
                  </a:txBody>
                  <a:tcPr marL="91405" marR="91405" marT="45680" marB="45680" horzOverflow="overflow">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38</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8641334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969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82"/>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185069"/>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the Writing of the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854464152"/>
              </p:ext>
            </p:extLst>
          </p:nvPr>
        </p:nvGraphicFramePr>
        <p:xfrm>
          <a:off x="21622" y="678405"/>
          <a:ext cx="10101645" cy="5933799"/>
        </p:xfrm>
        <a:graphic>
          <a:graphicData uri="http://schemas.openxmlformats.org/drawingml/2006/table">
            <a:tbl>
              <a:tblPr firstRow="1" bandRow="1">
                <a:tableStyleId>{21E4AEA4-8DFA-4A89-87EB-49C32662AFE0}</a:tableStyleId>
              </a:tblPr>
              <a:tblGrid>
                <a:gridCol w="2627404">
                  <a:extLst>
                    <a:ext uri="{9D8B030D-6E8A-4147-A177-3AD203B41FA5}">
                      <a16:colId xmlns:a16="http://schemas.microsoft.com/office/drawing/2014/main" val="20000"/>
                    </a:ext>
                  </a:extLst>
                </a:gridCol>
                <a:gridCol w="1400686">
                  <a:extLst>
                    <a:ext uri="{9D8B030D-6E8A-4147-A177-3AD203B41FA5}">
                      <a16:colId xmlns:a16="http://schemas.microsoft.com/office/drawing/2014/main" val="20003"/>
                    </a:ext>
                  </a:extLst>
                </a:gridCol>
                <a:gridCol w="1524000">
                  <a:extLst>
                    <a:ext uri="{9D8B030D-6E8A-4147-A177-3AD203B41FA5}">
                      <a16:colId xmlns:a16="http://schemas.microsoft.com/office/drawing/2014/main" val="889780345"/>
                    </a:ext>
                  </a:extLst>
                </a:gridCol>
                <a:gridCol w="1295400">
                  <a:extLst>
                    <a:ext uri="{9D8B030D-6E8A-4147-A177-3AD203B41FA5}">
                      <a16:colId xmlns:a16="http://schemas.microsoft.com/office/drawing/2014/main" val="20004"/>
                    </a:ext>
                  </a:extLst>
                </a:gridCol>
                <a:gridCol w="3254155">
                  <a:extLst>
                    <a:ext uri="{9D8B030D-6E8A-4147-A177-3AD203B41FA5}">
                      <a16:colId xmlns:a16="http://schemas.microsoft.com/office/drawing/2014/main" val="2801989112"/>
                    </a:ext>
                  </a:extLst>
                </a:gridCol>
              </a:tblGrid>
              <a:tr h="586679">
                <a:tc>
                  <a:txBody>
                    <a:bodyPr/>
                    <a:lstStyle/>
                    <a:p>
                      <a:r>
                        <a:rPr lang="en-ZA" sz="1700" dirty="0">
                          <a:latin typeface="Century Gothic" panose="020B0502020202020204" pitchFamily="34" charset="0"/>
                        </a:rPr>
                        <a:t>Directives</a:t>
                      </a:r>
                    </a:p>
                    <a:p>
                      <a:r>
                        <a:rPr lang="en-ZA" sz="1700" dirty="0">
                          <a:latin typeface="Century Gothic" panose="020B0502020202020204" pitchFamily="34" charset="0"/>
                        </a:rPr>
                        <a:t>The DBE must ensure that</a:t>
                      </a:r>
                      <a:r>
                        <a:rPr lang="en-ZA" sz="1700" baseline="0" dirty="0">
                          <a:latin typeface="Century Gothic" panose="020B0502020202020204" pitchFamily="34" charset="0"/>
                        </a:rPr>
                        <a:t>:</a:t>
                      </a:r>
                      <a:endParaRPr lang="en-ZA" sz="1700" dirty="0">
                        <a:solidFill>
                          <a:schemeClr val="tx1"/>
                        </a:solidFill>
                        <a:latin typeface="Century Gothic" panose="020B0502020202020204" pitchFamily="34" charset="0"/>
                      </a:endParaRPr>
                    </a:p>
                  </a:txBody>
                  <a:tcPr marL="100769" marR="100769" marT="50391" marB="50391">
                    <a:solidFill>
                      <a:schemeClr val="accent2">
                        <a:lumMod val="75000"/>
                      </a:schemeClr>
                    </a:solidFill>
                  </a:tcPr>
                </a:tc>
                <a:tc>
                  <a:txBody>
                    <a:bodyPr/>
                    <a:lstStyle/>
                    <a:p>
                      <a:r>
                        <a:rPr lang="en-ZA" sz="1700" b="1" kern="1200" dirty="0">
                          <a:solidFill>
                            <a:schemeClr val="lt1"/>
                          </a:solidFill>
                          <a:latin typeface="Century Gothic" panose="020B0502020202020204" pitchFamily="34" charset="0"/>
                          <a:ea typeface="+mn-ea"/>
                          <a:cs typeface="+mn-cs"/>
                        </a:rPr>
                        <a:t>Nov</a:t>
                      </a:r>
                      <a:r>
                        <a:rPr lang="en-ZA" sz="1700" dirty="0">
                          <a:latin typeface="Century Gothic" panose="020B0502020202020204" pitchFamily="34" charset="0"/>
                        </a:rPr>
                        <a:t> 2019</a:t>
                      </a:r>
                      <a:endParaRPr lang="en-ZA" sz="1700" dirty="0">
                        <a:solidFill>
                          <a:schemeClr val="tx1"/>
                        </a:solidFill>
                        <a:latin typeface="Century Gothic" panose="020B0502020202020204" pitchFamily="34" charset="0"/>
                      </a:endParaRPr>
                    </a:p>
                  </a:txBody>
                  <a:tcPr marL="100769" marR="100769" marT="50391" marB="50391">
                    <a:solidFill>
                      <a:schemeClr val="accent2">
                        <a:lumMod val="75000"/>
                      </a:schemeClr>
                    </a:solidFill>
                  </a:tcPr>
                </a:tc>
                <a:tc>
                  <a:txBody>
                    <a:bodyPr/>
                    <a:lstStyle/>
                    <a:p>
                      <a:r>
                        <a:rPr lang="en-ZA" sz="1700" b="1" kern="1200" dirty="0">
                          <a:solidFill>
                            <a:schemeClr val="lt1"/>
                          </a:solidFill>
                          <a:latin typeface="Century Gothic" panose="020B0502020202020204" pitchFamily="34" charset="0"/>
                          <a:ea typeface="+mn-ea"/>
                          <a:cs typeface="+mn-cs"/>
                        </a:rPr>
                        <a:t>Nov 2020</a:t>
                      </a:r>
                    </a:p>
                  </a:txBody>
                  <a:tcPr marL="100769" marR="100769" marT="50391" marB="50391">
                    <a:solidFill>
                      <a:schemeClr val="accent2">
                        <a:lumMod val="75000"/>
                      </a:schemeClr>
                    </a:solidFill>
                  </a:tcPr>
                </a:tc>
                <a:tc>
                  <a:txBody>
                    <a:bodyPr/>
                    <a:lstStyle/>
                    <a:p>
                      <a:r>
                        <a:rPr lang="en-US" sz="1700" dirty="0">
                          <a:solidFill>
                            <a:schemeClr val="lt1"/>
                          </a:solidFill>
                          <a:latin typeface="Century Gothic" panose="020B0502020202020204" pitchFamily="34" charset="0"/>
                        </a:rPr>
                        <a:t>Nov</a:t>
                      </a:r>
                      <a:r>
                        <a:rPr lang="en-US" sz="1700" baseline="0" dirty="0">
                          <a:solidFill>
                            <a:schemeClr val="lt1"/>
                          </a:solidFill>
                          <a:latin typeface="Century Gothic" panose="020B0502020202020204" pitchFamily="34" charset="0"/>
                        </a:rPr>
                        <a:t> 2021</a:t>
                      </a:r>
                      <a:endParaRPr lang="en-ZA" sz="1700" dirty="0">
                        <a:solidFill>
                          <a:schemeClr val="tx1"/>
                        </a:solidFill>
                        <a:latin typeface="Century Gothic" panose="020B0502020202020204" pitchFamily="34" charset="0"/>
                      </a:endParaRPr>
                    </a:p>
                  </a:txBody>
                  <a:tcPr marL="100769" marR="100769" marT="50391" marB="50391">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7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700" dirty="0">
                        <a:solidFill>
                          <a:schemeClr val="tx1"/>
                        </a:solidFill>
                        <a:latin typeface="Century Gothic" panose="020B0502020202020204" pitchFamily="34" charset="0"/>
                      </a:endParaRPr>
                    </a:p>
                  </a:txBody>
                  <a:tcPr marL="100769" marR="100769" marT="50391" marB="50391">
                    <a:solidFill>
                      <a:schemeClr val="accent2">
                        <a:lumMod val="75000"/>
                      </a:schemeClr>
                    </a:solidFill>
                  </a:tcPr>
                </a:tc>
                <a:extLst>
                  <a:ext uri="{0D108BD9-81ED-4DB2-BD59-A6C34878D82A}">
                    <a16:rowId xmlns:a16="http://schemas.microsoft.com/office/drawing/2014/main" val="10000"/>
                  </a:ext>
                </a:extLst>
              </a:tr>
              <a:tr h="1935643">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PEDs conduct pre-writing audits of all examination centres and provide feedback reports to the examination centres.</a:t>
                      </a: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compliant</a:t>
                      </a:r>
                    </a:p>
                  </a:txBody>
                  <a:tcPr marL="100772" marR="100772" marT="50361" marB="50361">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Partial compliance</a:t>
                      </a: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rPr>
                        <a:t>Compliant</a:t>
                      </a:r>
                      <a:endPar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02" marR="91402" marT="45684" marB="45684"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audit of examination centres including the designated centres was the responsibility of the districts, and there was adequate evidence to show that the district audit reports were submitted to the DBE.</a:t>
                      </a:r>
                    </a:p>
                  </a:txBody>
                  <a:tcPr marL="91402" marR="91402" marT="45684" marB="45684" horzOverflow="overflow">
                    <a:solidFill>
                      <a:schemeClr val="accent2">
                        <a:lumMod val="20000"/>
                        <a:lumOff val="80000"/>
                      </a:schemeClr>
                    </a:solidFill>
                  </a:tcPr>
                </a:tc>
                <a:extLst>
                  <a:ext uri="{0D108BD9-81ED-4DB2-BD59-A6C34878D82A}">
                    <a16:rowId xmlns:a16="http://schemas.microsoft.com/office/drawing/2014/main" val="1116917179"/>
                  </a:ext>
                </a:extLst>
              </a:tr>
              <a:tr h="1798770">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Life Orientation Common Assessment Tasks are administered in line with DBE examination guidelines and monitored by the </a:t>
                      </a:r>
                      <a:r>
                        <a:rPr kumimoji="0" lang="en-ZA" altLang="en-US" sz="1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PEDs</a:t>
                      </a: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S Gothic"/>
                          <a:cs typeface="+mn-cs"/>
                        </a:rPr>
                        <a:t>Not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S Gothic"/>
                          <a:cs typeface="+mn-cs"/>
                        </a:rPr>
                        <a:t>compliant</a:t>
                      </a:r>
                    </a:p>
                  </a:txBody>
                  <a:tcPr marL="100772" marR="100772" marT="50361" marB="50361">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n-ea"/>
                        </a:rPr>
                        <a:t>Partial compliance</a:t>
                      </a: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Not compliant</a:t>
                      </a: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402" marR="91402" marT="45684" marB="45684"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sz="1600" b="0" i="0" u="none" strike="noStrike" kern="1200" cap="none" spc="0" normalizeH="0" baseline="0" noProof="0" dirty="0">
                          <a:ln>
                            <a:noFill/>
                          </a:ln>
                          <a:solidFill>
                            <a:srgbClr val="22228B"/>
                          </a:solidFill>
                          <a:effectLst/>
                          <a:uLnTx/>
                          <a:uFillTx/>
                          <a:latin typeface="Century Gothic" panose="020B0502020202020204" pitchFamily="34" charset="0"/>
                          <a:ea typeface="+mn-ea"/>
                        </a:rPr>
                        <a:t>The findings suggest that there was minimal monitoring during  the writing of  Life Orientation (CAT) by the district, and this gap allowed for irregularities to take place in two </a:t>
                      </a:r>
                      <a:r>
                        <a:rPr kumimoji="0" lang="en-ZA" sz="1600" b="0" i="0" u="none" strike="noStrike" kern="1200" cap="none" spc="0" normalizeH="0" baseline="0" noProof="0" dirty="0" err="1">
                          <a:ln>
                            <a:noFill/>
                          </a:ln>
                          <a:solidFill>
                            <a:srgbClr val="22228B"/>
                          </a:solidFill>
                          <a:effectLst/>
                          <a:uLnTx/>
                          <a:uFillTx/>
                          <a:latin typeface="Century Gothic" panose="020B0502020202020204" pitchFamily="34" charset="0"/>
                          <a:ea typeface="+mn-ea"/>
                        </a:rPr>
                        <a:t>PEDs</a:t>
                      </a:r>
                      <a:r>
                        <a:rPr kumimoji="0" lang="en-ZA" sz="1600" b="0" i="0" u="none" strike="noStrike" kern="1200" cap="none" spc="0" normalizeH="0" baseline="0" noProof="0" dirty="0">
                          <a:ln>
                            <a:noFill/>
                          </a:ln>
                          <a:solidFill>
                            <a:srgbClr val="22228B"/>
                          </a:solidFill>
                          <a:effectLst/>
                          <a:uLnTx/>
                          <a:uFillTx/>
                          <a:latin typeface="Century Gothic" panose="020B0502020202020204" pitchFamily="34" charset="0"/>
                          <a:ea typeface="+mn-ea"/>
                        </a:rPr>
                        <a:t>.</a:t>
                      </a: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402" marR="91402" marT="45684" marB="45684" horzOverflow="overflow">
                    <a:solidFill>
                      <a:schemeClr val="accent2">
                        <a:lumMod val="20000"/>
                        <a:lumOff val="80000"/>
                      </a:schemeClr>
                    </a:solidFill>
                  </a:tcPr>
                </a:tc>
                <a:extLst>
                  <a:ext uri="{0D108BD9-81ED-4DB2-BD59-A6C34878D82A}">
                    <a16:rowId xmlns:a16="http://schemas.microsoft.com/office/drawing/2014/main" val="215494889"/>
                  </a:ext>
                </a:extLst>
              </a:tr>
              <a:tr h="1116000">
                <a:tc>
                  <a:txBody>
                    <a:bodyPr/>
                    <a:lstStyle/>
                    <a:p>
                      <a:pPr marL="0" marR="0" lvl="0" indent="0" algn="just" defTabSz="449263" rtl="0" eaLnBrk="0" fontAlgn="base" latinLnBrk="0" hangingPunct="0">
                        <a:lnSpc>
                          <a:spcPct val="93000"/>
                        </a:lnSpc>
                        <a:spcBef>
                          <a:spcPct val="0"/>
                        </a:spcBef>
                        <a:spcAft>
                          <a:spcPts val="1425"/>
                        </a:spcAft>
                        <a:buClr>
                          <a:srgbClr val="003366"/>
                        </a:buClr>
                        <a:buSzPct val="100000"/>
                        <a:buFont typeface="+mj-lt"/>
                        <a:buNone/>
                        <a:tabLst/>
                        <a:defRPr/>
                      </a:pPr>
                      <a:r>
                        <a:rPr kumimoji="0" lang="en-ZA" sz="1600" b="0" i="0" u="none" strike="noStrike" kern="0" cap="none" spc="0" normalizeH="0" baseline="0" noProof="0" dirty="0">
                          <a:ln>
                            <a:noFill/>
                          </a:ln>
                          <a:solidFill>
                            <a:srgbClr val="2D2DB9">
                              <a:lumMod val="50000"/>
                            </a:srgbClr>
                          </a:solidFill>
                          <a:effectLst/>
                          <a:uLnTx/>
                          <a:uFillTx/>
                          <a:latin typeface="Century Gothic" panose="020B0502020202020204" pitchFamily="34" charset="0"/>
                          <a:ea typeface="Calibri" panose="020F0502020204030204" pitchFamily="34" charset="0"/>
                          <a:cs typeface="Kartika"/>
                        </a:rPr>
                        <a:t>Systems are in place for monitoring and evaluation of invigilators performance. </a:t>
                      </a: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S Gothic"/>
                        <a:cs typeface="+mn-cs"/>
                      </a:endParaRPr>
                    </a:p>
                  </a:txBody>
                  <a:tcPr marL="100772" marR="100772" marT="50361" marB="50361">
                    <a:solidFill>
                      <a:srgbClr val="181966"/>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002060"/>
                          </a:solidFill>
                          <a:effectLst/>
                          <a:latin typeface="Century Gothic" panose="020B0502020202020204" pitchFamily="34" charset="0"/>
                        </a:rPr>
                        <a:t>Partial compliance</a:t>
                      </a:r>
                      <a:endParaRPr kumimoji="0" lang="en-ZA" altLang="en-US" sz="1600" b="0" i="0" u="none" strike="noStrike" cap="none" normalizeH="0" baseline="0" dirty="0">
                        <a:ln>
                          <a:noFill/>
                        </a:ln>
                        <a:solidFill>
                          <a:srgbClr val="002060"/>
                        </a:solidFill>
                        <a:effectLst/>
                        <a:latin typeface="Century Gothic" panose="020B0502020202020204" pitchFamily="34" charset="0"/>
                      </a:endParaRP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Not compliant</a:t>
                      </a: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402" marR="91402" marT="45684" marB="45684"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No improvement in this regard, although trainings were conducted.</a:t>
                      </a:r>
                    </a:p>
                  </a:txBody>
                  <a:tcPr marL="91402" marR="91402" marT="45684" marB="45684" horzOverflow="overflow">
                    <a:solidFill>
                      <a:schemeClr val="accent2">
                        <a:lumMod val="20000"/>
                        <a:lumOff val="80000"/>
                      </a:schemeClr>
                    </a:solidFill>
                  </a:tcPr>
                </a:tc>
                <a:extLst>
                  <a:ext uri="{0D108BD9-81ED-4DB2-BD59-A6C34878D82A}">
                    <a16:rowId xmlns:a16="http://schemas.microsoft.com/office/drawing/2014/main" val="2218529814"/>
                  </a:ext>
                </a:extLst>
              </a:tr>
            </a:tbl>
          </a:graphicData>
        </a:graphic>
      </p:graphicFrame>
      <p:sp>
        <p:nvSpPr>
          <p:cNvPr id="29727"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39</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796547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p:nvPr>
        </p:nvSpPr>
        <p:spPr>
          <a:xfrm>
            <a:off x="87312" y="0"/>
            <a:ext cx="9682956" cy="6629399"/>
          </a:xfrm>
        </p:spPr>
        <p:txBody>
          <a:bodyPr anchor="t"/>
          <a:lstStyle/>
          <a:p>
            <a:pPr marL="717550" indent="-60960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800" b="1" dirty="0">
              <a:solidFill>
                <a:schemeClr val="accent2">
                  <a:lumMod val="50000"/>
                </a:schemeClr>
              </a:solidFill>
              <a:latin typeface="Century Gothic" panose="020B0502020202020204" pitchFamily="34" charset="0"/>
            </a:endParaRPr>
          </a:p>
          <a:p>
            <a:pPr marL="717550" indent="-60960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3200" b="1" dirty="0">
                <a:solidFill>
                  <a:schemeClr val="accent2">
                    <a:lumMod val="50000"/>
                  </a:schemeClr>
                </a:solidFill>
                <a:latin typeface="Century Gothic" panose="020B0502020202020204" pitchFamily="34" charset="0"/>
              </a:rPr>
              <a:t>Umalusi mandate and regulatory framework</a:t>
            </a:r>
          </a:p>
          <a:p>
            <a:pPr marL="360000" algn="just" eaLnBrk="1">
              <a:spcAft>
                <a:spcPts val="100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dirty="0">
                <a:solidFill>
                  <a:schemeClr val="accent2">
                    <a:lumMod val="50000"/>
                  </a:schemeClr>
                </a:solidFill>
                <a:latin typeface="Century Gothic" panose="020B0502020202020204" pitchFamily="34" charset="0"/>
              </a:rPr>
              <a:t>Umalusi derives its mandate for quality assurance of assessment from the:  </a:t>
            </a:r>
          </a:p>
          <a:p>
            <a:pPr marL="684000" indent="-342900" algn="just" eaLnBrk="1">
              <a:spcAft>
                <a:spcPts val="1000"/>
              </a:spcAft>
              <a:buSzTx/>
              <a:buFont typeface="Arial" panose="020B0604020202020204" pitchFamily="34" charset="0"/>
              <a:buChar char="•"/>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US" sz="2000" dirty="0">
                <a:solidFill>
                  <a:schemeClr val="accent2">
                    <a:lumMod val="50000"/>
                  </a:schemeClr>
                </a:solidFill>
                <a:latin typeface="Century Gothic" panose="020B0502020202020204" pitchFamily="34" charset="0"/>
              </a:rPr>
              <a:t>National Qualifications Framework (NQF) Act No. 67 of 2008 </a:t>
            </a:r>
          </a:p>
          <a:p>
            <a:pPr marL="684000" algn="just" eaLnBrk="1">
              <a:spcAft>
                <a:spcPts val="1000"/>
              </a:spcAft>
              <a:buSzTx/>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US" sz="2000" i="1" dirty="0">
                <a:solidFill>
                  <a:schemeClr val="accent2">
                    <a:lumMod val="50000"/>
                  </a:schemeClr>
                </a:solidFill>
                <a:latin typeface="Century Gothic" panose="020B0502020202020204" pitchFamily="34" charset="0"/>
              </a:rPr>
              <a:t>      Sections 27 (h) and 27 (i) and </a:t>
            </a:r>
          </a:p>
          <a:p>
            <a:pPr marL="684000" lvl="5" indent="-342900" algn="just">
              <a:spcAft>
                <a:spcPts val="1000"/>
              </a:spcAft>
              <a:buSzTx/>
              <a:buFont typeface="Arial" panose="020B0604020202020204" pitchFamily="34" charset="0"/>
              <a:buChar char="•"/>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US" sz="2000" i="1" dirty="0">
                <a:solidFill>
                  <a:schemeClr val="accent2">
                    <a:lumMod val="50000"/>
                  </a:schemeClr>
                </a:solidFill>
                <a:latin typeface="Century Gothic" panose="020B0502020202020204" pitchFamily="34" charset="0"/>
              </a:rPr>
              <a:t>The General and Further Education and Training Quality Assurance Act as amended in 2008. Section 17 (A) </a:t>
            </a:r>
          </a:p>
          <a:p>
            <a:pPr marL="341100" lvl="5" algn="just">
              <a:spcAft>
                <a:spcPts val="1425"/>
              </a:spcAft>
              <a:buSzTx/>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US" sz="2000" i="1" dirty="0">
                <a:solidFill>
                  <a:schemeClr val="accent2">
                    <a:lumMod val="50000"/>
                  </a:schemeClr>
                </a:solidFill>
                <a:latin typeface="Century Gothic" panose="020B0502020202020204" pitchFamily="34" charset="0"/>
              </a:rPr>
              <a:t>	which state that:</a:t>
            </a:r>
          </a:p>
          <a:p>
            <a:pPr marL="1080000" lvl="6" indent="-441325" algn="just">
              <a:spcAft>
                <a:spcPts val="1425"/>
              </a:spcAft>
              <a:buSzTx/>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ZA" sz="2000" i="1" dirty="0">
                <a:solidFill>
                  <a:schemeClr val="accent2">
                    <a:lumMod val="50000"/>
                  </a:schemeClr>
                </a:solidFill>
                <a:latin typeface="Century Gothic" panose="020B0502020202020204" pitchFamily="34" charset="0"/>
              </a:rPr>
              <a:t>(3) The Council must perform the external moderation of assessment of all assessment bodies and education institutions </a:t>
            </a:r>
          </a:p>
          <a:p>
            <a:pPr marL="1080000" lvl="6" indent="-452438" algn="just">
              <a:spcAft>
                <a:spcPts val="1425"/>
              </a:spcAft>
              <a:buSzTx/>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ZA" sz="2000" i="1" dirty="0">
                <a:solidFill>
                  <a:schemeClr val="accent2">
                    <a:lumMod val="50000"/>
                  </a:schemeClr>
                </a:solidFill>
                <a:latin typeface="Century Gothic" panose="020B0502020202020204" pitchFamily="34" charset="0"/>
              </a:rPr>
              <a:t>(4) The Council may adjust raw marks during the standardisation process and  </a:t>
            </a:r>
          </a:p>
          <a:p>
            <a:pPr marL="1080000" lvl="6" indent="-357188" algn="just">
              <a:spcAft>
                <a:spcPts val="1425"/>
              </a:spcAft>
              <a:buSzTx/>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r>
              <a:rPr lang="en-ZA" sz="2000" i="1" dirty="0">
                <a:solidFill>
                  <a:schemeClr val="accent2">
                    <a:lumMod val="50000"/>
                  </a:schemeClr>
                </a:solidFill>
                <a:latin typeface="Century Gothic" panose="020B0502020202020204" pitchFamily="34" charset="0"/>
              </a:rPr>
              <a:t>(5) The Council must, </a:t>
            </a:r>
            <a:r>
              <a:rPr lang="en-ZA" sz="2000" i="1" dirty="0">
                <a:solidFill>
                  <a:schemeClr val="accent6">
                    <a:lumMod val="75000"/>
                  </a:schemeClr>
                </a:solidFill>
                <a:latin typeface="Century Gothic" panose="020B0502020202020204" pitchFamily="34" charset="0"/>
              </a:rPr>
              <a:t>with the concurrence </a:t>
            </a:r>
            <a:r>
              <a:rPr lang="en-ZA" sz="2000" i="1" dirty="0">
                <a:solidFill>
                  <a:schemeClr val="accent2">
                    <a:lumMod val="50000"/>
                  </a:schemeClr>
                </a:solidFill>
                <a:latin typeface="Century Gothic" panose="020B0502020202020204" pitchFamily="34" charset="0"/>
              </a:rPr>
              <a:t>of the Director-General and after consultation with the relevant assessment body or education institution, approve the publication of the results of learners if the Council is satisfied that the assessment body or education institution has satisfied the conditions that warrant such an approval.</a:t>
            </a:r>
          </a:p>
          <a:p>
            <a:pPr marL="1082675" lvl="6" algn="just">
              <a:spcAft>
                <a:spcPts val="1425"/>
              </a:spcAft>
              <a:buSzTx/>
              <a:tabLst>
                <a:tab pos="625475" algn="l"/>
                <a:tab pos="723900" algn="l"/>
                <a:tab pos="2171700" algn="l"/>
                <a:tab pos="2895600" algn="l"/>
                <a:tab pos="3619500" algn="l"/>
                <a:tab pos="4343400" algn="l"/>
                <a:tab pos="5067300" algn="l"/>
                <a:tab pos="5791200" algn="l"/>
                <a:tab pos="6515100" algn="l"/>
                <a:tab pos="7239000" algn="l"/>
                <a:tab pos="7962900" algn="l"/>
                <a:tab pos="8686800" algn="l"/>
              </a:tabLst>
              <a:defRPr/>
            </a:pPr>
            <a:endParaRPr lang="en-ZA" sz="2400" i="1" dirty="0">
              <a:solidFill>
                <a:schemeClr val="accent2">
                  <a:lumMod val="50000"/>
                </a:schemeClr>
              </a:solidFill>
              <a:latin typeface="Century Gothic" panose="020B0502020202020204" pitchFamily="34" charset="0"/>
            </a:endParaRPr>
          </a:p>
          <a:p>
            <a:pPr marL="107950" algn="just" eaLnBrk="1">
              <a:spcAft>
                <a:spcPts val="1425"/>
              </a:spcAft>
              <a:buSzTx/>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2400" dirty="0">
              <a:latin typeface="Century Gothic" pitchFamily="34" charset="0"/>
            </a:endParaRPr>
          </a:p>
          <a:p>
            <a:pPr marL="717550" indent="-60960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3200" b="1" dirty="0">
              <a:latin typeface="Century Gothic" pitchFamily="34" charset="0"/>
            </a:endParaRPr>
          </a:p>
          <a:p>
            <a:pPr marL="717550" indent="-609600" algn="just" eaLnBrk="1">
              <a:spcAft>
                <a:spcPts val="1425"/>
              </a:spcAft>
              <a:buFont typeface="Wingdings" panose="05000000000000000000" pitchFamily="2" charset="2"/>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3200" dirty="0"/>
          </a:p>
          <a:p>
            <a:pPr marL="717550" indent="-60960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3200" dirty="0"/>
          </a:p>
        </p:txBody>
      </p:sp>
      <p:sp>
        <p:nvSpPr>
          <p:cNvPr id="4" name="Slide Number Placeholder 3"/>
          <p:cNvSpPr>
            <a:spLocks noGrp="1"/>
          </p:cNvSpPr>
          <p:nvPr>
            <p:ph type="sldNum" idx="4"/>
          </p:nvPr>
        </p:nvSpPr>
        <p:spPr>
          <a:xfrm>
            <a:off x="7224713" y="6884988"/>
            <a:ext cx="2351087" cy="522287"/>
          </a:xfrm>
          <a:prstGeom prst="rect">
            <a:avLst/>
          </a:prstGeom>
        </p:spPr>
        <p:txBody>
          <a:bodyPr/>
          <a:lstStyle/>
          <a:p>
            <a:fld id="{FB682254-A90A-4E36-AFA3-8B22414A6040}" type="slidenum">
              <a:rPr lang="en-GB" altLang="en-US" b="0" smtClean="0"/>
              <a:pPr/>
              <a:t>4</a:t>
            </a:fld>
            <a:endParaRPr lang="en-GB" altLang="en-US" b="0" dirty="0"/>
          </a:p>
        </p:txBody>
      </p:sp>
    </p:spTree>
    <p:extLst>
      <p:ext uri="{BB962C8B-B14F-4D97-AF65-F5344CB8AC3E}">
        <p14:creationId xmlns:p14="http://schemas.microsoft.com/office/powerpoint/2010/main" val="11215229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87311" y="198324"/>
            <a:ext cx="9906002" cy="576376"/>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the Writing of the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02259723"/>
              </p:ext>
            </p:extLst>
          </p:nvPr>
        </p:nvGraphicFramePr>
        <p:xfrm>
          <a:off x="-1" y="774700"/>
          <a:ext cx="10080626" cy="5740267"/>
        </p:xfrm>
        <a:graphic>
          <a:graphicData uri="http://schemas.openxmlformats.org/drawingml/2006/table">
            <a:tbl>
              <a:tblPr firstRow="1" bandRow="1">
                <a:tableStyleId>{21E4AEA4-8DFA-4A89-87EB-49C32662AFE0}</a:tableStyleId>
              </a:tblPr>
              <a:tblGrid>
                <a:gridCol w="3252650">
                  <a:extLst>
                    <a:ext uri="{9D8B030D-6E8A-4147-A177-3AD203B41FA5}">
                      <a16:colId xmlns:a16="http://schemas.microsoft.com/office/drawing/2014/main" val="20000"/>
                    </a:ext>
                  </a:extLst>
                </a:gridCol>
                <a:gridCol w="1406663">
                  <a:extLst>
                    <a:ext uri="{9D8B030D-6E8A-4147-A177-3AD203B41FA5}">
                      <a16:colId xmlns:a16="http://schemas.microsoft.com/office/drawing/2014/main" val="20003"/>
                    </a:ext>
                  </a:extLst>
                </a:gridCol>
                <a:gridCol w="1447800">
                  <a:extLst>
                    <a:ext uri="{9D8B030D-6E8A-4147-A177-3AD203B41FA5}">
                      <a16:colId xmlns:a16="http://schemas.microsoft.com/office/drawing/2014/main" val="2627840093"/>
                    </a:ext>
                  </a:extLst>
                </a:gridCol>
                <a:gridCol w="1447800">
                  <a:extLst>
                    <a:ext uri="{9D8B030D-6E8A-4147-A177-3AD203B41FA5}">
                      <a16:colId xmlns:a16="http://schemas.microsoft.com/office/drawing/2014/main" val="20004"/>
                    </a:ext>
                  </a:extLst>
                </a:gridCol>
                <a:gridCol w="2525713">
                  <a:extLst>
                    <a:ext uri="{9D8B030D-6E8A-4147-A177-3AD203B41FA5}">
                      <a16:colId xmlns:a16="http://schemas.microsoft.com/office/drawing/2014/main" val="3054941472"/>
                    </a:ext>
                  </a:extLst>
                </a:gridCol>
              </a:tblGrid>
              <a:tr h="795337">
                <a:tc>
                  <a:txBody>
                    <a:bodyPr/>
                    <a:lstStyle/>
                    <a:p>
                      <a:r>
                        <a:rPr lang="en-ZA" sz="1650" dirty="0">
                          <a:latin typeface="Century Gothic" panose="020B0502020202020204" pitchFamily="34" charset="0"/>
                        </a:rPr>
                        <a:t>Directives</a:t>
                      </a:r>
                    </a:p>
                    <a:p>
                      <a:r>
                        <a:rPr lang="en-ZA" sz="1650" dirty="0">
                          <a:latin typeface="Century Gothic" panose="020B0502020202020204" pitchFamily="34" charset="0"/>
                        </a:rPr>
                        <a:t>The DBE is required to ensure that</a:t>
                      </a:r>
                      <a:r>
                        <a:rPr lang="en-ZA" sz="1650" baseline="0" dirty="0">
                          <a:latin typeface="Century Gothic" panose="020B0502020202020204" pitchFamily="34" charset="0"/>
                        </a:rPr>
                        <a:t>:</a:t>
                      </a:r>
                      <a:endParaRPr lang="en-ZA" sz="1650" dirty="0">
                        <a:solidFill>
                          <a:schemeClr val="tx1"/>
                        </a:solidFill>
                        <a:latin typeface="Century Gothic" panose="020B0502020202020204" pitchFamily="34" charset="0"/>
                      </a:endParaRPr>
                    </a:p>
                  </a:txBody>
                  <a:tcPr marL="100772" marR="100772" marT="50361" marB="50361">
                    <a:solidFill>
                      <a:schemeClr val="accent2">
                        <a:lumMod val="75000"/>
                      </a:schemeClr>
                    </a:solidFill>
                  </a:tcPr>
                </a:tc>
                <a:tc>
                  <a:txBody>
                    <a:bodyPr/>
                    <a:lstStyle/>
                    <a:p>
                      <a:pPr algn="ctr"/>
                      <a:r>
                        <a:rPr lang="en-ZA" sz="1650" dirty="0">
                          <a:latin typeface="Century Gothic" panose="020B0502020202020204" pitchFamily="34" charset="0"/>
                        </a:rPr>
                        <a:t>Nov 2019</a:t>
                      </a:r>
                      <a:endParaRPr lang="en-ZA" sz="1650" dirty="0">
                        <a:solidFill>
                          <a:schemeClr val="tx1"/>
                        </a:solidFill>
                        <a:latin typeface="Century Gothic" panose="020B0502020202020204" pitchFamily="34" charset="0"/>
                      </a:endParaRPr>
                    </a:p>
                  </a:txBody>
                  <a:tcPr marL="100772" marR="100772" marT="50361" marB="50361">
                    <a:solidFill>
                      <a:schemeClr val="accent2">
                        <a:lumMod val="75000"/>
                      </a:schemeClr>
                    </a:solidFill>
                  </a:tcPr>
                </a:tc>
                <a:tc>
                  <a:txBody>
                    <a:bodyPr/>
                    <a:lstStyle/>
                    <a:p>
                      <a:pPr marL="0" algn="ctr" defTabSz="914400" rtl="0" eaLnBrk="1" latinLnBrk="0" hangingPunct="1"/>
                      <a:r>
                        <a:rPr lang="en-ZA" sz="1650" b="1" kern="1200" dirty="0">
                          <a:solidFill>
                            <a:schemeClr val="lt1"/>
                          </a:solidFill>
                          <a:latin typeface="Century Gothic" panose="020B0502020202020204" pitchFamily="34" charset="0"/>
                          <a:ea typeface="+mn-ea"/>
                          <a:cs typeface="+mn-cs"/>
                        </a:rPr>
                        <a:t>Nov 2020</a:t>
                      </a:r>
                    </a:p>
                  </a:txBody>
                  <a:tcPr marL="100772" marR="100772" marT="50361" marB="50361">
                    <a:solidFill>
                      <a:schemeClr val="accent2">
                        <a:lumMod val="75000"/>
                      </a:schemeClr>
                    </a:solidFill>
                  </a:tcPr>
                </a:tc>
                <a:tc>
                  <a:txBody>
                    <a:bodyPr/>
                    <a:lstStyle/>
                    <a:p>
                      <a:r>
                        <a:rPr lang="en-US" sz="1650" dirty="0">
                          <a:solidFill>
                            <a:schemeClr val="lt1"/>
                          </a:solidFill>
                          <a:latin typeface="Century Gothic" panose="020B0502020202020204" pitchFamily="34" charset="0"/>
                        </a:rPr>
                        <a:t>Nov</a:t>
                      </a:r>
                      <a:r>
                        <a:rPr lang="en-US" sz="1650" baseline="0" dirty="0">
                          <a:solidFill>
                            <a:schemeClr val="lt1"/>
                          </a:solidFill>
                          <a:latin typeface="Century Gothic" panose="020B0502020202020204" pitchFamily="34" charset="0"/>
                        </a:rPr>
                        <a:t> 2021</a:t>
                      </a:r>
                      <a:endParaRPr lang="en-ZA" sz="1650" dirty="0">
                        <a:solidFill>
                          <a:schemeClr val="tx1"/>
                        </a:solidFill>
                        <a:latin typeface="Century Gothic" panose="020B0502020202020204" pitchFamily="34" charset="0"/>
                      </a:endParaRPr>
                    </a:p>
                  </a:txBody>
                  <a:tcPr marL="100772" marR="100772" marT="50361" marB="50361">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5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65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650" dirty="0">
                        <a:solidFill>
                          <a:schemeClr val="tx1"/>
                        </a:solidFill>
                        <a:latin typeface="Century Gothic" panose="020B0502020202020204" pitchFamily="34" charset="0"/>
                      </a:endParaRPr>
                    </a:p>
                  </a:txBody>
                  <a:tcPr marL="100772" marR="100772" marT="50361" marB="50361">
                    <a:solidFill>
                      <a:schemeClr val="accent2">
                        <a:lumMod val="75000"/>
                      </a:schemeClr>
                    </a:solidFill>
                  </a:tcPr>
                </a:tc>
                <a:extLst>
                  <a:ext uri="{0D108BD9-81ED-4DB2-BD59-A6C34878D82A}">
                    <a16:rowId xmlns:a16="http://schemas.microsoft.com/office/drawing/2014/main" val="10000"/>
                  </a:ext>
                </a:extLst>
              </a:tr>
              <a:tr h="1553306">
                <a:tc>
                  <a:txBody>
                    <a:body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examination centres administering computer-based examinations have a backup plan for electricity supply in case of power outages</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S Gothic"/>
                          <a:cs typeface="+mn-cs"/>
                        </a:rPr>
                        <a:t>Not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S Gothic"/>
                          <a:cs typeface="+mn-cs"/>
                        </a:rPr>
                        <a:t>compliant</a:t>
                      </a:r>
                    </a:p>
                  </a:txBody>
                  <a:tcPr marL="100772" marR="100772" marT="50361" marB="50361">
                    <a:solidFill>
                      <a:schemeClr val="accent2">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rPr>
                        <a:t>Partially compliant</a:t>
                      </a: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Partially compliant</a:t>
                      </a:r>
                    </a:p>
                  </a:txBody>
                  <a:tcPr marL="91402" marR="91402" marT="45684" marB="45684"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Necessary arrangements prior to the writing of subjects with PAT, which is dependent on supply of electricity during its writing, were made however ESKOM disruptions were evident in some areas in 2021.</a:t>
                      </a: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402" marR="91402" marT="45684" marB="45684" horzOverflow="overflow">
                    <a:solidFill>
                      <a:schemeClr val="accent2">
                        <a:lumMod val="20000"/>
                        <a:lumOff val="80000"/>
                      </a:schemeClr>
                    </a:solidFill>
                  </a:tcPr>
                </a:tc>
                <a:extLst>
                  <a:ext uri="{0D108BD9-81ED-4DB2-BD59-A6C34878D82A}">
                    <a16:rowId xmlns:a16="http://schemas.microsoft.com/office/drawing/2014/main" val="434488812"/>
                  </a:ext>
                </a:extLst>
              </a:tr>
              <a:tr h="1436095">
                <a:tc>
                  <a:txBody>
                    <a:bodyPr/>
                    <a:lstStyle/>
                    <a:p>
                      <a:pPr marL="0" lvl="0" indent="0" algn="just">
                        <a:lnSpc>
                          <a:spcPct val="120000"/>
                        </a:lnSpc>
                        <a:spcAft>
                          <a:spcPts val="800"/>
                        </a:spcAft>
                        <a:buFont typeface="+mj-lt"/>
                        <a:buNone/>
                      </a:pPr>
                      <a:r>
                        <a:rPr kumimoji="0" lang="en-ZA" sz="1600" b="0" i="0" u="none" strike="noStrike" kern="1200" cap="none" spc="0" normalizeH="0" baseline="0" dirty="0">
                          <a:ln>
                            <a:noFill/>
                          </a:ln>
                          <a:solidFill>
                            <a:srgbClr val="002060"/>
                          </a:solidFill>
                          <a:effectLst/>
                          <a:uLnTx/>
                          <a:uFillTx/>
                          <a:latin typeface="Century Gothic" panose="020B0502020202020204" pitchFamily="34" charset="0"/>
                          <a:ea typeface="+mn-ea"/>
                          <a:cs typeface="+mn-cs"/>
                        </a:rPr>
                        <a:t>Controls are in place to enforce compliance to the   health and safety protocols issued for the conduct, administration, and management of the examinations.</a:t>
                      </a:r>
                    </a:p>
                  </a:txBody>
                  <a:tcPr marL="91402" marR="91402" marT="45684" marB="45684" horzOverflow="overflow">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181966"/>
                        </a:solidFill>
                        <a:effectLst/>
                        <a:uLnTx/>
                        <a:uFillTx/>
                        <a:latin typeface="Century Gothic" panose="020B0502020202020204" pitchFamily="34" charset="0"/>
                        <a:ea typeface="MS Gothic"/>
                        <a:cs typeface="+mn-cs"/>
                      </a:endParaRPr>
                    </a:p>
                  </a:txBody>
                  <a:tcPr marL="100772" marR="100772" marT="50361" marB="50361">
                    <a:solidFill>
                      <a:srgbClr val="181966"/>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ZA" altLang="en-US" sz="1600" b="0" i="0" u="none" strike="noStrike" cap="none" normalizeH="0" baseline="0" dirty="0">
                        <a:ln>
                          <a:noFill/>
                        </a:ln>
                        <a:solidFill>
                          <a:srgbClr val="181966"/>
                        </a:solidFill>
                        <a:effectLst/>
                        <a:latin typeface="Century Gothic" panose="020B0502020202020204" pitchFamily="34" charset="0"/>
                      </a:endParaRPr>
                    </a:p>
                  </a:txBody>
                  <a:tcPr marL="91402" marR="91402" marT="45684" marB="45684" horzOverflow="overflow">
                    <a:solidFill>
                      <a:srgbClr val="181966"/>
                    </a:solidFill>
                  </a:tcPr>
                </a:tc>
                <a:tc>
                  <a: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22228B"/>
                          </a:solidFill>
                          <a:effectLst/>
                          <a:latin typeface="Century Gothic" panose="020B0502020202020204" pitchFamily="34" charset="0"/>
                        </a:rPr>
                        <a:t>Partially compliant</a:t>
                      </a:r>
                    </a:p>
                  </a:txBody>
                  <a:tcPr marL="91402" marR="91402" marT="45684" marB="45684"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New directive issued in 2021.</a:t>
                      </a: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402" marR="91402" marT="45684" marB="45684" horzOverflow="overflow">
                    <a:solidFill>
                      <a:schemeClr val="accent2">
                        <a:lumMod val="20000"/>
                        <a:lumOff val="80000"/>
                      </a:schemeClr>
                    </a:solidFill>
                  </a:tcPr>
                </a:tc>
                <a:extLst>
                  <a:ext uri="{0D108BD9-81ED-4DB2-BD59-A6C34878D82A}">
                    <a16:rowId xmlns:a16="http://schemas.microsoft.com/office/drawing/2014/main" val="1030373834"/>
                  </a:ext>
                </a:extLst>
              </a:tr>
            </a:tbl>
          </a:graphicData>
        </a:graphic>
      </p:graphicFrame>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40</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68506619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871960" y="1916832"/>
            <a:ext cx="6696744"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MARKING GUIDELINES STANDARDISATION</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41</a:t>
            </a:fld>
            <a:endParaRPr lang="en-GB" altLang="en-US" b="0" dirty="0">
              <a:solidFill>
                <a:srgbClr val="181966"/>
              </a:solidFill>
            </a:endParaRPr>
          </a:p>
        </p:txBody>
      </p:sp>
    </p:spTree>
    <p:extLst>
      <p:ext uri="{BB962C8B-B14F-4D97-AF65-F5344CB8AC3E}">
        <p14:creationId xmlns:p14="http://schemas.microsoft.com/office/powerpoint/2010/main" val="428007094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E46F2969-D35E-4489-BF1D-167F6D48FA8F}"/>
              </a:ext>
            </a:extLst>
          </p:cNvPr>
          <p:cNvSpPr>
            <a:spLocks noGrp="1"/>
          </p:cNvSpPr>
          <p:nvPr>
            <p:ph type="title"/>
          </p:nvPr>
        </p:nvSpPr>
        <p:spPr>
          <a:xfrm>
            <a:off x="163512" y="182563"/>
            <a:ext cx="9677400" cy="565150"/>
          </a:xfrm>
        </p:spPr>
        <p:txBody>
          <a:bodyPr/>
          <a:lstStyle/>
          <a:p>
            <a:pPr marL="106363" indent="0" algn="ctr">
              <a:buFont typeface="Wingdings" panose="05000000000000000000" pitchFamily="2" charset="2"/>
              <a:buNone/>
              <a:defRPr/>
            </a:pPr>
            <a:r>
              <a:rPr lang="en-US" altLang="en-US" sz="3200" b="1" kern="0" dirty="0">
                <a:solidFill>
                  <a:srgbClr val="3333CC">
                    <a:lumMod val="50000"/>
                  </a:srgbClr>
                </a:solidFill>
                <a:latin typeface="Century Gothic" panose="020B0502020202020204" pitchFamily="34" charset="0"/>
                <a:cs typeface="+mj-cs"/>
              </a:rPr>
              <a:t>Marking Guidelines Standardisation</a:t>
            </a:r>
            <a:endParaRPr lang="en-US" sz="3200" b="1" u="sng" kern="0" dirty="0">
              <a:solidFill>
                <a:srgbClr val="3333CC">
                  <a:lumMod val="50000"/>
                </a:srgbClr>
              </a:solidFill>
              <a:latin typeface="Century Gothic" panose="020B0502020202020204" pitchFamily="34" charset="0"/>
            </a:endParaRPr>
          </a:p>
        </p:txBody>
      </p:sp>
      <p:sp>
        <p:nvSpPr>
          <p:cNvPr id="63491" name="Content Placeholder 2">
            <a:extLst>
              <a:ext uri="{FF2B5EF4-FFF2-40B4-BE49-F238E27FC236}">
                <a16:creationId xmlns:a16="http://schemas.microsoft.com/office/drawing/2014/main" id="{3F12864D-53F8-4939-9300-AD25416E3BAB}"/>
              </a:ext>
            </a:extLst>
          </p:cNvPr>
          <p:cNvSpPr>
            <a:spLocks noGrp="1"/>
          </p:cNvSpPr>
          <p:nvPr>
            <p:ph idx="1"/>
          </p:nvPr>
        </p:nvSpPr>
        <p:spPr>
          <a:xfrm>
            <a:off x="96838" y="874665"/>
            <a:ext cx="9864725" cy="5682532"/>
          </a:xfrm>
        </p:spPr>
        <p:txBody>
          <a:bodyPr/>
          <a:lstStyle/>
          <a:p>
            <a:pPr marL="106363" lvl="0" indent="0">
              <a:buNone/>
              <a:defRPr/>
            </a:pPr>
            <a:r>
              <a:rPr lang="en-ZA" altLang="en-US" sz="3200" b="1" u="sng" dirty="0">
                <a:solidFill>
                  <a:srgbClr val="2D2DB9">
                    <a:lumMod val="50000"/>
                  </a:srgbClr>
                </a:solidFill>
                <a:latin typeface="Century Gothic" panose="020B0502020202020204" pitchFamily="34" charset="0"/>
              </a:rPr>
              <a:t>Scope</a:t>
            </a:r>
            <a:endParaRPr lang="en-ZA" altLang="en-US" sz="3200" dirty="0">
              <a:solidFill>
                <a:srgbClr val="2D2DB9">
                  <a:lumMod val="50000"/>
                </a:srgbClr>
              </a:solidFill>
            </a:endParaRPr>
          </a:p>
          <a:p>
            <a:pPr marL="106363" lvl="0" indent="0" algn="just">
              <a:buNone/>
              <a:defRPr/>
            </a:pPr>
            <a:r>
              <a:rPr lang="en-ZA" altLang="en-US" sz="2400" dirty="0">
                <a:solidFill>
                  <a:srgbClr val="2D2DB9">
                    <a:lumMod val="50000"/>
                  </a:srgbClr>
                </a:solidFill>
                <a:latin typeface="Century Gothic" panose="020B0502020202020204" pitchFamily="34" charset="0"/>
              </a:rPr>
              <a:t>Umalusi attended and participated </a:t>
            </a:r>
            <a:r>
              <a:rPr lang="en-ZA" altLang="en-US" sz="2400" dirty="0">
                <a:solidFill>
                  <a:schemeClr val="accent6">
                    <a:lumMod val="50000"/>
                  </a:schemeClr>
                </a:solidFill>
                <a:latin typeface="Century Gothic" panose="020B0502020202020204" pitchFamily="34" charset="0"/>
              </a:rPr>
              <a:t>in </a:t>
            </a:r>
            <a:r>
              <a:rPr lang="en-ZA" altLang="en-US" sz="2400" b="1" dirty="0">
                <a:solidFill>
                  <a:schemeClr val="accent6">
                    <a:lumMod val="50000"/>
                  </a:schemeClr>
                </a:solidFill>
                <a:latin typeface="Century Gothic" panose="020B0502020202020204" pitchFamily="34" charset="0"/>
              </a:rPr>
              <a:t>142</a:t>
            </a:r>
            <a:r>
              <a:rPr lang="en-ZA" altLang="en-US" sz="2400" dirty="0">
                <a:solidFill>
                  <a:schemeClr val="accent6">
                    <a:lumMod val="50000"/>
                  </a:schemeClr>
                </a:solidFill>
                <a:latin typeface="Century Gothic" panose="020B0502020202020204" pitchFamily="34" charset="0"/>
              </a:rPr>
              <a:t> marking guideline standardisation meetings, largely via Microsoft Teams. Only </a:t>
            </a:r>
            <a:r>
              <a:rPr lang="en-ZA" altLang="en-US" sz="2400" b="1" dirty="0">
                <a:solidFill>
                  <a:schemeClr val="accent6">
                    <a:lumMod val="50000"/>
                  </a:schemeClr>
                </a:solidFill>
                <a:latin typeface="Century Gothic" panose="020B0502020202020204" pitchFamily="34" charset="0"/>
              </a:rPr>
              <a:t>two</a:t>
            </a:r>
            <a:r>
              <a:rPr lang="en-ZA" altLang="en-US" sz="2400" dirty="0">
                <a:solidFill>
                  <a:schemeClr val="accent6">
                    <a:lumMod val="50000"/>
                  </a:schemeClr>
                </a:solidFill>
                <a:latin typeface="Century Gothic" panose="020B0502020202020204" pitchFamily="34" charset="0"/>
              </a:rPr>
              <a:t> subjects (Marine Sciences and South African Sign Language Home Language) were attended onsite.</a:t>
            </a:r>
          </a:p>
          <a:p>
            <a:pPr marL="106363" indent="0">
              <a:buFont typeface="Wingdings" panose="05000000000000000000" pitchFamily="2" charset="2"/>
              <a:buNone/>
              <a:defRPr/>
            </a:pPr>
            <a:endParaRPr lang="en-US" sz="600" b="1" u="sng" kern="0" dirty="0">
              <a:solidFill>
                <a:srgbClr val="3333CC">
                  <a:lumMod val="50000"/>
                </a:srgbClr>
              </a:solidFill>
              <a:latin typeface="Century Gothic" panose="020B0502020202020204" pitchFamily="34" charset="0"/>
            </a:endParaRPr>
          </a:p>
          <a:p>
            <a:pPr marL="106363" indent="0">
              <a:buFont typeface="Wingdings" panose="05000000000000000000" pitchFamily="2" charset="2"/>
              <a:buNone/>
              <a:defRPr/>
            </a:pPr>
            <a:r>
              <a:rPr lang="en-US" sz="2600" b="1" u="sng" kern="0" dirty="0">
                <a:solidFill>
                  <a:srgbClr val="3333CC">
                    <a:lumMod val="50000"/>
                  </a:srgbClr>
                </a:solidFill>
                <a:latin typeface="Century Gothic" panose="020B0502020202020204" pitchFamily="34" charset="0"/>
              </a:rPr>
              <a:t>Areas of Improvement</a:t>
            </a:r>
            <a:endParaRPr lang="en-ZA" sz="2600" dirty="0"/>
          </a:p>
          <a:p>
            <a:pPr marL="106363" indent="0" algn="just">
              <a:buFont typeface="Wingdings" panose="05000000000000000000" pitchFamily="2" charset="2"/>
              <a:buNone/>
              <a:defRPr/>
            </a:pPr>
            <a:r>
              <a:rPr lang="en-ZA" sz="2400" dirty="0">
                <a:solidFill>
                  <a:srgbClr val="002060"/>
                </a:solidFill>
                <a:latin typeface="Century Gothic" panose="020B0502020202020204" pitchFamily="34" charset="0"/>
              </a:rPr>
              <a:t>The following area of improvement was noted:</a:t>
            </a:r>
          </a:p>
          <a:p>
            <a:pPr marL="106363" indent="0" algn="just">
              <a:buFont typeface="Wingdings" panose="05000000000000000000" pitchFamily="2" charset="2"/>
              <a:buNone/>
              <a:defRPr/>
            </a:pPr>
            <a:endParaRPr lang="en-ZA" sz="1800" dirty="0">
              <a:effectLst/>
              <a:latin typeface="Century Gothic" panose="020B0502020202020204" pitchFamily="34" charset="0"/>
              <a:ea typeface="Calibri" panose="020F0502020204030204" pitchFamily="34" charset="0"/>
              <a:cs typeface="Times New Roman" panose="02020603050405020304" pitchFamily="18" charset="0"/>
            </a:endParaRPr>
          </a:p>
          <a:p>
            <a:pPr marL="563563" indent="-457200" algn="just">
              <a:buClr>
                <a:srgbClr val="002060"/>
              </a:buClr>
              <a:buSzPct val="100000"/>
              <a:buFont typeface="+mj-lt"/>
              <a:buAutoNum type="alphaLcPeriod"/>
            </a:pPr>
            <a:r>
              <a:rPr lang="en-ZA" sz="2400" dirty="0">
                <a:solidFill>
                  <a:srgbClr val="002060"/>
                </a:solidFill>
                <a:latin typeface="Century Gothic" panose="020B0502020202020204" pitchFamily="34" charset="0"/>
              </a:rPr>
              <a:t>Six provinces increased their percentage compliance with the 20-script pre-marking requirement in 2021, compared to 2019 and 2020. This led to a total of 58% of the question papers complying with the criterion in all respects.</a:t>
            </a:r>
          </a:p>
        </p:txBody>
      </p:sp>
      <p:sp>
        <p:nvSpPr>
          <p:cNvPr id="57348" name="Slide Number Placeholder 1">
            <a:extLst>
              <a:ext uri="{FF2B5EF4-FFF2-40B4-BE49-F238E27FC236}">
                <a16:creationId xmlns:a16="http://schemas.microsoft.com/office/drawing/2014/main" id="{59341054-102B-4DDE-B865-BD72959D5EF0}"/>
              </a:ext>
            </a:extLst>
          </p:cNvPr>
          <p:cNvSpPr txBox="1">
            <a:spLocks/>
          </p:cNvSpPr>
          <p:nvPr/>
        </p:nvSpPr>
        <p:spPr bwMode="auto">
          <a:xfrm>
            <a:off x="9002713" y="7035800"/>
            <a:ext cx="550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3000"/>
              </a:lnSpc>
              <a:spcAft>
                <a:spcPts val="1425"/>
              </a:spcAft>
              <a:buClr>
                <a:srgbClr val="000000"/>
              </a:buClr>
              <a:buSzPct val="45000"/>
              <a:buFont typeface="Wingdings" panose="05000000000000000000" pitchFamily="2" charset="2"/>
              <a:buChar char=""/>
              <a:defRPr sz="3200">
                <a:solidFill>
                  <a:srgbClr val="000000"/>
                </a:solidFill>
                <a:latin typeface="Arial" panose="020B0604020202020204" pitchFamily="34" charset="0"/>
                <a:ea typeface="MS Gothic" panose="020B0609070205080204" pitchFamily="49" charset="-128"/>
              </a:defRPr>
            </a:lvl1pPr>
            <a:lvl2pPr marL="742950" indent="-285750">
              <a:lnSpc>
                <a:spcPct val="93000"/>
              </a:lnSpc>
              <a:spcAft>
                <a:spcPts val="1138"/>
              </a:spcAft>
              <a:buClr>
                <a:srgbClr val="000000"/>
              </a:buClr>
              <a:buSzPct val="75000"/>
              <a:buFont typeface="Symbol" panose="05050102010706020507" pitchFamily="18" charset="2"/>
              <a:buChar char=""/>
              <a:defRPr sz="2800">
                <a:solidFill>
                  <a:srgbClr val="000000"/>
                </a:solidFill>
                <a:latin typeface="Arial" panose="020B0604020202020204" pitchFamily="34" charset="0"/>
                <a:ea typeface="MS Gothic" panose="020B0609070205080204" pitchFamily="49" charset="-128"/>
              </a:defRPr>
            </a:lvl2pPr>
            <a:lvl3pPr marL="1143000" indent="-228600">
              <a:lnSpc>
                <a:spcPct val="93000"/>
              </a:lnSpc>
              <a:spcAft>
                <a:spcPts val="850"/>
              </a:spcAft>
              <a:buClr>
                <a:srgbClr val="000000"/>
              </a:buClr>
              <a:buSzPct val="45000"/>
              <a:buFont typeface="Wingdings" panose="05000000000000000000" pitchFamily="2" charset="2"/>
              <a:buChar char=""/>
              <a:defRPr sz="2400">
                <a:solidFill>
                  <a:srgbClr val="000000"/>
                </a:solidFill>
                <a:latin typeface="Arial" panose="020B0604020202020204" pitchFamily="34" charset="0"/>
                <a:ea typeface="MS Gothic" panose="020B0609070205080204" pitchFamily="49" charset="-128"/>
              </a:defRPr>
            </a:lvl3pPr>
            <a:lvl4pPr marL="1600200" indent="-228600">
              <a:lnSpc>
                <a:spcPct val="93000"/>
              </a:lnSpc>
              <a:spcAft>
                <a:spcPts val="575"/>
              </a:spcAft>
              <a:buClr>
                <a:srgbClr val="000000"/>
              </a:buClr>
              <a:buSzPct val="75000"/>
              <a:buFont typeface="Symbol" panose="05050102010706020507" pitchFamily="18" charset="2"/>
              <a:buChar char=""/>
              <a:defRPr sz="2000">
                <a:solidFill>
                  <a:srgbClr val="000000"/>
                </a:solidFill>
                <a:latin typeface="Arial" panose="020B0604020202020204" pitchFamily="34" charset="0"/>
                <a:ea typeface="MS Gothic" panose="020B0609070205080204" pitchFamily="49" charset="-128"/>
              </a:defRPr>
            </a:lvl4pPr>
            <a:lvl5pPr marL="2057400" indent="-228600">
              <a:lnSpc>
                <a:spcPct val="93000"/>
              </a:lnSpc>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5pPr>
            <a:lvl6pPr marL="2514600" indent="-2286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6pPr>
            <a:lvl7pPr marL="2971800" indent="-2286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7pPr>
            <a:lvl8pPr marL="3429000" indent="-2286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8pPr>
            <a:lvl9pPr marL="3886200" indent="-228600" defTabSz="449263" eaLnBrk="0" fontAlgn="base" hangingPunct="0">
              <a:lnSpc>
                <a:spcPct val="93000"/>
              </a:lnSpc>
              <a:spcBef>
                <a:spcPct val="0"/>
              </a:spcBef>
              <a:spcAft>
                <a:spcPts val="288"/>
              </a:spcAft>
              <a:buClr>
                <a:srgbClr val="000000"/>
              </a:buClr>
              <a:buSzPct val="45000"/>
              <a:buFont typeface="Wingdings" panose="05000000000000000000" pitchFamily="2" charset="2"/>
              <a:buChar char=""/>
              <a:defRPr sz="2000">
                <a:solidFill>
                  <a:srgbClr val="000000"/>
                </a:solidFill>
                <a:latin typeface="Arial" panose="020B0604020202020204" pitchFamily="34" charset="0"/>
                <a:ea typeface="MS Gothic" panose="020B0609070205080204" pitchFamily="49" charset="-128"/>
              </a:defRPr>
            </a:lvl9pPr>
          </a:lstStyle>
          <a:p>
            <a:pPr algn="r" eaLnBrk="1">
              <a:spcAft>
                <a:spcPct val="0"/>
              </a:spcAft>
              <a:buFont typeface="Wingdings" panose="05000000000000000000" pitchFamily="2" charset="2"/>
              <a:buNone/>
            </a:pPr>
            <a:fld id="{BD2A91F8-8320-4F3F-B148-D46B895CC91C}" type="slidenum">
              <a:rPr lang="en-US" altLang="en-US" sz="1400">
                <a:latin typeface="Century Gothic" panose="020B0502020202020204" pitchFamily="34" charset="0"/>
              </a:rPr>
              <a:pPr algn="r" eaLnBrk="1">
                <a:spcAft>
                  <a:spcPct val="0"/>
                </a:spcAft>
                <a:buFont typeface="Wingdings" panose="05000000000000000000" pitchFamily="2" charset="2"/>
                <a:buNone/>
              </a:pPr>
              <a:t>42</a:t>
            </a:fld>
            <a:endParaRPr lang="en-US" altLang="en-US" sz="1400" dirty="0">
              <a:latin typeface="Century Gothic" panose="020B0502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3512" y="13335"/>
            <a:ext cx="9753601" cy="596900"/>
          </a:xfrm>
        </p:spPr>
        <p:txBody>
          <a:bodyPr/>
          <a:lstStyle/>
          <a:p>
            <a:pPr>
              <a:defRPr/>
            </a:pPr>
            <a:r>
              <a:rPr lang="en-US" altLang="en-US" sz="3200" b="1" kern="0" dirty="0">
                <a:solidFill>
                  <a:srgbClr val="3333CC">
                    <a:lumMod val="50000"/>
                  </a:srgbClr>
                </a:solidFill>
                <a:latin typeface="Century Gothic" panose="020B0502020202020204" pitchFamily="34" charset="0"/>
                <a:cs typeface="+mj-cs"/>
              </a:rPr>
              <a:t>Marking Guidelines Standardisation</a:t>
            </a:r>
            <a:endParaRPr lang="en-ZA" alt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6068595"/>
              </p:ext>
            </p:extLst>
          </p:nvPr>
        </p:nvGraphicFramePr>
        <p:xfrm>
          <a:off x="69056" y="579438"/>
          <a:ext cx="9848057" cy="6159729"/>
        </p:xfrm>
        <a:graphic>
          <a:graphicData uri="http://schemas.openxmlformats.org/drawingml/2006/table">
            <a:tbl>
              <a:tblPr/>
              <a:tblGrid>
                <a:gridCol w="2826979">
                  <a:extLst>
                    <a:ext uri="{9D8B030D-6E8A-4147-A177-3AD203B41FA5}">
                      <a16:colId xmlns:a16="http://schemas.microsoft.com/office/drawing/2014/main" val="20000"/>
                    </a:ext>
                  </a:extLst>
                </a:gridCol>
                <a:gridCol w="1229877">
                  <a:extLst>
                    <a:ext uri="{9D8B030D-6E8A-4147-A177-3AD203B41FA5}">
                      <a16:colId xmlns:a16="http://schemas.microsoft.com/office/drawing/2014/main" val="20003"/>
                    </a:ext>
                  </a:extLst>
                </a:gridCol>
                <a:gridCol w="1581439">
                  <a:extLst>
                    <a:ext uri="{9D8B030D-6E8A-4147-A177-3AD203B41FA5}">
                      <a16:colId xmlns:a16="http://schemas.microsoft.com/office/drawing/2014/main" val="1120883594"/>
                    </a:ext>
                  </a:extLst>
                </a:gridCol>
                <a:gridCol w="1372968">
                  <a:extLst>
                    <a:ext uri="{9D8B030D-6E8A-4147-A177-3AD203B41FA5}">
                      <a16:colId xmlns:a16="http://schemas.microsoft.com/office/drawing/2014/main" val="2105644562"/>
                    </a:ext>
                  </a:extLst>
                </a:gridCol>
                <a:gridCol w="2836794">
                  <a:extLst>
                    <a:ext uri="{9D8B030D-6E8A-4147-A177-3AD203B41FA5}">
                      <a16:colId xmlns:a16="http://schemas.microsoft.com/office/drawing/2014/main" val="20004"/>
                    </a:ext>
                  </a:extLst>
                </a:gridCol>
              </a:tblGrid>
              <a:tr h="838199">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Directives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The DBE must ensure that</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2021</a:t>
                      </a:r>
                    </a:p>
                  </a:txBody>
                  <a:tcPr marL="91429" marR="91429" marT="45694" marB="456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a16="http://schemas.microsoft.com/office/drawing/2014/main" val="10000"/>
                  </a:ext>
                </a:extLst>
              </a:tr>
              <a:tr h="1981200">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Chief markers and internal moderators are provided with the required 20 scripts each for pre-marking in preparation for marking guideline discussion meetings.</a:t>
                      </a: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3333CC">
                              <a:lumMod val="50000"/>
                            </a:srgbClr>
                          </a:solidFill>
                          <a:effectLst/>
                          <a:uLnTx/>
                          <a:uFillTx/>
                          <a:latin typeface="Century Gothic" panose="020B0502020202020204" pitchFamily="34" charset="0"/>
                          <a:ea typeface="MS Gothic"/>
                        </a:rPr>
                        <a:t>Partially compliant</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3333CC">
                              <a:lumMod val="50000"/>
                            </a:srgbClr>
                          </a:solidFill>
                          <a:effectLst/>
                          <a:uLnTx/>
                          <a:uFillTx/>
                          <a:latin typeface="Century Gothic" panose="020B0502020202020204" pitchFamily="34" charset="0"/>
                          <a:ea typeface="MS Gothic"/>
                        </a:rPr>
                        <a:t>Partially compliant</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3333CC">
                              <a:lumMod val="50000"/>
                            </a:srgbClr>
                          </a:solidFill>
                          <a:effectLst/>
                          <a:uLnTx/>
                          <a:uFillTx/>
                          <a:latin typeface="Century Gothic" panose="020B0502020202020204" pitchFamily="34" charset="0"/>
                          <a:ea typeface="MS Gothic"/>
                        </a:rPr>
                        <a:t>Partially compliant</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dirty="0">
                          <a:ln>
                            <a:noFill/>
                          </a:ln>
                          <a:solidFill>
                            <a:srgbClr val="3333CC">
                              <a:lumMod val="50000"/>
                            </a:srgbClr>
                          </a:solidFill>
                          <a:effectLst/>
                          <a:uLnTx/>
                          <a:uFillTx/>
                          <a:latin typeface="Century Gothic" panose="020B0502020202020204" pitchFamily="34" charset="0"/>
                          <a:ea typeface="MS Gothic"/>
                          <a:cs typeface="+mn-cs"/>
                        </a:rPr>
                        <a:t>There was a notable increase in the level of compliance with the 20 scripts pre-marking requirement with only two provinces’ compliance level being below 50% (NC &amp; NW).</a:t>
                      </a:r>
                      <a:endParaRPr kumimoji="0" lang="en-US" altLang="en-US" sz="1600" b="0" i="0" u="none" strike="noStrike" kern="1200" cap="none" spc="0" normalizeH="0" baseline="0" dirty="0">
                        <a:ln>
                          <a:noFill/>
                        </a:ln>
                        <a:solidFill>
                          <a:srgbClr val="3333CC">
                            <a:lumMod val="50000"/>
                          </a:srgbClr>
                        </a:solidFill>
                        <a:effectLst/>
                        <a:uLnTx/>
                        <a:uFillTx/>
                        <a:latin typeface="Century Gothic" panose="020B0502020202020204" pitchFamily="34" charset="0"/>
                        <a:ea typeface="MS Gothic"/>
                        <a:cs typeface="+mn-cs"/>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2467405">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Tahoma" panose="020B0604030504040204" pitchFamily="34" charset="0"/>
                        </a:rPr>
                        <a:t>Sufficient time is allowed between the writing of a question paper and its marking guideline discussion meeting. (This allows time for chief markers and internal moderators to mark the sampled number of scripts in preparation for the marking guideline discussion  meetings).</a:t>
                      </a:r>
                      <a:endParaRPr kumimoji="0" lang="en-US" alt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mn-cs"/>
                      </a:endParaRPr>
                    </a:p>
                  </a:txBody>
                  <a:tcPr marL="91429" marR="91429"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kumimoji="0" lang="en-US" sz="1600" b="0" i="0" u="none" strike="noStrike" kern="1200" cap="none" spc="0" normalizeH="0" baseline="0" noProof="0" dirty="0">
                          <a:ln>
                            <a:noFill/>
                          </a:ln>
                          <a:solidFill>
                            <a:srgbClr val="3333CC">
                              <a:lumMod val="50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Partially compliant</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kumimoji="0" lang="en-US" sz="1600" b="0" i="0" u="none" strike="noStrike" kern="1200" cap="none" spc="0" normalizeH="0" baseline="0" noProof="0" dirty="0">
                          <a:ln>
                            <a:noFill/>
                          </a:ln>
                          <a:solidFill>
                            <a:srgbClr val="3333CC">
                              <a:lumMod val="50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Partially compliant</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kumimoji="0" lang="en-US" sz="1600" b="0" i="0" u="none" strike="noStrike" kern="1200" cap="none" spc="0" normalizeH="0" baseline="0" noProof="0" dirty="0">
                          <a:ln>
                            <a:noFill/>
                          </a:ln>
                          <a:solidFill>
                            <a:srgbClr val="3333CC">
                              <a:lumMod val="50000"/>
                            </a:srgbClr>
                          </a:solidFill>
                          <a:effectLst/>
                          <a:uLnTx/>
                          <a:uFillTx/>
                          <a:latin typeface="Century Gothic" panose="020B0502020202020204" pitchFamily="34" charset="0"/>
                          <a:ea typeface="Calibri" panose="020F0502020204030204" pitchFamily="34" charset="0"/>
                          <a:cs typeface="Times New Roman" panose="02020603050405020304" pitchFamily="18" charset="0"/>
                        </a:rPr>
                        <a:t>Compliant</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endParaRP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r>
                        <a:rPr kumimoji="0" lang="en-ZA" sz="1600" b="0" i="0" u="none" strike="noStrike" kern="1200" cap="none" spc="0" normalizeH="0" baseline="0" dirty="0">
                          <a:ln>
                            <a:noFill/>
                          </a:ln>
                          <a:solidFill>
                            <a:srgbClr val="3333CC">
                              <a:lumMod val="50000"/>
                            </a:srgbClr>
                          </a:solidFill>
                          <a:effectLst/>
                          <a:uLnTx/>
                          <a:uFillTx/>
                          <a:latin typeface="Century Gothic" panose="020B0502020202020204" pitchFamily="34" charset="0"/>
                          <a:ea typeface="MS Gothic"/>
                          <a:cs typeface="+mn-cs"/>
                        </a:rPr>
                        <a:t>There is at least 5 days between the writing and standardisation meetings to afford the chief markers and internal moderators sufficient time to engage with the marking guidelines and mark the 20 dummy scripts before attending the marking guideline standardisation meetings.</a:t>
                      </a:r>
                    </a:p>
                  </a:txBody>
                  <a:tcPr marL="91429" marR="91429"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43</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468128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3238" y="198437"/>
            <a:ext cx="9069387" cy="457200"/>
          </a:xfrm>
        </p:spPr>
        <p:txBody>
          <a:bodyPr/>
          <a:lstStyle/>
          <a:p>
            <a:pPr>
              <a:defRPr/>
            </a:pPr>
            <a:r>
              <a:rPr lang="en-US" altLang="en-US" sz="3200" b="1" kern="0" dirty="0">
                <a:solidFill>
                  <a:srgbClr val="3333CC">
                    <a:lumMod val="50000"/>
                  </a:srgbClr>
                </a:solidFill>
                <a:latin typeface="Century Gothic" panose="020B0502020202020204" pitchFamily="34" charset="0"/>
                <a:cs typeface="+mj-cs"/>
              </a:rPr>
              <a:t>Marking Guidelines Standardisation</a:t>
            </a:r>
            <a:endParaRPr lang="en-ZA" altLang="en-US" sz="3200" b="1" dirty="0">
              <a:solidFill>
                <a:srgbClr val="002060"/>
              </a:solidFill>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4536177"/>
              </p:ext>
            </p:extLst>
          </p:nvPr>
        </p:nvGraphicFramePr>
        <p:xfrm>
          <a:off x="125411" y="808037"/>
          <a:ext cx="9829801" cy="5711652"/>
        </p:xfrm>
        <a:graphic>
          <a:graphicData uri="http://schemas.openxmlformats.org/drawingml/2006/table">
            <a:tbl>
              <a:tblPr/>
              <a:tblGrid>
                <a:gridCol w="3336190">
                  <a:extLst>
                    <a:ext uri="{9D8B030D-6E8A-4147-A177-3AD203B41FA5}">
                      <a16:colId xmlns:a16="http://schemas.microsoft.com/office/drawing/2014/main" val="20000"/>
                    </a:ext>
                  </a:extLst>
                </a:gridCol>
                <a:gridCol w="1624117">
                  <a:extLst>
                    <a:ext uri="{9D8B030D-6E8A-4147-A177-3AD203B41FA5}">
                      <a16:colId xmlns:a16="http://schemas.microsoft.com/office/drawing/2014/main" val="20003"/>
                    </a:ext>
                  </a:extLst>
                </a:gridCol>
                <a:gridCol w="1413724">
                  <a:extLst>
                    <a:ext uri="{9D8B030D-6E8A-4147-A177-3AD203B41FA5}">
                      <a16:colId xmlns:a16="http://schemas.microsoft.com/office/drawing/2014/main" val="1069394807"/>
                    </a:ext>
                  </a:extLst>
                </a:gridCol>
                <a:gridCol w="1413724">
                  <a:extLst>
                    <a:ext uri="{9D8B030D-6E8A-4147-A177-3AD203B41FA5}">
                      <a16:colId xmlns:a16="http://schemas.microsoft.com/office/drawing/2014/main" val="1855098818"/>
                    </a:ext>
                  </a:extLst>
                </a:gridCol>
                <a:gridCol w="2042046">
                  <a:extLst>
                    <a:ext uri="{9D8B030D-6E8A-4147-A177-3AD203B41FA5}">
                      <a16:colId xmlns:a16="http://schemas.microsoft.com/office/drawing/2014/main" val="20004"/>
                    </a:ext>
                  </a:extLst>
                </a:gridCol>
              </a:tblGrid>
              <a:tr h="734168">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Directives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Gothic" panose="020B0502020202020204" pitchFamily="34" charset="0"/>
                        </a:rPr>
                        <a:t>The DBE must ensure that:</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2019</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2020</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Nov 2021</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8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91427" marR="91427"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2228B"/>
                    </a:solidFill>
                  </a:tcPr>
                </a:tc>
                <a:extLst>
                  <a:ext uri="{0D108BD9-81ED-4DB2-BD59-A6C34878D82A}">
                    <a16:rowId xmlns:a16="http://schemas.microsoft.com/office/drawing/2014/main" val="10000"/>
                  </a:ext>
                </a:extLst>
              </a:tr>
              <a:tr h="1278942">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600" dirty="0">
                          <a:solidFill>
                            <a:schemeClr val="accent6">
                              <a:lumMod val="50000"/>
                            </a:schemeClr>
                          </a:solidFill>
                          <a:latin typeface="Century Gothic" panose="020B0502020202020204" pitchFamily="34" charset="0"/>
                        </a:rPr>
                        <a:t>Interpreters are available throughout the </a:t>
                      </a:r>
                      <a:r>
                        <a:rPr lang="en-ZA" sz="1600" dirty="0">
                          <a:solidFill>
                            <a:srgbClr val="FF0000"/>
                          </a:solidFill>
                          <a:latin typeface="Century Gothic" panose="020B0502020202020204" pitchFamily="34" charset="0"/>
                        </a:rPr>
                        <a:t> </a:t>
                      </a:r>
                      <a:r>
                        <a:rPr lang="en-ZA" sz="1600" dirty="0">
                          <a:solidFill>
                            <a:schemeClr val="accent2">
                              <a:lumMod val="50000"/>
                            </a:schemeClr>
                          </a:solidFill>
                          <a:latin typeface="Century Gothic" panose="020B0502020202020204" pitchFamily="34" charset="0"/>
                        </a:rPr>
                        <a:t>SASL HL marking guideline discussion sessions.</a:t>
                      </a:r>
                    </a:p>
                  </a:txBody>
                  <a:tcPr marL="91427" marR="91427"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0" i="0" u="none" strike="noStrike" cap="none" normalizeH="0" baseline="0" dirty="0">
                          <a:ln>
                            <a:noFill/>
                          </a:ln>
                          <a:solidFill>
                            <a:schemeClr val="accent6">
                              <a:lumMod val="50000"/>
                            </a:schemeClr>
                          </a:solidFill>
                          <a:effectLst/>
                          <a:latin typeface="Century Gothic" panose="020B0502020202020204" pitchFamily="34" charset="0"/>
                        </a:rPr>
                        <a:t>Not Compliant</a:t>
                      </a:r>
                    </a:p>
                  </a:txBody>
                  <a:tcPr marL="91427" marR="91427"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0" i="0" u="none" strike="noStrike" cap="none" normalizeH="0" baseline="0" dirty="0">
                          <a:ln>
                            <a:noFill/>
                          </a:ln>
                          <a:solidFill>
                            <a:schemeClr val="accent6">
                              <a:lumMod val="50000"/>
                            </a:schemeClr>
                          </a:solidFill>
                          <a:effectLst/>
                          <a:latin typeface="Century Gothic" panose="020B0502020202020204" pitchFamily="34" charset="0"/>
                        </a:rPr>
                        <a:t>Compliant</a:t>
                      </a:r>
                    </a:p>
                  </a:txBody>
                  <a:tcPr marL="91427" marR="91427"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altLang="en-US" sz="1600" b="0" i="0" u="none" strike="noStrike" kern="1200" cap="none" normalizeH="0" baseline="0" dirty="0">
                          <a:ln>
                            <a:noFill/>
                          </a:ln>
                          <a:solidFill>
                            <a:schemeClr val="accent6">
                              <a:lumMod val="50000"/>
                            </a:schemeClr>
                          </a:solidFill>
                          <a:effectLst/>
                          <a:latin typeface="Century Gothic" panose="020B0502020202020204" pitchFamily="34" charset="0"/>
                          <a:ea typeface="+mn-ea"/>
                          <a:cs typeface="+mn-cs"/>
                        </a:rPr>
                        <a:t>Compliant</a:t>
                      </a:r>
                    </a:p>
                  </a:txBody>
                  <a:tcPr marL="91427" marR="91427"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r>
                        <a:rPr kumimoji="0" lang="en-ZA" sz="1600" b="0" i="0" u="none" strike="noStrike" kern="1200" cap="none" normalizeH="0" baseline="0" dirty="0">
                          <a:ln>
                            <a:noFill/>
                          </a:ln>
                          <a:solidFill>
                            <a:schemeClr val="accent6">
                              <a:lumMod val="50000"/>
                            </a:schemeClr>
                          </a:solidFill>
                          <a:effectLst/>
                          <a:latin typeface="Century Gothic" panose="020B0502020202020204" pitchFamily="34" charset="0"/>
                          <a:ea typeface="+mn-ea"/>
                          <a:cs typeface="+mn-cs"/>
                        </a:rPr>
                        <a:t>Interpreters were available throughout the session.</a:t>
                      </a:r>
                    </a:p>
                  </a:txBody>
                  <a:tcPr marL="91427" marR="91427"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02"/>
                  </a:ext>
                </a:extLst>
              </a:tr>
              <a:tr h="1278942">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PED have access to training scripts</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lang="en-US" altLang="en-US" sz="1600" kern="1200" dirty="0">
                        <a:solidFill>
                          <a:srgbClr val="002060"/>
                        </a:solidFill>
                        <a:latin typeface="Century Gothic" panose="020B0502020202020204" pitchFamily="34" charset="0"/>
                        <a:ea typeface="+mn-ea"/>
                        <a:cs typeface="+mn-cs"/>
                      </a:endParaRP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1966"/>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US" altLang="en-US" sz="1600" kern="1200" dirty="0">
                          <a:solidFill>
                            <a:schemeClr val="accent6">
                              <a:lumMod val="50000"/>
                            </a:schemeClr>
                          </a:solidFill>
                          <a:latin typeface="Century Gothic" panose="020B0502020202020204" pitchFamily="34" charset="0"/>
                          <a:ea typeface="+mn-ea"/>
                          <a:cs typeface="+mn-cs"/>
                        </a:rPr>
                        <a:t>Not compliant</a:t>
                      </a: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US" altLang="en-US" sz="1600" kern="1200" dirty="0">
                          <a:solidFill>
                            <a:schemeClr val="accent6">
                              <a:lumMod val="50000"/>
                            </a:schemeClr>
                          </a:solidFill>
                          <a:latin typeface="Century Gothic" panose="020B0502020202020204" pitchFamily="34" charset="0"/>
                          <a:ea typeface="+mn-ea"/>
                          <a:cs typeface="+mn-cs"/>
                        </a:rPr>
                        <a:t>Partially compliant</a:t>
                      </a: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600" kern="1200" dirty="0">
                          <a:solidFill>
                            <a:schemeClr val="accent6">
                              <a:lumMod val="50000"/>
                            </a:schemeClr>
                          </a:solidFill>
                          <a:latin typeface="Century Gothic" panose="020B0502020202020204" pitchFamily="34" charset="0"/>
                          <a:ea typeface="+mn-ea"/>
                          <a:cs typeface="+mn-cs"/>
                        </a:rPr>
                        <a:t>All the internal moderators and chief markers had access to training scripts, however, some did not mark the required minimum of 20 scripts in 2021.</a:t>
                      </a: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630106945"/>
                  </a:ext>
                </a:extLst>
              </a:tr>
              <a:tr h="1278942">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600" kern="1200" dirty="0">
                          <a:solidFill>
                            <a:schemeClr val="accent6">
                              <a:lumMod val="50000"/>
                            </a:schemeClr>
                          </a:solidFill>
                          <a:latin typeface="Century Gothic" panose="020B0502020202020204" pitchFamily="34" charset="0"/>
                          <a:ea typeface="+mn-ea"/>
                          <a:cs typeface="+mn-cs"/>
                        </a:rPr>
                        <a:t>Provincial internal moderators submit their detailed pre-marking reports timeously</a:t>
                      </a:r>
                      <a:endParaRPr lang="en-US" altLang="en-US" sz="1600" kern="1200" noProof="0" dirty="0">
                        <a:solidFill>
                          <a:schemeClr val="accent6">
                            <a:lumMod val="50000"/>
                          </a:schemeClr>
                        </a:solidFill>
                        <a:latin typeface="Century Gothic" panose="020B0502020202020204" pitchFamily="34" charset="0"/>
                        <a:ea typeface="+mn-ea"/>
                        <a:cs typeface="+mn-cs"/>
                      </a:endParaRP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lang="en-US" altLang="en-US" sz="1600" kern="1200" dirty="0">
                        <a:solidFill>
                          <a:srgbClr val="002060"/>
                        </a:solidFill>
                        <a:latin typeface="Century Gothic" panose="020B0502020202020204" pitchFamily="34" charset="0"/>
                        <a:ea typeface="+mn-ea"/>
                        <a:cs typeface="+mn-cs"/>
                      </a:endParaRP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1966"/>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lang="en-US" altLang="en-US" sz="1600" kern="1200" dirty="0">
                        <a:solidFill>
                          <a:schemeClr val="accent6">
                            <a:lumMod val="50000"/>
                          </a:schemeClr>
                        </a:solidFill>
                        <a:latin typeface="Century Gothic" panose="020B0502020202020204" pitchFamily="34" charset="0"/>
                        <a:ea typeface="+mn-ea"/>
                        <a:cs typeface="+mn-cs"/>
                      </a:endParaRP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81966"/>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US" altLang="en-US" sz="1600" kern="1200" dirty="0">
                          <a:solidFill>
                            <a:schemeClr val="accent6">
                              <a:lumMod val="50000"/>
                            </a:schemeClr>
                          </a:solidFill>
                          <a:latin typeface="Century Gothic" panose="020B0502020202020204" pitchFamily="34" charset="0"/>
                          <a:ea typeface="+mn-ea"/>
                          <a:cs typeface="+mn-cs"/>
                        </a:rPr>
                        <a:t>Partially compliant</a:t>
                      </a: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lang="en-ZA" sz="1600" kern="1200" dirty="0">
                          <a:solidFill>
                            <a:schemeClr val="accent6">
                              <a:lumMod val="50000"/>
                            </a:schemeClr>
                          </a:solidFill>
                          <a:latin typeface="Century Gothic" panose="020B0502020202020204" pitchFamily="34" charset="0"/>
                          <a:ea typeface="+mn-ea"/>
                          <a:cs typeface="+mn-cs"/>
                        </a:rPr>
                        <a:t>New directive, to be observed in 2021.</a:t>
                      </a:r>
                    </a:p>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lang="en-ZA" sz="1600" kern="1200" dirty="0">
                        <a:solidFill>
                          <a:schemeClr val="accent6">
                            <a:lumMod val="50000"/>
                          </a:schemeClr>
                        </a:solidFill>
                        <a:latin typeface="Century Gothic" panose="020B0502020202020204" pitchFamily="34" charset="0"/>
                        <a:ea typeface="+mn-ea"/>
                        <a:cs typeface="+mn-cs"/>
                      </a:endParaRPr>
                    </a:p>
                  </a:txBody>
                  <a:tcPr marL="91405" marR="91405" marT="45718" marB="4571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680598771"/>
                  </a:ext>
                </a:extLst>
              </a:tr>
            </a:tbl>
          </a:graphicData>
        </a:graphic>
      </p:graphicFrame>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44</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6737032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483035" y="1860776"/>
            <a:ext cx="7109792"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a:pPr>
            <a:endParaRPr kumimoji="0" lang="en-ZA" sz="1800" b="0" i="0" u="none" strike="noStrike" kern="1200" cap="none" spc="0" normalizeH="0" baseline="0" noProof="0" dirty="0">
              <a:ln>
                <a:noFill/>
              </a:ln>
              <a:solidFill>
                <a:srgbClr val="FFFFFF"/>
              </a:solidFill>
              <a:effectLst/>
              <a:uLnTx/>
              <a:uFillTx/>
              <a:latin typeface="Arial" charset="0"/>
              <a:ea typeface="MS Gothic"/>
              <a:cs typeface="Arial" charset="0"/>
            </a:endParaRPr>
          </a:p>
          <a:p>
            <a:pPr marL="0" marR="0" lvl="0" indent="0" algn="ctr" defTabSz="449263" rtl="0" eaLnBrk="1" fontAlgn="base" latinLnBrk="0" hangingPunct="0">
              <a:lnSpc>
                <a:spcPct val="93000"/>
              </a:lnSpc>
              <a:spcBef>
                <a:spcPct val="0"/>
              </a:spcBef>
              <a:spcAft>
                <a:spcPct val="0"/>
              </a:spcAft>
              <a:buClr>
                <a:srgbClr val="000000"/>
              </a:buClr>
              <a:buSzPct val="45000"/>
              <a:buFont typeface="Wingdings" charset="2"/>
              <a:buNone/>
              <a:tabLst/>
              <a:defRPr/>
            </a:pPr>
            <a:r>
              <a:rPr kumimoji="0" lang="en-ZA" sz="4400" b="1" i="0" u="none" strike="noStrike" kern="1200" cap="none" spc="0" normalizeH="0" baseline="0" noProof="0" dirty="0">
                <a:ln>
                  <a:noFill/>
                </a:ln>
                <a:solidFill>
                  <a:srgbClr val="FFFFFF"/>
                </a:solidFill>
                <a:effectLst/>
                <a:uLnTx/>
                <a:uFillTx/>
                <a:latin typeface="Century Gothic" panose="020B0502020202020204" pitchFamily="34" charset="0"/>
                <a:ea typeface="MS Gothic"/>
                <a:cs typeface="Arial" charset="0"/>
              </a:rPr>
              <a:t>MONITORING OF MARKING</a:t>
            </a:r>
          </a:p>
        </p:txBody>
      </p:sp>
      <p:sp>
        <p:nvSpPr>
          <p:cNvPr id="3" name="Slide Number Placeholder 2"/>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45</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362754403"/>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noChangeArrowheads="1"/>
          </p:cNvSpPr>
          <p:nvPr>
            <p:ph type="title"/>
          </p:nvPr>
        </p:nvSpPr>
        <p:spPr>
          <a:xfrm>
            <a:off x="239713" y="0"/>
            <a:ext cx="9525000" cy="884238"/>
          </a:xfrm>
        </p:spPr>
        <p:txBody>
          <a:bodyPr/>
          <a:lstStyle/>
          <a:p>
            <a:r>
              <a:rPr lang="en-ZA" altLang="en-US" sz="3200" b="1">
                <a:solidFill>
                  <a:srgbClr val="002060"/>
                </a:solidFill>
                <a:latin typeface="Century Gothic" panose="020B0502020202020204" pitchFamily="34" charset="0"/>
              </a:rPr>
              <a:t>Monitoring the Marking of Examinations</a:t>
            </a:r>
          </a:p>
        </p:txBody>
      </p:sp>
      <p:sp>
        <p:nvSpPr>
          <p:cNvPr id="72707" name="Content Placeholder 2"/>
          <p:cNvSpPr>
            <a:spLocks noGrp="1"/>
          </p:cNvSpPr>
          <p:nvPr>
            <p:ph idx="1"/>
          </p:nvPr>
        </p:nvSpPr>
        <p:spPr>
          <a:xfrm>
            <a:off x="163512" y="808037"/>
            <a:ext cx="9753599" cy="5791201"/>
          </a:xfrm>
        </p:spPr>
        <p:txBody>
          <a:bodyPr/>
          <a:lstStyle/>
          <a:p>
            <a:pPr marL="0" indent="0" defTabSz="407571">
              <a:spcAft>
                <a:spcPts val="1293"/>
              </a:spcAft>
              <a:buFont typeface="Wingdings" panose="05000000000000000000" pitchFamily="2" charset="2"/>
              <a:buNone/>
              <a:defRPr/>
            </a:pPr>
            <a:r>
              <a:rPr lang="en-US" sz="2800" b="1" u="sng" kern="0" dirty="0">
                <a:solidFill>
                  <a:srgbClr val="3333CC">
                    <a:lumMod val="50000"/>
                  </a:srgbClr>
                </a:solidFill>
                <a:latin typeface="Century Gothic" panose="020B0502020202020204" pitchFamily="34" charset="0"/>
              </a:rPr>
              <a:t>Areas of Improvement</a:t>
            </a:r>
          </a:p>
          <a:p>
            <a:pPr marL="106363" indent="0" algn="just">
              <a:spcAft>
                <a:spcPts val="1000"/>
              </a:spcAft>
              <a:buClr>
                <a:srgbClr val="002060"/>
              </a:buClr>
              <a:buSzPct val="100000"/>
              <a:buNone/>
            </a:pPr>
            <a:r>
              <a:rPr lang="en-ZA" sz="2400" dirty="0">
                <a:solidFill>
                  <a:srgbClr val="002060"/>
                </a:solidFill>
                <a:latin typeface="Century Gothic" panose="020B0502020202020204" pitchFamily="34" charset="0"/>
              </a:rPr>
              <a:t>The following areas of improvement were noted:</a:t>
            </a:r>
          </a:p>
          <a:p>
            <a:pPr marL="106363" indent="0" algn="just">
              <a:spcAft>
                <a:spcPts val="1000"/>
              </a:spcAft>
              <a:buClr>
                <a:srgbClr val="002060"/>
              </a:buClr>
              <a:buSzPct val="100000"/>
              <a:buNone/>
            </a:pPr>
            <a:endParaRPr lang="en-ZA" sz="1800" dirty="0">
              <a:solidFill>
                <a:srgbClr val="002060"/>
              </a:solidFill>
              <a:latin typeface="Century Gothic" panose="020B0502020202020204" pitchFamily="34" charset="0"/>
            </a:endParaRPr>
          </a:p>
          <a:p>
            <a:pPr marL="457200" lvl="0" indent="-457200" algn="just">
              <a:spcAft>
                <a:spcPts val="1000"/>
              </a:spcAft>
              <a:buClr>
                <a:srgbClr val="002060"/>
              </a:buClr>
              <a:buSzPct val="100000"/>
              <a:buFont typeface="+mj-lt"/>
              <a:buAutoNum type="alphaLcPeriod"/>
            </a:pPr>
            <a:r>
              <a:rPr lang="en-ZA" sz="2400" dirty="0">
                <a:solidFill>
                  <a:srgbClr val="002060"/>
                </a:solidFill>
                <a:latin typeface="Century Gothic" panose="020B0502020202020204" pitchFamily="34" charset="0"/>
              </a:rPr>
              <a:t>High levels of compliance with the DBE health and safety protocols for managing marking centres under COVID-19 conditions was evident across monitored marking centres;</a:t>
            </a:r>
          </a:p>
          <a:p>
            <a:pPr marL="457200" lvl="0" indent="-457200" algn="just">
              <a:spcAft>
                <a:spcPts val="1000"/>
              </a:spcAft>
              <a:buClr>
                <a:srgbClr val="002060"/>
              </a:buClr>
              <a:buSzPct val="100000"/>
              <a:buFont typeface="+mj-lt"/>
              <a:buAutoNum type="alphaLcPeriod"/>
            </a:pPr>
            <a:r>
              <a:rPr lang="en-ZA" sz="2400" dirty="0">
                <a:solidFill>
                  <a:srgbClr val="002060"/>
                </a:solidFill>
                <a:latin typeface="Century Gothic" panose="020B0502020202020204" pitchFamily="34" charset="0"/>
              </a:rPr>
              <a:t>A vast improvement with the uniform application and standards of security;</a:t>
            </a:r>
          </a:p>
          <a:p>
            <a:pPr marL="457200" lvl="0" indent="-457200" algn="just">
              <a:spcAft>
                <a:spcPts val="1000"/>
              </a:spcAft>
              <a:buClr>
                <a:srgbClr val="002060"/>
              </a:buClr>
              <a:buSzPct val="100000"/>
              <a:buFont typeface="+mj-lt"/>
              <a:buAutoNum type="alphaLcPeriod"/>
            </a:pPr>
            <a:r>
              <a:rPr lang="en-ZA" sz="2400" dirty="0">
                <a:solidFill>
                  <a:srgbClr val="002060"/>
                </a:solidFill>
                <a:latin typeface="Century Gothic" panose="020B0502020202020204" pitchFamily="34" charset="0"/>
              </a:rPr>
              <a:t>All PED strived to secure marking centres with appropriate facilities, which were well maintained and conducive for marking; and</a:t>
            </a:r>
          </a:p>
          <a:p>
            <a:pPr marL="452438" indent="-452438">
              <a:spcAft>
                <a:spcPts val="1000"/>
              </a:spcAft>
              <a:buClr>
                <a:srgbClr val="002060"/>
              </a:buClr>
              <a:buSzPct val="100000"/>
              <a:buFont typeface="+mj-lt"/>
              <a:buAutoNum type="alphaLcPeriod"/>
            </a:pPr>
            <a:r>
              <a:rPr lang="en-ZA" sz="2400" dirty="0">
                <a:solidFill>
                  <a:srgbClr val="002060"/>
                </a:solidFill>
                <a:latin typeface="Century Gothic" panose="020B0502020202020204" pitchFamily="34" charset="0"/>
              </a:rPr>
              <a:t>The availability of well-compiled management plans to be followed by management teams.</a:t>
            </a:r>
            <a:endParaRPr lang="en-US" sz="2400" dirty="0">
              <a:solidFill>
                <a:srgbClr val="002060"/>
              </a:solidFill>
              <a:latin typeface="Century Gothic" panose="020B0502020202020204" pitchFamily="34" charset="0"/>
            </a:endParaRPr>
          </a:p>
          <a:p>
            <a:pPr marL="563563" indent="-457200" algn="just">
              <a:buClr>
                <a:srgbClr val="003366"/>
              </a:buClr>
              <a:buSzPct val="100000"/>
              <a:buFont typeface="+mj-lt"/>
              <a:buAutoNum type="alphaLcParenR"/>
              <a:defRPr/>
            </a:pPr>
            <a:endParaRPr lang="en-US" sz="2400" dirty="0">
              <a:solidFill>
                <a:srgbClr val="002060"/>
              </a:solidFill>
              <a:latin typeface="Century Gothic" panose="020B0502020202020204" pitchFamily="34" charset="0"/>
            </a:endParaRPr>
          </a:p>
          <a:p>
            <a:pPr marL="106363" indent="0" algn="just">
              <a:lnSpc>
                <a:spcPct val="120000"/>
              </a:lnSpc>
              <a:spcAft>
                <a:spcPts val="0"/>
              </a:spcAft>
              <a:buFont typeface="Wingdings" panose="05000000000000000000" pitchFamily="2" charset="2"/>
              <a:buNone/>
              <a:defRPr/>
            </a:pPr>
            <a:endParaRPr lang="en-US" sz="2400" dirty="0">
              <a:solidFill>
                <a:srgbClr val="002060"/>
              </a:solidFill>
              <a:latin typeface="Century Gothic" panose="020B0502020202020204" pitchFamily="34" charset="0"/>
            </a:endParaRPr>
          </a:p>
        </p:txBody>
      </p:sp>
      <p:sp>
        <p:nvSpPr>
          <p:cNvPr id="47108" name="TextBox 3"/>
          <p:cNvSpPr txBox="1">
            <a:spLocks noChangeArrowheads="1"/>
          </p:cNvSpPr>
          <p:nvPr/>
        </p:nvSpPr>
        <p:spPr bwMode="auto">
          <a:xfrm>
            <a:off x="9037638" y="683736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rPr>
              <a:t>46</a:t>
            </a:r>
            <a:endParaRPr kumimoji="0" lang="en-ZA"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1393479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435101"/>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the Marking of the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350010658"/>
              </p:ext>
            </p:extLst>
          </p:nvPr>
        </p:nvGraphicFramePr>
        <p:xfrm>
          <a:off x="1" y="878098"/>
          <a:ext cx="10080624" cy="5436213"/>
        </p:xfrm>
        <a:graphic>
          <a:graphicData uri="http://schemas.openxmlformats.org/drawingml/2006/table">
            <a:tbl>
              <a:tblPr firstRow="1" bandRow="1">
                <a:tableStyleId>{21E4AEA4-8DFA-4A89-87EB-49C32662AFE0}</a:tableStyleId>
              </a:tblPr>
              <a:tblGrid>
                <a:gridCol w="3287712">
                  <a:extLst>
                    <a:ext uri="{9D8B030D-6E8A-4147-A177-3AD203B41FA5}">
                      <a16:colId xmlns:a16="http://schemas.microsoft.com/office/drawing/2014/main" val="20000"/>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4253276855"/>
                    </a:ext>
                  </a:extLst>
                </a:gridCol>
                <a:gridCol w="1371600">
                  <a:extLst>
                    <a:ext uri="{9D8B030D-6E8A-4147-A177-3AD203B41FA5}">
                      <a16:colId xmlns:a16="http://schemas.microsoft.com/office/drawing/2014/main" val="20004"/>
                    </a:ext>
                  </a:extLst>
                </a:gridCol>
                <a:gridCol w="2754312">
                  <a:extLst>
                    <a:ext uri="{9D8B030D-6E8A-4147-A177-3AD203B41FA5}">
                      <a16:colId xmlns:a16="http://schemas.microsoft.com/office/drawing/2014/main" val="2664955811"/>
                    </a:ext>
                  </a:extLst>
                </a:gridCol>
              </a:tblGrid>
              <a:tr h="625081">
                <a:tc>
                  <a:txBody>
                    <a:bodyPr/>
                    <a:lstStyle/>
                    <a:p>
                      <a:r>
                        <a:rPr lang="en-ZA" sz="1700" dirty="0">
                          <a:latin typeface="Century Gothic" panose="020B0502020202020204" pitchFamily="34" charset="0"/>
                        </a:rPr>
                        <a:t>Directives</a:t>
                      </a:r>
                    </a:p>
                    <a:p>
                      <a:r>
                        <a:rPr lang="en-ZA" sz="1700" dirty="0">
                          <a:latin typeface="Century Gothic" panose="020B0502020202020204" pitchFamily="34" charset="0"/>
                        </a:rPr>
                        <a:t>The DBE must ensure that</a:t>
                      </a:r>
                      <a:r>
                        <a:rPr lang="en-ZA" sz="1700" baseline="0" dirty="0">
                          <a:latin typeface="Century Gothic" panose="020B0502020202020204" pitchFamily="34" charset="0"/>
                        </a:rPr>
                        <a:t>:</a:t>
                      </a:r>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r>
                        <a:rPr lang="en-ZA" sz="1700" dirty="0">
                          <a:latin typeface="Century Gothic" panose="020B0502020202020204" pitchFamily="34" charset="0"/>
                        </a:rPr>
                        <a:t>Nov 2019</a:t>
                      </a:r>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r>
                        <a:rPr lang="en-ZA" sz="1700" b="1" kern="1200" dirty="0">
                          <a:solidFill>
                            <a:schemeClr val="lt1"/>
                          </a:solidFill>
                          <a:latin typeface="Century Gothic" panose="020B0502020202020204" pitchFamily="34" charset="0"/>
                          <a:ea typeface="+mn-ea"/>
                          <a:cs typeface="+mn-cs"/>
                        </a:rPr>
                        <a:t>Nov 2020</a:t>
                      </a:r>
                    </a:p>
                  </a:txBody>
                  <a:tcPr marL="100761" marR="100761" marT="50408" marB="50408">
                    <a:solidFill>
                      <a:schemeClr val="accent2">
                        <a:lumMod val="75000"/>
                      </a:schemeClr>
                    </a:solidFill>
                  </a:tcPr>
                </a:tc>
                <a:tc>
                  <a:txBody>
                    <a:bodyPr/>
                    <a:lstStyle/>
                    <a:p>
                      <a:r>
                        <a:rPr lang="en-US" sz="1700" dirty="0">
                          <a:solidFill>
                            <a:schemeClr val="lt1"/>
                          </a:solidFill>
                          <a:latin typeface="Century Gothic" panose="020B0502020202020204" pitchFamily="34" charset="0"/>
                        </a:rPr>
                        <a:t>Nov</a:t>
                      </a:r>
                      <a:r>
                        <a:rPr lang="en-US" sz="1700" baseline="0" dirty="0">
                          <a:solidFill>
                            <a:schemeClr val="lt1"/>
                          </a:solidFill>
                          <a:latin typeface="Century Gothic" panose="020B0502020202020204" pitchFamily="34" charset="0"/>
                        </a:rPr>
                        <a:t> 2021</a:t>
                      </a:r>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7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extLst>
                  <a:ext uri="{0D108BD9-81ED-4DB2-BD59-A6C34878D82A}">
                    <a16:rowId xmlns:a16="http://schemas.microsoft.com/office/drawing/2014/main" val="10000"/>
                  </a:ext>
                </a:extLst>
              </a:tr>
              <a:tr h="1290831">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security at the main entrances into the marking centres is tight, and security guards must be trained by the assessment body in order for them to be effective and efficient.</a:t>
                      </a:r>
                    </a:p>
                  </a:txBody>
                  <a:tcPr marL="91392" marR="91392" marT="45729" marB="45729" horzOverflow="overflow">
                    <a:solidFill>
                      <a:schemeClr val="accent2">
                        <a:lumMod val="20000"/>
                        <a:lumOff val="80000"/>
                      </a:schemeClr>
                    </a:solidFill>
                  </a:tcPr>
                </a:tc>
                <a:tc>
                  <a:txBody>
                    <a:bodyPr/>
                    <a:lstStyle/>
                    <a:p>
                      <a:r>
                        <a:rPr lang="en-ZA" sz="1600" kern="1200" dirty="0">
                          <a:solidFill>
                            <a:srgbClr val="002060"/>
                          </a:solidFill>
                          <a:latin typeface="Century Gothic" panose="020B0502020202020204" pitchFamily="34" charset="0"/>
                          <a:ea typeface="+mn-ea"/>
                          <a:cs typeface="+mn-cs"/>
                        </a:rPr>
                        <a:t>Compliant</a:t>
                      </a:r>
                    </a:p>
                  </a:txBody>
                  <a:tcPr marL="100761" marR="100761" marT="50408" marB="50408">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Partially compliant </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Compliant</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Umalusi is satisfied with the strengthening of security at marking centres.</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10001"/>
                  </a:ext>
                </a:extLst>
              </a:tr>
              <a:tr h="1683511">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training material is delivered on time in order to allow the determined norm time to be achieved without pressure.</a:t>
                      </a:r>
                    </a:p>
                  </a:txBody>
                  <a:tcPr marL="91392" marR="91392" marT="45729" marB="45729" horzOverflow="overflow">
                    <a:solidFill>
                      <a:schemeClr val="accent2">
                        <a:lumMod val="20000"/>
                        <a:lumOff val="80000"/>
                      </a:schemeClr>
                    </a:solidFill>
                  </a:tcPr>
                </a:tc>
                <a:tc>
                  <a:txBody>
                    <a:bodyPr/>
                    <a:lstStyle/>
                    <a:p>
                      <a:r>
                        <a:rPr lang="en-ZA" sz="1600" kern="1200" dirty="0">
                          <a:solidFill>
                            <a:schemeClr val="accent2">
                              <a:lumMod val="50000"/>
                            </a:schemeClr>
                          </a:solidFill>
                          <a:latin typeface="Century Gothic" panose="020B0502020202020204" pitchFamily="34" charset="0"/>
                          <a:ea typeface="+mn-ea"/>
                          <a:cs typeface="+mn-cs"/>
                        </a:rPr>
                        <a:t>Compliant</a:t>
                      </a:r>
                    </a:p>
                  </a:txBody>
                  <a:tcPr marL="100761" marR="100761" marT="50408" marB="50408">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200" dirty="0">
                          <a:solidFill>
                            <a:srgbClr val="22228B"/>
                          </a:solidFill>
                          <a:effectLst/>
                          <a:latin typeface="Century Gothic" panose="020B0502020202020204" pitchFamily="34" charset="0"/>
                          <a:ea typeface="+mn-ea"/>
                          <a:cs typeface="+mn-cs"/>
                        </a:rPr>
                        <a:t>Compliant</a:t>
                      </a: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600" kern="1200" dirty="0">
                          <a:solidFill>
                            <a:srgbClr val="22228B"/>
                          </a:solidFill>
                          <a:effectLst/>
                          <a:latin typeface="Century Gothic" panose="020B0502020202020204" pitchFamily="34" charset="0"/>
                          <a:ea typeface="+mn-ea"/>
                          <a:cs typeface="+mn-cs"/>
                        </a:rPr>
                        <a:t>Partially compliant</a:t>
                      </a:r>
                    </a:p>
                  </a:txBody>
                  <a:tcPr marL="91392" marR="91392" marT="45729" marB="45729"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T</a:t>
                      </a:r>
                      <a:r>
                        <a:rPr kumimoji="0" lang="en-ZA"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his is an area for improvement due to inconsistent management in the circulation of marking guideline documents at some marking centres.</a:t>
                      </a:r>
                      <a:endParaRPr lang="en-US" sz="1600" kern="1200" dirty="0">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10002"/>
                  </a:ext>
                </a:extLst>
              </a:tr>
              <a:tr h="1007508">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Monitoring of marking centres by the assessment body takes place and evidence of such visits is availed to the centre.</a:t>
                      </a:r>
                    </a:p>
                  </a:txBody>
                  <a:tcPr marL="91392" marR="91392" marT="45729" marB="45729" horzOverflow="overflow">
                    <a:solidFill>
                      <a:schemeClr val="accent2">
                        <a:lumMod val="20000"/>
                        <a:lumOff val="80000"/>
                      </a:schemeClr>
                    </a:solidFill>
                  </a:tcPr>
                </a:tc>
                <a:tc>
                  <a:txBody>
                    <a:bodyPr/>
                    <a:lstStyle/>
                    <a:p>
                      <a:r>
                        <a:rPr lang="en-ZA" sz="1600" kern="1200" dirty="0">
                          <a:solidFill>
                            <a:srgbClr val="002060"/>
                          </a:solidFill>
                          <a:latin typeface="Century Gothic" panose="020B0502020202020204" pitchFamily="34" charset="0"/>
                          <a:ea typeface="+mn-ea"/>
                          <a:cs typeface="+mn-cs"/>
                        </a:rPr>
                        <a:t>Partially compliant</a:t>
                      </a:r>
                    </a:p>
                  </a:txBody>
                  <a:tcPr marL="100761" marR="100761" marT="50408" marB="50408">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Compliant</a:t>
                      </a: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Compliant</a:t>
                      </a:r>
                    </a:p>
                  </a:txBody>
                  <a:tcPr marL="91392" marR="91392" marT="45729" marB="45729"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rPr>
                        <a:t>Significant improvement in monitoring was noted</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22228B"/>
                        </a:solidFill>
                        <a:effectLst/>
                        <a:latin typeface="Century Gothic" panose="020B0502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22228B"/>
                        </a:solidFill>
                        <a:effectLst/>
                        <a:latin typeface="Century Gothic" panose="020B0502020202020204" pitchFamily="34" charset="0"/>
                      </a:endParaRP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35877"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47</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0519627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584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88"/>
            <a:ext cx="100806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504825" y="-252413"/>
            <a:ext cx="9070975" cy="1435101"/>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the Marking of the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501901143"/>
              </p:ext>
            </p:extLst>
          </p:nvPr>
        </p:nvGraphicFramePr>
        <p:xfrm>
          <a:off x="1" y="729912"/>
          <a:ext cx="10080624" cy="6249078"/>
        </p:xfrm>
        <a:graphic>
          <a:graphicData uri="http://schemas.openxmlformats.org/drawingml/2006/table">
            <a:tbl>
              <a:tblPr firstRow="1" bandRow="1">
                <a:tableStyleId>{21E4AEA4-8DFA-4A89-87EB-49C32662AFE0}</a:tableStyleId>
              </a:tblPr>
              <a:tblGrid>
                <a:gridCol w="3287712">
                  <a:extLst>
                    <a:ext uri="{9D8B030D-6E8A-4147-A177-3AD203B41FA5}">
                      <a16:colId xmlns:a16="http://schemas.microsoft.com/office/drawing/2014/main" val="20000"/>
                    </a:ext>
                  </a:extLst>
                </a:gridCol>
                <a:gridCol w="1295400">
                  <a:extLst>
                    <a:ext uri="{9D8B030D-6E8A-4147-A177-3AD203B41FA5}">
                      <a16:colId xmlns:a16="http://schemas.microsoft.com/office/drawing/2014/main" val="20003"/>
                    </a:ext>
                  </a:extLst>
                </a:gridCol>
                <a:gridCol w="1371600">
                  <a:extLst>
                    <a:ext uri="{9D8B030D-6E8A-4147-A177-3AD203B41FA5}">
                      <a16:colId xmlns:a16="http://schemas.microsoft.com/office/drawing/2014/main" val="4253276855"/>
                    </a:ext>
                  </a:extLst>
                </a:gridCol>
                <a:gridCol w="1371600">
                  <a:extLst>
                    <a:ext uri="{9D8B030D-6E8A-4147-A177-3AD203B41FA5}">
                      <a16:colId xmlns:a16="http://schemas.microsoft.com/office/drawing/2014/main" val="20004"/>
                    </a:ext>
                  </a:extLst>
                </a:gridCol>
                <a:gridCol w="2754312">
                  <a:extLst>
                    <a:ext uri="{9D8B030D-6E8A-4147-A177-3AD203B41FA5}">
                      <a16:colId xmlns:a16="http://schemas.microsoft.com/office/drawing/2014/main" val="2664955811"/>
                    </a:ext>
                  </a:extLst>
                </a:gridCol>
              </a:tblGrid>
              <a:tr h="574282">
                <a:tc>
                  <a:txBody>
                    <a:bodyPr/>
                    <a:lstStyle/>
                    <a:p>
                      <a:r>
                        <a:rPr lang="en-ZA" sz="1700" dirty="0">
                          <a:latin typeface="Century Gothic" panose="020B0502020202020204" pitchFamily="34" charset="0"/>
                        </a:rPr>
                        <a:t>Directives</a:t>
                      </a:r>
                    </a:p>
                    <a:p>
                      <a:r>
                        <a:rPr lang="en-ZA" sz="1700" dirty="0">
                          <a:latin typeface="Century Gothic" panose="020B0502020202020204" pitchFamily="34" charset="0"/>
                        </a:rPr>
                        <a:t>The DBE must ensure that</a:t>
                      </a:r>
                      <a:r>
                        <a:rPr lang="en-ZA" sz="1700" baseline="0" dirty="0">
                          <a:latin typeface="Century Gothic" panose="020B0502020202020204" pitchFamily="34" charset="0"/>
                        </a:rPr>
                        <a:t>:</a:t>
                      </a:r>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r>
                        <a:rPr lang="en-ZA" sz="1700" dirty="0">
                          <a:latin typeface="Century Gothic" panose="020B0502020202020204" pitchFamily="34" charset="0"/>
                        </a:rPr>
                        <a:t>Nov 2019</a:t>
                      </a:r>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r>
                        <a:rPr lang="en-ZA" sz="1700" b="1" kern="1200" dirty="0">
                          <a:solidFill>
                            <a:schemeClr val="lt1"/>
                          </a:solidFill>
                          <a:latin typeface="Century Gothic" panose="020B0502020202020204" pitchFamily="34" charset="0"/>
                          <a:ea typeface="+mn-ea"/>
                          <a:cs typeface="+mn-cs"/>
                        </a:rPr>
                        <a:t>Nov 2020</a:t>
                      </a:r>
                    </a:p>
                  </a:txBody>
                  <a:tcPr marL="100761" marR="100761" marT="50408" marB="50408">
                    <a:solidFill>
                      <a:schemeClr val="accent2">
                        <a:lumMod val="75000"/>
                      </a:schemeClr>
                    </a:solidFill>
                  </a:tcPr>
                </a:tc>
                <a:tc>
                  <a:txBody>
                    <a:bodyPr/>
                    <a:lstStyle/>
                    <a:p>
                      <a:r>
                        <a:rPr lang="en-US" sz="1700" dirty="0">
                          <a:solidFill>
                            <a:schemeClr val="lt1"/>
                          </a:solidFill>
                          <a:latin typeface="Century Gothic" panose="020B0502020202020204" pitchFamily="34" charset="0"/>
                        </a:rPr>
                        <a:t>Nov</a:t>
                      </a:r>
                      <a:r>
                        <a:rPr lang="en-US" sz="1700" baseline="0" dirty="0">
                          <a:solidFill>
                            <a:schemeClr val="lt1"/>
                          </a:solidFill>
                          <a:latin typeface="Century Gothic" panose="020B0502020202020204" pitchFamily="34" charset="0"/>
                        </a:rPr>
                        <a:t> 2021</a:t>
                      </a:r>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7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7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7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extLst>
                  <a:ext uri="{0D108BD9-81ED-4DB2-BD59-A6C34878D82A}">
                    <a16:rowId xmlns:a16="http://schemas.microsoft.com/office/drawing/2014/main" val="10000"/>
                  </a:ext>
                </a:extLst>
              </a:tr>
              <a:tr h="1025918">
                <a:tc>
                  <a:txBody>
                    <a:bodyPr/>
                    <a:lstStyle/>
                    <a:p>
                      <a:pPr marL="0" marR="0" lvl="0" indent="0" algn="just" defTabSz="449263" rtl="0" eaLnBrk="0" fontAlgn="base" latinLnBrk="0" hangingPunct="0">
                        <a:lnSpc>
                          <a:spcPct val="93000"/>
                        </a:lnSpc>
                        <a:spcBef>
                          <a:spcPct val="0"/>
                        </a:spcBef>
                        <a:spcAft>
                          <a:spcPts val="800"/>
                        </a:spcAft>
                        <a:buClr>
                          <a:srgbClr val="003366"/>
                        </a:buClr>
                        <a:buSzPct val="100000"/>
                        <a:buFont typeface="+mj-lt"/>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Centre manager replacements are fully acquainted with the centre management protocols.</a:t>
                      </a:r>
                    </a:p>
                  </a:txBody>
                  <a:tcPr marL="91392" marR="91392" marT="45729" marB="45729" horzOverflow="overflow">
                    <a:solidFill>
                      <a:schemeClr val="accent2">
                        <a:lumMod val="20000"/>
                        <a:lumOff val="80000"/>
                      </a:schemeClr>
                    </a:solidFill>
                  </a:tcPr>
                </a:tc>
                <a:tc>
                  <a:txBody>
                    <a:bodyPr/>
                    <a:lstStyle/>
                    <a:p>
                      <a:endParaRPr lang="en-ZA" sz="1600" kern="1200" dirty="0">
                        <a:solidFill>
                          <a:srgbClr val="002060"/>
                        </a:solidFill>
                        <a:latin typeface="Century Gothic" panose="020B0502020202020204" pitchFamily="34" charset="0"/>
                        <a:ea typeface="+mn-ea"/>
                        <a:cs typeface="+mn-cs"/>
                      </a:endParaRPr>
                    </a:p>
                  </a:txBody>
                  <a:tcPr marL="100761" marR="100761" marT="50408" marB="50408">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22228B"/>
                        </a:solidFill>
                        <a:effectLst/>
                        <a:latin typeface="Century Gothic" panose="020B0502020202020204" pitchFamily="34" charset="0"/>
                      </a:endParaRPr>
                    </a:p>
                  </a:txBody>
                  <a:tcPr marL="91392" marR="91392" marT="45729" marB="45729" horzOverflow="overflow">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402" marR="91402" marT="45684" marB="45684" horzOverflow="overflow">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22228B"/>
                          </a:solidFill>
                          <a:effectLst/>
                          <a:latin typeface="Century Gothic" panose="020B0502020202020204" pitchFamily="34" charset="0"/>
                        </a:rPr>
                        <a:t>New directive issued in 2021.</a:t>
                      </a:r>
                      <a:endParaRPr kumimoji="0" lang="en-ZA" altLang="en-US" sz="1600" b="0" i="0" u="none" strike="noStrike" cap="none" normalizeH="0" baseline="0" dirty="0">
                        <a:ln>
                          <a:noFill/>
                        </a:ln>
                        <a:solidFill>
                          <a:srgbClr val="22228B"/>
                        </a:solidFill>
                        <a:effectLst/>
                        <a:latin typeface="Century Gothic" panose="020B0502020202020204" pitchFamily="34" charset="0"/>
                      </a:endParaRPr>
                    </a:p>
                  </a:txBody>
                  <a:tcPr marL="91402" marR="91402" marT="45684" marB="45684" horzOverflow="overflow">
                    <a:solidFill>
                      <a:schemeClr val="accent2">
                        <a:lumMod val="20000"/>
                        <a:lumOff val="80000"/>
                      </a:schemeClr>
                    </a:solidFill>
                  </a:tcPr>
                </a:tc>
                <a:extLst>
                  <a:ext uri="{0D108BD9-81ED-4DB2-BD59-A6C34878D82A}">
                    <a16:rowId xmlns:a16="http://schemas.microsoft.com/office/drawing/2014/main" val="10001"/>
                  </a:ext>
                </a:extLst>
              </a:tr>
              <a:tr h="1485373">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Marking centres where computer-based marking or online marking is planned have a backup plan for the supply of electricity in case of power outages.</a:t>
                      </a: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Not compliant</a:t>
                      </a:r>
                    </a:p>
                  </a:txBody>
                  <a:tcPr marL="100761" marR="100761" marT="50408" marB="50408">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Partially compliant</a:t>
                      </a: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Compliant</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High compliance was noted in 2021, as the PED made pre-arrangements to mitigate unforeseen disruption due to load shedding when marking is taking place.</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10002"/>
                  </a:ext>
                </a:extLst>
              </a:tr>
              <a:tr h="1007508">
                <a:tc>
                  <a:txBody>
                    <a:bodyPr/>
                    <a:lstStyle/>
                    <a:p>
                      <a:pPr marL="0" marR="0" lvl="0" indent="0" algn="just" defTabSz="449263" rtl="0" eaLnBrk="0" fontAlgn="base" latinLnBrk="0" hangingPunct="0">
                        <a:lnSpc>
                          <a:spcPct val="93000"/>
                        </a:lnSpc>
                        <a:spcBef>
                          <a:spcPct val="0"/>
                        </a:spcBef>
                        <a:spcAft>
                          <a:spcPts val="1425"/>
                        </a:spcAft>
                        <a:buClr>
                          <a:srgbClr val="003366"/>
                        </a:buClr>
                        <a:buSzPct val="100000"/>
                        <a:buFont typeface="+mj-lt"/>
                        <a:buNone/>
                        <a:tabLst/>
                        <a:defRPr/>
                      </a:pPr>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centres are audited before they can be allocated marking centre status.</a:t>
                      </a:r>
                    </a:p>
                  </a:txBody>
                  <a:tcPr marL="91392" marR="91392" marT="45729" marB="45729" horzOverflow="overflow">
                    <a:solidFill>
                      <a:schemeClr val="accent2">
                        <a:lumMod val="20000"/>
                        <a:lumOff val="80000"/>
                      </a:schemeClr>
                    </a:solidFill>
                  </a:tcPr>
                </a:tc>
                <a:tc>
                  <a:txBody>
                    <a:bodyPr/>
                    <a:lstStyle/>
                    <a:p>
                      <a:pPr algn="ctr"/>
                      <a:endParaRPr lang="en-ZA" sz="1600" dirty="0">
                        <a:solidFill>
                          <a:srgbClr val="002060"/>
                        </a:solidFill>
                        <a:latin typeface="Century Gothic" panose="020B0502020202020204" pitchFamily="34" charset="0"/>
                      </a:endParaRPr>
                    </a:p>
                  </a:txBody>
                  <a:tcPr marL="100761" marR="100761" marT="50408" marB="50408">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2060"/>
                          </a:solidFill>
                          <a:effectLst/>
                          <a:latin typeface="Century Gothic" panose="020B0502020202020204" pitchFamily="34" charset="0"/>
                          <a:ea typeface="+mn-ea"/>
                          <a:cs typeface="+mn-cs"/>
                        </a:rPr>
                        <a:t>Partially compliant</a:t>
                      </a:r>
                      <a:endParaRPr kumimoji="0" lang="en-ZA" altLang="en-US" sz="1600" b="0" i="0" u="none" strike="noStrike" kern="1200" cap="none" normalizeH="0" baseline="0" dirty="0">
                        <a:ln>
                          <a:noFill/>
                        </a:ln>
                        <a:solidFill>
                          <a:srgbClr val="002060"/>
                        </a:solidFill>
                        <a:effectLst/>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Compliant</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Sustainable compliance was noted in 2021.</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10003"/>
                  </a:ext>
                </a:extLst>
              </a:tr>
              <a:tr h="1200064">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Each PED provides centre managers with audited lists of appointed markers for verification purposes.</a:t>
                      </a:r>
                      <a:endPar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tc>
                  <a:txBody>
                    <a:bodyPr/>
                    <a:lstStyle/>
                    <a:p>
                      <a:pPr algn="ctr"/>
                      <a:endParaRPr lang="en-ZA" sz="1600" dirty="0">
                        <a:solidFill>
                          <a:srgbClr val="002060"/>
                        </a:solidFill>
                        <a:latin typeface="Century Gothic" panose="020B0502020202020204" pitchFamily="34" charset="0"/>
                      </a:endParaRPr>
                    </a:p>
                  </a:txBody>
                  <a:tcPr marL="100761" marR="100761" marT="50408" marB="50408">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2060"/>
                          </a:solidFill>
                          <a:effectLst/>
                          <a:latin typeface="Century Gothic" panose="020B0502020202020204" pitchFamily="34" charset="0"/>
                          <a:ea typeface="+mn-ea"/>
                          <a:cs typeface="+mn-cs"/>
                        </a:rPr>
                        <a:t>Partially compliant</a:t>
                      </a:r>
                      <a:endParaRPr kumimoji="0" lang="en-ZA" altLang="en-US" sz="1600" b="0" i="0" u="none" strike="noStrike" kern="1200" cap="none" normalizeH="0" baseline="0" dirty="0">
                        <a:ln>
                          <a:noFill/>
                        </a:ln>
                        <a:solidFill>
                          <a:srgbClr val="002060"/>
                        </a:solidFill>
                        <a:effectLst/>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Partially compliant</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Pockets of non-compliance was noted in 2021 where evidence of marker lists were not available on request for verification during the oversight monitoring.</a:t>
                      </a: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255755097"/>
                  </a:ext>
                </a:extLst>
              </a:tr>
            </a:tbl>
          </a:graphicData>
        </a:graphic>
      </p:graphicFrame>
      <p:sp>
        <p:nvSpPr>
          <p:cNvPr id="35877"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48</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2885267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p:nvPr>
        </p:nvSpPr>
        <p:spPr>
          <a:xfrm>
            <a:off x="315913" y="198437"/>
            <a:ext cx="9524998" cy="535210"/>
          </a:xfrm>
        </p:spPr>
        <p:txBody>
          <a:bodyPr>
            <a:normAutofit/>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Monitoring of the Marking of the Examinations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5839232"/>
              </p:ext>
            </p:extLst>
          </p:nvPr>
        </p:nvGraphicFramePr>
        <p:xfrm>
          <a:off x="-21022" y="870277"/>
          <a:ext cx="10101647" cy="5159008"/>
        </p:xfrm>
        <a:graphic>
          <a:graphicData uri="http://schemas.openxmlformats.org/drawingml/2006/table">
            <a:tbl>
              <a:tblPr firstRow="1" bandRow="1">
                <a:tableStyleId>{21E4AEA4-8DFA-4A89-87EB-49C32662AFE0}</a:tableStyleId>
              </a:tblPr>
              <a:tblGrid>
                <a:gridCol w="3018078">
                  <a:extLst>
                    <a:ext uri="{9D8B030D-6E8A-4147-A177-3AD203B41FA5}">
                      <a16:colId xmlns:a16="http://schemas.microsoft.com/office/drawing/2014/main" val="20000"/>
                    </a:ext>
                  </a:extLst>
                </a:gridCol>
                <a:gridCol w="1242972">
                  <a:extLst>
                    <a:ext uri="{9D8B030D-6E8A-4147-A177-3AD203B41FA5}">
                      <a16:colId xmlns:a16="http://schemas.microsoft.com/office/drawing/2014/main" val="20003"/>
                    </a:ext>
                  </a:extLst>
                </a:gridCol>
                <a:gridCol w="1408702">
                  <a:extLst>
                    <a:ext uri="{9D8B030D-6E8A-4147-A177-3AD203B41FA5}">
                      <a16:colId xmlns:a16="http://schemas.microsoft.com/office/drawing/2014/main" val="4253276855"/>
                    </a:ext>
                  </a:extLst>
                </a:gridCol>
                <a:gridCol w="1338870">
                  <a:extLst>
                    <a:ext uri="{9D8B030D-6E8A-4147-A177-3AD203B41FA5}">
                      <a16:colId xmlns:a16="http://schemas.microsoft.com/office/drawing/2014/main" val="20004"/>
                    </a:ext>
                  </a:extLst>
                </a:gridCol>
                <a:gridCol w="3093025">
                  <a:extLst>
                    <a:ext uri="{9D8B030D-6E8A-4147-A177-3AD203B41FA5}">
                      <a16:colId xmlns:a16="http://schemas.microsoft.com/office/drawing/2014/main" val="3085137417"/>
                    </a:ext>
                  </a:extLst>
                </a:gridCol>
              </a:tblGrid>
              <a:tr h="659429">
                <a:tc>
                  <a:txBody>
                    <a:bodyPr/>
                    <a:lstStyle/>
                    <a:p>
                      <a:r>
                        <a:rPr lang="en-ZA" sz="1800" dirty="0">
                          <a:latin typeface="Century Gothic" panose="020B0502020202020204" pitchFamily="34" charset="0"/>
                        </a:rPr>
                        <a:t>Directives</a:t>
                      </a:r>
                    </a:p>
                    <a:p>
                      <a:r>
                        <a:rPr lang="en-ZA" sz="1800" dirty="0">
                          <a:latin typeface="Century Gothic" panose="020B0502020202020204" pitchFamily="34" charset="0"/>
                        </a:rPr>
                        <a:t>The DBE must ensure that</a:t>
                      </a:r>
                      <a:r>
                        <a:rPr lang="en-ZA" sz="1800" baseline="0" dirty="0">
                          <a:latin typeface="Century Gothic" panose="020B0502020202020204" pitchFamily="34" charset="0"/>
                        </a:rPr>
                        <a:t>:</a:t>
                      </a:r>
                      <a:endParaRPr lang="en-ZA" sz="18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r>
                        <a:rPr lang="en-ZA" sz="1800" dirty="0">
                          <a:latin typeface="Century Gothic" panose="020B0502020202020204" pitchFamily="34" charset="0"/>
                        </a:rPr>
                        <a:t>Nov 2019</a:t>
                      </a:r>
                      <a:endParaRPr lang="en-ZA" sz="18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r>
                        <a:rPr lang="en-ZA" sz="1800" b="1" kern="1200" dirty="0">
                          <a:solidFill>
                            <a:schemeClr val="lt1"/>
                          </a:solidFill>
                          <a:latin typeface="Century Gothic" panose="020B0502020202020204" pitchFamily="34" charset="0"/>
                          <a:ea typeface="+mn-ea"/>
                          <a:cs typeface="+mn-cs"/>
                        </a:rPr>
                        <a:t>Nov 2020</a:t>
                      </a:r>
                    </a:p>
                  </a:txBody>
                  <a:tcPr marL="100761" marR="100761" marT="50408" marB="50408">
                    <a:solidFill>
                      <a:schemeClr val="accent2">
                        <a:lumMod val="75000"/>
                      </a:schemeClr>
                    </a:solidFill>
                  </a:tcPr>
                </a:tc>
                <a:tc>
                  <a:txBody>
                    <a:bodyPr/>
                    <a:lstStyle/>
                    <a:p>
                      <a:r>
                        <a:rPr lang="en-US" sz="1800" dirty="0">
                          <a:solidFill>
                            <a:schemeClr val="lt1"/>
                          </a:solidFill>
                          <a:latin typeface="Century Gothic" panose="020B0502020202020204" pitchFamily="34" charset="0"/>
                        </a:rPr>
                        <a:t>Nov</a:t>
                      </a:r>
                      <a:r>
                        <a:rPr lang="en-US" sz="1800" baseline="0" dirty="0">
                          <a:solidFill>
                            <a:schemeClr val="lt1"/>
                          </a:solidFill>
                          <a:latin typeface="Century Gothic" panose="020B0502020202020204" pitchFamily="34" charset="0"/>
                        </a:rPr>
                        <a:t> 2021</a:t>
                      </a:r>
                      <a:endParaRPr lang="en-ZA" sz="18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rgbClr val="FFFFFF"/>
                          </a:solidFill>
                          <a:effectLst/>
                          <a:uLnTx/>
                          <a:uFillTx/>
                          <a:latin typeface="Century Gothic" panose="020B0502020202020204" pitchFamily="34" charset="0"/>
                          <a:ea typeface="+mn-ea"/>
                        </a:rPr>
                        <a:t>Progress in 2021</a:t>
                      </a:r>
                      <a:endParaRPr kumimoji="0" lang="en-ZA" sz="1800" b="1" i="0" u="none" strike="noStrike" kern="1200" cap="none" spc="0" normalizeH="0" baseline="0" noProof="0" dirty="0">
                        <a:ln>
                          <a:noFill/>
                        </a:ln>
                        <a:solidFill>
                          <a:srgbClr val="000000"/>
                        </a:solidFill>
                        <a:effectLst/>
                        <a:uLnTx/>
                        <a:uFillTx/>
                        <a:latin typeface="Century Gothic" panose="020B0502020202020204" pitchFamily="34" charset="0"/>
                        <a:ea typeface="+mn-ea"/>
                      </a:endParaRPr>
                    </a:p>
                    <a:p>
                      <a:endParaRPr lang="en-ZA" sz="1800" dirty="0">
                        <a:solidFill>
                          <a:schemeClr val="tx1"/>
                        </a:solidFill>
                        <a:latin typeface="Century Gothic" panose="020B0502020202020204" pitchFamily="34" charset="0"/>
                      </a:endParaRPr>
                    </a:p>
                  </a:txBody>
                  <a:tcPr marL="100761" marR="100761" marT="50408" marB="50408">
                    <a:solidFill>
                      <a:schemeClr val="accent2">
                        <a:lumMod val="75000"/>
                      </a:schemeClr>
                    </a:solidFill>
                  </a:tcPr>
                </a:tc>
                <a:extLst>
                  <a:ext uri="{0D108BD9-81ED-4DB2-BD59-A6C34878D82A}">
                    <a16:rowId xmlns:a16="http://schemas.microsoft.com/office/drawing/2014/main" val="10000"/>
                  </a:ext>
                </a:extLst>
              </a:tr>
              <a:tr h="1784327">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Uniform security arrangements and responsibilities are issued to all security companies.</a:t>
                      </a:r>
                      <a:endPar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392" marR="91392" marT="45729" marB="45729" horzOverflow="overflow"/>
                </a:tc>
                <a:tc>
                  <a:txBody>
                    <a:bodyPr/>
                    <a:lstStyle/>
                    <a:p>
                      <a:pPr algn="ctr"/>
                      <a:endParaRPr lang="en-ZA" sz="1600" dirty="0">
                        <a:solidFill>
                          <a:srgbClr val="002060"/>
                        </a:solidFill>
                        <a:latin typeface="Century Gothic" panose="020B0502020202020204" pitchFamily="34" charset="0"/>
                      </a:endParaRPr>
                    </a:p>
                  </a:txBody>
                  <a:tcPr marL="100761" marR="100761" marT="50408" marB="50408">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002060"/>
                          </a:solidFill>
                          <a:effectLst/>
                          <a:latin typeface="Century Gothic" panose="020B0502020202020204" pitchFamily="34" charset="0"/>
                          <a:ea typeface="+mn-ea"/>
                          <a:cs typeface="+mn-cs"/>
                        </a:rPr>
                        <a:t>Partially compliant</a:t>
                      </a:r>
                      <a:endParaRPr kumimoji="0" lang="en-ZA" altLang="en-US" sz="1600" b="0" i="0" u="none" strike="noStrike" kern="1200" cap="none" normalizeH="0" baseline="0" dirty="0">
                        <a:ln>
                          <a:noFill/>
                        </a:ln>
                        <a:solidFill>
                          <a:srgbClr val="002060"/>
                        </a:solidFill>
                        <a:effectLst/>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kern="1200" cap="none" normalizeH="0" baseline="0" dirty="0">
                          <a:ln>
                            <a:noFill/>
                          </a:ln>
                          <a:solidFill>
                            <a:srgbClr val="22228B"/>
                          </a:solidFill>
                          <a:effectLst/>
                          <a:latin typeface="Century Gothic" panose="020B0502020202020204" pitchFamily="34" charset="0"/>
                          <a:ea typeface="+mn-ea"/>
                          <a:cs typeface="+mn-cs"/>
                        </a:rPr>
                        <a:t>Compliant</a:t>
                      </a:r>
                      <a:endParaRPr kumimoji="0" lang="en-ZA" altLang="en-US" sz="1600" b="0" i="0" u="none" strike="noStrike" kern="1200" cap="none" normalizeH="0" baseline="0" dirty="0">
                        <a:ln>
                          <a:noFill/>
                        </a:ln>
                        <a:solidFill>
                          <a:srgbClr val="22228B"/>
                        </a:solidFill>
                        <a:effectLst/>
                        <a:latin typeface="Century Gothic" panose="020B0502020202020204" pitchFamily="34" charset="0"/>
                        <a:ea typeface="+mn-ea"/>
                        <a:cs typeface="+mn-cs"/>
                      </a:endParaRPr>
                    </a:p>
                  </a:txBody>
                  <a:tcPr marL="91392" marR="91392" marT="45729" marB="45729" horzOverflow="overflow">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Significant improvement was noted in 2021, indicating that the directive is being managed well.</a:t>
                      </a: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10001"/>
                  </a:ext>
                </a:extLst>
              </a:tr>
              <a:tr h="1380204">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marking centres are equipped with adequate communication facilities.</a:t>
                      </a:r>
                    </a:p>
                  </a:txBody>
                  <a:tcPr marL="91392" marR="91392" marT="45729" marB="45729" horzOverflow="overflow"/>
                </a:tc>
                <a:tc>
                  <a:txBody>
                    <a:bodyPr/>
                    <a:lstStyle/>
                    <a:p>
                      <a:pPr algn="ctr"/>
                      <a:endParaRPr lang="en-ZA" sz="1600" dirty="0">
                        <a:solidFill>
                          <a:srgbClr val="002060"/>
                        </a:solidFill>
                        <a:latin typeface="Century Gothic" panose="020B0502020202020204" pitchFamily="34" charset="0"/>
                      </a:endParaRPr>
                    </a:p>
                  </a:txBody>
                  <a:tcPr marL="100761" marR="100761" marT="50408" marB="50408">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392" marR="91392" marT="45729" marB="45729" horzOverflow="overflow">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600" b="0" i="0" u="none" strike="noStrike" kern="1200" cap="none" normalizeH="0" baseline="0" dirty="0">
                        <a:ln>
                          <a:noFill/>
                        </a:ln>
                        <a:solidFill>
                          <a:srgbClr val="FF0000"/>
                        </a:solidFill>
                        <a:effectLst/>
                        <a:latin typeface="Century Gothic" panose="020B0502020202020204" pitchFamily="34" charset="0"/>
                        <a:ea typeface="+mn-ea"/>
                        <a:cs typeface="+mn-cs"/>
                      </a:endParaRPr>
                    </a:p>
                  </a:txBody>
                  <a:tcPr marL="91392" marR="91392" marT="45729" marB="45729" horzOverflow="overflow">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New directive issued in 2021; to be tracked in 2022.</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3804815026"/>
                  </a:ext>
                </a:extLst>
              </a:tr>
              <a:tr h="1335048">
                <a:tc>
                  <a:txBody>
                    <a:bodyPr/>
                    <a:lstStyle/>
                    <a:p>
                      <a:pPr marL="0" marR="0" lvl="0" indent="0" algn="just" defTabSz="449263" rtl="0" eaLnBrk="0" fontAlgn="base" latinLnBrk="0" hangingPunct="0">
                        <a:lnSpc>
                          <a:spcPct val="93000"/>
                        </a:lnSpc>
                        <a:spcBef>
                          <a:spcPct val="0"/>
                        </a:spcBef>
                        <a:spcAft>
                          <a:spcPts val="1425"/>
                        </a:spcAft>
                        <a:buClr>
                          <a:srgbClr val="003366"/>
                        </a:buClr>
                        <a:buSzPct val="100000"/>
                        <a:buFont typeface="+mj-lt"/>
                        <a:buNone/>
                        <a:tabLst/>
                        <a:defRPr/>
                      </a:pPr>
                      <a:r>
                        <a:rPr kumimoji="0" 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All marking centres have valid OHS certificates.</a:t>
                      </a:r>
                    </a:p>
                  </a:txBody>
                  <a:tcPr marL="91392" marR="91392" marT="45729" marB="45729" horzOverflow="overflow"/>
                </a:tc>
                <a:tc>
                  <a:txBody>
                    <a:bodyPr/>
                    <a:lstStyle/>
                    <a:p>
                      <a:pPr algn="ctr"/>
                      <a:endParaRPr lang="en-ZA" sz="1600" dirty="0">
                        <a:solidFill>
                          <a:srgbClr val="002060"/>
                        </a:solidFill>
                        <a:latin typeface="Century Gothic" panose="020B0502020202020204" pitchFamily="34" charset="0"/>
                      </a:endParaRPr>
                    </a:p>
                  </a:txBody>
                  <a:tcPr marL="100761" marR="100761" marT="50408" marB="50408">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600" b="0" i="0" u="none" strike="noStrike" kern="1200" cap="none" normalizeH="0" baseline="0" dirty="0">
                        <a:ln>
                          <a:noFill/>
                        </a:ln>
                        <a:solidFill>
                          <a:srgbClr val="002060"/>
                        </a:solidFill>
                        <a:effectLst/>
                        <a:latin typeface="Century Gothic" panose="020B0502020202020204" pitchFamily="34" charset="0"/>
                        <a:ea typeface="+mn-ea"/>
                        <a:cs typeface="+mn-cs"/>
                      </a:endParaRPr>
                    </a:p>
                  </a:txBody>
                  <a:tcPr marL="91392" marR="91392" marT="45729" marB="45729" horzOverflow="overflow">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ZA" altLang="en-US" sz="1600" b="0" i="0" u="none" strike="noStrike" kern="1200" cap="none" normalizeH="0" baseline="0" dirty="0">
                        <a:ln>
                          <a:noFill/>
                        </a:ln>
                        <a:solidFill>
                          <a:srgbClr val="FF0000"/>
                        </a:solidFill>
                        <a:effectLst/>
                        <a:latin typeface="Century Gothic" panose="020B0502020202020204" pitchFamily="34" charset="0"/>
                        <a:ea typeface="+mn-ea"/>
                        <a:cs typeface="+mn-cs"/>
                      </a:endParaRPr>
                    </a:p>
                  </a:txBody>
                  <a:tcPr marL="91392" marR="91392" marT="45729" marB="45729" horzOverflow="overflow">
                    <a:solidFill>
                      <a:srgbClr val="00206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rPr>
                        <a:t>New directive issued in 2021; to be tracked in 2022.</a:t>
                      </a:r>
                      <a:endParaRPr kumimoji="0" lang="en-ZA" altLang="en-US" sz="1600" b="0" i="0" u="none" strike="noStrike" kern="1200" cap="none" spc="0" normalizeH="0" baseline="0" noProof="0" dirty="0">
                        <a:ln>
                          <a:noFill/>
                        </a:ln>
                        <a:solidFill>
                          <a:srgbClr val="22228B"/>
                        </a:solidFill>
                        <a:effectLst/>
                        <a:uLnTx/>
                        <a:uFillTx/>
                        <a:latin typeface="Century Gothic" panose="020B0502020202020204" pitchFamily="34" charset="0"/>
                        <a:ea typeface="+mn-ea"/>
                        <a:cs typeface="+mn-cs"/>
                      </a:endParaRPr>
                    </a:p>
                  </a:txBody>
                  <a:tcPr marL="91392" marR="91392" marT="45729" marB="45729" horzOverflow="overflow">
                    <a:solidFill>
                      <a:schemeClr val="accent2">
                        <a:lumMod val="20000"/>
                        <a:lumOff val="80000"/>
                      </a:schemeClr>
                    </a:solidFill>
                  </a:tcPr>
                </a:tc>
                <a:extLst>
                  <a:ext uri="{0D108BD9-81ED-4DB2-BD59-A6C34878D82A}">
                    <a16:rowId xmlns:a16="http://schemas.microsoft.com/office/drawing/2014/main" val="416847658"/>
                  </a:ext>
                </a:extLst>
              </a:tr>
            </a:tbl>
          </a:graphicData>
        </a:graphic>
      </p:graphicFrame>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49</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888101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6512" y="1916832"/>
            <a:ext cx="7262192"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solidFill>
                <a:srgbClr val="FFFFFF"/>
              </a:solidFill>
            </a:endParaRPr>
          </a:p>
          <a:p>
            <a:pPr eaLnBrk="1">
              <a:lnSpc>
                <a:spcPct val="93000"/>
              </a:lnSpc>
              <a:buClr>
                <a:srgbClr val="000000"/>
              </a:buClr>
              <a:buSzPct val="45000"/>
              <a:buFont typeface="Wingdings" charset="2"/>
              <a:buNone/>
              <a:defRPr/>
            </a:pPr>
            <a:endParaRPr lang="en-ZA" dirty="0">
              <a:solidFill>
                <a:srgbClr val="FFFFFF"/>
              </a:solidFill>
            </a:endParaRPr>
          </a:p>
          <a:p>
            <a:pPr algn="ctr" eaLnBrk="1">
              <a:lnSpc>
                <a:spcPct val="93000"/>
              </a:lnSpc>
              <a:buClr>
                <a:srgbClr val="000000"/>
              </a:buClr>
              <a:buSzPct val="45000"/>
              <a:buFont typeface="Wingdings" charset="2"/>
              <a:buNone/>
              <a:defRPr/>
            </a:pPr>
            <a:r>
              <a:rPr lang="en-ZA" sz="4000" b="1" dirty="0">
                <a:solidFill>
                  <a:srgbClr val="FFFFFF"/>
                </a:solidFill>
                <a:latin typeface="Century Gothic" panose="020B0502020202020204" pitchFamily="34" charset="0"/>
              </a:rPr>
              <a:t>FRAMEWORK FOR QUALITY ASSURANCE OF ASSESSMENT </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5</a:t>
            </a:fld>
            <a:endParaRPr lang="en-GB" altLang="en-US" b="0" dirty="0"/>
          </a:p>
        </p:txBody>
      </p:sp>
    </p:spTree>
    <p:extLst>
      <p:ext uri="{BB962C8B-B14F-4D97-AF65-F5344CB8AC3E}">
        <p14:creationId xmlns:p14="http://schemas.microsoft.com/office/powerpoint/2010/main" val="4080506994"/>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611312" y="1916832"/>
            <a:ext cx="6957392"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VERIFICATION OF MARKING </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50</a:t>
            </a:fld>
            <a:endParaRPr lang="en-GB" altLang="en-US" b="0" dirty="0">
              <a:solidFill>
                <a:srgbClr val="181966"/>
              </a:solidFill>
            </a:endParaRPr>
          </a:p>
        </p:txBody>
      </p:sp>
    </p:spTree>
    <p:extLst>
      <p:ext uri="{BB962C8B-B14F-4D97-AF65-F5344CB8AC3E}">
        <p14:creationId xmlns:p14="http://schemas.microsoft.com/office/powerpoint/2010/main" val="3245856575"/>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135E666-A838-4B17-A065-0AD81C894AE4}"/>
              </a:ext>
            </a:extLst>
          </p:cNvPr>
          <p:cNvSpPr>
            <a:spLocks noGrp="1" noChangeArrowheads="1"/>
          </p:cNvSpPr>
          <p:nvPr>
            <p:ph type="body"/>
          </p:nvPr>
        </p:nvSpPr>
        <p:spPr>
          <a:xfrm>
            <a:off x="74613" y="655638"/>
            <a:ext cx="9842500" cy="5791200"/>
          </a:xfrm>
        </p:spPr>
        <p:txBody>
          <a:bodyPr anchor="t"/>
          <a:lstStyle/>
          <a:p>
            <a:pPr marL="96493" algn="l" defTabSz="407571">
              <a:spcAft>
                <a:spcPts val="1293"/>
              </a:spcAft>
              <a:defRPr/>
            </a:pPr>
            <a:r>
              <a:rPr lang="en-US" sz="2800" b="1" u="sng" kern="0" dirty="0">
                <a:solidFill>
                  <a:srgbClr val="3333CC">
                    <a:lumMod val="50000"/>
                  </a:srgbClr>
                </a:solidFill>
                <a:latin typeface="Century Gothic" panose="020B0502020202020204" pitchFamily="34" charset="0"/>
              </a:rPr>
              <a:t>Areas of Improvement</a:t>
            </a:r>
            <a:r>
              <a:rPr lang="en-US" sz="2400" b="1" u="sng" kern="0" dirty="0">
                <a:solidFill>
                  <a:srgbClr val="3333CC">
                    <a:lumMod val="50000"/>
                  </a:srgbClr>
                </a:solidFill>
                <a:latin typeface="Century Gothic" panose="020B0502020202020204" pitchFamily="34" charset="0"/>
              </a:rPr>
              <a:t> </a:t>
            </a:r>
          </a:p>
          <a:p>
            <a:pPr algn="just">
              <a:defRPr/>
            </a:pPr>
            <a:endParaRPr lang="en-ZA" sz="1100" dirty="0">
              <a:solidFill>
                <a:srgbClr val="002060"/>
              </a:solidFill>
              <a:latin typeface="Century Gothic" panose="020B0502020202020204" pitchFamily="34" charset="0"/>
              <a:ea typeface="+mn-ea"/>
              <a:cs typeface="+mn-cs"/>
            </a:endParaRPr>
          </a:p>
          <a:p>
            <a:pPr algn="just">
              <a:lnSpc>
                <a:spcPct val="115000"/>
              </a:lnSpc>
            </a:pPr>
            <a:r>
              <a:rPr lang="en-ZA" sz="2400" dirty="0">
                <a:solidFill>
                  <a:srgbClr val="002060"/>
                </a:solidFill>
                <a:latin typeface="Century Gothic" panose="020B0502020202020204" pitchFamily="34" charset="0"/>
                <a:ea typeface="+mn-ea"/>
                <a:cs typeface="+mn-cs"/>
              </a:rPr>
              <a:t>The areas that showed improvement in the marking process were noted as follows:</a:t>
            </a:r>
          </a:p>
          <a:p>
            <a:pPr algn="just">
              <a:lnSpc>
                <a:spcPct val="115000"/>
              </a:lnSpc>
            </a:pPr>
            <a:r>
              <a:rPr lang="en-ZA" sz="1600" dirty="0">
                <a:solidFill>
                  <a:srgbClr val="002060"/>
                </a:solidFill>
                <a:latin typeface="Century Gothic" panose="020B0502020202020204" pitchFamily="34" charset="0"/>
                <a:ea typeface="+mn-ea"/>
                <a:cs typeface="+mn-cs"/>
              </a:rPr>
              <a:t> </a:t>
            </a:r>
          </a:p>
          <a:p>
            <a:pPr marL="457200" lvl="0" indent="-457200" algn="just">
              <a:lnSpc>
                <a:spcPct val="115000"/>
              </a:lnSpc>
              <a:spcAft>
                <a:spcPts val="600"/>
              </a:spcAft>
              <a:buClr>
                <a:srgbClr val="002060"/>
              </a:buClr>
              <a:buSzPct val="100000"/>
              <a:buFont typeface="+mj-lt"/>
              <a:buAutoNum type="alphaLcPeriod"/>
            </a:pPr>
            <a:r>
              <a:rPr lang="en-ZA" sz="2400" dirty="0">
                <a:solidFill>
                  <a:srgbClr val="002060"/>
                </a:solidFill>
                <a:latin typeface="Century Gothic" panose="020B0502020202020204" pitchFamily="34" charset="0"/>
                <a:ea typeface="+mn-ea"/>
                <a:cs typeface="+mn-cs"/>
              </a:rPr>
              <a:t>The marking at most marking centres was consistent (kept within the tolerance range) and according to the agreed-upon marking guidelines;</a:t>
            </a:r>
          </a:p>
          <a:p>
            <a:pPr marL="457200" lvl="0" indent="-457200" algn="just">
              <a:lnSpc>
                <a:spcPct val="115000"/>
              </a:lnSpc>
              <a:spcAft>
                <a:spcPts val="600"/>
              </a:spcAft>
              <a:buClr>
                <a:srgbClr val="002060"/>
              </a:buClr>
              <a:buSzPct val="100000"/>
              <a:buFont typeface="+mj-lt"/>
              <a:buAutoNum type="alphaLcPeriod"/>
            </a:pPr>
            <a:r>
              <a:rPr lang="en-ZA" sz="2400" dirty="0">
                <a:solidFill>
                  <a:srgbClr val="002060"/>
                </a:solidFill>
                <a:latin typeface="Century Gothic" panose="020B0502020202020204" pitchFamily="34" charset="0"/>
                <a:ea typeface="+mn-ea"/>
                <a:cs typeface="+mn-cs"/>
              </a:rPr>
              <a:t>Marking personnel maintained high levels of concentration during the marking process due to the seating arrangements, which followed the social distancing protocol;</a:t>
            </a:r>
          </a:p>
          <a:p>
            <a:pPr marL="457200" lvl="0" indent="-457200" algn="just">
              <a:lnSpc>
                <a:spcPct val="115000"/>
              </a:lnSpc>
              <a:spcAft>
                <a:spcPts val="600"/>
              </a:spcAft>
              <a:buClr>
                <a:srgbClr val="002060"/>
              </a:buClr>
              <a:buSzPct val="100000"/>
              <a:buFont typeface="+mj-lt"/>
              <a:buAutoNum type="alphaLcPeriod"/>
            </a:pPr>
            <a:r>
              <a:rPr lang="en-ZA" sz="2400" dirty="0">
                <a:solidFill>
                  <a:srgbClr val="002060"/>
                </a:solidFill>
                <a:latin typeface="Century Gothic" panose="020B0502020202020204" pitchFamily="34" charset="0"/>
                <a:ea typeface="+mn-ea"/>
                <a:cs typeface="+mn-cs"/>
              </a:rPr>
              <a:t>Marked improvement in internal moderation across various levels of moderation;</a:t>
            </a:r>
          </a:p>
        </p:txBody>
      </p:sp>
      <p:sp>
        <p:nvSpPr>
          <p:cNvPr id="5122" name="Text Box 2">
            <a:extLst>
              <a:ext uri="{FF2B5EF4-FFF2-40B4-BE49-F238E27FC236}">
                <a16:creationId xmlns:a16="http://schemas.microsoft.com/office/drawing/2014/main" id="{5C4BA844-F60F-43F7-8141-9852E55D4456}"/>
              </a:ext>
            </a:extLst>
          </p:cNvPr>
          <p:cNvSpPr txBox="1">
            <a:spLocks noChangeArrowheads="1"/>
          </p:cNvSpPr>
          <p:nvPr/>
        </p:nvSpPr>
        <p:spPr bwMode="auto">
          <a:xfrm>
            <a:off x="503238" y="198438"/>
            <a:ext cx="9069387" cy="533400"/>
          </a:xfrm>
          <a:prstGeom prst="rect">
            <a:avLst/>
          </a:prstGeom>
          <a:noFill/>
          <a:ln>
            <a:noFill/>
          </a:ln>
          <a:effectLst/>
        </p:spPr>
        <p:txBody>
          <a:bodyPr wrap="none" anchor="ct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r>
              <a:rPr kumimoji="0" lang="en-US" altLang="en-US" sz="3200" b="1" i="0" u="none" strike="noStrike" kern="0" cap="none" spc="0" normalizeH="0" baseline="0" noProof="0" dirty="0">
                <a:ln>
                  <a:noFill/>
                </a:ln>
                <a:solidFill>
                  <a:srgbClr val="3333CC">
                    <a:lumMod val="50000"/>
                  </a:srgbClr>
                </a:solidFill>
                <a:effectLst/>
                <a:uLnTx/>
                <a:uFillTx/>
                <a:latin typeface="Century Gothic" panose="020B0502020202020204" pitchFamily="34" charset="0"/>
                <a:ea typeface="MS Gothic"/>
                <a:cs typeface="+mn-cs"/>
              </a:rPr>
              <a:t>Verification of Marking</a:t>
            </a:r>
            <a:endParaRPr kumimoji="0" lang="en-ZA" sz="1600" b="0" i="0" u="none" strike="noStrike" kern="1200" cap="none" spc="0" normalizeH="0" baseline="0" noProof="0" dirty="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50180" name="TextBox 3">
            <a:extLst>
              <a:ext uri="{FF2B5EF4-FFF2-40B4-BE49-F238E27FC236}">
                <a16:creationId xmlns:a16="http://schemas.microsoft.com/office/drawing/2014/main" id="{105D8AF6-4032-43EA-80F0-947330FA9D00}"/>
              </a:ext>
            </a:extLst>
          </p:cNvPr>
          <p:cNvSpPr txBox="1">
            <a:spLocks noChangeArrowheads="1"/>
          </p:cNvSpPr>
          <p:nvPr/>
        </p:nvSpPr>
        <p:spPr bwMode="auto">
          <a:xfrm>
            <a:off x="9037638" y="683736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cs typeface="+mn-cs"/>
              </a:rPr>
              <a:t>51</a:t>
            </a:r>
            <a:endParaRPr kumimoji="0" lang="en-ZA"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cs typeface="+mn-cs"/>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C135E666-A838-4B17-A065-0AD81C894AE4}"/>
              </a:ext>
            </a:extLst>
          </p:cNvPr>
          <p:cNvSpPr>
            <a:spLocks noGrp="1" noChangeArrowheads="1"/>
          </p:cNvSpPr>
          <p:nvPr>
            <p:ph type="body"/>
          </p:nvPr>
        </p:nvSpPr>
        <p:spPr>
          <a:xfrm>
            <a:off x="239712" y="655638"/>
            <a:ext cx="9525002" cy="5791200"/>
          </a:xfrm>
        </p:spPr>
        <p:txBody>
          <a:bodyPr anchor="t"/>
          <a:lstStyle/>
          <a:p>
            <a:pPr marL="96493" algn="l" defTabSz="407571">
              <a:spcAft>
                <a:spcPts val="1293"/>
              </a:spcAft>
              <a:defRPr/>
            </a:pPr>
            <a:r>
              <a:rPr lang="en-US" sz="2800" b="1" u="sng" kern="0" dirty="0">
                <a:solidFill>
                  <a:srgbClr val="3333CC">
                    <a:lumMod val="50000"/>
                  </a:srgbClr>
                </a:solidFill>
                <a:latin typeface="Century Gothic" panose="020B0502020202020204" pitchFamily="34" charset="0"/>
              </a:rPr>
              <a:t>Areas of Improvement</a:t>
            </a:r>
            <a:r>
              <a:rPr lang="en-US" sz="2400" b="1" u="sng" kern="0" dirty="0">
                <a:solidFill>
                  <a:srgbClr val="3333CC">
                    <a:lumMod val="50000"/>
                  </a:srgbClr>
                </a:solidFill>
                <a:latin typeface="Century Gothic" panose="020B0502020202020204" pitchFamily="34" charset="0"/>
              </a:rPr>
              <a:t> </a:t>
            </a:r>
          </a:p>
          <a:p>
            <a:pPr algn="just">
              <a:defRPr/>
            </a:pPr>
            <a:endParaRPr lang="en-ZA" sz="1100" dirty="0">
              <a:solidFill>
                <a:srgbClr val="002060"/>
              </a:solidFill>
              <a:latin typeface="Century Gothic" panose="020B0502020202020204" pitchFamily="34" charset="0"/>
              <a:ea typeface="+mn-ea"/>
              <a:cs typeface="+mn-cs"/>
            </a:endParaRPr>
          </a:p>
          <a:p>
            <a:pPr algn="just">
              <a:lnSpc>
                <a:spcPct val="115000"/>
              </a:lnSpc>
            </a:pPr>
            <a:r>
              <a:rPr lang="en-ZA" sz="1600" dirty="0">
                <a:solidFill>
                  <a:srgbClr val="002060"/>
                </a:solidFill>
                <a:latin typeface="Century Gothic" panose="020B0502020202020204" pitchFamily="34" charset="0"/>
                <a:ea typeface="+mn-ea"/>
                <a:cs typeface="+mn-cs"/>
              </a:rPr>
              <a:t> </a:t>
            </a:r>
          </a:p>
          <a:p>
            <a:pPr marL="714375" lvl="0" indent="-714375" algn="just">
              <a:lnSpc>
                <a:spcPct val="115000"/>
              </a:lnSpc>
              <a:spcAft>
                <a:spcPts val="600"/>
              </a:spcAft>
              <a:buClr>
                <a:srgbClr val="002060"/>
              </a:buClr>
              <a:buSzPct val="100000"/>
            </a:pPr>
            <a:r>
              <a:rPr lang="en-ZA" sz="2400" dirty="0">
                <a:solidFill>
                  <a:srgbClr val="002060"/>
                </a:solidFill>
                <a:latin typeface="Century Gothic" panose="020B0502020202020204" pitchFamily="34" charset="0"/>
                <a:ea typeface="+mn-ea"/>
                <a:cs typeface="+mn-cs"/>
              </a:rPr>
              <a:t>d. Marking differences identified for all subjects were communicated to the markers as soon as they were detected. This action ensured that moderation was both informative and developmental for all marking personnel;</a:t>
            </a:r>
          </a:p>
          <a:p>
            <a:pPr marL="714375" lvl="0" indent="-714375" algn="just">
              <a:lnSpc>
                <a:spcPct val="115000"/>
              </a:lnSpc>
              <a:spcAft>
                <a:spcPts val="600"/>
              </a:spcAft>
              <a:buClr>
                <a:srgbClr val="002060"/>
              </a:buClr>
              <a:buSzPct val="100000"/>
              <a:buAutoNum type="alphaLcPeriod" startAt="5"/>
            </a:pPr>
            <a:r>
              <a:rPr lang="en-ZA" sz="2400" dirty="0">
                <a:solidFill>
                  <a:srgbClr val="002060"/>
                </a:solidFill>
                <a:latin typeface="Century Gothic" panose="020B0502020202020204" pitchFamily="34" charset="0"/>
                <a:ea typeface="+mn-ea"/>
                <a:cs typeface="+mn-cs"/>
              </a:rPr>
              <a:t>The implementation and use of the “pay marker system” in the appointment of English Home Language implemented for the first time in Gauteng is commended; and</a:t>
            </a:r>
          </a:p>
          <a:p>
            <a:pPr marL="714375" lvl="0" indent="-714375" algn="just">
              <a:lnSpc>
                <a:spcPct val="115000"/>
              </a:lnSpc>
              <a:spcAft>
                <a:spcPts val="600"/>
              </a:spcAft>
              <a:buClr>
                <a:srgbClr val="002060"/>
              </a:buClr>
              <a:buSzPct val="100000"/>
              <a:buAutoNum type="alphaLcPeriod" startAt="5"/>
            </a:pPr>
            <a:r>
              <a:rPr lang="en-ZA" sz="2400" dirty="0">
                <a:solidFill>
                  <a:srgbClr val="002060"/>
                </a:solidFill>
                <a:latin typeface="Century Gothic" panose="020B0502020202020204" pitchFamily="34" charset="0"/>
                <a:ea typeface="+mn-ea"/>
                <a:cs typeface="+mn-cs"/>
              </a:rPr>
              <a:t>The successful use of the e-marking solution as the continuation of a project launched in 2020 in Gauteng in Accounting (Paper 1 and Paper 2)  and Mathematics Paper 2.</a:t>
            </a:r>
          </a:p>
        </p:txBody>
      </p:sp>
      <p:sp>
        <p:nvSpPr>
          <p:cNvPr id="5122" name="Text Box 2">
            <a:extLst>
              <a:ext uri="{FF2B5EF4-FFF2-40B4-BE49-F238E27FC236}">
                <a16:creationId xmlns:a16="http://schemas.microsoft.com/office/drawing/2014/main" id="{5C4BA844-F60F-43F7-8141-9852E55D4456}"/>
              </a:ext>
            </a:extLst>
          </p:cNvPr>
          <p:cNvSpPr txBox="1">
            <a:spLocks noChangeArrowheads="1"/>
          </p:cNvSpPr>
          <p:nvPr/>
        </p:nvSpPr>
        <p:spPr bwMode="auto">
          <a:xfrm>
            <a:off x="503238" y="198438"/>
            <a:ext cx="9069387" cy="533400"/>
          </a:xfrm>
          <a:prstGeom prst="rect">
            <a:avLst/>
          </a:prstGeom>
          <a:noFill/>
          <a:ln>
            <a:noFill/>
          </a:ln>
          <a:effectLst/>
        </p:spPr>
        <p:txBody>
          <a:bodyPr wrap="none" anchor="ctr"/>
          <a:lstStyle/>
          <a:p>
            <a:pPr marL="0" marR="0" lvl="0" indent="0" algn="ctr"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a:pPr>
            <a:r>
              <a:rPr kumimoji="0" lang="en-US" altLang="en-US" sz="3200" b="1" i="0" u="none" strike="noStrike" kern="0" cap="none" spc="0" normalizeH="0" baseline="0" noProof="0" dirty="0">
                <a:ln>
                  <a:noFill/>
                </a:ln>
                <a:solidFill>
                  <a:srgbClr val="3333CC">
                    <a:lumMod val="50000"/>
                  </a:srgbClr>
                </a:solidFill>
                <a:effectLst/>
                <a:uLnTx/>
                <a:uFillTx/>
                <a:latin typeface="Century Gothic" panose="020B0502020202020204" pitchFamily="34" charset="0"/>
                <a:ea typeface="MS Gothic"/>
                <a:cs typeface="+mn-cs"/>
              </a:rPr>
              <a:t>Verification of Marking</a:t>
            </a:r>
            <a:endParaRPr kumimoji="0" lang="en-ZA" sz="1600" b="0" i="0" u="none" strike="noStrike" kern="1200" cap="none" spc="0" normalizeH="0" baseline="0" noProof="0" dirty="0">
              <a:ln>
                <a:noFill/>
              </a:ln>
              <a:solidFill>
                <a:srgbClr val="FFFFFF"/>
              </a:solidFill>
              <a:effectLst/>
              <a:uLnTx/>
              <a:uFillTx/>
              <a:latin typeface="Arial" panose="020B0604020202020204" pitchFamily="34" charset="0"/>
              <a:ea typeface="MS Gothic" panose="020B0609070205080204" pitchFamily="49" charset="-128"/>
              <a:cs typeface="+mn-cs"/>
            </a:endParaRPr>
          </a:p>
        </p:txBody>
      </p:sp>
      <p:sp>
        <p:nvSpPr>
          <p:cNvPr id="50180" name="TextBox 3">
            <a:extLst>
              <a:ext uri="{FF2B5EF4-FFF2-40B4-BE49-F238E27FC236}">
                <a16:creationId xmlns:a16="http://schemas.microsoft.com/office/drawing/2014/main" id="{105D8AF6-4032-43EA-80F0-947330FA9D00}"/>
              </a:ext>
            </a:extLst>
          </p:cNvPr>
          <p:cNvSpPr txBox="1">
            <a:spLocks noChangeArrowheads="1"/>
          </p:cNvSpPr>
          <p:nvPr/>
        </p:nvSpPr>
        <p:spPr bwMode="auto">
          <a:xfrm>
            <a:off x="9037638" y="683736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49263"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cs typeface="+mn-cs"/>
              </a:rPr>
              <a:t>52</a:t>
            </a:r>
            <a:endParaRPr kumimoji="0" lang="en-ZA" altLang="en-US" sz="1400" b="0" i="0" u="none" strike="noStrike" kern="1200" cap="none" spc="0" normalizeH="0" baseline="0" noProof="0" dirty="0">
              <a:ln>
                <a:noFill/>
              </a:ln>
              <a:solidFill>
                <a:srgbClr val="003366"/>
              </a:solidFill>
              <a:effectLst/>
              <a:uLnTx/>
              <a:uFillTx/>
              <a:latin typeface="Century Gothic" panose="020B0502020202020204" pitchFamily="34" charset="0"/>
              <a:ea typeface="MS Gothic" panose="020B0609070205080204" pitchFamily="49" charset="-128"/>
              <a:cs typeface="+mn-cs"/>
            </a:endParaRPr>
          </a:p>
        </p:txBody>
      </p:sp>
    </p:spTree>
    <p:extLst>
      <p:ext uri="{BB962C8B-B14F-4D97-AF65-F5344CB8AC3E}">
        <p14:creationId xmlns:p14="http://schemas.microsoft.com/office/powerpoint/2010/main" val="25700813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038924414"/>
              </p:ext>
            </p:extLst>
          </p:nvPr>
        </p:nvGraphicFramePr>
        <p:xfrm>
          <a:off x="73570" y="604838"/>
          <a:ext cx="9956800" cy="6376776"/>
        </p:xfrm>
        <a:graphic>
          <a:graphicData uri="http://schemas.openxmlformats.org/drawingml/2006/table">
            <a:tbl>
              <a:tblPr firstRow="1" bandRow="1">
                <a:tableStyleId>{21E4AEA4-8DFA-4A89-87EB-49C32662AFE0}</a:tableStyleId>
              </a:tblPr>
              <a:tblGrid>
                <a:gridCol w="3251199">
                  <a:extLst>
                    <a:ext uri="{9D8B030D-6E8A-4147-A177-3AD203B41FA5}">
                      <a16:colId xmlns:a16="http://schemas.microsoft.com/office/drawing/2014/main" val="20000"/>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79513">
                  <a:extLst>
                    <a:ext uri="{9D8B030D-6E8A-4147-A177-3AD203B41FA5}">
                      <a16:colId xmlns:a16="http://schemas.microsoft.com/office/drawing/2014/main" val="3831097071"/>
                    </a:ext>
                  </a:extLst>
                </a:gridCol>
                <a:gridCol w="3087688">
                  <a:extLst>
                    <a:ext uri="{9D8B030D-6E8A-4147-A177-3AD203B41FA5}">
                      <a16:colId xmlns:a16="http://schemas.microsoft.com/office/drawing/2014/main" val="20004"/>
                    </a:ext>
                  </a:extLst>
                </a:gridCol>
              </a:tblGrid>
              <a:tr h="571610">
                <a:tc>
                  <a:txBody>
                    <a:bodyPr/>
                    <a:lstStyle/>
                    <a:p>
                      <a:r>
                        <a:rPr lang="en-ZA" sz="1700" dirty="0">
                          <a:latin typeface="Century Gothic" panose="020B0502020202020204" pitchFamily="34" charset="0"/>
                        </a:rPr>
                        <a:t>Directives</a:t>
                      </a:r>
                    </a:p>
                    <a:p>
                      <a:r>
                        <a:rPr lang="en-ZA" sz="1700" dirty="0">
                          <a:latin typeface="Century Gothic" panose="020B0502020202020204" pitchFamily="34" charset="0"/>
                        </a:rPr>
                        <a:t>The DBE must ensure that</a:t>
                      </a:r>
                      <a:r>
                        <a:rPr lang="en-ZA" sz="1700" baseline="0" dirty="0">
                          <a:latin typeface="Century Gothic" panose="020B0502020202020204" pitchFamily="34" charset="0"/>
                        </a:rPr>
                        <a:t>:</a:t>
                      </a:r>
                      <a:endParaRPr lang="en-ZA" sz="17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700" dirty="0">
                          <a:latin typeface="Century Gothic" panose="020B0502020202020204" pitchFamily="34" charset="0"/>
                        </a:rPr>
                        <a:t>Nov 2019</a:t>
                      </a:r>
                      <a:endParaRPr lang="en-ZA" sz="17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700" b="1" kern="1200" dirty="0">
                          <a:solidFill>
                            <a:schemeClr val="bg1"/>
                          </a:solidFill>
                          <a:latin typeface="Century Gothic" panose="020B0502020202020204" pitchFamily="34" charset="0"/>
                          <a:ea typeface="+mn-ea"/>
                          <a:cs typeface="+mn-cs"/>
                        </a:rPr>
                        <a:t>Nov 2020</a:t>
                      </a:r>
                    </a:p>
                  </a:txBody>
                  <a:tcPr marL="100786" marR="100786" marT="50397" marB="50397">
                    <a:solidFill>
                      <a:schemeClr val="accent2">
                        <a:lumMod val="75000"/>
                      </a:schemeClr>
                    </a:solidFill>
                  </a:tcPr>
                </a:tc>
                <a:tc>
                  <a:txBody>
                    <a:bodyPr/>
                    <a:lstStyle/>
                    <a:p>
                      <a:r>
                        <a:rPr lang="en-ZA" sz="1700" b="1" kern="1200" dirty="0">
                          <a:solidFill>
                            <a:schemeClr val="bg1"/>
                          </a:solidFill>
                          <a:latin typeface="Century Gothic" panose="020B0502020202020204" pitchFamily="34" charset="0"/>
                          <a:ea typeface="+mn-ea"/>
                          <a:cs typeface="+mn-cs"/>
                        </a:rPr>
                        <a:t>Nov 2021</a:t>
                      </a:r>
                    </a:p>
                  </a:txBody>
                  <a:tcPr marL="100786" marR="100786" marT="50397" marB="50397">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6" marR="100786" marT="50397" marB="50397">
                    <a:solidFill>
                      <a:schemeClr val="accent2">
                        <a:lumMod val="75000"/>
                      </a:schemeClr>
                    </a:solidFill>
                  </a:tcPr>
                </a:tc>
                <a:extLst>
                  <a:ext uri="{0D108BD9-81ED-4DB2-BD59-A6C34878D82A}">
                    <a16:rowId xmlns:a16="http://schemas.microsoft.com/office/drawing/2014/main" val="10000"/>
                  </a:ext>
                </a:extLst>
              </a:tr>
              <a:tr h="2220484">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The quality of marking in Mathematical Literacy receives attention, especially in Gauteng and Kwa-Zulu Natal.</a:t>
                      </a:r>
                    </a:p>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(Visual Arts in EC, Sesotho in Gauteng and Free State.)</a:t>
                      </a:r>
                    </a:p>
                  </a:txBody>
                  <a:tcPr marL="91405" marR="91405" marT="45718" marB="45718" horzOverflow="overflow">
                    <a:solidFill>
                      <a:schemeClr val="accent2">
                        <a:lumMod val="20000"/>
                        <a:lumOff val="80000"/>
                      </a:schemeClr>
                    </a:solidFill>
                  </a:tcPr>
                </a:tc>
                <a:tc>
                  <a:txBody>
                    <a:bodyPr/>
                    <a:lstStyle/>
                    <a:p>
                      <a:pPr algn="just"/>
                      <a:r>
                        <a:rPr lang="en-ZA" sz="1400" dirty="0">
                          <a:solidFill>
                            <a:srgbClr val="181966"/>
                          </a:solidFill>
                          <a:latin typeface="Century Gothic" panose="020B0502020202020204" pitchFamily="34" charset="0"/>
                        </a:rPr>
                        <a:t>Compliant</a:t>
                      </a:r>
                    </a:p>
                  </a:txBody>
                  <a:tcPr marL="100775" marR="100775" marT="50396" marB="50396">
                    <a:solidFill>
                      <a:schemeClr val="accent2">
                        <a:lumMod val="40000"/>
                        <a:lumOff val="6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Compliant</a:t>
                      </a:r>
                    </a:p>
                  </a:txBody>
                  <a:tcPr marL="100775" marR="100775" marT="50396" marB="50396">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181966"/>
                          </a:solidFill>
                          <a:effectLst/>
                          <a:latin typeface="Century Gothic" panose="020B0502020202020204" pitchFamily="34" charset="0"/>
                        </a:rPr>
                        <a:t>Though the quality of marking has improved in most subjects, inconsistent application of marking guidelines (rubrics) in the marking of the literary essay in Sesotho Home Language in Free State and Gauteng is worrisome.</a:t>
                      </a:r>
                      <a:endParaRPr kumimoji="0" lang="en-US" altLang="en-US" sz="1600" b="0" i="0" u="none" strike="noStrike" cap="none" normalizeH="0" baseline="0" dirty="0">
                        <a:ln>
                          <a:noFill/>
                        </a:ln>
                        <a:solidFill>
                          <a:srgbClr val="181966"/>
                        </a:solidFill>
                        <a:effectLst/>
                        <a:latin typeface="Century Gothic" panose="020B0502020202020204" pitchFamily="34" charset="0"/>
                      </a:endParaRP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0001"/>
                  </a:ext>
                </a:extLst>
              </a:tr>
              <a:tr h="1983632">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Marking in  each subject  is  synchronised across  PEDs, and  a  more effective way  is  found to guarantee that  any approved changes to the final Umalusi approved MG arrive timeously in the PED.</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ZA" sz="1400" dirty="0">
                          <a:solidFill>
                            <a:srgbClr val="181966"/>
                          </a:solidFill>
                          <a:latin typeface="Century Gothic" panose="020B0502020202020204" pitchFamily="34" charset="0"/>
                        </a:rPr>
                        <a:t>Not compliant</a:t>
                      </a:r>
                    </a:p>
                  </a:txBody>
                  <a:tcPr marL="100775" marR="100775" marT="50396" marB="50396">
                    <a:solidFill>
                      <a:schemeClr val="accent2">
                        <a:lumMod val="40000"/>
                        <a:lumOff val="6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181966"/>
                          </a:solidFill>
                          <a:effectLst/>
                          <a:latin typeface="Century Gothic" panose="020B0502020202020204" pitchFamily="34" charset="0"/>
                        </a:rPr>
                        <a:t>Though significant progress was made to address this non-compliance, a delay in the delivery of the approved marking guidelines was noted in North West in Mechanical Technology (Automotive).</a:t>
                      </a: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0002"/>
                  </a:ext>
                </a:extLst>
              </a:tr>
              <a:tr h="1429670">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Appointed markers confirm their attendance for marking prior to the commencement of the marking process.</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Not compliant</a:t>
                      </a:r>
                    </a:p>
                  </a:txBody>
                  <a:tcPr marL="100775" marR="100775" marT="50396" marB="50396">
                    <a:solidFill>
                      <a:schemeClr val="accent2">
                        <a:lumMod val="40000"/>
                        <a:lumOff val="6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181966"/>
                          </a:solidFill>
                          <a:effectLst/>
                          <a:latin typeface="Century Gothic" panose="020B0502020202020204" pitchFamily="34" charset="0"/>
                        </a:rPr>
                        <a:t>PED managed to replace markers who withdrew / declined appointments using the reserve markers lists.</a:t>
                      </a: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3289858002"/>
                  </a:ext>
                </a:extLst>
              </a:tr>
            </a:tbl>
          </a:graphicData>
        </a:graphic>
      </p:graphicFrame>
      <p:sp>
        <p:nvSpPr>
          <p:cNvPr id="37925"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489825" y="7030224"/>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53</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Title 2"/>
          <p:cNvSpPr>
            <a:spLocks noGrp="1"/>
          </p:cNvSpPr>
          <p:nvPr>
            <p:ph type="title"/>
          </p:nvPr>
        </p:nvSpPr>
        <p:spPr>
          <a:xfrm>
            <a:off x="36513" y="187928"/>
            <a:ext cx="9825036" cy="368300"/>
          </a:xfrm>
        </p:spPr>
        <p:txBody>
          <a:bodyPr/>
          <a:lstStyle/>
          <a:p>
            <a:r>
              <a:rPr lang="en-ZA" sz="3200" b="1" dirty="0">
                <a:solidFill>
                  <a:srgbClr val="181966"/>
                </a:solidFill>
                <a:latin typeface="Century Gothic" panose="020B0502020202020204" pitchFamily="34" charset="0"/>
              </a:rPr>
              <a:t>Verification of Marking</a:t>
            </a:r>
          </a:p>
        </p:txBody>
      </p:sp>
    </p:spTree>
    <p:extLst>
      <p:ext uri="{BB962C8B-B14F-4D97-AF65-F5344CB8AC3E}">
        <p14:creationId xmlns:p14="http://schemas.microsoft.com/office/powerpoint/2010/main" val="22519875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9" name="Rectangle 3"/>
          <p:cNvSpPr>
            <a:spLocks noGrp="1" noChangeArrowheads="1"/>
          </p:cNvSpPr>
          <p:nvPr>
            <p:ph type="body"/>
          </p:nvPr>
        </p:nvSpPr>
        <p:spPr>
          <a:xfrm>
            <a:off x="36513" y="198437"/>
            <a:ext cx="9956800" cy="446089"/>
          </a:xfrm>
        </p:spPr>
        <p:txBody>
          <a:bodyPr>
            <a:normAutofit lnSpcReduction="10000"/>
          </a:bodyPr>
          <a:lstStyle/>
          <a:p>
            <a:pPr defTabSz="914400" eaLnBrk="1" hangingPunct="1">
              <a:lnSpc>
                <a:spcPct val="100000"/>
              </a:lnSpc>
              <a:buClrTx/>
              <a:buSzTx/>
              <a:defRPr/>
            </a:pPr>
            <a:r>
              <a:rPr lang="en-US" altLang="en-US" sz="3200" b="1" kern="1200" dirty="0">
                <a:solidFill>
                  <a:srgbClr val="191966"/>
                </a:solidFill>
                <a:latin typeface="Century Gothic" panose="020B0502020202020204" pitchFamily="34" charset="0"/>
              </a:rPr>
              <a:t>Verification of Marking</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96342860"/>
              </p:ext>
            </p:extLst>
          </p:nvPr>
        </p:nvGraphicFramePr>
        <p:xfrm>
          <a:off x="123825" y="1063333"/>
          <a:ext cx="9956800" cy="4986008"/>
        </p:xfrm>
        <a:graphic>
          <a:graphicData uri="http://schemas.openxmlformats.org/drawingml/2006/table">
            <a:tbl>
              <a:tblPr firstRow="1" bandRow="1">
                <a:tableStyleId>{21E4AEA4-8DFA-4A89-87EB-49C32662AFE0}</a:tableStyleId>
              </a:tblPr>
              <a:tblGrid>
                <a:gridCol w="3633719">
                  <a:extLst>
                    <a:ext uri="{9D8B030D-6E8A-4147-A177-3AD203B41FA5}">
                      <a16:colId xmlns:a16="http://schemas.microsoft.com/office/drawing/2014/main" val="20000"/>
                    </a:ext>
                  </a:extLst>
                </a:gridCol>
                <a:gridCol w="1206568">
                  <a:extLst>
                    <a:ext uri="{9D8B030D-6E8A-4147-A177-3AD203B41FA5}">
                      <a16:colId xmlns:a16="http://schemas.microsoft.com/office/drawing/2014/main" val="20003"/>
                    </a:ext>
                  </a:extLst>
                </a:gridCol>
                <a:gridCol w="1219200">
                  <a:extLst>
                    <a:ext uri="{9D8B030D-6E8A-4147-A177-3AD203B41FA5}">
                      <a16:colId xmlns:a16="http://schemas.microsoft.com/office/drawing/2014/main" val="3831097071"/>
                    </a:ext>
                  </a:extLst>
                </a:gridCol>
                <a:gridCol w="1143000">
                  <a:extLst>
                    <a:ext uri="{9D8B030D-6E8A-4147-A177-3AD203B41FA5}">
                      <a16:colId xmlns:a16="http://schemas.microsoft.com/office/drawing/2014/main" val="4120611684"/>
                    </a:ext>
                  </a:extLst>
                </a:gridCol>
                <a:gridCol w="2754313">
                  <a:extLst>
                    <a:ext uri="{9D8B030D-6E8A-4147-A177-3AD203B41FA5}">
                      <a16:colId xmlns:a16="http://schemas.microsoft.com/office/drawing/2014/main" val="20004"/>
                    </a:ext>
                  </a:extLst>
                </a:gridCol>
              </a:tblGrid>
              <a:tr h="578738">
                <a:tc>
                  <a:txBody>
                    <a:bodyPr/>
                    <a:lstStyle/>
                    <a:p>
                      <a:r>
                        <a:rPr lang="en-ZA" sz="1600" dirty="0">
                          <a:latin typeface="Century Gothic" panose="020B0502020202020204" pitchFamily="34" charset="0"/>
                        </a:rPr>
                        <a:t>Directives</a:t>
                      </a:r>
                    </a:p>
                    <a:p>
                      <a:r>
                        <a:rPr lang="en-ZA" sz="1600" dirty="0">
                          <a:latin typeface="Century Gothic" panose="020B0502020202020204" pitchFamily="34" charset="0"/>
                        </a:rPr>
                        <a:t>The DBE must ensure that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a:t>
                      </a:r>
                    </a:p>
                    <a:p>
                      <a:r>
                        <a:rPr lang="en-ZA" sz="1600" b="1" kern="1200" dirty="0">
                          <a:solidFill>
                            <a:schemeClr val="bg1"/>
                          </a:solidFill>
                          <a:latin typeface="Century Gothic" panose="020B0502020202020204" pitchFamily="34" charset="0"/>
                          <a:ea typeface="+mn-ea"/>
                          <a:cs typeface="+mn-cs"/>
                        </a:rPr>
                        <a:t>2019</a:t>
                      </a: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a:t>
                      </a:r>
                    </a:p>
                    <a:p>
                      <a:r>
                        <a:rPr lang="en-ZA" sz="1600" b="1" kern="1200" dirty="0">
                          <a:solidFill>
                            <a:schemeClr val="bg1"/>
                          </a:solidFill>
                          <a:latin typeface="Century Gothic" panose="020B0502020202020204" pitchFamily="34" charset="0"/>
                          <a:ea typeface="+mn-ea"/>
                          <a:cs typeface="+mn-cs"/>
                        </a:rPr>
                        <a:t>2020</a:t>
                      </a: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a:t>
                      </a:r>
                    </a:p>
                    <a:p>
                      <a:r>
                        <a:rPr lang="en-ZA" sz="1600" b="1" kern="1200" dirty="0">
                          <a:solidFill>
                            <a:schemeClr val="bg1"/>
                          </a:solidFill>
                          <a:latin typeface="Century Gothic" panose="020B0502020202020204" pitchFamily="34" charset="0"/>
                          <a:ea typeface="+mn-ea"/>
                          <a:cs typeface="+mn-cs"/>
                        </a:rPr>
                        <a:t>2021</a:t>
                      </a:r>
                    </a:p>
                  </a:txBody>
                  <a:tcPr marL="100786" marR="100786" marT="50397" marB="50397">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6" marR="100786" marT="50397" marB="50397">
                    <a:solidFill>
                      <a:schemeClr val="accent2">
                        <a:lumMod val="75000"/>
                      </a:schemeClr>
                    </a:solidFill>
                  </a:tcPr>
                </a:tc>
                <a:extLst>
                  <a:ext uri="{0D108BD9-81ED-4DB2-BD59-A6C34878D82A}">
                    <a16:rowId xmlns:a16="http://schemas.microsoft.com/office/drawing/2014/main" val="10000"/>
                  </a:ext>
                </a:extLst>
              </a:tr>
              <a:tr h="1609755">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Correct templates for drawing questions in Civil Technology: Civil Services and Woodworking are completed prior to the DBE marking guideline discussion and form part of the marking guideline.</a:t>
                      </a:r>
                    </a:p>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algn="just"/>
                      <a:r>
                        <a:rPr lang="en-ZA" sz="1400" kern="1200" dirty="0">
                          <a:solidFill>
                            <a:srgbClr val="002060"/>
                          </a:solidFill>
                          <a:latin typeface="Century Gothic" panose="020B0502020202020204" pitchFamily="34" charset="0"/>
                          <a:ea typeface="+mn-ea"/>
                          <a:cs typeface="+mn-cs"/>
                        </a:rPr>
                        <a:t>Not compliant</a:t>
                      </a:r>
                    </a:p>
                  </a:txBody>
                  <a:tcPr marL="100775" marR="100775" marT="50396" marB="50396">
                    <a:solidFill>
                      <a:schemeClr val="accent2">
                        <a:lumMod val="40000"/>
                        <a:lumOff val="60000"/>
                      </a:schemeClr>
                    </a:solidFill>
                  </a:tcPr>
                </a:tc>
                <a:tc>
                  <a:txBody>
                    <a:bodyPr/>
                    <a:lstStyle/>
                    <a:p>
                      <a:pPr algn="just"/>
                      <a:r>
                        <a:rPr lang="en-ZA" sz="1400" kern="1200" dirty="0">
                          <a:solidFill>
                            <a:schemeClr val="accent6">
                              <a:lumMod val="50000"/>
                            </a:schemeClr>
                          </a:solidFill>
                          <a:latin typeface="Century Gothic" panose="020B0502020202020204" pitchFamily="34" charset="0"/>
                          <a:ea typeface="+mn-ea"/>
                          <a:cs typeface="+mn-cs"/>
                        </a:rPr>
                        <a:t>Compliant</a:t>
                      </a:r>
                    </a:p>
                  </a:txBody>
                  <a:tcPr marL="100775" marR="100775" marT="50396" marB="50396">
                    <a:solidFill>
                      <a:schemeClr val="accent2">
                        <a:lumMod val="20000"/>
                        <a:lumOff val="80000"/>
                      </a:schemeClr>
                    </a:solidFill>
                  </a:tcPr>
                </a:tc>
                <a:tc>
                  <a:txBody>
                    <a:bodyPr/>
                    <a:lstStyle/>
                    <a:p>
                      <a:pPr algn="just"/>
                      <a:endParaRPr lang="en-ZA" sz="1400" kern="1200" dirty="0">
                        <a:solidFill>
                          <a:srgbClr val="FF0000"/>
                        </a:solidFill>
                        <a:latin typeface="Century Gothic" panose="020B0502020202020204" pitchFamily="34" charset="0"/>
                        <a:ea typeface="+mn-ea"/>
                        <a:cs typeface="+mn-cs"/>
                      </a:endParaRPr>
                    </a:p>
                  </a:txBody>
                  <a:tcPr marL="100775" marR="100775" marT="50396" marB="50396">
                    <a:solidFill>
                      <a:srgbClr val="181966"/>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181966"/>
                          </a:solidFill>
                          <a:effectLst/>
                          <a:latin typeface="Century Gothic" panose="020B0502020202020204" pitchFamily="34" charset="0"/>
                        </a:rPr>
                        <a:t>The subject was not sampled for verification of marking in 2021.</a:t>
                      </a: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0002"/>
                  </a:ext>
                </a:extLst>
              </a:tr>
              <a:tr h="1096546">
                <a:tc>
                  <a:txBody>
                    <a:body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Markers for Mechanical Technology who specialise in each of the three specialisations are appointed to mark the subject.</a:t>
                      </a:r>
                    </a:p>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algn="just"/>
                      <a:r>
                        <a:rPr lang="en-ZA" sz="1400" kern="1200" dirty="0">
                          <a:solidFill>
                            <a:srgbClr val="002060"/>
                          </a:solidFill>
                          <a:latin typeface="Century Gothic" panose="020B0502020202020204" pitchFamily="34" charset="0"/>
                          <a:ea typeface="+mn-ea"/>
                          <a:cs typeface="+mn-cs"/>
                        </a:rPr>
                        <a:t>Not compliant</a:t>
                      </a:r>
                    </a:p>
                  </a:txBody>
                  <a:tcPr marL="100775" marR="100775" marT="50396" marB="50396">
                    <a:solidFill>
                      <a:schemeClr val="accent2">
                        <a:lumMod val="40000"/>
                        <a:lumOff val="60000"/>
                      </a:schemeClr>
                    </a:solidFill>
                  </a:tcPr>
                </a:tc>
                <a:tc>
                  <a:txBody>
                    <a:bodyPr/>
                    <a:lstStyle/>
                    <a:p>
                      <a:pPr algn="just"/>
                      <a:r>
                        <a:rPr lang="en-ZA" sz="1400" kern="1200" dirty="0">
                          <a:solidFill>
                            <a:schemeClr val="accent6">
                              <a:lumMod val="50000"/>
                            </a:schemeClr>
                          </a:solidFill>
                          <a:latin typeface="Century Gothic" panose="020B0502020202020204" pitchFamily="34" charset="0"/>
                          <a:ea typeface="+mn-ea"/>
                          <a:cs typeface="+mn-cs"/>
                        </a:rPr>
                        <a:t>Not compliant</a:t>
                      </a:r>
                    </a:p>
                  </a:txBody>
                  <a:tcPr marL="100775" marR="100775" marT="50396" marB="50396">
                    <a:solidFill>
                      <a:schemeClr val="accent2">
                        <a:lumMod val="20000"/>
                        <a:lumOff val="80000"/>
                      </a:schemeClr>
                    </a:solidFill>
                  </a:tcPr>
                </a:tc>
                <a:tc>
                  <a:txBody>
                    <a:bodyPr/>
                    <a:lstStyle/>
                    <a:p>
                      <a:pPr marL="0" algn="l" defTabSz="914400" rtl="0" eaLnBrk="1" latinLnBrk="0" hangingPunct="1"/>
                      <a:endParaRPr lang="en-ZA" sz="1400" kern="1200" dirty="0">
                        <a:solidFill>
                          <a:schemeClr val="accent6">
                            <a:lumMod val="50000"/>
                          </a:schemeClr>
                        </a:solidFill>
                        <a:latin typeface="Century Gothic" panose="020B0502020202020204" pitchFamily="34" charset="0"/>
                        <a:ea typeface="+mn-ea"/>
                        <a:cs typeface="+mn-cs"/>
                      </a:endParaRPr>
                    </a:p>
                  </a:txBody>
                  <a:tcPr marL="100775" marR="100775" marT="50396" marB="50396">
                    <a:solidFill>
                      <a:srgbClr val="181966"/>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rPr>
                        <a:t>The subject was not sampled for verification of marking in 2021.</a:t>
                      </a: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335277459"/>
                  </a:ext>
                </a:extLst>
              </a:tr>
              <a:tr h="971463">
                <a:tc>
                  <a:txBody>
                    <a:bodyPr/>
                    <a:lstStyle/>
                    <a:p>
                      <a:pPr marL="0" marR="0" lvl="0" indent="0" algn="l"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Markers for South African Sign Language HL are current Grade 12 teachers in the subject.</a:t>
                      </a:r>
                    </a:p>
                  </a:txBody>
                  <a:tcPr marL="91405" marR="91405" marT="45718" marB="45718" horzOverflow="overflow">
                    <a:solidFill>
                      <a:schemeClr val="accent2">
                        <a:lumMod val="20000"/>
                        <a:lumOff val="80000"/>
                      </a:schemeClr>
                    </a:solidFill>
                  </a:tcPr>
                </a:tc>
                <a:tc>
                  <a:txBody>
                    <a:bodyPr/>
                    <a:lstStyle/>
                    <a:p>
                      <a:r>
                        <a:rPr lang="en-ZA" sz="1400" kern="1200" dirty="0">
                          <a:solidFill>
                            <a:srgbClr val="002060"/>
                          </a:solidFill>
                          <a:latin typeface="Century Gothic" panose="020B0502020202020204" pitchFamily="34" charset="0"/>
                          <a:ea typeface="+mn-ea"/>
                          <a:cs typeface="+mn-cs"/>
                        </a:rPr>
                        <a:t>Not compliant</a:t>
                      </a:r>
                    </a:p>
                  </a:txBody>
                  <a:tcPr marL="100775" marR="100775" marT="50396" marB="50396">
                    <a:solidFill>
                      <a:schemeClr val="accent2">
                        <a:lumMod val="40000"/>
                        <a:lumOff val="60000"/>
                      </a:schemeClr>
                    </a:solidFill>
                  </a:tcPr>
                </a:tc>
                <a:tc>
                  <a:txBody>
                    <a:bodyPr/>
                    <a:lstStyle/>
                    <a:p>
                      <a:r>
                        <a:rPr lang="en-ZA" sz="1400" kern="1200" dirty="0">
                          <a:solidFill>
                            <a:schemeClr val="accent6">
                              <a:lumMod val="50000"/>
                            </a:schemeClr>
                          </a:solidFill>
                          <a:latin typeface="Century Gothic" panose="020B0502020202020204" pitchFamily="34" charset="0"/>
                          <a:ea typeface="+mn-ea"/>
                          <a:cs typeface="+mn-cs"/>
                        </a:rPr>
                        <a:t>Partially compliant</a:t>
                      </a:r>
                    </a:p>
                  </a:txBody>
                  <a:tcPr marL="100775" marR="100775" marT="50396" marB="50396">
                    <a:solidFill>
                      <a:schemeClr val="accent2">
                        <a:lumMod val="20000"/>
                        <a:lumOff val="80000"/>
                      </a:schemeClr>
                    </a:solidFill>
                  </a:tcPr>
                </a:tc>
                <a:tc>
                  <a:txBody>
                    <a:bodyPr/>
                    <a:lstStyle/>
                    <a:p>
                      <a:pPr marL="0" algn="l" defTabSz="914400" rtl="0" eaLnBrk="1" latinLnBrk="0" hangingPunct="1"/>
                      <a:r>
                        <a:rPr lang="en-ZA" sz="1400" kern="1200" dirty="0">
                          <a:solidFill>
                            <a:schemeClr val="accent6">
                              <a:lumMod val="50000"/>
                            </a:schemeClr>
                          </a:solidFill>
                          <a:latin typeface="Century Gothic" panose="020B0502020202020204" pitchFamily="34" charset="0"/>
                          <a:ea typeface="+mn-ea"/>
                          <a:cs typeface="+mn-cs"/>
                        </a:rPr>
                        <a:t>Compliant</a:t>
                      </a:r>
                    </a:p>
                  </a:txBody>
                  <a:tcPr marL="100775" marR="100775" marT="50396" marB="50396">
                    <a:solidFill>
                      <a:schemeClr val="accent2">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181966"/>
                          </a:solidFill>
                          <a:effectLst/>
                          <a:latin typeface="Century Gothic" panose="020B0502020202020204" pitchFamily="34" charset="0"/>
                        </a:rPr>
                        <a:t>All SASL HL markers were involved with the subject in Grade 12.</a:t>
                      </a:r>
                      <a:endParaRPr kumimoji="0" lang="en-US" altLang="en-US" sz="1600" b="0" i="0" u="none" strike="noStrike" cap="none" normalizeH="0" baseline="0" dirty="0">
                        <a:ln>
                          <a:noFill/>
                        </a:ln>
                        <a:solidFill>
                          <a:srgbClr val="181966"/>
                        </a:solidFill>
                        <a:effectLst/>
                        <a:latin typeface="Century Gothic" panose="020B0502020202020204" pitchFamily="34" charset="0"/>
                      </a:endParaRP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3768538044"/>
                  </a:ext>
                </a:extLst>
              </a:tr>
            </a:tbl>
          </a:graphicData>
        </a:graphic>
      </p:graphicFrame>
      <p:sp>
        <p:nvSpPr>
          <p:cNvPr id="37925"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54</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1112361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176546729"/>
              </p:ext>
            </p:extLst>
          </p:nvPr>
        </p:nvGraphicFramePr>
        <p:xfrm>
          <a:off x="127793" y="566738"/>
          <a:ext cx="9825037" cy="6274078"/>
        </p:xfrm>
        <a:graphic>
          <a:graphicData uri="http://schemas.openxmlformats.org/drawingml/2006/table">
            <a:tbl>
              <a:tblPr firstRow="1" bandRow="1">
                <a:tableStyleId>{21E4AEA4-8DFA-4A89-87EB-49C32662AFE0}</a:tableStyleId>
              </a:tblPr>
              <a:tblGrid>
                <a:gridCol w="3585632">
                  <a:extLst>
                    <a:ext uri="{9D8B030D-6E8A-4147-A177-3AD203B41FA5}">
                      <a16:colId xmlns:a16="http://schemas.microsoft.com/office/drawing/2014/main" val="20000"/>
                    </a:ext>
                  </a:extLst>
                </a:gridCol>
                <a:gridCol w="1121971">
                  <a:extLst>
                    <a:ext uri="{9D8B030D-6E8A-4147-A177-3AD203B41FA5}">
                      <a16:colId xmlns:a16="http://schemas.microsoft.com/office/drawing/2014/main" val="20002"/>
                    </a:ext>
                  </a:extLst>
                </a:gridCol>
                <a:gridCol w="1121971">
                  <a:extLst>
                    <a:ext uri="{9D8B030D-6E8A-4147-A177-3AD203B41FA5}">
                      <a16:colId xmlns:a16="http://schemas.microsoft.com/office/drawing/2014/main" val="20003"/>
                    </a:ext>
                  </a:extLst>
                </a:gridCol>
                <a:gridCol w="1121971">
                  <a:extLst>
                    <a:ext uri="{9D8B030D-6E8A-4147-A177-3AD203B41FA5}">
                      <a16:colId xmlns:a16="http://schemas.microsoft.com/office/drawing/2014/main" val="3831097071"/>
                    </a:ext>
                  </a:extLst>
                </a:gridCol>
                <a:gridCol w="2873492">
                  <a:extLst>
                    <a:ext uri="{9D8B030D-6E8A-4147-A177-3AD203B41FA5}">
                      <a16:colId xmlns:a16="http://schemas.microsoft.com/office/drawing/2014/main" val="20004"/>
                    </a:ext>
                  </a:extLst>
                </a:gridCol>
              </a:tblGrid>
              <a:tr h="635290">
                <a:tc>
                  <a:txBody>
                    <a:bodyPr/>
                    <a:lstStyle/>
                    <a:p>
                      <a:r>
                        <a:rPr lang="en-ZA" sz="1600" dirty="0">
                          <a:latin typeface="Century Gothic" panose="020B0502020202020204" pitchFamily="34" charset="0"/>
                        </a:rPr>
                        <a:t>Directives</a:t>
                      </a:r>
                    </a:p>
                    <a:p>
                      <a:r>
                        <a:rPr lang="en-ZA" sz="1600" dirty="0">
                          <a:latin typeface="Century Gothic" panose="020B0502020202020204" pitchFamily="34" charset="0"/>
                        </a:rPr>
                        <a:t>The DBE must ensure that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600" dirty="0">
                          <a:latin typeface="Century Gothic" panose="020B0502020202020204" pitchFamily="34" charset="0"/>
                        </a:rPr>
                        <a:t>Nov 2019</a:t>
                      </a:r>
                      <a:endParaRPr lang="en-ZA" sz="16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2020</a:t>
                      </a: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2021</a:t>
                      </a:r>
                    </a:p>
                  </a:txBody>
                  <a:tcPr marL="100786" marR="100786" marT="50397" marB="50397">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6" marR="100786" marT="50397" marB="50397">
                    <a:solidFill>
                      <a:schemeClr val="accent2">
                        <a:lumMod val="75000"/>
                      </a:schemeClr>
                    </a:solidFill>
                  </a:tcPr>
                </a:tc>
                <a:extLst>
                  <a:ext uri="{0D108BD9-81ED-4DB2-BD59-A6C34878D82A}">
                    <a16:rowId xmlns:a16="http://schemas.microsoft.com/office/drawing/2014/main" val="10000"/>
                  </a:ext>
                </a:extLst>
              </a:tr>
              <a:tr h="1267310">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l"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 a sufficient pool of markers to draw from in case of withdrawal or shortage due to unforeseen circumstances.</a:t>
                      </a:r>
                      <a:endParaRPr kumimoji="0" lang="en-US" altLang="en-US" sz="1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algn="ctr"/>
                      <a:endParaRPr lang="en-ZA" sz="1400" dirty="0">
                        <a:solidFill>
                          <a:srgbClr val="002060"/>
                        </a:solidFill>
                        <a:latin typeface="Century Gothic" panose="020B0502020202020204" pitchFamily="34" charset="0"/>
                      </a:endParaRPr>
                    </a:p>
                  </a:txBody>
                  <a:tcPr marL="100775" marR="100775" marT="50396" marB="50396">
                    <a:solidFill>
                      <a:srgbClr val="002060"/>
                    </a:solidFill>
                  </a:tcPr>
                </a:tc>
                <a:tc>
                  <a:txBody>
                    <a:bodyPr/>
                    <a:lstStyle/>
                    <a:p>
                      <a:r>
                        <a:rPr lang="en-ZA" sz="1400" kern="1200" dirty="0">
                          <a:solidFill>
                            <a:schemeClr val="accent6">
                              <a:lumMod val="50000"/>
                            </a:schemeClr>
                          </a:solidFill>
                          <a:latin typeface="Century Gothic" panose="020B0502020202020204" pitchFamily="34" charset="0"/>
                          <a:ea typeface="+mn-ea"/>
                          <a:cs typeface="+mn-cs"/>
                        </a:rPr>
                        <a:t>Not compliant</a:t>
                      </a:r>
                    </a:p>
                  </a:txBody>
                  <a:tcPr marL="100775" marR="100775" marT="50396" marB="50396">
                    <a:solidFill>
                      <a:schemeClr val="accent2">
                        <a:lumMod val="20000"/>
                        <a:lumOff val="80000"/>
                      </a:schemeClr>
                    </a:solidFill>
                  </a:tcPr>
                </a:tc>
                <a:tc>
                  <a:txBody>
                    <a:bodyPr/>
                    <a:lstStyle/>
                    <a:p>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6">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181966"/>
                          </a:solidFill>
                          <a:effectLst/>
                          <a:latin typeface="Century Gothic" panose="020B0502020202020204" pitchFamily="34" charset="0"/>
                        </a:rPr>
                        <a:t>The non-compliance is still </a:t>
                      </a:r>
                      <a:r>
                        <a:rPr kumimoji="0" lang="en-US" altLang="en-US" sz="1600" b="0" i="0" u="none" strike="noStrike" kern="1200" cap="none" normalizeH="0" baseline="0" dirty="0">
                          <a:ln>
                            <a:noFill/>
                          </a:ln>
                          <a:solidFill>
                            <a:srgbClr val="181966"/>
                          </a:solidFill>
                          <a:effectLst/>
                          <a:latin typeface="Century Gothic" panose="020B0502020202020204" pitchFamily="34" charset="0"/>
                          <a:ea typeface="+mn-ea"/>
                          <a:cs typeface="+mn-cs"/>
                        </a:rPr>
                        <a:t>prevalent in KwaZulu Natal, where substitute markers for Dramatic </a:t>
                      </a:r>
                      <a:r>
                        <a:rPr kumimoji="0" lang="en-US" altLang="en-US" sz="1600" b="0" i="0" u="none" strike="noStrike" cap="none" normalizeH="0" baseline="0" dirty="0">
                          <a:ln>
                            <a:noFill/>
                          </a:ln>
                          <a:solidFill>
                            <a:srgbClr val="181966"/>
                          </a:solidFill>
                          <a:effectLst/>
                          <a:latin typeface="Century Gothic" panose="020B0502020202020204" pitchFamily="34" charset="0"/>
                        </a:rPr>
                        <a:t>Arts were not proficient in the subject.</a:t>
                      </a: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0001"/>
                  </a:ext>
                </a:extLst>
              </a:tr>
              <a:tr h="1233932">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Appointment letters are issued and distributed to all marking personnel prior to the commencement of marking. </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dirty="0">
                        <a:solidFill>
                          <a:srgbClr val="181966"/>
                        </a:solidFill>
                        <a:latin typeface="Century Gothic" panose="020B0502020202020204" pitchFamily="34" charset="0"/>
                      </a:endParaRPr>
                    </a:p>
                  </a:txBody>
                  <a:tcPr marL="100775" marR="100775" marT="50396" marB="50396">
                    <a:solidFill>
                      <a:srgbClr val="002060"/>
                    </a:solidFill>
                  </a:tcPr>
                </a:tc>
                <a:tc>
                  <a:txBody>
                    <a:bodyPr/>
                    <a:lstStyle/>
                    <a:p>
                      <a:pPr algn="just"/>
                      <a:r>
                        <a:rPr lang="en-ZA" sz="1400" kern="1200" dirty="0">
                          <a:solidFill>
                            <a:srgbClr val="181966"/>
                          </a:solidFill>
                          <a:latin typeface="Century Gothic" panose="020B0502020202020204" pitchFamily="34" charset="0"/>
                          <a:ea typeface="+mn-ea"/>
                          <a:cs typeface="+mn-cs"/>
                        </a:rPr>
                        <a:t>Not compliant</a:t>
                      </a:r>
                    </a:p>
                  </a:txBody>
                  <a:tcPr marL="100775" marR="100775" marT="50396" marB="50396">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6">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181966"/>
                          </a:solidFill>
                          <a:effectLst/>
                          <a:latin typeface="Century Gothic" panose="020B0502020202020204" pitchFamily="34" charset="0"/>
                        </a:rPr>
                        <a:t>Non-provision of official appointment letters to markers of English Home Language Paper 1 was observed in </a:t>
                      </a:r>
                      <a:r>
                        <a:rPr kumimoji="0" lang="en-ZA" altLang="en-US" sz="1600" b="0" i="0" u="none" strike="noStrike" kern="1200" cap="none" normalizeH="0" baseline="0" dirty="0">
                          <a:ln>
                            <a:noFill/>
                          </a:ln>
                          <a:solidFill>
                            <a:srgbClr val="181966"/>
                          </a:solidFill>
                          <a:effectLst/>
                          <a:latin typeface="Century Gothic" panose="020B0502020202020204" pitchFamily="34" charset="0"/>
                          <a:ea typeface="+mn-ea"/>
                          <a:cs typeface="+mn-cs"/>
                        </a:rPr>
                        <a:t>Gauteng,</a:t>
                      </a:r>
                      <a:r>
                        <a:rPr kumimoji="0" lang="en-ZA" altLang="en-US" sz="1600" b="0" i="0" u="none" strike="noStrike" cap="none" normalizeH="0" baseline="0" dirty="0">
                          <a:ln>
                            <a:noFill/>
                          </a:ln>
                          <a:solidFill>
                            <a:srgbClr val="181966"/>
                          </a:solidFill>
                          <a:effectLst/>
                          <a:latin typeface="Century Gothic" panose="020B0502020202020204" pitchFamily="34" charset="0"/>
                        </a:rPr>
                        <a:t> and Electrical Technology (Power Systems) in North West.</a:t>
                      </a:r>
                      <a:endParaRPr kumimoji="0" lang="en-US" altLang="en-US" sz="1600" b="0" i="0" u="none" strike="noStrike" cap="none" normalizeH="0" baseline="0" dirty="0">
                        <a:ln>
                          <a:noFill/>
                        </a:ln>
                        <a:solidFill>
                          <a:srgbClr val="181966"/>
                        </a:solidFill>
                        <a:effectLst/>
                        <a:latin typeface="Century Gothic" panose="020B0502020202020204" pitchFamily="34" charset="0"/>
                      </a:endParaRP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0002"/>
                  </a:ext>
                </a:extLst>
              </a:tr>
              <a:tr h="2070465">
                <a:tc>
                  <a:txBody>
                    <a:body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Additional personnel are appointed for administration duties and the welfare of markers. This will release the chief markers and internal moderators from these duties to concentrate and add value to the marking / moderation process. </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dirty="0">
                        <a:solidFill>
                          <a:srgbClr val="181966"/>
                        </a:solidFill>
                        <a:latin typeface="Century Gothic" panose="020B0502020202020204" pitchFamily="34" charset="0"/>
                      </a:endParaRPr>
                    </a:p>
                  </a:txBody>
                  <a:tcPr marL="100775" marR="100775" marT="50396" marB="50396">
                    <a:solidFill>
                      <a:srgbClr val="002060"/>
                    </a:solidFill>
                  </a:tcPr>
                </a:tc>
                <a:tc>
                  <a:txBody>
                    <a:bodyPr/>
                    <a:lstStyle/>
                    <a:p>
                      <a:pPr algn="just"/>
                      <a:r>
                        <a:rPr lang="en-ZA" sz="1400" kern="1200" dirty="0">
                          <a:solidFill>
                            <a:srgbClr val="181966"/>
                          </a:solidFill>
                          <a:latin typeface="Century Gothic" panose="020B0502020202020204" pitchFamily="34" charset="0"/>
                          <a:ea typeface="+mn-ea"/>
                          <a:cs typeface="+mn-cs"/>
                        </a:rPr>
                        <a:t>Not compliant</a:t>
                      </a:r>
                    </a:p>
                  </a:txBody>
                  <a:tcPr marL="100775" marR="100775" marT="50396" marB="50396">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6">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ZA" altLang="en-US" sz="1600" b="0" i="0" u="none" strike="noStrike" cap="none" normalizeH="0" baseline="0" dirty="0">
                          <a:ln>
                            <a:noFill/>
                          </a:ln>
                          <a:solidFill>
                            <a:srgbClr val="181966"/>
                          </a:solidFill>
                          <a:effectLst/>
                          <a:latin typeface="Century Gothic" panose="020B0502020202020204" pitchFamily="34" charset="0"/>
                        </a:rPr>
                        <a:t>The internal moderators are still struggling with administration duties and dealing with COVID-19 related issues, which decreased the moderation time. This is a perennial challenge that needs to be addressed.</a:t>
                      </a:r>
                      <a:endParaRPr kumimoji="0" lang="en-US" altLang="en-US" sz="1600" b="0" i="0" u="none" strike="noStrike" cap="none" normalizeH="0" baseline="0" dirty="0">
                        <a:ln>
                          <a:noFill/>
                        </a:ln>
                        <a:solidFill>
                          <a:srgbClr val="181966"/>
                        </a:solidFill>
                        <a:effectLst/>
                        <a:latin typeface="Century Gothic" panose="020B0502020202020204" pitchFamily="34" charset="0"/>
                      </a:endParaRP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227850429"/>
                  </a:ext>
                </a:extLst>
              </a:tr>
            </a:tbl>
          </a:graphicData>
        </a:graphic>
      </p:graphicFrame>
      <p:sp>
        <p:nvSpPr>
          <p:cNvPr id="37925"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55</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Title 2"/>
          <p:cNvSpPr>
            <a:spLocks noGrp="1"/>
          </p:cNvSpPr>
          <p:nvPr>
            <p:ph type="title"/>
          </p:nvPr>
        </p:nvSpPr>
        <p:spPr>
          <a:xfrm>
            <a:off x="36513" y="198438"/>
            <a:ext cx="9825036" cy="368300"/>
          </a:xfrm>
        </p:spPr>
        <p:txBody>
          <a:bodyPr/>
          <a:lstStyle/>
          <a:p>
            <a:r>
              <a:rPr lang="en-ZA" sz="3200" b="1" dirty="0">
                <a:solidFill>
                  <a:srgbClr val="181966"/>
                </a:solidFill>
                <a:latin typeface="Century Gothic" panose="020B0502020202020204" pitchFamily="34" charset="0"/>
              </a:rPr>
              <a:t>Verification of Marking</a:t>
            </a:r>
          </a:p>
        </p:txBody>
      </p:sp>
    </p:spTree>
    <p:extLst>
      <p:ext uri="{BB962C8B-B14F-4D97-AF65-F5344CB8AC3E}">
        <p14:creationId xmlns:p14="http://schemas.microsoft.com/office/powerpoint/2010/main" val="3765146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2044415382"/>
              </p:ext>
            </p:extLst>
          </p:nvPr>
        </p:nvGraphicFramePr>
        <p:xfrm>
          <a:off x="127793" y="1011239"/>
          <a:ext cx="9825037" cy="4318710"/>
        </p:xfrm>
        <a:graphic>
          <a:graphicData uri="http://schemas.openxmlformats.org/drawingml/2006/table">
            <a:tbl>
              <a:tblPr firstRow="1" bandRow="1">
                <a:tableStyleId>{21E4AEA4-8DFA-4A89-87EB-49C32662AFE0}</a:tableStyleId>
              </a:tblPr>
              <a:tblGrid>
                <a:gridCol w="3464719">
                  <a:extLst>
                    <a:ext uri="{9D8B030D-6E8A-4147-A177-3AD203B41FA5}">
                      <a16:colId xmlns:a16="http://schemas.microsoft.com/office/drawing/2014/main" val="20000"/>
                    </a:ext>
                  </a:extLst>
                </a:gridCol>
                <a:gridCol w="1242884">
                  <a:extLst>
                    <a:ext uri="{9D8B030D-6E8A-4147-A177-3AD203B41FA5}">
                      <a16:colId xmlns:a16="http://schemas.microsoft.com/office/drawing/2014/main" val="20002"/>
                    </a:ext>
                  </a:extLst>
                </a:gridCol>
                <a:gridCol w="1121971">
                  <a:extLst>
                    <a:ext uri="{9D8B030D-6E8A-4147-A177-3AD203B41FA5}">
                      <a16:colId xmlns:a16="http://schemas.microsoft.com/office/drawing/2014/main" val="20003"/>
                    </a:ext>
                  </a:extLst>
                </a:gridCol>
                <a:gridCol w="1121971">
                  <a:extLst>
                    <a:ext uri="{9D8B030D-6E8A-4147-A177-3AD203B41FA5}">
                      <a16:colId xmlns:a16="http://schemas.microsoft.com/office/drawing/2014/main" val="3831097071"/>
                    </a:ext>
                  </a:extLst>
                </a:gridCol>
                <a:gridCol w="2873492">
                  <a:extLst>
                    <a:ext uri="{9D8B030D-6E8A-4147-A177-3AD203B41FA5}">
                      <a16:colId xmlns:a16="http://schemas.microsoft.com/office/drawing/2014/main" val="20004"/>
                    </a:ext>
                  </a:extLst>
                </a:gridCol>
              </a:tblGrid>
              <a:tr h="492574">
                <a:tc>
                  <a:txBody>
                    <a:bodyPr/>
                    <a:lstStyle/>
                    <a:p>
                      <a:r>
                        <a:rPr lang="en-ZA" sz="1600" dirty="0">
                          <a:latin typeface="Century Gothic" panose="020B0502020202020204" pitchFamily="34" charset="0"/>
                        </a:rPr>
                        <a:t>Directives</a:t>
                      </a:r>
                    </a:p>
                    <a:p>
                      <a:r>
                        <a:rPr lang="en-ZA" sz="1600" dirty="0">
                          <a:latin typeface="Century Gothic" panose="020B0502020202020204" pitchFamily="34" charset="0"/>
                        </a:rPr>
                        <a:t>The DBE must ensure that</a:t>
                      </a:r>
                      <a:r>
                        <a:rPr lang="en-ZA" sz="1600" baseline="0" dirty="0">
                          <a:latin typeface="Century Gothic" panose="020B0502020202020204" pitchFamily="34" charset="0"/>
                        </a:rPr>
                        <a:t>:</a:t>
                      </a:r>
                      <a:endParaRPr lang="en-ZA" sz="16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600" dirty="0">
                          <a:solidFill>
                            <a:schemeClr val="bg1"/>
                          </a:solidFill>
                          <a:latin typeface="Century Gothic" panose="020B0502020202020204" pitchFamily="34" charset="0"/>
                        </a:rPr>
                        <a:t>Nov 2019</a:t>
                      </a: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2020</a:t>
                      </a:r>
                    </a:p>
                  </a:txBody>
                  <a:tcPr marL="100786" marR="100786" marT="50397" marB="50397">
                    <a:solidFill>
                      <a:schemeClr val="accent2">
                        <a:lumMod val="75000"/>
                      </a:schemeClr>
                    </a:solidFill>
                  </a:tcPr>
                </a:tc>
                <a:tc>
                  <a:txBody>
                    <a:bodyPr/>
                    <a:lstStyle/>
                    <a:p>
                      <a:r>
                        <a:rPr lang="en-ZA" sz="1600" b="1" kern="1200" dirty="0">
                          <a:solidFill>
                            <a:schemeClr val="bg1"/>
                          </a:solidFill>
                          <a:latin typeface="Century Gothic" panose="020B0502020202020204" pitchFamily="34" charset="0"/>
                          <a:ea typeface="+mn-ea"/>
                          <a:cs typeface="+mn-cs"/>
                        </a:rPr>
                        <a:t>Nov 2021</a:t>
                      </a:r>
                    </a:p>
                  </a:txBody>
                  <a:tcPr marL="100786" marR="100786" marT="50397" marB="50397">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6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6" marR="100786" marT="50397" marB="50397">
                    <a:solidFill>
                      <a:schemeClr val="accent2">
                        <a:lumMod val="75000"/>
                      </a:schemeClr>
                    </a:solidFill>
                  </a:tcPr>
                </a:tc>
                <a:extLst>
                  <a:ext uri="{0D108BD9-81ED-4DB2-BD59-A6C34878D82A}">
                    <a16:rowId xmlns:a16="http://schemas.microsoft.com/office/drawing/2014/main" val="10000"/>
                  </a:ext>
                </a:extLst>
              </a:tr>
              <a:tr h="1806894">
                <a:tc>
                  <a:txBody>
                    <a:bodyPr/>
                    <a:lstStyle>
                      <a:lvl1pPr>
                        <a:lnSpc>
                          <a:spcPct val="93000"/>
                        </a:lnSpc>
                        <a:spcAft>
                          <a:spcPts val="1425"/>
                        </a:spcAft>
                        <a:buClr>
                          <a:srgbClr val="000000"/>
                        </a:buClr>
                        <a:buSzPct val="45000"/>
                        <a:buFont typeface="Wingdings" panose="05000000000000000000" pitchFamily="2" charset="2"/>
                        <a:tabLst>
                          <a:tab pos="250825" algn="l"/>
                        </a:tabLst>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tabLst>
                          <a:tab pos="250825" algn="l"/>
                        </a:tabLst>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tabLst>
                          <a:tab pos="250825" algn="l"/>
                        </a:tabLst>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tabLst>
                          <a:tab pos="250825" algn="l"/>
                        </a:tabLst>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tabLst>
                          <a:tab pos="250825" algn="l"/>
                        </a:tabLst>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Marking personnel with requisite subject content knowledge and teaching experience at Grade 12 level are appointed. In English First Additional Language such markers must be conversant with the different genres applicable to Paper 2. </a:t>
                      </a:r>
                    </a:p>
                    <a:p>
                      <a:pPr marL="0" marR="0" lvl="0" indent="0" algn="just" defTabSz="914400" rtl="0" eaLnBrk="1" fontAlgn="base" latinLnBrk="0" hangingPunct="1">
                        <a:lnSpc>
                          <a:spcPct val="107000"/>
                        </a:lnSpc>
                        <a:spcBef>
                          <a:spcPts val="13"/>
                        </a:spcBef>
                        <a:spcAft>
                          <a:spcPct val="0"/>
                        </a:spcAft>
                        <a:buClrTx/>
                        <a:buSzTx/>
                        <a:buFont typeface="Symbol" panose="05050102010706020507" pitchFamily="18" charset="2"/>
                        <a:buNone/>
                        <a:tabLst>
                          <a:tab pos="250825" algn="l"/>
                        </a:tabLst>
                        <a:defRPr/>
                      </a:pP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algn="just"/>
                      <a:endParaRPr lang="en-ZA" sz="1400" dirty="0">
                        <a:solidFill>
                          <a:srgbClr val="181966"/>
                        </a:solidFill>
                        <a:latin typeface="Century Gothic" panose="020B0502020202020204" pitchFamily="34" charset="0"/>
                      </a:endParaRPr>
                    </a:p>
                  </a:txBody>
                  <a:tcPr marL="100775" marR="100775" marT="50396" marB="50396">
                    <a:solidFill>
                      <a:srgbClr val="002060"/>
                    </a:solidFill>
                  </a:tcPr>
                </a:tc>
                <a:tc>
                  <a:txBody>
                    <a:bodyPr/>
                    <a:lstStyle/>
                    <a:p>
                      <a:pPr algn="just"/>
                      <a:r>
                        <a:rPr lang="en-ZA" sz="1400" kern="1200" dirty="0">
                          <a:solidFill>
                            <a:srgbClr val="181966"/>
                          </a:solidFill>
                          <a:latin typeface="Century Gothic" panose="020B0502020202020204" pitchFamily="34" charset="0"/>
                          <a:ea typeface="+mn-ea"/>
                          <a:cs typeface="+mn-cs"/>
                        </a:rPr>
                        <a:t>Not compliant</a:t>
                      </a:r>
                    </a:p>
                  </a:txBody>
                  <a:tcPr marL="100775" marR="100775" marT="50396" marB="50396">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181966"/>
                          </a:solidFill>
                          <a:effectLst/>
                          <a:latin typeface="Century Gothic" panose="020B0502020202020204" pitchFamily="34" charset="0"/>
                        </a:rPr>
                        <a:t>There was improvement in this area, however, not sufficiently qualified markers were appointed as substitute markers to mark Dramatic Arts in KwaZulu Natal.</a:t>
                      </a: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0001"/>
                  </a:ext>
                </a:extLst>
              </a:tr>
              <a:tr h="956733">
                <a:tc>
                  <a:txBody>
                    <a:bodyPr/>
                    <a:lstStyle>
                      <a:lvl1pPr>
                        <a:lnSpc>
                          <a:spcPct val="93000"/>
                        </a:lnSpc>
                        <a:spcAft>
                          <a:spcPts val="1425"/>
                        </a:spcAft>
                        <a:buClr>
                          <a:srgbClr val="000000"/>
                        </a:buClr>
                        <a:buSzPct val="45000"/>
                        <a:buFont typeface="Wingdings" panose="05000000000000000000" pitchFamily="2" charset="2"/>
                        <a:defRPr sz="2800">
                          <a:solidFill>
                            <a:srgbClr val="000000"/>
                          </a:solidFill>
                          <a:latin typeface="Arial" panose="020B0604020202020204" pitchFamily="34" charset="0"/>
                        </a:defRPr>
                      </a:lvl1pPr>
                      <a:lvl2pPr marL="457200">
                        <a:lnSpc>
                          <a:spcPct val="93000"/>
                        </a:lnSpc>
                        <a:spcAft>
                          <a:spcPts val="1138"/>
                        </a:spcAft>
                        <a:buClr>
                          <a:srgbClr val="000000"/>
                        </a:buClr>
                        <a:buSzPct val="75000"/>
                        <a:buFont typeface="Symbol" panose="05050102010706020507" pitchFamily="18" charset="2"/>
                        <a:defRPr sz="2400">
                          <a:solidFill>
                            <a:srgbClr val="000000"/>
                          </a:solidFill>
                          <a:latin typeface="Arial" panose="020B0604020202020204" pitchFamily="34" charset="0"/>
                        </a:defRPr>
                      </a:lvl2pPr>
                      <a:lvl3pPr marL="914400">
                        <a:lnSpc>
                          <a:spcPct val="93000"/>
                        </a:lnSpc>
                        <a:spcAft>
                          <a:spcPts val="850"/>
                        </a:spcAft>
                        <a:buClr>
                          <a:srgbClr val="000000"/>
                        </a:buClr>
                        <a:buSzPct val="45000"/>
                        <a:buFont typeface="Wingdings" panose="05000000000000000000" pitchFamily="2" charset="2"/>
                        <a:defRPr sz="2000">
                          <a:solidFill>
                            <a:srgbClr val="000000"/>
                          </a:solidFill>
                          <a:latin typeface="Arial" panose="020B0604020202020204" pitchFamily="34" charset="0"/>
                        </a:defRPr>
                      </a:lvl3pPr>
                      <a:lvl4pPr marL="1371600">
                        <a:lnSpc>
                          <a:spcPct val="93000"/>
                        </a:lnSpc>
                        <a:spcAft>
                          <a:spcPts val="575"/>
                        </a:spcAft>
                        <a:buClr>
                          <a:srgbClr val="000000"/>
                        </a:buClr>
                        <a:buSzPct val="75000"/>
                        <a:buFont typeface="Symbol" panose="05050102010706020507" pitchFamily="18" charset="2"/>
                        <a:defRPr>
                          <a:solidFill>
                            <a:srgbClr val="000000"/>
                          </a:solidFill>
                          <a:latin typeface="Arial" panose="020B0604020202020204" pitchFamily="34" charset="0"/>
                        </a:defRPr>
                      </a:lvl4pPr>
                      <a:lvl5pPr marL="1828800">
                        <a:lnSpc>
                          <a:spcPct val="93000"/>
                        </a:lnSpc>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5pPr>
                      <a:lvl6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6pPr>
                      <a:lvl7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7pPr>
                      <a:lvl8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8pPr>
                      <a:lvl9pPr indent="-215900" eaLnBrk="0" fontAlgn="base" hangingPunct="0">
                        <a:lnSpc>
                          <a:spcPct val="93000"/>
                        </a:lnSpc>
                        <a:spcBef>
                          <a:spcPct val="0"/>
                        </a:spcBef>
                        <a:spcAft>
                          <a:spcPts val="288"/>
                        </a:spcAft>
                        <a:buClr>
                          <a:srgbClr val="000000"/>
                        </a:buClr>
                        <a:buSzPct val="45000"/>
                        <a:buFont typeface="Wingdings" panose="05000000000000000000" pitchFamily="2" charset="2"/>
                        <a:defRPr>
                          <a:solidFill>
                            <a:srgbClr val="000000"/>
                          </a:solidFill>
                          <a:latin typeface="Arial" panose="020B0604020202020204" pitchFamily="34" charset="0"/>
                        </a:defRPr>
                      </a:lvl9pPr>
                    </a:lstStyle>
                    <a:p>
                      <a:pPr marL="0" marR="0" lvl="0" indent="0" algn="just" defTabSz="914400" rtl="0" eaLnBrk="1" fontAlgn="base" latinLnBrk="0" hangingPunct="1">
                        <a:lnSpc>
                          <a:spcPct val="107000"/>
                        </a:lnSpc>
                        <a:spcBef>
                          <a:spcPct val="0"/>
                        </a:spcBef>
                        <a:spcAft>
                          <a:spcPts val="600"/>
                        </a:spcAft>
                        <a:buClrTx/>
                        <a:buSzTx/>
                        <a:buFont typeface="Symbol" panose="05050102010706020507" pitchFamily="18" charset="2"/>
                        <a:buNone/>
                        <a:tabLst/>
                        <a:defRPr/>
                      </a:pPr>
                      <a:r>
                        <a:rPr kumimoji="0" lang="en-ZA"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rPr>
                        <a:t>Whole scripts moderation of 10% of all scripts is completed by deputy chief markers, chief markers and internal moderators. </a:t>
                      </a:r>
                      <a:endParaRPr kumimoji="0" lang="en-US" altLang="en-US" sz="1600" b="0" i="0" u="none" strike="noStrike" kern="1200" cap="none" spc="0" normalizeH="0" baseline="0" noProof="0" dirty="0">
                        <a:ln>
                          <a:noFill/>
                        </a:ln>
                        <a:solidFill>
                          <a:srgbClr val="181966"/>
                        </a:solidFill>
                        <a:effectLst/>
                        <a:uLnTx/>
                        <a:uFillTx/>
                        <a:latin typeface="Century Gothic" panose="020B0502020202020204" pitchFamily="34" charset="0"/>
                        <a:ea typeface="+mn-ea"/>
                        <a:cs typeface="+mn-cs"/>
                      </a:endParaRPr>
                    </a:p>
                  </a:txBody>
                  <a:tcPr marL="91405" marR="91405" marT="45718" marB="45718" horzOverflow="overflow">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dirty="0">
                        <a:solidFill>
                          <a:srgbClr val="181966"/>
                        </a:solidFill>
                        <a:latin typeface="Century Gothic" panose="020B0502020202020204" pitchFamily="34" charset="0"/>
                      </a:endParaRPr>
                    </a:p>
                  </a:txBody>
                  <a:tcPr marL="100775" marR="100775" marT="50396" marB="50396">
                    <a:solidFill>
                      <a:srgbClr val="002060"/>
                    </a:solidFill>
                  </a:tcPr>
                </a:tc>
                <a:tc>
                  <a:txBody>
                    <a:bodyPr/>
                    <a:lstStyle/>
                    <a:p>
                      <a:pPr algn="just"/>
                      <a:r>
                        <a:rPr lang="en-ZA" sz="1400" kern="1200" dirty="0">
                          <a:solidFill>
                            <a:srgbClr val="181966"/>
                          </a:solidFill>
                          <a:latin typeface="Century Gothic" panose="020B0502020202020204" pitchFamily="34" charset="0"/>
                          <a:ea typeface="+mn-ea"/>
                          <a:cs typeface="+mn-cs"/>
                        </a:rPr>
                        <a:t>Not compliant</a:t>
                      </a:r>
                    </a:p>
                  </a:txBody>
                  <a:tcPr marL="100775" marR="100775" marT="50396" marB="50396">
                    <a:solidFill>
                      <a:schemeClr val="accent2">
                        <a:lumMod val="20000"/>
                        <a:lumOff val="80000"/>
                      </a:schemeClr>
                    </a:solidFill>
                  </a:tcPr>
                </a:tc>
                <a:tc>
                  <a:txBody>
                    <a:bodyPr/>
                    <a:lstStyle/>
                    <a:p>
                      <a:pPr algn="just"/>
                      <a:r>
                        <a:rPr lang="en-ZA" sz="1400" kern="1200" dirty="0">
                          <a:solidFill>
                            <a:srgbClr val="181966"/>
                          </a:solidFill>
                          <a:latin typeface="Century Gothic" panose="020B0502020202020204" pitchFamily="34" charset="0"/>
                          <a:ea typeface="+mn-ea"/>
                          <a:cs typeface="+mn-cs"/>
                        </a:rPr>
                        <a:t>Compliant</a:t>
                      </a:r>
                    </a:p>
                  </a:txBody>
                  <a:tcPr marL="100775" marR="100775" marT="50396" marB="50396">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181966"/>
                          </a:solidFill>
                          <a:effectLst/>
                          <a:latin typeface="Century Gothic" panose="020B0502020202020204" pitchFamily="34" charset="0"/>
                        </a:rPr>
                        <a:t>There was evidence of whole scripts marking by the chief markers and internal moderators across all subjects moderated.</a:t>
                      </a: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
        <p:nvSpPr>
          <p:cNvPr id="37925"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56</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Title 2"/>
          <p:cNvSpPr>
            <a:spLocks noGrp="1"/>
          </p:cNvSpPr>
          <p:nvPr>
            <p:ph type="title"/>
          </p:nvPr>
        </p:nvSpPr>
        <p:spPr>
          <a:xfrm>
            <a:off x="36513" y="198437"/>
            <a:ext cx="9825036" cy="590551"/>
          </a:xfrm>
        </p:spPr>
        <p:txBody>
          <a:bodyPr/>
          <a:lstStyle/>
          <a:p>
            <a:r>
              <a:rPr lang="en-ZA" sz="3200" b="1" dirty="0">
                <a:solidFill>
                  <a:srgbClr val="181966"/>
                </a:solidFill>
                <a:latin typeface="Century Gothic" panose="020B0502020202020204" pitchFamily="34" charset="0"/>
              </a:rPr>
              <a:t>Verification of Marking</a:t>
            </a:r>
          </a:p>
        </p:txBody>
      </p:sp>
    </p:spTree>
    <p:extLst>
      <p:ext uri="{BB962C8B-B14F-4D97-AF65-F5344CB8AC3E}">
        <p14:creationId xmlns:p14="http://schemas.microsoft.com/office/powerpoint/2010/main" val="27138390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59463"/>
            <a:ext cx="100806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aphicFrame>
        <p:nvGraphicFramePr>
          <p:cNvPr id="2" name="Content Placeholder 1"/>
          <p:cNvGraphicFramePr>
            <a:graphicFrameLocks noGrp="1"/>
          </p:cNvGraphicFramePr>
          <p:nvPr>
            <p:ph idx="1"/>
            <p:extLst>
              <p:ext uri="{D42A27DB-BD31-4B8C-83A1-F6EECF244321}">
                <p14:modId xmlns:p14="http://schemas.microsoft.com/office/powerpoint/2010/main" val="1383041778"/>
              </p:ext>
            </p:extLst>
          </p:nvPr>
        </p:nvGraphicFramePr>
        <p:xfrm>
          <a:off x="0" y="978711"/>
          <a:ext cx="9825037" cy="4124150"/>
        </p:xfrm>
        <a:graphic>
          <a:graphicData uri="http://schemas.openxmlformats.org/drawingml/2006/table">
            <a:tbl>
              <a:tblPr firstRow="1" bandRow="1">
                <a:tableStyleId>{21E4AEA4-8DFA-4A89-87EB-49C32662AFE0}</a:tableStyleId>
              </a:tblPr>
              <a:tblGrid>
                <a:gridCol w="2909011">
                  <a:extLst>
                    <a:ext uri="{9D8B030D-6E8A-4147-A177-3AD203B41FA5}">
                      <a16:colId xmlns:a16="http://schemas.microsoft.com/office/drawing/2014/main" val="20000"/>
                    </a:ext>
                  </a:extLst>
                </a:gridCol>
                <a:gridCol w="1216901">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95400">
                  <a:extLst>
                    <a:ext uri="{9D8B030D-6E8A-4147-A177-3AD203B41FA5}">
                      <a16:colId xmlns:a16="http://schemas.microsoft.com/office/drawing/2014/main" val="3831097071"/>
                    </a:ext>
                  </a:extLst>
                </a:gridCol>
                <a:gridCol w="3108325">
                  <a:extLst>
                    <a:ext uri="{9D8B030D-6E8A-4147-A177-3AD203B41FA5}">
                      <a16:colId xmlns:a16="http://schemas.microsoft.com/office/drawing/2014/main" val="20004"/>
                    </a:ext>
                  </a:extLst>
                </a:gridCol>
              </a:tblGrid>
              <a:tr h="492574">
                <a:tc>
                  <a:txBody>
                    <a:bodyPr/>
                    <a:lstStyle/>
                    <a:p>
                      <a:r>
                        <a:rPr lang="en-ZA" sz="1700" dirty="0">
                          <a:latin typeface="Century Gothic" panose="020B0502020202020204" pitchFamily="34" charset="0"/>
                        </a:rPr>
                        <a:t>Directives</a:t>
                      </a:r>
                    </a:p>
                    <a:p>
                      <a:r>
                        <a:rPr lang="en-ZA" sz="1700" dirty="0">
                          <a:latin typeface="Century Gothic" panose="020B0502020202020204" pitchFamily="34" charset="0"/>
                        </a:rPr>
                        <a:t>The DBE must ensure that</a:t>
                      </a:r>
                      <a:r>
                        <a:rPr lang="en-ZA" sz="1700" baseline="0" dirty="0">
                          <a:latin typeface="Century Gothic" panose="020B0502020202020204" pitchFamily="34" charset="0"/>
                        </a:rPr>
                        <a:t>:</a:t>
                      </a:r>
                      <a:endParaRPr lang="en-ZA" sz="1700" dirty="0">
                        <a:solidFill>
                          <a:schemeClr val="tx1"/>
                        </a:solidFill>
                        <a:latin typeface="Century Gothic" panose="020B0502020202020204" pitchFamily="34" charset="0"/>
                      </a:endParaRPr>
                    </a:p>
                  </a:txBody>
                  <a:tcPr marL="100786" marR="100786" marT="50397" marB="50397">
                    <a:solidFill>
                      <a:schemeClr val="accent2">
                        <a:lumMod val="75000"/>
                      </a:schemeClr>
                    </a:solidFill>
                  </a:tcPr>
                </a:tc>
                <a:tc>
                  <a:txBody>
                    <a:bodyPr/>
                    <a:lstStyle/>
                    <a:p>
                      <a:r>
                        <a:rPr lang="en-ZA" sz="1700" dirty="0">
                          <a:solidFill>
                            <a:schemeClr val="bg1"/>
                          </a:solidFill>
                          <a:latin typeface="Century Gothic" panose="020B0502020202020204" pitchFamily="34" charset="0"/>
                        </a:rPr>
                        <a:t>Nov 2019</a:t>
                      </a:r>
                    </a:p>
                  </a:txBody>
                  <a:tcPr marL="100786" marR="100786" marT="50397" marB="50397">
                    <a:solidFill>
                      <a:schemeClr val="accent2">
                        <a:lumMod val="75000"/>
                      </a:schemeClr>
                    </a:solidFill>
                  </a:tcPr>
                </a:tc>
                <a:tc>
                  <a:txBody>
                    <a:bodyPr/>
                    <a:lstStyle/>
                    <a:p>
                      <a:r>
                        <a:rPr lang="en-ZA" sz="1700" b="1" kern="1200" dirty="0">
                          <a:solidFill>
                            <a:schemeClr val="bg1"/>
                          </a:solidFill>
                          <a:latin typeface="Century Gothic" panose="020B0502020202020204" pitchFamily="34" charset="0"/>
                          <a:ea typeface="+mn-ea"/>
                          <a:cs typeface="+mn-cs"/>
                        </a:rPr>
                        <a:t>Nov 2020</a:t>
                      </a:r>
                    </a:p>
                  </a:txBody>
                  <a:tcPr marL="100786" marR="100786" marT="50397" marB="50397">
                    <a:solidFill>
                      <a:schemeClr val="accent2">
                        <a:lumMod val="75000"/>
                      </a:schemeClr>
                    </a:solidFill>
                  </a:tcPr>
                </a:tc>
                <a:tc>
                  <a:txBody>
                    <a:bodyPr/>
                    <a:lstStyle/>
                    <a:p>
                      <a:r>
                        <a:rPr lang="en-ZA" sz="1700" b="1" kern="1200" dirty="0">
                          <a:solidFill>
                            <a:schemeClr val="bg1"/>
                          </a:solidFill>
                          <a:latin typeface="Century Gothic" panose="020B0502020202020204" pitchFamily="34" charset="0"/>
                          <a:ea typeface="+mn-ea"/>
                          <a:cs typeface="+mn-cs"/>
                        </a:rPr>
                        <a:t>Nov 2021</a:t>
                      </a:r>
                    </a:p>
                  </a:txBody>
                  <a:tcPr marL="100786" marR="100786" marT="50397" marB="50397">
                    <a:solidFill>
                      <a:schemeClr val="accent2">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ZA" altLang="en-US" sz="17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Progress in 2021</a:t>
                      </a:r>
                    </a:p>
                  </a:txBody>
                  <a:tcPr marL="100786" marR="100786" marT="50397" marB="50397">
                    <a:solidFill>
                      <a:schemeClr val="accent2">
                        <a:lumMod val="75000"/>
                      </a:schemeClr>
                    </a:solidFill>
                  </a:tcPr>
                </a:tc>
                <a:extLst>
                  <a:ext uri="{0D108BD9-81ED-4DB2-BD59-A6C34878D82A}">
                    <a16:rowId xmlns:a16="http://schemas.microsoft.com/office/drawing/2014/main" val="10000"/>
                  </a:ext>
                </a:extLst>
              </a:tr>
              <a:tr h="1533405">
                <a:tc>
                  <a:txBody>
                    <a:bodyPr/>
                    <a:lstStyle/>
                    <a:p>
                      <a:pPr marL="0" lvl="0" indent="0" algn="just">
                        <a:lnSpc>
                          <a:spcPct val="120000"/>
                        </a:lnSpc>
                        <a:spcBef>
                          <a:spcPts val="1200"/>
                        </a:spcBef>
                        <a:spcAft>
                          <a:spcPts val="1200"/>
                        </a:spcAft>
                        <a:buFont typeface="+mj-lt"/>
                        <a:buNone/>
                        <a:tabLst>
                          <a:tab pos="457200" algn="l"/>
                        </a:tabLst>
                      </a:pPr>
                      <a:r>
                        <a:rPr kumimoji="0" lang="en-ZA" sz="1600" b="0" i="0" u="none" strike="noStrike" kern="1200" cap="none" spc="0" normalizeH="0" baseline="0" dirty="0">
                          <a:ln>
                            <a:noFill/>
                          </a:ln>
                          <a:solidFill>
                            <a:srgbClr val="181966"/>
                          </a:solidFill>
                          <a:effectLst/>
                          <a:uLnTx/>
                          <a:uFillTx/>
                          <a:latin typeface="Century Gothic" panose="020B0502020202020204" pitchFamily="34" charset="0"/>
                          <a:ea typeface="+mn-ea"/>
                          <a:cs typeface="+mn-cs"/>
                        </a:rPr>
                        <a:t>COVID-19 protocols are adhered to at all marking centres. </a:t>
                      </a:r>
                    </a:p>
                  </a:txBody>
                  <a:tcPr marL="91405" marR="91405" marT="45718" marB="45718" horzOverflow="overflow">
                    <a:solidFill>
                      <a:schemeClr val="accent2">
                        <a:lumMod val="20000"/>
                        <a:lumOff val="8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ZA" sz="1400" dirty="0">
                        <a:solidFill>
                          <a:srgbClr val="181966"/>
                        </a:solidFill>
                        <a:latin typeface="Century Gothic" panose="020B0502020202020204" pitchFamily="34" charset="0"/>
                      </a:endParaRPr>
                    </a:p>
                  </a:txBody>
                  <a:tcPr marL="100775" marR="100775" marT="50396" marB="50396">
                    <a:solidFill>
                      <a:srgbClr val="002060"/>
                    </a:solidFill>
                  </a:tcPr>
                </a:tc>
                <a:tc>
                  <a:txBody>
                    <a:bodyPr/>
                    <a:lstStyle/>
                    <a:p>
                      <a:pPr algn="just"/>
                      <a:r>
                        <a:rPr lang="en-ZA" sz="1600" kern="1200" dirty="0">
                          <a:solidFill>
                            <a:srgbClr val="181966"/>
                          </a:solidFill>
                          <a:latin typeface="Century Gothic" panose="020B0502020202020204" pitchFamily="34" charset="0"/>
                          <a:ea typeface="+mn-ea"/>
                          <a:cs typeface="+mn-cs"/>
                        </a:rPr>
                        <a:t>Not compliant</a:t>
                      </a:r>
                    </a:p>
                  </a:txBody>
                  <a:tcPr marL="100775" marR="100775" marT="50396" marB="50396">
                    <a:solidFill>
                      <a:schemeClr val="accent2">
                        <a:lumMod val="20000"/>
                        <a:lumOff val="80000"/>
                      </a:schemeClr>
                    </a:solidFill>
                  </a:tcPr>
                </a:tc>
                <a:tc>
                  <a:txBody>
                    <a:bodyPr/>
                    <a:lstStyle/>
                    <a:p>
                      <a:pPr algn="just"/>
                      <a:r>
                        <a:rPr lang="en-ZA" sz="1600" kern="1200" dirty="0">
                          <a:solidFill>
                            <a:srgbClr val="181966"/>
                          </a:solidFill>
                          <a:latin typeface="Century Gothic" panose="020B0502020202020204" pitchFamily="34" charset="0"/>
                          <a:ea typeface="+mn-ea"/>
                          <a:cs typeface="+mn-cs"/>
                        </a:rPr>
                        <a:t>Partially compliant</a:t>
                      </a:r>
                    </a:p>
                  </a:txBody>
                  <a:tcPr marL="100775" marR="100775" marT="50396" marB="50396">
                    <a:solidFill>
                      <a:schemeClr val="accent2">
                        <a:lumMod val="40000"/>
                        <a:lumOff val="60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600" b="0" i="0" u="none" strike="noStrike" cap="none" normalizeH="0" baseline="0" dirty="0">
                          <a:ln>
                            <a:noFill/>
                          </a:ln>
                          <a:solidFill>
                            <a:srgbClr val="181966"/>
                          </a:solidFill>
                          <a:effectLst/>
                          <a:latin typeface="Century Gothic" panose="020B0502020202020204" pitchFamily="34" charset="0"/>
                        </a:rPr>
                        <a:t>Generally, COVID-19 protocols were in place in almost all marking centres where verification of marking was conducted. However, </a:t>
                      </a:r>
                      <a:r>
                        <a:rPr kumimoji="0" lang="en-ZA" altLang="en-US" sz="1600" b="0" i="0" u="none" strike="noStrike" cap="none" normalizeH="0" baseline="0" dirty="0">
                          <a:ln>
                            <a:noFill/>
                          </a:ln>
                          <a:solidFill>
                            <a:srgbClr val="181966"/>
                          </a:solidFill>
                          <a:effectLst/>
                          <a:latin typeface="Century Gothic" panose="020B0502020202020204" pitchFamily="34" charset="0"/>
                        </a:rPr>
                        <a:t>non-implementation of COVID-19 protocols was observed at Florida Park High School marking centre for English Home Language in Gauteng and University of Limpopo marking centre for Life Sciences in Limpopo.</a:t>
                      </a:r>
                    </a:p>
                    <a:p>
                      <a:pPr marL="0" marR="0" lvl="0"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600" b="0" i="0" u="none" strike="noStrike" cap="none" normalizeH="0" baseline="0" dirty="0">
                        <a:ln>
                          <a:noFill/>
                        </a:ln>
                        <a:solidFill>
                          <a:srgbClr val="181966"/>
                        </a:solidFill>
                        <a:effectLst/>
                        <a:latin typeface="Century Gothic" panose="020B0502020202020204" pitchFamily="34" charset="0"/>
                      </a:endParaRPr>
                    </a:p>
                  </a:txBody>
                  <a:tcPr marL="91405" marR="91405" marT="45718" marB="45718" horzOverflow="overflow">
                    <a:solidFill>
                      <a:schemeClr val="accent2">
                        <a:lumMod val="20000"/>
                        <a:lumOff val="80000"/>
                      </a:schemeClr>
                    </a:solidFill>
                  </a:tcPr>
                </a:tc>
                <a:extLst>
                  <a:ext uri="{0D108BD9-81ED-4DB2-BD59-A6C34878D82A}">
                    <a16:rowId xmlns:a16="http://schemas.microsoft.com/office/drawing/2014/main" val="1227850429"/>
                  </a:ext>
                </a:extLst>
              </a:tr>
            </a:tbl>
          </a:graphicData>
        </a:graphic>
      </p:graphicFrame>
      <p:sp>
        <p:nvSpPr>
          <p:cNvPr id="37925" name="Rectangle 4"/>
          <p:cNvSpPr>
            <a:spLocks noChangeArrowheads="1"/>
          </p:cNvSpPr>
          <p:nvPr/>
        </p:nvSpPr>
        <p:spPr bwMode="auto">
          <a:xfrm>
            <a:off x="1428750" y="420688"/>
            <a:ext cx="6061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charset="0"/>
                <a:ea typeface="MS Gothic"/>
                <a:cs typeface="Arial" charset="0"/>
              </a:rPr>
              <a:t> </a:t>
            </a:r>
          </a:p>
        </p:txBody>
      </p:sp>
      <p:sp>
        <p:nvSpPr>
          <p:cNvPr id="8" name="Rectangle 7"/>
          <p:cNvSpPr/>
          <p:nvPr/>
        </p:nvSpPr>
        <p:spPr>
          <a:xfrm>
            <a:off x="839788" y="2687638"/>
            <a:ext cx="6719887" cy="500062"/>
          </a:xfrm>
          <a:prstGeom prst="rect">
            <a:avLst/>
          </a:prstGeom>
        </p:spPr>
        <p:txBody>
          <a:bodyPr>
            <a:spAutoFit/>
          </a:bodyPr>
          <a:lstStyle/>
          <a:p>
            <a:pPr marL="524970" marR="0" lvl="0" indent="-524970" algn="l" defTabSz="449263" rtl="0" eaLnBrk="0" fontAlgn="base" latinLnBrk="0" hangingPunct="0">
              <a:lnSpc>
                <a:spcPct val="100000"/>
              </a:lnSpc>
              <a:spcBef>
                <a:spcPct val="0"/>
              </a:spcBef>
              <a:spcAft>
                <a:spcPct val="0"/>
              </a:spcAft>
              <a:buClrTx/>
              <a:buSzTx/>
              <a:buFontTx/>
              <a:buAutoNum type="arabicPlain"/>
              <a:tabLst/>
              <a:defRPr/>
            </a:pPr>
            <a:endParaRPr kumimoji="0" lang="en-US" sz="2646" b="0" i="0" u="none" strike="noStrike" kern="1200" cap="none" spc="0" normalizeH="0" baseline="0" noProof="0" dirty="0">
              <a:ln>
                <a:noFill/>
              </a:ln>
              <a:solidFill>
                <a:srgbClr val="FFFFFF"/>
              </a:solidFill>
              <a:effectLst/>
              <a:uLnTx/>
              <a:uFillTx/>
              <a:latin typeface="Arial" charset="0"/>
              <a:ea typeface="MS Gothic"/>
              <a:cs typeface="Arial" charset="0"/>
            </a:endParaRPr>
          </a:p>
        </p:txBody>
      </p:sp>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57</a:t>
            </a:fld>
            <a:endParaRPr kumimoji="0" lang="en-GB" altLang="en-US"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itchFamily="49" charset="-128"/>
              <a:cs typeface="Arial" charset="0"/>
            </a:endParaRPr>
          </a:p>
        </p:txBody>
      </p:sp>
      <p:sp>
        <p:nvSpPr>
          <p:cNvPr id="3" name="Title 2"/>
          <p:cNvSpPr>
            <a:spLocks noGrp="1"/>
          </p:cNvSpPr>
          <p:nvPr>
            <p:ph type="title"/>
          </p:nvPr>
        </p:nvSpPr>
        <p:spPr>
          <a:xfrm>
            <a:off x="36513" y="198437"/>
            <a:ext cx="9825036" cy="590551"/>
          </a:xfrm>
        </p:spPr>
        <p:txBody>
          <a:bodyPr/>
          <a:lstStyle/>
          <a:p>
            <a:r>
              <a:rPr lang="en-ZA" sz="3200" b="1" dirty="0">
                <a:solidFill>
                  <a:srgbClr val="181966"/>
                </a:solidFill>
                <a:latin typeface="Century Gothic" panose="020B0502020202020204" pitchFamily="34" charset="0"/>
              </a:rPr>
              <a:t>Verification of Marking</a:t>
            </a:r>
          </a:p>
        </p:txBody>
      </p:sp>
    </p:spTree>
    <p:extLst>
      <p:ext uri="{BB962C8B-B14F-4D97-AF65-F5344CB8AC3E}">
        <p14:creationId xmlns:p14="http://schemas.microsoft.com/office/powerpoint/2010/main" val="21139620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306512" y="1916832"/>
            <a:ext cx="7467600" cy="3024336"/>
          </a:xfrm>
          <a:prstGeom prst="roundRect">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latin typeface="Arial" charset="0"/>
            </a:endParaRPr>
          </a:p>
          <a:p>
            <a:pPr algn="ctr" eaLnBrk="1">
              <a:lnSpc>
                <a:spcPct val="93000"/>
              </a:lnSpc>
              <a:buClr>
                <a:srgbClr val="000000"/>
              </a:buClr>
              <a:buSzPct val="45000"/>
              <a:buFont typeface="Wingdings" charset="2"/>
              <a:buNone/>
              <a:defRPr/>
            </a:pPr>
            <a:endParaRPr lang="en-ZA" sz="4000" b="1" dirty="0">
              <a:latin typeface="Arial" charset="0"/>
            </a:endParaRPr>
          </a:p>
          <a:p>
            <a:pPr algn="ctr" eaLnBrk="1">
              <a:lnSpc>
                <a:spcPct val="93000"/>
              </a:lnSpc>
              <a:buClr>
                <a:srgbClr val="000000"/>
              </a:buClr>
              <a:buSzPct val="45000"/>
              <a:buFont typeface="Wingdings" charset="2"/>
              <a:buNone/>
              <a:defRPr/>
            </a:pPr>
            <a:r>
              <a:rPr lang="en-ZA" sz="4000" b="1" dirty="0">
                <a:latin typeface="Century Gothic" panose="020B0502020202020204" pitchFamily="34" charset="0"/>
              </a:rPr>
              <a:t>STANDARDISATION AND RESULTING</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58</a:t>
            </a:fld>
            <a:endParaRPr lang="en-GB" altLang="en-US" b="0" dirty="0">
              <a:solidFill>
                <a:srgbClr val="181966"/>
              </a:solidFill>
            </a:endParaRPr>
          </a:p>
        </p:txBody>
      </p:sp>
    </p:spTree>
    <p:extLst>
      <p:ext uri="{BB962C8B-B14F-4D97-AF65-F5344CB8AC3E}">
        <p14:creationId xmlns:p14="http://schemas.microsoft.com/office/powerpoint/2010/main" val="330952907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181966"/>
                </a:solidFill>
                <a:latin typeface="Century Gothic" panose="020B0502020202020204" pitchFamily="34" charset="0"/>
              </a:rPr>
              <a:t>What is Standardisation?</a:t>
            </a:r>
          </a:p>
        </p:txBody>
      </p:sp>
      <p:sp>
        <p:nvSpPr>
          <p:cNvPr id="3" name="Content Placeholder 2"/>
          <p:cNvSpPr>
            <a:spLocks noGrp="1"/>
          </p:cNvSpPr>
          <p:nvPr>
            <p:ph idx="1"/>
          </p:nvPr>
        </p:nvSpPr>
        <p:spPr/>
        <p:txBody>
          <a:bodyPr/>
          <a:lstStyle/>
          <a:p>
            <a:pPr marL="106363" indent="0" algn="just">
              <a:buNone/>
            </a:pPr>
            <a:endParaRPr lang="en-US" dirty="0">
              <a:solidFill>
                <a:srgbClr val="181966"/>
              </a:solidFill>
            </a:endParaRPr>
          </a:p>
          <a:p>
            <a:pPr marL="106363" indent="0" algn="just">
              <a:buNone/>
            </a:pPr>
            <a:endParaRPr lang="en-US" dirty="0">
              <a:solidFill>
                <a:srgbClr val="181966"/>
              </a:solidFill>
            </a:endParaRPr>
          </a:p>
          <a:p>
            <a:pPr marL="106363" indent="0" algn="just">
              <a:buNone/>
            </a:pPr>
            <a:endParaRPr lang="en-US" dirty="0">
              <a:solidFill>
                <a:srgbClr val="181966"/>
              </a:solidFill>
            </a:endParaRPr>
          </a:p>
          <a:p>
            <a:pPr marL="106363" indent="0" algn="just">
              <a:buNone/>
            </a:pPr>
            <a:endParaRPr lang="en-US" dirty="0">
              <a:solidFill>
                <a:srgbClr val="181966"/>
              </a:solidFill>
            </a:endParaRPr>
          </a:p>
          <a:p>
            <a:pPr marL="106363" indent="0" algn="just">
              <a:buNone/>
            </a:pPr>
            <a:endParaRPr lang="en-ZA" dirty="0"/>
          </a:p>
          <a:p>
            <a:pPr marL="106363" indent="0">
              <a:buNone/>
            </a:pPr>
            <a:endParaRPr lang="en-ZA" sz="4400" b="1" dirty="0">
              <a:solidFill>
                <a:srgbClr val="22228B"/>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513" y="323850"/>
            <a:ext cx="1447800" cy="1008063"/>
          </a:xfrm>
          <a:prstGeom prst="rect">
            <a:avLst/>
          </a:prstGeom>
        </p:spPr>
      </p:pic>
      <p:sp>
        <p:nvSpPr>
          <p:cNvPr id="5" name="Flowchart: Punched Tape 4"/>
          <p:cNvSpPr/>
          <p:nvPr/>
        </p:nvSpPr>
        <p:spPr bwMode="auto">
          <a:xfrm>
            <a:off x="885031" y="1493837"/>
            <a:ext cx="8305800" cy="4114800"/>
          </a:xfrm>
          <a:prstGeom prst="flowChartPunchedTape">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106363" indent="0" algn="ctr">
              <a:buNone/>
            </a:pPr>
            <a:r>
              <a:rPr lang="en-US" sz="3200" dirty="0">
                <a:latin typeface="Century Gothic" panose="020B0502020202020204" pitchFamily="34" charset="0"/>
              </a:rPr>
              <a:t>A process used to eliminate the effect of factors other than the learners’ knowledge, abilities and</a:t>
            </a:r>
          </a:p>
          <a:p>
            <a:pPr marL="106363" indent="0" algn="ctr">
              <a:buNone/>
            </a:pPr>
            <a:r>
              <a:rPr lang="en-ZA" sz="3200" dirty="0">
                <a:latin typeface="Century Gothic" panose="020B0502020202020204" pitchFamily="34" charset="0"/>
              </a:rPr>
              <a:t>aptitude on their performance.</a:t>
            </a:r>
          </a:p>
          <a:p>
            <a: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pPr>
            <a:endParaRPr kumimoji="0" lang="en-ZA" sz="2800" b="0" i="0" u="none" strike="noStrike" cap="none" normalizeH="0" baseline="0" dirty="0">
              <a:ln>
                <a:noFill/>
              </a:ln>
              <a:solidFill>
                <a:schemeClr val="bg1"/>
              </a:solidFill>
              <a:effectLst/>
            </a:endParaRPr>
          </a:p>
        </p:txBody>
      </p:sp>
      <p:sp>
        <p:nvSpPr>
          <p:cNvPr id="7" name="Slide Number Placeholder 6"/>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59</a:t>
            </a:fld>
            <a:endParaRPr lang="en-GB" altLang="en-US" b="0" dirty="0">
              <a:solidFill>
                <a:srgbClr val="181966"/>
              </a:solidFill>
            </a:endParaRPr>
          </a:p>
        </p:txBody>
      </p:sp>
    </p:spTree>
    <p:extLst>
      <p:ext uri="{BB962C8B-B14F-4D97-AF65-F5344CB8AC3E}">
        <p14:creationId xmlns:p14="http://schemas.microsoft.com/office/powerpoint/2010/main" val="231761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Rectangle 4"/>
          <p:cNvSpPr>
            <a:spLocks noGrp="1" noChangeArrowheads="1"/>
          </p:cNvSpPr>
          <p:nvPr>
            <p:ph type="body"/>
          </p:nvPr>
        </p:nvSpPr>
        <p:spPr>
          <a:xfrm>
            <a:off x="214313" y="179388"/>
            <a:ext cx="9648825" cy="6259512"/>
          </a:xfrm>
        </p:spPr>
        <p:txBody>
          <a:bodyPr anchor="t"/>
          <a:lstStyle/>
          <a:p>
            <a:pPr marL="717550" indent="-60960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solidFill>
                  <a:schemeClr val="accent2">
                    <a:lumMod val="50000"/>
                  </a:schemeClr>
                </a:solidFill>
                <a:latin typeface="Century Gothic" panose="020B0502020202020204" pitchFamily="34" charset="0"/>
              </a:rPr>
              <a:t>Framework for Quality Assurance of Assessment</a:t>
            </a:r>
          </a:p>
          <a:p>
            <a:pPr marL="80963" algn="just" eaLnBrk="1">
              <a:spcAft>
                <a:spcPts val="1425"/>
              </a:spcAft>
              <a:tabLst>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400" dirty="0">
                <a:solidFill>
                  <a:schemeClr val="accent2">
                    <a:lumMod val="50000"/>
                  </a:schemeClr>
                </a:solidFill>
                <a:latin typeface="Century Gothic" panose="020B0502020202020204" pitchFamily="34" charset="0"/>
              </a:rPr>
              <a:t>Quality assurance of assessment is conducted to  ensure that assessment leading to the award of certificates in schools, adult education centres and technical and vocational education and training colleges is of the required standard. This is in order to ensure that the certificates issued by Umalusi are credible. </a:t>
            </a:r>
          </a:p>
          <a:p>
            <a:pPr marL="717550" indent="-60960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400" dirty="0">
                <a:solidFill>
                  <a:schemeClr val="accent2">
                    <a:lumMod val="50000"/>
                  </a:schemeClr>
                </a:solidFill>
                <a:latin typeface="Century Gothic" panose="020B0502020202020204" pitchFamily="34" charset="0"/>
              </a:rPr>
              <a:t>This is achieved through: </a:t>
            </a:r>
          </a:p>
          <a:p>
            <a:pPr marL="538163" indent="-358775" algn="just" eaLnBrk="1">
              <a:lnSpc>
                <a:spcPct val="100000"/>
              </a:lnSpc>
              <a:spcAft>
                <a:spcPts val="0"/>
              </a:spcAft>
              <a:buSzPct val="100000"/>
              <a:buFont typeface="Arial" panose="020B0604020202020204" pitchFamily="34" charset="0"/>
              <a:buChar char="•"/>
              <a:tabLst>
                <a:tab pos="719138"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chemeClr val="accent2">
                    <a:lumMod val="50000"/>
                  </a:schemeClr>
                </a:solidFill>
                <a:latin typeface="Century Gothic" panose="020B0502020202020204" pitchFamily="34" charset="0"/>
              </a:rPr>
              <a:t>Moderation of examination question papers, Practical Assessment Tasks (PAT) and Common Assessment Tasks in the case of Life Orientation</a:t>
            </a:r>
          </a:p>
          <a:p>
            <a:pPr marL="538163" indent="-358775" algn="just" eaLnBrk="1">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chemeClr val="accent2">
                    <a:lumMod val="50000"/>
                  </a:schemeClr>
                </a:solidFill>
                <a:latin typeface="Century Gothic" panose="020B0502020202020204" pitchFamily="34" charset="0"/>
              </a:rPr>
              <a:t>Monitoring and moderation of School Based Assessment (SBA)</a:t>
            </a:r>
          </a:p>
          <a:p>
            <a:pPr marL="538163" indent="-358775" algn="just" eaLnBrk="1">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200" dirty="0">
                <a:solidFill>
                  <a:schemeClr val="accent2">
                    <a:lumMod val="50000"/>
                  </a:schemeClr>
                </a:solidFill>
                <a:latin typeface="Century Gothic" panose="020B0502020202020204" pitchFamily="34" charset="0"/>
              </a:rPr>
              <a:t>Monitoring of the conduct, administration and management of assessment and examination processes</a:t>
            </a:r>
          </a:p>
          <a:p>
            <a:pPr marL="538163" indent="-358775" algn="just" eaLnBrk="1">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chemeClr val="accent2">
                    <a:lumMod val="50000"/>
                  </a:schemeClr>
                </a:solidFill>
                <a:latin typeface="Century Gothic" panose="020B0502020202020204" pitchFamily="34" charset="0"/>
              </a:rPr>
              <a:t>Monitoring and Moderation of marking</a:t>
            </a:r>
          </a:p>
          <a:p>
            <a:pPr marL="538163" indent="-358775" algn="just" eaLnBrk="1">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ZA" sz="2200" dirty="0">
                <a:solidFill>
                  <a:schemeClr val="accent2">
                    <a:lumMod val="50000"/>
                  </a:schemeClr>
                </a:solidFill>
                <a:latin typeface="Century Gothic" panose="020B0502020202020204" pitchFamily="34" charset="0"/>
              </a:rPr>
              <a:t>Management of concessions and examination irregularities</a:t>
            </a:r>
            <a:endParaRPr lang="en-US" sz="2200" dirty="0">
              <a:solidFill>
                <a:schemeClr val="accent2">
                  <a:lumMod val="50000"/>
                </a:schemeClr>
              </a:solidFill>
              <a:latin typeface="Century Gothic" panose="020B0502020202020204" pitchFamily="34" charset="0"/>
            </a:endParaRPr>
          </a:p>
          <a:p>
            <a:pPr marL="538163" indent="-358775" algn="just" eaLnBrk="1">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chemeClr val="accent2">
                    <a:lumMod val="50000"/>
                  </a:schemeClr>
                </a:solidFill>
                <a:latin typeface="Century Gothic" panose="020B0502020202020204" pitchFamily="34" charset="0"/>
              </a:rPr>
              <a:t>Standardisation of assessment outcomes</a:t>
            </a:r>
          </a:p>
          <a:p>
            <a:pPr marL="538163" indent="-358775" algn="just" eaLnBrk="1">
              <a:lnSpc>
                <a:spcPct val="100000"/>
              </a:lnSpc>
              <a:spcAft>
                <a:spcPts val="0"/>
              </a:spcAft>
              <a:buSzPct val="100000"/>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chemeClr val="accent2">
                    <a:lumMod val="50000"/>
                  </a:schemeClr>
                </a:solidFill>
                <a:latin typeface="Century Gothic" panose="020B0502020202020204" pitchFamily="34" charset="0"/>
              </a:rPr>
              <a:t>Approval of release of results</a:t>
            </a:r>
          </a:p>
          <a:p>
            <a:pPr marL="450850" indent="-342900" algn="just" eaLnBrk="1">
              <a:spcAft>
                <a:spcPts val="1425"/>
              </a:spcAft>
              <a:buFont typeface="Arial" panose="020B0604020202020204"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400" dirty="0">
              <a:latin typeface="Century Gothic" panose="020B0502020202020204" pitchFamily="34" charset="0"/>
            </a:endParaRPr>
          </a:p>
        </p:txBody>
      </p:sp>
      <p:sp>
        <p:nvSpPr>
          <p:cNvPr id="3" name="Slide Number Placeholder 2"/>
          <p:cNvSpPr>
            <a:spLocks noGrp="1"/>
          </p:cNvSpPr>
          <p:nvPr>
            <p:ph type="sldNum" idx="4"/>
          </p:nvPr>
        </p:nvSpPr>
        <p:spPr>
          <a:xfrm>
            <a:off x="7250112" y="6826251"/>
            <a:ext cx="2351087" cy="522287"/>
          </a:xfrm>
        </p:spPr>
        <p:txBody>
          <a:bodyPr/>
          <a:lstStyle/>
          <a:p>
            <a:fld id="{FB682254-A90A-4E36-AFA3-8B22414A6040}" type="slidenum">
              <a:rPr lang="en-GB" altLang="en-US" b="0" smtClean="0"/>
              <a:pPr/>
              <a:t>6</a:t>
            </a:fld>
            <a:endParaRPr lang="en-GB" altLang="en-US" b="0" dirty="0"/>
          </a:p>
        </p:txBody>
      </p:sp>
    </p:spTree>
    <p:extLst>
      <p:ext uri="{BB962C8B-B14F-4D97-AF65-F5344CB8AC3E}">
        <p14:creationId xmlns:p14="http://schemas.microsoft.com/office/powerpoint/2010/main" val="39675154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22228B"/>
                </a:solidFill>
              </a:rPr>
              <a:t/>
            </a:r>
            <a:br>
              <a:rPr lang="en-ZA" b="1" dirty="0">
                <a:solidFill>
                  <a:srgbClr val="22228B"/>
                </a:solidFill>
              </a:rPr>
            </a:br>
            <a:r>
              <a:rPr lang="en-ZA" b="1" dirty="0">
                <a:solidFill>
                  <a:srgbClr val="181966"/>
                </a:solidFill>
                <a:latin typeface="Century Gothic" panose="020B0502020202020204" pitchFamily="34" charset="0"/>
              </a:rPr>
              <a:t>Why Standardise Results?</a:t>
            </a:r>
            <a:r>
              <a:rPr lang="en-ZA" b="1" dirty="0">
                <a:solidFill>
                  <a:srgbClr val="181966"/>
                </a:solidFill>
              </a:rPr>
              <a:t/>
            </a:r>
            <a:br>
              <a:rPr lang="en-ZA" b="1" dirty="0">
                <a:solidFill>
                  <a:srgbClr val="181966"/>
                </a:solidFill>
              </a:rPr>
            </a:br>
            <a:endParaRPr lang="en-ZA" dirty="0">
              <a:solidFill>
                <a:srgbClr val="181966"/>
              </a:solidFill>
            </a:endParaRPr>
          </a:p>
        </p:txBody>
      </p:sp>
      <p:sp>
        <p:nvSpPr>
          <p:cNvPr id="3" name="Content Placeholder 2"/>
          <p:cNvSpPr>
            <a:spLocks noGrp="1"/>
          </p:cNvSpPr>
          <p:nvPr>
            <p:ph idx="1"/>
          </p:nvPr>
        </p:nvSpPr>
        <p:spPr/>
        <p:txBody>
          <a:bodyPr/>
          <a:lstStyle/>
          <a:p>
            <a:pPr algn="just"/>
            <a:endParaRPr lang="en-ZA" sz="3600" dirty="0">
              <a:solidFill>
                <a:srgbClr val="181966"/>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112" y="454506"/>
            <a:ext cx="877407" cy="877407"/>
          </a:xfrm>
          <a:prstGeom prst="rect">
            <a:avLst/>
          </a:prstGeom>
        </p:spPr>
      </p:pic>
      <p:sp>
        <p:nvSpPr>
          <p:cNvPr id="5" name="Flowchart: Manual Operation 4"/>
          <p:cNvSpPr/>
          <p:nvPr/>
        </p:nvSpPr>
        <p:spPr bwMode="auto">
          <a:xfrm>
            <a:off x="544512" y="1406526"/>
            <a:ext cx="9026526" cy="4811711"/>
          </a:xfrm>
          <a:prstGeom prst="flowChartManualOperation">
            <a:avLst/>
          </a:prstGeom>
          <a:solidFill>
            <a:schemeClr val="accent2">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t" anchorCtr="0" compatLnSpc="1">
            <a:prstTxWarp prst="textNoShape">
              <a:avLst/>
            </a:prstTxWarp>
          </a:bodyPr>
          <a:lstStyle/>
          <a:p>
            <a:pPr marL="342900" indent="-342900" algn="just">
              <a:buFont typeface="Arial" panose="020B0604020202020204" pitchFamily="34" charset="0"/>
              <a:buChar char="•"/>
            </a:pPr>
            <a:r>
              <a:rPr lang="en-ZA" sz="2700" dirty="0">
                <a:latin typeface="Century Gothic" panose="020B0502020202020204" pitchFamily="34" charset="0"/>
              </a:rPr>
              <a:t>To ensure that learners are not advantaged or disadvantaged by factors other than their knowledge of the subject, abilities and aptitude.</a:t>
            </a:r>
          </a:p>
          <a:p>
            <a:pPr marL="342900" indent="-342900" algn="just">
              <a:buFont typeface="Arial" panose="020B0604020202020204" pitchFamily="34" charset="0"/>
              <a:buChar char="•"/>
            </a:pPr>
            <a:r>
              <a:rPr lang="en-US" sz="2700" dirty="0">
                <a:latin typeface="Century Gothic" panose="020B0502020202020204" pitchFamily="34" charset="0"/>
              </a:rPr>
              <a:t>To achieve comparability and consistency of the results from one year to the next.</a:t>
            </a:r>
            <a:endParaRPr kumimoji="0" lang="en-ZA" sz="2700" b="0" i="0" u="none" strike="noStrike" cap="none" normalizeH="0" baseline="0" dirty="0">
              <a:ln>
                <a:noFill/>
              </a:ln>
              <a:effectLst/>
              <a:latin typeface="Century Gothic" panose="020B0502020202020204" pitchFamily="34" charset="0"/>
            </a:endParaRPr>
          </a:p>
        </p:txBody>
      </p:sp>
      <p:sp>
        <p:nvSpPr>
          <p:cNvPr id="7" name="Slide Number Placeholder 6"/>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60</a:t>
            </a:fld>
            <a:endParaRPr lang="en-GB" altLang="en-US" b="0" dirty="0">
              <a:solidFill>
                <a:srgbClr val="181966"/>
              </a:solidFill>
            </a:endParaRPr>
          </a:p>
        </p:txBody>
      </p:sp>
    </p:spTree>
    <p:extLst>
      <p:ext uri="{BB962C8B-B14F-4D97-AF65-F5344CB8AC3E}">
        <p14:creationId xmlns:p14="http://schemas.microsoft.com/office/powerpoint/2010/main" val="36237407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22228B"/>
                </a:solidFill>
                <a:latin typeface="Century Gothic" panose="020B0502020202020204" pitchFamily="34" charset="0"/>
              </a:rPr>
              <a:t>Standardisation Principles</a:t>
            </a:r>
          </a:p>
        </p:txBody>
      </p:sp>
      <p:pic>
        <p:nvPicPr>
          <p:cNvPr id="14" name="Content Placeholder 1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9713" y="177799"/>
            <a:ext cx="1295400" cy="1295400"/>
          </a:xfrm>
        </p:spPr>
      </p:pic>
      <p:sp>
        <p:nvSpPr>
          <p:cNvPr id="8" name="Can 7"/>
          <p:cNvSpPr/>
          <p:nvPr/>
        </p:nvSpPr>
        <p:spPr bwMode="auto">
          <a:xfrm>
            <a:off x="504824" y="1493837"/>
            <a:ext cx="2209800" cy="4953000"/>
          </a:xfrm>
          <a:prstGeom prst="can">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Wingdings" charset="2"/>
              <a:buNone/>
              <a:tabLst/>
            </a:pPr>
            <a:r>
              <a:rPr kumimoji="0" lang="en-ZA" sz="2400" b="0" i="0" u="none" strike="noStrike" cap="none" normalizeH="0" baseline="0" dirty="0">
                <a:ln>
                  <a:noFill/>
                </a:ln>
                <a:solidFill>
                  <a:schemeClr val="bg1"/>
                </a:solidFill>
                <a:effectLst/>
                <a:latin typeface="Century Gothic" panose="020B0502020202020204" pitchFamily="34" charset="0"/>
              </a:rPr>
              <a:t>No adjustment should exceed 10% of the historical average in either direction (upward</a:t>
            </a:r>
            <a:r>
              <a:rPr kumimoji="0" lang="en-ZA" sz="2400" b="0" i="0" u="none" strike="noStrike" cap="none" normalizeH="0" dirty="0">
                <a:ln>
                  <a:noFill/>
                </a:ln>
                <a:solidFill>
                  <a:schemeClr val="bg1"/>
                </a:solidFill>
                <a:effectLst/>
                <a:latin typeface="Century Gothic" panose="020B0502020202020204" pitchFamily="34" charset="0"/>
              </a:rPr>
              <a:t> or downward)</a:t>
            </a:r>
            <a:endParaRPr kumimoji="0" lang="en-ZA" sz="2400" b="0" i="0" u="none" strike="noStrike" cap="none" normalizeH="0" baseline="0" dirty="0">
              <a:ln>
                <a:noFill/>
              </a:ln>
              <a:solidFill>
                <a:schemeClr val="bg1"/>
              </a:solidFill>
              <a:effectLst/>
              <a:latin typeface="Century Gothic" panose="020B0502020202020204" pitchFamily="34" charset="0"/>
            </a:endParaRPr>
          </a:p>
        </p:txBody>
      </p:sp>
      <p:sp>
        <p:nvSpPr>
          <p:cNvPr id="9" name="Can 8"/>
          <p:cNvSpPr/>
          <p:nvPr/>
        </p:nvSpPr>
        <p:spPr bwMode="auto">
          <a:xfrm>
            <a:off x="2914641" y="1493837"/>
            <a:ext cx="2209800" cy="5029200"/>
          </a:xfrm>
          <a:prstGeom prst="can">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Wingdings" charset="2"/>
              <a:buNone/>
              <a:tabLst/>
            </a:pPr>
            <a:r>
              <a:rPr kumimoji="0" lang="en-ZA" sz="2400" b="0" i="0" u="none" strike="noStrike" cap="none" normalizeH="0" baseline="0" dirty="0">
                <a:ln>
                  <a:noFill/>
                </a:ln>
                <a:solidFill>
                  <a:schemeClr val="bg1"/>
                </a:solidFill>
                <a:effectLst/>
                <a:latin typeface="Century Gothic" panose="020B0502020202020204" pitchFamily="34" charset="0"/>
              </a:rPr>
              <a:t>If the distribution of the raw marks is below or above the historical average,</a:t>
            </a:r>
            <a:r>
              <a:rPr kumimoji="0" lang="en-ZA" sz="2400" b="0" i="0" u="none" strike="noStrike" cap="none" normalizeH="0" dirty="0">
                <a:ln>
                  <a:noFill/>
                </a:ln>
                <a:solidFill>
                  <a:schemeClr val="bg1"/>
                </a:solidFill>
                <a:effectLst/>
                <a:latin typeface="Century Gothic" panose="020B0502020202020204" pitchFamily="34" charset="0"/>
              </a:rPr>
              <a:t> the marks may be adjusted either way subject to limitations</a:t>
            </a:r>
            <a:endParaRPr kumimoji="0" lang="en-ZA" sz="2400" b="0" i="0" u="none" strike="noStrike" cap="none" normalizeH="0" baseline="0" dirty="0">
              <a:ln>
                <a:noFill/>
              </a:ln>
              <a:solidFill>
                <a:schemeClr val="bg1"/>
              </a:solidFill>
              <a:effectLst/>
              <a:latin typeface="Century Gothic" panose="020B0502020202020204" pitchFamily="34" charset="0"/>
            </a:endParaRPr>
          </a:p>
        </p:txBody>
      </p:sp>
      <p:sp>
        <p:nvSpPr>
          <p:cNvPr id="10" name="Can 9"/>
          <p:cNvSpPr/>
          <p:nvPr/>
        </p:nvSpPr>
        <p:spPr bwMode="auto">
          <a:xfrm>
            <a:off x="5287945" y="1473199"/>
            <a:ext cx="2209800" cy="4973638"/>
          </a:xfrm>
          <a:prstGeom prst="can">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Wingdings" charset="2"/>
              <a:buNone/>
              <a:tabLst/>
            </a:pPr>
            <a:r>
              <a:rPr kumimoji="0" lang="en-ZA" sz="2400" b="0" i="0" u="none" strike="noStrike" cap="none" normalizeH="0" baseline="0" dirty="0">
                <a:ln>
                  <a:noFill/>
                </a:ln>
                <a:solidFill>
                  <a:schemeClr val="bg1"/>
                </a:solidFill>
                <a:effectLst/>
                <a:latin typeface="Century Gothic" panose="020B0502020202020204" pitchFamily="34" charset="0"/>
              </a:rPr>
              <a:t>In the case of an individual candidate, the adjustment effected should not exceed half of</a:t>
            </a:r>
            <a:r>
              <a:rPr kumimoji="0" lang="en-ZA" sz="2400" b="0" i="0" u="none" strike="noStrike" cap="none" normalizeH="0" dirty="0">
                <a:ln>
                  <a:noFill/>
                </a:ln>
                <a:solidFill>
                  <a:schemeClr val="bg1"/>
                </a:solidFill>
                <a:effectLst/>
                <a:latin typeface="Century Gothic" panose="020B0502020202020204" pitchFamily="34" charset="0"/>
              </a:rPr>
              <a:t> the raw mark obtained by the candidate</a:t>
            </a:r>
            <a:endParaRPr kumimoji="0" lang="en-ZA" sz="2400" b="0" i="0" u="none" strike="noStrike" cap="none" normalizeH="0" baseline="0" dirty="0">
              <a:ln>
                <a:noFill/>
              </a:ln>
              <a:solidFill>
                <a:schemeClr val="bg1"/>
              </a:solidFill>
              <a:effectLst/>
              <a:latin typeface="Century Gothic" panose="020B0502020202020204" pitchFamily="34" charset="0"/>
            </a:endParaRPr>
          </a:p>
        </p:txBody>
      </p:sp>
      <p:sp>
        <p:nvSpPr>
          <p:cNvPr id="12" name="Can 11"/>
          <p:cNvSpPr/>
          <p:nvPr/>
        </p:nvSpPr>
        <p:spPr bwMode="auto">
          <a:xfrm>
            <a:off x="7661249" y="1493837"/>
            <a:ext cx="2209800" cy="4953000"/>
          </a:xfrm>
          <a:prstGeom prst="can">
            <a:avLst/>
          </a:prstGeom>
          <a:solidFill>
            <a:schemeClr val="accent2">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0">
              <a:lnSpc>
                <a:spcPct val="93000"/>
              </a:lnSpc>
              <a:spcBef>
                <a:spcPct val="0"/>
              </a:spcBef>
              <a:spcAft>
                <a:spcPct val="0"/>
              </a:spcAft>
              <a:buClr>
                <a:srgbClr val="000000"/>
              </a:buClr>
              <a:buSzPct val="45000"/>
              <a:buFont typeface="Wingdings" charset="2"/>
              <a:buNone/>
              <a:tabLst/>
            </a:pPr>
            <a:r>
              <a:rPr kumimoji="0" lang="en-ZA" sz="2300" b="0" i="0" u="none" strike="noStrike" cap="none" normalizeH="0" baseline="0" dirty="0">
                <a:ln>
                  <a:noFill/>
                </a:ln>
                <a:solidFill>
                  <a:schemeClr val="bg1"/>
                </a:solidFill>
                <a:effectLst/>
                <a:latin typeface="Century Gothic" panose="020B0502020202020204" pitchFamily="34" charset="0"/>
              </a:rPr>
              <a:t>After considering qualitative and quantitative</a:t>
            </a:r>
            <a:r>
              <a:rPr kumimoji="0" lang="en-ZA" sz="2300" b="0" i="0" u="none" strike="noStrike" cap="none" normalizeH="0" dirty="0">
                <a:ln>
                  <a:noFill/>
                </a:ln>
                <a:solidFill>
                  <a:schemeClr val="bg1"/>
                </a:solidFill>
                <a:effectLst/>
                <a:latin typeface="Century Gothic" panose="020B0502020202020204" pitchFamily="34" charset="0"/>
              </a:rPr>
              <a:t> reports, </a:t>
            </a:r>
            <a:r>
              <a:rPr kumimoji="0" lang="en-ZA" sz="2300" b="0" i="0" u="none" strike="noStrike" cap="none" normalizeH="0" dirty="0" err="1">
                <a:ln>
                  <a:noFill/>
                </a:ln>
                <a:solidFill>
                  <a:schemeClr val="bg1"/>
                </a:solidFill>
                <a:effectLst/>
                <a:latin typeface="Century Gothic" panose="020B0502020202020204" pitchFamily="34" charset="0"/>
              </a:rPr>
              <a:t>Umalusi</a:t>
            </a:r>
            <a:r>
              <a:rPr kumimoji="0" lang="en-ZA" sz="2300" b="0" i="0" u="none" strike="noStrike" cap="none" normalizeH="0" dirty="0">
                <a:ln>
                  <a:noFill/>
                </a:ln>
                <a:solidFill>
                  <a:schemeClr val="bg1"/>
                </a:solidFill>
                <a:effectLst/>
                <a:latin typeface="Century Gothic" panose="020B0502020202020204" pitchFamily="34" charset="0"/>
              </a:rPr>
              <a:t> formulates positions on each subject</a:t>
            </a:r>
            <a:endParaRPr kumimoji="0" lang="en-ZA" sz="2300" b="0" i="0" u="none" strike="noStrike" cap="none" normalizeH="0" baseline="0" dirty="0">
              <a:ln>
                <a:noFill/>
              </a:ln>
              <a:solidFill>
                <a:schemeClr val="bg1"/>
              </a:solidFill>
              <a:effectLst/>
              <a:latin typeface="Century Gothic" panose="020B0502020202020204" pitchFamily="34" charset="0"/>
            </a:endParaRPr>
          </a:p>
        </p:txBody>
      </p:sp>
      <p:sp>
        <p:nvSpPr>
          <p:cNvPr id="4" name="Slide Number Placeholder 3"/>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61</a:t>
            </a:fld>
            <a:endParaRPr lang="en-GB" altLang="en-US" b="0" dirty="0">
              <a:solidFill>
                <a:srgbClr val="181966"/>
              </a:solidFill>
            </a:endParaRPr>
          </a:p>
        </p:txBody>
      </p:sp>
    </p:spTree>
    <p:extLst>
      <p:ext uri="{BB962C8B-B14F-4D97-AF65-F5344CB8AC3E}">
        <p14:creationId xmlns:p14="http://schemas.microsoft.com/office/powerpoint/2010/main" val="25625907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23850"/>
            <a:ext cx="9066213" cy="722312"/>
          </a:xfrm>
        </p:spPr>
        <p:txBody>
          <a:bodyPr/>
          <a:lstStyle/>
          <a:p>
            <a:r>
              <a:rPr lang="en-ZA" sz="2900" b="1" dirty="0">
                <a:solidFill>
                  <a:srgbClr val="181966"/>
                </a:solidFill>
                <a:latin typeface="Century Gothic" panose="020B0502020202020204" pitchFamily="34" charset="0"/>
              </a:rPr>
              <a:t>Results Standardised by Umalusi per Qualification</a:t>
            </a:r>
            <a:endParaRPr lang="en-ZA" sz="2900" dirty="0">
              <a:solidFill>
                <a:srgbClr val="181966"/>
              </a:solidFill>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280144"/>
              </p:ext>
            </p:extLst>
          </p:nvPr>
        </p:nvGraphicFramePr>
        <p:xfrm>
          <a:off x="163509" y="1046162"/>
          <a:ext cx="9677402" cy="5315585"/>
        </p:xfrm>
        <a:graphic>
          <a:graphicData uri="http://schemas.openxmlformats.org/drawingml/2006/table">
            <a:tbl>
              <a:tblPr firstRow="1" bandRow="1">
                <a:tableStyleId>{5C22544A-7EE6-4342-B048-85BDC9FD1C3A}</a:tableStyleId>
              </a:tblPr>
              <a:tblGrid>
                <a:gridCol w="4838701">
                  <a:extLst>
                    <a:ext uri="{9D8B030D-6E8A-4147-A177-3AD203B41FA5}">
                      <a16:colId xmlns:a16="http://schemas.microsoft.com/office/drawing/2014/main" val="388322385"/>
                    </a:ext>
                  </a:extLst>
                </a:gridCol>
                <a:gridCol w="4838701">
                  <a:extLst>
                    <a:ext uri="{9D8B030D-6E8A-4147-A177-3AD203B41FA5}">
                      <a16:colId xmlns:a16="http://schemas.microsoft.com/office/drawing/2014/main" val="111495069"/>
                    </a:ext>
                  </a:extLst>
                </a:gridCol>
              </a:tblGrid>
              <a:tr h="1783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Department of Higher Education and Training (DHET)</a:t>
                      </a:r>
                    </a:p>
                    <a:p>
                      <a:endParaRPr lang="en-ZA" sz="2000" b="1" dirty="0">
                        <a:solidFill>
                          <a:schemeClr val="bg1"/>
                        </a:solidFill>
                        <a:latin typeface="Century Gothic" panose="020B0502020202020204" pitchFamily="34" charset="0"/>
                      </a:endParaRPr>
                    </a:p>
                  </a:txBody>
                  <a:tcPr>
                    <a:solidFill>
                      <a:schemeClr val="accent2">
                        <a:lumMod val="75000"/>
                      </a:schemeClr>
                    </a:solidFill>
                  </a:tcPr>
                </a:tc>
                <a:tc>
                  <a:txBody>
                    <a:bodyPr/>
                    <a:lstStyle/>
                    <a:p>
                      <a:pPr marL="285750" indent="-285750">
                        <a:buFont typeface="Arial" panose="020B0604020202020204" pitchFamily="34" charset="0"/>
                        <a:buChar char="•"/>
                      </a:pPr>
                      <a:r>
                        <a:rPr lang="en-ZA" sz="2000" b="0" dirty="0">
                          <a:solidFill>
                            <a:schemeClr val="bg1"/>
                          </a:solidFill>
                          <a:latin typeface="Century Gothic" panose="020B0502020202020204" pitchFamily="34" charset="0"/>
                        </a:rPr>
                        <a:t>National Certificate (Vocational)</a:t>
                      </a:r>
                    </a:p>
                    <a:p>
                      <a:pPr marL="285750" indent="-285750">
                        <a:buFont typeface="Arial" panose="020B0604020202020204" pitchFamily="34" charset="0"/>
                        <a:buChar char="•"/>
                      </a:pPr>
                      <a:r>
                        <a:rPr lang="en-US" sz="2000" b="0" dirty="0">
                          <a:solidFill>
                            <a:schemeClr val="bg1"/>
                          </a:solidFill>
                          <a:latin typeface="Century Gothic" panose="020B0502020202020204" pitchFamily="34" charset="0"/>
                        </a:rPr>
                        <a:t>General Education and Training Certificate</a:t>
                      </a:r>
                    </a:p>
                    <a:p>
                      <a:pPr marL="285750" indent="-285750">
                        <a:buFont typeface="Arial" panose="020B0604020202020204" pitchFamily="34" charset="0"/>
                        <a:buChar char="•"/>
                      </a:pPr>
                      <a:r>
                        <a:rPr lang="en-ZA" sz="2000" b="0" dirty="0">
                          <a:solidFill>
                            <a:schemeClr val="bg1"/>
                          </a:solidFill>
                          <a:latin typeface="Century Gothic" panose="020B0502020202020204" pitchFamily="34" charset="0"/>
                        </a:rPr>
                        <a:t>N2-N3 Engineering Studies</a:t>
                      </a:r>
                    </a:p>
                    <a:p>
                      <a:pPr marL="285750" indent="-285750">
                        <a:buFont typeface="Arial" panose="020B0604020202020204" pitchFamily="34" charset="0"/>
                        <a:buChar char="•"/>
                      </a:pPr>
                      <a:endParaRPr lang="en-ZA" sz="2000" b="0" dirty="0">
                        <a:solidFill>
                          <a:schemeClr val="bg1"/>
                        </a:solidFill>
                        <a:latin typeface="Century Gothic" panose="020B0502020202020204" pitchFamily="34" charset="0"/>
                      </a:endParaRPr>
                    </a:p>
                  </a:txBody>
                  <a:tcPr>
                    <a:solidFill>
                      <a:schemeClr val="accent2">
                        <a:lumMod val="75000"/>
                      </a:schemeClr>
                    </a:solidFill>
                  </a:tcPr>
                </a:tc>
                <a:extLst>
                  <a:ext uri="{0D108BD9-81ED-4DB2-BD59-A6C34878D82A}">
                    <a16:rowId xmlns:a16="http://schemas.microsoft.com/office/drawing/2014/main" val="2867144470"/>
                  </a:ext>
                </a:extLst>
              </a:tr>
              <a:tr h="1110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dirty="0">
                          <a:solidFill>
                            <a:schemeClr val="bg1"/>
                          </a:solidFill>
                          <a:latin typeface="Century Gothic" panose="020B0502020202020204" pitchFamily="34" charset="0"/>
                        </a:rPr>
                        <a:t>Department of Basic Education (DBE)</a:t>
                      </a:r>
                    </a:p>
                    <a:p>
                      <a:endParaRPr lang="en-ZA" sz="2000" b="1" dirty="0">
                        <a:solidFill>
                          <a:schemeClr val="bg1"/>
                        </a:solidFill>
                        <a:latin typeface="Century Gothic" panose="020B0502020202020204" pitchFamily="34" charset="0"/>
                      </a:endParaRPr>
                    </a:p>
                  </a:txBody>
                  <a:tcPr>
                    <a:solidFill>
                      <a:schemeClr val="accent2">
                        <a:lumMod val="60000"/>
                        <a:lumOff val="40000"/>
                      </a:schemeClr>
                    </a:solidFill>
                  </a:tcPr>
                </a:tc>
                <a:tc>
                  <a:txBody>
                    <a:bodyPr/>
                    <a:lstStyle/>
                    <a:p>
                      <a:pPr marL="285750" lvl="0" indent="-285750">
                        <a:buFont typeface="Arial" panose="020B0604020202020204" pitchFamily="34" charset="0"/>
                        <a:buChar char="•"/>
                      </a:pPr>
                      <a:r>
                        <a:rPr lang="en-ZA" sz="2000" b="0" dirty="0">
                          <a:solidFill>
                            <a:schemeClr val="bg1"/>
                          </a:solidFill>
                          <a:latin typeface="Century Gothic" panose="020B0502020202020204" pitchFamily="34" charset="0"/>
                        </a:rPr>
                        <a:t>National Senior Certificate</a:t>
                      </a:r>
                    </a:p>
                    <a:p>
                      <a:pPr marL="285750" lvl="0" indent="-285750">
                        <a:buFont typeface="Arial" panose="020B0604020202020204" pitchFamily="34" charset="0"/>
                        <a:buChar char="•"/>
                      </a:pPr>
                      <a:r>
                        <a:rPr lang="en-ZA" sz="2000" b="0" dirty="0">
                          <a:solidFill>
                            <a:schemeClr val="bg1"/>
                          </a:solidFill>
                          <a:latin typeface="Century Gothic" panose="020B0502020202020204" pitchFamily="34" charset="0"/>
                        </a:rPr>
                        <a:t>Senior Certificate (amended)</a:t>
                      </a:r>
                    </a:p>
                    <a:p>
                      <a:pPr marL="285750" indent="-285750">
                        <a:buFont typeface="Arial" panose="020B0604020202020204" pitchFamily="34" charset="0"/>
                        <a:buChar char="•"/>
                      </a:pPr>
                      <a:endParaRPr lang="en-ZA" sz="2000" b="0" dirty="0">
                        <a:solidFill>
                          <a:schemeClr val="bg1"/>
                        </a:solidFill>
                        <a:latin typeface="Century Gothic" panose="020B0502020202020204" pitchFamily="34" charset="0"/>
                      </a:endParaRPr>
                    </a:p>
                  </a:txBody>
                  <a:tcPr>
                    <a:solidFill>
                      <a:schemeClr val="accent2">
                        <a:lumMod val="60000"/>
                        <a:lumOff val="40000"/>
                      </a:schemeClr>
                    </a:solidFill>
                  </a:tcPr>
                </a:tc>
                <a:extLst>
                  <a:ext uri="{0D108BD9-81ED-4DB2-BD59-A6C34878D82A}">
                    <a16:rowId xmlns:a16="http://schemas.microsoft.com/office/drawing/2014/main" val="528826569"/>
                  </a:ext>
                </a:extLst>
              </a:tr>
              <a:tr h="11106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2000" b="1" dirty="0">
                          <a:solidFill>
                            <a:schemeClr val="bg1"/>
                          </a:solidFill>
                          <a:latin typeface="Century Gothic" panose="020B0502020202020204" pitchFamily="34" charset="0"/>
                        </a:rPr>
                        <a:t>Independent Examinations Board (IEB)</a:t>
                      </a:r>
                    </a:p>
                    <a:p>
                      <a:endParaRPr lang="en-ZA" sz="2000" b="1" dirty="0">
                        <a:solidFill>
                          <a:schemeClr val="bg1"/>
                        </a:solidFill>
                        <a:latin typeface="Century Gothic" panose="020B0502020202020204" pitchFamily="34" charset="0"/>
                      </a:endParaRPr>
                    </a:p>
                  </a:txBody>
                  <a:tcPr>
                    <a:solidFill>
                      <a:schemeClr val="accent2">
                        <a:lumMod val="75000"/>
                      </a:schemeClr>
                    </a:solidFill>
                  </a:tcPr>
                </a:tc>
                <a:tc>
                  <a:txBody>
                    <a:bodyPr/>
                    <a:lstStyle/>
                    <a:p>
                      <a:pPr marL="285750" lvl="0" indent="-285750">
                        <a:buFont typeface="Arial" panose="020B0604020202020204" pitchFamily="34" charset="0"/>
                        <a:buChar char="•"/>
                      </a:pPr>
                      <a:r>
                        <a:rPr lang="en-ZA" sz="2000" b="0" dirty="0">
                          <a:solidFill>
                            <a:schemeClr val="bg1"/>
                          </a:solidFill>
                          <a:latin typeface="Century Gothic" panose="020B0502020202020204" pitchFamily="34" charset="0"/>
                        </a:rPr>
                        <a:t>National Senior Certificate</a:t>
                      </a:r>
                    </a:p>
                    <a:p>
                      <a:pPr marL="285750" lvl="0" indent="-285750">
                        <a:buFont typeface="Arial" panose="020B0604020202020204" pitchFamily="34" charset="0"/>
                        <a:buChar char="•"/>
                      </a:pPr>
                      <a:r>
                        <a:rPr lang="en-US" sz="2000" b="0" dirty="0">
                          <a:solidFill>
                            <a:schemeClr val="bg1"/>
                          </a:solidFill>
                          <a:latin typeface="Century Gothic" panose="020B0502020202020204" pitchFamily="34" charset="0"/>
                        </a:rPr>
                        <a:t>General Education and Training Certificate</a:t>
                      </a:r>
                      <a:endParaRPr lang="en-ZA" sz="2000" b="0" dirty="0">
                        <a:solidFill>
                          <a:schemeClr val="bg1"/>
                        </a:solidFill>
                        <a:latin typeface="Century Gothic" panose="020B0502020202020204" pitchFamily="34" charset="0"/>
                      </a:endParaRPr>
                    </a:p>
                  </a:txBody>
                  <a:tcPr>
                    <a:solidFill>
                      <a:schemeClr val="accent2">
                        <a:lumMod val="75000"/>
                      </a:schemeClr>
                    </a:solidFill>
                  </a:tcPr>
                </a:tc>
                <a:extLst>
                  <a:ext uri="{0D108BD9-81ED-4DB2-BD59-A6C34878D82A}">
                    <a16:rowId xmlns:a16="http://schemas.microsoft.com/office/drawing/2014/main" val="4249916240"/>
                  </a:ext>
                </a:extLst>
              </a:tr>
              <a:tr h="774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Century Gothic" panose="020B0502020202020204" pitchFamily="34" charset="0"/>
                        </a:rPr>
                        <a:t>South African Comprehensive Assessment Institute (SACAI)</a:t>
                      </a:r>
                      <a:endParaRPr lang="en-ZA" sz="2000" b="1" dirty="0">
                        <a:solidFill>
                          <a:schemeClr val="bg1"/>
                        </a:solidFill>
                        <a:latin typeface="Century Gothic" panose="020B0502020202020204" pitchFamily="34" charset="0"/>
                      </a:endParaRPr>
                    </a:p>
                  </a:txBody>
                  <a:tcPr>
                    <a:solidFill>
                      <a:schemeClr val="accent2">
                        <a:lumMod val="60000"/>
                        <a:lumOff val="4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2000" b="0" dirty="0">
                          <a:solidFill>
                            <a:schemeClr val="bg1"/>
                          </a:solidFill>
                          <a:latin typeface="Century Gothic" panose="020B0502020202020204" pitchFamily="34" charset="0"/>
                        </a:rPr>
                        <a:t>National Senior Certificate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dirty="0">
                          <a:solidFill>
                            <a:schemeClr val="bg1"/>
                          </a:solidFill>
                          <a:latin typeface="Century Gothic" panose="020B0502020202020204" pitchFamily="34" charset="0"/>
                        </a:rPr>
                        <a:t>General Education and Training Certificate</a:t>
                      </a:r>
                      <a:endParaRPr lang="en-ZA" sz="2000" b="0" dirty="0">
                        <a:solidFill>
                          <a:schemeClr val="bg1"/>
                        </a:solidFill>
                        <a:latin typeface="Century Gothic" panose="020B0502020202020204" pitchFamily="34" charset="0"/>
                      </a:endParaRPr>
                    </a:p>
                    <a:p>
                      <a:endParaRPr lang="en-ZA" sz="2000" b="0" dirty="0">
                        <a:solidFill>
                          <a:schemeClr val="bg1"/>
                        </a:solidFill>
                        <a:latin typeface="Century Gothic" panose="020B0502020202020204" pitchFamily="34" charset="0"/>
                      </a:endParaRPr>
                    </a:p>
                  </a:txBody>
                  <a:tcPr>
                    <a:solidFill>
                      <a:schemeClr val="accent2">
                        <a:lumMod val="60000"/>
                        <a:lumOff val="40000"/>
                      </a:schemeClr>
                    </a:solidFill>
                  </a:tcPr>
                </a:tc>
                <a:extLst>
                  <a:ext uri="{0D108BD9-81ED-4DB2-BD59-A6C34878D82A}">
                    <a16:rowId xmlns:a16="http://schemas.microsoft.com/office/drawing/2014/main" val="2342496627"/>
                  </a:ext>
                </a:extLst>
              </a:tr>
            </a:tbl>
          </a:graphicData>
        </a:graphic>
      </p:graphicFrame>
      <p:sp>
        <p:nvSpPr>
          <p:cNvPr id="5" name="Slide Number Placeholder 4"/>
          <p:cNvSpPr>
            <a:spLocks noGrp="1"/>
          </p:cNvSpPr>
          <p:nvPr>
            <p:ph type="sldNum" idx="4"/>
          </p:nvPr>
        </p:nvSpPr>
        <p:spPr>
          <a:xfrm>
            <a:off x="7224713" y="6884988"/>
            <a:ext cx="2351087" cy="522287"/>
          </a:xfrm>
        </p:spPr>
        <p:txBody>
          <a:bodyPr/>
          <a:lstStyle/>
          <a:p>
            <a:fld id="{FB682254-A90A-4E36-AFA3-8B22414A6040}" type="slidenum">
              <a:rPr lang="en-GB" altLang="en-US" b="0" smtClean="0">
                <a:solidFill>
                  <a:srgbClr val="181966"/>
                </a:solidFill>
              </a:rPr>
              <a:pPr/>
              <a:t>62</a:t>
            </a:fld>
            <a:endParaRPr lang="en-GB" altLang="en-US" b="0" dirty="0">
              <a:solidFill>
                <a:srgbClr val="181966"/>
              </a:solidFill>
            </a:endParaRPr>
          </a:p>
        </p:txBody>
      </p:sp>
    </p:spTree>
    <p:extLst>
      <p:ext uri="{BB962C8B-B14F-4D97-AF65-F5344CB8AC3E}">
        <p14:creationId xmlns:p14="http://schemas.microsoft.com/office/powerpoint/2010/main" val="33689026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04825" y="323850"/>
            <a:ext cx="9066213" cy="560387"/>
          </a:xfrm>
        </p:spPr>
        <p:txBody>
          <a:bodyPr/>
          <a:lstStyle/>
          <a:p>
            <a:r>
              <a:rPr lang="en-US" altLang="en-US" sz="3600" b="1" dirty="0">
                <a:solidFill>
                  <a:srgbClr val="002060"/>
                </a:solidFill>
                <a:latin typeface="Century Gothic" panose="020B0502020202020204" pitchFamily="34" charset="0"/>
              </a:rPr>
              <a:t> Standardisation Decisions DBE NSC</a:t>
            </a:r>
            <a:endParaRPr lang="en-ZA" altLang="en-US" b="1" dirty="0">
              <a:latin typeface="Century Gothic" panose="020B0502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3432038"/>
              </p:ext>
            </p:extLst>
          </p:nvPr>
        </p:nvGraphicFramePr>
        <p:xfrm>
          <a:off x="31531" y="1030019"/>
          <a:ext cx="10049094" cy="5605238"/>
        </p:xfrm>
        <a:graphic>
          <a:graphicData uri="http://schemas.openxmlformats.org/drawingml/2006/table">
            <a:tbl>
              <a:tblPr firstRow="1" bandRow="1">
                <a:tableStyleId>{5C22544A-7EE6-4342-B048-85BDC9FD1C3A}</a:tableStyleId>
              </a:tblPr>
              <a:tblGrid>
                <a:gridCol w="2745696">
                  <a:extLst>
                    <a:ext uri="{9D8B030D-6E8A-4147-A177-3AD203B41FA5}">
                      <a16:colId xmlns:a16="http://schemas.microsoft.com/office/drawing/2014/main" val="20000"/>
                    </a:ext>
                  </a:extLst>
                </a:gridCol>
                <a:gridCol w="1367310">
                  <a:extLst>
                    <a:ext uri="{9D8B030D-6E8A-4147-A177-3AD203B41FA5}">
                      <a16:colId xmlns:a16="http://schemas.microsoft.com/office/drawing/2014/main" val="20001"/>
                    </a:ext>
                  </a:extLst>
                </a:gridCol>
                <a:gridCol w="1367310">
                  <a:extLst>
                    <a:ext uri="{9D8B030D-6E8A-4147-A177-3AD203B41FA5}">
                      <a16:colId xmlns:a16="http://schemas.microsoft.com/office/drawing/2014/main" val="150619790"/>
                    </a:ext>
                  </a:extLst>
                </a:gridCol>
                <a:gridCol w="1519233">
                  <a:extLst>
                    <a:ext uri="{9D8B030D-6E8A-4147-A177-3AD203B41FA5}">
                      <a16:colId xmlns:a16="http://schemas.microsoft.com/office/drawing/2014/main" val="1864291768"/>
                    </a:ext>
                  </a:extLst>
                </a:gridCol>
                <a:gridCol w="1519233">
                  <a:extLst>
                    <a:ext uri="{9D8B030D-6E8A-4147-A177-3AD203B41FA5}">
                      <a16:colId xmlns:a16="http://schemas.microsoft.com/office/drawing/2014/main" val="1044257419"/>
                    </a:ext>
                  </a:extLst>
                </a:gridCol>
                <a:gridCol w="1530312">
                  <a:extLst>
                    <a:ext uri="{9D8B030D-6E8A-4147-A177-3AD203B41FA5}">
                      <a16:colId xmlns:a16="http://schemas.microsoft.com/office/drawing/2014/main" val="1548860720"/>
                    </a:ext>
                  </a:extLst>
                </a:gridCol>
              </a:tblGrid>
              <a:tr h="941848">
                <a:tc>
                  <a:txBody>
                    <a:bodyPr/>
                    <a:lstStyle/>
                    <a:p>
                      <a:pPr>
                        <a:lnSpc>
                          <a:spcPct val="115000"/>
                        </a:lnSpc>
                        <a:spcBef>
                          <a:spcPts val="600"/>
                        </a:spcBef>
                        <a:spcAft>
                          <a:spcPts val="0"/>
                        </a:spcAft>
                      </a:pPr>
                      <a:r>
                        <a:rPr lang="en-GB" sz="2400" b="1" kern="50" dirty="0">
                          <a:effectLst/>
                          <a:latin typeface="Century Gothic" panose="020B0502020202020204" pitchFamily="34" charset="0"/>
                          <a:ea typeface="Arial Unicode MS"/>
                          <a:cs typeface="Tahoma" panose="020B0604030504040204" pitchFamily="34" charset="0"/>
                        </a:rPr>
                        <a:t>Description</a:t>
                      </a:r>
                      <a:endParaRPr lang="en-ZA" sz="24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Bef>
                          <a:spcPts val="600"/>
                        </a:spcBef>
                        <a:spcAft>
                          <a:spcPts val="0"/>
                        </a:spcAft>
                      </a:pPr>
                      <a:r>
                        <a:rPr lang="en-GB" sz="2000" b="1" kern="50" dirty="0">
                          <a:effectLst/>
                          <a:latin typeface="Century Gothic" panose="020B0502020202020204" pitchFamily="34" charset="0"/>
                          <a:ea typeface="Arial Unicode MS"/>
                          <a:cs typeface="Tahoma" panose="020B0604030504040204" pitchFamily="34" charset="0"/>
                        </a:rPr>
                        <a:t>  2017</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Bef>
                          <a:spcPts val="600"/>
                        </a:spcBef>
                        <a:spcAft>
                          <a:spcPts val="0"/>
                        </a:spcAft>
                      </a:pPr>
                      <a:r>
                        <a:rPr lang="en-ZA" sz="2000" dirty="0">
                          <a:effectLst/>
                          <a:latin typeface="Century Gothic" panose="020B0502020202020204" pitchFamily="34" charset="0"/>
                          <a:ea typeface="Calibri" panose="020F0502020204030204" pitchFamily="34" charset="0"/>
                          <a:cs typeface="Times New Roman" panose="02020603050405020304" pitchFamily="18" charset="0"/>
                        </a:rPr>
                        <a:t>  2018</a:t>
                      </a:r>
                    </a:p>
                  </a:txBody>
                  <a:tcPr marL="68580" marR="68580" marT="0" marB="0" anchor="ctr">
                    <a:solidFill>
                      <a:schemeClr val="accent2"/>
                    </a:solidFill>
                  </a:tcPr>
                </a:tc>
                <a:tc>
                  <a:txBody>
                    <a:bodyPr/>
                    <a:lstStyle/>
                    <a:p>
                      <a:pPr algn="ctr">
                        <a:lnSpc>
                          <a:spcPct val="115000"/>
                        </a:lnSpc>
                        <a:spcBef>
                          <a:spcPts val="600"/>
                        </a:spcBef>
                        <a:spcAft>
                          <a:spcPts val="0"/>
                        </a:spcAft>
                      </a:pPr>
                      <a:r>
                        <a:rPr lang="en-US" sz="2000" dirty="0">
                          <a:effectLst/>
                          <a:latin typeface="Century Gothic" panose="020B0502020202020204" pitchFamily="34" charset="0"/>
                          <a:ea typeface="Calibri" panose="020F0502020204030204" pitchFamily="34" charset="0"/>
                          <a:cs typeface="Times New Roman" panose="02020603050405020304" pitchFamily="18" charset="0"/>
                        </a:rPr>
                        <a:t> 2019</a:t>
                      </a:r>
                      <a:endParaRPr lang="en-ZA" sz="2000" dirty="0">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Bef>
                          <a:spcPts val="600"/>
                        </a:spcBef>
                        <a:spcAft>
                          <a:spcPts val="0"/>
                        </a:spcAft>
                      </a:pPr>
                      <a:r>
                        <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2020</a:t>
                      </a:r>
                      <a:endParaRPr lang="en-ZA"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15000"/>
                        </a:lnSpc>
                        <a:spcBef>
                          <a:spcPts val="600"/>
                        </a:spcBef>
                        <a:spcAft>
                          <a:spcPts val="0"/>
                        </a:spcAft>
                      </a:pPr>
                      <a:r>
                        <a:rPr kumimoji="0" lang="en-US" sz="2000" b="1" i="0" u="none" strike="noStrike" kern="1200" cap="none" spc="0" normalizeH="0" baseline="0" noProof="0" dirty="0">
                          <a:ln>
                            <a:noFill/>
                          </a:ln>
                          <a:solidFill>
                            <a:schemeClr val="bg1"/>
                          </a:solidFill>
                          <a:effectLst/>
                          <a:uLnTx/>
                          <a:uFillTx/>
                          <a:latin typeface="Century Gothic" panose="020B0502020202020204" pitchFamily="34" charset="0"/>
                          <a:ea typeface="Calibri" panose="020F0502020204030204" pitchFamily="34" charset="0"/>
                          <a:cs typeface="Times New Roman" panose="02020603050405020304" pitchFamily="18" charset="0"/>
                        </a:rPr>
                        <a:t>2021</a:t>
                      </a:r>
                      <a:endParaRPr lang="en-ZA" sz="20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0000"/>
                  </a:ext>
                </a:extLst>
              </a:tr>
              <a:tr h="1499799">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Number of instructional offerings </a:t>
                      </a:r>
                      <a:r>
                        <a:rPr lang="en-ZA" sz="2000" b="1"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standardised</a:t>
                      </a: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58</a:t>
                      </a: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67</a:t>
                      </a: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US"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67</a:t>
                      </a:r>
                      <a:endPar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65</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67</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1"/>
                  </a:ext>
                </a:extLst>
              </a:tr>
              <a:tr h="841911">
                <a:tc>
                  <a:txBody>
                    <a:bodyPr/>
                    <a:lstStyle/>
                    <a:p>
                      <a:pPr algn="just">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Raw marks </a:t>
                      </a: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38 (65%)</a:t>
                      </a: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39 (58%)</a:t>
                      </a: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US"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47 (70%)</a:t>
                      </a:r>
                      <a:endPar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48 (74%)</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35 (52%)</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2"/>
                  </a:ext>
                </a:extLst>
              </a:tr>
              <a:tr h="1113512">
                <a:tc>
                  <a:txBody>
                    <a:bodyPr/>
                    <a:lstStyle/>
                    <a:p>
                      <a:pPr algn="l">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Adjusted (mainly</a:t>
                      </a:r>
                      <a:r>
                        <a:rPr lang="en-ZA" sz="2000" baseline="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 </a:t>
                      </a: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upwards)</a:t>
                      </a: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16 (28%)</a:t>
                      </a: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17 (26%)</a:t>
                      </a: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US"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13 (19%)</a:t>
                      </a:r>
                      <a:endPar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9 (14%)</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27 (40%)</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extLst>
                  <a:ext uri="{0D108BD9-81ED-4DB2-BD59-A6C34878D82A}">
                    <a16:rowId xmlns:a16="http://schemas.microsoft.com/office/drawing/2014/main" val="10003"/>
                  </a:ext>
                </a:extLst>
              </a:tr>
              <a:tr h="1208168">
                <a:tc>
                  <a:txBody>
                    <a:bodyPr/>
                    <a:lstStyle/>
                    <a:p>
                      <a:pPr algn="l">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Adjusted (mainly downwards)</a:t>
                      </a: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4 (7%)</a:t>
                      </a: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11 (16%)</a:t>
                      </a: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US"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7 (11%)</a:t>
                      </a:r>
                      <a:endParaRPr lang="en-ZA" sz="20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8 (12%)</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tc>
                  <a:txBody>
                    <a:bodyPr/>
                    <a:lstStyle/>
                    <a:p>
                      <a:pPr algn="ctr">
                        <a:lnSpc>
                          <a:spcPct val="150000"/>
                        </a:lnSpc>
                        <a:spcAft>
                          <a:spcPts val="0"/>
                        </a:spcAft>
                      </a:pPr>
                      <a:r>
                        <a:rPr lang="en-US"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rPr>
                        <a:t>5 (8%)</a:t>
                      </a:r>
                      <a:endParaRPr lang="en-ZA" sz="2000" kern="1200" dirty="0">
                        <a:solidFill>
                          <a:schemeClr val="accent2">
                            <a:lumMod val="50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0"/>
          </p:nvPr>
        </p:nvSpPr>
        <p:spPr>
          <a:xfrm>
            <a:off x="7097712" y="6904037"/>
            <a:ext cx="2266950" cy="401638"/>
          </a:xfrm>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kumimoji="0" lang="en-ZA"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anose="020B0609070205080204" pitchFamily="49" charset="-128"/>
              </a:rPr>
              <a:pPr marL="0" marR="0" lvl="0" indent="0" algn="r" defTabSz="449263" rtl="0" eaLnBrk="0" fontAlgn="base" latinLnBrk="0" hangingPunct="0">
                <a:lnSpc>
                  <a:spcPct val="100000"/>
                </a:lnSpc>
                <a:spcBef>
                  <a:spcPct val="0"/>
                </a:spcBef>
                <a:spcAft>
                  <a:spcPct val="0"/>
                </a:spcAft>
                <a:buClrTx/>
                <a:buSzTx/>
                <a:buFontTx/>
                <a:buNone/>
                <a:tabLst/>
                <a:defRPr/>
              </a:pPr>
              <a:t>63</a:t>
            </a:fld>
            <a:endParaRPr kumimoji="0" lang="en-ZA"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40278109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315913" y="247707"/>
            <a:ext cx="9559925" cy="575041"/>
          </a:xfrm>
        </p:spPr>
        <p:txBody>
          <a:bodyPr/>
          <a:lstStyle/>
          <a:p>
            <a:r>
              <a:rPr lang="en-US" altLang="en-US" sz="3400" b="1" dirty="0">
                <a:solidFill>
                  <a:srgbClr val="191966"/>
                </a:solidFill>
                <a:latin typeface="Century Gothic" panose="020B0502020202020204" pitchFamily="34" charset="0"/>
              </a:rPr>
              <a:t>Challenges Observed </a:t>
            </a:r>
            <a:endParaRPr lang="en-ZA" altLang="en-US" sz="3400" b="1" dirty="0">
              <a:solidFill>
                <a:srgbClr val="191966"/>
              </a:solidFill>
              <a:latin typeface="Century Gothic" panose="020B0502020202020204" pitchFamily="34" charset="0"/>
            </a:endParaRPr>
          </a:p>
        </p:txBody>
      </p:sp>
      <p:sp>
        <p:nvSpPr>
          <p:cNvPr id="45059" name="Content Placeholder 2"/>
          <p:cNvSpPr>
            <a:spLocks noGrp="1"/>
          </p:cNvSpPr>
          <p:nvPr>
            <p:ph idx="1"/>
          </p:nvPr>
        </p:nvSpPr>
        <p:spPr>
          <a:xfrm>
            <a:off x="198438" y="1345646"/>
            <a:ext cx="9677400" cy="5035493"/>
          </a:xfrm>
        </p:spPr>
        <p:txBody>
          <a:bodyPr/>
          <a:lstStyle/>
          <a:p>
            <a:pPr marL="106363" lvl="0" indent="0" algn="just">
              <a:lnSpc>
                <a:spcPct val="100000"/>
              </a:lnSpc>
              <a:spcAft>
                <a:spcPct val="0"/>
              </a:spcAft>
              <a:buClr>
                <a:srgbClr val="003366"/>
              </a:buClr>
              <a:buSzPct val="65000"/>
              <a:buNone/>
            </a:pPr>
            <a:r>
              <a:rPr lang="en-ZA" altLang="en-US" b="1" u="sng" dirty="0">
                <a:solidFill>
                  <a:srgbClr val="002060"/>
                </a:solidFill>
                <a:latin typeface="Century Gothic" panose="020B0502020202020204" pitchFamily="34" charset="0"/>
              </a:rPr>
              <a:t>The following challenges  were noted:</a:t>
            </a:r>
          </a:p>
          <a:p>
            <a:pPr marL="79375" indent="0" algn="just">
              <a:lnSpc>
                <a:spcPct val="120000"/>
              </a:lnSpc>
              <a:spcAft>
                <a:spcPts val="600"/>
              </a:spcAft>
              <a:buClr>
                <a:srgbClr val="003366"/>
              </a:buClr>
              <a:buSzPct val="100000"/>
              <a:buFont typeface="Wingdings" panose="05000000000000000000" pitchFamily="2" charset="2"/>
              <a:buNone/>
              <a:defRPr/>
            </a:pPr>
            <a:endParaRPr lang="en-US" altLang="en-US" sz="3200" b="1" u="sng" dirty="0">
              <a:solidFill>
                <a:srgbClr val="002060"/>
              </a:solidFill>
              <a:latin typeface="Century Gothic" panose="020B0502020202020204" pitchFamily="34" charset="0"/>
            </a:endParaRPr>
          </a:p>
          <a:p>
            <a:pPr marL="719138" indent="-639763" algn="just">
              <a:lnSpc>
                <a:spcPct val="120000"/>
              </a:lnSpc>
              <a:spcAft>
                <a:spcPts val="600"/>
              </a:spcAft>
              <a:buClr>
                <a:srgbClr val="003366"/>
              </a:buClr>
              <a:buSzPct val="100000"/>
              <a:buFont typeface="Wingdings" panose="05000000000000000000" pitchFamily="2" charset="2"/>
              <a:buNone/>
              <a:defRPr/>
            </a:pPr>
            <a:r>
              <a:rPr lang="en-US" altLang="en-US" sz="3200" dirty="0">
                <a:solidFill>
                  <a:srgbClr val="002060"/>
                </a:solidFill>
                <a:latin typeface="Century Gothic" panose="020B0502020202020204" pitchFamily="34" charset="0"/>
              </a:rPr>
              <a:t>a)	The continued poor performance in NSC SASL Home Language is worrisome; and</a:t>
            </a:r>
          </a:p>
          <a:p>
            <a:pPr marL="719138" indent="-639763" algn="just">
              <a:lnSpc>
                <a:spcPct val="120000"/>
              </a:lnSpc>
              <a:spcAft>
                <a:spcPts val="600"/>
              </a:spcAft>
              <a:buClr>
                <a:srgbClr val="003366"/>
              </a:buClr>
              <a:buSzPct val="100000"/>
              <a:buFont typeface="Wingdings" panose="05000000000000000000" pitchFamily="2" charset="2"/>
              <a:buAutoNum type="alphaLcParenR" startAt="2"/>
              <a:defRPr/>
            </a:pPr>
            <a:r>
              <a:rPr lang="en-US" altLang="en-US" sz="3200" dirty="0">
                <a:solidFill>
                  <a:srgbClr val="002060"/>
                </a:solidFill>
                <a:latin typeface="Century Gothic" panose="020B0502020202020204" pitchFamily="34" charset="0"/>
              </a:rPr>
              <a:t>The extra ordinary negative or positive impact of the structural changes in some subjects needs to be attended to.</a:t>
            </a:r>
          </a:p>
          <a:p>
            <a:pPr marL="106363" indent="0">
              <a:buNone/>
            </a:pPr>
            <a:endParaRPr lang="en-US" altLang="en-US" dirty="0">
              <a:solidFill>
                <a:srgbClr val="191966"/>
              </a:solidFill>
              <a:latin typeface="Century Gothic" panose="020B0502020202020204" pitchFamily="34" charset="0"/>
            </a:endParaRPr>
          </a:p>
          <a:p>
            <a:endParaRPr lang="en-ZA" altLang="en-US" dirty="0">
              <a:solidFill>
                <a:srgbClr val="191966"/>
              </a:solidFill>
              <a:latin typeface="Century Gothic" panose="020B0502020202020204" pitchFamily="34" charset="0"/>
            </a:endParaRPr>
          </a:p>
        </p:txBody>
      </p:sp>
      <p:sp>
        <p:nvSpPr>
          <p:cNvPr id="2" name="Slide Number Placeholder 1"/>
          <p:cNvSpPr>
            <a:spLocks noGrp="1"/>
          </p:cNvSpPr>
          <p:nvPr>
            <p:ph type="sldNum" sz="quarter" idx="10"/>
          </p:nvPr>
        </p:nvSpPr>
        <p:spPr>
          <a:xfrm>
            <a:off x="7304088" y="6904037"/>
            <a:ext cx="2266950" cy="401638"/>
          </a:xfrm>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kumimoji="0" lang="en-ZA"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anose="020B0609070205080204" pitchFamily="49" charset="-128"/>
              </a:rPr>
              <a:pPr marL="0" marR="0" lvl="0" indent="0" algn="r" defTabSz="449263" rtl="0" eaLnBrk="0" fontAlgn="base" latinLnBrk="0" hangingPunct="0">
                <a:lnSpc>
                  <a:spcPct val="100000"/>
                </a:lnSpc>
                <a:spcBef>
                  <a:spcPct val="0"/>
                </a:spcBef>
                <a:spcAft>
                  <a:spcPct val="0"/>
                </a:spcAft>
                <a:buClrTx/>
                <a:buSzTx/>
                <a:buFontTx/>
                <a:buNone/>
                <a:tabLst/>
                <a:defRPr/>
              </a:pPr>
              <a:t>64</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33867035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13" y="229260"/>
            <a:ext cx="9601200" cy="502577"/>
          </a:xfrm>
        </p:spPr>
        <p:txBody>
          <a:bodyPr/>
          <a:lstStyle/>
          <a:p>
            <a:pPr>
              <a:defRPr/>
            </a:pPr>
            <a:r>
              <a:rPr lang="en-ZA" sz="3200" b="1" dirty="0">
                <a:solidFill>
                  <a:schemeClr val="accent2">
                    <a:lumMod val="50000"/>
                  </a:schemeClr>
                </a:solidFill>
                <a:latin typeface="Century Gothic" panose="020B0502020202020204" pitchFamily="34" charset="0"/>
              </a:rPr>
              <a:t>Recommendations</a:t>
            </a:r>
          </a:p>
        </p:txBody>
      </p:sp>
      <p:sp>
        <p:nvSpPr>
          <p:cNvPr id="3" name="Content Placeholder 2"/>
          <p:cNvSpPr>
            <a:spLocks noGrp="1"/>
          </p:cNvSpPr>
          <p:nvPr>
            <p:ph idx="1"/>
          </p:nvPr>
        </p:nvSpPr>
        <p:spPr>
          <a:xfrm>
            <a:off x="31531" y="830317"/>
            <a:ext cx="9885581" cy="5768920"/>
          </a:xfrm>
        </p:spPr>
        <p:txBody>
          <a:bodyPr/>
          <a:lstStyle/>
          <a:p>
            <a:pPr algn="just">
              <a:defRPr/>
            </a:pPr>
            <a:r>
              <a:rPr lang="en-ZA" dirty="0">
                <a:solidFill>
                  <a:srgbClr val="002060"/>
                </a:solidFill>
                <a:latin typeface="Century Gothic" panose="020B0502020202020204" pitchFamily="34" charset="0"/>
              </a:rPr>
              <a:t>The DBE must strengthen security measures around collection and storage of question papers at all levels prior to the administration of the examination to prevent early unauthorised access to question papers.</a:t>
            </a:r>
          </a:p>
          <a:p>
            <a:pPr algn="just">
              <a:defRPr/>
            </a:pPr>
            <a:r>
              <a:rPr lang="en-ZA" dirty="0">
                <a:solidFill>
                  <a:srgbClr val="002060"/>
                </a:solidFill>
                <a:latin typeface="Century Gothic" panose="020B0502020202020204" pitchFamily="34" charset="0"/>
              </a:rPr>
              <a:t>The DBE must intensify the training of teachers in the development of good quality assessment tasks and marking guidelines more especially the development and application of rubrics.</a:t>
            </a:r>
          </a:p>
          <a:p>
            <a:pPr algn="just">
              <a:defRPr/>
            </a:pPr>
            <a:r>
              <a:rPr lang="en-ZA" dirty="0">
                <a:solidFill>
                  <a:srgbClr val="002060"/>
                </a:solidFill>
                <a:latin typeface="Century Gothic" panose="020B0502020202020204" pitchFamily="34" charset="0"/>
              </a:rPr>
              <a:t>Ensure that effective feedback that seeks to enhance learner performance and quality of assessment tasks is provided to the learners and the teachers respectively.</a:t>
            </a:r>
          </a:p>
          <a:p>
            <a:pPr algn="just">
              <a:defRPr/>
            </a:pPr>
            <a:r>
              <a:rPr lang="en-ZA" dirty="0">
                <a:solidFill>
                  <a:srgbClr val="002060"/>
                </a:solidFill>
                <a:latin typeface="Century Gothic" panose="020B0502020202020204" pitchFamily="34" charset="0"/>
              </a:rPr>
              <a:t>Use of assessment and examination data to improve teaching and learning.</a:t>
            </a:r>
          </a:p>
          <a:p>
            <a:pPr algn="just">
              <a:defRPr/>
            </a:pPr>
            <a:r>
              <a:rPr lang="en-ZA" dirty="0">
                <a:solidFill>
                  <a:srgbClr val="002060"/>
                </a:solidFill>
                <a:latin typeface="Century Gothic" panose="020B0502020202020204" pitchFamily="34" charset="0"/>
              </a:rPr>
              <a:t>Close monitoring of the training of invigilators by the districts is required. </a:t>
            </a:r>
          </a:p>
        </p:txBody>
      </p:sp>
      <p:sp>
        <p:nvSpPr>
          <p:cNvPr id="5" name="Slide Number Placeholder 4"/>
          <p:cNvSpPr>
            <a:spLocks noGrp="1"/>
          </p:cNvSpPr>
          <p:nvPr>
            <p:ph type="sldNum" idx="4"/>
          </p:nvPr>
        </p:nvSpPr>
        <p:spPr>
          <a:xfrm>
            <a:off x="7224713" y="6884988"/>
            <a:ext cx="2351087" cy="522287"/>
          </a:xfrm>
          <a:prstGeom prst="rect">
            <a:avLst/>
          </a:prstGeom>
        </p:spPr>
        <p:txBody>
          <a:bodyPr/>
          <a:lstStyle/>
          <a:p>
            <a:fld id="{FB682254-A90A-4E36-AFA3-8B22414A6040}" type="slidenum">
              <a:rPr lang="en-GB" altLang="en-US" b="0" smtClean="0">
                <a:solidFill>
                  <a:srgbClr val="181966"/>
                </a:solidFill>
              </a:rPr>
              <a:pPr/>
              <a:t>65</a:t>
            </a:fld>
            <a:endParaRPr lang="en-GB" altLang="en-US" b="0" dirty="0">
              <a:solidFill>
                <a:srgbClr val="181966"/>
              </a:solidFill>
            </a:endParaRPr>
          </a:p>
        </p:txBody>
      </p:sp>
    </p:spTree>
    <p:extLst>
      <p:ext uri="{BB962C8B-B14F-4D97-AF65-F5344CB8AC3E}">
        <p14:creationId xmlns:p14="http://schemas.microsoft.com/office/powerpoint/2010/main" val="1507858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a:extLst>
              <a:ext uri="{FF2B5EF4-FFF2-40B4-BE49-F238E27FC236}">
                <a16:creationId xmlns:a16="http://schemas.microsoft.com/office/drawing/2014/main" id="{B530D685-894A-46CD-9145-DCCEFF2124C9}"/>
              </a:ext>
            </a:extLst>
          </p:cNvPr>
          <p:cNvSpPr>
            <a:spLocks noGrp="1" noChangeArrowheads="1"/>
          </p:cNvSpPr>
          <p:nvPr>
            <p:ph type="body"/>
          </p:nvPr>
        </p:nvSpPr>
        <p:spPr>
          <a:xfrm>
            <a:off x="620712" y="201687"/>
            <a:ext cx="9069387" cy="598488"/>
          </a:xfrm>
        </p:spPr>
        <p:txBody>
          <a:bodyPr anchor="t">
            <a:noAutofit/>
          </a:bodyPr>
          <a:lstStyle/>
          <a:p>
            <a:pPr marL="106352">
              <a:defRPr/>
            </a:pPr>
            <a:r>
              <a:rPr lang="en-US" sz="3968" b="1" dirty="0">
                <a:solidFill>
                  <a:srgbClr val="002060"/>
                </a:solidFill>
                <a:latin typeface="Century Gothic" panose="020B0502020202020204" pitchFamily="34" charset="0"/>
              </a:rPr>
              <a:t> EXCO </a:t>
            </a:r>
            <a:r>
              <a:rPr lang="en-US" sz="3600" b="1" dirty="0">
                <a:solidFill>
                  <a:srgbClr val="002060"/>
                </a:solidFill>
                <a:latin typeface="Century Gothic" panose="020B0502020202020204" pitchFamily="34" charset="0"/>
              </a:rPr>
              <a:t>Approval Statement</a:t>
            </a:r>
            <a:endParaRPr lang="en-US" sz="3600" dirty="0">
              <a:solidFill>
                <a:srgbClr val="002060"/>
              </a:solidFill>
              <a:latin typeface="Century Gothic" panose="020B0502020202020204" pitchFamily="34" charset="0"/>
            </a:endParaRPr>
          </a:p>
        </p:txBody>
      </p:sp>
      <p:sp>
        <p:nvSpPr>
          <p:cNvPr id="2" name="Rectangle 1">
            <a:extLst>
              <a:ext uri="{FF2B5EF4-FFF2-40B4-BE49-F238E27FC236}">
                <a16:creationId xmlns:a16="http://schemas.microsoft.com/office/drawing/2014/main" id="{88843CB6-FD8B-4421-B1D6-95E5037EBE70}"/>
              </a:ext>
            </a:extLst>
          </p:cNvPr>
          <p:cNvSpPr/>
          <p:nvPr/>
        </p:nvSpPr>
        <p:spPr>
          <a:xfrm>
            <a:off x="87313" y="735013"/>
            <a:ext cx="9829800" cy="5775325"/>
          </a:xfrm>
          <a:prstGeom prst="rect">
            <a:avLst/>
          </a:prstGeom>
        </p:spPr>
        <p:txBody>
          <a:bodyPr/>
          <a:lstStyle/>
          <a:p>
            <a:pPr marL="268288" indent="-268288" algn="just">
              <a:lnSpc>
                <a:spcPct val="120000"/>
              </a:lnSpc>
              <a:buFont typeface="Arial" panose="020B0604020202020204" pitchFamily="34" charset="0"/>
              <a:buChar char="•"/>
              <a:defRPr/>
            </a:pPr>
            <a:r>
              <a:rPr lang="en-US" sz="2350" dirty="0">
                <a:solidFill>
                  <a:srgbClr val="002060"/>
                </a:solidFill>
                <a:latin typeface="Century Gothic" panose="020B0502020202020204" pitchFamily="34" charset="0"/>
              </a:rPr>
              <a:t>Having studied all the evidence presented, the Executive Committee  (EXCO) of Umalusi Council noted that, apart from </a:t>
            </a:r>
            <a:r>
              <a:rPr lang="en-US" altLang="en-US" sz="2350" dirty="0">
                <a:solidFill>
                  <a:srgbClr val="002060"/>
                </a:solidFill>
                <a:latin typeface="Century Gothic" panose="020B0502020202020204" pitchFamily="34" charset="0"/>
              </a:rPr>
              <a:t>some examination irregularities identified during the writing and marking of the examinations, </a:t>
            </a:r>
            <a:r>
              <a:rPr lang="en-ZA" altLang="en-US" sz="2350" dirty="0">
                <a:solidFill>
                  <a:srgbClr val="002060"/>
                </a:solidFill>
                <a:latin typeface="Century Gothic" panose="020B0502020202020204" pitchFamily="34" charset="0"/>
              </a:rPr>
              <a:t>there were no systemic irregularities reported that might have </a:t>
            </a:r>
            <a:r>
              <a:rPr lang="en-GB" sz="2350" dirty="0">
                <a:solidFill>
                  <a:srgbClr val="002060"/>
                </a:solidFill>
                <a:latin typeface="Century Gothic" panose="020B0502020202020204" pitchFamily="34" charset="0"/>
              </a:rPr>
              <a:t>compromised</a:t>
            </a:r>
            <a:r>
              <a:rPr lang="en-ZA" altLang="en-US" sz="2350" dirty="0">
                <a:solidFill>
                  <a:srgbClr val="002060"/>
                </a:solidFill>
                <a:latin typeface="Century Gothic" panose="020B0502020202020204" pitchFamily="34" charset="0"/>
              </a:rPr>
              <a:t> the credibility and integrity of the </a:t>
            </a:r>
            <a:r>
              <a:rPr lang="en-ZA" altLang="en-US" sz="2350" b="1" dirty="0">
                <a:solidFill>
                  <a:srgbClr val="002060"/>
                </a:solidFill>
                <a:latin typeface="Century Gothic" panose="020B0502020202020204" pitchFamily="34" charset="0"/>
              </a:rPr>
              <a:t>November 2021 National Senior Certificate (NSC) </a:t>
            </a:r>
            <a:r>
              <a:rPr lang="en-ZA" altLang="en-US" sz="2350" dirty="0">
                <a:solidFill>
                  <a:srgbClr val="002060"/>
                </a:solidFill>
                <a:latin typeface="Century Gothic" panose="020B0502020202020204" pitchFamily="34" charset="0"/>
              </a:rPr>
              <a:t>examinations administered by the </a:t>
            </a:r>
            <a:r>
              <a:rPr lang="en-ZA" altLang="en-US" sz="2350" b="1" dirty="0">
                <a:solidFill>
                  <a:srgbClr val="002060"/>
                </a:solidFill>
                <a:latin typeface="Century Gothic" panose="020B0502020202020204" pitchFamily="34" charset="0"/>
              </a:rPr>
              <a:t>Department of Basic Education (DBE)</a:t>
            </a:r>
            <a:r>
              <a:rPr lang="en-ZA" altLang="en-US" sz="2350" dirty="0">
                <a:solidFill>
                  <a:srgbClr val="002060"/>
                </a:solidFill>
                <a:latin typeface="Century Gothic" panose="020B0502020202020204" pitchFamily="34" charset="0"/>
              </a:rPr>
              <a:t>. </a:t>
            </a:r>
          </a:p>
          <a:p>
            <a:pPr marL="268288" indent="-268288" algn="just">
              <a:lnSpc>
                <a:spcPct val="120000"/>
              </a:lnSpc>
              <a:buFont typeface="Arial" panose="020B0604020202020204" pitchFamily="34" charset="0"/>
              <a:buChar char="•"/>
              <a:defRPr/>
            </a:pPr>
            <a:endParaRPr lang="en-ZA" altLang="en-US" sz="2350" dirty="0">
              <a:solidFill>
                <a:srgbClr val="002060"/>
              </a:solidFill>
              <a:latin typeface="Century Gothic" panose="020B0502020202020204" pitchFamily="34" charset="0"/>
            </a:endParaRPr>
          </a:p>
          <a:p>
            <a:pPr marL="342900" indent="-342900" algn="just">
              <a:buFont typeface="Arial" panose="020B0604020202020204" pitchFamily="34" charset="0"/>
              <a:buChar char="•"/>
              <a:defRPr/>
            </a:pPr>
            <a:r>
              <a:rPr lang="en-ZA" sz="2350" dirty="0">
                <a:solidFill>
                  <a:srgbClr val="002060"/>
                </a:solidFill>
                <a:latin typeface="Century Gothic" panose="020B0502020202020204" pitchFamily="34" charset="0"/>
              </a:rPr>
              <a:t>T</a:t>
            </a:r>
            <a:r>
              <a:rPr lang="en-US" sz="2350" dirty="0">
                <a:solidFill>
                  <a:srgbClr val="002060"/>
                </a:solidFill>
                <a:latin typeface="Century Gothic" panose="020B0502020202020204" pitchFamily="34" charset="0"/>
              </a:rPr>
              <a:t>he Executive Committee of Council approves the release of the </a:t>
            </a:r>
            <a:r>
              <a:rPr lang="en-US" sz="2350" b="1" dirty="0">
                <a:solidFill>
                  <a:srgbClr val="002060"/>
                </a:solidFill>
                <a:latin typeface="Century Gothic" panose="020B0502020202020204" pitchFamily="34" charset="0"/>
              </a:rPr>
              <a:t>DBE November 2021 NSC </a:t>
            </a:r>
            <a:r>
              <a:rPr lang="en-US" sz="2350" dirty="0">
                <a:solidFill>
                  <a:srgbClr val="002060"/>
                </a:solidFill>
                <a:latin typeface="Century Gothic" panose="020B0502020202020204" pitchFamily="34" charset="0"/>
              </a:rPr>
              <a:t>examination results based on available evidence that the</a:t>
            </a:r>
            <a:r>
              <a:rPr lang="en-GB" sz="2350" dirty="0">
                <a:solidFill>
                  <a:srgbClr val="002060"/>
                </a:solidFill>
                <a:latin typeface="Century Gothic" panose="020B0502020202020204" pitchFamily="34" charset="0"/>
              </a:rPr>
              <a:t> examinations were administered largely in accordance with the examination policies and regulations.</a:t>
            </a:r>
            <a:endParaRPr lang="en-ZA" sz="2350" dirty="0">
              <a:solidFill>
                <a:srgbClr val="002060"/>
              </a:solidFill>
              <a:latin typeface="Century Gothic" panose="020B0502020202020204" pitchFamily="34" charset="0"/>
            </a:endParaRPr>
          </a:p>
        </p:txBody>
      </p:sp>
      <p:sp>
        <p:nvSpPr>
          <p:cNvPr id="6150" name="TextBox 2">
            <a:extLst>
              <a:ext uri="{FF2B5EF4-FFF2-40B4-BE49-F238E27FC236}">
                <a16:creationId xmlns:a16="http://schemas.microsoft.com/office/drawing/2014/main" id="{6780F665-9AB1-4AD7-A1A9-3B3AA410D1CD}"/>
              </a:ext>
            </a:extLst>
          </p:cNvPr>
          <p:cNvSpPr txBox="1">
            <a:spLocks noChangeArrowheads="1"/>
          </p:cNvSpPr>
          <p:nvPr/>
        </p:nvSpPr>
        <p:spPr bwMode="auto">
          <a:xfrm>
            <a:off x="9078913" y="6854825"/>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dirty="0">
                <a:solidFill>
                  <a:srgbClr val="002060"/>
                </a:solidFill>
                <a:latin typeface="Century Gothic" panose="020B0502020202020204" pitchFamily="34" charset="0"/>
              </a:rPr>
              <a:t>66</a:t>
            </a:r>
            <a:endParaRPr lang="en-ZA" altLang="en-US" sz="1400" dirty="0">
              <a:solidFill>
                <a:srgbClr val="002060"/>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a:extLst>
              <a:ext uri="{FF2B5EF4-FFF2-40B4-BE49-F238E27FC236}">
                <a16:creationId xmlns:a16="http://schemas.microsoft.com/office/drawing/2014/main" id="{FA018E0A-9303-4792-8B30-D76211764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8263"/>
            <a:ext cx="10079037" cy="71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3" name="Rectangle 5">
            <a:extLst>
              <a:ext uri="{FF2B5EF4-FFF2-40B4-BE49-F238E27FC236}">
                <a16:creationId xmlns:a16="http://schemas.microsoft.com/office/drawing/2014/main" id="{9B7DC48F-3D65-4028-8EF6-BD262ECD1BA8}"/>
              </a:ext>
            </a:extLst>
          </p:cNvPr>
          <p:cNvSpPr>
            <a:spLocks noGrp="1" noChangeArrowheads="1"/>
          </p:cNvSpPr>
          <p:nvPr>
            <p:ph type="body"/>
          </p:nvPr>
        </p:nvSpPr>
        <p:spPr>
          <a:xfrm>
            <a:off x="588963" y="39688"/>
            <a:ext cx="9069387" cy="495300"/>
          </a:xfrm>
        </p:spPr>
        <p:txBody>
          <a:bodyPr anchor="t">
            <a:noAutofit/>
          </a:bodyPr>
          <a:lstStyle/>
          <a:p>
            <a:pPr defTabSz="449216">
              <a:defRPr/>
            </a:pPr>
            <a:r>
              <a:rPr lang="en-US" sz="3600" b="1" dirty="0">
                <a:solidFill>
                  <a:srgbClr val="002060"/>
                </a:solidFill>
                <a:latin typeface="Century Gothic" panose="020B0502020202020204" pitchFamily="34" charset="0"/>
              </a:rPr>
              <a:t>Approval of Results</a:t>
            </a:r>
            <a:endParaRPr lang="en-ZA" sz="3968" dirty="0">
              <a:solidFill>
                <a:srgbClr val="002060"/>
              </a:solidFill>
              <a:latin typeface="Century Gothic" panose="020B0502020202020204" pitchFamily="34" charset="0"/>
            </a:endParaRPr>
          </a:p>
        </p:txBody>
      </p:sp>
      <p:sp>
        <p:nvSpPr>
          <p:cNvPr id="8196" name="Rectangle 1">
            <a:extLst>
              <a:ext uri="{FF2B5EF4-FFF2-40B4-BE49-F238E27FC236}">
                <a16:creationId xmlns:a16="http://schemas.microsoft.com/office/drawing/2014/main" id="{B23B8913-FA12-406F-9AC5-F6F3EEE46852}"/>
              </a:ext>
            </a:extLst>
          </p:cNvPr>
          <p:cNvSpPr>
            <a:spLocks noChangeArrowheads="1"/>
          </p:cNvSpPr>
          <p:nvPr/>
        </p:nvSpPr>
        <p:spPr bwMode="auto">
          <a:xfrm>
            <a:off x="176212" y="757239"/>
            <a:ext cx="9728200" cy="6102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88900">
              <a:defRPr>
                <a:solidFill>
                  <a:schemeClr val="bg1"/>
                </a:solidFill>
                <a:latin typeface="Arial" panose="020B0604020202020204" pitchFamily="34" charset="0"/>
                <a:ea typeface="MS Gothic" panose="020B0609070205080204" pitchFamily="49" charset="-128"/>
              </a:defRPr>
            </a:lvl1pPr>
            <a:lvl2pPr>
              <a:defRPr>
                <a:solidFill>
                  <a:schemeClr val="bg1"/>
                </a:solidFill>
                <a:latin typeface="Arial" panose="020B0604020202020204" pitchFamily="34" charset="0"/>
                <a:ea typeface="MS Gothic" panose="020B0609070205080204" pitchFamily="49" charset="-128"/>
              </a:defRPr>
            </a:lvl2pPr>
            <a:lvl3pPr>
              <a:defRPr>
                <a:solidFill>
                  <a:schemeClr val="bg1"/>
                </a:solidFill>
                <a:latin typeface="Arial" panose="020B0604020202020204" pitchFamily="34" charset="0"/>
                <a:ea typeface="MS Gothic" panose="020B0609070205080204" pitchFamily="49" charset="-128"/>
              </a:defRPr>
            </a:lvl3pPr>
            <a:lvl4pPr>
              <a:defRPr>
                <a:solidFill>
                  <a:schemeClr val="bg1"/>
                </a:solidFill>
                <a:latin typeface="Arial" panose="020B0604020202020204" pitchFamily="34" charset="0"/>
                <a:ea typeface="MS Gothic" panose="020B0609070205080204" pitchFamily="49" charset="-128"/>
              </a:defRPr>
            </a:lvl4pPr>
            <a:lvl5pPr>
              <a:defRPr>
                <a:solidFill>
                  <a:schemeClr val="bg1"/>
                </a:solidFill>
                <a:latin typeface="Arial" panose="020B0604020202020204" pitchFamily="34" charset="0"/>
                <a:ea typeface="MS Gothic" panose="020B0609070205080204" pitchFamily="49" charset="-128"/>
              </a:defRPr>
            </a:lvl5pPr>
            <a:lvl6pPr marL="15351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6pPr>
            <a:lvl7pPr marL="19923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7pPr>
            <a:lvl8pPr marL="24495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8pPr>
            <a:lvl9pPr marL="2906713" indent="-215900" defTabSz="449263" eaLnBrk="0" fontAlgn="base" hangingPunct="0">
              <a:spcBef>
                <a:spcPct val="0"/>
              </a:spcBef>
              <a:spcAft>
                <a:spcPct val="0"/>
              </a:spcAft>
              <a:defRPr>
                <a:solidFill>
                  <a:schemeClr val="bg1"/>
                </a:solidFill>
                <a:latin typeface="Arial" panose="020B0604020202020204" pitchFamily="34" charset="0"/>
                <a:ea typeface="MS Gothic" panose="020B0609070205080204" pitchFamily="49" charset="-128"/>
              </a:defRPr>
            </a:lvl9pPr>
          </a:lstStyle>
          <a:p>
            <a:pPr algn="just">
              <a:lnSpc>
                <a:spcPct val="120000"/>
              </a:lnSpc>
            </a:pPr>
            <a:r>
              <a:rPr lang="en-US" altLang="en-US" sz="2400" dirty="0">
                <a:solidFill>
                  <a:srgbClr val="002060"/>
                </a:solidFill>
                <a:latin typeface="Century Gothic" panose="020B0502020202020204" pitchFamily="34" charset="0"/>
              </a:rPr>
              <a:t>In respect of identified irregularities, the DBE is required to block the results of candidates implicated in irregularities including the candidates involved in group copying pending the outcomes of further DBE investigations and Umalusi verification. </a:t>
            </a:r>
          </a:p>
          <a:p>
            <a:pPr algn="just">
              <a:lnSpc>
                <a:spcPct val="120000"/>
              </a:lnSpc>
            </a:pPr>
            <a:endParaRPr lang="en-US" altLang="en-US" sz="1600" dirty="0">
              <a:solidFill>
                <a:srgbClr val="002060"/>
              </a:solidFill>
              <a:latin typeface="Century Gothic" panose="020B0502020202020204" pitchFamily="34" charset="0"/>
            </a:endParaRPr>
          </a:p>
          <a:p>
            <a:pPr algn="just">
              <a:lnSpc>
                <a:spcPct val="120000"/>
              </a:lnSpc>
            </a:pPr>
            <a:r>
              <a:rPr lang="en-US" altLang="en-US" sz="2400" dirty="0">
                <a:solidFill>
                  <a:srgbClr val="002060"/>
                </a:solidFill>
                <a:latin typeface="Century Gothic" panose="020B0502020202020204" pitchFamily="34" charset="0"/>
              </a:rPr>
              <a:t>In the cases where candidates had unauthorised access to question papers, the results of the implicated candidates should be blocked pending further DBE investigations and Umalusi verification.</a:t>
            </a:r>
          </a:p>
          <a:p>
            <a:pPr algn="just">
              <a:lnSpc>
                <a:spcPct val="120000"/>
              </a:lnSpc>
            </a:pPr>
            <a:endParaRPr lang="en-US" altLang="en-US" sz="1600" dirty="0">
              <a:solidFill>
                <a:srgbClr val="002060"/>
              </a:solidFill>
              <a:latin typeface="Century Gothic" panose="020B0502020202020204" pitchFamily="34" charset="0"/>
            </a:endParaRPr>
          </a:p>
        </p:txBody>
      </p:sp>
      <p:sp>
        <p:nvSpPr>
          <p:cNvPr id="8197" name="Footer Placeholder 7">
            <a:extLst>
              <a:ext uri="{FF2B5EF4-FFF2-40B4-BE49-F238E27FC236}">
                <a16:creationId xmlns:a16="http://schemas.microsoft.com/office/drawing/2014/main" id="{923E15E5-1AD3-4801-B9BC-9EF9CBF233D7}"/>
              </a:ext>
            </a:extLst>
          </p:cNvPr>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FFFF"/>
              </a:solidFill>
            </a:endParaRPr>
          </a:p>
        </p:txBody>
      </p:sp>
      <p:sp>
        <p:nvSpPr>
          <p:cNvPr id="8198" name="Slide Number Placeholder 8">
            <a:extLst>
              <a:ext uri="{FF2B5EF4-FFF2-40B4-BE49-F238E27FC236}">
                <a16:creationId xmlns:a16="http://schemas.microsoft.com/office/drawing/2014/main" id="{DEEEE746-B8AC-4D7E-B07F-5D67CB9CF3E4}"/>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5338E23-3F26-4C61-B927-A517734C3322}" type="slidenum">
              <a:rPr lang="en-US" altLang="en-US">
                <a:solidFill>
                  <a:srgbClr val="FFFFFF"/>
                </a:solidFill>
              </a:rPr>
              <a:pPr/>
              <a:t>67</a:t>
            </a:fld>
            <a:endParaRPr lang="en-US" altLang="en-US">
              <a:solidFill>
                <a:srgbClr val="FFFFFF"/>
              </a:solidFill>
            </a:endParaRPr>
          </a:p>
        </p:txBody>
      </p:sp>
      <p:sp>
        <p:nvSpPr>
          <p:cNvPr id="8199" name="TextBox 2">
            <a:extLst>
              <a:ext uri="{FF2B5EF4-FFF2-40B4-BE49-F238E27FC236}">
                <a16:creationId xmlns:a16="http://schemas.microsoft.com/office/drawing/2014/main" id="{3AF6FAE0-E63F-4B81-A8CF-C0A704DBC059}"/>
              </a:ext>
            </a:extLst>
          </p:cNvPr>
          <p:cNvSpPr txBox="1">
            <a:spLocks noChangeArrowheads="1"/>
          </p:cNvSpPr>
          <p:nvPr/>
        </p:nvSpPr>
        <p:spPr bwMode="auto">
          <a:xfrm>
            <a:off x="9037638" y="683736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dirty="0">
                <a:solidFill>
                  <a:srgbClr val="003366"/>
                </a:solidFill>
                <a:latin typeface="Century Gothic" panose="020B0502020202020204" pitchFamily="34" charset="0"/>
              </a:rPr>
              <a:t>67</a:t>
            </a:r>
            <a:endParaRPr lang="en-ZA" altLang="en-US" sz="1400" dirty="0">
              <a:solidFill>
                <a:srgbClr val="003366"/>
              </a:solidFill>
              <a:latin typeface="Century Gothic" panose="020B0502020202020204" pitchFamily="34" charset="0"/>
            </a:endParaRP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4C3BDA1E-D838-4C1F-A20E-070013166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68263"/>
            <a:ext cx="10079037" cy="71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3" name="Rectangle 5">
            <a:extLst>
              <a:ext uri="{FF2B5EF4-FFF2-40B4-BE49-F238E27FC236}">
                <a16:creationId xmlns:a16="http://schemas.microsoft.com/office/drawing/2014/main" id="{5ADA4879-0034-48C1-AE75-8CD105E0C744}"/>
              </a:ext>
            </a:extLst>
          </p:cNvPr>
          <p:cNvSpPr>
            <a:spLocks noGrp="1" noChangeArrowheads="1"/>
          </p:cNvSpPr>
          <p:nvPr>
            <p:ph type="body"/>
          </p:nvPr>
        </p:nvSpPr>
        <p:spPr>
          <a:xfrm>
            <a:off x="588963" y="39688"/>
            <a:ext cx="9069387" cy="495300"/>
          </a:xfrm>
        </p:spPr>
        <p:txBody>
          <a:bodyPr anchor="t">
            <a:noAutofit/>
          </a:bodyPr>
          <a:lstStyle/>
          <a:p>
            <a:pPr defTabSz="449216">
              <a:defRPr/>
            </a:pPr>
            <a:r>
              <a:rPr lang="en-US" sz="3600" b="1" dirty="0">
                <a:solidFill>
                  <a:srgbClr val="002060"/>
                </a:solidFill>
                <a:latin typeface="Century Gothic" panose="020B0502020202020204" pitchFamily="34" charset="0"/>
              </a:rPr>
              <a:t>Approval of Results</a:t>
            </a:r>
            <a:endParaRPr lang="en-ZA" sz="3968" dirty="0">
              <a:solidFill>
                <a:srgbClr val="002060"/>
              </a:solidFill>
              <a:latin typeface="Century Gothic" panose="020B0502020202020204" pitchFamily="34" charset="0"/>
            </a:endParaRPr>
          </a:p>
        </p:txBody>
      </p:sp>
      <p:sp>
        <p:nvSpPr>
          <p:cNvPr id="2" name="Rectangle 1">
            <a:extLst>
              <a:ext uri="{FF2B5EF4-FFF2-40B4-BE49-F238E27FC236}">
                <a16:creationId xmlns:a16="http://schemas.microsoft.com/office/drawing/2014/main" id="{AF5D9983-0428-4511-9C3C-7691481E9EC1}"/>
              </a:ext>
            </a:extLst>
          </p:cNvPr>
          <p:cNvSpPr/>
          <p:nvPr/>
        </p:nvSpPr>
        <p:spPr>
          <a:xfrm>
            <a:off x="239711" y="657226"/>
            <a:ext cx="9677401" cy="5865812"/>
          </a:xfrm>
          <a:prstGeom prst="rect">
            <a:avLst/>
          </a:prstGeom>
          <a:ln>
            <a:solidFill>
              <a:schemeClr val="bg1"/>
            </a:solidFill>
          </a:ln>
        </p:spPr>
        <p:txBody>
          <a:bodyPr/>
          <a:lstStyle/>
          <a:p>
            <a:pPr marL="88900" algn="just">
              <a:lnSpc>
                <a:spcPct val="120000"/>
              </a:lnSpc>
              <a:defRPr/>
            </a:pPr>
            <a:r>
              <a:rPr lang="en-US" altLang="en-US" sz="2300" dirty="0">
                <a:solidFill>
                  <a:srgbClr val="002060"/>
                </a:solidFill>
                <a:latin typeface="Century Gothic" panose="020B0502020202020204" pitchFamily="34" charset="0"/>
              </a:rPr>
              <a:t>The DBE is required to address the directives for compliance and improvement highlighted in the Quality Assurance of Assessment report, develop and submit an improvement plan to Umalusi by  </a:t>
            </a:r>
            <a:r>
              <a:rPr lang="en-US" altLang="en-US" sz="2300" b="1" dirty="0">
                <a:solidFill>
                  <a:srgbClr val="002060"/>
                </a:solidFill>
                <a:latin typeface="Century Gothic" panose="020B0502020202020204" pitchFamily="34" charset="0"/>
              </a:rPr>
              <a:t>15 March 2022</a:t>
            </a:r>
            <a:r>
              <a:rPr lang="en-US" altLang="en-US" sz="2300" dirty="0">
                <a:solidFill>
                  <a:srgbClr val="002060"/>
                </a:solidFill>
                <a:latin typeface="Century Gothic" panose="020B0502020202020204" pitchFamily="34" charset="0"/>
              </a:rPr>
              <a:t>. Particular attention should be paid to recurring matters of non-compliance.</a:t>
            </a:r>
          </a:p>
          <a:p>
            <a:pPr marL="106352" algn="just">
              <a:lnSpc>
                <a:spcPct val="120000"/>
              </a:lnSpc>
              <a:defRPr/>
            </a:pPr>
            <a:endParaRPr lang="en-ZA" altLang="en-US" sz="2300" dirty="0">
              <a:solidFill>
                <a:srgbClr val="002060"/>
              </a:solidFill>
              <a:latin typeface="Century Gothic" panose="020B0502020202020204" pitchFamily="34" charset="0"/>
            </a:endParaRPr>
          </a:p>
          <a:p>
            <a:pPr marL="106352" algn="just">
              <a:lnSpc>
                <a:spcPct val="120000"/>
              </a:lnSpc>
              <a:defRPr/>
            </a:pPr>
            <a:r>
              <a:rPr lang="en-ZA" altLang="en-US" sz="2300" dirty="0">
                <a:solidFill>
                  <a:srgbClr val="002060"/>
                </a:solidFill>
                <a:latin typeface="Century Gothic" panose="020B0502020202020204" pitchFamily="34" charset="0"/>
              </a:rPr>
              <a:t>The Executive Committee of Council commends the DBE for conducting a successful examination despite the challenges presented by COVID-19.</a:t>
            </a:r>
          </a:p>
          <a:p>
            <a:pPr marL="80059" algn="just">
              <a:lnSpc>
                <a:spcPct val="120000"/>
              </a:lnSpc>
              <a:defRPr/>
            </a:pPr>
            <a:endParaRPr lang="en-ZA" altLang="en-US" sz="2180" dirty="0">
              <a:solidFill>
                <a:srgbClr val="FFFFFF"/>
              </a:solidFill>
              <a:latin typeface="Century Gothic" panose="020B0502020202020204" pitchFamily="34" charset="0"/>
            </a:endParaRPr>
          </a:p>
        </p:txBody>
      </p:sp>
      <p:sp>
        <p:nvSpPr>
          <p:cNvPr id="10245" name="Footer Placeholder 7">
            <a:extLst>
              <a:ext uri="{FF2B5EF4-FFF2-40B4-BE49-F238E27FC236}">
                <a16:creationId xmlns:a16="http://schemas.microsoft.com/office/drawing/2014/main" id="{9B85E0CF-C0CF-459C-A9BF-FFED4B594E4B}"/>
              </a:ext>
            </a:extLst>
          </p:cNvPr>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solidFill>
                <a:srgbClr val="FFFFFF"/>
              </a:solidFill>
            </a:endParaRPr>
          </a:p>
        </p:txBody>
      </p:sp>
      <p:sp>
        <p:nvSpPr>
          <p:cNvPr id="10246" name="Slide Number Placeholder 8">
            <a:extLst>
              <a:ext uri="{FF2B5EF4-FFF2-40B4-BE49-F238E27FC236}">
                <a16:creationId xmlns:a16="http://schemas.microsoft.com/office/drawing/2014/main" id="{D132325D-917E-48E1-B365-C449E987939D}"/>
              </a:ext>
            </a:extLst>
          </p:cNvPr>
          <p:cNvSpPr>
            <a:spLocks noGrp="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A3B14D9-D82C-4479-80A4-C73C68DB36EB}" type="slidenum">
              <a:rPr lang="en-US" altLang="en-US">
                <a:solidFill>
                  <a:srgbClr val="FFFFFF"/>
                </a:solidFill>
              </a:rPr>
              <a:pPr/>
              <a:t>68</a:t>
            </a:fld>
            <a:endParaRPr lang="en-US" altLang="en-US">
              <a:solidFill>
                <a:srgbClr val="FFFFFF"/>
              </a:solidFill>
            </a:endParaRPr>
          </a:p>
        </p:txBody>
      </p:sp>
      <p:sp>
        <p:nvSpPr>
          <p:cNvPr id="10247" name="TextBox 2">
            <a:extLst>
              <a:ext uri="{FF2B5EF4-FFF2-40B4-BE49-F238E27FC236}">
                <a16:creationId xmlns:a16="http://schemas.microsoft.com/office/drawing/2014/main" id="{A8ADB149-B5D8-4886-BDD0-506D2846807C}"/>
              </a:ext>
            </a:extLst>
          </p:cNvPr>
          <p:cNvSpPr txBox="1">
            <a:spLocks noChangeArrowheads="1"/>
          </p:cNvSpPr>
          <p:nvPr/>
        </p:nvSpPr>
        <p:spPr bwMode="auto">
          <a:xfrm>
            <a:off x="9037638" y="6837363"/>
            <a:ext cx="727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ZA" altLang="en-US" sz="1400" dirty="0">
                <a:solidFill>
                  <a:srgbClr val="003366"/>
                </a:solidFill>
                <a:latin typeface="Century Gothic" panose="020B0502020202020204" pitchFamily="34" charset="0"/>
              </a:rPr>
              <a:t>68</a:t>
            </a:r>
          </a:p>
        </p:txBody>
      </p:sp>
    </p:spTree>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ogo&#10;&#10;Description automatically generated">
            <a:extLst>
              <a:ext uri="{FF2B5EF4-FFF2-40B4-BE49-F238E27FC236}">
                <a16:creationId xmlns:a16="http://schemas.microsoft.com/office/drawing/2014/main" id="{703D334E-963E-440D-8A03-9D5D974BD94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2903" b="22207"/>
          <a:stretch/>
        </p:blipFill>
        <p:spPr>
          <a:xfrm>
            <a:off x="1916112" y="170268"/>
            <a:ext cx="6558441" cy="6019800"/>
          </a:xfrm>
        </p:spPr>
      </p:pic>
      <p:sp>
        <p:nvSpPr>
          <p:cNvPr id="4" name="Slide Number Placeholder 3">
            <a:extLst>
              <a:ext uri="{FF2B5EF4-FFF2-40B4-BE49-F238E27FC236}">
                <a16:creationId xmlns:a16="http://schemas.microsoft.com/office/drawing/2014/main" id="{581DF8CD-E86F-4877-BEE7-AAD140C3EFCB}"/>
              </a:ext>
            </a:extLst>
          </p:cNvPr>
          <p:cNvSpPr>
            <a:spLocks noGrp="1"/>
          </p:cNvSpPr>
          <p:nvPr>
            <p:ph type="sldNum" sz="quarter" idx="10"/>
          </p:nvPr>
        </p:nvSpPr>
        <p:spPr/>
        <p:txBody>
          <a:bodyPr/>
          <a:lstStyle/>
          <a:p>
            <a:pPr>
              <a:defRPr/>
            </a:pPr>
            <a:fld id="{6E752065-9866-40C6-BD87-6268BE28AB23}" type="slidenum">
              <a:rPr lang="en-ZA" sz="1400" b="0" smtClean="0"/>
              <a:pPr>
                <a:defRPr/>
              </a:pPr>
              <a:t>69</a:t>
            </a:fld>
            <a:endParaRPr lang="en-ZA" sz="1400" b="0" dirty="0"/>
          </a:p>
        </p:txBody>
      </p:sp>
    </p:spTree>
    <p:extLst>
      <p:ext uri="{BB962C8B-B14F-4D97-AF65-F5344CB8AC3E}">
        <p14:creationId xmlns:p14="http://schemas.microsoft.com/office/powerpoint/2010/main" val="2760684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79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9940" name="Rectangle 4"/>
          <p:cNvSpPr>
            <a:spLocks noGrp="1" noChangeArrowheads="1"/>
          </p:cNvSpPr>
          <p:nvPr>
            <p:ph type="body"/>
          </p:nvPr>
        </p:nvSpPr>
        <p:spPr>
          <a:xfrm>
            <a:off x="215106" y="224288"/>
            <a:ext cx="9650413" cy="6294595"/>
          </a:xfrm>
        </p:spPr>
        <p:txBody>
          <a:bodyPr anchor="t"/>
          <a:lstStyle/>
          <a:p>
            <a:pPr marL="717550" indent="-60960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400" b="1" dirty="0">
                <a:solidFill>
                  <a:schemeClr val="accent2">
                    <a:lumMod val="50000"/>
                  </a:schemeClr>
                </a:solidFill>
                <a:latin typeface="Century Gothic" panose="020B0502020202020204" pitchFamily="34" charset="0"/>
              </a:rPr>
              <a:t>National Senior Certificate </a:t>
            </a:r>
          </a:p>
          <a:p>
            <a:pPr marL="10795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181966"/>
                </a:solidFill>
                <a:latin typeface="Century Gothic" panose="020B0502020202020204" pitchFamily="34" charset="0"/>
              </a:rPr>
              <a:t>The National Senior Certificate examinations are administered by three Assessment bodies (Department of Basic Education (DBE), Independent Examinations Board (IEB) and South African Comprehensive Assessment Institute (SACAI). All three assessment bodies are quality assured and certificated by Umalusi:</a:t>
            </a:r>
          </a:p>
          <a:p>
            <a:pPr marL="107950" algn="just"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US" sz="2200" dirty="0">
                <a:solidFill>
                  <a:srgbClr val="181966"/>
                </a:solidFill>
                <a:latin typeface="Century Gothic" panose="020B0502020202020204" pitchFamily="34" charset="0"/>
              </a:rPr>
              <a:t>Overview of candidates that wrote  the NSC examinations</a:t>
            </a:r>
          </a:p>
          <a:p>
            <a:pPr marL="107950" algn="l" eaLnBrk="1">
              <a:spcAft>
                <a:spcPts val="142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US" sz="2400" dirty="0">
              <a:latin typeface="Century Gothic" panose="020B0502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130759448"/>
              </p:ext>
            </p:extLst>
          </p:nvPr>
        </p:nvGraphicFramePr>
        <p:xfrm>
          <a:off x="392112" y="2891609"/>
          <a:ext cx="9473408" cy="3344883"/>
        </p:xfrm>
        <a:graphic>
          <a:graphicData uri="http://schemas.openxmlformats.org/drawingml/2006/table">
            <a:tbl>
              <a:tblPr firstRow="1" bandRow="1">
                <a:tableStyleId>{21E4AEA4-8DFA-4A89-87EB-49C32662AFE0}</a:tableStyleId>
              </a:tblPr>
              <a:tblGrid>
                <a:gridCol w="2854181">
                  <a:extLst>
                    <a:ext uri="{9D8B030D-6E8A-4147-A177-3AD203B41FA5}">
                      <a16:colId xmlns:a16="http://schemas.microsoft.com/office/drawing/2014/main" val="2052361064"/>
                    </a:ext>
                  </a:extLst>
                </a:gridCol>
                <a:gridCol w="2206409">
                  <a:extLst>
                    <a:ext uri="{9D8B030D-6E8A-4147-A177-3AD203B41FA5}">
                      <a16:colId xmlns:a16="http://schemas.microsoft.com/office/drawing/2014/main" val="711050936"/>
                    </a:ext>
                  </a:extLst>
                </a:gridCol>
                <a:gridCol w="2206409">
                  <a:extLst>
                    <a:ext uri="{9D8B030D-6E8A-4147-A177-3AD203B41FA5}">
                      <a16:colId xmlns:a16="http://schemas.microsoft.com/office/drawing/2014/main" val="1068742871"/>
                    </a:ext>
                  </a:extLst>
                </a:gridCol>
                <a:gridCol w="2206409">
                  <a:extLst>
                    <a:ext uri="{9D8B030D-6E8A-4147-A177-3AD203B41FA5}">
                      <a16:colId xmlns:a16="http://schemas.microsoft.com/office/drawing/2014/main" val="562315495"/>
                    </a:ext>
                  </a:extLst>
                </a:gridCol>
              </a:tblGrid>
              <a:tr h="370840">
                <a:tc>
                  <a:txBody>
                    <a:bodyPr/>
                    <a:lstStyle/>
                    <a:p>
                      <a:r>
                        <a:rPr lang="en-US" dirty="0">
                          <a:latin typeface="Century Gothic" panose="020B0502020202020204" pitchFamily="34" charset="0"/>
                        </a:rPr>
                        <a:t>Assessment Body </a:t>
                      </a:r>
                      <a:endParaRPr lang="en-ZA" dirty="0">
                        <a:latin typeface="Century Gothic" panose="020B0502020202020204" pitchFamily="34" charset="0"/>
                      </a:endParaRPr>
                    </a:p>
                  </a:txBody>
                  <a:tcPr>
                    <a:solidFill>
                      <a:srgbClr val="22228B"/>
                    </a:solidFill>
                  </a:tcPr>
                </a:tc>
                <a:tc>
                  <a:txBody>
                    <a:bodyPr/>
                    <a:lstStyle/>
                    <a:p>
                      <a:pPr algn="r"/>
                      <a:r>
                        <a:rPr lang="en-US" dirty="0">
                          <a:latin typeface="Century Gothic" panose="020B0502020202020204" pitchFamily="34" charset="0"/>
                        </a:rPr>
                        <a:t>2019</a:t>
                      </a:r>
                      <a:endParaRPr lang="en-ZA" dirty="0">
                        <a:latin typeface="Century Gothic" panose="020B0502020202020204" pitchFamily="34" charset="0"/>
                      </a:endParaRPr>
                    </a:p>
                  </a:txBody>
                  <a:tcPr>
                    <a:solidFill>
                      <a:srgbClr val="22228B"/>
                    </a:solidFill>
                  </a:tcPr>
                </a:tc>
                <a:tc>
                  <a:txBody>
                    <a:bodyPr/>
                    <a:lstStyle/>
                    <a:p>
                      <a:pPr algn="r"/>
                      <a:r>
                        <a:rPr lang="en-US" dirty="0">
                          <a:solidFill>
                            <a:schemeClr val="accent3"/>
                          </a:solidFill>
                          <a:latin typeface="Century Gothic" panose="020B0502020202020204" pitchFamily="34" charset="0"/>
                        </a:rPr>
                        <a:t>2020</a:t>
                      </a:r>
                      <a:endParaRPr lang="en-ZA" dirty="0">
                        <a:solidFill>
                          <a:schemeClr val="accent3"/>
                        </a:solidFill>
                        <a:latin typeface="Century Gothic" panose="020B0502020202020204" pitchFamily="34" charset="0"/>
                      </a:endParaRPr>
                    </a:p>
                  </a:txBody>
                  <a:tcPr>
                    <a:solidFill>
                      <a:srgbClr val="22228B"/>
                    </a:solidFill>
                  </a:tcPr>
                </a:tc>
                <a:tc>
                  <a:txBody>
                    <a:bodyPr/>
                    <a:lstStyle/>
                    <a:p>
                      <a:pPr algn="r"/>
                      <a:r>
                        <a:rPr lang="en-US" dirty="0">
                          <a:solidFill>
                            <a:schemeClr val="accent3"/>
                          </a:solidFill>
                          <a:latin typeface="Century Gothic" panose="020B0502020202020204" pitchFamily="34" charset="0"/>
                        </a:rPr>
                        <a:t>2021</a:t>
                      </a:r>
                      <a:endParaRPr lang="en-ZA" dirty="0">
                        <a:solidFill>
                          <a:schemeClr val="accent3"/>
                        </a:solidFill>
                        <a:latin typeface="Century Gothic" panose="020B0502020202020204" pitchFamily="34" charset="0"/>
                      </a:endParaRPr>
                    </a:p>
                  </a:txBody>
                  <a:tcPr>
                    <a:solidFill>
                      <a:srgbClr val="22228B"/>
                    </a:solidFill>
                  </a:tcPr>
                </a:tc>
                <a:extLst>
                  <a:ext uri="{0D108BD9-81ED-4DB2-BD59-A6C34878D82A}">
                    <a16:rowId xmlns:a16="http://schemas.microsoft.com/office/drawing/2014/main" val="1287131322"/>
                  </a:ext>
                </a:extLst>
              </a:tr>
              <a:tr h="378163">
                <a:tc>
                  <a:txBody>
                    <a:bodyPr/>
                    <a:lstStyle/>
                    <a:p>
                      <a:r>
                        <a:rPr lang="en-US" dirty="0">
                          <a:latin typeface="Century Gothic" panose="020B0502020202020204" pitchFamily="34" charset="0"/>
                        </a:rPr>
                        <a:t>DBE</a:t>
                      </a:r>
                      <a:r>
                        <a:rPr lang="en-US" baseline="0" dirty="0">
                          <a:latin typeface="Century Gothic" panose="020B0502020202020204" pitchFamily="34" charset="0"/>
                        </a:rPr>
                        <a:t> FT </a:t>
                      </a:r>
                      <a:endParaRPr lang="en-ZA" dirty="0">
                        <a:latin typeface="Century Gothic" panose="020B0502020202020204" pitchFamily="34" charset="0"/>
                      </a:endParaRPr>
                    </a:p>
                  </a:txBody>
                  <a:tcPr/>
                </a:tc>
                <a:tc>
                  <a:txBody>
                    <a:bodyPr/>
                    <a:lstStyle/>
                    <a:p>
                      <a:pPr algn="r"/>
                      <a:r>
                        <a:rPr lang="en-US" dirty="0">
                          <a:solidFill>
                            <a:schemeClr val="tx1"/>
                          </a:solidFill>
                          <a:latin typeface="Century Gothic" panose="020B0502020202020204" pitchFamily="34" charset="0"/>
                        </a:rPr>
                        <a:t>616 754</a:t>
                      </a:r>
                      <a:endParaRPr lang="en-ZA" dirty="0">
                        <a:solidFill>
                          <a:schemeClr val="tx1"/>
                        </a:solidFill>
                        <a:latin typeface="Century Gothic" panose="020B0502020202020204" pitchFamily="34" charset="0"/>
                      </a:endParaRPr>
                    </a:p>
                  </a:txBody>
                  <a:tcPr>
                    <a:solidFill>
                      <a:schemeClr val="accent6">
                        <a:lumMod val="20000"/>
                        <a:lumOff val="80000"/>
                      </a:schemeClr>
                    </a:solidFill>
                  </a:tcPr>
                </a:tc>
                <a:tc>
                  <a:txBody>
                    <a:bodyPr/>
                    <a:lstStyle/>
                    <a:p>
                      <a:pPr algn="r"/>
                      <a:r>
                        <a:rPr lang="en-US" dirty="0">
                          <a:solidFill>
                            <a:schemeClr val="tx1"/>
                          </a:solidFill>
                          <a:latin typeface="Century Gothic" panose="020B0502020202020204" pitchFamily="34" charset="0"/>
                        </a:rPr>
                        <a:t>610 484</a:t>
                      </a:r>
                      <a:endParaRPr lang="en-ZA" dirty="0">
                        <a:solidFill>
                          <a:schemeClr val="tx1"/>
                        </a:solidFill>
                        <a:latin typeface="Century Gothic" panose="020B0502020202020204" pitchFamily="34" charset="0"/>
                      </a:endParaRPr>
                    </a:p>
                  </a:txBody>
                  <a:tcPr>
                    <a:solidFill>
                      <a:schemeClr val="accent6">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entury Gothic" panose="020B0502020202020204" pitchFamily="34" charset="0"/>
                          <a:ea typeface="+mn-ea"/>
                          <a:cs typeface="+mn-cs"/>
                        </a:rPr>
                        <a:t>733 917</a:t>
                      </a:r>
                      <a:endParaRPr lang="en-ZA" sz="1800" kern="1200" dirty="0">
                        <a:solidFill>
                          <a:schemeClr val="tx1"/>
                        </a:solidFill>
                        <a:latin typeface="Century Gothic" panose="020B0502020202020204" pitchFamily="34" charset="0"/>
                        <a:ea typeface="+mn-ea"/>
                        <a:cs typeface="+mn-cs"/>
                      </a:endParaRPr>
                    </a:p>
                  </a:txBody>
                  <a:tcPr>
                    <a:solidFill>
                      <a:schemeClr val="accent6">
                        <a:lumMod val="20000"/>
                        <a:lumOff val="80000"/>
                      </a:schemeClr>
                    </a:solidFill>
                  </a:tcPr>
                </a:tc>
                <a:extLst>
                  <a:ext uri="{0D108BD9-81ED-4DB2-BD59-A6C34878D82A}">
                    <a16:rowId xmlns:a16="http://schemas.microsoft.com/office/drawing/2014/main" val="3910809650"/>
                  </a:ext>
                </a:extLst>
              </a:tr>
              <a:tr h="370840">
                <a:tc>
                  <a:txBody>
                    <a:bodyPr/>
                    <a:lstStyle/>
                    <a:p>
                      <a:r>
                        <a:rPr lang="en-US" dirty="0">
                          <a:latin typeface="Century Gothic" panose="020B0502020202020204" pitchFamily="34" charset="0"/>
                        </a:rPr>
                        <a:t>DBE</a:t>
                      </a:r>
                      <a:r>
                        <a:rPr lang="en-US" baseline="0" dirty="0">
                          <a:latin typeface="Century Gothic" panose="020B0502020202020204" pitchFamily="34" charset="0"/>
                        </a:rPr>
                        <a:t> PT</a:t>
                      </a:r>
                      <a:endParaRPr lang="en-ZA" dirty="0">
                        <a:latin typeface="Century Gothic" panose="020B0502020202020204" pitchFamily="34" charset="0"/>
                      </a:endParaRPr>
                    </a:p>
                  </a:txBody>
                  <a:tcPr/>
                </a:tc>
                <a:tc>
                  <a:txBody>
                    <a:bodyPr/>
                    <a:lstStyle/>
                    <a:p>
                      <a:pPr algn="r"/>
                      <a:r>
                        <a:rPr lang="en-US" dirty="0">
                          <a:solidFill>
                            <a:schemeClr val="tx1"/>
                          </a:solidFill>
                          <a:latin typeface="Century Gothic" panose="020B0502020202020204" pitchFamily="34" charset="0"/>
                        </a:rPr>
                        <a:t>170</a:t>
                      </a:r>
                      <a:r>
                        <a:rPr lang="en-US" baseline="0" dirty="0">
                          <a:solidFill>
                            <a:schemeClr val="tx1"/>
                          </a:solidFill>
                          <a:latin typeface="Century Gothic" panose="020B0502020202020204" pitchFamily="34" charset="0"/>
                        </a:rPr>
                        <a:t> 954</a:t>
                      </a:r>
                      <a:endParaRPr lang="en-ZA" dirty="0">
                        <a:solidFill>
                          <a:schemeClr val="tx1"/>
                        </a:solidFill>
                        <a:latin typeface="Century Gothic" panose="020B0502020202020204" pitchFamily="34" charset="0"/>
                      </a:endParaRPr>
                    </a:p>
                  </a:txBody>
                  <a:tcPr>
                    <a:solidFill>
                      <a:srgbClr val="E8E8F6"/>
                    </a:solidFill>
                  </a:tcPr>
                </a:tc>
                <a:tc>
                  <a:txBody>
                    <a:bodyPr/>
                    <a:lstStyle/>
                    <a:p>
                      <a:pPr algn="r"/>
                      <a:r>
                        <a:rPr lang="en-US" dirty="0">
                          <a:solidFill>
                            <a:schemeClr val="tx1"/>
                          </a:solidFill>
                          <a:latin typeface="Century Gothic" panose="020B0502020202020204" pitchFamily="34" charset="0"/>
                        </a:rPr>
                        <a:t>115 851</a:t>
                      </a:r>
                      <a:endParaRPr lang="en-ZA" dirty="0">
                        <a:solidFill>
                          <a:schemeClr val="tx1"/>
                        </a:solidFill>
                        <a:latin typeface="Century Gothic" panose="020B0502020202020204" pitchFamily="34" charset="0"/>
                      </a:endParaRPr>
                    </a:p>
                  </a:txBody>
                  <a:tcPr>
                    <a:solidFill>
                      <a:srgbClr val="E8E8F6"/>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latin typeface="Century Gothic" panose="020B0502020202020204" pitchFamily="34" charset="0"/>
                          <a:ea typeface="+mn-ea"/>
                          <a:cs typeface="+mn-cs"/>
                        </a:rPr>
                        <a:t>162 793</a:t>
                      </a:r>
                      <a:endParaRPr lang="en-ZA" sz="1800" kern="1200" dirty="0">
                        <a:solidFill>
                          <a:schemeClr val="tx1"/>
                        </a:solidFill>
                        <a:latin typeface="Century Gothic" panose="020B0502020202020204" pitchFamily="34" charset="0"/>
                        <a:ea typeface="+mn-ea"/>
                        <a:cs typeface="+mn-cs"/>
                      </a:endParaRPr>
                    </a:p>
                  </a:txBody>
                  <a:tcPr>
                    <a:solidFill>
                      <a:srgbClr val="E8E8F6"/>
                    </a:solidFill>
                  </a:tcPr>
                </a:tc>
                <a:extLst>
                  <a:ext uri="{0D108BD9-81ED-4DB2-BD59-A6C34878D82A}">
                    <a16:rowId xmlns:a16="http://schemas.microsoft.com/office/drawing/2014/main" val="2183529031"/>
                  </a:ext>
                </a:extLst>
              </a:tr>
              <a:tr h="370840">
                <a:tc>
                  <a:txBody>
                    <a:bodyPr/>
                    <a:lstStyle/>
                    <a:p>
                      <a:r>
                        <a:rPr lang="en-US" b="1" dirty="0">
                          <a:latin typeface="Century Gothic" panose="020B0502020202020204" pitchFamily="34" charset="0"/>
                        </a:rPr>
                        <a:t>TOTAL</a:t>
                      </a:r>
                      <a:endParaRPr lang="en-ZA" b="1" dirty="0">
                        <a:latin typeface="Century Gothic" panose="020B0502020202020204" pitchFamily="34" charset="0"/>
                      </a:endParaRPr>
                    </a:p>
                  </a:txBody>
                  <a:tcPr/>
                </a:tc>
                <a:tc>
                  <a:txBody>
                    <a:bodyPr/>
                    <a:lstStyle/>
                    <a:p>
                      <a:pPr algn="r"/>
                      <a:r>
                        <a:rPr lang="en-ZA" b="1" dirty="0">
                          <a:latin typeface="Century Gothic" panose="020B0502020202020204" pitchFamily="34" charset="0"/>
                        </a:rPr>
                        <a:t>787 708</a:t>
                      </a:r>
                    </a:p>
                  </a:txBody>
                  <a:tcPr/>
                </a:tc>
                <a:tc>
                  <a:txBody>
                    <a:bodyPr/>
                    <a:lstStyle/>
                    <a:p>
                      <a:pPr algn="r"/>
                      <a:r>
                        <a:rPr lang="en-US" b="1" dirty="0">
                          <a:solidFill>
                            <a:schemeClr val="tx1"/>
                          </a:solidFill>
                          <a:latin typeface="Century Gothic" panose="020B0502020202020204" pitchFamily="34" charset="0"/>
                        </a:rPr>
                        <a:t>726 335</a:t>
                      </a:r>
                      <a:endParaRPr lang="en-ZA" b="1" dirty="0">
                        <a:solidFill>
                          <a:schemeClr val="tx1"/>
                        </a:solidFill>
                        <a:latin typeface="Century Gothic" panose="020B0502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800" b="1" kern="1200" dirty="0">
                          <a:solidFill>
                            <a:schemeClr val="tx1"/>
                          </a:solidFill>
                          <a:latin typeface="Century Gothic" panose="020B0502020202020204" pitchFamily="34" charset="0"/>
                          <a:ea typeface="+mn-ea"/>
                          <a:cs typeface="+mn-cs"/>
                        </a:rPr>
                        <a:t>896 710</a:t>
                      </a:r>
                    </a:p>
                  </a:txBody>
                  <a:tcPr/>
                </a:tc>
                <a:extLst>
                  <a:ext uri="{0D108BD9-81ED-4DB2-BD59-A6C34878D82A}">
                    <a16:rowId xmlns:a16="http://schemas.microsoft.com/office/drawing/2014/main" val="461454076"/>
                  </a:ext>
                </a:extLst>
              </a:tr>
              <a:tr h="370840">
                <a:tc>
                  <a:txBody>
                    <a:bodyPr/>
                    <a:lstStyle/>
                    <a:p>
                      <a:r>
                        <a:rPr lang="en-US" dirty="0">
                          <a:latin typeface="Century Gothic" panose="020B0502020202020204" pitchFamily="34" charset="0"/>
                        </a:rPr>
                        <a:t>IEB</a:t>
                      </a:r>
                      <a:r>
                        <a:rPr lang="en-US" baseline="0" dirty="0">
                          <a:latin typeface="Century Gothic" panose="020B0502020202020204" pitchFamily="34" charset="0"/>
                        </a:rPr>
                        <a:t> FT </a:t>
                      </a:r>
                      <a:endParaRPr lang="en-ZA" dirty="0">
                        <a:latin typeface="Century Gothic" panose="020B0502020202020204" pitchFamily="34" charset="0"/>
                      </a:endParaRPr>
                    </a:p>
                  </a:txBody>
                  <a:tcPr/>
                </a:tc>
                <a:tc>
                  <a:txBody>
                    <a:bodyPr/>
                    <a:lstStyle/>
                    <a:p>
                      <a:pPr algn="r"/>
                      <a:r>
                        <a:rPr lang="en-ZA" dirty="0">
                          <a:latin typeface="Century Gothic" panose="020B0502020202020204" pitchFamily="34" charset="0"/>
                        </a:rPr>
                        <a:t>11 816</a:t>
                      </a:r>
                    </a:p>
                  </a:txBody>
                  <a:tcPr/>
                </a:tc>
                <a:tc>
                  <a:txBody>
                    <a:bodyPr/>
                    <a:lstStyle/>
                    <a:p>
                      <a:pPr algn="r"/>
                      <a:r>
                        <a:rPr lang="en-US" dirty="0">
                          <a:solidFill>
                            <a:schemeClr val="tx1"/>
                          </a:solidFill>
                          <a:latin typeface="Century Gothic" panose="020B0502020202020204" pitchFamily="34" charset="0"/>
                        </a:rPr>
                        <a:t>12</a:t>
                      </a:r>
                      <a:r>
                        <a:rPr lang="en-US" baseline="0" dirty="0">
                          <a:solidFill>
                            <a:schemeClr val="tx1"/>
                          </a:solidFill>
                          <a:latin typeface="Century Gothic" panose="020B0502020202020204" pitchFamily="34" charset="0"/>
                        </a:rPr>
                        <a:t> 024</a:t>
                      </a:r>
                      <a:endParaRPr lang="en-ZA" dirty="0">
                        <a:solidFill>
                          <a:schemeClr val="tx1"/>
                        </a:solidFill>
                        <a:latin typeface="Century Gothic" panose="020B0502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solidFill>
                            <a:srgbClr val="002060"/>
                          </a:solidFill>
                          <a:latin typeface="Century Gothic" panose="020B0502020202020204" pitchFamily="34" charset="0"/>
                        </a:rPr>
                        <a:t>12 857</a:t>
                      </a:r>
                      <a:endParaRPr lang="en-ZA" sz="1800" dirty="0">
                        <a:solidFill>
                          <a:srgbClr val="002060"/>
                        </a:solidFill>
                        <a:latin typeface="Century Gothic" panose="020B0502020202020204" pitchFamily="34" charset="0"/>
                      </a:endParaRPr>
                    </a:p>
                  </a:txBody>
                  <a:tcPr/>
                </a:tc>
                <a:extLst>
                  <a:ext uri="{0D108BD9-81ED-4DB2-BD59-A6C34878D82A}">
                    <a16:rowId xmlns:a16="http://schemas.microsoft.com/office/drawing/2014/main" val="3594446344"/>
                  </a:ext>
                </a:extLst>
              </a:tr>
              <a:tr h="370840">
                <a:tc>
                  <a:txBody>
                    <a:bodyPr/>
                    <a:lstStyle/>
                    <a:p>
                      <a:r>
                        <a:rPr lang="en-US" dirty="0">
                          <a:latin typeface="Century Gothic" panose="020B0502020202020204" pitchFamily="34" charset="0"/>
                        </a:rPr>
                        <a:t>IEB</a:t>
                      </a:r>
                      <a:r>
                        <a:rPr lang="en-US" baseline="0" dirty="0">
                          <a:latin typeface="Century Gothic" panose="020B0502020202020204" pitchFamily="34" charset="0"/>
                        </a:rPr>
                        <a:t> PT</a:t>
                      </a:r>
                      <a:endParaRPr lang="en-ZA" dirty="0">
                        <a:latin typeface="Century Gothic" panose="020B0502020202020204" pitchFamily="34" charset="0"/>
                      </a:endParaRPr>
                    </a:p>
                  </a:txBody>
                  <a:tcPr/>
                </a:tc>
                <a:tc>
                  <a:txBody>
                    <a:bodyPr/>
                    <a:lstStyle/>
                    <a:p>
                      <a:pPr algn="r"/>
                      <a:r>
                        <a:rPr lang="en-ZA" dirty="0">
                          <a:latin typeface="Century Gothic" panose="020B0502020202020204" pitchFamily="34" charset="0"/>
                        </a:rPr>
                        <a:t>803</a:t>
                      </a:r>
                    </a:p>
                  </a:txBody>
                  <a:tcPr/>
                </a:tc>
                <a:tc>
                  <a:txBody>
                    <a:bodyPr/>
                    <a:lstStyle/>
                    <a:p>
                      <a:pPr algn="r"/>
                      <a:r>
                        <a:rPr lang="en-US" dirty="0">
                          <a:solidFill>
                            <a:schemeClr val="tx1"/>
                          </a:solidFill>
                          <a:latin typeface="Century Gothic" panose="020B0502020202020204" pitchFamily="34" charset="0"/>
                        </a:rPr>
                        <a:t>1 139</a:t>
                      </a:r>
                      <a:endParaRPr lang="en-ZA" dirty="0">
                        <a:solidFill>
                          <a:schemeClr val="tx1"/>
                        </a:solidFill>
                        <a:latin typeface="Century Gothic" panose="020B0502020202020204" pitchFamily="34" charset="0"/>
                      </a:endParaRPr>
                    </a:p>
                  </a:txBody>
                  <a:tcPr/>
                </a:tc>
                <a:tc>
                  <a:txBody>
                    <a:bodyPr/>
                    <a:lstStyle/>
                    <a:p>
                      <a:pPr algn="r"/>
                      <a:r>
                        <a:rPr lang="en-US" dirty="0">
                          <a:solidFill>
                            <a:schemeClr val="tx1"/>
                          </a:solidFill>
                          <a:latin typeface="Century Gothic" panose="020B0502020202020204" pitchFamily="34" charset="0"/>
                        </a:rPr>
                        <a:t>968</a:t>
                      </a:r>
                      <a:endParaRPr lang="en-ZA" dirty="0">
                        <a:solidFill>
                          <a:schemeClr val="tx1"/>
                        </a:solidFill>
                        <a:latin typeface="Century Gothic" panose="020B0502020202020204" pitchFamily="34" charset="0"/>
                      </a:endParaRPr>
                    </a:p>
                  </a:txBody>
                  <a:tcPr/>
                </a:tc>
                <a:extLst>
                  <a:ext uri="{0D108BD9-81ED-4DB2-BD59-A6C34878D82A}">
                    <a16:rowId xmlns:a16="http://schemas.microsoft.com/office/drawing/2014/main" val="2099943299"/>
                  </a:ext>
                </a:extLst>
              </a:tr>
              <a:tr h="370840">
                <a:tc>
                  <a:txBody>
                    <a:bodyPr/>
                    <a:lstStyle/>
                    <a:p>
                      <a:r>
                        <a:rPr lang="en-US" b="1" dirty="0">
                          <a:latin typeface="Century Gothic" panose="020B0502020202020204" pitchFamily="34" charset="0"/>
                        </a:rPr>
                        <a:t>TOTAL</a:t>
                      </a:r>
                      <a:endParaRPr lang="en-ZA" b="1" dirty="0">
                        <a:latin typeface="Century Gothic" panose="020B0502020202020204" pitchFamily="34" charset="0"/>
                      </a:endParaRPr>
                    </a:p>
                  </a:txBody>
                  <a:tcPr/>
                </a:tc>
                <a:tc>
                  <a:txBody>
                    <a:bodyPr/>
                    <a:lstStyle/>
                    <a:p>
                      <a:pPr algn="r"/>
                      <a:r>
                        <a:rPr lang="en-ZA" b="1" dirty="0">
                          <a:latin typeface="Century Gothic" panose="020B0502020202020204" pitchFamily="34" charset="0"/>
                        </a:rPr>
                        <a:t>12 619</a:t>
                      </a:r>
                    </a:p>
                  </a:txBody>
                  <a:tcPr/>
                </a:tc>
                <a:tc>
                  <a:txBody>
                    <a:bodyPr/>
                    <a:lstStyle/>
                    <a:p>
                      <a:pPr algn="r"/>
                      <a:r>
                        <a:rPr lang="en-US" b="1" dirty="0">
                          <a:solidFill>
                            <a:schemeClr val="tx1"/>
                          </a:solidFill>
                          <a:latin typeface="Century Gothic" panose="020B0502020202020204" pitchFamily="34" charset="0"/>
                        </a:rPr>
                        <a:t>13 163</a:t>
                      </a:r>
                      <a:endParaRPr lang="en-ZA" b="1" dirty="0">
                        <a:solidFill>
                          <a:schemeClr val="tx1"/>
                        </a:solidFill>
                        <a:latin typeface="Century Gothic" panose="020B0502020202020204" pitchFamily="34" charset="0"/>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latin typeface="Century Gothic" panose="020B0502020202020204" pitchFamily="34" charset="0"/>
                          <a:ea typeface="+mn-ea"/>
                          <a:cs typeface="+mn-cs"/>
                        </a:rPr>
                        <a:t>13 825</a:t>
                      </a:r>
                      <a:endParaRPr lang="en-ZA" sz="1800" b="1" kern="1200" dirty="0">
                        <a:solidFill>
                          <a:schemeClr val="tx1"/>
                        </a:solidFill>
                        <a:latin typeface="Century Gothic" panose="020B0502020202020204" pitchFamily="34" charset="0"/>
                        <a:ea typeface="+mn-ea"/>
                        <a:cs typeface="+mn-cs"/>
                      </a:endParaRPr>
                    </a:p>
                  </a:txBody>
                  <a:tcPr/>
                </a:tc>
                <a:extLst>
                  <a:ext uri="{0D108BD9-81ED-4DB2-BD59-A6C34878D82A}">
                    <a16:rowId xmlns:a16="http://schemas.microsoft.com/office/drawing/2014/main" val="1544343273"/>
                  </a:ext>
                </a:extLst>
              </a:tr>
              <a:tr h="370840">
                <a:tc>
                  <a:txBody>
                    <a:bodyPr/>
                    <a:lstStyle/>
                    <a:p>
                      <a:r>
                        <a:rPr lang="en-US" baseline="0" dirty="0">
                          <a:latin typeface="Century Gothic" panose="020B0502020202020204" pitchFamily="34" charset="0"/>
                        </a:rPr>
                        <a:t>SACAI </a:t>
                      </a:r>
                      <a:endParaRPr lang="en-ZA" dirty="0">
                        <a:latin typeface="Century Gothic" panose="020B0502020202020204" pitchFamily="34" charset="0"/>
                      </a:endParaRPr>
                    </a:p>
                  </a:txBody>
                  <a:tcPr/>
                </a:tc>
                <a:tc>
                  <a:txBody>
                    <a:bodyPr/>
                    <a:lstStyle/>
                    <a:p>
                      <a:pPr algn="r"/>
                      <a:r>
                        <a:rPr lang="en-ZA" dirty="0">
                          <a:latin typeface="Century Gothic" panose="020B0502020202020204" pitchFamily="34" charset="0"/>
                        </a:rPr>
                        <a:t>2 653</a:t>
                      </a:r>
                    </a:p>
                  </a:txBody>
                  <a:tcPr/>
                </a:tc>
                <a:tc>
                  <a:txBody>
                    <a:bodyPr/>
                    <a:lstStyle/>
                    <a:p>
                      <a:pPr algn="r"/>
                      <a:r>
                        <a:rPr lang="en-US" dirty="0">
                          <a:solidFill>
                            <a:schemeClr val="tx1"/>
                          </a:solidFill>
                          <a:latin typeface="Century Gothic" panose="020B0502020202020204" pitchFamily="34" charset="0"/>
                        </a:rPr>
                        <a:t>2 927</a:t>
                      </a:r>
                      <a:endParaRPr lang="en-ZA" dirty="0">
                        <a:solidFill>
                          <a:schemeClr val="tx1"/>
                        </a:solidFill>
                        <a:latin typeface="Century Gothic" panose="020B0502020202020204" pitchFamily="34" charset="0"/>
                      </a:endParaRPr>
                    </a:p>
                  </a:txBody>
                  <a:tcPr/>
                </a:tc>
                <a:tc>
                  <a:txBody>
                    <a:bodyPr/>
                    <a:lstStyle/>
                    <a:p>
                      <a:pPr algn="r"/>
                      <a:r>
                        <a:rPr lang="en-US" dirty="0">
                          <a:solidFill>
                            <a:schemeClr val="tx1"/>
                          </a:solidFill>
                          <a:latin typeface="Century Gothic" panose="020B0502020202020204" pitchFamily="34" charset="0"/>
                        </a:rPr>
                        <a:t>4 181</a:t>
                      </a:r>
                      <a:endParaRPr lang="en-ZA" dirty="0">
                        <a:solidFill>
                          <a:schemeClr val="tx1"/>
                        </a:solidFill>
                        <a:latin typeface="Century Gothic" panose="020B0502020202020204" pitchFamily="34" charset="0"/>
                      </a:endParaRPr>
                    </a:p>
                  </a:txBody>
                  <a:tcPr/>
                </a:tc>
                <a:extLst>
                  <a:ext uri="{0D108BD9-81ED-4DB2-BD59-A6C34878D82A}">
                    <a16:rowId xmlns:a16="http://schemas.microsoft.com/office/drawing/2014/main" val="3896638223"/>
                  </a:ext>
                </a:extLst>
              </a:tr>
              <a:tr h="370840">
                <a:tc>
                  <a:txBody>
                    <a:bodyPr/>
                    <a:lstStyle/>
                    <a:p>
                      <a:r>
                        <a:rPr lang="en-US" b="1" dirty="0">
                          <a:latin typeface="Century Gothic" panose="020B0502020202020204" pitchFamily="34" charset="0"/>
                        </a:rPr>
                        <a:t>TOTAL</a:t>
                      </a:r>
                      <a:endParaRPr lang="en-ZA" b="1" dirty="0">
                        <a:latin typeface="Century Gothic" panose="020B0502020202020204" pitchFamily="34" charset="0"/>
                      </a:endParaRPr>
                    </a:p>
                  </a:txBody>
                  <a:tcPr/>
                </a:tc>
                <a:tc>
                  <a:txBody>
                    <a:bodyPr/>
                    <a:lstStyle/>
                    <a:p>
                      <a:pPr algn="r"/>
                      <a:r>
                        <a:rPr lang="en-ZA" b="1" dirty="0">
                          <a:latin typeface="Century Gothic" panose="020B0502020202020204" pitchFamily="34" charset="0"/>
                        </a:rPr>
                        <a:t>2 653</a:t>
                      </a:r>
                    </a:p>
                  </a:txBody>
                  <a:tcPr/>
                </a:tc>
                <a:tc>
                  <a:txBody>
                    <a:bodyPr/>
                    <a:lstStyle/>
                    <a:p>
                      <a:pPr algn="r"/>
                      <a:r>
                        <a:rPr lang="en-US" b="1" dirty="0">
                          <a:solidFill>
                            <a:schemeClr val="tx1"/>
                          </a:solidFill>
                          <a:latin typeface="Century Gothic" panose="020B0502020202020204" pitchFamily="34" charset="0"/>
                        </a:rPr>
                        <a:t>2 927</a:t>
                      </a:r>
                      <a:endParaRPr lang="en-ZA" b="1" dirty="0">
                        <a:solidFill>
                          <a:schemeClr val="tx1"/>
                        </a:solidFill>
                        <a:latin typeface="Century Gothic" panose="020B0502020202020204" pitchFamily="34" charset="0"/>
                      </a:endParaRPr>
                    </a:p>
                  </a:txBody>
                  <a:tcPr/>
                </a:tc>
                <a:tc>
                  <a:txBody>
                    <a:bodyPr/>
                    <a:lstStyle/>
                    <a:p>
                      <a:pPr algn="r"/>
                      <a:r>
                        <a:rPr lang="en-US" b="1" dirty="0">
                          <a:solidFill>
                            <a:schemeClr val="tx1"/>
                          </a:solidFill>
                          <a:latin typeface="Century Gothic" panose="020B0502020202020204" pitchFamily="34" charset="0"/>
                        </a:rPr>
                        <a:t>4 181</a:t>
                      </a:r>
                      <a:endParaRPr lang="en-ZA" b="1" dirty="0">
                        <a:solidFill>
                          <a:schemeClr val="tx1"/>
                        </a:solidFill>
                        <a:latin typeface="Century Gothic" panose="020B0502020202020204" pitchFamily="34" charset="0"/>
                      </a:endParaRPr>
                    </a:p>
                  </a:txBody>
                  <a:tcPr/>
                </a:tc>
                <a:extLst>
                  <a:ext uri="{0D108BD9-81ED-4DB2-BD59-A6C34878D82A}">
                    <a16:rowId xmlns:a16="http://schemas.microsoft.com/office/drawing/2014/main" val="2524661360"/>
                  </a:ext>
                </a:extLst>
              </a:tr>
            </a:tbl>
          </a:graphicData>
        </a:graphic>
      </p:graphicFrame>
      <p:sp>
        <p:nvSpPr>
          <p:cNvPr id="4" name="Slide Number Placeholder 3"/>
          <p:cNvSpPr>
            <a:spLocks noGrp="1"/>
          </p:cNvSpPr>
          <p:nvPr>
            <p:ph type="sldNum" idx="4"/>
          </p:nvPr>
        </p:nvSpPr>
        <p:spPr>
          <a:xfrm>
            <a:off x="7224713" y="6884988"/>
            <a:ext cx="2351087" cy="522287"/>
          </a:xfrm>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FB682254-A90A-4E36-AFA3-8B22414A6040}" type="slidenum">
              <a:rPr kumimoji="0" lang="en-GB" altLang="en-US"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7</a:t>
            </a:fld>
            <a:endParaRPr kumimoji="0" lang="en-GB" altLang="en-US"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38956685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9621" y="731837"/>
            <a:ext cx="9071417" cy="5441950"/>
          </a:xfrm>
        </p:spPr>
        <p:txBody>
          <a:bodyPr/>
          <a:lstStyle/>
          <a:p>
            <a:pPr marL="106363" indent="0">
              <a:buNone/>
              <a:defRPr/>
            </a:pPr>
            <a:endParaRPr lang="en-US" sz="2400" dirty="0">
              <a:latin typeface="Century Gothic" panose="020B0502020202020204" pitchFamily="34" charset="0"/>
            </a:endParaRPr>
          </a:p>
          <a:p>
            <a:pPr marL="106363" indent="0">
              <a:buNone/>
              <a:defRPr/>
            </a:pPr>
            <a:endParaRPr lang="en-US" sz="2400" dirty="0">
              <a:latin typeface="Century Gothic" panose="020B0502020202020204" pitchFamily="34" charset="0"/>
            </a:endParaRPr>
          </a:p>
          <a:p>
            <a:pPr marL="106363" indent="0" algn="ctr">
              <a:buNone/>
              <a:defRPr/>
            </a:pPr>
            <a:endParaRPr lang="en-US" sz="6000" dirty="0">
              <a:latin typeface="Century Gothic" panose="020B0502020202020204" pitchFamily="34" charset="0"/>
            </a:endParaRPr>
          </a:p>
          <a:p>
            <a:pPr marL="106363" indent="0" algn="ctr">
              <a:buNone/>
              <a:defRPr/>
            </a:pPr>
            <a:r>
              <a:rPr lang="en-US" sz="4800" b="1" dirty="0">
                <a:solidFill>
                  <a:schemeClr val="accent2">
                    <a:lumMod val="50000"/>
                  </a:schemeClr>
                </a:solidFill>
                <a:latin typeface="Century Gothic" panose="020B0502020202020204" pitchFamily="34" charset="0"/>
              </a:rPr>
              <a:t>THANK YOU</a:t>
            </a:r>
          </a:p>
        </p:txBody>
      </p:sp>
      <p:sp>
        <p:nvSpPr>
          <p:cNvPr id="4" name="Slide Number Placeholder 3"/>
          <p:cNvSpPr>
            <a:spLocks noGrp="1"/>
          </p:cNvSpPr>
          <p:nvPr>
            <p:ph type="sldNum" idx="4"/>
          </p:nvPr>
        </p:nvSpPr>
        <p:spPr>
          <a:xfrm>
            <a:off x="7224713" y="6884988"/>
            <a:ext cx="2351087" cy="522287"/>
          </a:xfrm>
        </p:spPr>
        <p:txBody>
          <a:bodyPr/>
          <a:lstStyle/>
          <a:p>
            <a:fld id="{FB682254-A90A-4E36-AFA3-8B22414A6040}" type="slidenum">
              <a:rPr lang="en-GB" altLang="en-US" b="0" smtClean="0"/>
              <a:pPr/>
              <a:t>70</a:t>
            </a:fld>
            <a:endParaRPr lang="en-GB" altLang="en-US" b="0" dirty="0"/>
          </a:p>
        </p:txBody>
      </p:sp>
    </p:spTree>
    <p:extLst>
      <p:ext uri="{BB962C8B-B14F-4D97-AF65-F5344CB8AC3E}">
        <p14:creationId xmlns:p14="http://schemas.microsoft.com/office/powerpoint/2010/main" val="39491347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504825" y="323850"/>
            <a:ext cx="9066213" cy="479425"/>
          </a:xfrm>
        </p:spPr>
        <p:txBody>
          <a:bodyPr/>
          <a:lstStyle/>
          <a:p>
            <a:r>
              <a:rPr lang="en-ZA" altLang="en-US" sz="3600" b="1" dirty="0">
                <a:solidFill>
                  <a:srgbClr val="191966"/>
                </a:solidFill>
                <a:latin typeface="Century Gothic" panose="020B0502020202020204" pitchFamily="34" charset="0"/>
              </a:rPr>
              <a:t>Contact Details</a:t>
            </a:r>
          </a:p>
        </p:txBody>
      </p:sp>
      <p:sp>
        <p:nvSpPr>
          <p:cNvPr id="3" name="Content Placeholder 2"/>
          <p:cNvSpPr>
            <a:spLocks noGrp="1"/>
          </p:cNvSpPr>
          <p:nvPr>
            <p:ph idx="1"/>
          </p:nvPr>
        </p:nvSpPr>
        <p:spPr>
          <a:xfrm>
            <a:off x="504825" y="1493837"/>
            <a:ext cx="9066213" cy="4822826"/>
          </a:xfrm>
        </p:spPr>
        <p:txBody>
          <a:bodyPr/>
          <a:lstStyle/>
          <a:p>
            <a:pPr marL="431800">
              <a:spcBef>
                <a:spcPts val="1400"/>
              </a:spcBef>
              <a:spcAft>
                <a:spcPts val="1400"/>
              </a:spcAft>
              <a:defRPr/>
            </a:pPr>
            <a:r>
              <a:rPr lang="en-ZA" dirty="0">
                <a:solidFill>
                  <a:srgbClr val="191966"/>
                </a:solidFill>
                <a:latin typeface="Century Gothic" panose="020B0502020202020204" pitchFamily="34" charset="0"/>
                <a:sym typeface="Wingdings" panose="05000000000000000000" pitchFamily="2" charset="2"/>
              </a:rPr>
              <a:t>       </a:t>
            </a:r>
            <a:r>
              <a:rPr lang="en-ZA" dirty="0">
                <a:solidFill>
                  <a:srgbClr val="191966"/>
                </a:solidFill>
                <a:latin typeface="Century Gothic" panose="020B0502020202020204" pitchFamily="34" charset="0"/>
              </a:rPr>
              <a:t>012 349 1510</a:t>
            </a:r>
          </a:p>
          <a:p>
            <a:pPr marL="431800">
              <a:spcBef>
                <a:spcPts val="1400"/>
              </a:spcBef>
              <a:spcAft>
                <a:spcPts val="1400"/>
              </a:spcAft>
              <a:defRPr/>
            </a:pPr>
            <a:r>
              <a:rPr lang="en-ZA" dirty="0">
                <a:solidFill>
                  <a:srgbClr val="191966"/>
                </a:solidFill>
                <a:latin typeface="Century Gothic" panose="020B0502020202020204" pitchFamily="34" charset="0"/>
                <a:sym typeface="Wingdings" panose="05000000000000000000" pitchFamily="2" charset="2"/>
              </a:rPr>
              <a:t>		   0800 000 889</a:t>
            </a:r>
            <a:endParaRPr lang="en-ZA" dirty="0">
              <a:solidFill>
                <a:srgbClr val="191966"/>
              </a:solidFill>
              <a:latin typeface="Century Gothic" panose="020B0502020202020204" pitchFamily="34" charset="0"/>
            </a:endParaRPr>
          </a:p>
          <a:p>
            <a:pPr marL="431800">
              <a:spcBef>
                <a:spcPts val="1400"/>
              </a:spcBef>
              <a:spcAft>
                <a:spcPts val="1400"/>
              </a:spcAft>
              <a:defRPr/>
            </a:pPr>
            <a:r>
              <a:rPr lang="en-ZA" dirty="0">
                <a:latin typeface="Century Gothic" panose="020B0502020202020204" pitchFamily="34" charset="0"/>
                <a:sym typeface="Wingdings" panose="05000000000000000000" pitchFamily="2" charset="2"/>
              </a:rPr>
              <a:t> </a:t>
            </a:r>
            <a:r>
              <a:rPr lang="en-ZA" dirty="0">
                <a:latin typeface="Century Gothic" panose="020B0502020202020204" pitchFamily="34" charset="0"/>
              </a:rPr>
              <a:t>      </a:t>
            </a:r>
            <a:r>
              <a:rPr lang="en-ZA" u="sng" dirty="0">
                <a:solidFill>
                  <a:srgbClr val="0000FF"/>
                </a:solidFill>
                <a:latin typeface="Century Gothic" panose="020B0502020202020204" pitchFamily="34" charset="0"/>
              </a:rPr>
              <a:t>Mafu.Rakometsi@umalusi.org.za</a:t>
            </a:r>
            <a:r>
              <a:rPr lang="en-ZA" dirty="0">
                <a:latin typeface="Century Gothic" panose="020B0502020202020204" pitchFamily="34" charset="0"/>
              </a:rPr>
              <a:t> </a:t>
            </a:r>
          </a:p>
          <a:p>
            <a:pPr marL="107950" indent="0">
              <a:spcBef>
                <a:spcPts val="1400"/>
              </a:spcBef>
              <a:spcAft>
                <a:spcPts val="1400"/>
              </a:spcAft>
              <a:buFont typeface="Wingdings" panose="05000000000000000000" pitchFamily="2" charset="2"/>
              <a:buNone/>
              <a:defRPr/>
            </a:pPr>
            <a:r>
              <a:rPr lang="en-ZA" dirty="0">
                <a:solidFill>
                  <a:srgbClr val="0000FF"/>
                </a:solidFill>
                <a:latin typeface="Century Gothic" panose="020B0502020202020204" pitchFamily="34" charset="0"/>
              </a:rPr>
              <a:t>				info@umalusi.org.za</a:t>
            </a:r>
          </a:p>
          <a:p>
            <a:pPr>
              <a:defRPr/>
            </a:pPr>
            <a:endParaRPr lang="en-ZA" dirty="0">
              <a:latin typeface="Century Gothic" panose="020B0502020202020204" pitchFamily="34" charset="0"/>
            </a:endParaRPr>
          </a:p>
        </p:txBody>
      </p:sp>
      <p:sp>
        <p:nvSpPr>
          <p:cNvPr id="2" name="Slide Number Placeholder 1"/>
          <p:cNvSpPr>
            <a:spLocks noGrp="1"/>
          </p:cNvSpPr>
          <p:nvPr>
            <p:ph type="sldNum" sz="quarter" idx="10"/>
          </p:nvPr>
        </p:nvSpPr>
        <p:spPr>
          <a:xfrm>
            <a:off x="7304088" y="6806406"/>
            <a:ext cx="2266950" cy="401638"/>
          </a:xfrm>
        </p:spPr>
        <p:txBody>
          <a:bodyPr/>
          <a:lstStyle/>
          <a:p>
            <a:pPr marL="0" marR="0" lvl="0" indent="0" algn="r" defTabSz="449263" rtl="0" eaLnBrk="0" fontAlgn="base" latinLnBrk="0" hangingPunct="0">
              <a:lnSpc>
                <a:spcPct val="100000"/>
              </a:lnSpc>
              <a:spcBef>
                <a:spcPct val="0"/>
              </a:spcBef>
              <a:spcAft>
                <a:spcPct val="0"/>
              </a:spcAft>
              <a:buClrTx/>
              <a:buSzTx/>
              <a:buFontTx/>
              <a:buNone/>
              <a:tabLst/>
              <a:defRPr/>
            </a:pPr>
            <a:fld id="{6E752065-9866-40C6-BD87-6268BE28AB23}" type="slidenum">
              <a:rPr kumimoji="0" lang="en-ZA" sz="1400" b="0" i="0" u="none" strike="noStrike" kern="1200" cap="none" spc="0" normalizeH="0" baseline="0" noProof="0" smtClean="0">
                <a:ln>
                  <a:noFill/>
                </a:ln>
                <a:solidFill>
                  <a:srgbClr val="181966"/>
                </a:solidFill>
                <a:effectLst/>
                <a:uLnTx/>
                <a:uFillTx/>
                <a:latin typeface="Century Gothic" panose="020B0502020202020204" pitchFamily="34" charset="0"/>
                <a:ea typeface="MS Gothic" panose="020B0609070205080204" pitchFamily="49" charset="-128"/>
              </a:rPr>
              <a:pPr marL="0" marR="0" lvl="0" indent="0" algn="r" defTabSz="449263" rtl="0" eaLnBrk="0" fontAlgn="base" latinLnBrk="0" hangingPunct="0">
                <a:lnSpc>
                  <a:spcPct val="100000"/>
                </a:lnSpc>
                <a:spcBef>
                  <a:spcPct val="0"/>
                </a:spcBef>
                <a:spcAft>
                  <a:spcPct val="0"/>
                </a:spcAft>
                <a:buClrTx/>
                <a:buSzTx/>
                <a:buFontTx/>
                <a:buNone/>
                <a:tabLst/>
                <a:defRPr/>
              </a:pPr>
              <a:t>71</a:t>
            </a:fld>
            <a:endParaRPr kumimoji="0" lang="en-ZA" sz="1400" b="0" i="0" u="none" strike="noStrike" kern="1200" cap="none" spc="0" normalizeH="0" baseline="0" noProof="0" dirty="0">
              <a:ln>
                <a:noFill/>
              </a:ln>
              <a:solidFill>
                <a:srgbClr val="181966"/>
              </a:solidFill>
              <a:effectLst/>
              <a:uLnTx/>
              <a:uFillTx/>
              <a:latin typeface="Century Gothic" panose="020B0502020202020204" pitchFamily="34" charset="0"/>
              <a:ea typeface="MS Gothic" panose="020B0609070205080204" pitchFamily="49" charset="-128"/>
            </a:endParaRPr>
          </a:p>
        </p:txBody>
      </p:sp>
    </p:spTree>
    <p:extLst>
      <p:ext uri="{BB962C8B-B14F-4D97-AF65-F5344CB8AC3E}">
        <p14:creationId xmlns:p14="http://schemas.microsoft.com/office/powerpoint/2010/main" val="1216284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154112" y="1916832"/>
            <a:ext cx="7414592" cy="3024336"/>
          </a:xfrm>
          <a:prstGeom prst="roundRect">
            <a:avLst/>
          </a:prstGeom>
          <a:solidFill>
            <a:srgbClr val="22228B"/>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1">
              <a:lnSpc>
                <a:spcPct val="93000"/>
              </a:lnSpc>
              <a:buClr>
                <a:srgbClr val="000000"/>
              </a:buClr>
              <a:buSzPct val="45000"/>
              <a:buFont typeface="Wingdings" charset="2"/>
              <a:buNone/>
              <a:defRPr/>
            </a:pPr>
            <a:endParaRPr lang="en-ZA" dirty="0">
              <a:solidFill>
                <a:srgbClr val="FFFFFF"/>
              </a:solidFill>
            </a:endParaRPr>
          </a:p>
          <a:p>
            <a:pPr marL="622300" lvl="0" indent="-439738" algn="ctr">
              <a:lnSpc>
                <a:spcPct val="93000"/>
              </a:lnSpc>
              <a:spcAft>
                <a:spcPts val="1425"/>
              </a:spcAft>
              <a:buClr>
                <a:srgbClr val="000000"/>
              </a:buClr>
              <a:buSzPct val="45000"/>
              <a:defRPr/>
            </a:pPr>
            <a:r>
              <a:rPr lang="en-ZA" altLang="en-US" sz="4000" b="1" kern="0" dirty="0">
                <a:latin typeface="Century Gothic" panose="020B0502020202020204" pitchFamily="34" charset="0"/>
              </a:rPr>
              <a:t>QUALITY ASSURANCE PROCESSESS UNDERTAKEN in 2021 </a:t>
            </a:r>
          </a:p>
        </p:txBody>
      </p:sp>
      <p:sp>
        <p:nvSpPr>
          <p:cNvPr id="3" name="Slide Number Placeholder 2"/>
          <p:cNvSpPr>
            <a:spLocks noGrp="1"/>
          </p:cNvSpPr>
          <p:nvPr>
            <p:ph type="sldNum" idx="4"/>
          </p:nvPr>
        </p:nvSpPr>
        <p:spPr>
          <a:xfrm>
            <a:off x="7224713" y="6884988"/>
            <a:ext cx="2351087" cy="522287"/>
          </a:xfrm>
        </p:spPr>
        <p:txBody>
          <a:bodyPr/>
          <a:lstStyle/>
          <a:p>
            <a:fld id="{FB682254-A90A-4E36-AFA3-8B22414A6040}" type="slidenum">
              <a:rPr lang="en-GB" altLang="en-US" b="0" smtClean="0"/>
              <a:pPr/>
              <a:t>8</a:t>
            </a:fld>
            <a:endParaRPr lang="en-GB" altLang="en-US" b="0" dirty="0"/>
          </a:p>
        </p:txBody>
      </p:sp>
    </p:spTree>
    <p:extLst>
      <p:ext uri="{BB962C8B-B14F-4D97-AF65-F5344CB8AC3E}">
        <p14:creationId xmlns:p14="http://schemas.microsoft.com/office/powerpoint/2010/main" val="407711091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8313" y="0"/>
            <a:ext cx="9066212" cy="1112837"/>
          </a:xfrm>
        </p:spPr>
        <p:txBody>
          <a:bodyPr/>
          <a:lstStyle/>
          <a:p>
            <a:r>
              <a:rPr lang="en-ZA" altLang="en-US" sz="3200" b="1" dirty="0">
                <a:solidFill>
                  <a:srgbClr val="002060"/>
                </a:solidFill>
                <a:latin typeface="Century Gothic" panose="020B0502020202020204" pitchFamily="34" charset="0"/>
              </a:rPr>
              <a:t>Overview of the Quality Assurance of Assessment and Examination Processes: DBE</a:t>
            </a:r>
          </a:p>
        </p:txBody>
      </p:sp>
      <p:sp>
        <p:nvSpPr>
          <p:cNvPr id="14339" name="Content Placeholder 2"/>
          <p:cNvSpPr>
            <a:spLocks noGrp="1"/>
          </p:cNvSpPr>
          <p:nvPr>
            <p:ph idx="1"/>
          </p:nvPr>
        </p:nvSpPr>
        <p:spPr>
          <a:xfrm>
            <a:off x="87312" y="1120727"/>
            <a:ext cx="9905999" cy="5334001"/>
          </a:xfrm>
        </p:spPr>
        <p:txBody>
          <a:bodyPr/>
          <a:lstStyle/>
          <a:p>
            <a:pPr algn="just">
              <a:buSzPct val="100000"/>
              <a:buFont typeface="Arial" panose="020B0604020202020204" pitchFamily="34" charset="0"/>
              <a:buChar char="•"/>
              <a:defRPr/>
            </a:pPr>
            <a:r>
              <a:rPr lang="en-US" altLang="en-US" sz="2250" dirty="0">
                <a:solidFill>
                  <a:schemeClr val="accent6">
                    <a:lumMod val="50000"/>
                  </a:schemeClr>
                </a:solidFill>
                <a:latin typeface="Century Gothic" panose="020B0502020202020204" pitchFamily="34" charset="0"/>
              </a:rPr>
              <a:t>Umalusi moderated and</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approved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162</a:t>
            </a:r>
            <a:r>
              <a:rPr lang="en-ZA" altLang="en-US" sz="2250" b="1" dirty="0">
                <a:solidFill>
                  <a:srgbClr val="FF0000"/>
                </a:solidFill>
                <a:latin typeface="Century Gothic" panose="020B0502020202020204" pitchFamily="34" charset="0"/>
                <a:ea typeface="Calibri" panose="020F0502020204030204" pitchFamily="34" charset="0"/>
                <a:cs typeface="Century Gothic" panose="020B0502020202020204" pitchFamily="34" charset="0"/>
              </a:rPr>
              <a:t>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NSC question papers </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for this examination.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159 </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question papers were moderated and approved for the November 2021 examinations in the current moderation cycle while the other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3</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question papers were sourced from the bank as they were approved for previous examinations but not utilised</a:t>
            </a:r>
            <a:r>
              <a:rPr lang="en-US" altLang="en-US" sz="2250" dirty="0">
                <a:solidFill>
                  <a:schemeClr val="accent6">
                    <a:lumMod val="50000"/>
                  </a:schemeClr>
                </a:solidFill>
                <a:latin typeface="Century Gothic" panose="020B0502020202020204" pitchFamily="34" charset="0"/>
              </a:rPr>
              <a:t>.</a:t>
            </a:r>
          </a:p>
          <a:p>
            <a:pPr algn="just">
              <a:buSzPct val="100000"/>
              <a:buFont typeface="Arial" panose="020B0604020202020204" pitchFamily="34" charset="0"/>
              <a:buChar char="•"/>
              <a:defRPr/>
            </a:pP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Umalusi sampled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22</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subjects for School Based Assessment (SBA) moderation and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9</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subjects for Practical Assessment Tasks (PAT) moderation across the </a:t>
            </a:r>
            <a:r>
              <a:rPr lang="en-ZA" altLang="en-US" sz="2250" dirty="0">
                <a:solidFill>
                  <a:srgbClr val="002060"/>
                </a:solidFill>
                <a:latin typeface="Century Gothic" panose="020B0502020202020204" pitchFamily="34" charset="0"/>
              </a:rPr>
              <a:t>nine Provincial Education Department (PED); </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as well as oral assessment moderation for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4</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languages in </a:t>
            </a:r>
            <a:r>
              <a:rPr lang="en-ZA" altLang="en-US" sz="225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5</a:t>
            </a:r>
            <a:r>
              <a:rPr lang="en-ZA" altLang="en-US" sz="225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 PED. The sample was inclusive of schools located outside the borders of South Africa (Eswatini).</a:t>
            </a:r>
            <a:endParaRPr lang="en-ZA" altLang="en-US" sz="2250" dirty="0">
              <a:solidFill>
                <a:schemeClr val="accent6">
                  <a:lumMod val="50000"/>
                </a:schemeClr>
              </a:solidFill>
              <a:latin typeface="Century Gothic" panose="020B0502020202020204" pitchFamily="34" charset="0"/>
            </a:endParaRPr>
          </a:p>
          <a:p>
            <a:pPr algn="just">
              <a:buSzPct val="100000"/>
              <a:buFont typeface="Arial" panose="020B0604020202020204" pitchFamily="34" charset="0"/>
              <a:buChar char="•"/>
              <a:defRPr/>
            </a:pPr>
            <a:r>
              <a:rPr lang="en-ZA" altLang="en-US" sz="2400" dirty="0">
                <a:solidFill>
                  <a:srgbClr val="002060"/>
                </a:solidFill>
                <a:latin typeface="Century Gothic" panose="020B0502020202020204" pitchFamily="34" charset="0"/>
                <a:cs typeface="Century Gothic" panose="020B0502020202020204" pitchFamily="34" charset="0"/>
              </a:rPr>
              <a:t>The DBE’s </a:t>
            </a:r>
            <a:r>
              <a:rPr lang="en-ZA" altLang="en-US" sz="2400" b="1" dirty="0">
                <a:solidFill>
                  <a:srgbClr val="002060"/>
                </a:solidFill>
                <a:latin typeface="Century Gothic" panose="020B0502020202020204" pitchFamily="34" charset="0"/>
                <a:cs typeface="Century Gothic" panose="020B0502020202020204" pitchFamily="34" charset="0"/>
              </a:rPr>
              <a:t>state </a:t>
            </a:r>
            <a:r>
              <a:rPr lang="en-ZA" altLang="en-US" sz="2400" b="1"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of readiness </a:t>
            </a:r>
            <a:r>
              <a:rPr lang="en-ZA" altLang="en-US" sz="2400" dirty="0">
                <a:solidFill>
                  <a:srgbClr val="002060"/>
                </a:solidFill>
                <a:latin typeface="Century Gothic" panose="020B0502020202020204" pitchFamily="34" charset="0"/>
                <a:ea typeface="Calibri" panose="020F0502020204030204" pitchFamily="34" charset="0"/>
                <a:cs typeface="Century Gothic" panose="020B0502020202020204" pitchFamily="34" charset="0"/>
              </a:rPr>
              <a:t>to conduct the November 2021 NSC examinations was reported on in October 2021.</a:t>
            </a:r>
            <a:r>
              <a:rPr lang="en-GB" sz="2250" dirty="0">
                <a:solidFill>
                  <a:schemeClr val="accent6">
                    <a:lumMod val="50000"/>
                  </a:schemeClr>
                </a:solidFill>
                <a:latin typeface="Century Gothic" panose="020B0502020202020204" pitchFamily="34" charset="0"/>
              </a:rPr>
              <a:t> </a:t>
            </a:r>
          </a:p>
          <a:p>
            <a:pPr algn="just">
              <a:buSzPct val="100000"/>
              <a:buFont typeface="Arial" panose="020B0604020202020204" pitchFamily="34" charset="0"/>
              <a:buChar char="•"/>
              <a:defRPr/>
            </a:pPr>
            <a:r>
              <a:rPr lang="en-GB" sz="2250" dirty="0">
                <a:solidFill>
                  <a:schemeClr val="accent6">
                    <a:lumMod val="50000"/>
                  </a:schemeClr>
                </a:solidFill>
                <a:latin typeface="Century Gothic" panose="020B0502020202020204" pitchFamily="34" charset="0"/>
              </a:rPr>
              <a:t>Umalusi </a:t>
            </a:r>
            <a:r>
              <a:rPr lang="en-GB" sz="2250" b="1" dirty="0">
                <a:solidFill>
                  <a:schemeClr val="accent6">
                    <a:lumMod val="50000"/>
                  </a:schemeClr>
                </a:solidFill>
                <a:latin typeface="Century Gothic" panose="020B0502020202020204" pitchFamily="34" charset="0"/>
              </a:rPr>
              <a:t>monitored</a:t>
            </a:r>
            <a:r>
              <a:rPr lang="en-GB" sz="2250" dirty="0">
                <a:solidFill>
                  <a:schemeClr val="accent6">
                    <a:lumMod val="50000"/>
                  </a:schemeClr>
                </a:solidFill>
                <a:latin typeface="Century Gothic" panose="020B0502020202020204" pitchFamily="34" charset="0"/>
              </a:rPr>
              <a:t> a sample of </a:t>
            </a:r>
            <a:r>
              <a:rPr lang="en-GB" sz="2250" b="1" dirty="0">
                <a:solidFill>
                  <a:schemeClr val="accent6">
                    <a:lumMod val="50000"/>
                  </a:schemeClr>
                </a:solidFill>
                <a:latin typeface="Century Gothic" panose="020B0502020202020204" pitchFamily="34" charset="0"/>
              </a:rPr>
              <a:t>442 examination centres </a:t>
            </a:r>
            <a:r>
              <a:rPr lang="en-GB" sz="2250" dirty="0">
                <a:solidFill>
                  <a:schemeClr val="accent6">
                    <a:lumMod val="50000"/>
                  </a:schemeClr>
                </a:solidFill>
                <a:latin typeface="Century Gothic" panose="020B0502020202020204" pitchFamily="34" charset="0"/>
              </a:rPr>
              <a:t>and </a:t>
            </a:r>
            <a:r>
              <a:rPr lang="en-GB" sz="2250" b="1" dirty="0">
                <a:solidFill>
                  <a:schemeClr val="accent6">
                    <a:lumMod val="50000"/>
                  </a:schemeClr>
                </a:solidFill>
                <a:latin typeface="Century Gothic" panose="020B0502020202020204" pitchFamily="34" charset="0"/>
              </a:rPr>
              <a:t>40 marking centres</a:t>
            </a:r>
            <a:r>
              <a:rPr lang="en-GB" sz="2250" dirty="0">
                <a:solidFill>
                  <a:schemeClr val="accent6">
                    <a:lumMod val="50000"/>
                  </a:schemeClr>
                </a:solidFill>
                <a:latin typeface="Century Gothic" panose="020B0502020202020204" pitchFamily="34" charset="0"/>
              </a:rPr>
              <a:t> across the nine (9) PEDs.</a:t>
            </a:r>
            <a:endParaRPr lang="en-ZA" sz="2250" kern="0" dirty="0">
              <a:solidFill>
                <a:schemeClr val="accent6">
                  <a:lumMod val="50000"/>
                </a:schemeClr>
              </a:solidFill>
              <a:latin typeface="Century Gothic" panose="020B0502020202020204" pitchFamily="34" charset="0"/>
            </a:endParaRPr>
          </a:p>
          <a:p>
            <a:pPr algn="just">
              <a:buSzPct val="70000"/>
              <a:buFont typeface="Arial" panose="020B0604020202020204" pitchFamily="34" charset="0"/>
              <a:buChar char="•"/>
              <a:defRPr/>
            </a:pPr>
            <a:endParaRPr lang="en-GB" altLang="en-US" sz="2250" dirty="0">
              <a:solidFill>
                <a:srgbClr val="002060"/>
              </a:solidFill>
              <a:latin typeface="Century Gothic" panose="020B0502020202020204" pitchFamily="34" charset="0"/>
            </a:endParaRPr>
          </a:p>
          <a:p>
            <a:pPr algn="just">
              <a:buSzPct val="70000"/>
              <a:buFont typeface="Arial" panose="020B0604020202020204" pitchFamily="34" charset="0"/>
              <a:buChar char="•"/>
              <a:defRPr/>
            </a:pPr>
            <a:endParaRPr lang="en-GB" altLang="en-US" sz="2250" dirty="0">
              <a:solidFill>
                <a:srgbClr val="002060"/>
              </a:solidFill>
              <a:latin typeface="Century Gothic" panose="020B0502020202020204" pitchFamily="34" charset="0"/>
            </a:endParaRPr>
          </a:p>
          <a:p>
            <a:pPr algn="just">
              <a:defRPr/>
            </a:pPr>
            <a:endParaRPr lang="en-ZA" altLang="en-US" sz="2250" dirty="0">
              <a:latin typeface="Century Gothic" panose="020B0502020202020204" pitchFamily="34" charset="0"/>
            </a:endParaRPr>
          </a:p>
        </p:txBody>
      </p:sp>
      <p:sp>
        <p:nvSpPr>
          <p:cNvPr id="2" name="Slide Number Placeholder 1"/>
          <p:cNvSpPr>
            <a:spLocks noGrp="1"/>
          </p:cNvSpPr>
          <p:nvPr>
            <p:ph type="sldNum" sz="quarter" idx="4294967295"/>
          </p:nvPr>
        </p:nvSpPr>
        <p:spPr/>
        <p:txBody>
          <a:bodyPr/>
          <a:lstStyle/>
          <a:p>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fld id="{6E752065-9866-40C6-BD87-6268BE28AB23}" type="slidenum">
              <a:rPr kumimoji="0" lang="en-ZA" sz="1400" b="0" i="0" u="none" strike="noStrike" kern="1200" cap="none" spc="0" normalizeH="0" baseline="0" noProof="0" smtClean="0">
                <a:ln>
                  <a:noFill/>
                </a:ln>
                <a:solidFill>
                  <a:srgbClr val="000000"/>
                </a:solidFill>
                <a:effectLst/>
                <a:uLnTx/>
                <a:uFillTx/>
                <a:latin typeface="Century Gothic" panose="020B0502020202020204" pitchFamily="34" charset="0"/>
                <a:ea typeface="MS Gothic" pitchFamily="49" charset="-128"/>
                <a:cs typeface="Arial" charset="0"/>
              </a:rPr>
              <a:pPr marL="0" marR="0" lvl="0" indent="0" algn="r" defTabSz="449263" rtl="0" eaLnBrk="1" fontAlgn="base" latinLnBrk="0" hangingPunct="0">
                <a:lnSpc>
                  <a:spcPct val="93000"/>
                </a:lnSpc>
                <a:spcBef>
                  <a:spcPct val="0"/>
                </a:spcBef>
                <a:spcAft>
                  <a:spcPct val="0"/>
                </a:spcAft>
                <a:buClr>
                  <a:srgbClr val="000000"/>
                </a:buClr>
                <a:buSzPct val="45000"/>
                <a:buFont typeface="Wingdings" pitchFamily="2" charset="2"/>
                <a:buNone/>
                <a:tabLst/>
                <a:defRPr/>
              </a:pPr>
              <a:t>9</a:t>
            </a:fld>
            <a:endParaRPr kumimoji="0" lang="en-ZA" sz="1400" b="0" i="0" u="none" strike="noStrike" kern="1200" cap="none" spc="0" normalizeH="0" baseline="0" noProof="0" dirty="0">
              <a:ln>
                <a:noFill/>
              </a:ln>
              <a:solidFill>
                <a:srgbClr val="000000"/>
              </a:solidFill>
              <a:effectLst/>
              <a:uLnTx/>
              <a:uFillTx/>
              <a:latin typeface="Century Gothic" panose="020B0502020202020204" pitchFamily="34" charset="0"/>
              <a:ea typeface="MS Gothic" pitchFamily="49" charset="-128"/>
              <a:cs typeface="Arial" charset="0"/>
            </a:endParaRPr>
          </a:p>
        </p:txBody>
      </p:sp>
    </p:spTree>
    <p:extLst>
      <p:ext uri="{BB962C8B-B14F-4D97-AF65-F5344CB8AC3E}">
        <p14:creationId xmlns:p14="http://schemas.microsoft.com/office/powerpoint/2010/main" val="1752514274"/>
      </p:ext>
    </p:extLst>
  </p:cSld>
  <p:clrMapOvr>
    <a:masterClrMapping/>
  </p:clrMapOvr>
</p:sld>
</file>

<file path=ppt/theme/theme1.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S Gothic" panose="020B0609070205080204" pitchFamily="49"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MS Gothic"/>
      </a:majorFont>
      <a:minorFont>
        <a:latin typeface="Arial"/>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15471</TotalTime>
  <Words>5843</Words>
  <Application>Microsoft Office PowerPoint</Application>
  <PresentationFormat>Custom</PresentationFormat>
  <Paragraphs>1038</Paragraphs>
  <Slides>71</Slides>
  <Notes>62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71</vt:i4>
      </vt:variant>
    </vt:vector>
  </HeadingPairs>
  <TitlesOfParts>
    <vt:vector size="89" baseType="lpstr">
      <vt:lpstr>MS Gothic</vt:lpstr>
      <vt:lpstr>Arial</vt:lpstr>
      <vt:lpstr>Arial Unicode MS</vt:lpstr>
      <vt:lpstr>Calibri</vt:lpstr>
      <vt:lpstr>Century Gothic</vt:lpstr>
      <vt:lpstr>Courier New</vt:lpstr>
      <vt:lpstr>Kartika</vt:lpstr>
      <vt:lpstr>Symbol</vt:lpstr>
      <vt:lpstr>Tahoma</vt:lpstr>
      <vt:lpstr>Times New Roman</vt:lpstr>
      <vt:lpstr>Wingdings</vt:lpstr>
      <vt:lpstr>1_Office Theme</vt:lpstr>
      <vt:lpstr>2_Office Theme</vt:lpstr>
      <vt:lpstr>3_Office Theme</vt:lpstr>
      <vt:lpstr>6_Office Theme</vt:lpstr>
      <vt:lpstr>4_Office Theme</vt:lpstr>
      <vt:lpstr>5_Office Theme</vt:lpstr>
      <vt:lpstr>7_Office Theme</vt:lpstr>
      <vt:lpstr>Portfolio Committee on  Basic Education  Briefing on the DBE 2021 November National Senior Certificate Examination</vt:lpstr>
      <vt:lpstr>Presentation Outline</vt:lpstr>
      <vt:lpstr>PowerPoint Presentation</vt:lpstr>
      <vt:lpstr>PowerPoint Presentation</vt:lpstr>
      <vt:lpstr>PowerPoint Presentation</vt:lpstr>
      <vt:lpstr>PowerPoint Presentation</vt:lpstr>
      <vt:lpstr>PowerPoint Presentation</vt:lpstr>
      <vt:lpstr>PowerPoint Presentation</vt:lpstr>
      <vt:lpstr>Overview of the Quality Assurance of Assessment and Examination Processes: DBE</vt:lpstr>
      <vt:lpstr>Overview of the Quality Assurance of Assessment and Examination  Processes</vt:lpstr>
      <vt:lpstr>PowerPoint Presentation</vt:lpstr>
      <vt:lpstr>Moderation of Question Papers</vt:lpstr>
      <vt:lpstr>Moderation of Question Papers</vt:lpstr>
      <vt:lpstr>Moderation of Question Papers</vt:lpstr>
      <vt:lpstr>PowerPoint Presentation</vt:lpstr>
      <vt:lpstr> Scope of Moderation of SBA  </vt:lpstr>
      <vt:lpstr> Scope of PAT moderation </vt:lpstr>
      <vt:lpstr> Scope of oral assessment moderation </vt:lpstr>
      <vt:lpstr> SBA Moderation  </vt:lpstr>
      <vt:lpstr>PowerPoint Presentation</vt:lpstr>
      <vt:lpstr>PowerPoint Presentation</vt:lpstr>
      <vt:lpstr>PowerPoint Presentation</vt:lpstr>
      <vt:lpstr>Moderation of SBA, PAT and oral assessment</vt:lpstr>
      <vt:lpstr>PowerPoint Presentation</vt:lpstr>
      <vt:lpstr>State of readiness-Online meetings held with the PED</vt:lpstr>
      <vt:lpstr>Monitoring the State of Readiness </vt:lpstr>
      <vt:lpstr>PowerPoint Presentation</vt:lpstr>
      <vt:lpstr>PowerPoint Presentation</vt:lpstr>
      <vt:lpstr>PowerPoint Presentation</vt:lpstr>
      <vt:lpstr>PowerPoint Presentation</vt:lpstr>
      <vt:lpstr>Audit of appointed markers</vt:lpstr>
      <vt:lpstr>PowerPoint Presentation</vt:lpstr>
      <vt:lpstr>PowerPoint Presentation</vt:lpstr>
      <vt:lpstr>PowerPoint Presentation</vt:lpstr>
      <vt:lpstr>Monitoring of the Writing of the Examinations</vt:lpstr>
      <vt:lpstr>Monitoring the Writing</vt:lpstr>
      <vt:lpstr>PowerPoint Presentation</vt:lpstr>
      <vt:lpstr>PowerPoint Presentation</vt:lpstr>
      <vt:lpstr>PowerPoint Presentation</vt:lpstr>
      <vt:lpstr>PowerPoint Presentation</vt:lpstr>
      <vt:lpstr>PowerPoint Presentation</vt:lpstr>
      <vt:lpstr>Marking Guidelines Standardisation</vt:lpstr>
      <vt:lpstr>Marking Guidelines Standardisation</vt:lpstr>
      <vt:lpstr>Marking Guidelines Standardisation</vt:lpstr>
      <vt:lpstr>PowerPoint Presentation</vt:lpstr>
      <vt:lpstr>Monitoring the Marking of Examinations</vt:lpstr>
      <vt:lpstr>PowerPoint Presentation</vt:lpstr>
      <vt:lpstr>PowerPoint Presentation</vt:lpstr>
      <vt:lpstr>PowerPoint Presentation</vt:lpstr>
      <vt:lpstr>PowerPoint Presentation</vt:lpstr>
      <vt:lpstr>PowerPoint Presentation</vt:lpstr>
      <vt:lpstr>PowerPoint Presentation</vt:lpstr>
      <vt:lpstr>Verification of Marking</vt:lpstr>
      <vt:lpstr>PowerPoint Presentation</vt:lpstr>
      <vt:lpstr>Verification of Marking</vt:lpstr>
      <vt:lpstr>Verification of Marking</vt:lpstr>
      <vt:lpstr>Verification of Marking</vt:lpstr>
      <vt:lpstr>PowerPoint Presentation</vt:lpstr>
      <vt:lpstr>What is Standardisation?</vt:lpstr>
      <vt:lpstr> Why Standardise Results? </vt:lpstr>
      <vt:lpstr>Standardisation Principles</vt:lpstr>
      <vt:lpstr>Results Standardised by Umalusi per Qualification</vt:lpstr>
      <vt:lpstr> Standardisation Decisions DBE NSC</vt:lpstr>
      <vt:lpstr>Challenges Observed </vt:lpstr>
      <vt:lpstr>Recommendations</vt:lpstr>
      <vt:lpstr>PowerPoint Presentation</vt:lpstr>
      <vt:lpstr>PowerPoint Presentation</vt:lpstr>
      <vt:lpstr>PowerPoint Presentation</vt:lpstr>
      <vt:lpstr>PowerPoint Presentation</vt:lpstr>
      <vt:lpstr>PowerPoint Presentation</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title here and Here  Date   Speaker</dc:title>
  <dc:creator>Pushpa Gramanie</dc:creator>
  <cp:lastModifiedBy>Llewellyn Brown</cp:lastModifiedBy>
  <cp:revision>982</cp:revision>
  <cp:lastPrinted>2020-02-04T08:55:04Z</cp:lastPrinted>
  <dcterms:modified xsi:type="dcterms:W3CDTF">2022-01-21T11:07:30Z</dcterms:modified>
</cp:coreProperties>
</file>