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3"/>
  </p:notesMasterIdLst>
  <p:sldIdLst>
    <p:sldId id="1442" r:id="rId2"/>
    <p:sldId id="1563" r:id="rId3"/>
    <p:sldId id="1555" r:id="rId4"/>
    <p:sldId id="1553" r:id="rId5"/>
    <p:sldId id="711" r:id="rId6"/>
    <p:sldId id="712" r:id="rId7"/>
    <p:sldId id="1557" r:id="rId8"/>
    <p:sldId id="1545" r:id="rId9"/>
    <p:sldId id="1548" r:id="rId10"/>
    <p:sldId id="1558" r:id="rId11"/>
    <p:sldId id="1546" r:id="rId12"/>
    <p:sldId id="1547" r:id="rId13"/>
    <p:sldId id="1565" r:id="rId14"/>
    <p:sldId id="1564" r:id="rId15"/>
    <p:sldId id="1566" r:id="rId16"/>
    <p:sldId id="1554" r:id="rId17"/>
    <p:sldId id="470" r:id="rId18"/>
    <p:sldId id="1561" r:id="rId19"/>
    <p:sldId id="2273" r:id="rId20"/>
    <p:sldId id="1559" r:id="rId21"/>
    <p:sldId id="2274" r:id="rId22"/>
    <p:sldId id="1590" r:id="rId23"/>
    <p:sldId id="1562" r:id="rId24"/>
    <p:sldId id="2275" r:id="rId25"/>
    <p:sldId id="2276" r:id="rId26"/>
    <p:sldId id="1556" r:id="rId27"/>
    <p:sldId id="704" r:id="rId28"/>
    <p:sldId id="595" r:id="rId29"/>
    <p:sldId id="600" r:id="rId30"/>
    <p:sldId id="520" r:id="rId31"/>
    <p:sldId id="1489" r:id="rId32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ctor Eliott" initials="HE" lastIdx="1" clrIdx="0"/>
  <p:cmAuthor id="2" name="Kerry Gibbs" initials="KG" lastIdx="9" clrIdx="1">
    <p:extLst>
      <p:ext uri="{19B8F6BF-5375-455C-9EA6-DF929625EA0E}">
        <p15:presenceInfo xmlns:p15="http://schemas.microsoft.com/office/powerpoint/2012/main" xmlns="" userId="S-1-5-21-1141132434-301294435-860360866-2722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B7F95"/>
    <a:srgbClr val="001484"/>
    <a:srgbClr val="003398"/>
    <a:srgbClr val="71A1A7"/>
    <a:srgbClr val="D5E3E5"/>
    <a:srgbClr val="DFF0CB"/>
    <a:srgbClr val="A6A6A6"/>
    <a:srgbClr val="CBDFEF"/>
    <a:srgbClr val="FFFF00"/>
    <a:srgbClr val="EBF2F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95501" autoAdjust="0"/>
  </p:normalViewPr>
  <p:slideViewPr>
    <p:cSldViewPr snapToGrid="0">
      <p:cViewPr varScale="1">
        <p:scale>
          <a:sx n="71" d="100"/>
          <a:sy n="71" d="100"/>
        </p:scale>
        <p:origin x="-5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4F85E3CE-E9E3-CB47-80F0-33520EC85D2E}" type="datetimeFigureOut">
              <a:rPr lang="en-US" smtClean="0"/>
              <a:pPr/>
              <a:t>1/26/2022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69988"/>
            <a:ext cx="4213225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80"/>
            <a:ext cx="5661660" cy="3686711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6025923F-580B-A047-9C0E-6EE78A3965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70267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757238"/>
            <a:ext cx="5043488" cy="3784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143">
              <a:defRPr/>
            </a:pPr>
            <a:fld id="{63753C7C-051F-448F-85E3-0788B8A06C0D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57143">
                <a:defRPr/>
              </a:pPr>
              <a:t>30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7151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0014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429001"/>
            <a:ext cx="8208912" cy="10081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225"/>
              </a:spcBef>
              <a:defRPr sz="195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4532528"/>
            <a:ext cx="8208912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1500" b="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7164288" y="5398047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635548" y="5398047"/>
            <a:ext cx="1584176" cy="365125"/>
          </a:xfrm>
        </p:spPr>
        <p:txBody>
          <a:bodyPr>
            <a:normAutofit/>
          </a:bodyPr>
          <a:lstStyle>
            <a:lvl1pPr algn="r">
              <a:defRPr sz="825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220072" y="5398047"/>
            <a:ext cx="1944216" cy="365125"/>
          </a:xfrm>
        </p:spPr>
        <p:txBody>
          <a:bodyPr>
            <a:normAutofit/>
          </a:bodyPr>
          <a:lstStyle>
            <a:lvl1pPr algn="r">
              <a:defRPr sz="825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6" name="Picture 5" descr="Shape, rectangle&#10;&#10;Description automatically generated">
            <a:extLst>
              <a:ext uri="{FF2B5EF4-FFF2-40B4-BE49-F238E27FC236}">
                <a16:creationId xmlns:a16="http://schemas.microsoft.com/office/drawing/2014/main" xmlns="" id="{8F4B28A5-175F-4616-AB3B-7AD74BC551DD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5359" cy="270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0453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6" y="5681850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6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xmlns="" val="2494270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6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6" y="5681850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6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6" y="1412777"/>
            <a:ext cx="8597205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6" y="1039980"/>
            <a:ext cx="8597205" cy="288925"/>
          </a:xfrm>
        </p:spPr>
        <p:txBody>
          <a:bodyPr anchor="ctr">
            <a:noAutofit/>
          </a:bodyPr>
          <a:lstStyle>
            <a:lvl1pPr>
              <a:defRPr sz="135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7314685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6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6" y="1412778"/>
            <a:ext cx="4060701" cy="4281441"/>
          </a:xfrm>
        </p:spPr>
        <p:txBody>
          <a:bodyPr>
            <a:norm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6" y="5681850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6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6" y="1039980"/>
            <a:ext cx="8597205" cy="288925"/>
          </a:xfrm>
        </p:spPr>
        <p:txBody>
          <a:bodyPr anchor="ctr">
            <a:noAutofit/>
          </a:bodyPr>
          <a:lstStyle>
            <a:lvl1pPr>
              <a:defRPr sz="135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80" y="1412778"/>
            <a:ext cx="4060701" cy="4281441"/>
          </a:xfrm>
        </p:spPr>
        <p:txBody>
          <a:bodyPr>
            <a:norm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69923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6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6" y="5681850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6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6" y="1039980"/>
            <a:ext cx="8597205" cy="288925"/>
          </a:xfrm>
        </p:spPr>
        <p:txBody>
          <a:bodyPr anchor="ctr">
            <a:noAutofit/>
          </a:bodyPr>
          <a:lstStyle>
            <a:lvl1pPr>
              <a:defRPr sz="135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7402657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rgbClr val="0014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1189" y="2276874"/>
            <a:ext cx="8281291" cy="936625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>
              <a:defRPr sz="24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4D20FEE-39B3-4095-9643-A54B8CE6F8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94300" y="6224401"/>
            <a:ext cx="1158728" cy="3505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24DAC6-DF6A-4E9E-AF01-59285C842E16}"/>
              </a:ext>
            </a:extLst>
          </p:cNvPr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660200" y="6224401"/>
            <a:ext cx="1025408" cy="36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C5F1506-0FF1-476A-9766-95A867527BE0}"/>
              </a:ext>
            </a:extLst>
          </p:cNvPr>
          <p:cNvPicPr>
            <a:picLocks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892780" y="6163201"/>
            <a:ext cx="775411" cy="396000"/>
          </a:xfrm>
          <a:prstGeom prst="rect">
            <a:avLst/>
          </a:prstGeom>
          <a:effectLst>
            <a:outerShdw blurRad="635000" dist="3810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242906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6" y="180976"/>
            <a:ext cx="8597205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1" y="1412775"/>
            <a:ext cx="2908573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05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48447" y="1412778"/>
            <a:ext cx="5472608" cy="4680049"/>
          </a:xfrm>
        </p:spPr>
        <p:txBody>
          <a:bodyPr>
            <a:norm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6" y="1039980"/>
            <a:ext cx="8597205" cy="288925"/>
          </a:xfrm>
        </p:spPr>
        <p:txBody>
          <a:bodyPr anchor="ctr">
            <a:noAutofit/>
          </a:bodyPr>
          <a:lstStyle>
            <a:lvl1pPr>
              <a:defRPr sz="135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7539713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6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516217" y="1412776"/>
            <a:ext cx="2404517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05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851" y="1412777"/>
            <a:ext cx="6004917" cy="4680048"/>
          </a:xfrm>
        </p:spPr>
        <p:txBody>
          <a:bodyPr>
            <a:norm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6" y="1039980"/>
            <a:ext cx="8597205" cy="288925"/>
          </a:xfrm>
        </p:spPr>
        <p:txBody>
          <a:bodyPr anchor="ctr">
            <a:noAutofit/>
          </a:bodyPr>
          <a:lstStyle>
            <a:lvl1pPr>
              <a:defRPr sz="135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3748057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6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05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05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1" y="3532181"/>
            <a:ext cx="8597205" cy="2551450"/>
          </a:xfrm>
        </p:spPr>
        <p:txBody>
          <a:bodyPr>
            <a:norm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6" y="1039980"/>
            <a:ext cx="8597205" cy="288925"/>
          </a:xfrm>
        </p:spPr>
        <p:txBody>
          <a:bodyPr anchor="ctr">
            <a:noAutofit/>
          </a:bodyPr>
          <a:lstStyle>
            <a:lvl1pPr>
              <a:defRPr sz="135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6081847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6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05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05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1" y="1412776"/>
            <a:ext cx="8597205" cy="2143224"/>
          </a:xfrm>
        </p:spPr>
        <p:txBody>
          <a:bodyPr>
            <a:norm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6" y="1039980"/>
            <a:ext cx="8597205" cy="288925"/>
          </a:xfrm>
        </p:spPr>
        <p:txBody>
          <a:bodyPr anchor="ctr">
            <a:noAutofit/>
          </a:bodyPr>
          <a:lstStyle>
            <a:lvl1pPr>
              <a:defRPr sz="135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514807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6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8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05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8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05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05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1" y="1412776"/>
            <a:ext cx="8597205" cy="2143224"/>
          </a:xfrm>
        </p:spPr>
        <p:txBody>
          <a:bodyPr>
            <a:norm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6" y="1039980"/>
            <a:ext cx="8597205" cy="288925"/>
          </a:xfrm>
        </p:spPr>
        <p:txBody>
          <a:bodyPr anchor="ctr">
            <a:noAutofit/>
          </a:bodyPr>
          <a:lstStyle>
            <a:lvl1pPr>
              <a:defRPr sz="135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986364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6" y="1196754"/>
            <a:ext cx="8597205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067760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6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8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05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8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05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05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1" y="3703287"/>
            <a:ext cx="8597205" cy="2380344"/>
          </a:xfrm>
        </p:spPr>
        <p:txBody>
          <a:bodyPr>
            <a:norm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6" y="1039980"/>
            <a:ext cx="8597205" cy="288925"/>
          </a:xfrm>
        </p:spPr>
        <p:txBody>
          <a:bodyPr anchor="ctr">
            <a:noAutofit/>
          </a:bodyPr>
          <a:lstStyle>
            <a:lvl1pPr>
              <a:defRPr sz="135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3451692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6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1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05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3851" y="2975180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05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23851" y="4537584"/>
            <a:ext cx="2908573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05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48447" y="1412776"/>
            <a:ext cx="5472608" cy="4664677"/>
          </a:xfrm>
        </p:spPr>
        <p:txBody>
          <a:bodyPr>
            <a:norm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6" y="1039980"/>
            <a:ext cx="8597205" cy="288925"/>
          </a:xfrm>
        </p:spPr>
        <p:txBody>
          <a:bodyPr anchor="ctr">
            <a:noAutofit/>
          </a:bodyPr>
          <a:lstStyle>
            <a:lvl1pPr>
              <a:defRPr sz="135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5298519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6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12483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05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12483" y="2976533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05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12483" y="4540291"/>
            <a:ext cx="2908573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05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1" y="1412779"/>
            <a:ext cx="5553983" cy="4665905"/>
          </a:xfrm>
        </p:spPr>
        <p:txBody>
          <a:bodyPr>
            <a:norm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6" y="1039980"/>
            <a:ext cx="8597205" cy="288925"/>
          </a:xfrm>
        </p:spPr>
        <p:txBody>
          <a:bodyPr anchor="ctr">
            <a:noAutofit/>
          </a:bodyPr>
          <a:lstStyle>
            <a:lvl1pPr>
              <a:defRPr sz="135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0403636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14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185076" y="1790072"/>
            <a:ext cx="4752528" cy="2880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prstClr val="white"/>
              </a:solidFill>
            </a:endParaRP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34998" y="2696461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05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34998" y="2963910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825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8468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825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834998" y="3497483"/>
            <a:ext cx="402674" cy="261610"/>
          </a:xfrm>
          <a:prstGeom prst="rect">
            <a:avLst/>
          </a:prstGeom>
        </p:spPr>
        <p:txBody>
          <a:bodyPr vert="horz" lIns="27000" tIns="54000" rIns="27000" bIns="54000" rtlCol="0" anchor="ctr">
            <a:noAutofit/>
          </a:bodyPr>
          <a:lstStyle/>
          <a:p>
            <a:pPr>
              <a:spcBef>
                <a:spcPts val="225"/>
              </a:spcBef>
              <a:buFont typeface="Arial" pitchFamily="34" charset="0"/>
              <a:buNone/>
            </a:pPr>
            <a:r>
              <a:rPr lang="en-GB" sz="825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3012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825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780437" y="3497483"/>
            <a:ext cx="402674" cy="261610"/>
          </a:xfrm>
          <a:prstGeom prst="rect">
            <a:avLst/>
          </a:prstGeom>
        </p:spPr>
        <p:txBody>
          <a:bodyPr vert="horz" lIns="27000" tIns="54000" rIns="27000" bIns="54000" rtlCol="0" anchor="ctr">
            <a:noAutofit/>
          </a:bodyPr>
          <a:lstStyle/>
          <a:p>
            <a:pPr>
              <a:spcBef>
                <a:spcPts val="225"/>
              </a:spcBef>
              <a:buFont typeface="Arial" pitchFamily="34" charset="0"/>
              <a:buNone/>
            </a:pPr>
            <a:r>
              <a:rPr lang="en-GB" sz="825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834998" y="3768568"/>
            <a:ext cx="3734059" cy="266322"/>
          </a:xfrm>
        </p:spPr>
        <p:txBody>
          <a:bodyPr lIns="36000" rIns="36000" anchor="ctr">
            <a:noAutofit/>
          </a:bodyPr>
          <a:lstStyle>
            <a:lvl1pPr>
              <a:defRPr sz="825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834997" y="4043102"/>
            <a:ext cx="3734059" cy="261610"/>
          </a:xfrm>
          <a:prstGeom prst="rect">
            <a:avLst/>
          </a:prstGeom>
        </p:spPr>
        <p:txBody>
          <a:bodyPr vert="horz" lIns="27000" tIns="54000" rIns="27000" bIns="54000" rtlCol="0" anchor="ctr">
            <a:noAutofit/>
          </a:bodyPr>
          <a:lstStyle/>
          <a:p>
            <a:pPr>
              <a:spcBef>
                <a:spcPts val="225"/>
              </a:spcBef>
              <a:buFont typeface="Arial" pitchFamily="34" charset="0"/>
              <a:buNone/>
            </a:pPr>
            <a:r>
              <a:rPr lang="en-GB" sz="825" b="1" dirty="0">
                <a:solidFill>
                  <a:srgbClr val="003399"/>
                </a:solidFill>
              </a:rPr>
              <a:t>www.wcedonline.westerncape.gov.za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95276" y="565703"/>
            <a:ext cx="18485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white"/>
                </a:solidFill>
                <a:ea typeface="+mj-ea"/>
                <a:cs typeface="+mj-cs"/>
              </a:rPr>
              <a:t>Contact Us</a:t>
            </a:r>
            <a:endParaRPr lang="en-GB" sz="1800" dirty="0">
              <a:solidFill>
                <a:prstClr val="white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834997" y="4333520"/>
            <a:ext cx="3349330" cy="266322"/>
          </a:xfrm>
        </p:spPr>
        <p:txBody>
          <a:bodyPr lIns="36000" rIns="36000" anchor="ctr">
            <a:noAutofit/>
          </a:bodyPr>
          <a:lstStyle>
            <a:lvl1pPr>
              <a:defRPr sz="825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  <p:pic>
        <p:nvPicPr>
          <p:cNvPr id="20" name="Picture 2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272289" y="1859447"/>
            <a:ext cx="2215449" cy="84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xmlns="" id="{4B218B1C-103E-40ED-AFB3-E83144F682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4996" y="3331666"/>
            <a:ext cx="4102608" cy="6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6355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14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763689" y="3861050"/>
            <a:ext cx="7200800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1800"/>
              </a:spcAft>
            </a:pPr>
            <a:r>
              <a:rPr lang="en-US" sz="24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xmlns="" id="{964789CB-CD92-405B-9055-78FC1169E8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276" y="3364896"/>
            <a:ext cx="8848724" cy="6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44911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B77CB80-E95C-3841-AF1C-3661F464CF9C}" type="datetimeFigureOut">
              <a:rPr lang="en-US" smtClean="0"/>
              <a:pPr/>
              <a:t>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A195F56-7990-6B44-9AC2-D8AEA6FBBB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436972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51234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6" y="180976"/>
            <a:ext cx="8597205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6" y="1196754"/>
            <a:ext cx="4060701" cy="4896073"/>
          </a:xfrm>
        </p:spPr>
        <p:txBody>
          <a:bodyPr>
            <a:norm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31780" y="1196754"/>
            <a:ext cx="4060701" cy="4896073"/>
          </a:xfrm>
        </p:spPr>
        <p:txBody>
          <a:bodyPr>
            <a:norm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42471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660245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6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6" y="1039980"/>
            <a:ext cx="8597205" cy="288925"/>
          </a:xfrm>
        </p:spPr>
        <p:txBody>
          <a:bodyPr anchor="ctr">
            <a:noAutofit/>
          </a:bodyPr>
          <a:lstStyle>
            <a:lvl1pPr>
              <a:defRPr sz="135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6" y="1412778"/>
            <a:ext cx="8597205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16769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6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6" y="1039980"/>
            <a:ext cx="8597205" cy="288925"/>
          </a:xfrm>
        </p:spPr>
        <p:txBody>
          <a:bodyPr anchor="ctr">
            <a:noAutofit/>
          </a:bodyPr>
          <a:lstStyle>
            <a:lvl1pPr>
              <a:defRPr sz="135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6" y="1412778"/>
            <a:ext cx="4060701" cy="4680049"/>
          </a:xfrm>
        </p:spPr>
        <p:txBody>
          <a:bodyPr>
            <a:norm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80" y="1412778"/>
            <a:ext cx="4060701" cy="4680049"/>
          </a:xfrm>
        </p:spPr>
        <p:txBody>
          <a:bodyPr>
            <a:norm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34708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6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6" y="1039980"/>
            <a:ext cx="8597205" cy="288925"/>
          </a:xfrm>
        </p:spPr>
        <p:txBody>
          <a:bodyPr anchor="ctr">
            <a:noAutofit/>
          </a:bodyPr>
          <a:lstStyle>
            <a:lvl1pPr>
              <a:defRPr sz="135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718598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6" y="5681850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6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5276" y="1196752"/>
            <a:ext cx="8597205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0657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6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6" y="5681850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6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5276" y="1196752"/>
            <a:ext cx="4060701" cy="4487075"/>
          </a:xfrm>
        </p:spPr>
        <p:txBody>
          <a:bodyPr>
            <a:norm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31780" y="1196752"/>
            <a:ext cx="4060701" cy="4487075"/>
          </a:xfrm>
        </p:spPr>
        <p:txBody>
          <a:bodyPr>
            <a:norm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75560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4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vmlDrawing" Target="../drawings/vmlDrawing1.vml"/><Relationship Id="rId36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Relationship Id="rId30" Type="http://schemas.openxmlformats.org/officeDocument/2006/relationships/tags" Target="../tags/tag2.xml"/><Relationship Id="rId35" Type="http://schemas.openxmlformats.org/officeDocument/2006/relationships/image" Target="../media/image5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/>
        </p:nvGraphicFramePr>
        <p:xfrm>
          <a:off x="1" y="0"/>
          <a:ext cx="158750" cy="158750"/>
        </p:xfrm>
        <a:graphic>
          <a:graphicData uri="http://schemas.openxmlformats.org/presentationml/2006/ole">
            <p:oleObj spid="_x0000_s1027" name="think-cell Slide" r:id="rId31" imgW="360" imgH="360" progId="">
              <p:embed/>
            </p:oleObj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9"/>
            </p:custDataLst>
          </p:nvPr>
        </p:nvSpPr>
        <p:spPr>
          <a:xfrm>
            <a:off x="295276" y="180976"/>
            <a:ext cx="8597205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0"/>
            </p:custDataLst>
          </p:nvPr>
        </p:nvSpPr>
        <p:spPr>
          <a:xfrm>
            <a:off x="295276" y="1196752"/>
            <a:ext cx="8597205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xmlns="" id="{F3003D39-787E-4DD7-BD33-D06DC937071E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276" y="931933"/>
            <a:ext cx="8848724" cy="641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09F4E41-E6AA-460A-9EC8-77FD8D9A773C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print"/>
          <a:stretch>
            <a:fillRect/>
          </a:stretch>
        </p:blipFill>
        <p:spPr>
          <a:xfrm>
            <a:off x="295275" y="6223566"/>
            <a:ext cx="1158728" cy="3505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30A2B8C-829C-48A4-AE9A-484F3A5EC729}"/>
              </a:ext>
            </a:extLst>
          </p:cNvPr>
          <p:cNvPicPr>
            <a:picLocks/>
          </p:cNvPicPr>
          <p:nvPr userDrawn="1"/>
        </p:nvPicPr>
        <p:blipFill>
          <a:blip r:embed="rId34" cstate="print"/>
          <a:stretch>
            <a:fillRect/>
          </a:stretch>
        </p:blipFill>
        <p:spPr>
          <a:xfrm>
            <a:off x="1633450" y="6223566"/>
            <a:ext cx="1025408" cy="36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88A40CB-9313-45BF-8601-903C9AED84F5}"/>
              </a:ext>
            </a:extLst>
          </p:cNvPr>
          <p:cNvPicPr>
            <a:picLocks/>
          </p:cNvPicPr>
          <p:nvPr userDrawn="1"/>
        </p:nvPicPr>
        <p:blipFill>
          <a:blip r:embed="rId35" cstate="print"/>
          <a:stretch>
            <a:fillRect/>
          </a:stretch>
        </p:blipFill>
        <p:spPr>
          <a:xfrm>
            <a:off x="2830394" y="6178147"/>
            <a:ext cx="813816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0243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</p:sldLayoutIdLst>
  <p:hf sldNum="0" hdr="0"/>
  <p:txStyles>
    <p:titleStyle>
      <a:lvl1pPr algn="l" defTabSz="685800" rtl="0" eaLnBrk="1" latinLnBrk="0" hangingPunct="1">
        <a:spcBef>
          <a:spcPct val="0"/>
        </a:spcBef>
        <a:buNone/>
        <a:defRPr sz="18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225"/>
        </a:spcBef>
        <a:buFont typeface="Arial" pitchFamily="34" charset="0"/>
        <a:buNone/>
        <a:defRPr sz="12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35000" indent="-135000" algn="l" defTabSz="685800" rtl="0" eaLnBrk="1" latinLnBrk="0" hangingPunct="1">
        <a:spcBef>
          <a:spcPts val="225"/>
        </a:spcBef>
        <a:buClr>
          <a:srgbClr val="002060"/>
        </a:buClr>
        <a:buFontTx/>
        <a:buBlip>
          <a:blip r:embed="rId36"/>
        </a:buBlip>
        <a:defRPr sz="12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270000" indent="-135000" algn="l" defTabSz="685800" rtl="0" eaLnBrk="1" latinLnBrk="0" hangingPunct="1">
        <a:spcBef>
          <a:spcPts val="225"/>
        </a:spcBef>
        <a:buClr>
          <a:schemeClr val="accent3"/>
        </a:buClr>
        <a:buFont typeface="Arial" pitchFamily="34" charset="0"/>
        <a:buChar char="•"/>
        <a:defRPr lang="en-US" sz="12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405000" indent="-135000" algn="l" defTabSz="685800" rtl="0" eaLnBrk="1" latinLnBrk="0" hangingPunct="1">
        <a:spcBef>
          <a:spcPts val="225"/>
        </a:spcBef>
        <a:buClr>
          <a:schemeClr val="accent3"/>
        </a:buClr>
        <a:buFont typeface="Arial" pitchFamily="34" charset="0"/>
        <a:buChar char="–"/>
        <a:defRPr sz="12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350000" indent="-1350000" algn="l" defTabSz="685800" rtl="0" eaLnBrk="1" latinLnBrk="0" hangingPunct="1">
        <a:spcBef>
          <a:spcPts val="225"/>
        </a:spcBef>
        <a:buFont typeface="Arial" pitchFamily="34" charset="0"/>
        <a:buNone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4.emf"/><Relationship Id="rId7" Type="http://schemas.openxmlformats.org/officeDocument/2006/relationships/image" Target="../media/image18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805394" y="5198728"/>
            <a:ext cx="287106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1350" dirty="0">
                <a:solidFill>
                  <a:schemeClr val="bg1"/>
                </a:solidFill>
              </a:rPr>
              <a:t>25 January 2022 </a:t>
            </a:r>
          </a:p>
        </p:txBody>
      </p:sp>
      <p:sp>
        <p:nvSpPr>
          <p:cNvPr id="5" name="Title 8">
            <a:extLst>
              <a:ext uri="{FF2B5EF4-FFF2-40B4-BE49-F238E27FC236}">
                <a16:creationId xmlns:a16="http://schemas.microsoft.com/office/drawing/2014/main" xmlns="" id="{0817D55E-251D-4A15-8EFA-D4AF41094921}"/>
              </a:ext>
            </a:extLst>
          </p:cNvPr>
          <p:cNvSpPr txBox="1">
            <a:spLocks/>
          </p:cNvSpPr>
          <p:nvPr/>
        </p:nvSpPr>
        <p:spPr>
          <a:xfrm>
            <a:off x="340963" y="2412375"/>
            <a:ext cx="8425532" cy="202540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FFFFFF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en-US" sz="6000" dirty="0"/>
              <a:t>Standing Committee on Education</a:t>
            </a:r>
          </a:p>
        </p:txBody>
      </p:sp>
    </p:spTree>
    <p:extLst>
      <p:ext uri="{BB962C8B-B14F-4D97-AF65-F5344CB8AC3E}">
        <p14:creationId xmlns:p14="http://schemas.microsoft.com/office/powerpoint/2010/main" xmlns="" val="1909661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A230D45F-ABE9-4B18-885C-08F4937179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LEARNING &amp; TEACHING SUPPORT MATERIAL (LTSM)</a:t>
            </a:r>
          </a:p>
        </p:txBody>
      </p:sp>
    </p:spTree>
    <p:extLst>
      <p:ext uri="{BB962C8B-B14F-4D97-AF65-F5344CB8AC3E}">
        <p14:creationId xmlns:p14="http://schemas.microsoft.com/office/powerpoint/2010/main" xmlns="" val="3279535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10DD51-2829-47A0-AC39-748AE8575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LEARNING &amp; TEACHING SUPPORT MATERIAL (LTSM) – part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E1A7181-1EC1-4F62-9AA6-C2BA04911F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sz="1800" dirty="0"/>
              <a:t>LEGAL AND POLICY CONTENT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/>
              <a:t>Framework for the supply and management of learning and teaching support material (LTSM)supplied to schools.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/>
              <a:t>This framework regulates the management and retrieval of textbooks at schools.</a:t>
            </a:r>
          </a:p>
          <a:p>
            <a:endParaRPr lang="en-US" sz="1800" dirty="0"/>
          </a:p>
          <a:p>
            <a:r>
              <a:rPr lang="en-US" sz="1800" dirty="0"/>
              <a:t>SCOPE AND SCALE OF 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/>
              <a:t>Supply and delivery of textbooks to schools - all public schools are invited to participate in online ordering of textbooks on annual basis (May to June).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/>
              <a:t>Supply and delivery of stationery items to non-section 21 schools.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/>
              <a:t>Oversee the delivery of workbooks to schools.</a:t>
            </a:r>
          </a:p>
          <a:p>
            <a:endParaRPr lang="en-US" sz="1600" dirty="0"/>
          </a:p>
          <a:p>
            <a:r>
              <a:rPr lang="en-US" sz="1600" dirty="0"/>
              <a:t>FINANCIAL PROVISION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/>
              <a:t>2021/22 Budget:  R157 million.  Expenditure on 31 December 2021: R92 647 million.</a:t>
            </a:r>
          </a:p>
          <a:p>
            <a:endParaRPr lang="en-US" sz="1600" dirty="0"/>
          </a:p>
          <a:p>
            <a:r>
              <a:rPr lang="en-US" sz="1600" dirty="0"/>
              <a:t>DELIVERY HIGHLIGHTS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/>
              <a:t>488 176 textbooks ordered and delivered to schools by 3 December 2021.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/>
              <a:t>Stationery items ordered and delivered to schools by 10 December 2021.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/>
              <a:t>Orders received for new schools and for curriculum changes delivered to schools by 10 December 2021.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6438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7E6A96-DD1A-40B8-A74E-4AF004A67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LEARNING &amp; TEACHING SUPPORT MATERIAL – part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D2981E0-18DD-4B47-9F18-2561489A57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600" dirty="0"/>
              <a:t>INNOVATIONS AND EFFICIENCY PROGRAMS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/>
              <a:t>CEMIS ordering systems;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/>
              <a:t>Tracking system for requisition progress;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/>
              <a:t>Term contract with Publishers – improved delivery time frames and economy of scales.</a:t>
            </a:r>
          </a:p>
          <a:p>
            <a:endParaRPr lang="en-US" sz="1600" dirty="0"/>
          </a:p>
          <a:p>
            <a:r>
              <a:rPr lang="en-US" sz="1600" dirty="0"/>
              <a:t>FUTURE OUTLOOK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/>
              <a:t>E-books.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/>
              <a:t>Further CEMIS ordering system development and improvements.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70986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BURGLARIES/VANDALISM</a:t>
            </a:r>
          </a:p>
        </p:txBody>
      </p:sp>
    </p:spTree>
    <p:extLst>
      <p:ext uri="{BB962C8B-B14F-4D97-AF65-F5344CB8AC3E}">
        <p14:creationId xmlns:p14="http://schemas.microsoft.com/office/powerpoint/2010/main" xmlns="" val="567215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023B78-C6FC-481A-8CFB-BB5F88FFE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/>
              <a:t>BURGLARIES/VANDALISM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C62DFC0-EBF0-4618-923B-EBFA46D4A9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The Table provides information on the cases of burglaries or vandalism at schools during the festive season.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CC88934C-D88E-45E5-BFA4-1E54E26A72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73742750"/>
              </p:ext>
            </p:extLst>
          </p:nvPr>
        </p:nvGraphicFramePr>
        <p:xfrm>
          <a:off x="1719743" y="2155971"/>
          <a:ext cx="4799167" cy="2639060"/>
        </p:xfrm>
        <a:graphic>
          <a:graphicData uri="http://schemas.openxmlformats.org/drawingml/2006/table">
            <a:tbl>
              <a:tblPr firstRow="1" firstCol="1" bandRow="1"/>
              <a:tblGrid>
                <a:gridCol w="3658355">
                  <a:extLst>
                    <a:ext uri="{9D8B030D-6E8A-4147-A177-3AD203B41FA5}">
                      <a16:colId xmlns:a16="http://schemas.microsoft.com/office/drawing/2014/main" xmlns="" val="2382156259"/>
                    </a:ext>
                  </a:extLst>
                </a:gridCol>
                <a:gridCol w="1140812">
                  <a:extLst>
                    <a:ext uri="{9D8B030D-6E8A-4147-A177-3AD203B41FA5}">
                      <a16:colId xmlns:a16="http://schemas.microsoft.com/office/drawing/2014/main" xmlns="" val="2106143092"/>
                    </a:ext>
                  </a:extLst>
                </a:gridCol>
              </a:tblGrid>
              <a:tr h="2389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Burglary &amp; vandalism per </a:t>
                      </a:r>
                      <a:r>
                        <a:rPr lang="en-ZA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District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Incidents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15486499"/>
                  </a:ext>
                </a:extLst>
              </a:tr>
              <a:tr h="2389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Cape Winelands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96955066"/>
                  </a:ext>
                </a:extLst>
              </a:tr>
              <a:tr h="2389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Metro North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42135020"/>
                  </a:ext>
                </a:extLst>
              </a:tr>
              <a:tr h="2389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Metro East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07028146"/>
                  </a:ext>
                </a:extLst>
              </a:tr>
              <a:tr h="2389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Eden &amp; Central Karoo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3087085"/>
                  </a:ext>
                </a:extLst>
              </a:tr>
              <a:tr h="2389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Metro Central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48630461"/>
                  </a:ext>
                </a:extLst>
              </a:tr>
              <a:tr h="2389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West Coast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35048540"/>
                  </a:ext>
                </a:extLst>
              </a:tr>
              <a:tr h="2389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Overberg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0943143"/>
                  </a:ext>
                </a:extLst>
              </a:tr>
              <a:tr h="2389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Metro South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37744336"/>
                  </a:ext>
                </a:extLst>
              </a:tr>
              <a:tr h="23899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23754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06493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945F26-F087-46F9-8D46-8BF6533A9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/>
              <a:t>COMPARISON: DEC 2020 vs DEC 2021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2875C5D-9777-4477-A4F9-B49CAE6ECA2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3209" y="1102413"/>
            <a:ext cx="8257581" cy="465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477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LEARNER ADMISSIONS 2022</a:t>
            </a:r>
          </a:p>
        </p:txBody>
      </p:sp>
    </p:spTree>
    <p:extLst>
      <p:ext uri="{BB962C8B-B14F-4D97-AF65-F5344CB8AC3E}">
        <p14:creationId xmlns:p14="http://schemas.microsoft.com/office/powerpoint/2010/main" xmlns="" val="3534876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B08815-68E7-43AE-B450-9C6E0BCD1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SAMI STATS  ON 25 JUNE 2021 (UNIQUE LEARNERS)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AB9C3F50-2159-41AC-B269-092E7625E5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62159807"/>
              </p:ext>
            </p:extLst>
          </p:nvPr>
        </p:nvGraphicFramePr>
        <p:xfrm>
          <a:off x="449312" y="2714625"/>
          <a:ext cx="3215897" cy="1428750"/>
        </p:xfrm>
        <a:graphic>
          <a:graphicData uri="http://schemas.openxmlformats.org/drawingml/2006/table">
            <a:tbl>
              <a:tblPr/>
              <a:tblGrid>
                <a:gridCol w="982763">
                  <a:extLst>
                    <a:ext uri="{9D8B030D-6E8A-4147-A177-3AD203B41FA5}">
                      <a16:colId xmlns:a16="http://schemas.microsoft.com/office/drawing/2014/main" xmlns="" val="2128894883"/>
                    </a:ext>
                  </a:extLst>
                </a:gridCol>
                <a:gridCol w="2233134">
                  <a:extLst>
                    <a:ext uri="{9D8B030D-6E8A-4147-A177-3AD203B41FA5}">
                      <a16:colId xmlns:a16="http://schemas.microsoft.com/office/drawing/2014/main" xmlns="" val="3514352450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fontAlgn="t"/>
                      <a:r>
                        <a:rPr lang="en-ZA" sz="1800" b="1" dirty="0"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</a:rPr>
                        <a:t>LEARNER APPLICATIONS</a:t>
                      </a:r>
                    </a:p>
                  </a:txBody>
                  <a:tcPr marL="76200" marR="76200" marT="0" marB="0">
                    <a:lnL>
                      <a:noFill/>
                    </a:lnL>
                    <a:lnT>
                      <a:noFill/>
                    </a:lnT>
                    <a:lnB>
                      <a:noFill/>
                    </a:lnB>
                    <a:solidFill>
                      <a:srgbClr val="BDD1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>
                    <a:lnL>
                      <a:noFill/>
                    </a:lnL>
                    <a:lnT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889466162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fontAlgn="t"/>
                      <a:r>
                        <a:rPr lang="en-ZA" sz="1800" b="1" dirty="0"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</a:rPr>
                        <a:t>CAPTURED BY...</a:t>
                      </a:r>
                    </a:p>
                  </a:txBody>
                  <a:tcPr marL="76200" marR="76200" marT="0" marB="0">
                    <a:lnL>
                      <a:noFill/>
                    </a:lnL>
                    <a:lnT>
                      <a:noFill/>
                    </a:lnT>
                    <a:lnB>
                      <a:noFill/>
                    </a:lnB>
                    <a:solidFill>
                      <a:srgbClr val="BDD1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>
                    <a:lnL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33261977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ZA" sz="1800" b="0" i="0" u="none" strike="noStrike" dirty="0"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</a:rPr>
                        <a:t>Parent</a:t>
                      </a:r>
                    </a:p>
                  </a:txBody>
                  <a:tcPr marL="76200" marR="76200" marT="9525" marB="9525">
                    <a:lnL w="1016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1800" dirty="0">
                          <a:effectLst/>
                          <a:latin typeface="ARIAL" panose="020B0604020202020204" pitchFamily="34" charset="0"/>
                        </a:rPr>
                        <a:t>120,275</a:t>
                      </a:r>
                    </a:p>
                  </a:txBody>
                  <a:tcPr marL="76200" marR="76200" marT="9525" marB="9525">
                    <a:lnL w="1016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98025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ZA" sz="1800" b="0" i="0" u="none" strike="noStrike" dirty="0"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</a:rPr>
                        <a:t>School</a:t>
                      </a:r>
                    </a:p>
                  </a:txBody>
                  <a:tcPr marL="76200" marR="76200" marT="9525" marB="9525">
                    <a:lnL w="1016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1800" dirty="0">
                          <a:effectLst/>
                          <a:latin typeface="ARIAL" panose="020B0604020202020204" pitchFamily="34" charset="0"/>
                        </a:rPr>
                        <a:t>37,144</a:t>
                      </a:r>
                    </a:p>
                  </a:txBody>
                  <a:tcPr marL="76200" marR="76200" marT="9525" marB="9525">
                    <a:lnL w="1016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6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60328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ZA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76200" marR="76200" marT="9525" marB="9525">
                    <a:lnL w="1016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157,419</a:t>
                      </a:r>
                    </a:p>
                  </a:txBody>
                  <a:tcPr marL="76200" marR="76200" marT="9525" marB="9525">
                    <a:lnL w="1016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6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6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2558024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636D4CB-CE2B-4936-95FE-731D3779CEC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305823"/>
            <a:ext cx="4122688" cy="498648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FD1E155-C0AF-4105-A2E5-B4BC5BC5AD04}"/>
              </a:ext>
            </a:extLst>
          </p:cNvPr>
          <p:cNvSpPr txBox="1"/>
          <p:nvPr/>
        </p:nvSpPr>
        <p:spPr>
          <a:xfrm>
            <a:off x="360727" y="1442906"/>
            <a:ext cx="3510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/>
              <a:t>SAMI: Registration 28 Feb-28 March 2021.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/>
              <a:t>Deadline extended with another week.</a:t>
            </a:r>
          </a:p>
        </p:txBody>
      </p:sp>
    </p:spTree>
    <p:extLst>
      <p:ext uri="{BB962C8B-B14F-4D97-AF65-F5344CB8AC3E}">
        <p14:creationId xmlns:p14="http://schemas.microsoft.com/office/powerpoint/2010/main" xmlns="" val="9841512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79BF1D-1B4B-483A-83AA-DC82078BB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/>
              <a:t>LEARNER ADMISSIONS 2022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xmlns="" id="{7B9D392B-3855-4D93-902D-B14D6CF4E5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27050517"/>
              </p:ext>
            </p:extLst>
          </p:nvPr>
        </p:nvGraphicFramePr>
        <p:xfrm>
          <a:off x="295276" y="1800980"/>
          <a:ext cx="8597900" cy="3333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41753">
                  <a:extLst>
                    <a:ext uri="{9D8B030D-6E8A-4147-A177-3AD203B41FA5}">
                      <a16:colId xmlns:a16="http://schemas.microsoft.com/office/drawing/2014/main" xmlns="" val="2130641988"/>
                    </a:ext>
                  </a:extLst>
                </a:gridCol>
                <a:gridCol w="2056147">
                  <a:extLst>
                    <a:ext uri="{9D8B030D-6E8A-4147-A177-3AD203B41FA5}">
                      <a16:colId xmlns:a16="http://schemas.microsoft.com/office/drawing/2014/main" xmlns="" val="2033970880"/>
                    </a:ext>
                  </a:extLst>
                </a:gridCol>
              </a:tblGrid>
              <a:tr h="666616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Placements confirmed before/on 25 June 2021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72 913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10005718"/>
                  </a:ext>
                </a:extLst>
              </a:tr>
              <a:tr h="666616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Further confirmations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50 600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70950436"/>
                  </a:ext>
                </a:extLst>
              </a:tr>
              <a:tr h="666616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Total placement confirmations by 7 July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123 513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15103259"/>
                  </a:ext>
                </a:extLst>
              </a:tr>
              <a:tr h="666616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Unplaced learners (excl Gr R) on 7 July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33 906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18100358"/>
                  </a:ext>
                </a:extLst>
              </a:tr>
              <a:tr h="666616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Total unique applications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157 419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110790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795587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629AA6-3811-4409-B956-5E8F34D75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57512"/>
            <a:ext cx="7886700" cy="42590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UNPLACED LEARNERS AT 20 JANUARY 2022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A9D4D14-17F7-4C23-BD5A-75B17AB82241}"/>
              </a:ext>
            </a:extLst>
          </p:cNvPr>
          <p:cNvSpPr txBox="1"/>
          <p:nvPr/>
        </p:nvSpPr>
        <p:spPr>
          <a:xfrm>
            <a:off x="2325030" y="4099928"/>
            <a:ext cx="2093641" cy="9810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25" dirty="0"/>
              <a:t>Inter-Grade learners: </a:t>
            </a:r>
            <a:r>
              <a:rPr lang="en-US" sz="825" b="1" dirty="0"/>
              <a:t>1 934</a:t>
            </a:r>
            <a:r>
              <a:rPr lang="en-US" sz="825" dirty="0"/>
              <a:t> Only the essential learners will be placed.</a:t>
            </a:r>
          </a:p>
          <a:p>
            <a:endParaRPr lang="en-US" sz="825" dirty="0"/>
          </a:p>
          <a:p>
            <a:r>
              <a:rPr lang="en-US" sz="825" dirty="0"/>
              <a:t>PS. These learners are currently at WCED schools. They have applied to other WCED schools. These are regarded as transfers to schools.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EF0CFC3-727E-4BA9-9D55-6D5EF1D3E180}"/>
              </a:ext>
            </a:extLst>
          </p:cNvPr>
          <p:cNvSpPr txBox="1"/>
          <p:nvPr/>
        </p:nvSpPr>
        <p:spPr>
          <a:xfrm>
            <a:off x="5099819" y="4121447"/>
            <a:ext cx="1483531" cy="727122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825" dirty="0">
                <a:solidFill>
                  <a:prstClr val="black"/>
                </a:solidFill>
                <a:latin typeface="Calibri"/>
              </a:rPr>
              <a:t>Gr 1 &amp; 8 : </a:t>
            </a:r>
            <a:r>
              <a:rPr lang="en-US" sz="825" b="1" dirty="0">
                <a:solidFill>
                  <a:prstClr val="black"/>
                </a:solidFill>
                <a:latin typeface="Calibri"/>
              </a:rPr>
              <a:t>2 741</a:t>
            </a:r>
            <a:endParaRPr lang="en-US" sz="825" dirty="0">
              <a:solidFill>
                <a:prstClr val="black"/>
              </a:solidFill>
              <a:latin typeface="Calibri"/>
            </a:endParaRPr>
          </a:p>
          <a:p>
            <a:pPr>
              <a:defRPr/>
            </a:pPr>
            <a:r>
              <a:rPr lang="en-US" sz="825" dirty="0">
                <a:solidFill>
                  <a:prstClr val="black"/>
                </a:solidFill>
                <a:latin typeface="Calibri"/>
              </a:rPr>
              <a:t>These learners must be placed. Entry points to PS and HS respectively.</a:t>
            </a:r>
          </a:p>
          <a:p>
            <a:endParaRPr lang="en-US" sz="825" u="sng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E5EC6A25-8DAE-41E0-8C07-2480B18BF159}"/>
              </a:ext>
            </a:extLst>
          </p:cNvPr>
          <p:cNvCxnSpPr>
            <a:cxnSpLocks/>
          </p:cNvCxnSpPr>
          <p:nvPr/>
        </p:nvCxnSpPr>
        <p:spPr>
          <a:xfrm>
            <a:off x="3573248" y="3588757"/>
            <a:ext cx="0" cy="504599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636E6952-BB5D-4335-A569-F2A4E36C1D86}"/>
              </a:ext>
            </a:extLst>
          </p:cNvPr>
          <p:cNvCxnSpPr>
            <a:cxnSpLocks/>
          </p:cNvCxnSpPr>
          <p:nvPr/>
        </p:nvCxnSpPr>
        <p:spPr>
          <a:xfrm flipH="1">
            <a:off x="4001549" y="3635575"/>
            <a:ext cx="2346488" cy="424999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9168CB16-F3AD-4897-853F-6948ADE8F687}"/>
              </a:ext>
            </a:extLst>
          </p:cNvPr>
          <p:cNvCxnSpPr>
            <a:cxnSpLocks/>
          </p:cNvCxnSpPr>
          <p:nvPr/>
        </p:nvCxnSpPr>
        <p:spPr>
          <a:xfrm>
            <a:off x="2191215" y="3621540"/>
            <a:ext cx="2908604" cy="570334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DA42FA00-B930-4264-8663-1878D42B83DA}"/>
              </a:ext>
            </a:extLst>
          </p:cNvPr>
          <p:cNvCxnSpPr>
            <a:cxnSpLocks/>
          </p:cNvCxnSpPr>
          <p:nvPr/>
        </p:nvCxnSpPr>
        <p:spPr>
          <a:xfrm>
            <a:off x="5264092" y="3588757"/>
            <a:ext cx="0" cy="485873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8" name="Rectangle 2">
            <a:extLst>
              <a:ext uri="{FF2B5EF4-FFF2-40B4-BE49-F238E27FC236}">
                <a16:creationId xmlns:a16="http://schemas.microsoft.com/office/drawing/2014/main" xmlns="" id="{B0F48B57-23C7-44BE-BF29-D065AD68F8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6389" y="890201"/>
            <a:ext cx="676296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 dirty="0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45D4D422-E99A-40C5-865E-D45D913F19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97236301"/>
              </p:ext>
            </p:extLst>
          </p:nvPr>
        </p:nvGraphicFramePr>
        <p:xfrm>
          <a:off x="1455241" y="1484851"/>
          <a:ext cx="6367876" cy="2103909"/>
        </p:xfrm>
        <a:graphic>
          <a:graphicData uri="http://schemas.openxmlformats.org/drawingml/2006/table">
            <a:tbl>
              <a:tblPr firstRow="1" firstCol="1" bandRow="1"/>
              <a:tblGrid>
                <a:gridCol w="513446">
                  <a:extLst>
                    <a:ext uri="{9D8B030D-6E8A-4147-A177-3AD203B41FA5}">
                      <a16:colId xmlns:a16="http://schemas.microsoft.com/office/drawing/2014/main" xmlns="" val="1296350616"/>
                    </a:ext>
                  </a:extLst>
                </a:gridCol>
                <a:gridCol w="454713">
                  <a:extLst>
                    <a:ext uri="{9D8B030D-6E8A-4147-A177-3AD203B41FA5}">
                      <a16:colId xmlns:a16="http://schemas.microsoft.com/office/drawing/2014/main" xmlns="" val="1375572678"/>
                    </a:ext>
                  </a:extLst>
                </a:gridCol>
                <a:gridCol w="454713">
                  <a:extLst>
                    <a:ext uri="{9D8B030D-6E8A-4147-A177-3AD203B41FA5}">
                      <a16:colId xmlns:a16="http://schemas.microsoft.com/office/drawing/2014/main" xmlns="" val="2871878060"/>
                    </a:ext>
                  </a:extLst>
                </a:gridCol>
                <a:gridCol w="397874">
                  <a:extLst>
                    <a:ext uri="{9D8B030D-6E8A-4147-A177-3AD203B41FA5}">
                      <a16:colId xmlns:a16="http://schemas.microsoft.com/office/drawing/2014/main" xmlns="" val="604937753"/>
                    </a:ext>
                  </a:extLst>
                </a:gridCol>
                <a:gridCol w="397874">
                  <a:extLst>
                    <a:ext uri="{9D8B030D-6E8A-4147-A177-3AD203B41FA5}">
                      <a16:colId xmlns:a16="http://schemas.microsoft.com/office/drawing/2014/main" xmlns="" val="4172435565"/>
                    </a:ext>
                  </a:extLst>
                </a:gridCol>
                <a:gridCol w="454713">
                  <a:extLst>
                    <a:ext uri="{9D8B030D-6E8A-4147-A177-3AD203B41FA5}">
                      <a16:colId xmlns:a16="http://schemas.microsoft.com/office/drawing/2014/main" xmlns="" val="1146232532"/>
                    </a:ext>
                  </a:extLst>
                </a:gridCol>
                <a:gridCol w="458502">
                  <a:extLst>
                    <a:ext uri="{9D8B030D-6E8A-4147-A177-3AD203B41FA5}">
                      <a16:colId xmlns:a16="http://schemas.microsoft.com/office/drawing/2014/main" xmlns="" val="1179923063"/>
                    </a:ext>
                  </a:extLst>
                </a:gridCol>
                <a:gridCol w="450923">
                  <a:extLst>
                    <a:ext uri="{9D8B030D-6E8A-4147-A177-3AD203B41FA5}">
                      <a16:colId xmlns:a16="http://schemas.microsoft.com/office/drawing/2014/main" xmlns="" val="3556334275"/>
                    </a:ext>
                  </a:extLst>
                </a:gridCol>
                <a:gridCol w="454713">
                  <a:extLst>
                    <a:ext uri="{9D8B030D-6E8A-4147-A177-3AD203B41FA5}">
                      <a16:colId xmlns:a16="http://schemas.microsoft.com/office/drawing/2014/main" xmlns="" val="2599861962"/>
                    </a:ext>
                  </a:extLst>
                </a:gridCol>
                <a:gridCol w="454713">
                  <a:extLst>
                    <a:ext uri="{9D8B030D-6E8A-4147-A177-3AD203B41FA5}">
                      <a16:colId xmlns:a16="http://schemas.microsoft.com/office/drawing/2014/main" xmlns="" val="1265217175"/>
                    </a:ext>
                  </a:extLst>
                </a:gridCol>
                <a:gridCol w="454713">
                  <a:extLst>
                    <a:ext uri="{9D8B030D-6E8A-4147-A177-3AD203B41FA5}">
                      <a16:colId xmlns:a16="http://schemas.microsoft.com/office/drawing/2014/main" xmlns="" val="2185361472"/>
                    </a:ext>
                  </a:extLst>
                </a:gridCol>
                <a:gridCol w="454713">
                  <a:extLst>
                    <a:ext uri="{9D8B030D-6E8A-4147-A177-3AD203B41FA5}">
                      <a16:colId xmlns:a16="http://schemas.microsoft.com/office/drawing/2014/main" xmlns="" val="175901470"/>
                    </a:ext>
                  </a:extLst>
                </a:gridCol>
                <a:gridCol w="454713">
                  <a:extLst>
                    <a:ext uri="{9D8B030D-6E8A-4147-A177-3AD203B41FA5}">
                      <a16:colId xmlns:a16="http://schemas.microsoft.com/office/drawing/2014/main" xmlns="" val="3111705774"/>
                    </a:ext>
                  </a:extLst>
                </a:gridCol>
                <a:gridCol w="511553">
                  <a:extLst>
                    <a:ext uri="{9D8B030D-6E8A-4147-A177-3AD203B41FA5}">
                      <a16:colId xmlns:a16="http://schemas.microsoft.com/office/drawing/2014/main" xmlns="" val="2471549230"/>
                    </a:ext>
                  </a:extLst>
                </a:gridCol>
              </a:tblGrid>
              <a:tr h="4882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solidFill>
                            <a:srgbClr val="00008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700" b="1" dirty="0">
                          <a:solidFill>
                            <a:srgbClr val="00008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en-US" sz="500" b="1" dirty="0">
                          <a:solidFill>
                            <a:srgbClr val="4472C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DISTRICT</a:t>
                      </a:r>
                      <a:r>
                        <a:rPr lang="en-US" sz="700" b="1" dirty="0">
                          <a:solidFill>
                            <a:srgbClr val="00008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700" b="1" dirty="0">
                          <a:solidFill>
                            <a:srgbClr val="00008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7144" marB="71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solidFill>
                            <a:srgbClr val="4472C4"/>
                          </a:solidFill>
                          <a:effectLst/>
                          <a:highlight>
                            <a:srgbClr val="FFFF00"/>
                          </a:highlight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700" b="1" dirty="0">
                          <a:solidFill>
                            <a:srgbClr val="4472C4"/>
                          </a:solidFill>
                          <a:effectLst/>
                          <a:highlight>
                            <a:srgbClr val="FFFF00"/>
                          </a:highlight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en-US" sz="700" b="1" dirty="0">
                          <a:solidFill>
                            <a:srgbClr val="4472C4"/>
                          </a:solidFill>
                          <a:effectLst/>
                          <a:highlight>
                            <a:srgbClr val="FFFF00"/>
                          </a:highlight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GR1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7144" marB="71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solidFill>
                            <a:srgbClr val="4472C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700" b="1" dirty="0">
                          <a:solidFill>
                            <a:srgbClr val="4472C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en-US" sz="700" b="1" dirty="0">
                          <a:solidFill>
                            <a:srgbClr val="4472C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GR2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7144" marB="71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solidFill>
                            <a:srgbClr val="4472C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700" b="1" dirty="0">
                          <a:solidFill>
                            <a:srgbClr val="4472C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en-US" sz="700" b="1" dirty="0">
                          <a:solidFill>
                            <a:srgbClr val="4472C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GR3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7144" marB="71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solidFill>
                            <a:srgbClr val="4472C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700" b="1" dirty="0">
                          <a:solidFill>
                            <a:srgbClr val="4472C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en-US" sz="700" b="1" dirty="0">
                          <a:solidFill>
                            <a:srgbClr val="4472C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GR4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7144" marB="71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solidFill>
                            <a:srgbClr val="4472C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700" b="1" dirty="0">
                          <a:solidFill>
                            <a:srgbClr val="4472C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en-US" sz="700" b="1" dirty="0">
                          <a:solidFill>
                            <a:srgbClr val="4472C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GR5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7144" marB="71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solidFill>
                            <a:srgbClr val="4472C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700" b="1" dirty="0">
                          <a:solidFill>
                            <a:srgbClr val="4472C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en-US" sz="700" b="1" dirty="0">
                          <a:solidFill>
                            <a:srgbClr val="4472C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GR6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7144" marB="71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solidFill>
                            <a:srgbClr val="4472C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700" b="1" dirty="0">
                          <a:solidFill>
                            <a:srgbClr val="4472C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en-US" sz="700" b="1" dirty="0">
                          <a:solidFill>
                            <a:srgbClr val="4472C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GR7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7144" marB="71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solidFill>
                            <a:srgbClr val="4472C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700" b="1" dirty="0">
                          <a:solidFill>
                            <a:srgbClr val="4472C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en-US" sz="700" b="1" dirty="0">
                          <a:solidFill>
                            <a:srgbClr val="4472C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GR8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7144" marB="71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solidFill>
                            <a:srgbClr val="4472C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700" b="1" dirty="0">
                          <a:solidFill>
                            <a:srgbClr val="4472C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en-US" sz="700" b="1" dirty="0">
                          <a:solidFill>
                            <a:srgbClr val="4472C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GR9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7144" marB="71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solidFill>
                            <a:srgbClr val="4472C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700" b="1" dirty="0">
                          <a:solidFill>
                            <a:srgbClr val="4472C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en-US" sz="700" b="1" dirty="0">
                          <a:solidFill>
                            <a:srgbClr val="4472C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GR10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7144" marB="71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solidFill>
                            <a:srgbClr val="4472C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700" b="1" dirty="0">
                          <a:solidFill>
                            <a:srgbClr val="4472C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en-US" sz="700" b="1" dirty="0">
                          <a:solidFill>
                            <a:srgbClr val="4472C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GR11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7144" marB="71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solidFill>
                            <a:srgbClr val="4472C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700" b="1" dirty="0">
                          <a:solidFill>
                            <a:srgbClr val="4472C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en-US" sz="700" b="1" dirty="0">
                          <a:solidFill>
                            <a:srgbClr val="4472C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GR12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7144" marB="71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solidFill>
                            <a:srgbClr val="4472C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GR1 -</a:t>
                      </a:r>
                      <a:br>
                        <a:rPr lang="en-US" sz="700" b="1" dirty="0">
                          <a:solidFill>
                            <a:srgbClr val="4472C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en-US" sz="700" b="1" dirty="0">
                          <a:solidFill>
                            <a:srgbClr val="4472C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GR12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7144" marB="71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92876061"/>
                  </a:ext>
                </a:extLst>
              </a:tr>
              <a:tr h="1691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CW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7144" marB="71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7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7144" marB="71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7144" marB="71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7144" marB="71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7144" marB="71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7144" marB="71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7144" marB="71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7144" marB="71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7144" marB="71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7144" marB="71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7144" marB="71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7144" marB="71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7144" marB="71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7144" marB="71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21725242"/>
                  </a:ext>
                </a:extLst>
              </a:tr>
              <a:tr h="1691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ECK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7144" marB="71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7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7144" marB="71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7144" marB="71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7144" marB="71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7144" marB="71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7144" marB="71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7144" marB="71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7144" marB="71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7144" marB="71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7144" marB="71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7144" marB="71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7144" marB="71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7144" marB="71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7144" marB="71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01862715"/>
                  </a:ext>
                </a:extLst>
              </a:tr>
              <a:tr h="1701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MCED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7144" marB="71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7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7144" marB="71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7144" marB="71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7144" marB="71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7144" marB="71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7144" marB="71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7144" marB="71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7144" marB="71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554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7144" marB="71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7144" marB="71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7144" marB="71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7144" marB="71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7144" marB="71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697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7144" marB="71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97570887"/>
                  </a:ext>
                </a:extLst>
              </a:tr>
              <a:tr h="1691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MEED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7144" marB="71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7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283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7144" marB="71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7144" marB="71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7144" marB="71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7144" marB="71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7144" marB="71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7144" marB="71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7144" marB="71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356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7144" marB="71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7144" marB="71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7144" marB="71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7144" marB="71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7144" marB="71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1,148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7144" marB="71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35052873"/>
                  </a:ext>
                </a:extLst>
              </a:tr>
              <a:tr h="1691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MNED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7144" marB="71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7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7144" marB="71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7144" marB="71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7144" marB="71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7144" marB="71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7144" marB="71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7144" marB="71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7144" marB="71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376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7144" marB="71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7144" marB="71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7144" marB="71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7144" marB="71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7144" marB="71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929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7144" marB="71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34459330"/>
                  </a:ext>
                </a:extLst>
              </a:tr>
              <a:tr h="1691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MSED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7144" marB="71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7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7144" marB="71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7144" marB="71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7144" marB="71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7144" marB="71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7144" marB="71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7144" marB="71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7144" marB="71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800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7144" marB="71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162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7144" marB="71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198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7144" marB="71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7144" marB="71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7144" marB="71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1,257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7144" marB="71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9574698"/>
                  </a:ext>
                </a:extLst>
              </a:tr>
              <a:tr h="1691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OED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7144" marB="71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7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7144" marB="71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7144" marB="71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7144" marB="71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7144" marB="71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7144" marB="71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7144" marB="71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7144" marB="71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7144" marB="71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7144" marB="71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7144" marB="71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7144" marB="71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7144" marB="71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7144" marB="71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1665990"/>
                  </a:ext>
                </a:extLst>
              </a:tr>
              <a:tr h="1727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WC.ED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7144" marB="71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7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7144" marB="71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7144" marB="71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7144" marB="71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7144" marB="71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7144" marB="71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7144" marB="71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7144" marB="71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7144" marB="71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7144" marB="71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7144" marB="71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7144" marB="71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7144" marB="71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327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7144" marB="71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83618108"/>
                  </a:ext>
                </a:extLst>
              </a:tr>
              <a:tr h="25790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7144" marB="71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7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439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7144" marB="71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157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7144" marB="71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134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7144" marB="71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176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7144" marB="71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125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7144" marB="71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105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7144" marB="71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7144" marB="71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2,302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7144" marB="71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445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7144" marB="71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530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7144" marB="71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173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7144" marB="71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7144" marB="71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ZA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4,675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7144" marB="714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5853735"/>
                  </a:ext>
                </a:extLst>
              </a:tr>
            </a:tbl>
          </a:graphicData>
        </a:graphic>
      </p:graphicFrame>
      <p:sp>
        <p:nvSpPr>
          <p:cNvPr id="28" name="Oval 27">
            <a:extLst>
              <a:ext uri="{FF2B5EF4-FFF2-40B4-BE49-F238E27FC236}">
                <a16:creationId xmlns:a16="http://schemas.microsoft.com/office/drawing/2014/main" xmlns="" id="{EEB7388B-AD7A-4699-A614-CF2F27591E46}"/>
              </a:ext>
            </a:extLst>
          </p:cNvPr>
          <p:cNvSpPr/>
          <p:nvPr/>
        </p:nvSpPr>
        <p:spPr>
          <a:xfrm>
            <a:off x="7411677" y="3392471"/>
            <a:ext cx="411441" cy="2431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xmlns="" val="3582768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621D415E-8AD0-4F40-A264-3713FD220B2C}"/>
              </a:ext>
            </a:extLst>
          </p:cNvPr>
          <p:cNvSpPr txBox="1">
            <a:spLocks/>
          </p:cNvSpPr>
          <p:nvPr/>
        </p:nvSpPr>
        <p:spPr>
          <a:xfrm>
            <a:off x="1627514" y="1592490"/>
            <a:ext cx="6172200" cy="4225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en-US" sz="3300" dirty="0">
                <a:solidFill>
                  <a:srgbClr val="001484"/>
                </a:solidFill>
              </a:rPr>
              <a:t>Vision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003EF8D-30BA-4311-A154-1DC24B8564B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2836" y="3916074"/>
            <a:ext cx="5180246" cy="577200"/>
          </a:xfrm>
          <a:prstGeom prst="rect">
            <a:avLst/>
          </a:prstGeom>
          <a:effectLst>
            <a:outerShdw blurRad="635000" dist="3810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6AEF072-181D-4F67-9C20-59AAD5DEB22D}"/>
              </a:ext>
            </a:extLst>
          </p:cNvPr>
          <p:cNvSpPr txBox="1"/>
          <p:nvPr/>
        </p:nvSpPr>
        <p:spPr>
          <a:xfrm>
            <a:off x="1712835" y="4517252"/>
            <a:ext cx="5944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900" b="1" dirty="0">
                <a:solidFill>
                  <a:srgbClr val="001484"/>
                </a:solidFill>
                <a:latin typeface="Century Gothic" panose="020B0502020202020204" pitchFamily="34" charset="0"/>
              </a:rPr>
              <a:t>Caring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E187909-9E4B-4FCC-BE42-851A1A2E4250}"/>
              </a:ext>
            </a:extLst>
          </p:cNvPr>
          <p:cNvSpPr txBox="1"/>
          <p:nvPr/>
        </p:nvSpPr>
        <p:spPr>
          <a:xfrm>
            <a:off x="2438072" y="4516414"/>
            <a:ext cx="10287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900" b="1" dirty="0">
                <a:solidFill>
                  <a:srgbClr val="001484"/>
                </a:solidFill>
                <a:latin typeface="Century Gothic" panose="020B0502020202020204" pitchFamily="34" charset="0"/>
              </a:rPr>
              <a:t>Competence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AA9630C-7F12-443C-92CA-348D7A32718B}"/>
              </a:ext>
            </a:extLst>
          </p:cNvPr>
          <p:cNvSpPr txBox="1"/>
          <p:nvPr/>
        </p:nvSpPr>
        <p:spPr>
          <a:xfrm>
            <a:off x="3328715" y="4517252"/>
            <a:ext cx="11056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900" b="1" dirty="0">
                <a:solidFill>
                  <a:srgbClr val="001484"/>
                </a:solidFill>
                <a:latin typeface="Century Gothic" panose="020B0502020202020204" pitchFamily="34" charset="0"/>
              </a:rPr>
              <a:t>Accountability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BE12281-9AFC-410D-8F55-7A845EDE6F21}"/>
              </a:ext>
            </a:extLst>
          </p:cNvPr>
          <p:cNvSpPr txBox="1"/>
          <p:nvPr/>
        </p:nvSpPr>
        <p:spPr>
          <a:xfrm>
            <a:off x="4460487" y="4517252"/>
            <a:ext cx="6661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900" b="1" dirty="0">
                <a:solidFill>
                  <a:srgbClr val="001484"/>
                </a:solidFill>
                <a:latin typeface="Century Gothic" panose="020B0502020202020204" pitchFamily="34" charset="0"/>
              </a:rPr>
              <a:t>Integrity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48B2171-853A-4923-8F8B-60C887DEBEC6}"/>
              </a:ext>
            </a:extLst>
          </p:cNvPr>
          <p:cNvSpPr txBox="1"/>
          <p:nvPr/>
        </p:nvSpPr>
        <p:spPr>
          <a:xfrm>
            <a:off x="5238703" y="4517252"/>
            <a:ext cx="9547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900" b="1" dirty="0">
                <a:solidFill>
                  <a:srgbClr val="001484"/>
                </a:solidFill>
                <a:latin typeface="Century Gothic" panose="020B0502020202020204" pitchFamily="34" charset="0"/>
              </a:rPr>
              <a:t>Innovation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417CECC-7401-4F95-A705-7504739EC34A}"/>
              </a:ext>
            </a:extLst>
          </p:cNvPr>
          <p:cNvSpPr txBox="1"/>
          <p:nvPr/>
        </p:nvSpPr>
        <p:spPr>
          <a:xfrm>
            <a:off x="6148625" y="4516413"/>
            <a:ext cx="1028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900" b="1" dirty="0">
                <a:solidFill>
                  <a:srgbClr val="001484"/>
                </a:solidFill>
                <a:latin typeface="Century Gothic" panose="020B0502020202020204" pitchFamily="34" charset="0"/>
              </a:rPr>
              <a:t>Responsiveness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CB53F90-5732-4C26-99E3-272BF8BE371B}"/>
              </a:ext>
            </a:extLst>
          </p:cNvPr>
          <p:cNvSpPr txBox="1"/>
          <p:nvPr/>
        </p:nvSpPr>
        <p:spPr>
          <a:xfrm>
            <a:off x="1627514" y="2301868"/>
            <a:ext cx="5658459" cy="1669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ZA" sz="2250" b="1" dirty="0">
                <a:solidFill>
                  <a:srgbClr val="001484"/>
                </a:solidFill>
                <a:latin typeface="Century Gothic" panose="020B0502020202020204" pitchFamily="34" charset="0"/>
              </a:rPr>
              <a:t>Quality Education</a:t>
            </a:r>
          </a:p>
          <a:p>
            <a:pPr>
              <a:spcAft>
                <a:spcPts val="450"/>
              </a:spcAft>
            </a:pPr>
            <a:r>
              <a:rPr lang="en-ZA" sz="2250" b="1" dirty="0">
                <a:solidFill>
                  <a:srgbClr val="001484"/>
                </a:solidFill>
                <a:latin typeface="Century Gothic" panose="020B0502020202020204" pitchFamily="34" charset="0"/>
              </a:rPr>
              <a:t>for every child</a:t>
            </a:r>
          </a:p>
          <a:p>
            <a:pPr>
              <a:spcAft>
                <a:spcPts val="450"/>
              </a:spcAft>
            </a:pPr>
            <a:r>
              <a:rPr lang="en-ZA" sz="2250" b="1" dirty="0">
                <a:solidFill>
                  <a:srgbClr val="001484"/>
                </a:solidFill>
                <a:latin typeface="Century Gothic" panose="020B0502020202020204" pitchFamily="34" charset="0"/>
              </a:rPr>
              <a:t>in every classroom</a:t>
            </a:r>
          </a:p>
          <a:p>
            <a:pPr>
              <a:spcAft>
                <a:spcPts val="450"/>
              </a:spcAft>
            </a:pPr>
            <a:r>
              <a:rPr lang="en-ZA" sz="2250" b="1" dirty="0">
                <a:solidFill>
                  <a:srgbClr val="001484"/>
                </a:solidFill>
                <a:latin typeface="Century Gothic" panose="020B0502020202020204" pitchFamily="34" charset="0"/>
              </a:rPr>
              <a:t>in every school in the province.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FE3910-AF22-4BEB-B8EB-C725406FB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Vision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2691193-5E1B-495A-95A7-A27EE48448F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9059" y="4703569"/>
            <a:ext cx="1143776" cy="8398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24427BB-7F27-4C6A-B8B3-56355A7D7E2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26858" y="4747303"/>
            <a:ext cx="789014" cy="83542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1E9BA98-20CF-4C0C-B0C6-01EE21D0D80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13498" y="4800575"/>
            <a:ext cx="799468" cy="7428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A7454945-0B13-4D83-A213-29F0A70477D7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10591" y="4724162"/>
            <a:ext cx="1009650" cy="10096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C6406EAA-276A-4D87-8E4B-87E24F7293EF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10591" y="1865861"/>
            <a:ext cx="909120" cy="8720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043ACA1F-65C8-41E6-A1FA-8C6130DE9E5F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5276" y="1807823"/>
            <a:ext cx="712320" cy="41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67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92AB13-C298-4B9B-8BBC-130F5B170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/>
              <a:t>WCED EFFORTS TO PLACE LEARNERS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4F9936A-5185-43F7-AB09-FD971A182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276" y="1196752"/>
            <a:ext cx="8597205" cy="433159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D8C3079-E7D8-476F-960D-02A13457ACE0}"/>
              </a:ext>
            </a:extLst>
          </p:cNvPr>
          <p:cNvSpPr txBox="1"/>
          <p:nvPr/>
        </p:nvSpPr>
        <p:spPr>
          <a:xfrm>
            <a:off x="629175" y="1196752"/>
            <a:ext cx="80522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 Admission Team was established at Head Office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8 District Admission Teams established.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Teams focused on placements during the fourth quarter 2021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E28C87E-BD26-4BD1-AC6C-25EE4B610A4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9175" y="2441362"/>
            <a:ext cx="5553512" cy="195088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6DA09F1-7FBC-42EC-9F59-F69069000BF8}"/>
              </a:ext>
            </a:extLst>
          </p:cNvPr>
          <p:cNvSpPr txBox="1"/>
          <p:nvPr/>
        </p:nvSpPr>
        <p:spPr>
          <a:xfrm>
            <a:off x="562063" y="4668383"/>
            <a:ext cx="77010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ZA" altLang="en-US" dirty="0"/>
              <a:t>Teams resolved </a:t>
            </a:r>
            <a:r>
              <a:rPr lang="en-ZA" altLang="en-US" b="1" dirty="0"/>
              <a:t>29 231 </a:t>
            </a:r>
            <a:r>
              <a:rPr lang="en-ZA" altLang="en-US" dirty="0"/>
              <a:t>placement cases since 7 July 2021, plus </a:t>
            </a:r>
            <a:r>
              <a:rPr lang="en-ZA" altLang="en-US" b="1" dirty="0"/>
              <a:t>472</a:t>
            </a:r>
            <a:r>
              <a:rPr lang="en-ZA" altLang="en-US" dirty="0"/>
              <a:t> Gr placements.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C38D079-E7CB-4A36-BD91-8E0E6DD8D29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89859" y="2708432"/>
            <a:ext cx="169545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67696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660B5F-52BE-4594-8292-818847BAE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ZA" dirty="0"/>
              <a:t>HOT-SPOT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8402CED-5EC1-4927-AFD7-F69D989B4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281" y="1852913"/>
            <a:ext cx="6807063" cy="2930294"/>
          </a:xfrm>
        </p:spPr>
        <p:txBody>
          <a:bodyPr>
            <a:norm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ZA" altLang="en-US" sz="1500" dirty="0"/>
              <a:t>Hotspot areas: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ZA" altLang="en-US" sz="1500" dirty="0"/>
          </a:p>
          <a:p>
            <a:pPr marL="257175" indent="-25717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ZA" altLang="en-US" sz="1500" b="0" dirty="0"/>
              <a:t>Mitchell’s Plain</a:t>
            </a:r>
          </a:p>
          <a:p>
            <a:pPr marL="257175" indent="-25717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ZA" altLang="en-US" sz="1500" b="0" dirty="0"/>
              <a:t>Eerste River</a:t>
            </a:r>
          </a:p>
          <a:p>
            <a:pPr marL="257175" indent="-25717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ZA" altLang="en-US" sz="1500" b="0" dirty="0"/>
              <a:t>Mfuleni</a:t>
            </a:r>
          </a:p>
          <a:p>
            <a:pPr marL="257175" indent="-25717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ZA" altLang="en-US" sz="1500" b="0" dirty="0"/>
              <a:t>Nomzamo/Strand </a:t>
            </a:r>
          </a:p>
          <a:p>
            <a:pPr marL="257175" indent="-25717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ZA" altLang="en-US" sz="1500" b="0" dirty="0"/>
              <a:t>Delft </a:t>
            </a:r>
          </a:p>
          <a:p>
            <a:pPr marL="257175" indent="-25717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ZA" altLang="en-US" sz="1500" b="0" dirty="0"/>
              <a:t>Du Noon/Milnerton</a:t>
            </a:r>
          </a:p>
          <a:p>
            <a:pPr marL="257175" indent="-25717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ZA" altLang="en-US" sz="1500" b="0" dirty="0"/>
              <a:t>Vredenburg </a:t>
            </a:r>
          </a:p>
          <a:p>
            <a:pPr marL="257175" indent="-25717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ZA" altLang="en-US" sz="1500" b="0" dirty="0"/>
              <a:t>Hermanus </a:t>
            </a:r>
          </a:p>
          <a:p>
            <a:pPr marL="257175" indent="-25717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ZA" altLang="en-US" sz="1500" b="0" dirty="0"/>
              <a:t>Grabouw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ZA" altLang="en-US" sz="1500" dirty="0"/>
          </a:p>
        </p:txBody>
      </p:sp>
    </p:spTree>
    <p:extLst>
      <p:ext uri="{BB962C8B-B14F-4D97-AF65-F5344CB8AC3E}">
        <p14:creationId xmlns:p14="http://schemas.microsoft.com/office/powerpoint/2010/main" xmlns="" val="36958705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DDED2E-92CC-4E38-9BCF-0DEBD374F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CATEGORIES OF LEARNERS FOR PLACEMENT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0AA879E7-2873-46F8-9CB5-AFEBC1E232A1}"/>
              </a:ext>
            </a:extLst>
          </p:cNvPr>
          <p:cNvSpPr/>
          <p:nvPr/>
        </p:nvSpPr>
        <p:spPr>
          <a:xfrm>
            <a:off x="1891718" y="1785282"/>
            <a:ext cx="1340141" cy="6858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1. In-time applications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F953874-8512-4037-A6CA-35ABF9D224C2}"/>
              </a:ext>
            </a:extLst>
          </p:cNvPr>
          <p:cNvSpPr/>
          <p:nvPr/>
        </p:nvSpPr>
        <p:spPr>
          <a:xfrm>
            <a:off x="3360697" y="2427970"/>
            <a:ext cx="1233182" cy="6858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2. Late applications (2021)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3948666F-E741-410E-8682-0FC3417CAC01}"/>
              </a:ext>
            </a:extLst>
          </p:cNvPr>
          <p:cNvSpPr/>
          <p:nvPr/>
        </p:nvSpPr>
        <p:spPr>
          <a:xfrm>
            <a:off x="5257493" y="2770870"/>
            <a:ext cx="1296099" cy="6858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3. New applications 2022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4DCE17A-5715-4CFD-8862-0BB611E3E1AC}"/>
              </a:ext>
            </a:extLst>
          </p:cNvPr>
          <p:cNvSpPr/>
          <p:nvPr/>
        </p:nvSpPr>
        <p:spPr>
          <a:xfrm>
            <a:off x="4919505" y="1672605"/>
            <a:ext cx="1081494" cy="685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UNPLACED LEARNERS</a:t>
            </a: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xmlns="" id="{5C44E6C2-DA49-41F2-8789-7233100EC0EB}"/>
              </a:ext>
            </a:extLst>
          </p:cNvPr>
          <p:cNvSpPr/>
          <p:nvPr/>
        </p:nvSpPr>
        <p:spPr>
          <a:xfrm>
            <a:off x="2115945" y="1900964"/>
            <a:ext cx="2751563" cy="415890"/>
          </a:xfrm>
          <a:prstGeom prst="arc">
            <a:avLst>
              <a:gd name="adj1" fmla="val 11569856"/>
              <a:gd name="adj2" fmla="val 0"/>
            </a:avLst>
          </a:prstGeom>
          <a:ln w="28575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xmlns="" id="{2906A54A-18C0-448E-92ED-E210F22ED2D1}"/>
              </a:ext>
            </a:extLst>
          </p:cNvPr>
          <p:cNvSpPr/>
          <p:nvPr/>
        </p:nvSpPr>
        <p:spPr>
          <a:xfrm rot="7639075">
            <a:off x="4359093" y="2331196"/>
            <a:ext cx="1123266" cy="34289"/>
          </a:xfrm>
          <a:prstGeom prst="arc">
            <a:avLst/>
          </a:prstGeom>
          <a:ln w="28575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xmlns="" id="{9EABFB12-BA96-4A7F-A75B-39264785F9C0}"/>
              </a:ext>
            </a:extLst>
          </p:cNvPr>
          <p:cNvSpPr/>
          <p:nvPr/>
        </p:nvSpPr>
        <p:spPr>
          <a:xfrm rot="13918357">
            <a:off x="5281593" y="2569441"/>
            <a:ext cx="767726" cy="259331"/>
          </a:xfrm>
          <a:prstGeom prst="arc">
            <a:avLst>
              <a:gd name="adj1" fmla="val 16200000"/>
              <a:gd name="adj2" fmla="val 459292"/>
            </a:avLst>
          </a:prstGeom>
          <a:ln w="28575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xmlns="" id="{23F180C5-6D41-4810-9D50-5039C61D56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76870" y="3675300"/>
            <a:ext cx="4224130" cy="1324367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295A30DA-0F41-4C36-AE4B-6709C82DB1CC}"/>
              </a:ext>
            </a:extLst>
          </p:cNvPr>
          <p:cNvSpPr/>
          <p:nvPr/>
        </p:nvSpPr>
        <p:spPr>
          <a:xfrm>
            <a:off x="7206911" y="2770870"/>
            <a:ext cx="1420254" cy="24595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8588" indent="-128588">
              <a:buFont typeface="Wingdings" panose="05000000000000000000" pitchFamily="2" charset="2"/>
              <a:buChar char="§"/>
            </a:pPr>
            <a:r>
              <a:rPr lang="en-ZA" sz="900" dirty="0">
                <a:solidFill>
                  <a:schemeClr val="tx1"/>
                </a:solidFill>
              </a:rPr>
              <a:t>The in-time applications are steadily dropping.</a:t>
            </a:r>
          </a:p>
          <a:p>
            <a:pPr marL="128588" indent="-128588">
              <a:buFont typeface="Wingdings" panose="05000000000000000000" pitchFamily="2" charset="2"/>
              <a:buChar char="§"/>
            </a:pPr>
            <a:r>
              <a:rPr lang="en-ZA" sz="900" dirty="0">
                <a:solidFill>
                  <a:schemeClr val="tx1"/>
                </a:solidFill>
              </a:rPr>
              <a:t>The late applications are increasing. The reason is that applications were made at schools in December 2021, but the applications have only been placed on SAMI this year.</a:t>
            </a:r>
          </a:p>
          <a:p>
            <a:pPr marL="128588" indent="-128588">
              <a:buFont typeface="Wingdings" panose="05000000000000000000" pitchFamily="2" charset="2"/>
              <a:buChar char="§"/>
            </a:pPr>
            <a:r>
              <a:rPr lang="en-ZA" sz="900" dirty="0">
                <a:solidFill>
                  <a:schemeClr val="tx1"/>
                </a:solidFill>
              </a:rPr>
              <a:t>New applications will continue to increase.</a:t>
            </a:r>
          </a:p>
        </p:txBody>
      </p:sp>
    </p:spTree>
    <p:extLst>
      <p:ext uri="{BB962C8B-B14F-4D97-AF65-F5344CB8AC3E}">
        <p14:creationId xmlns:p14="http://schemas.microsoft.com/office/powerpoint/2010/main" xmlns="" val="403459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1A24A6-1A30-4D18-97D2-FCE1E5AFF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WCED ATTEMPTS TO DEAL WITH ACCOMMODATION NEEDS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716C85-9866-4D3F-9A44-61A42782B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276" y="956345"/>
            <a:ext cx="8597205" cy="5123873"/>
          </a:xfrm>
        </p:spPr>
        <p:txBody>
          <a:bodyPr/>
          <a:lstStyle/>
          <a:p>
            <a:endParaRPr lang="en-US" dirty="0"/>
          </a:p>
          <a:p>
            <a:r>
              <a:rPr lang="en-US" sz="2000" dirty="0"/>
              <a:t>Additional mobile units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u="sng" dirty="0"/>
              <a:t>173 units </a:t>
            </a:r>
            <a:r>
              <a:rPr lang="en-US" sz="1800" b="0" dirty="0"/>
              <a:t>approved for implementation by DTPW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/>
              <a:t>Undertaking was that 105 would have been completed by Dec/Jan 2022 and remaining 68 by Apr 2022.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/>
              <a:t>On 17 January 2022, </a:t>
            </a:r>
            <a:r>
              <a:rPr lang="en-US" sz="1800" b="0" u="sng" dirty="0"/>
              <a:t>only 34 units </a:t>
            </a:r>
            <a:r>
              <a:rPr lang="en-US" sz="1800" b="0" dirty="0"/>
              <a:t>have been completed.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000" dirty="0"/>
              <a:t>Unused/under-utilized vacant classrooms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5449401-58C9-46BE-A94F-C19AC74930DF}"/>
              </a:ext>
            </a:extLst>
          </p:cNvPr>
          <p:cNvSpPr txBox="1"/>
          <p:nvPr/>
        </p:nvSpPr>
        <p:spPr>
          <a:xfrm>
            <a:off x="796954" y="3439486"/>
            <a:ext cx="7810152" cy="2221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97 vacant classrooms have been identified at schools in the province for learner placement.</a:t>
            </a:r>
          </a:p>
          <a:p>
            <a:pPr marL="285750" marR="0" lvl="0" indent="-28575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Some of these classrooms will have to be repaired for use.</a:t>
            </a:r>
          </a:p>
          <a:p>
            <a:pPr marL="285750" marR="0" lvl="0" indent="-28575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1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AO has approved funds to be transferred to do repairs to 32 vandalized classrooms over the summer school holidays.</a:t>
            </a:r>
          </a:p>
          <a:p>
            <a:pPr marL="285750" marR="0" lvl="0" indent="-28575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dirty="0"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4 628 have been accommodated in these classrooms.</a:t>
            </a:r>
            <a:endParaRPr lang="en-US" sz="1400" dirty="0">
              <a:effectLst/>
              <a:latin typeface="Avenir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45296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91A6CC-DA58-4E2C-951F-798446C01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RISKS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3C84FF0-8B5C-4F49-A654-0BE8739B1643}"/>
              </a:ext>
            </a:extLst>
          </p:cNvPr>
          <p:cNvSpPr txBox="1"/>
          <p:nvPr/>
        </p:nvSpPr>
        <p:spPr>
          <a:xfrm>
            <a:off x="599378" y="1305341"/>
            <a:ext cx="794524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q"/>
            </a:pPr>
            <a:r>
              <a:rPr lang="en-US" dirty="0"/>
              <a:t>Mobiles not being placed.</a:t>
            </a:r>
          </a:p>
          <a:p>
            <a:pPr marL="214313" indent="-214313">
              <a:buFont typeface="Wingdings" panose="05000000000000000000" pitchFamily="2" charset="2"/>
              <a:buChar char="q"/>
            </a:pPr>
            <a:endParaRPr lang="en-US" dirty="0"/>
          </a:p>
          <a:p>
            <a:pPr marL="214313" indent="-214313">
              <a:buFont typeface="Wingdings" panose="05000000000000000000" pitchFamily="2" charset="2"/>
              <a:buChar char="q"/>
            </a:pPr>
            <a:r>
              <a:rPr lang="en-US" dirty="0"/>
              <a:t>Learners who have not applied for space/accommodation (Gr 1 and Gr 8) for 2022.</a:t>
            </a:r>
          </a:p>
          <a:p>
            <a:pPr marL="214313" indent="-214313">
              <a:buFont typeface="Wingdings" panose="05000000000000000000" pitchFamily="2" charset="2"/>
              <a:buChar char="q"/>
            </a:pPr>
            <a:endParaRPr lang="en-US" dirty="0"/>
          </a:p>
          <a:p>
            <a:pPr marL="214313" indent="-214313">
              <a:buFont typeface="Wingdings" panose="05000000000000000000" pitchFamily="2" charset="2"/>
              <a:buChar char="q"/>
            </a:pPr>
            <a:r>
              <a:rPr lang="en-US" dirty="0"/>
              <a:t>New arrivals in 2022.</a:t>
            </a:r>
          </a:p>
          <a:p>
            <a:pPr marL="214313" indent="-214313">
              <a:buFont typeface="Wingdings" panose="05000000000000000000" pitchFamily="2" charset="2"/>
              <a:buChar char="q"/>
            </a:pPr>
            <a:endParaRPr lang="en-US" dirty="0"/>
          </a:p>
          <a:p>
            <a:pPr marL="214313" indent="-214313">
              <a:buFont typeface="Wingdings" panose="05000000000000000000" pitchFamily="2" charset="2"/>
              <a:buChar char="q"/>
            </a:pPr>
            <a:r>
              <a:rPr lang="en-US" dirty="0"/>
              <a:t>Possible full (100%) return of learners to school.</a:t>
            </a:r>
          </a:p>
          <a:p>
            <a:pPr marL="214313" indent="-214313">
              <a:buFont typeface="Wingdings" panose="05000000000000000000" pitchFamily="2" charset="2"/>
              <a:buChar char="q"/>
            </a:pPr>
            <a:endParaRPr lang="en-US" dirty="0"/>
          </a:p>
          <a:p>
            <a:pPr marL="214313" indent="-214313">
              <a:buFont typeface="Wingdings" panose="05000000000000000000" pitchFamily="2" charset="2"/>
              <a:buChar char="q"/>
            </a:pPr>
            <a:r>
              <a:rPr lang="en-US" dirty="0"/>
              <a:t>Because there is a need for everybody in districts to be involved in trying to resolve unplaced learners, key district staff are distracted from attending/delivering other critical educational matters.</a:t>
            </a:r>
          </a:p>
          <a:p>
            <a:endParaRPr lang="en-US" dirty="0"/>
          </a:p>
          <a:p>
            <a:pPr marL="214313" indent="-214313">
              <a:buFont typeface="Wingdings" panose="05000000000000000000" pitchFamily="2" charset="2"/>
              <a:buChar char="q"/>
            </a:pPr>
            <a:r>
              <a:rPr lang="en-US" dirty="0"/>
              <a:t>Platooning poses certain safety risks, and it also impedes on the requisite teaching time for learners</a:t>
            </a:r>
          </a:p>
        </p:txBody>
      </p:sp>
    </p:spTree>
    <p:extLst>
      <p:ext uri="{BB962C8B-B14F-4D97-AF65-F5344CB8AC3E}">
        <p14:creationId xmlns:p14="http://schemas.microsoft.com/office/powerpoint/2010/main" xmlns="" val="24511421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C16898-078D-4324-9D4E-9A10B4783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CONSIDERATIONS FOR FUTURE MANAGEMENT OF ADMISSIONS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B29A1C0-A249-44C0-B2F5-25A33AC5E778}"/>
              </a:ext>
            </a:extLst>
          </p:cNvPr>
          <p:cNvSpPr txBox="1"/>
          <p:nvPr/>
        </p:nvSpPr>
        <p:spPr>
          <a:xfrm>
            <a:off x="586409" y="2169216"/>
            <a:ext cx="732513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100" dirty="0"/>
              <a:t>We will amend SAMI to reflect different categories of applications:</a:t>
            </a:r>
          </a:p>
          <a:p>
            <a:pPr marL="685800" lvl="1" indent="-342900">
              <a:buFont typeface="Wingdings" panose="05000000000000000000" pitchFamily="2" charset="2"/>
              <a:buChar char="q"/>
            </a:pPr>
            <a:r>
              <a:rPr lang="en-ZA" sz="2100" dirty="0"/>
              <a:t>Gr R</a:t>
            </a:r>
          </a:p>
          <a:p>
            <a:pPr marL="685800" lvl="1" indent="-342900">
              <a:buFont typeface="Wingdings" panose="05000000000000000000" pitchFamily="2" charset="2"/>
              <a:buChar char="q"/>
            </a:pPr>
            <a:r>
              <a:rPr lang="en-ZA" sz="2100" dirty="0"/>
              <a:t>Grades 1 &amp; 8 as entry grades into Primary and High School respectively</a:t>
            </a:r>
          </a:p>
          <a:p>
            <a:pPr marL="685800" lvl="1" indent="-342900">
              <a:buFont typeface="Wingdings" panose="05000000000000000000" pitchFamily="2" charset="2"/>
              <a:buChar char="q"/>
            </a:pPr>
            <a:r>
              <a:rPr lang="en-ZA" sz="2100" dirty="0"/>
              <a:t>Transfers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sz="2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100" dirty="0"/>
              <a:t>Unlock the possibility of mobile rentals</a:t>
            </a:r>
          </a:p>
        </p:txBody>
      </p:sp>
    </p:spTree>
    <p:extLst>
      <p:ext uri="{BB962C8B-B14F-4D97-AF65-F5344CB8AC3E}">
        <p14:creationId xmlns:p14="http://schemas.microsoft.com/office/powerpoint/2010/main" xmlns="" val="25814083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LEARNER WELLNESS</a:t>
            </a:r>
          </a:p>
        </p:txBody>
      </p:sp>
    </p:spTree>
    <p:extLst>
      <p:ext uri="{BB962C8B-B14F-4D97-AF65-F5344CB8AC3E}">
        <p14:creationId xmlns:p14="http://schemas.microsoft.com/office/powerpoint/2010/main" xmlns="" val="6892271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E536BD-5191-464E-A15C-C4E58753E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ZA" sz="2400" dirty="0"/>
              <a:t>LEARNER SUPPORT/COVID READINESS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B4716A-4E87-4FFD-8E44-70D7B68E9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276" y="1062528"/>
            <a:ext cx="8597205" cy="4883466"/>
          </a:xfrm>
        </p:spPr>
        <p:txBody>
          <a:bodyPr>
            <a:norm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ZA" sz="1800" b="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District requested all schools, teachers and learners to complete questionnaires to determine support needed.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ZA" sz="1800" b="0" dirty="0">
                <a:latin typeface="Century Gothic" panose="020B0502020202020204" pitchFamily="34" charset="0"/>
              </a:rPr>
              <a:t>Learners are supported: face-to-face or virtually. A psychologists or social worker supports learners either individually or in groups. School counsellors at our schools of skills also provide support to learners.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800" b="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WCED Learner Support Pathway to guide support rendered to learners affected by, for example, either illness, anxiety or grief.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800" b="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PPE materials to the value of R19m have been procured centrally for 873 schools who indicated in a survey the need for top-ups. Delivery started in the 4</a:t>
            </a:r>
            <a:r>
              <a:rPr lang="en-ZA" sz="1800" b="0" baseline="30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ZA" sz="1800" b="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quarter and is still in process. This is an ongoing project to support schools unable to purchase their own stock.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800" b="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Schools have also been advised to budget for PPE materials from their Norms and Standards funding.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800" b="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Screening of all learners upon entry to school facilities will continue.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800" b="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Any learner displaying symptoms will be confined to an isolation facility and the parents contacted to collect the child.</a:t>
            </a:r>
          </a:p>
        </p:txBody>
      </p:sp>
    </p:spTree>
    <p:extLst>
      <p:ext uri="{BB962C8B-B14F-4D97-AF65-F5344CB8AC3E}">
        <p14:creationId xmlns:p14="http://schemas.microsoft.com/office/powerpoint/2010/main" xmlns="" val="8678401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BAEC4F44-831A-45B0-9DF1-2E39C2539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/>
              <a:t>WCED Wellness and Psycho-social Support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F23EF249-A9A4-45C1-AFE4-17D9D6AB8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276" y="1196752"/>
            <a:ext cx="8597205" cy="4600041"/>
          </a:xfrm>
        </p:spPr>
        <p:txBody>
          <a:bodyPr>
            <a:normAutofit fontScale="62500" lnSpcReduction="20000"/>
          </a:bodyPr>
          <a:lstStyle/>
          <a:p>
            <a:pPr marL="457200" marR="0" indent="-45720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900" b="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The WCED has a wellness and psycho-social support strategy, which was adapted especially for use during the Covid-19 period to be responsive to the increased need for psycho-social support.</a:t>
            </a:r>
            <a:endParaRPr lang="en-US" sz="2900" b="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900" b="0" dirty="0">
                <a:effectLst/>
                <a:latin typeface="+mn-lt"/>
                <a:ea typeface="Calibri" panose="020F0502020204030204" pitchFamily="34" charset="0"/>
              </a:rPr>
              <a:t>There is a provincial psycho-social task team that has been established.</a:t>
            </a:r>
          </a:p>
          <a:p>
            <a:pPr marL="457200" marR="0" indent="-45720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900" b="0" dirty="0">
                <a:latin typeface="+mn-lt"/>
                <a:ea typeface="Calibri" panose="020F0502020204030204" pitchFamily="34" charset="0"/>
              </a:rPr>
              <a:t>Cooperation with two sister departments (Health &amp; DSD).</a:t>
            </a:r>
            <a:endParaRPr lang="en-GB" sz="2900" b="0" dirty="0">
              <a:effectLst/>
              <a:latin typeface="+mn-lt"/>
              <a:ea typeface="Calibri" panose="020F0502020204030204" pitchFamily="34" charset="0"/>
            </a:endParaRPr>
          </a:p>
          <a:p>
            <a:pPr marL="457200" marR="0" indent="-45720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900" b="0" dirty="0">
                <a:solidFill>
                  <a:prstClr val="black"/>
                </a:solidFill>
                <a:latin typeface="+mn-lt"/>
              </a:rPr>
              <a:t>L</a:t>
            </a:r>
            <a:r>
              <a:rPr kumimoji="0" lang="en-US" sz="29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earners received psycho-social interventions which included bereavement counselling, interventions for depression and suicidal ideation, trauma, mental health screening and wellness promotion sessions.</a:t>
            </a:r>
          </a:p>
          <a:p>
            <a:pPr marL="457200" marR="0" indent="-45720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900" b="0" dirty="0">
                <a:latin typeface="+mn-lt"/>
              </a:rPr>
              <a:t>Training on emotional first aid/trauma-informed schools was provided to  teachers.</a:t>
            </a:r>
            <a:endParaRPr kumimoji="0" lang="en-US" sz="29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indent="-45720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ZA" sz="2900" b="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Grade 12/matric learners were found to be particularly vulnerable due to the high stakes examination they would be writing at the end of the year and were a particular focus for psycho-social interventions.</a:t>
            </a:r>
            <a:endParaRPr lang="en-US" sz="2900" b="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734339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F82AEB-791D-4669-9903-3B0BAA9F8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7444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/>
              <a:t>GRADE 12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BBFC017-F339-4D11-84CA-7685D43F7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727" y="1147194"/>
            <a:ext cx="8422546" cy="4563611"/>
          </a:xfrm>
        </p:spPr>
        <p:txBody>
          <a:bodyPr>
            <a:noAutofit/>
          </a:bodyPr>
          <a:lstStyle/>
          <a:p>
            <a:pPr marL="285750" marR="0" indent="-2857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i="1" dirty="0">
                <a:ea typeface="Calibri" panose="020F0502020204030204" pitchFamily="34" charset="0"/>
              </a:rPr>
              <a:t>The Specialised Support </a:t>
            </a:r>
            <a:r>
              <a:rPr lang="en-GB" sz="1600" i="1" dirty="0">
                <a:effectLst/>
                <a:ea typeface="Calibri" panose="020F0502020204030204" pitchFamily="34" charset="0"/>
              </a:rPr>
              <a:t>teams in districts proactively engaged with Grade 12 learners as they prepared for exams. This </a:t>
            </a:r>
            <a:r>
              <a:rPr lang="en-GB" sz="1600" i="1" dirty="0">
                <a:ea typeface="Calibri" panose="020F0502020204030204" pitchFamily="34" charset="0"/>
              </a:rPr>
              <a:t>i</a:t>
            </a:r>
            <a:r>
              <a:rPr lang="en-GB" sz="1600" i="1" dirty="0">
                <a:effectLst/>
                <a:ea typeface="Calibri" panose="020F0502020204030204" pitchFamily="34" charset="0"/>
              </a:rPr>
              <a:t>ncluded:</a:t>
            </a:r>
            <a:endParaRPr lang="en-US" sz="1600" i="1" dirty="0">
              <a:effectLst/>
              <a:ea typeface="Calibri" panose="020F0502020204030204" pitchFamily="34" charset="0"/>
            </a:endParaRPr>
          </a:p>
          <a:p>
            <a:pPr marL="800100" lvl="1" indent="-342900" algn="jus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1600" i="1" dirty="0">
                <a:effectLst/>
                <a:ea typeface="Calibri" panose="020F0502020204030204" pitchFamily="34" charset="0"/>
              </a:rPr>
              <a:t>Self-care and mindfulness sessions with groups of matric learners</a:t>
            </a:r>
            <a:endParaRPr lang="en-US" sz="1600" i="1" dirty="0">
              <a:effectLst/>
              <a:ea typeface="Calibri" panose="020F0502020204030204" pitchFamily="34" charset="0"/>
            </a:endParaRPr>
          </a:p>
          <a:p>
            <a:pPr marL="800100" lvl="1" indent="-342900" algn="jus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1600" i="1" dirty="0">
                <a:effectLst/>
                <a:ea typeface="Calibri" panose="020F0502020204030204" pitchFamily="34" charset="0"/>
              </a:rPr>
              <a:t>Group psycho-social support sessions</a:t>
            </a:r>
          </a:p>
          <a:p>
            <a:pPr marL="800100" lvl="1" indent="-342900" algn="jus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1600" i="1" dirty="0">
                <a:effectLst/>
                <a:ea typeface="Calibri" panose="020F0502020204030204" pitchFamily="34" charset="0"/>
              </a:rPr>
              <a:t>Individual counselling sessions, when required</a:t>
            </a:r>
          </a:p>
          <a:p>
            <a:pPr marL="800100" lvl="1" indent="-342900" algn="jus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1600" i="1" dirty="0">
                <a:effectLst/>
                <a:ea typeface="Calibri" panose="020F0502020204030204" pitchFamily="34" charset="0"/>
              </a:rPr>
              <a:t>Motivational talks</a:t>
            </a:r>
            <a:endParaRPr lang="en-US" sz="1600" i="1" dirty="0">
              <a:effectLst/>
              <a:ea typeface="Calibri" panose="020F0502020204030204" pitchFamily="34" charset="0"/>
            </a:endParaRPr>
          </a:p>
          <a:p>
            <a:pPr marL="800100" lvl="1" indent="-342900" algn="jus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1600" i="1" dirty="0">
                <a:effectLst/>
                <a:ea typeface="Calibri" panose="020F0502020204030204" pitchFamily="34" charset="0"/>
              </a:rPr>
              <a:t>Study skills sessions</a:t>
            </a:r>
          </a:p>
          <a:p>
            <a:pPr marL="800100" lvl="1" indent="-342900" algn="just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1600" i="1" dirty="0">
                <a:effectLst/>
                <a:ea typeface="Calibri" panose="020F0502020204030204" pitchFamily="34" charset="0"/>
              </a:rPr>
              <a:t>Psycho-social support sessions with parents focusing on communication, realistic expectations and goal-setting, and supporting a Grade 12 learner at home</a:t>
            </a:r>
            <a:endParaRPr lang="en-US" sz="1600" i="1" dirty="0">
              <a:effectLst/>
              <a:ea typeface="Calibri" panose="020F0502020204030204" pitchFamily="34" charset="0"/>
            </a:endParaRPr>
          </a:p>
          <a:p>
            <a:pPr marL="285750" marR="0" indent="-2857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i="1" dirty="0">
                <a:effectLst/>
                <a:ea typeface="Calibri" panose="020F0502020204030204" pitchFamily="34" charset="0"/>
              </a:rPr>
              <a:t>Various partners (NGOs &amp; Universities) have assisted.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The WCED’s placed useful resources regarding psycho-social support and promotion of well-being on the WCED’s ePortal.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i="1" dirty="0"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GB" sz="1600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istricts distributed relevant pamphlets and other resources to schools.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i="1" dirty="0">
                <a:ea typeface="Calibri" panose="020F0502020204030204" pitchFamily="34" charset="0"/>
                <a:cs typeface="Calibri" panose="020F0502020204030204" pitchFamily="34" charset="0"/>
              </a:rPr>
              <a:t>Growth Mindset (T2P) was also offered to Matrics.</a:t>
            </a:r>
            <a:endParaRPr lang="en-GB" sz="1600" i="1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7864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4DBC21-914E-4898-990A-247FE2D6A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1CFF36-8FA2-4F66-AE1C-22337BD873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The presentation will in broad cover the following topics:</a:t>
            </a:r>
          </a:p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NSC 2021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School Readiness for 2022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Admissions 2022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Learner wellness and support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778588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Box 2"/>
          <p:cNvSpPr txBox="1">
            <a:spLocks noChangeArrowheads="1"/>
          </p:cNvSpPr>
          <p:nvPr/>
        </p:nvSpPr>
        <p:spPr bwMode="auto">
          <a:xfrm>
            <a:off x="1043608" y="285791"/>
            <a:ext cx="6361340" cy="806528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vert="horz" wrap="square" lIns="68580" tIns="34290" rIns="68580" bIns="34290" anchor="ctr" anchorCtr="0">
            <a:noAutofit/>
          </a:bodyPr>
          <a:lstStyle>
            <a:defPPr>
              <a:defRPr lang="en-US"/>
            </a:defPPr>
            <a:lvl1pPr algn="ctr">
              <a:defRPr sz="1200" b="1">
                <a:solidFill>
                  <a:prstClr val="white"/>
                </a:solidFill>
                <a:ea typeface="Calibri"/>
                <a:cs typeface="Times New Roman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Times New Roman"/>
              </a:rPr>
              <a:t>PSYCHO-SOCIAL SUPPORT PATHWAY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Times New Roman"/>
              </a:rPr>
              <a:t>LEVELS OF SUPPORT</a:t>
            </a:r>
          </a:p>
        </p:txBody>
      </p:sp>
      <p:sp>
        <p:nvSpPr>
          <p:cNvPr id="53" name="Oval 52"/>
          <p:cNvSpPr/>
          <p:nvPr/>
        </p:nvSpPr>
        <p:spPr>
          <a:xfrm>
            <a:off x="575550" y="1526407"/>
            <a:ext cx="2155119" cy="561954"/>
          </a:xfrm>
          <a:prstGeom prst="ellipse">
            <a:avLst/>
          </a:prstGeom>
          <a:solidFill>
            <a:srgbClr val="92D050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vert="horz" wrap="square" lIns="68580" tIns="34290" rIns="68580" bIns="3429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/>
                <a:cs typeface="Times New Roman"/>
              </a:rPr>
              <a:t>LOW LEVEL SUPPORT</a:t>
            </a:r>
            <a:endParaRPr kumimoji="0" lang="en-ZA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/>
              <a:cs typeface="Times New Roman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3412727" y="1649977"/>
            <a:ext cx="2097394" cy="563061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/>
                <a:cs typeface="Times New Roman"/>
              </a:rPr>
              <a:t>MODERATE LEVEL SUPPORT</a:t>
            </a:r>
            <a:endParaRPr kumimoji="0" lang="en-ZA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/>
              <a:cs typeface="Times New Roman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6348131" y="1649977"/>
            <a:ext cx="2113633" cy="563061"/>
          </a:xfrm>
          <a:prstGeom prst="ellipse">
            <a:avLst/>
          </a:prstGeom>
          <a:solidFill>
            <a:srgbClr val="C00000">
              <a:alpha val="84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Calibri"/>
                <a:cs typeface="Times New Roman"/>
              </a:rPr>
              <a:t>HIGH LEVEL SUPPORT</a:t>
            </a: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/>
              <a:cs typeface="Times New Roman"/>
            </a:endParaRPr>
          </a:p>
        </p:txBody>
      </p:sp>
      <p:sp>
        <p:nvSpPr>
          <p:cNvPr id="11" name="Flowchart: Stored Data 10"/>
          <p:cNvSpPr/>
          <p:nvPr/>
        </p:nvSpPr>
        <p:spPr>
          <a:xfrm rot="16200000">
            <a:off x="-334531" y="2530883"/>
            <a:ext cx="3962147" cy="2515149"/>
          </a:xfrm>
          <a:prstGeom prst="flowChartOnlineStorag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/>
          <a:lstStyle/>
          <a:p>
            <a:pPr marL="214313" marR="0" lvl="0" indent="-2143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Life Skills/Orientation incl. relevant Covid-19 information </a:t>
            </a:r>
          </a:p>
          <a:p>
            <a:pPr marL="214313" marR="0" lvl="0" indent="-2143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Trauma-sensitive/ Wellness tips</a:t>
            </a:r>
          </a:p>
          <a:p>
            <a:pPr marL="214313" marR="0" lvl="0" indent="-2143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Growth mindset &amp;</a:t>
            </a:r>
          </a:p>
          <a:p>
            <a:pPr marL="214313" marR="0" lvl="0" indent="-2143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Classroom emotional /sensory regulation/body-based  support strategies</a:t>
            </a:r>
          </a:p>
          <a:p>
            <a:pPr marL="214313" marR="0" lvl="0" indent="-2143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Online psycho-social support</a:t>
            </a:r>
          </a:p>
          <a:p>
            <a:pPr marL="214313" marR="0" lvl="0" indent="-2143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Violence Prevention Initiative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NSNP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School Enrichment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DCAS after-school projects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white"/>
                </a:solidFill>
                <a:latin typeface="Calibri" panose="020F0502020204030204"/>
              </a:rPr>
              <a:t>+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EWP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  <a:p>
            <a:pPr marL="214313" marR="0" lvl="0" indent="-2143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7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Flowchart: Stored Data 65"/>
          <p:cNvSpPr/>
          <p:nvPr/>
        </p:nvSpPr>
        <p:spPr>
          <a:xfrm rot="16200000">
            <a:off x="6493349" y="1801645"/>
            <a:ext cx="1823196" cy="2515155"/>
          </a:xfrm>
          <a:prstGeom prst="flowChartOnlineStorag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/>
          <a:lstStyle/>
          <a:p>
            <a:pPr marL="214313" marR="0" lvl="0" indent="-2143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Individual or Group Counselling/therapy/ psycho-educational  assessment</a:t>
            </a:r>
          </a:p>
          <a:p>
            <a:pPr marL="214313" marR="0" lvl="0" indent="-2143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Referral to DOH  e.g.psychiatric services, medication</a:t>
            </a:r>
          </a:p>
          <a:p>
            <a:pPr marL="214313" marR="0" lvl="0" indent="-2143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Referral to DSD e.g. child protection services</a:t>
            </a:r>
          </a:p>
          <a:p>
            <a:pPr marL="214313" marR="0" lvl="0" indent="-2143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Flowchart: Stored Data 66"/>
          <p:cNvSpPr/>
          <p:nvPr/>
        </p:nvSpPr>
        <p:spPr>
          <a:xfrm rot="16200000">
            <a:off x="3127168" y="2171424"/>
            <a:ext cx="2688292" cy="2515151"/>
          </a:xfrm>
          <a:prstGeom prst="flowChartOnlineStorag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/>
          <a:lstStyle/>
          <a:p>
            <a:pPr marL="214313" marR="0" lvl="0" indent="-2143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School Psycho-social Plans</a:t>
            </a:r>
          </a:p>
          <a:p>
            <a:pPr marL="214313" marR="0" lvl="0" indent="-2143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Psychologist/Social Worker consultation</a:t>
            </a:r>
          </a:p>
          <a:p>
            <a:pPr marL="214313" marR="0" lvl="0" indent="-2143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Case discussions</a:t>
            </a:r>
          </a:p>
          <a:p>
            <a:pPr marL="214313" marR="0" lvl="0" indent="-2143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Community services</a:t>
            </a:r>
          </a:p>
        </p:txBody>
      </p:sp>
    </p:spTree>
    <p:extLst>
      <p:ext uri="{BB962C8B-B14F-4D97-AF65-F5344CB8AC3E}">
        <p14:creationId xmlns:p14="http://schemas.microsoft.com/office/powerpoint/2010/main" xmlns="" val="19405447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67394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SCHOOL READINESS</a:t>
            </a:r>
          </a:p>
        </p:txBody>
      </p:sp>
    </p:spTree>
    <p:extLst>
      <p:ext uri="{BB962C8B-B14F-4D97-AF65-F5344CB8AC3E}">
        <p14:creationId xmlns:p14="http://schemas.microsoft.com/office/powerpoint/2010/main" xmlns="" val="1732216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6A6302-B1FB-495C-B589-C5C1EB104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ZA" sz="2400" dirty="0"/>
              <a:t>SCHOOL IMPROVEMENT PLANS (SIPs)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9115262-AD54-4331-B5EC-8638770370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sz="2400" dirty="0"/>
              <a:t>All schools who have achieved less that 60% in the NSC exams are required to develop an intervention plan.</a:t>
            </a:r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r>
              <a:rPr lang="en-ZA" sz="2400" dirty="0"/>
              <a:t>Schools who have achieved less that 70% in the NSC exams</a:t>
            </a:r>
          </a:p>
          <a:p>
            <a:endParaRPr lang="en-ZA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D9117952-E9B0-4516-8EB8-3D37C388BF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89447665"/>
              </p:ext>
            </p:extLst>
          </p:nvPr>
        </p:nvGraphicFramePr>
        <p:xfrm>
          <a:off x="567655" y="2316480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408966882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14882555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ZA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Number of schools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90252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94811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98569909"/>
                  </a:ext>
                </a:extLst>
              </a:tr>
            </a:tbl>
          </a:graphicData>
        </a:graphic>
      </p:graphicFrame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xmlns="" id="{19472CFB-2032-4AD2-BF23-AAEBCD05D4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41267981"/>
              </p:ext>
            </p:extLst>
          </p:nvPr>
        </p:nvGraphicFramePr>
        <p:xfrm>
          <a:off x="567655" y="4656665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50518949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17356966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ZA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Number of schools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21971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/>
                        <a:t>2020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112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32288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dirty="0"/>
                        <a:t>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613874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72361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7A436B-1C21-4E85-B8BD-D83B981E0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ZA" sz="2400" dirty="0"/>
              <a:t>SCHOOLS PERFORMING BELOW 60% IN NSC	</a:t>
            </a:r>
            <a:r>
              <a:rPr lang="en-ZA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1E65020-4275-44AF-BB88-6AA97433E9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dirty="0"/>
              <a:t>Head of Education issues a letter to the school indicating their unfavourable pass rate.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dirty="0"/>
              <a:t>District Director, Head of Curriculum and Circuit Manager analyse the results of the schools.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dirty="0"/>
              <a:t>School Management Team is called in to explain their results once they have analysed the results.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dirty="0"/>
              <a:t>SMT present their Intervention Plan in the School Improvement Plan(SIP).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dirty="0"/>
              <a:t>Agreement is reached between the district and the school on monitoring of the intervention plan.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dirty="0"/>
              <a:t>School is included in the District Improvement Plan (DIP)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400" dirty="0"/>
              <a:t>At the quarterly Exco visits to districts, the District responds on the monitoring of the schools below 70%.</a:t>
            </a:r>
          </a:p>
        </p:txBody>
      </p:sp>
    </p:spTree>
    <p:extLst>
      <p:ext uri="{BB962C8B-B14F-4D97-AF65-F5344CB8AC3E}">
        <p14:creationId xmlns:p14="http://schemas.microsoft.com/office/powerpoint/2010/main" xmlns="" val="3878225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A230D45F-ABE9-4B18-885C-08F4937179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LEARNER TRANSPORT SYSTEM (LTS)</a:t>
            </a:r>
          </a:p>
        </p:txBody>
      </p:sp>
    </p:spTree>
    <p:extLst>
      <p:ext uri="{BB962C8B-B14F-4D97-AF65-F5344CB8AC3E}">
        <p14:creationId xmlns:p14="http://schemas.microsoft.com/office/powerpoint/2010/main" xmlns="" val="1674063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75C3AF-C727-443B-A45C-397D830C5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LEARNER TRANSPORT SCHEME (LTS) – part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4C48237-CA84-464C-B518-5FC2219B7E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sz="1800" dirty="0"/>
              <a:t>LEGAL &amp; POLICY CONTEXT:</a:t>
            </a:r>
          </a:p>
          <a:p>
            <a:r>
              <a:rPr lang="en-US" sz="1600" dirty="0"/>
              <a:t>1. LTS POLICY:</a:t>
            </a:r>
          </a:p>
          <a:p>
            <a:r>
              <a:rPr lang="en-US" sz="1600" b="0" dirty="0"/>
              <a:t>    Learners in rural areas who reside 5 or more kilometres from their nearest schools</a:t>
            </a:r>
          </a:p>
          <a:p>
            <a:r>
              <a:rPr lang="en-US" sz="1600" b="0" dirty="0"/>
              <a:t>    qualify for learner transport.</a:t>
            </a:r>
          </a:p>
          <a:p>
            <a:r>
              <a:rPr lang="en-US" sz="1600" dirty="0"/>
              <a:t>2. LTS STANDARD OPERATIONAL PROCEDURES (SOP)</a:t>
            </a:r>
          </a:p>
          <a:p>
            <a:r>
              <a:rPr lang="en-US" sz="1600" b="0" dirty="0"/>
              <a:t>    Guidelines on the management of LTS at schools, Districts and Head Office. </a:t>
            </a:r>
          </a:p>
          <a:p>
            <a:endParaRPr lang="en-US" sz="1600" dirty="0"/>
          </a:p>
          <a:p>
            <a:r>
              <a:rPr lang="en-US" sz="1800" dirty="0"/>
              <a:t>SCOPE AND SCALE OF SERVICE</a:t>
            </a:r>
          </a:p>
          <a:p>
            <a:r>
              <a:rPr lang="en-US" sz="1600" b="0" dirty="0"/>
              <a:t>581 LTS routes, 60 972 learners transported, 463 Primary and Secondary schools. </a:t>
            </a:r>
          </a:p>
          <a:p>
            <a:endParaRPr lang="en-US" sz="1600" dirty="0"/>
          </a:p>
          <a:p>
            <a:r>
              <a:rPr lang="en-US" sz="1800" dirty="0"/>
              <a:t>FINANCIAL PROVISION</a:t>
            </a:r>
          </a:p>
          <a:p>
            <a:r>
              <a:rPr lang="en-US" sz="1600" b="0" dirty="0"/>
              <a:t>2021/22 Budget: R456 million;  Expenditure on 31 December 2021: R347 million.</a:t>
            </a:r>
          </a:p>
          <a:p>
            <a:endParaRPr lang="en-US" sz="1600" dirty="0"/>
          </a:p>
          <a:p>
            <a:r>
              <a:rPr lang="en-US" sz="1800" dirty="0"/>
              <a:t>DELIVERY HIGHLIGHTS</a:t>
            </a:r>
          </a:p>
          <a:p>
            <a:r>
              <a:rPr lang="en-US" sz="1600" b="0" dirty="0"/>
              <a:t>All targeted learners are transported.    </a:t>
            </a:r>
          </a:p>
          <a:p>
            <a:r>
              <a:rPr lang="en-US" sz="1600" b="0" dirty="0"/>
              <a:t>11 new LTS route applications were received and processed for January 2022.</a:t>
            </a:r>
          </a:p>
          <a:p>
            <a:r>
              <a:rPr lang="en-US" sz="1600" b="0" dirty="0"/>
              <a:t>A total of 455 LTS applications were received and processed for January 2022, representing 6656 learners.</a:t>
            </a:r>
          </a:p>
        </p:txBody>
      </p:sp>
    </p:spTree>
    <p:extLst>
      <p:ext uri="{BB962C8B-B14F-4D97-AF65-F5344CB8AC3E}">
        <p14:creationId xmlns:p14="http://schemas.microsoft.com/office/powerpoint/2010/main" xmlns="" val="3623734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A60ABE-EC89-4501-AC42-5FF2D34BA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LEARNER TRANSPORT SCEMES (LTS) – part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1B445AB-CAF8-4FA8-9F93-29674CF7D5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800" dirty="0"/>
              <a:t>RISKS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/>
              <a:t>Availability of sufficient funding;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/>
              <a:t>Petrol price hikes;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/>
              <a:t>unpredictability of bid prices;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/>
              <a:t>Road conditions;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/>
              <a:t>Safety and roadworthiness of vehicles.</a:t>
            </a:r>
          </a:p>
          <a:p>
            <a:endParaRPr lang="en-US" sz="1600" dirty="0"/>
          </a:p>
          <a:p>
            <a:r>
              <a:rPr lang="en-US" sz="1800" dirty="0"/>
              <a:t>INNOVATIONS AND EFFICIENCY PROGRAMS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/>
              <a:t>GIS system with GPS coordinates,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/>
              <a:t>CEMIS database for learners and approved LTS vehicles.</a:t>
            </a:r>
          </a:p>
          <a:p>
            <a:endParaRPr lang="en-US" sz="1600" dirty="0"/>
          </a:p>
          <a:p>
            <a:r>
              <a:rPr lang="en-US" sz="1800" dirty="0"/>
              <a:t>FUTURE OUTLOOK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Electronic LTS applications via CEMIS from school level;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/>
              <a:t>Closer working relationship with the Department of Transport and Public Works.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371103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heme/theme1.xml><?xml version="1.0" encoding="utf-8"?>
<a:theme xmlns:a="http://schemas.openxmlformats.org/drawingml/2006/main" name="WCG-PPT Master-121022-amc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21183</TotalTime>
  <Words>1870</Words>
  <Application>Microsoft Office PowerPoint</Application>
  <PresentationFormat>On-screen Show (4:3)</PresentationFormat>
  <Paragraphs>430</Paragraphs>
  <Slides>31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WCG-PPT Master-121022-amc</vt:lpstr>
      <vt:lpstr>think-cell Slide</vt:lpstr>
      <vt:lpstr>Slide 1</vt:lpstr>
      <vt:lpstr>Vision</vt:lpstr>
      <vt:lpstr>INTRODUCTION</vt:lpstr>
      <vt:lpstr>Slide 4</vt:lpstr>
      <vt:lpstr>SCHOOL IMPROVEMENT PLANS (SIPs)</vt:lpstr>
      <vt:lpstr>SCHOOLS PERFORMING BELOW 60% IN NSC  </vt:lpstr>
      <vt:lpstr>Slide 7</vt:lpstr>
      <vt:lpstr>LEARNER TRANSPORT SCHEME (LTS) – part 1</vt:lpstr>
      <vt:lpstr>LEARNER TRANSPORT SCEMES (LTS) – part 2</vt:lpstr>
      <vt:lpstr>Slide 10</vt:lpstr>
      <vt:lpstr>LEARNING &amp; TEACHING SUPPORT MATERIAL (LTSM) – part 1</vt:lpstr>
      <vt:lpstr>LEARNING &amp; TEACHING SUPPORT MATERIAL – part 2</vt:lpstr>
      <vt:lpstr>Slide 13</vt:lpstr>
      <vt:lpstr>BURGLARIES/VANDALISM</vt:lpstr>
      <vt:lpstr>COMPARISON: DEC 2020 vs DEC 2021</vt:lpstr>
      <vt:lpstr>Slide 16</vt:lpstr>
      <vt:lpstr>SAMI STATS  ON 25 JUNE 2021 (UNIQUE LEARNERS)</vt:lpstr>
      <vt:lpstr>LEARNER ADMISSIONS 2022</vt:lpstr>
      <vt:lpstr>UNPLACED LEARNERS AT 20 JANUARY 2022</vt:lpstr>
      <vt:lpstr>WCED EFFORTS TO PLACE LEARNERS</vt:lpstr>
      <vt:lpstr>HOT-SPOT AREAS</vt:lpstr>
      <vt:lpstr>THREE CATEGORIES OF LEARNERS FOR PLACEMENT</vt:lpstr>
      <vt:lpstr>WCED ATTEMPTS TO DEAL WITH ACCOMMODATION NEEDS</vt:lpstr>
      <vt:lpstr>RISKS</vt:lpstr>
      <vt:lpstr>CONSIDERATIONS FOR FUTURE MANAGEMENT OF ADMISSIONS</vt:lpstr>
      <vt:lpstr>Slide 26</vt:lpstr>
      <vt:lpstr>LEARNER SUPPORT/COVID READINESS</vt:lpstr>
      <vt:lpstr>WCED Wellness and Psycho-social Support</vt:lpstr>
      <vt:lpstr>GRADE 12 SUPPORT</vt:lpstr>
      <vt:lpstr>Slide 30</vt:lpstr>
      <vt:lpstr>Slide 31</vt:lpstr>
    </vt:vector>
  </TitlesOfParts>
  <Company>PGWC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Hector Eliott</dc:creator>
  <cp:lastModifiedBy>USER</cp:lastModifiedBy>
  <cp:revision>1563</cp:revision>
  <cp:lastPrinted>2022-01-20T08:16:43Z</cp:lastPrinted>
  <dcterms:created xsi:type="dcterms:W3CDTF">2017-01-19T08:56:34Z</dcterms:created>
  <dcterms:modified xsi:type="dcterms:W3CDTF">2022-01-26T06:12:39Z</dcterms:modified>
</cp:coreProperties>
</file>