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0" r:id="rId5"/>
    <p:sldId id="261" r:id="rId6"/>
    <p:sldId id="266" r:id="rId7"/>
    <p:sldId id="710" r:id="rId8"/>
    <p:sldId id="708" r:id="rId9"/>
    <p:sldId id="709" r:id="rId10"/>
    <p:sldId id="262" r:id="rId11"/>
    <p:sldId id="706" r:id="rId12"/>
    <p:sldId id="268" r:id="rId13"/>
    <p:sldId id="707" r:id="rId14"/>
    <p:sldId id="269" r:id="rId15"/>
    <p:sldId id="704" r:id="rId16"/>
    <p:sldId id="270" r:id="rId17"/>
    <p:sldId id="702" r:id="rId18"/>
    <p:sldId id="703" r:id="rId19"/>
    <p:sldId id="264"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B84E1-7E55-F148-B0F8-9044E4DDC448}" name="Vuyo Xaxa" initials="VX" userId="S::vuyox@polmed.co.za::8238e913-f371-477b-b77e-0fe85d80bc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6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73" d="100"/>
          <a:sy n="73" d="100"/>
        </p:scale>
        <p:origin x="13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DC389-BFBC-4EAC-9F91-86209F42FC1C}"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ZA"/>
        </a:p>
      </dgm:t>
    </dgm:pt>
    <dgm:pt modelId="{9E26393B-1BE3-4666-90AA-53F87A1A9BFC}">
      <dgm:prSet phldrT="[Text]"/>
      <dgm:spPr/>
      <dgm:t>
        <a:bodyPr/>
        <a:lstStyle/>
        <a:p>
          <a:r>
            <a:rPr lang="en-ZA" dirty="0">
              <a:solidFill>
                <a:schemeClr val="tx1"/>
              </a:solidFill>
            </a:rPr>
            <a:t>Background</a:t>
          </a:r>
          <a:r>
            <a:rPr lang="en-ZA" dirty="0"/>
            <a:t> 	</a:t>
          </a:r>
        </a:p>
      </dgm:t>
    </dgm:pt>
    <dgm:pt modelId="{119E9E86-9BC5-4754-B379-FD4B53ACC7FB}" type="parTrans" cxnId="{C977E527-BA1F-4BDD-AB17-528BA2558B10}">
      <dgm:prSet/>
      <dgm:spPr/>
      <dgm:t>
        <a:bodyPr/>
        <a:lstStyle/>
        <a:p>
          <a:endParaRPr lang="en-ZA"/>
        </a:p>
      </dgm:t>
    </dgm:pt>
    <dgm:pt modelId="{594F162B-1665-49F3-9448-867B403CC32A}" type="sibTrans" cxnId="{C977E527-BA1F-4BDD-AB17-528BA2558B10}">
      <dgm:prSet/>
      <dgm:spPr/>
      <dgm:t>
        <a:bodyPr/>
        <a:lstStyle/>
        <a:p>
          <a:endParaRPr lang="en-ZA"/>
        </a:p>
      </dgm:t>
    </dgm:pt>
    <dgm:pt modelId="{FC9BE0EA-E1F3-4C0C-AC43-C6BF6F609A20}">
      <dgm:prSet phldrT="[Text]"/>
      <dgm:spPr/>
      <dgm:t>
        <a:bodyPr/>
        <a:lstStyle/>
        <a:p>
          <a:r>
            <a:rPr lang="en-ZA" dirty="0">
              <a:solidFill>
                <a:schemeClr val="tx1"/>
              </a:solidFill>
            </a:rPr>
            <a:t>Context</a:t>
          </a:r>
          <a:r>
            <a:rPr lang="en-ZA" dirty="0"/>
            <a:t> </a:t>
          </a:r>
        </a:p>
      </dgm:t>
    </dgm:pt>
    <dgm:pt modelId="{B5974EA0-C249-48D1-B7DD-58C47FD3BCF5}" type="parTrans" cxnId="{DDA0B836-EAC0-455F-98FC-0DF2EA1C5C2D}">
      <dgm:prSet/>
      <dgm:spPr/>
      <dgm:t>
        <a:bodyPr/>
        <a:lstStyle/>
        <a:p>
          <a:endParaRPr lang="en-ZA"/>
        </a:p>
      </dgm:t>
    </dgm:pt>
    <dgm:pt modelId="{12875B59-1B0F-423A-9452-477A4FC1CB03}" type="sibTrans" cxnId="{DDA0B836-EAC0-455F-98FC-0DF2EA1C5C2D}">
      <dgm:prSet/>
      <dgm:spPr/>
      <dgm:t>
        <a:bodyPr/>
        <a:lstStyle/>
        <a:p>
          <a:endParaRPr lang="en-ZA"/>
        </a:p>
      </dgm:t>
    </dgm:pt>
    <dgm:pt modelId="{1F409610-8C2F-4C54-ADC1-E1D5088415C7}">
      <dgm:prSet phldrT="[Text]"/>
      <dgm:spPr/>
      <dgm:t>
        <a:bodyPr/>
        <a:lstStyle/>
        <a:p>
          <a:r>
            <a:rPr lang="en-ZA" dirty="0">
              <a:solidFill>
                <a:schemeClr val="tx1"/>
              </a:solidFill>
            </a:rPr>
            <a:t>Demographics</a:t>
          </a:r>
          <a:r>
            <a:rPr lang="en-ZA" dirty="0"/>
            <a:t> </a:t>
          </a:r>
        </a:p>
      </dgm:t>
    </dgm:pt>
    <dgm:pt modelId="{52F2CBC8-D00C-42AB-A9D9-362946950C4A}" type="parTrans" cxnId="{18AE9772-8E7D-45D0-BD2E-5B30E55F6323}">
      <dgm:prSet/>
      <dgm:spPr/>
      <dgm:t>
        <a:bodyPr/>
        <a:lstStyle/>
        <a:p>
          <a:endParaRPr lang="en-ZA"/>
        </a:p>
      </dgm:t>
    </dgm:pt>
    <dgm:pt modelId="{FD7138DC-18D1-46D4-B238-6519F680C9D1}" type="sibTrans" cxnId="{18AE9772-8E7D-45D0-BD2E-5B30E55F6323}">
      <dgm:prSet/>
      <dgm:spPr/>
      <dgm:t>
        <a:bodyPr/>
        <a:lstStyle/>
        <a:p>
          <a:endParaRPr lang="en-ZA"/>
        </a:p>
      </dgm:t>
    </dgm:pt>
    <dgm:pt modelId="{4D9184FC-89B9-4BEB-AA53-548B8736F0C2}">
      <dgm:prSet phldrT="[Text]"/>
      <dgm:spPr/>
      <dgm:t>
        <a:bodyPr/>
        <a:lstStyle/>
        <a:p>
          <a:pPr algn="just"/>
          <a:r>
            <a:rPr lang="en-ZA" dirty="0">
              <a:solidFill>
                <a:schemeClr val="tx1"/>
              </a:solidFill>
            </a:rPr>
            <a:t>Unique Offering </a:t>
          </a:r>
          <a:r>
            <a:rPr lang="en-ZA" dirty="0"/>
            <a:t> </a:t>
          </a:r>
        </a:p>
      </dgm:t>
    </dgm:pt>
    <dgm:pt modelId="{BB9B8D42-93EE-4040-BC13-083A2D270A7B}" type="parTrans" cxnId="{8CEEAF09-128B-4425-9E92-CFE555C86616}">
      <dgm:prSet/>
      <dgm:spPr/>
      <dgm:t>
        <a:bodyPr/>
        <a:lstStyle/>
        <a:p>
          <a:endParaRPr lang="en-ZA"/>
        </a:p>
      </dgm:t>
    </dgm:pt>
    <dgm:pt modelId="{24CA3BB9-8FCB-4DA8-9B80-054ED9AEBA49}" type="sibTrans" cxnId="{8CEEAF09-128B-4425-9E92-CFE555C86616}">
      <dgm:prSet/>
      <dgm:spPr/>
      <dgm:t>
        <a:bodyPr/>
        <a:lstStyle/>
        <a:p>
          <a:endParaRPr lang="en-ZA"/>
        </a:p>
      </dgm:t>
    </dgm:pt>
    <dgm:pt modelId="{5693DD69-5230-422A-90DF-4CF218766FED}">
      <dgm:prSet/>
      <dgm:spPr/>
      <dgm:t>
        <a:bodyPr/>
        <a:lstStyle/>
        <a:p>
          <a:r>
            <a:rPr lang="en-ZA" dirty="0">
              <a:solidFill>
                <a:schemeClr val="tx1"/>
              </a:solidFill>
            </a:rPr>
            <a:t>Conclusion</a:t>
          </a:r>
          <a:endParaRPr lang="en-ZA" dirty="0"/>
        </a:p>
      </dgm:t>
    </dgm:pt>
    <dgm:pt modelId="{146CC414-2353-4124-8756-FD60C1175F83}" type="parTrans" cxnId="{A255D3D6-3015-4771-8F1A-6AFF68725680}">
      <dgm:prSet/>
      <dgm:spPr/>
      <dgm:t>
        <a:bodyPr/>
        <a:lstStyle/>
        <a:p>
          <a:endParaRPr lang="en-ZA"/>
        </a:p>
      </dgm:t>
    </dgm:pt>
    <dgm:pt modelId="{E69527BE-3AF2-4365-885B-0FC88F59C9F0}" type="sibTrans" cxnId="{A255D3D6-3015-4771-8F1A-6AFF68725680}">
      <dgm:prSet/>
      <dgm:spPr/>
      <dgm:t>
        <a:bodyPr/>
        <a:lstStyle/>
        <a:p>
          <a:endParaRPr lang="en-ZA"/>
        </a:p>
      </dgm:t>
    </dgm:pt>
    <dgm:pt modelId="{2B154604-809C-4E5A-AFF6-D5129005E43F}">
      <dgm:prSet phldrT="[Text]"/>
      <dgm:spPr/>
      <dgm:t>
        <a:bodyPr/>
        <a:lstStyle/>
        <a:p>
          <a:pPr algn="just"/>
          <a:r>
            <a:rPr lang="en-ZA" dirty="0">
              <a:solidFill>
                <a:schemeClr val="tx1"/>
              </a:solidFill>
            </a:rPr>
            <a:t>Lessons learnt from Covid </a:t>
          </a:r>
        </a:p>
      </dgm:t>
    </dgm:pt>
    <dgm:pt modelId="{07BD15AA-38CF-4F9F-94C2-7E7957F4B1F9}" type="parTrans" cxnId="{1A42946E-50B4-4827-8B2F-DD2885ECCD74}">
      <dgm:prSet/>
      <dgm:spPr/>
      <dgm:t>
        <a:bodyPr/>
        <a:lstStyle/>
        <a:p>
          <a:endParaRPr lang="en-ZA"/>
        </a:p>
      </dgm:t>
    </dgm:pt>
    <dgm:pt modelId="{E97615AC-AE0B-4E59-90FA-2E7FC1BF3D47}" type="sibTrans" cxnId="{1A42946E-50B4-4827-8B2F-DD2885ECCD74}">
      <dgm:prSet/>
      <dgm:spPr/>
      <dgm:t>
        <a:bodyPr/>
        <a:lstStyle/>
        <a:p>
          <a:endParaRPr lang="en-ZA"/>
        </a:p>
      </dgm:t>
    </dgm:pt>
    <dgm:pt modelId="{262BC6B8-26D0-47E1-A9CC-22B878FF49A3}">
      <dgm:prSet phldrT="[Text]"/>
      <dgm:spPr/>
      <dgm:t>
        <a:bodyPr/>
        <a:lstStyle/>
        <a:p>
          <a:r>
            <a:rPr lang="en-ZA" dirty="0">
              <a:solidFill>
                <a:schemeClr val="tx1"/>
              </a:solidFill>
            </a:rPr>
            <a:t>Purpose &amp; Commentary </a:t>
          </a:r>
        </a:p>
      </dgm:t>
    </dgm:pt>
    <dgm:pt modelId="{7C5F458E-8CB9-4CB5-9945-A7C59E0C453C}" type="parTrans" cxnId="{FAD0FBDC-22EC-455F-B3B8-DE02CD9A148A}">
      <dgm:prSet/>
      <dgm:spPr/>
      <dgm:t>
        <a:bodyPr/>
        <a:lstStyle/>
        <a:p>
          <a:endParaRPr lang="en-ZA"/>
        </a:p>
      </dgm:t>
    </dgm:pt>
    <dgm:pt modelId="{234CF191-F052-4948-AEAB-B1AD3D2DD0C7}" type="sibTrans" cxnId="{FAD0FBDC-22EC-455F-B3B8-DE02CD9A148A}">
      <dgm:prSet/>
      <dgm:spPr/>
      <dgm:t>
        <a:bodyPr/>
        <a:lstStyle/>
        <a:p>
          <a:endParaRPr lang="en-ZA"/>
        </a:p>
      </dgm:t>
    </dgm:pt>
    <dgm:pt modelId="{A2EC4EA8-9096-4F46-B826-9C7C3DDC1C7E}">
      <dgm:prSet phldrT="[Text]"/>
      <dgm:spPr/>
      <dgm:t>
        <a:bodyPr/>
        <a:lstStyle/>
        <a:p>
          <a:r>
            <a:rPr lang="en-ZA" dirty="0">
              <a:solidFill>
                <a:schemeClr val="tx1"/>
              </a:solidFill>
            </a:rPr>
            <a:t>POLMED health requirements </a:t>
          </a:r>
        </a:p>
      </dgm:t>
    </dgm:pt>
    <dgm:pt modelId="{C9EE7987-5AA4-4C7F-8DBE-49CBFB722C41}" type="parTrans" cxnId="{1986FD7B-FEAF-4DA6-857C-E91440295F36}">
      <dgm:prSet/>
      <dgm:spPr/>
      <dgm:t>
        <a:bodyPr/>
        <a:lstStyle/>
        <a:p>
          <a:endParaRPr lang="en-ZA"/>
        </a:p>
      </dgm:t>
    </dgm:pt>
    <dgm:pt modelId="{CB9C47C0-A6C2-4C7E-A760-8C12099A9F13}" type="sibTrans" cxnId="{1986FD7B-FEAF-4DA6-857C-E91440295F36}">
      <dgm:prSet/>
      <dgm:spPr/>
      <dgm:t>
        <a:bodyPr/>
        <a:lstStyle/>
        <a:p>
          <a:endParaRPr lang="en-ZA"/>
        </a:p>
      </dgm:t>
    </dgm:pt>
    <dgm:pt modelId="{A605488B-5235-4652-BCA8-6D6A1CBF26AC}">
      <dgm:prSet/>
      <dgm:spPr/>
      <dgm:t>
        <a:bodyPr/>
        <a:lstStyle/>
        <a:p>
          <a:r>
            <a:rPr lang="en-ZA" dirty="0">
              <a:solidFill>
                <a:schemeClr val="tx1"/>
              </a:solidFill>
            </a:rPr>
            <a:t>Exemption Request </a:t>
          </a:r>
        </a:p>
      </dgm:t>
    </dgm:pt>
    <dgm:pt modelId="{A044ABE4-9FA5-4FD1-9E01-7FFFB3F51261}" type="parTrans" cxnId="{C2A4029A-42EA-4741-833D-F223E001C70F}">
      <dgm:prSet/>
      <dgm:spPr/>
      <dgm:t>
        <a:bodyPr/>
        <a:lstStyle/>
        <a:p>
          <a:endParaRPr lang="en-ZA"/>
        </a:p>
      </dgm:t>
    </dgm:pt>
    <dgm:pt modelId="{7A3BD2AF-823C-4F3F-B065-37A7E690D983}" type="sibTrans" cxnId="{C2A4029A-42EA-4741-833D-F223E001C70F}">
      <dgm:prSet/>
      <dgm:spPr/>
      <dgm:t>
        <a:bodyPr/>
        <a:lstStyle/>
        <a:p>
          <a:endParaRPr lang="en-ZA"/>
        </a:p>
      </dgm:t>
    </dgm:pt>
    <dgm:pt modelId="{B4A28080-E134-4C3F-B502-8A7ACB6D316D}" type="pres">
      <dgm:prSet presAssocID="{A49DC389-BFBC-4EAC-9F91-86209F42FC1C}" presName="cycle" presStyleCnt="0">
        <dgm:presLayoutVars>
          <dgm:dir/>
          <dgm:resizeHandles val="exact"/>
        </dgm:presLayoutVars>
      </dgm:prSet>
      <dgm:spPr/>
      <dgm:t>
        <a:bodyPr/>
        <a:lstStyle/>
        <a:p>
          <a:endParaRPr lang="en-US"/>
        </a:p>
      </dgm:t>
    </dgm:pt>
    <dgm:pt modelId="{407F2762-3EF5-4385-A27B-42AF7857D88F}" type="pres">
      <dgm:prSet presAssocID="{9E26393B-1BE3-4666-90AA-53F87A1A9BFC}" presName="node" presStyleLbl="node1" presStyleIdx="0" presStyleCnt="9">
        <dgm:presLayoutVars>
          <dgm:bulletEnabled val="1"/>
        </dgm:presLayoutVars>
      </dgm:prSet>
      <dgm:spPr/>
      <dgm:t>
        <a:bodyPr/>
        <a:lstStyle/>
        <a:p>
          <a:endParaRPr lang="en-US"/>
        </a:p>
      </dgm:t>
    </dgm:pt>
    <dgm:pt modelId="{C1F0C828-DF76-4897-B76D-F8906D067931}" type="pres">
      <dgm:prSet presAssocID="{9E26393B-1BE3-4666-90AA-53F87A1A9BFC}" presName="spNode" presStyleCnt="0"/>
      <dgm:spPr/>
    </dgm:pt>
    <dgm:pt modelId="{D7845406-2976-4A6B-B48D-9906B73A7D38}" type="pres">
      <dgm:prSet presAssocID="{594F162B-1665-49F3-9448-867B403CC32A}" presName="sibTrans" presStyleLbl="sibTrans1D1" presStyleIdx="0" presStyleCnt="9"/>
      <dgm:spPr/>
      <dgm:t>
        <a:bodyPr/>
        <a:lstStyle/>
        <a:p>
          <a:endParaRPr lang="en-US"/>
        </a:p>
      </dgm:t>
    </dgm:pt>
    <dgm:pt modelId="{D138643F-0F68-41D2-A525-B1BB277EF90C}" type="pres">
      <dgm:prSet presAssocID="{FC9BE0EA-E1F3-4C0C-AC43-C6BF6F609A20}" presName="node" presStyleLbl="node1" presStyleIdx="1" presStyleCnt="9">
        <dgm:presLayoutVars>
          <dgm:bulletEnabled val="1"/>
        </dgm:presLayoutVars>
      </dgm:prSet>
      <dgm:spPr/>
      <dgm:t>
        <a:bodyPr/>
        <a:lstStyle/>
        <a:p>
          <a:endParaRPr lang="en-US"/>
        </a:p>
      </dgm:t>
    </dgm:pt>
    <dgm:pt modelId="{69BD027B-5485-477C-9EE1-2C953365A42E}" type="pres">
      <dgm:prSet presAssocID="{FC9BE0EA-E1F3-4C0C-AC43-C6BF6F609A20}" presName="spNode" presStyleCnt="0"/>
      <dgm:spPr/>
    </dgm:pt>
    <dgm:pt modelId="{7B37870F-3FC2-4718-8642-8E81C0722746}" type="pres">
      <dgm:prSet presAssocID="{12875B59-1B0F-423A-9452-477A4FC1CB03}" presName="sibTrans" presStyleLbl="sibTrans1D1" presStyleIdx="1" presStyleCnt="9"/>
      <dgm:spPr/>
      <dgm:t>
        <a:bodyPr/>
        <a:lstStyle/>
        <a:p>
          <a:endParaRPr lang="en-US"/>
        </a:p>
      </dgm:t>
    </dgm:pt>
    <dgm:pt modelId="{2B893F7B-1B6D-4BE7-AE0B-8F439D08AC53}" type="pres">
      <dgm:prSet presAssocID="{262BC6B8-26D0-47E1-A9CC-22B878FF49A3}" presName="node" presStyleLbl="node1" presStyleIdx="2" presStyleCnt="9">
        <dgm:presLayoutVars>
          <dgm:bulletEnabled val="1"/>
        </dgm:presLayoutVars>
      </dgm:prSet>
      <dgm:spPr/>
      <dgm:t>
        <a:bodyPr/>
        <a:lstStyle/>
        <a:p>
          <a:endParaRPr lang="en-US"/>
        </a:p>
      </dgm:t>
    </dgm:pt>
    <dgm:pt modelId="{CE960144-C03A-4C12-AE34-2433AD64A7DC}" type="pres">
      <dgm:prSet presAssocID="{262BC6B8-26D0-47E1-A9CC-22B878FF49A3}" presName="spNode" presStyleCnt="0"/>
      <dgm:spPr/>
    </dgm:pt>
    <dgm:pt modelId="{C573A863-54F1-43AB-9697-E93F061F1493}" type="pres">
      <dgm:prSet presAssocID="{234CF191-F052-4948-AEAB-B1AD3D2DD0C7}" presName="sibTrans" presStyleLbl="sibTrans1D1" presStyleIdx="2" presStyleCnt="9"/>
      <dgm:spPr/>
      <dgm:t>
        <a:bodyPr/>
        <a:lstStyle/>
        <a:p>
          <a:endParaRPr lang="en-US"/>
        </a:p>
      </dgm:t>
    </dgm:pt>
    <dgm:pt modelId="{D8B75424-78F3-4B2C-96FA-BAD998F359DE}" type="pres">
      <dgm:prSet presAssocID="{1F409610-8C2F-4C54-ADC1-E1D5088415C7}" presName="node" presStyleLbl="node1" presStyleIdx="3" presStyleCnt="9">
        <dgm:presLayoutVars>
          <dgm:bulletEnabled val="1"/>
        </dgm:presLayoutVars>
      </dgm:prSet>
      <dgm:spPr/>
      <dgm:t>
        <a:bodyPr/>
        <a:lstStyle/>
        <a:p>
          <a:endParaRPr lang="en-US"/>
        </a:p>
      </dgm:t>
    </dgm:pt>
    <dgm:pt modelId="{71A434B3-B8F3-4685-BFBB-E2417615B398}" type="pres">
      <dgm:prSet presAssocID="{1F409610-8C2F-4C54-ADC1-E1D5088415C7}" presName="spNode" presStyleCnt="0"/>
      <dgm:spPr/>
    </dgm:pt>
    <dgm:pt modelId="{DEFF0990-8F74-47AF-B210-0E44B6669AA6}" type="pres">
      <dgm:prSet presAssocID="{FD7138DC-18D1-46D4-B238-6519F680C9D1}" presName="sibTrans" presStyleLbl="sibTrans1D1" presStyleIdx="3" presStyleCnt="9"/>
      <dgm:spPr/>
      <dgm:t>
        <a:bodyPr/>
        <a:lstStyle/>
        <a:p>
          <a:endParaRPr lang="en-US"/>
        </a:p>
      </dgm:t>
    </dgm:pt>
    <dgm:pt modelId="{D4C153EC-7541-4643-8C56-4E09085D727C}" type="pres">
      <dgm:prSet presAssocID="{A2EC4EA8-9096-4F46-B826-9C7C3DDC1C7E}" presName="node" presStyleLbl="node1" presStyleIdx="4" presStyleCnt="9">
        <dgm:presLayoutVars>
          <dgm:bulletEnabled val="1"/>
        </dgm:presLayoutVars>
      </dgm:prSet>
      <dgm:spPr/>
      <dgm:t>
        <a:bodyPr/>
        <a:lstStyle/>
        <a:p>
          <a:endParaRPr lang="en-US"/>
        </a:p>
      </dgm:t>
    </dgm:pt>
    <dgm:pt modelId="{74402479-5943-4EE1-A12E-6C4F0B9555C4}" type="pres">
      <dgm:prSet presAssocID="{A2EC4EA8-9096-4F46-B826-9C7C3DDC1C7E}" presName="spNode" presStyleCnt="0"/>
      <dgm:spPr/>
    </dgm:pt>
    <dgm:pt modelId="{1C26F375-7D4C-4E76-989F-F0364789150C}" type="pres">
      <dgm:prSet presAssocID="{CB9C47C0-A6C2-4C7E-A760-8C12099A9F13}" presName="sibTrans" presStyleLbl="sibTrans1D1" presStyleIdx="4" presStyleCnt="9"/>
      <dgm:spPr/>
      <dgm:t>
        <a:bodyPr/>
        <a:lstStyle/>
        <a:p>
          <a:endParaRPr lang="en-US"/>
        </a:p>
      </dgm:t>
    </dgm:pt>
    <dgm:pt modelId="{4F3FBAF9-F356-474F-B7CE-D56EB88E9087}" type="pres">
      <dgm:prSet presAssocID="{4D9184FC-89B9-4BEB-AA53-548B8736F0C2}" presName="node" presStyleLbl="node1" presStyleIdx="5" presStyleCnt="9">
        <dgm:presLayoutVars>
          <dgm:bulletEnabled val="1"/>
        </dgm:presLayoutVars>
      </dgm:prSet>
      <dgm:spPr/>
      <dgm:t>
        <a:bodyPr/>
        <a:lstStyle/>
        <a:p>
          <a:endParaRPr lang="en-US"/>
        </a:p>
      </dgm:t>
    </dgm:pt>
    <dgm:pt modelId="{3E72280D-C0C7-4EA5-8E60-8A41B7B6C9C4}" type="pres">
      <dgm:prSet presAssocID="{4D9184FC-89B9-4BEB-AA53-548B8736F0C2}" presName="spNode" presStyleCnt="0"/>
      <dgm:spPr/>
    </dgm:pt>
    <dgm:pt modelId="{EDFBB66C-65CB-4898-83F3-1FFB3E07D858}" type="pres">
      <dgm:prSet presAssocID="{24CA3BB9-8FCB-4DA8-9B80-054ED9AEBA49}" presName="sibTrans" presStyleLbl="sibTrans1D1" presStyleIdx="5" presStyleCnt="9"/>
      <dgm:spPr/>
      <dgm:t>
        <a:bodyPr/>
        <a:lstStyle/>
        <a:p>
          <a:endParaRPr lang="en-US"/>
        </a:p>
      </dgm:t>
    </dgm:pt>
    <dgm:pt modelId="{D0678412-C77B-450C-9363-3A2DFFCD4339}" type="pres">
      <dgm:prSet presAssocID="{2B154604-809C-4E5A-AFF6-D5129005E43F}" presName="node" presStyleLbl="node1" presStyleIdx="6" presStyleCnt="9">
        <dgm:presLayoutVars>
          <dgm:bulletEnabled val="1"/>
        </dgm:presLayoutVars>
      </dgm:prSet>
      <dgm:spPr/>
      <dgm:t>
        <a:bodyPr/>
        <a:lstStyle/>
        <a:p>
          <a:endParaRPr lang="en-US"/>
        </a:p>
      </dgm:t>
    </dgm:pt>
    <dgm:pt modelId="{B953504C-AD40-479C-AF4E-0014AB5BD8C1}" type="pres">
      <dgm:prSet presAssocID="{2B154604-809C-4E5A-AFF6-D5129005E43F}" presName="spNode" presStyleCnt="0"/>
      <dgm:spPr/>
    </dgm:pt>
    <dgm:pt modelId="{22652989-FEAB-463D-B358-D680E22F267B}" type="pres">
      <dgm:prSet presAssocID="{E97615AC-AE0B-4E59-90FA-2E7FC1BF3D47}" presName="sibTrans" presStyleLbl="sibTrans1D1" presStyleIdx="6" presStyleCnt="9"/>
      <dgm:spPr/>
      <dgm:t>
        <a:bodyPr/>
        <a:lstStyle/>
        <a:p>
          <a:endParaRPr lang="en-US"/>
        </a:p>
      </dgm:t>
    </dgm:pt>
    <dgm:pt modelId="{94A4C97E-EC8E-4C79-B10D-A471E67750DD}" type="pres">
      <dgm:prSet presAssocID="{A605488B-5235-4652-BCA8-6D6A1CBF26AC}" presName="node" presStyleLbl="node1" presStyleIdx="7" presStyleCnt="9">
        <dgm:presLayoutVars>
          <dgm:bulletEnabled val="1"/>
        </dgm:presLayoutVars>
      </dgm:prSet>
      <dgm:spPr/>
      <dgm:t>
        <a:bodyPr/>
        <a:lstStyle/>
        <a:p>
          <a:endParaRPr lang="en-US"/>
        </a:p>
      </dgm:t>
    </dgm:pt>
    <dgm:pt modelId="{5310AFDF-6A98-4F46-98CF-7213558FB178}" type="pres">
      <dgm:prSet presAssocID="{A605488B-5235-4652-BCA8-6D6A1CBF26AC}" presName="spNode" presStyleCnt="0"/>
      <dgm:spPr/>
    </dgm:pt>
    <dgm:pt modelId="{0F63CC24-205E-4DB1-AA5D-7D0727E4F64B}" type="pres">
      <dgm:prSet presAssocID="{7A3BD2AF-823C-4F3F-B065-37A7E690D983}" presName="sibTrans" presStyleLbl="sibTrans1D1" presStyleIdx="7" presStyleCnt="9"/>
      <dgm:spPr/>
      <dgm:t>
        <a:bodyPr/>
        <a:lstStyle/>
        <a:p>
          <a:endParaRPr lang="en-US"/>
        </a:p>
      </dgm:t>
    </dgm:pt>
    <dgm:pt modelId="{C6F80CE1-F7A3-4162-B793-FD50AD56FB2F}" type="pres">
      <dgm:prSet presAssocID="{5693DD69-5230-422A-90DF-4CF218766FED}" presName="node" presStyleLbl="node1" presStyleIdx="8" presStyleCnt="9">
        <dgm:presLayoutVars>
          <dgm:bulletEnabled val="1"/>
        </dgm:presLayoutVars>
      </dgm:prSet>
      <dgm:spPr/>
      <dgm:t>
        <a:bodyPr/>
        <a:lstStyle/>
        <a:p>
          <a:endParaRPr lang="en-US"/>
        </a:p>
      </dgm:t>
    </dgm:pt>
    <dgm:pt modelId="{49767944-A1E7-45F9-A1F8-C1B462F3F7CC}" type="pres">
      <dgm:prSet presAssocID="{5693DD69-5230-422A-90DF-4CF218766FED}" presName="spNode" presStyleCnt="0"/>
      <dgm:spPr/>
    </dgm:pt>
    <dgm:pt modelId="{CEF2D7DC-B0C6-4C37-A015-C4E84F122BF3}" type="pres">
      <dgm:prSet presAssocID="{E69527BE-3AF2-4365-885B-0FC88F59C9F0}" presName="sibTrans" presStyleLbl="sibTrans1D1" presStyleIdx="8" presStyleCnt="9"/>
      <dgm:spPr/>
      <dgm:t>
        <a:bodyPr/>
        <a:lstStyle/>
        <a:p>
          <a:endParaRPr lang="en-US"/>
        </a:p>
      </dgm:t>
    </dgm:pt>
  </dgm:ptLst>
  <dgm:cxnLst>
    <dgm:cxn modelId="{7FA5EF04-1BEA-46FC-9F58-0BB67DC02A1A}" type="presOf" srcId="{594F162B-1665-49F3-9448-867B403CC32A}" destId="{D7845406-2976-4A6B-B48D-9906B73A7D38}" srcOrd="0" destOrd="0" presId="urn:microsoft.com/office/officeart/2005/8/layout/cycle5"/>
    <dgm:cxn modelId="{B42F8420-81EE-4E28-82ED-2491B8E212F3}" type="presOf" srcId="{1F409610-8C2F-4C54-ADC1-E1D5088415C7}" destId="{D8B75424-78F3-4B2C-96FA-BAD998F359DE}" srcOrd="0" destOrd="0" presId="urn:microsoft.com/office/officeart/2005/8/layout/cycle5"/>
    <dgm:cxn modelId="{FE55A54F-46D8-4513-BC4F-F3F0E3EC99A4}" type="presOf" srcId="{12875B59-1B0F-423A-9452-477A4FC1CB03}" destId="{7B37870F-3FC2-4718-8642-8E81C0722746}" srcOrd="0" destOrd="0" presId="urn:microsoft.com/office/officeart/2005/8/layout/cycle5"/>
    <dgm:cxn modelId="{4D8A544A-403C-404D-9565-7B64DA919866}" type="presOf" srcId="{5693DD69-5230-422A-90DF-4CF218766FED}" destId="{C6F80CE1-F7A3-4162-B793-FD50AD56FB2F}" srcOrd="0" destOrd="0" presId="urn:microsoft.com/office/officeart/2005/8/layout/cycle5"/>
    <dgm:cxn modelId="{A255D3D6-3015-4771-8F1A-6AFF68725680}" srcId="{A49DC389-BFBC-4EAC-9F91-86209F42FC1C}" destId="{5693DD69-5230-422A-90DF-4CF218766FED}" srcOrd="8" destOrd="0" parTransId="{146CC414-2353-4124-8756-FD60C1175F83}" sibTransId="{E69527BE-3AF2-4365-885B-0FC88F59C9F0}"/>
    <dgm:cxn modelId="{BEC206E6-60BC-4971-85D1-37EAA8350314}" type="presOf" srcId="{9E26393B-1BE3-4666-90AA-53F87A1A9BFC}" destId="{407F2762-3EF5-4385-A27B-42AF7857D88F}" srcOrd="0" destOrd="0" presId="urn:microsoft.com/office/officeart/2005/8/layout/cycle5"/>
    <dgm:cxn modelId="{204D2380-102F-4CAD-B2BE-BBC478703C66}" type="presOf" srcId="{A49DC389-BFBC-4EAC-9F91-86209F42FC1C}" destId="{B4A28080-E134-4C3F-B502-8A7ACB6D316D}" srcOrd="0" destOrd="0" presId="urn:microsoft.com/office/officeart/2005/8/layout/cycle5"/>
    <dgm:cxn modelId="{4A59E3A6-3E2D-4335-9617-040BDEEFDDBE}" type="presOf" srcId="{7A3BD2AF-823C-4F3F-B065-37A7E690D983}" destId="{0F63CC24-205E-4DB1-AA5D-7D0727E4F64B}" srcOrd="0" destOrd="0" presId="urn:microsoft.com/office/officeart/2005/8/layout/cycle5"/>
    <dgm:cxn modelId="{1986FD7B-FEAF-4DA6-857C-E91440295F36}" srcId="{A49DC389-BFBC-4EAC-9F91-86209F42FC1C}" destId="{A2EC4EA8-9096-4F46-B826-9C7C3DDC1C7E}" srcOrd="4" destOrd="0" parTransId="{C9EE7987-5AA4-4C7F-8DBE-49CBFB722C41}" sibTransId="{CB9C47C0-A6C2-4C7E-A760-8C12099A9F13}"/>
    <dgm:cxn modelId="{D32AFFC2-EAB4-4C10-BE9E-ABB457C3A6E9}" type="presOf" srcId="{CB9C47C0-A6C2-4C7E-A760-8C12099A9F13}" destId="{1C26F375-7D4C-4E76-989F-F0364789150C}" srcOrd="0" destOrd="0" presId="urn:microsoft.com/office/officeart/2005/8/layout/cycle5"/>
    <dgm:cxn modelId="{FAD0FBDC-22EC-455F-B3B8-DE02CD9A148A}" srcId="{A49DC389-BFBC-4EAC-9F91-86209F42FC1C}" destId="{262BC6B8-26D0-47E1-A9CC-22B878FF49A3}" srcOrd="2" destOrd="0" parTransId="{7C5F458E-8CB9-4CB5-9945-A7C59E0C453C}" sibTransId="{234CF191-F052-4948-AEAB-B1AD3D2DD0C7}"/>
    <dgm:cxn modelId="{4A96338C-1B95-40FB-B1E3-C2D26008E9B3}" type="presOf" srcId="{262BC6B8-26D0-47E1-A9CC-22B878FF49A3}" destId="{2B893F7B-1B6D-4BE7-AE0B-8F439D08AC53}" srcOrd="0" destOrd="0" presId="urn:microsoft.com/office/officeart/2005/8/layout/cycle5"/>
    <dgm:cxn modelId="{B5C5F8D4-2769-49DD-8B7A-E18446011622}" type="presOf" srcId="{234CF191-F052-4948-AEAB-B1AD3D2DD0C7}" destId="{C573A863-54F1-43AB-9697-E93F061F1493}" srcOrd="0" destOrd="0" presId="urn:microsoft.com/office/officeart/2005/8/layout/cycle5"/>
    <dgm:cxn modelId="{C2A4029A-42EA-4741-833D-F223E001C70F}" srcId="{A49DC389-BFBC-4EAC-9F91-86209F42FC1C}" destId="{A605488B-5235-4652-BCA8-6D6A1CBF26AC}" srcOrd="7" destOrd="0" parTransId="{A044ABE4-9FA5-4FD1-9E01-7FFFB3F51261}" sibTransId="{7A3BD2AF-823C-4F3F-B065-37A7E690D983}"/>
    <dgm:cxn modelId="{B59ECB3C-05F0-4C33-A5C9-1ECBA242EFD2}" type="presOf" srcId="{24CA3BB9-8FCB-4DA8-9B80-054ED9AEBA49}" destId="{EDFBB66C-65CB-4898-83F3-1FFB3E07D858}" srcOrd="0" destOrd="0" presId="urn:microsoft.com/office/officeart/2005/8/layout/cycle5"/>
    <dgm:cxn modelId="{9637AE4E-2502-4409-BED8-194B6CEEFC33}" type="presOf" srcId="{4D9184FC-89B9-4BEB-AA53-548B8736F0C2}" destId="{4F3FBAF9-F356-474F-B7CE-D56EB88E9087}" srcOrd="0" destOrd="0" presId="urn:microsoft.com/office/officeart/2005/8/layout/cycle5"/>
    <dgm:cxn modelId="{C13A048E-F3BA-41C5-965E-452DE85EB487}" type="presOf" srcId="{E97615AC-AE0B-4E59-90FA-2E7FC1BF3D47}" destId="{22652989-FEAB-463D-B358-D680E22F267B}" srcOrd="0" destOrd="0" presId="urn:microsoft.com/office/officeart/2005/8/layout/cycle5"/>
    <dgm:cxn modelId="{18AE9772-8E7D-45D0-BD2E-5B30E55F6323}" srcId="{A49DC389-BFBC-4EAC-9F91-86209F42FC1C}" destId="{1F409610-8C2F-4C54-ADC1-E1D5088415C7}" srcOrd="3" destOrd="0" parTransId="{52F2CBC8-D00C-42AB-A9D9-362946950C4A}" sibTransId="{FD7138DC-18D1-46D4-B238-6519F680C9D1}"/>
    <dgm:cxn modelId="{F0355932-6843-448B-91B8-3D5015CEBD6E}" type="presOf" srcId="{E69527BE-3AF2-4365-885B-0FC88F59C9F0}" destId="{CEF2D7DC-B0C6-4C37-A015-C4E84F122BF3}" srcOrd="0" destOrd="0" presId="urn:microsoft.com/office/officeart/2005/8/layout/cycle5"/>
    <dgm:cxn modelId="{C977E527-BA1F-4BDD-AB17-528BA2558B10}" srcId="{A49DC389-BFBC-4EAC-9F91-86209F42FC1C}" destId="{9E26393B-1BE3-4666-90AA-53F87A1A9BFC}" srcOrd="0" destOrd="0" parTransId="{119E9E86-9BC5-4754-B379-FD4B53ACC7FB}" sibTransId="{594F162B-1665-49F3-9448-867B403CC32A}"/>
    <dgm:cxn modelId="{F45264B2-49FE-4412-82D1-A5784601FB3B}" type="presOf" srcId="{2B154604-809C-4E5A-AFF6-D5129005E43F}" destId="{D0678412-C77B-450C-9363-3A2DFFCD4339}" srcOrd="0" destOrd="0" presId="urn:microsoft.com/office/officeart/2005/8/layout/cycle5"/>
    <dgm:cxn modelId="{BC44F489-CF21-4471-8BCE-68EEF10D2ADF}" type="presOf" srcId="{FC9BE0EA-E1F3-4C0C-AC43-C6BF6F609A20}" destId="{D138643F-0F68-41D2-A525-B1BB277EF90C}" srcOrd="0" destOrd="0" presId="urn:microsoft.com/office/officeart/2005/8/layout/cycle5"/>
    <dgm:cxn modelId="{84CAA92D-42EC-40A2-9C27-ED5654C45B8A}" type="presOf" srcId="{A605488B-5235-4652-BCA8-6D6A1CBF26AC}" destId="{94A4C97E-EC8E-4C79-B10D-A471E67750DD}" srcOrd="0" destOrd="0" presId="urn:microsoft.com/office/officeart/2005/8/layout/cycle5"/>
    <dgm:cxn modelId="{C4B44A66-168D-428A-ADE7-4E47B5CA1F7A}" type="presOf" srcId="{A2EC4EA8-9096-4F46-B826-9C7C3DDC1C7E}" destId="{D4C153EC-7541-4643-8C56-4E09085D727C}" srcOrd="0" destOrd="0" presId="urn:microsoft.com/office/officeart/2005/8/layout/cycle5"/>
    <dgm:cxn modelId="{DDA0B836-EAC0-455F-98FC-0DF2EA1C5C2D}" srcId="{A49DC389-BFBC-4EAC-9F91-86209F42FC1C}" destId="{FC9BE0EA-E1F3-4C0C-AC43-C6BF6F609A20}" srcOrd="1" destOrd="0" parTransId="{B5974EA0-C249-48D1-B7DD-58C47FD3BCF5}" sibTransId="{12875B59-1B0F-423A-9452-477A4FC1CB03}"/>
    <dgm:cxn modelId="{2C6DD4D4-D2E8-4A02-91E5-F46CA6AFEC37}" type="presOf" srcId="{FD7138DC-18D1-46D4-B238-6519F680C9D1}" destId="{DEFF0990-8F74-47AF-B210-0E44B6669AA6}" srcOrd="0" destOrd="0" presId="urn:microsoft.com/office/officeart/2005/8/layout/cycle5"/>
    <dgm:cxn modelId="{8CEEAF09-128B-4425-9E92-CFE555C86616}" srcId="{A49DC389-BFBC-4EAC-9F91-86209F42FC1C}" destId="{4D9184FC-89B9-4BEB-AA53-548B8736F0C2}" srcOrd="5" destOrd="0" parTransId="{BB9B8D42-93EE-4040-BC13-083A2D270A7B}" sibTransId="{24CA3BB9-8FCB-4DA8-9B80-054ED9AEBA49}"/>
    <dgm:cxn modelId="{1A42946E-50B4-4827-8B2F-DD2885ECCD74}" srcId="{A49DC389-BFBC-4EAC-9F91-86209F42FC1C}" destId="{2B154604-809C-4E5A-AFF6-D5129005E43F}" srcOrd="6" destOrd="0" parTransId="{07BD15AA-38CF-4F9F-94C2-7E7957F4B1F9}" sibTransId="{E97615AC-AE0B-4E59-90FA-2E7FC1BF3D47}"/>
    <dgm:cxn modelId="{C5778326-8388-4509-9196-DD4588A20DFA}" type="presParOf" srcId="{B4A28080-E134-4C3F-B502-8A7ACB6D316D}" destId="{407F2762-3EF5-4385-A27B-42AF7857D88F}" srcOrd="0" destOrd="0" presId="urn:microsoft.com/office/officeart/2005/8/layout/cycle5"/>
    <dgm:cxn modelId="{F461E3A6-BC3C-4713-9FAA-CF1910463C4C}" type="presParOf" srcId="{B4A28080-E134-4C3F-B502-8A7ACB6D316D}" destId="{C1F0C828-DF76-4897-B76D-F8906D067931}" srcOrd="1" destOrd="0" presId="urn:microsoft.com/office/officeart/2005/8/layout/cycle5"/>
    <dgm:cxn modelId="{014083D1-24A3-4607-B649-EAC1EB142747}" type="presParOf" srcId="{B4A28080-E134-4C3F-B502-8A7ACB6D316D}" destId="{D7845406-2976-4A6B-B48D-9906B73A7D38}" srcOrd="2" destOrd="0" presId="urn:microsoft.com/office/officeart/2005/8/layout/cycle5"/>
    <dgm:cxn modelId="{C2F623EA-9C44-435C-8C63-F0D50CD620C4}" type="presParOf" srcId="{B4A28080-E134-4C3F-B502-8A7ACB6D316D}" destId="{D138643F-0F68-41D2-A525-B1BB277EF90C}" srcOrd="3" destOrd="0" presId="urn:microsoft.com/office/officeart/2005/8/layout/cycle5"/>
    <dgm:cxn modelId="{CA8DD4B9-D1BF-4E97-83DE-D60411705890}" type="presParOf" srcId="{B4A28080-E134-4C3F-B502-8A7ACB6D316D}" destId="{69BD027B-5485-477C-9EE1-2C953365A42E}" srcOrd="4" destOrd="0" presId="urn:microsoft.com/office/officeart/2005/8/layout/cycle5"/>
    <dgm:cxn modelId="{8104D895-E12C-4EE6-9B77-B2112954C07A}" type="presParOf" srcId="{B4A28080-E134-4C3F-B502-8A7ACB6D316D}" destId="{7B37870F-3FC2-4718-8642-8E81C0722746}" srcOrd="5" destOrd="0" presId="urn:microsoft.com/office/officeart/2005/8/layout/cycle5"/>
    <dgm:cxn modelId="{56C0F1C9-CEF0-4D59-86BE-61582C60066E}" type="presParOf" srcId="{B4A28080-E134-4C3F-B502-8A7ACB6D316D}" destId="{2B893F7B-1B6D-4BE7-AE0B-8F439D08AC53}" srcOrd="6" destOrd="0" presId="urn:microsoft.com/office/officeart/2005/8/layout/cycle5"/>
    <dgm:cxn modelId="{1885D980-C516-43CF-8AA9-B4A9AD37697E}" type="presParOf" srcId="{B4A28080-E134-4C3F-B502-8A7ACB6D316D}" destId="{CE960144-C03A-4C12-AE34-2433AD64A7DC}" srcOrd="7" destOrd="0" presId="urn:microsoft.com/office/officeart/2005/8/layout/cycle5"/>
    <dgm:cxn modelId="{23356599-5BE1-4C23-A6E6-15B5175166ED}" type="presParOf" srcId="{B4A28080-E134-4C3F-B502-8A7ACB6D316D}" destId="{C573A863-54F1-43AB-9697-E93F061F1493}" srcOrd="8" destOrd="0" presId="urn:microsoft.com/office/officeart/2005/8/layout/cycle5"/>
    <dgm:cxn modelId="{2E48BEB9-B5F0-4E80-88F6-0DA8E1D3226A}" type="presParOf" srcId="{B4A28080-E134-4C3F-B502-8A7ACB6D316D}" destId="{D8B75424-78F3-4B2C-96FA-BAD998F359DE}" srcOrd="9" destOrd="0" presId="urn:microsoft.com/office/officeart/2005/8/layout/cycle5"/>
    <dgm:cxn modelId="{7AB2976B-7973-49DC-BE89-43ECEC465425}" type="presParOf" srcId="{B4A28080-E134-4C3F-B502-8A7ACB6D316D}" destId="{71A434B3-B8F3-4685-BFBB-E2417615B398}" srcOrd="10" destOrd="0" presId="urn:microsoft.com/office/officeart/2005/8/layout/cycle5"/>
    <dgm:cxn modelId="{33E33979-4AE2-499F-BCCC-A6885048637D}" type="presParOf" srcId="{B4A28080-E134-4C3F-B502-8A7ACB6D316D}" destId="{DEFF0990-8F74-47AF-B210-0E44B6669AA6}" srcOrd="11" destOrd="0" presId="urn:microsoft.com/office/officeart/2005/8/layout/cycle5"/>
    <dgm:cxn modelId="{E97456F5-B730-44A0-8FB5-6E196102552C}" type="presParOf" srcId="{B4A28080-E134-4C3F-B502-8A7ACB6D316D}" destId="{D4C153EC-7541-4643-8C56-4E09085D727C}" srcOrd="12" destOrd="0" presId="urn:microsoft.com/office/officeart/2005/8/layout/cycle5"/>
    <dgm:cxn modelId="{8074D6E7-DC78-4C80-A2D3-6FE7935E6433}" type="presParOf" srcId="{B4A28080-E134-4C3F-B502-8A7ACB6D316D}" destId="{74402479-5943-4EE1-A12E-6C4F0B9555C4}" srcOrd="13" destOrd="0" presId="urn:microsoft.com/office/officeart/2005/8/layout/cycle5"/>
    <dgm:cxn modelId="{FCDDE092-6CCA-4707-86C6-EDC008048ECA}" type="presParOf" srcId="{B4A28080-E134-4C3F-B502-8A7ACB6D316D}" destId="{1C26F375-7D4C-4E76-989F-F0364789150C}" srcOrd="14" destOrd="0" presId="urn:microsoft.com/office/officeart/2005/8/layout/cycle5"/>
    <dgm:cxn modelId="{823CCDD9-1669-4954-9914-D703F195D2F7}" type="presParOf" srcId="{B4A28080-E134-4C3F-B502-8A7ACB6D316D}" destId="{4F3FBAF9-F356-474F-B7CE-D56EB88E9087}" srcOrd="15" destOrd="0" presId="urn:microsoft.com/office/officeart/2005/8/layout/cycle5"/>
    <dgm:cxn modelId="{1358AEA3-C623-4A21-9E5D-33D144054DF0}" type="presParOf" srcId="{B4A28080-E134-4C3F-B502-8A7ACB6D316D}" destId="{3E72280D-C0C7-4EA5-8E60-8A41B7B6C9C4}" srcOrd="16" destOrd="0" presId="urn:microsoft.com/office/officeart/2005/8/layout/cycle5"/>
    <dgm:cxn modelId="{1D4B5F4A-831B-4623-B674-2629E93EE1C6}" type="presParOf" srcId="{B4A28080-E134-4C3F-B502-8A7ACB6D316D}" destId="{EDFBB66C-65CB-4898-83F3-1FFB3E07D858}" srcOrd="17" destOrd="0" presId="urn:microsoft.com/office/officeart/2005/8/layout/cycle5"/>
    <dgm:cxn modelId="{1993C82A-2D32-499B-B76C-6C12F4068715}" type="presParOf" srcId="{B4A28080-E134-4C3F-B502-8A7ACB6D316D}" destId="{D0678412-C77B-450C-9363-3A2DFFCD4339}" srcOrd="18" destOrd="0" presId="urn:microsoft.com/office/officeart/2005/8/layout/cycle5"/>
    <dgm:cxn modelId="{41E5742B-DF21-4DA1-96E2-DF3CCEB30E50}" type="presParOf" srcId="{B4A28080-E134-4C3F-B502-8A7ACB6D316D}" destId="{B953504C-AD40-479C-AF4E-0014AB5BD8C1}" srcOrd="19" destOrd="0" presId="urn:microsoft.com/office/officeart/2005/8/layout/cycle5"/>
    <dgm:cxn modelId="{A01B1D3C-5C16-4703-8B2F-8D017AF0DFD0}" type="presParOf" srcId="{B4A28080-E134-4C3F-B502-8A7ACB6D316D}" destId="{22652989-FEAB-463D-B358-D680E22F267B}" srcOrd="20" destOrd="0" presId="urn:microsoft.com/office/officeart/2005/8/layout/cycle5"/>
    <dgm:cxn modelId="{A032B983-57D7-4B69-ACF3-9BBBB6451467}" type="presParOf" srcId="{B4A28080-E134-4C3F-B502-8A7ACB6D316D}" destId="{94A4C97E-EC8E-4C79-B10D-A471E67750DD}" srcOrd="21" destOrd="0" presId="urn:microsoft.com/office/officeart/2005/8/layout/cycle5"/>
    <dgm:cxn modelId="{CF7CEF57-34F8-47DD-867C-F91925D8F627}" type="presParOf" srcId="{B4A28080-E134-4C3F-B502-8A7ACB6D316D}" destId="{5310AFDF-6A98-4F46-98CF-7213558FB178}" srcOrd="22" destOrd="0" presId="urn:microsoft.com/office/officeart/2005/8/layout/cycle5"/>
    <dgm:cxn modelId="{E1E326DE-8F42-4959-A3A0-05AB9D3E438C}" type="presParOf" srcId="{B4A28080-E134-4C3F-B502-8A7ACB6D316D}" destId="{0F63CC24-205E-4DB1-AA5D-7D0727E4F64B}" srcOrd="23" destOrd="0" presId="urn:microsoft.com/office/officeart/2005/8/layout/cycle5"/>
    <dgm:cxn modelId="{BFA75971-E6BE-4A15-B380-1DB4C36CF2E9}" type="presParOf" srcId="{B4A28080-E134-4C3F-B502-8A7ACB6D316D}" destId="{C6F80CE1-F7A3-4162-B793-FD50AD56FB2F}" srcOrd="24" destOrd="0" presId="urn:microsoft.com/office/officeart/2005/8/layout/cycle5"/>
    <dgm:cxn modelId="{A0B059F0-00F8-4CC3-BFA3-B16A18AAD765}" type="presParOf" srcId="{B4A28080-E134-4C3F-B502-8A7ACB6D316D}" destId="{49767944-A1E7-45F9-A1F8-C1B462F3F7CC}" srcOrd="25" destOrd="0" presId="urn:microsoft.com/office/officeart/2005/8/layout/cycle5"/>
    <dgm:cxn modelId="{4327F9B0-DB39-41A4-9D65-A7736131C4EA}" type="presParOf" srcId="{B4A28080-E134-4C3F-B502-8A7ACB6D316D}" destId="{CEF2D7DC-B0C6-4C37-A015-C4E84F122BF3}" srcOrd="26"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F2762-3EF5-4385-A27B-42AF7857D88F}">
      <dsp:nvSpPr>
        <dsp:cNvPr id="0" name=""/>
        <dsp:cNvSpPr/>
      </dsp:nvSpPr>
      <dsp:spPr>
        <a:xfrm>
          <a:off x="4110747" y="2657"/>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Background</a:t>
          </a:r>
          <a:r>
            <a:rPr lang="en-ZA" sz="1000" kern="1200" dirty="0"/>
            <a:t> 	</a:t>
          </a:r>
        </a:p>
      </dsp:txBody>
      <dsp:txXfrm>
        <a:off x="4143186" y="35096"/>
        <a:ext cx="957449" cy="599634"/>
      </dsp:txXfrm>
    </dsp:sp>
    <dsp:sp modelId="{D7845406-2976-4A6B-B48D-9906B73A7D38}">
      <dsp:nvSpPr>
        <dsp:cNvPr id="0" name=""/>
        <dsp:cNvSpPr/>
      </dsp:nvSpPr>
      <dsp:spPr>
        <a:xfrm>
          <a:off x="2072136" y="334913"/>
          <a:ext cx="5099550" cy="5099550"/>
        </a:xfrm>
        <a:custGeom>
          <a:avLst/>
          <a:gdLst/>
          <a:ahLst/>
          <a:cxnLst/>
          <a:rect l="0" t="0" r="0" b="0"/>
          <a:pathLst>
            <a:path>
              <a:moveTo>
                <a:pt x="3188492" y="81295"/>
              </a:moveTo>
              <a:arcTo wR="2549775" hR="2549775" stAng="17070424" swAng="5320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38643F-0F68-41D2-A525-B1BB277EF90C}">
      <dsp:nvSpPr>
        <dsp:cNvPr id="0" name=""/>
        <dsp:cNvSpPr/>
      </dsp:nvSpPr>
      <dsp:spPr>
        <a:xfrm>
          <a:off x="5749711" y="599191"/>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Context</a:t>
          </a:r>
          <a:r>
            <a:rPr lang="en-ZA" sz="1000" kern="1200" dirty="0"/>
            <a:t> </a:t>
          </a:r>
        </a:p>
      </dsp:txBody>
      <dsp:txXfrm>
        <a:off x="5782150" y="631630"/>
        <a:ext cx="957449" cy="599634"/>
      </dsp:txXfrm>
    </dsp:sp>
    <dsp:sp modelId="{7B37870F-3FC2-4718-8642-8E81C0722746}">
      <dsp:nvSpPr>
        <dsp:cNvPr id="0" name=""/>
        <dsp:cNvSpPr/>
      </dsp:nvSpPr>
      <dsp:spPr>
        <a:xfrm>
          <a:off x="2072136" y="334913"/>
          <a:ext cx="5099550" cy="5099550"/>
        </a:xfrm>
        <a:custGeom>
          <a:avLst/>
          <a:gdLst/>
          <a:ahLst/>
          <a:cxnLst/>
          <a:rect l="0" t="0" r="0" b="0"/>
          <a:pathLst>
            <a:path>
              <a:moveTo>
                <a:pt x="4634722" y="1082004"/>
              </a:moveTo>
              <a:arcTo wR="2549775" hR="2549775" stAng="19491303" swAng="7871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B893F7B-1B6D-4BE7-AE0B-8F439D08AC53}">
      <dsp:nvSpPr>
        <dsp:cNvPr id="0" name=""/>
        <dsp:cNvSpPr/>
      </dsp:nvSpPr>
      <dsp:spPr>
        <a:xfrm>
          <a:off x="6621786" y="2109668"/>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Purpose &amp; Commentary </a:t>
          </a:r>
        </a:p>
      </dsp:txBody>
      <dsp:txXfrm>
        <a:off x="6654225" y="2142107"/>
        <a:ext cx="957449" cy="599634"/>
      </dsp:txXfrm>
    </dsp:sp>
    <dsp:sp modelId="{C573A863-54F1-43AB-9697-E93F061F1493}">
      <dsp:nvSpPr>
        <dsp:cNvPr id="0" name=""/>
        <dsp:cNvSpPr/>
      </dsp:nvSpPr>
      <dsp:spPr>
        <a:xfrm>
          <a:off x="2072136" y="334913"/>
          <a:ext cx="5099550" cy="5099550"/>
        </a:xfrm>
        <a:custGeom>
          <a:avLst/>
          <a:gdLst/>
          <a:ahLst/>
          <a:cxnLst/>
          <a:rect l="0" t="0" r="0" b="0"/>
          <a:pathLst>
            <a:path>
              <a:moveTo>
                <a:pt x="5097467" y="2652828"/>
              </a:moveTo>
              <a:arcTo wR="2549775" hR="2549775" stAng="21738980" swAng="874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B75424-78F3-4B2C-96FA-BAD998F359DE}">
      <dsp:nvSpPr>
        <dsp:cNvPr id="0" name=""/>
        <dsp:cNvSpPr/>
      </dsp:nvSpPr>
      <dsp:spPr>
        <a:xfrm>
          <a:off x="6318918" y="3827319"/>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Demographics</a:t>
          </a:r>
          <a:r>
            <a:rPr lang="en-ZA" sz="1000" kern="1200" dirty="0"/>
            <a:t> </a:t>
          </a:r>
        </a:p>
      </dsp:txBody>
      <dsp:txXfrm>
        <a:off x="6351357" y="3859758"/>
        <a:ext cx="957449" cy="599634"/>
      </dsp:txXfrm>
    </dsp:sp>
    <dsp:sp modelId="{DEFF0990-8F74-47AF-B210-0E44B6669AA6}">
      <dsp:nvSpPr>
        <dsp:cNvPr id="0" name=""/>
        <dsp:cNvSpPr/>
      </dsp:nvSpPr>
      <dsp:spPr>
        <a:xfrm>
          <a:off x="2072136" y="334913"/>
          <a:ext cx="5099550" cy="5099550"/>
        </a:xfrm>
        <a:custGeom>
          <a:avLst/>
          <a:gdLst/>
          <a:ahLst/>
          <a:cxnLst/>
          <a:rect l="0" t="0" r="0" b="0"/>
          <a:pathLst>
            <a:path>
              <a:moveTo>
                <a:pt x="4424469" y="4278033"/>
              </a:moveTo>
              <a:arcTo wR="2549775" hR="2549775" stAng="2560356" swAng="6524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4C153EC-7541-4643-8C56-4E09085D727C}">
      <dsp:nvSpPr>
        <dsp:cNvPr id="0" name=""/>
        <dsp:cNvSpPr/>
      </dsp:nvSpPr>
      <dsp:spPr>
        <a:xfrm>
          <a:off x="4982822" y="4948437"/>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POLMED health requirements </a:t>
          </a:r>
        </a:p>
      </dsp:txBody>
      <dsp:txXfrm>
        <a:off x="5015261" y="4980876"/>
        <a:ext cx="957449" cy="599634"/>
      </dsp:txXfrm>
    </dsp:sp>
    <dsp:sp modelId="{1C26F375-7D4C-4E76-989F-F0364789150C}">
      <dsp:nvSpPr>
        <dsp:cNvPr id="0" name=""/>
        <dsp:cNvSpPr/>
      </dsp:nvSpPr>
      <dsp:spPr>
        <a:xfrm>
          <a:off x="2072136" y="334913"/>
          <a:ext cx="5099550" cy="5099550"/>
        </a:xfrm>
        <a:custGeom>
          <a:avLst/>
          <a:gdLst/>
          <a:ahLst/>
          <a:cxnLst/>
          <a:rect l="0" t="0" r="0" b="0"/>
          <a:pathLst>
            <a:path>
              <a:moveTo>
                <a:pt x="2767273" y="5090257"/>
              </a:moveTo>
              <a:arcTo wR="2549775" hR="2549775" stAng="5106400" swAng="5871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F3FBAF9-F356-474F-B7CE-D56EB88E9087}">
      <dsp:nvSpPr>
        <dsp:cNvPr id="0" name=""/>
        <dsp:cNvSpPr/>
      </dsp:nvSpPr>
      <dsp:spPr>
        <a:xfrm>
          <a:off x="3238673" y="4948437"/>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ZA" sz="1000" kern="1200" dirty="0">
              <a:solidFill>
                <a:schemeClr val="tx1"/>
              </a:solidFill>
            </a:rPr>
            <a:t>Unique Offering </a:t>
          </a:r>
          <a:r>
            <a:rPr lang="en-ZA" sz="1000" kern="1200" dirty="0"/>
            <a:t> </a:t>
          </a:r>
        </a:p>
      </dsp:txBody>
      <dsp:txXfrm>
        <a:off x="3271112" y="4980876"/>
        <a:ext cx="957449" cy="599634"/>
      </dsp:txXfrm>
    </dsp:sp>
    <dsp:sp modelId="{EDFBB66C-65CB-4898-83F3-1FFB3E07D858}">
      <dsp:nvSpPr>
        <dsp:cNvPr id="0" name=""/>
        <dsp:cNvSpPr/>
      </dsp:nvSpPr>
      <dsp:spPr>
        <a:xfrm>
          <a:off x="2072136" y="334913"/>
          <a:ext cx="5099550" cy="5099550"/>
        </a:xfrm>
        <a:custGeom>
          <a:avLst/>
          <a:gdLst/>
          <a:ahLst/>
          <a:cxnLst/>
          <a:rect l="0" t="0" r="0" b="0"/>
          <a:pathLst>
            <a:path>
              <a:moveTo>
                <a:pt x="1034780" y="4600664"/>
              </a:moveTo>
              <a:arcTo wR="2549775" hR="2549775" stAng="7587200" swAng="6524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678412-C77B-450C-9363-3A2DFFCD4339}">
      <dsp:nvSpPr>
        <dsp:cNvPr id="0" name=""/>
        <dsp:cNvSpPr/>
      </dsp:nvSpPr>
      <dsp:spPr>
        <a:xfrm>
          <a:off x="1902577" y="3827319"/>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ZA" sz="1000" kern="1200" dirty="0">
              <a:solidFill>
                <a:schemeClr val="tx1"/>
              </a:solidFill>
            </a:rPr>
            <a:t>Lessons learnt from Covid </a:t>
          </a:r>
        </a:p>
      </dsp:txBody>
      <dsp:txXfrm>
        <a:off x="1935016" y="3859758"/>
        <a:ext cx="957449" cy="599634"/>
      </dsp:txXfrm>
    </dsp:sp>
    <dsp:sp modelId="{22652989-FEAB-463D-B358-D680E22F267B}">
      <dsp:nvSpPr>
        <dsp:cNvPr id="0" name=""/>
        <dsp:cNvSpPr/>
      </dsp:nvSpPr>
      <dsp:spPr>
        <a:xfrm>
          <a:off x="2072136" y="334913"/>
          <a:ext cx="5099550" cy="5099550"/>
        </a:xfrm>
        <a:custGeom>
          <a:avLst/>
          <a:gdLst/>
          <a:ahLst/>
          <a:cxnLst/>
          <a:rect l="0" t="0" r="0" b="0"/>
          <a:pathLst>
            <a:path>
              <a:moveTo>
                <a:pt x="110067" y="3290843"/>
              </a:moveTo>
              <a:arcTo wR="2549775" hR="2549775" stAng="9786221" swAng="874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A4C97E-EC8E-4C79-B10D-A471E67750DD}">
      <dsp:nvSpPr>
        <dsp:cNvPr id="0" name=""/>
        <dsp:cNvSpPr/>
      </dsp:nvSpPr>
      <dsp:spPr>
        <a:xfrm>
          <a:off x="1599709" y="2109668"/>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Exemption Request </a:t>
          </a:r>
        </a:p>
      </dsp:txBody>
      <dsp:txXfrm>
        <a:off x="1632148" y="2142107"/>
        <a:ext cx="957449" cy="599634"/>
      </dsp:txXfrm>
    </dsp:sp>
    <dsp:sp modelId="{0F63CC24-205E-4DB1-AA5D-7D0727E4F64B}">
      <dsp:nvSpPr>
        <dsp:cNvPr id="0" name=""/>
        <dsp:cNvSpPr/>
      </dsp:nvSpPr>
      <dsp:spPr>
        <a:xfrm>
          <a:off x="2072136" y="334913"/>
          <a:ext cx="5099550" cy="5099550"/>
        </a:xfrm>
        <a:custGeom>
          <a:avLst/>
          <a:gdLst/>
          <a:ahLst/>
          <a:cxnLst/>
          <a:rect l="0" t="0" r="0" b="0"/>
          <a:pathLst>
            <a:path>
              <a:moveTo>
                <a:pt x="186082" y="1593579"/>
              </a:moveTo>
              <a:arcTo wR="2549775" hR="2549775" stAng="12121503" swAng="7871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F80CE1-F7A3-4162-B793-FD50AD56FB2F}">
      <dsp:nvSpPr>
        <dsp:cNvPr id="0" name=""/>
        <dsp:cNvSpPr/>
      </dsp:nvSpPr>
      <dsp:spPr>
        <a:xfrm>
          <a:off x="2471784" y="599191"/>
          <a:ext cx="1022327" cy="66451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ZA" sz="1000" kern="1200" dirty="0">
              <a:solidFill>
                <a:schemeClr val="tx1"/>
              </a:solidFill>
            </a:rPr>
            <a:t>Conclusion</a:t>
          </a:r>
          <a:endParaRPr lang="en-ZA" sz="1000" kern="1200" dirty="0"/>
        </a:p>
      </dsp:txBody>
      <dsp:txXfrm>
        <a:off x="2504223" y="631630"/>
        <a:ext cx="957449" cy="599634"/>
      </dsp:txXfrm>
    </dsp:sp>
    <dsp:sp modelId="{CEF2D7DC-B0C6-4C37-A015-C4E84F122BF3}">
      <dsp:nvSpPr>
        <dsp:cNvPr id="0" name=""/>
        <dsp:cNvSpPr/>
      </dsp:nvSpPr>
      <dsp:spPr>
        <a:xfrm>
          <a:off x="2072136" y="334913"/>
          <a:ext cx="5099550" cy="5099550"/>
        </a:xfrm>
        <a:custGeom>
          <a:avLst/>
          <a:gdLst/>
          <a:ahLst/>
          <a:cxnLst/>
          <a:rect l="0" t="0" r="0" b="0"/>
          <a:pathLst>
            <a:path>
              <a:moveTo>
                <a:pt x="1538161" y="209264"/>
              </a:moveTo>
              <a:arcTo wR="2549775" hR="2549775" stAng="14797504" swAng="5320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5EE09-47B1-47BC-A7F2-4C2165E82DD9}" type="datetimeFigureOut">
              <a:rPr lang="en-ZA" smtClean="0"/>
              <a:t>2022/01/25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70D92-0AA6-4A92-B597-8C2992E95B57}" type="slidenum">
              <a:rPr lang="en-ZA" smtClean="0"/>
              <a:t>‹#›</a:t>
            </a:fld>
            <a:endParaRPr lang="en-ZA"/>
          </a:p>
        </p:txBody>
      </p:sp>
    </p:spTree>
    <p:extLst>
      <p:ext uri="{BB962C8B-B14F-4D97-AF65-F5344CB8AC3E}">
        <p14:creationId xmlns:p14="http://schemas.microsoft.com/office/powerpoint/2010/main" val="329330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9DBAC9-B1C0-442B-AD00-618576D592A1}"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24707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BA7F0-83AB-407F-9103-8D09ED68ED75}"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17775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0F5FD8-3647-4C4E-9A89-971F4125348E}"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384530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D0518-86E0-442D-BF7E-22F12CB7F5B1}"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426228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02548-1C38-4E00-8D32-B8A68F28F9AA}"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3242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893389-D061-47D4-9CA2-3BEC2CBE1459}"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6679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671134-5673-4B17-A1F2-7A1457028251}" type="datetime1">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54576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189D44-484C-4610-A05B-5BA0A71668C5}"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84975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C9995-B6C8-485F-BD02-45C97FEBCBC1}" type="datetime1">
              <a:rPr lang="en-US" smtClean="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228141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9DBE-4238-498A-913E-C061A4E4095F}"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49969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D90C9-0EB1-42C8-BB2D-383B3E853884}"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9B90B9-04EA-194D-ADCB-4F36190D4C20}" type="slidenum">
              <a:rPr lang="en-US" smtClean="0"/>
              <a:t>‹#›</a:t>
            </a:fld>
            <a:endParaRPr lang="en-US" dirty="0"/>
          </a:p>
        </p:txBody>
      </p:sp>
    </p:spTree>
    <p:extLst>
      <p:ext uri="{BB962C8B-B14F-4D97-AF65-F5344CB8AC3E}">
        <p14:creationId xmlns:p14="http://schemas.microsoft.com/office/powerpoint/2010/main" val="75086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AD69F-8BFA-471B-8C6D-EEAB8A2B6DC4}" type="datetime1">
              <a:rPr lang="en-US" smtClean="0"/>
              <a:t>1/25/2022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B90B9-04EA-194D-ADCB-4F36190D4C20}" type="slidenum">
              <a:rPr lang="en-US" smtClean="0"/>
              <a:t>‹#›</a:t>
            </a:fld>
            <a:endParaRPr lang="en-US" dirty="0"/>
          </a:p>
        </p:txBody>
      </p:sp>
    </p:spTree>
    <p:extLst>
      <p:ext uri="{BB962C8B-B14F-4D97-AF65-F5344CB8AC3E}">
        <p14:creationId xmlns:p14="http://schemas.microsoft.com/office/powerpoint/2010/main" val="340806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7.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lmed_PP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C9FA0B38-903E-41A3-8E68-8A8D3139EFF6}"/>
              </a:ext>
            </a:extLst>
          </p:cNvPr>
          <p:cNvSpPr>
            <a:spLocks noGrp="1"/>
          </p:cNvSpPr>
          <p:nvPr>
            <p:ph type="sldNum" sz="quarter" idx="12"/>
          </p:nvPr>
        </p:nvSpPr>
        <p:spPr/>
        <p:txBody>
          <a:bodyPr/>
          <a:lstStyle/>
          <a:p>
            <a:fld id="{489B90B9-04EA-194D-ADCB-4F36190D4C20}" type="slidenum">
              <a:rPr lang="en-US" smtClean="0"/>
              <a:t>1</a:t>
            </a:fld>
            <a:endParaRPr lang="en-US" dirty="0"/>
          </a:p>
        </p:txBody>
      </p:sp>
    </p:spTree>
    <p:extLst>
      <p:ext uri="{BB962C8B-B14F-4D97-AF65-F5344CB8AC3E}">
        <p14:creationId xmlns:p14="http://schemas.microsoft.com/office/powerpoint/2010/main" val="291118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F31815-8DE3-4F54-97DB-3772EB971668}"/>
              </a:ext>
            </a:extLst>
          </p:cNvPr>
          <p:cNvSpPr/>
          <p:nvPr/>
        </p:nvSpPr>
        <p:spPr>
          <a:xfrm>
            <a:off x="7488428" y="1095159"/>
            <a:ext cx="1401983" cy="5042744"/>
          </a:xfrm>
          <a:prstGeom prst="rect">
            <a:avLst/>
          </a:prstGeom>
          <a:solidFill>
            <a:srgbClr val="9BB9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0B397B15-250F-40C4-A302-594E6751BC17}"/>
              </a:ext>
            </a:extLst>
          </p:cNvPr>
          <p:cNvSpPr/>
          <p:nvPr/>
        </p:nvSpPr>
        <p:spPr>
          <a:xfrm>
            <a:off x="2441196" y="1083678"/>
            <a:ext cx="1929468" cy="5447151"/>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95263721-90E8-4E67-BCFC-CCCC927240AC}"/>
              </a:ext>
            </a:extLst>
          </p:cNvPr>
          <p:cNvSpPr/>
          <p:nvPr/>
        </p:nvSpPr>
        <p:spPr>
          <a:xfrm>
            <a:off x="5050129" y="1095158"/>
            <a:ext cx="1929468" cy="5447151"/>
          </a:xfrm>
          <a:prstGeom prst="rect">
            <a:avLst/>
          </a:prstGeom>
          <a:solidFill>
            <a:srgbClr val="8154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Rectangle 16">
            <a:extLst>
              <a:ext uri="{FF2B5EF4-FFF2-40B4-BE49-F238E27FC236}">
                <a16:creationId xmlns:a16="http://schemas.microsoft.com/office/drawing/2014/main" id="{BD101141-D276-4A2B-A377-589C5D211E3C}"/>
              </a:ext>
            </a:extLst>
          </p:cNvPr>
          <p:cNvSpPr/>
          <p:nvPr/>
        </p:nvSpPr>
        <p:spPr>
          <a:xfrm>
            <a:off x="318782" y="3399958"/>
            <a:ext cx="8666625" cy="86846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304963ED-D598-4D13-8270-8D2F12E57D68}"/>
              </a:ext>
            </a:extLst>
          </p:cNvPr>
          <p:cNvSpPr/>
          <p:nvPr/>
        </p:nvSpPr>
        <p:spPr>
          <a:xfrm>
            <a:off x="318782" y="4347825"/>
            <a:ext cx="8666625" cy="86846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9" name="Rectangle 18">
            <a:extLst>
              <a:ext uri="{FF2B5EF4-FFF2-40B4-BE49-F238E27FC236}">
                <a16:creationId xmlns:a16="http://schemas.microsoft.com/office/drawing/2014/main" id="{859DB43B-A0B1-44BB-AF90-C22131573252}"/>
              </a:ext>
            </a:extLst>
          </p:cNvPr>
          <p:cNvSpPr/>
          <p:nvPr/>
        </p:nvSpPr>
        <p:spPr>
          <a:xfrm>
            <a:off x="318782" y="5269433"/>
            <a:ext cx="8666625" cy="86846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66CEF331-A7B2-498C-9B68-9016D6065E59}"/>
              </a:ext>
            </a:extLst>
          </p:cNvPr>
          <p:cNvSpPr/>
          <p:nvPr/>
        </p:nvSpPr>
        <p:spPr>
          <a:xfrm>
            <a:off x="327170" y="1523408"/>
            <a:ext cx="8658237" cy="86846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4953508" cy="506873"/>
          </a:xfrm>
        </p:spPr>
        <p:txBody>
          <a:bodyPr>
            <a:noAutofit/>
          </a:bodyPr>
          <a:lstStyle/>
          <a:p>
            <a:pPr algn="l"/>
            <a:r>
              <a:rPr lang="en-US" sz="2800" b="1" dirty="0">
                <a:solidFill>
                  <a:srgbClr val="11567F"/>
                </a:solidFill>
              </a:rPr>
              <a:t>Demographics </a:t>
            </a:r>
          </a:p>
        </p:txBody>
      </p:sp>
      <p:sp>
        <p:nvSpPr>
          <p:cNvPr id="2" name="Rectangle 1">
            <a:extLst>
              <a:ext uri="{FF2B5EF4-FFF2-40B4-BE49-F238E27FC236}">
                <a16:creationId xmlns:a16="http://schemas.microsoft.com/office/drawing/2014/main" id="{09497E57-2D98-45CC-8141-7CDA9BE8731C}"/>
              </a:ext>
            </a:extLst>
          </p:cNvPr>
          <p:cNvSpPr/>
          <p:nvPr/>
        </p:nvSpPr>
        <p:spPr>
          <a:xfrm>
            <a:off x="218095" y="644426"/>
            <a:ext cx="3161443" cy="261610"/>
          </a:xfrm>
          <a:prstGeom prst="rect">
            <a:avLst/>
          </a:prstGeom>
          <a:noFill/>
        </p:spPr>
        <p:txBody>
          <a:bodyPr wrap="none" lIns="91440" tIns="45720" rIns="91440" bIns="45720">
            <a:spAutoFit/>
          </a:bodyPr>
          <a:lstStyle/>
          <a:p>
            <a:pPr algn="ctr"/>
            <a:r>
              <a:rPr lang="en-US" sz="1100" b="0" i="1" cap="none" spc="0" dirty="0">
                <a:ln w="0"/>
                <a:solidFill>
                  <a:schemeClr val="tx1"/>
                </a:solidFill>
                <a:effectLst>
                  <a:outerShdw blurRad="38100" dist="19050" dir="2700000" algn="tl" rotWithShape="0">
                    <a:schemeClr val="dk1">
                      <a:alpha val="40000"/>
                    </a:schemeClr>
                  </a:outerShdw>
                </a:effectLst>
              </a:rPr>
              <a:t>Scheme demographics per plan as at Nov 2021</a:t>
            </a:r>
          </a:p>
        </p:txBody>
      </p:sp>
      <p:pic>
        <p:nvPicPr>
          <p:cNvPr id="7" name="Graphic 6">
            <a:extLst>
              <a:ext uri="{FF2B5EF4-FFF2-40B4-BE49-F238E27FC236}">
                <a16:creationId xmlns:a16="http://schemas.microsoft.com/office/drawing/2014/main" id="{335A4481-FBAB-4B4E-AF4B-43605436CA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0618" y="1615714"/>
            <a:ext cx="639393" cy="671119"/>
          </a:xfrm>
          <a:prstGeom prst="rect">
            <a:avLst/>
          </a:prstGeom>
        </p:spPr>
      </p:pic>
      <p:pic>
        <p:nvPicPr>
          <p:cNvPr id="8" name="Graphic 7">
            <a:extLst>
              <a:ext uri="{FF2B5EF4-FFF2-40B4-BE49-F238E27FC236}">
                <a16:creationId xmlns:a16="http://schemas.microsoft.com/office/drawing/2014/main" id="{D5EEDFDD-1230-4FE8-92C0-221E41DF64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9232" y="3503421"/>
            <a:ext cx="681423" cy="630626"/>
          </a:xfrm>
          <a:prstGeom prst="rect">
            <a:avLst/>
          </a:prstGeom>
        </p:spPr>
      </p:pic>
      <p:pic>
        <p:nvPicPr>
          <p:cNvPr id="9" name="Graphic 8">
            <a:extLst>
              <a:ext uri="{FF2B5EF4-FFF2-40B4-BE49-F238E27FC236}">
                <a16:creationId xmlns:a16="http://schemas.microsoft.com/office/drawing/2014/main" id="{DC17A377-3CF8-44F4-A697-C05D463704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96505" y="4388511"/>
            <a:ext cx="786427" cy="693988"/>
          </a:xfrm>
          <a:prstGeom prst="rect">
            <a:avLst/>
          </a:prstGeom>
        </p:spPr>
      </p:pic>
      <p:pic>
        <p:nvPicPr>
          <p:cNvPr id="4" name="Picture 3">
            <a:extLst>
              <a:ext uri="{FF2B5EF4-FFF2-40B4-BE49-F238E27FC236}">
                <a16:creationId xmlns:a16="http://schemas.microsoft.com/office/drawing/2014/main" id="{AB0CE0E8-DB5C-4B65-8E5F-F1CED2C245C2}"/>
              </a:ext>
            </a:extLst>
          </p:cNvPr>
          <p:cNvPicPr>
            <a:picLocks noChangeAspect="1"/>
          </p:cNvPicPr>
          <p:nvPr/>
        </p:nvPicPr>
        <p:blipFill>
          <a:blip r:embed="rId10"/>
          <a:stretch>
            <a:fillRect/>
          </a:stretch>
        </p:blipFill>
        <p:spPr>
          <a:xfrm>
            <a:off x="432230" y="5344567"/>
            <a:ext cx="588919" cy="721452"/>
          </a:xfrm>
          <a:prstGeom prst="rect">
            <a:avLst/>
          </a:prstGeom>
        </p:spPr>
      </p:pic>
      <p:sp>
        <p:nvSpPr>
          <p:cNvPr id="11" name="TextBox 10">
            <a:extLst>
              <a:ext uri="{FF2B5EF4-FFF2-40B4-BE49-F238E27FC236}">
                <a16:creationId xmlns:a16="http://schemas.microsoft.com/office/drawing/2014/main" id="{0A824566-1361-4A99-95D0-5270357EBC3B}"/>
              </a:ext>
            </a:extLst>
          </p:cNvPr>
          <p:cNvSpPr txBox="1"/>
          <p:nvPr/>
        </p:nvSpPr>
        <p:spPr>
          <a:xfrm>
            <a:off x="2646726" y="1161100"/>
            <a:ext cx="1518407" cy="369332"/>
          </a:xfrm>
          <a:prstGeom prst="rect">
            <a:avLst/>
          </a:prstGeom>
          <a:noFill/>
        </p:spPr>
        <p:txBody>
          <a:bodyPr wrap="square" rtlCol="0">
            <a:spAutoFit/>
          </a:bodyPr>
          <a:lstStyle/>
          <a:p>
            <a:r>
              <a:rPr lang="en-GB" b="1" dirty="0">
                <a:solidFill>
                  <a:schemeClr val="bg1"/>
                </a:solidFill>
              </a:rPr>
              <a:t>Marine Plan</a:t>
            </a:r>
            <a:endParaRPr lang="en-ZA" b="1" dirty="0">
              <a:solidFill>
                <a:schemeClr val="bg1"/>
              </a:solidFill>
            </a:endParaRPr>
          </a:p>
        </p:txBody>
      </p:sp>
      <p:sp>
        <p:nvSpPr>
          <p:cNvPr id="20" name="TextBox 19">
            <a:extLst>
              <a:ext uri="{FF2B5EF4-FFF2-40B4-BE49-F238E27FC236}">
                <a16:creationId xmlns:a16="http://schemas.microsoft.com/office/drawing/2014/main" id="{3E97B025-C18B-473F-A8B8-684A1905FF97}"/>
              </a:ext>
            </a:extLst>
          </p:cNvPr>
          <p:cNvSpPr txBox="1"/>
          <p:nvPr/>
        </p:nvSpPr>
        <p:spPr>
          <a:xfrm>
            <a:off x="5102756" y="1158043"/>
            <a:ext cx="1929468" cy="369332"/>
          </a:xfrm>
          <a:prstGeom prst="rect">
            <a:avLst/>
          </a:prstGeom>
          <a:noFill/>
        </p:spPr>
        <p:txBody>
          <a:bodyPr wrap="square" rtlCol="0">
            <a:spAutoFit/>
          </a:bodyPr>
          <a:lstStyle/>
          <a:p>
            <a:r>
              <a:rPr lang="en-GB" b="1" dirty="0">
                <a:solidFill>
                  <a:schemeClr val="bg1"/>
                </a:solidFill>
              </a:rPr>
              <a:t>Aquarium Plan</a:t>
            </a:r>
            <a:endParaRPr lang="en-ZA" b="1" dirty="0">
              <a:solidFill>
                <a:schemeClr val="bg1"/>
              </a:solidFill>
            </a:endParaRPr>
          </a:p>
        </p:txBody>
      </p:sp>
      <p:sp>
        <p:nvSpPr>
          <p:cNvPr id="21" name="Rectangle 20">
            <a:extLst>
              <a:ext uri="{FF2B5EF4-FFF2-40B4-BE49-F238E27FC236}">
                <a16:creationId xmlns:a16="http://schemas.microsoft.com/office/drawing/2014/main" id="{397E5193-4BDB-42CC-9C66-F09AB9266DB8}"/>
              </a:ext>
            </a:extLst>
          </p:cNvPr>
          <p:cNvSpPr/>
          <p:nvPr/>
        </p:nvSpPr>
        <p:spPr>
          <a:xfrm>
            <a:off x="327170" y="2463760"/>
            <a:ext cx="8658237" cy="86846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E333E69E-A76F-49A9-ADB6-7B82FF7580A7}"/>
              </a:ext>
            </a:extLst>
          </p:cNvPr>
          <p:cNvPicPr>
            <a:picLocks noChangeAspect="1"/>
          </p:cNvPicPr>
          <p:nvPr/>
        </p:nvPicPr>
        <p:blipFill>
          <a:blip r:embed="rId11"/>
          <a:stretch>
            <a:fillRect/>
          </a:stretch>
        </p:blipFill>
        <p:spPr>
          <a:xfrm>
            <a:off x="432230" y="2674417"/>
            <a:ext cx="821902" cy="566375"/>
          </a:xfrm>
          <a:prstGeom prst="rect">
            <a:avLst/>
          </a:prstGeom>
        </p:spPr>
      </p:pic>
      <p:sp>
        <p:nvSpPr>
          <p:cNvPr id="23" name="TextBox 22">
            <a:extLst>
              <a:ext uri="{FF2B5EF4-FFF2-40B4-BE49-F238E27FC236}">
                <a16:creationId xmlns:a16="http://schemas.microsoft.com/office/drawing/2014/main" id="{51DED48C-5C88-431B-876B-FD28D6073B68}"/>
              </a:ext>
            </a:extLst>
          </p:cNvPr>
          <p:cNvSpPr txBox="1"/>
          <p:nvPr/>
        </p:nvSpPr>
        <p:spPr>
          <a:xfrm>
            <a:off x="1254131" y="1829921"/>
            <a:ext cx="1134437" cy="276999"/>
          </a:xfrm>
          <a:prstGeom prst="rect">
            <a:avLst/>
          </a:prstGeom>
          <a:noFill/>
        </p:spPr>
        <p:txBody>
          <a:bodyPr wrap="square" rtlCol="0">
            <a:spAutoFit/>
          </a:bodyPr>
          <a:lstStyle/>
          <a:p>
            <a:pPr algn="ctr"/>
            <a:r>
              <a:rPr lang="en-GB" sz="1200" b="1" dirty="0"/>
              <a:t>Members</a:t>
            </a:r>
            <a:endParaRPr lang="en-ZA" sz="1400" b="1" dirty="0"/>
          </a:p>
        </p:txBody>
      </p:sp>
      <p:sp>
        <p:nvSpPr>
          <p:cNvPr id="24" name="TextBox 23">
            <a:extLst>
              <a:ext uri="{FF2B5EF4-FFF2-40B4-BE49-F238E27FC236}">
                <a16:creationId xmlns:a16="http://schemas.microsoft.com/office/drawing/2014/main" id="{057EF62F-FCCB-49F4-98EA-AC17681E423D}"/>
              </a:ext>
            </a:extLst>
          </p:cNvPr>
          <p:cNvSpPr txBox="1"/>
          <p:nvPr/>
        </p:nvSpPr>
        <p:spPr>
          <a:xfrm>
            <a:off x="1254132" y="2795627"/>
            <a:ext cx="1134437" cy="276999"/>
          </a:xfrm>
          <a:prstGeom prst="rect">
            <a:avLst/>
          </a:prstGeom>
          <a:noFill/>
        </p:spPr>
        <p:txBody>
          <a:bodyPr wrap="square" rtlCol="0">
            <a:spAutoFit/>
          </a:bodyPr>
          <a:lstStyle/>
          <a:p>
            <a:pPr algn="ctr"/>
            <a:r>
              <a:rPr lang="en-GB" sz="1200" b="1" dirty="0"/>
              <a:t>Beneficiaries</a:t>
            </a:r>
            <a:endParaRPr lang="en-ZA" sz="1200" b="1" dirty="0"/>
          </a:p>
        </p:txBody>
      </p:sp>
      <p:sp>
        <p:nvSpPr>
          <p:cNvPr id="25" name="TextBox 24">
            <a:extLst>
              <a:ext uri="{FF2B5EF4-FFF2-40B4-BE49-F238E27FC236}">
                <a16:creationId xmlns:a16="http://schemas.microsoft.com/office/drawing/2014/main" id="{C3801CDC-1E60-40A5-9177-2940F2BEF79C}"/>
              </a:ext>
            </a:extLst>
          </p:cNvPr>
          <p:cNvSpPr txBox="1"/>
          <p:nvPr/>
        </p:nvSpPr>
        <p:spPr>
          <a:xfrm>
            <a:off x="1261105" y="3664096"/>
            <a:ext cx="1134437" cy="461665"/>
          </a:xfrm>
          <a:prstGeom prst="rect">
            <a:avLst/>
          </a:prstGeom>
          <a:noFill/>
        </p:spPr>
        <p:txBody>
          <a:bodyPr wrap="square" rtlCol="0">
            <a:spAutoFit/>
          </a:bodyPr>
          <a:lstStyle/>
          <a:p>
            <a:pPr algn="ctr"/>
            <a:r>
              <a:rPr lang="en-GB" sz="1200" b="1" dirty="0"/>
              <a:t>Female vs Male</a:t>
            </a:r>
            <a:endParaRPr lang="en-ZA" sz="1200" b="1" dirty="0"/>
          </a:p>
        </p:txBody>
      </p:sp>
      <p:sp>
        <p:nvSpPr>
          <p:cNvPr id="26" name="TextBox 25">
            <a:extLst>
              <a:ext uri="{FF2B5EF4-FFF2-40B4-BE49-F238E27FC236}">
                <a16:creationId xmlns:a16="http://schemas.microsoft.com/office/drawing/2014/main" id="{BB2F1D83-78D6-46E7-8BE8-7DF0DBBB1101}"/>
              </a:ext>
            </a:extLst>
          </p:cNvPr>
          <p:cNvSpPr txBox="1"/>
          <p:nvPr/>
        </p:nvSpPr>
        <p:spPr>
          <a:xfrm>
            <a:off x="1235559" y="4557371"/>
            <a:ext cx="1134437" cy="461665"/>
          </a:xfrm>
          <a:prstGeom prst="rect">
            <a:avLst/>
          </a:prstGeom>
          <a:noFill/>
        </p:spPr>
        <p:txBody>
          <a:bodyPr wrap="square" rtlCol="0">
            <a:spAutoFit/>
          </a:bodyPr>
          <a:lstStyle/>
          <a:p>
            <a:pPr algn="ctr"/>
            <a:r>
              <a:rPr lang="en-GB" sz="1200" b="1" dirty="0"/>
              <a:t>Average Family size</a:t>
            </a:r>
            <a:endParaRPr lang="en-ZA" sz="1200" b="1" dirty="0"/>
          </a:p>
        </p:txBody>
      </p:sp>
      <p:sp>
        <p:nvSpPr>
          <p:cNvPr id="27" name="TextBox 26">
            <a:extLst>
              <a:ext uri="{FF2B5EF4-FFF2-40B4-BE49-F238E27FC236}">
                <a16:creationId xmlns:a16="http://schemas.microsoft.com/office/drawing/2014/main" id="{D380FE59-21D1-4E81-8BB7-3307A30511E3}"/>
              </a:ext>
            </a:extLst>
          </p:cNvPr>
          <p:cNvSpPr txBox="1"/>
          <p:nvPr/>
        </p:nvSpPr>
        <p:spPr>
          <a:xfrm>
            <a:off x="1244846" y="5493750"/>
            <a:ext cx="1134437" cy="461665"/>
          </a:xfrm>
          <a:prstGeom prst="rect">
            <a:avLst/>
          </a:prstGeom>
          <a:noFill/>
        </p:spPr>
        <p:txBody>
          <a:bodyPr wrap="square" rtlCol="0">
            <a:spAutoFit/>
          </a:bodyPr>
          <a:lstStyle/>
          <a:p>
            <a:pPr algn="ctr"/>
            <a:r>
              <a:rPr lang="en-GB" sz="1200" b="1" dirty="0"/>
              <a:t>Chronic Ratio</a:t>
            </a:r>
            <a:endParaRPr lang="en-ZA" sz="1200" b="1" dirty="0"/>
          </a:p>
        </p:txBody>
      </p:sp>
      <p:sp>
        <p:nvSpPr>
          <p:cNvPr id="28" name="TextBox 27">
            <a:extLst>
              <a:ext uri="{FF2B5EF4-FFF2-40B4-BE49-F238E27FC236}">
                <a16:creationId xmlns:a16="http://schemas.microsoft.com/office/drawing/2014/main" id="{C8BB92E5-0868-4135-8E7F-AD077A813BE1}"/>
              </a:ext>
            </a:extLst>
          </p:cNvPr>
          <p:cNvSpPr txBox="1"/>
          <p:nvPr/>
        </p:nvSpPr>
        <p:spPr>
          <a:xfrm>
            <a:off x="2927758" y="1814264"/>
            <a:ext cx="1132514" cy="307777"/>
          </a:xfrm>
          <a:prstGeom prst="rect">
            <a:avLst/>
          </a:prstGeom>
          <a:noFill/>
        </p:spPr>
        <p:txBody>
          <a:bodyPr wrap="square" rtlCol="0">
            <a:spAutoFit/>
          </a:bodyPr>
          <a:lstStyle/>
          <a:p>
            <a:r>
              <a:rPr lang="en-GB" sz="1400"/>
              <a:t>114 189</a:t>
            </a:r>
            <a:endParaRPr lang="en-ZA" sz="1400" dirty="0"/>
          </a:p>
        </p:txBody>
      </p:sp>
      <p:sp>
        <p:nvSpPr>
          <p:cNvPr id="29" name="TextBox 28">
            <a:extLst>
              <a:ext uri="{FF2B5EF4-FFF2-40B4-BE49-F238E27FC236}">
                <a16:creationId xmlns:a16="http://schemas.microsoft.com/office/drawing/2014/main" id="{BAF22116-CC96-4689-8969-1E6FBD6E1285}"/>
              </a:ext>
            </a:extLst>
          </p:cNvPr>
          <p:cNvSpPr txBox="1"/>
          <p:nvPr/>
        </p:nvSpPr>
        <p:spPr>
          <a:xfrm>
            <a:off x="5703488" y="1805737"/>
            <a:ext cx="1132514" cy="307777"/>
          </a:xfrm>
          <a:prstGeom prst="rect">
            <a:avLst/>
          </a:prstGeom>
          <a:noFill/>
        </p:spPr>
        <p:txBody>
          <a:bodyPr wrap="square" rtlCol="0">
            <a:spAutoFit/>
          </a:bodyPr>
          <a:lstStyle/>
          <a:p>
            <a:r>
              <a:rPr lang="en-GB" sz="1400" dirty="0"/>
              <a:t>58 721</a:t>
            </a:r>
            <a:endParaRPr lang="en-ZA" sz="1400" dirty="0"/>
          </a:p>
        </p:txBody>
      </p:sp>
      <p:sp>
        <p:nvSpPr>
          <p:cNvPr id="30" name="TextBox 29">
            <a:extLst>
              <a:ext uri="{FF2B5EF4-FFF2-40B4-BE49-F238E27FC236}">
                <a16:creationId xmlns:a16="http://schemas.microsoft.com/office/drawing/2014/main" id="{4FB4579A-6E9A-40B3-9D60-80077F1EE4EA}"/>
              </a:ext>
            </a:extLst>
          </p:cNvPr>
          <p:cNvSpPr txBox="1"/>
          <p:nvPr/>
        </p:nvSpPr>
        <p:spPr>
          <a:xfrm>
            <a:off x="2927758" y="2726818"/>
            <a:ext cx="1132514" cy="307777"/>
          </a:xfrm>
          <a:prstGeom prst="rect">
            <a:avLst/>
          </a:prstGeom>
          <a:noFill/>
        </p:spPr>
        <p:txBody>
          <a:bodyPr wrap="square" rtlCol="0">
            <a:spAutoFit/>
          </a:bodyPr>
          <a:lstStyle/>
          <a:p>
            <a:r>
              <a:rPr lang="en-GB" sz="1400" dirty="0"/>
              <a:t>306 520</a:t>
            </a:r>
            <a:endParaRPr lang="en-ZA" sz="1400" dirty="0"/>
          </a:p>
        </p:txBody>
      </p:sp>
      <p:sp>
        <p:nvSpPr>
          <p:cNvPr id="31" name="TextBox 30">
            <a:extLst>
              <a:ext uri="{FF2B5EF4-FFF2-40B4-BE49-F238E27FC236}">
                <a16:creationId xmlns:a16="http://schemas.microsoft.com/office/drawing/2014/main" id="{61A1EAE7-EB8B-497A-B6A9-AD24FD653ED6}"/>
              </a:ext>
            </a:extLst>
          </p:cNvPr>
          <p:cNvSpPr txBox="1"/>
          <p:nvPr/>
        </p:nvSpPr>
        <p:spPr>
          <a:xfrm>
            <a:off x="5557728" y="2722221"/>
            <a:ext cx="1132514" cy="307777"/>
          </a:xfrm>
          <a:prstGeom prst="rect">
            <a:avLst/>
          </a:prstGeom>
          <a:noFill/>
        </p:spPr>
        <p:txBody>
          <a:bodyPr wrap="square" rtlCol="0">
            <a:spAutoFit/>
          </a:bodyPr>
          <a:lstStyle/>
          <a:p>
            <a:r>
              <a:rPr lang="en-GB" sz="1400" dirty="0"/>
              <a:t>185 739</a:t>
            </a:r>
            <a:endParaRPr lang="en-ZA" sz="1400" dirty="0"/>
          </a:p>
        </p:txBody>
      </p:sp>
      <p:sp>
        <p:nvSpPr>
          <p:cNvPr id="32" name="TextBox 31">
            <a:extLst>
              <a:ext uri="{FF2B5EF4-FFF2-40B4-BE49-F238E27FC236}">
                <a16:creationId xmlns:a16="http://schemas.microsoft.com/office/drawing/2014/main" id="{0B443643-3F4B-4717-87ED-533661A31F78}"/>
              </a:ext>
            </a:extLst>
          </p:cNvPr>
          <p:cNvSpPr txBox="1"/>
          <p:nvPr/>
        </p:nvSpPr>
        <p:spPr>
          <a:xfrm>
            <a:off x="2927758" y="3741039"/>
            <a:ext cx="1132514" cy="307777"/>
          </a:xfrm>
          <a:prstGeom prst="rect">
            <a:avLst/>
          </a:prstGeom>
          <a:noFill/>
        </p:spPr>
        <p:txBody>
          <a:bodyPr wrap="square" rtlCol="0">
            <a:spAutoFit/>
          </a:bodyPr>
          <a:lstStyle/>
          <a:p>
            <a:r>
              <a:rPr lang="en-GB" sz="1400" dirty="0"/>
              <a:t>27% | 73%</a:t>
            </a:r>
            <a:endParaRPr lang="en-ZA" sz="1400" dirty="0"/>
          </a:p>
        </p:txBody>
      </p:sp>
      <p:sp>
        <p:nvSpPr>
          <p:cNvPr id="33" name="TextBox 32">
            <a:extLst>
              <a:ext uri="{FF2B5EF4-FFF2-40B4-BE49-F238E27FC236}">
                <a16:creationId xmlns:a16="http://schemas.microsoft.com/office/drawing/2014/main" id="{110F473C-9D1E-45CA-960C-6FD96D4E0FB1}"/>
              </a:ext>
            </a:extLst>
          </p:cNvPr>
          <p:cNvSpPr txBox="1"/>
          <p:nvPr/>
        </p:nvSpPr>
        <p:spPr>
          <a:xfrm>
            <a:off x="5410898" y="3730302"/>
            <a:ext cx="1132514" cy="307777"/>
          </a:xfrm>
          <a:prstGeom prst="rect">
            <a:avLst/>
          </a:prstGeom>
          <a:noFill/>
        </p:spPr>
        <p:txBody>
          <a:bodyPr wrap="square" rtlCol="0">
            <a:spAutoFit/>
          </a:bodyPr>
          <a:lstStyle/>
          <a:p>
            <a:r>
              <a:rPr lang="en-GB" sz="1400" dirty="0"/>
              <a:t>36% | 64%</a:t>
            </a:r>
            <a:endParaRPr lang="en-ZA" sz="1400" dirty="0"/>
          </a:p>
        </p:txBody>
      </p:sp>
      <p:sp>
        <p:nvSpPr>
          <p:cNvPr id="34" name="TextBox 33">
            <a:extLst>
              <a:ext uri="{FF2B5EF4-FFF2-40B4-BE49-F238E27FC236}">
                <a16:creationId xmlns:a16="http://schemas.microsoft.com/office/drawing/2014/main" id="{30B15BBA-3FF0-4A94-9C3C-51823BFF521D}"/>
              </a:ext>
            </a:extLst>
          </p:cNvPr>
          <p:cNvSpPr txBox="1"/>
          <p:nvPr/>
        </p:nvSpPr>
        <p:spPr>
          <a:xfrm>
            <a:off x="3174211" y="5539973"/>
            <a:ext cx="1132514" cy="307777"/>
          </a:xfrm>
          <a:prstGeom prst="rect">
            <a:avLst/>
          </a:prstGeom>
          <a:noFill/>
        </p:spPr>
        <p:txBody>
          <a:bodyPr wrap="square" rtlCol="0">
            <a:spAutoFit/>
          </a:bodyPr>
          <a:lstStyle/>
          <a:p>
            <a:r>
              <a:rPr lang="en-GB" sz="1400" dirty="0"/>
              <a:t>10%</a:t>
            </a:r>
            <a:endParaRPr lang="en-ZA" sz="1400" dirty="0"/>
          </a:p>
        </p:txBody>
      </p:sp>
      <p:sp>
        <p:nvSpPr>
          <p:cNvPr id="35" name="TextBox 34">
            <a:extLst>
              <a:ext uri="{FF2B5EF4-FFF2-40B4-BE49-F238E27FC236}">
                <a16:creationId xmlns:a16="http://schemas.microsoft.com/office/drawing/2014/main" id="{C107B887-EBE8-4577-8573-ED9B4BA65EAD}"/>
              </a:ext>
            </a:extLst>
          </p:cNvPr>
          <p:cNvSpPr txBox="1"/>
          <p:nvPr/>
        </p:nvSpPr>
        <p:spPr>
          <a:xfrm>
            <a:off x="5424564" y="4637614"/>
            <a:ext cx="1132514" cy="307777"/>
          </a:xfrm>
          <a:prstGeom prst="rect">
            <a:avLst/>
          </a:prstGeom>
          <a:noFill/>
        </p:spPr>
        <p:txBody>
          <a:bodyPr wrap="square" rtlCol="0">
            <a:spAutoFit/>
          </a:bodyPr>
          <a:lstStyle/>
          <a:p>
            <a:pPr algn="ctr"/>
            <a:r>
              <a:rPr lang="en-GB" sz="1400" dirty="0"/>
              <a:t>3.16</a:t>
            </a:r>
            <a:endParaRPr lang="en-ZA" sz="1400" dirty="0"/>
          </a:p>
        </p:txBody>
      </p:sp>
      <p:sp>
        <p:nvSpPr>
          <p:cNvPr id="36" name="TextBox 35">
            <a:extLst>
              <a:ext uri="{FF2B5EF4-FFF2-40B4-BE49-F238E27FC236}">
                <a16:creationId xmlns:a16="http://schemas.microsoft.com/office/drawing/2014/main" id="{34EC3193-1E40-4ADD-A128-9332591E4493}"/>
              </a:ext>
            </a:extLst>
          </p:cNvPr>
          <p:cNvSpPr txBox="1"/>
          <p:nvPr/>
        </p:nvSpPr>
        <p:spPr>
          <a:xfrm>
            <a:off x="2835500" y="4634315"/>
            <a:ext cx="1132514" cy="307777"/>
          </a:xfrm>
          <a:prstGeom prst="rect">
            <a:avLst/>
          </a:prstGeom>
          <a:noFill/>
        </p:spPr>
        <p:txBody>
          <a:bodyPr wrap="square" rtlCol="0">
            <a:spAutoFit/>
          </a:bodyPr>
          <a:lstStyle/>
          <a:p>
            <a:pPr algn="ctr"/>
            <a:r>
              <a:rPr lang="en-GB" sz="1400" dirty="0"/>
              <a:t>2.68</a:t>
            </a:r>
            <a:endParaRPr lang="en-ZA" sz="1400" dirty="0"/>
          </a:p>
        </p:txBody>
      </p:sp>
      <p:sp>
        <p:nvSpPr>
          <p:cNvPr id="37" name="TextBox 36">
            <a:extLst>
              <a:ext uri="{FF2B5EF4-FFF2-40B4-BE49-F238E27FC236}">
                <a16:creationId xmlns:a16="http://schemas.microsoft.com/office/drawing/2014/main" id="{AE7CA711-58D9-46D7-A864-3406DED8556F}"/>
              </a:ext>
            </a:extLst>
          </p:cNvPr>
          <p:cNvSpPr txBox="1"/>
          <p:nvPr/>
        </p:nvSpPr>
        <p:spPr>
          <a:xfrm>
            <a:off x="5628928" y="5530166"/>
            <a:ext cx="1132514" cy="307777"/>
          </a:xfrm>
          <a:prstGeom prst="rect">
            <a:avLst/>
          </a:prstGeom>
          <a:noFill/>
        </p:spPr>
        <p:txBody>
          <a:bodyPr wrap="square" rtlCol="0">
            <a:spAutoFit/>
          </a:bodyPr>
          <a:lstStyle/>
          <a:p>
            <a:r>
              <a:rPr lang="en-GB" sz="1400" dirty="0"/>
              <a:t>31%</a:t>
            </a:r>
            <a:endParaRPr lang="en-ZA" sz="1400" dirty="0"/>
          </a:p>
        </p:txBody>
      </p:sp>
      <p:sp>
        <p:nvSpPr>
          <p:cNvPr id="38" name="TextBox 37">
            <a:extLst>
              <a:ext uri="{FF2B5EF4-FFF2-40B4-BE49-F238E27FC236}">
                <a16:creationId xmlns:a16="http://schemas.microsoft.com/office/drawing/2014/main" id="{B36A145F-0D2F-4008-91BE-FF1AB2518B94}"/>
              </a:ext>
            </a:extLst>
          </p:cNvPr>
          <p:cNvSpPr txBox="1"/>
          <p:nvPr/>
        </p:nvSpPr>
        <p:spPr>
          <a:xfrm>
            <a:off x="7697429" y="1143600"/>
            <a:ext cx="1542394" cy="376357"/>
          </a:xfrm>
          <a:prstGeom prst="rect">
            <a:avLst/>
          </a:prstGeom>
          <a:noFill/>
        </p:spPr>
        <p:txBody>
          <a:bodyPr wrap="square" rtlCol="0">
            <a:spAutoFit/>
          </a:bodyPr>
          <a:lstStyle/>
          <a:p>
            <a:r>
              <a:rPr lang="en-GB" b="1" dirty="0">
                <a:solidFill>
                  <a:schemeClr val="bg1"/>
                </a:solidFill>
              </a:rPr>
              <a:t>TOTAL</a:t>
            </a:r>
            <a:endParaRPr lang="en-ZA" b="1" dirty="0">
              <a:solidFill>
                <a:schemeClr val="bg1"/>
              </a:solidFill>
            </a:endParaRPr>
          </a:p>
        </p:txBody>
      </p:sp>
      <p:sp>
        <p:nvSpPr>
          <p:cNvPr id="39" name="TextBox 38">
            <a:extLst>
              <a:ext uri="{FF2B5EF4-FFF2-40B4-BE49-F238E27FC236}">
                <a16:creationId xmlns:a16="http://schemas.microsoft.com/office/drawing/2014/main" id="{57F45500-2615-4F35-9F37-C7874C1CA67B}"/>
              </a:ext>
            </a:extLst>
          </p:cNvPr>
          <p:cNvSpPr txBox="1"/>
          <p:nvPr/>
        </p:nvSpPr>
        <p:spPr>
          <a:xfrm>
            <a:off x="7805395" y="1805737"/>
            <a:ext cx="1132514" cy="307777"/>
          </a:xfrm>
          <a:prstGeom prst="rect">
            <a:avLst/>
          </a:prstGeom>
          <a:noFill/>
        </p:spPr>
        <p:txBody>
          <a:bodyPr wrap="square" rtlCol="0">
            <a:spAutoFit/>
          </a:bodyPr>
          <a:lstStyle/>
          <a:p>
            <a:r>
              <a:rPr lang="en-GB" sz="1400" dirty="0"/>
              <a:t>172 910</a:t>
            </a:r>
            <a:endParaRPr lang="en-ZA" sz="1400" dirty="0"/>
          </a:p>
        </p:txBody>
      </p:sp>
      <p:sp>
        <p:nvSpPr>
          <p:cNvPr id="40" name="TextBox 39">
            <a:extLst>
              <a:ext uri="{FF2B5EF4-FFF2-40B4-BE49-F238E27FC236}">
                <a16:creationId xmlns:a16="http://schemas.microsoft.com/office/drawing/2014/main" id="{4DCFBC89-3368-4255-B464-E943E025963A}"/>
              </a:ext>
            </a:extLst>
          </p:cNvPr>
          <p:cNvSpPr txBox="1"/>
          <p:nvPr/>
        </p:nvSpPr>
        <p:spPr>
          <a:xfrm>
            <a:off x="7757897" y="2722220"/>
            <a:ext cx="1132514" cy="307777"/>
          </a:xfrm>
          <a:prstGeom prst="rect">
            <a:avLst/>
          </a:prstGeom>
          <a:noFill/>
        </p:spPr>
        <p:txBody>
          <a:bodyPr wrap="square" rtlCol="0">
            <a:spAutoFit/>
          </a:bodyPr>
          <a:lstStyle/>
          <a:p>
            <a:r>
              <a:rPr lang="en-GB" sz="1400" dirty="0"/>
              <a:t>492 259</a:t>
            </a:r>
            <a:endParaRPr lang="en-ZA" sz="1400" dirty="0"/>
          </a:p>
        </p:txBody>
      </p:sp>
      <p:sp>
        <p:nvSpPr>
          <p:cNvPr id="42" name="TextBox 41">
            <a:extLst>
              <a:ext uri="{FF2B5EF4-FFF2-40B4-BE49-F238E27FC236}">
                <a16:creationId xmlns:a16="http://schemas.microsoft.com/office/drawing/2014/main" id="{533B89B5-79DB-41A0-A85D-2E642943482D}"/>
              </a:ext>
            </a:extLst>
          </p:cNvPr>
          <p:cNvSpPr txBox="1"/>
          <p:nvPr/>
        </p:nvSpPr>
        <p:spPr>
          <a:xfrm>
            <a:off x="7623162" y="3726169"/>
            <a:ext cx="1132514" cy="307777"/>
          </a:xfrm>
          <a:prstGeom prst="rect">
            <a:avLst/>
          </a:prstGeom>
          <a:noFill/>
        </p:spPr>
        <p:txBody>
          <a:bodyPr wrap="square" rtlCol="0">
            <a:spAutoFit/>
          </a:bodyPr>
          <a:lstStyle/>
          <a:p>
            <a:r>
              <a:rPr lang="en-GB" sz="1400" dirty="0"/>
              <a:t>30% | 70%</a:t>
            </a:r>
            <a:endParaRPr lang="en-ZA" sz="1400" dirty="0"/>
          </a:p>
        </p:txBody>
      </p:sp>
      <p:sp>
        <p:nvSpPr>
          <p:cNvPr id="43" name="TextBox 42">
            <a:extLst>
              <a:ext uri="{FF2B5EF4-FFF2-40B4-BE49-F238E27FC236}">
                <a16:creationId xmlns:a16="http://schemas.microsoft.com/office/drawing/2014/main" id="{921841C6-556B-4A74-BE5F-1708E0211EC0}"/>
              </a:ext>
            </a:extLst>
          </p:cNvPr>
          <p:cNvSpPr txBox="1"/>
          <p:nvPr/>
        </p:nvSpPr>
        <p:spPr>
          <a:xfrm>
            <a:off x="7540270" y="4623729"/>
            <a:ext cx="1132514" cy="307777"/>
          </a:xfrm>
          <a:prstGeom prst="rect">
            <a:avLst/>
          </a:prstGeom>
          <a:noFill/>
        </p:spPr>
        <p:txBody>
          <a:bodyPr wrap="square" rtlCol="0">
            <a:spAutoFit/>
          </a:bodyPr>
          <a:lstStyle/>
          <a:p>
            <a:pPr algn="ctr"/>
            <a:r>
              <a:rPr lang="en-GB" sz="1400" dirty="0"/>
              <a:t>2.80</a:t>
            </a:r>
            <a:endParaRPr lang="en-ZA" sz="1400" dirty="0"/>
          </a:p>
        </p:txBody>
      </p:sp>
      <p:sp>
        <p:nvSpPr>
          <p:cNvPr id="44" name="TextBox 43">
            <a:extLst>
              <a:ext uri="{FF2B5EF4-FFF2-40B4-BE49-F238E27FC236}">
                <a16:creationId xmlns:a16="http://schemas.microsoft.com/office/drawing/2014/main" id="{6F90F7FA-95D0-4883-B0AA-DF5A7D7B74B5}"/>
              </a:ext>
            </a:extLst>
          </p:cNvPr>
          <p:cNvSpPr txBox="1"/>
          <p:nvPr/>
        </p:nvSpPr>
        <p:spPr>
          <a:xfrm>
            <a:off x="6787242" y="5498559"/>
            <a:ext cx="2134047" cy="461665"/>
          </a:xfrm>
          <a:prstGeom prst="rect">
            <a:avLst/>
          </a:prstGeom>
          <a:noFill/>
        </p:spPr>
        <p:txBody>
          <a:bodyPr wrap="square" rtlCol="0">
            <a:spAutoFit/>
          </a:bodyPr>
          <a:lstStyle/>
          <a:p>
            <a:pPr algn="r"/>
            <a:r>
              <a:rPr lang="en-GB" sz="1200" dirty="0"/>
              <a:t>Principal members- 42,1%</a:t>
            </a:r>
          </a:p>
          <a:p>
            <a:pPr algn="r"/>
            <a:r>
              <a:rPr lang="en-GB" sz="1200" dirty="0"/>
              <a:t>Beneficiaries- 23,5%</a:t>
            </a:r>
            <a:endParaRPr lang="en-ZA" sz="1200" dirty="0"/>
          </a:p>
        </p:txBody>
      </p:sp>
    </p:spTree>
    <p:extLst>
      <p:ext uri="{BB962C8B-B14F-4D97-AF65-F5344CB8AC3E}">
        <p14:creationId xmlns:p14="http://schemas.microsoft.com/office/powerpoint/2010/main" val="354996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sp>
        <p:nvSpPr>
          <p:cNvPr id="16" name="Title 1"/>
          <p:cNvSpPr>
            <a:spLocks noGrp="1"/>
          </p:cNvSpPr>
          <p:nvPr>
            <p:ph type="title"/>
          </p:nvPr>
        </p:nvSpPr>
        <p:spPr>
          <a:xfrm>
            <a:off x="218095" y="218070"/>
            <a:ext cx="8238008" cy="506873"/>
          </a:xfrm>
        </p:spPr>
        <p:txBody>
          <a:bodyPr>
            <a:noAutofit/>
          </a:bodyPr>
          <a:lstStyle/>
          <a:p>
            <a:pPr algn="l"/>
            <a:r>
              <a:rPr lang="en-US" sz="2800" b="1" dirty="0">
                <a:solidFill>
                  <a:srgbClr val="11567F"/>
                </a:solidFill>
              </a:rPr>
              <a:t>Why are our member health requirements different?</a:t>
            </a:r>
          </a:p>
        </p:txBody>
      </p:sp>
      <p:pic>
        <p:nvPicPr>
          <p:cNvPr id="17" name="Picture 2">
            <a:extLst>
              <a:ext uri="{FF2B5EF4-FFF2-40B4-BE49-F238E27FC236}">
                <a16:creationId xmlns:a16="http://schemas.microsoft.com/office/drawing/2014/main" id="{E22774DF-1A77-49A2-A7F1-C5938AE12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81368" y="1167604"/>
            <a:ext cx="453392" cy="423716"/>
          </a:xfrm>
          <a:prstGeom prst="rect">
            <a:avLst/>
          </a:prstGeom>
        </p:spPr>
      </p:pic>
      <p:sp>
        <p:nvSpPr>
          <p:cNvPr id="5" name="Rectangle 4">
            <a:extLst>
              <a:ext uri="{FF2B5EF4-FFF2-40B4-BE49-F238E27FC236}">
                <a16:creationId xmlns:a16="http://schemas.microsoft.com/office/drawing/2014/main" id="{A000886D-AE4C-4924-A622-43E6685ABD7C}"/>
              </a:ext>
            </a:extLst>
          </p:cNvPr>
          <p:cNvSpPr/>
          <p:nvPr/>
        </p:nvSpPr>
        <p:spPr>
          <a:xfrm>
            <a:off x="218095" y="1675517"/>
            <a:ext cx="1501049" cy="237806"/>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Health Condition</a:t>
            </a:r>
            <a:endParaRPr lang="en-ZA" sz="1200" b="1" dirty="0"/>
          </a:p>
        </p:txBody>
      </p:sp>
      <p:sp>
        <p:nvSpPr>
          <p:cNvPr id="6" name="Rectangle 5">
            <a:extLst>
              <a:ext uri="{FF2B5EF4-FFF2-40B4-BE49-F238E27FC236}">
                <a16:creationId xmlns:a16="http://schemas.microsoft.com/office/drawing/2014/main" id="{AFDA111C-1762-4D9E-93EF-8FD43BB7DBEB}"/>
              </a:ext>
            </a:extLst>
          </p:cNvPr>
          <p:cNvSpPr/>
          <p:nvPr/>
        </p:nvSpPr>
        <p:spPr>
          <a:xfrm>
            <a:off x="1920281" y="1436605"/>
            <a:ext cx="1728930" cy="211858"/>
          </a:xfrm>
          <a:prstGeom prst="rect">
            <a:avLst/>
          </a:prstGeom>
          <a:solidFill>
            <a:srgbClr val="81547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Prevalence </a:t>
            </a:r>
            <a:endParaRPr lang="en-ZA" sz="1400" b="1" dirty="0"/>
          </a:p>
        </p:txBody>
      </p:sp>
      <p:sp>
        <p:nvSpPr>
          <p:cNvPr id="19" name="Rectangle 18">
            <a:extLst>
              <a:ext uri="{FF2B5EF4-FFF2-40B4-BE49-F238E27FC236}">
                <a16:creationId xmlns:a16="http://schemas.microsoft.com/office/drawing/2014/main" id="{CF7A0544-18C0-4EE1-AFC6-2F258D386FFC}"/>
              </a:ext>
            </a:extLst>
          </p:cNvPr>
          <p:cNvSpPr/>
          <p:nvPr/>
        </p:nvSpPr>
        <p:spPr>
          <a:xfrm>
            <a:off x="1920281" y="1703122"/>
            <a:ext cx="906809" cy="21185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POLMED</a:t>
            </a:r>
            <a:endParaRPr lang="en-ZA" sz="1400" b="1" dirty="0"/>
          </a:p>
        </p:txBody>
      </p:sp>
      <p:sp>
        <p:nvSpPr>
          <p:cNvPr id="20" name="Rectangle 19">
            <a:extLst>
              <a:ext uri="{FF2B5EF4-FFF2-40B4-BE49-F238E27FC236}">
                <a16:creationId xmlns:a16="http://schemas.microsoft.com/office/drawing/2014/main" id="{5C3BBB52-1FE3-4E21-993D-AE699C99DFD5}"/>
              </a:ext>
            </a:extLst>
          </p:cNvPr>
          <p:cNvSpPr/>
          <p:nvPr/>
        </p:nvSpPr>
        <p:spPr>
          <a:xfrm>
            <a:off x="2840747" y="1703121"/>
            <a:ext cx="808464" cy="211859"/>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Industry</a:t>
            </a:r>
            <a:endParaRPr lang="en-ZA" sz="1200" b="1" dirty="0"/>
          </a:p>
        </p:txBody>
      </p:sp>
      <p:sp>
        <p:nvSpPr>
          <p:cNvPr id="7" name="Rectangle 6">
            <a:extLst>
              <a:ext uri="{FF2B5EF4-FFF2-40B4-BE49-F238E27FC236}">
                <a16:creationId xmlns:a16="http://schemas.microsoft.com/office/drawing/2014/main" id="{2BB14C09-009F-4116-B3F6-AFA0261C9133}"/>
              </a:ext>
            </a:extLst>
          </p:cNvPr>
          <p:cNvSpPr/>
          <p:nvPr/>
        </p:nvSpPr>
        <p:spPr>
          <a:xfrm>
            <a:off x="3791712" y="1427612"/>
            <a:ext cx="2491530" cy="48736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r>
              <a:rPr lang="en-GB" sz="1100" b="1" dirty="0"/>
              <a:t>Tailored benefits and programs offered by POLMED</a:t>
            </a:r>
            <a:endParaRPr lang="en-ZA" sz="1100" b="1" dirty="0"/>
          </a:p>
        </p:txBody>
      </p:sp>
      <p:sp>
        <p:nvSpPr>
          <p:cNvPr id="10" name="Rectangle 9">
            <a:extLst>
              <a:ext uri="{FF2B5EF4-FFF2-40B4-BE49-F238E27FC236}">
                <a16:creationId xmlns:a16="http://schemas.microsoft.com/office/drawing/2014/main" id="{65D5A459-2ADE-40A5-91F9-AC34D2784E0D}"/>
              </a:ext>
            </a:extLst>
          </p:cNvPr>
          <p:cNvSpPr/>
          <p:nvPr/>
        </p:nvSpPr>
        <p:spPr>
          <a:xfrm>
            <a:off x="6425743" y="1427612"/>
            <a:ext cx="2491530" cy="48736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Impact achieved</a:t>
            </a:r>
            <a:endParaRPr lang="en-ZA" sz="1200" b="1" dirty="0"/>
          </a:p>
        </p:txBody>
      </p:sp>
      <p:sp>
        <p:nvSpPr>
          <p:cNvPr id="21" name="Rectangle 20">
            <a:extLst>
              <a:ext uri="{FF2B5EF4-FFF2-40B4-BE49-F238E27FC236}">
                <a16:creationId xmlns:a16="http://schemas.microsoft.com/office/drawing/2014/main" id="{7F7BA226-12DC-4D67-8870-696BAAC3D67B}"/>
              </a:ext>
            </a:extLst>
          </p:cNvPr>
          <p:cNvSpPr/>
          <p:nvPr/>
        </p:nvSpPr>
        <p:spPr>
          <a:xfrm>
            <a:off x="243064" y="2013358"/>
            <a:ext cx="1501049"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EB42D4CA-7B35-475D-BBF2-DC996C47D5A6}"/>
              </a:ext>
            </a:extLst>
          </p:cNvPr>
          <p:cNvSpPr/>
          <p:nvPr/>
        </p:nvSpPr>
        <p:spPr>
          <a:xfrm>
            <a:off x="1920281" y="2013358"/>
            <a:ext cx="17289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id="{18BB2F28-4483-43BC-95A4-9A1802372209}"/>
              </a:ext>
            </a:extLst>
          </p:cNvPr>
          <p:cNvSpPr/>
          <p:nvPr/>
        </p:nvSpPr>
        <p:spPr>
          <a:xfrm>
            <a:off x="3820263" y="2013358"/>
            <a:ext cx="24915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id="{7E856289-0090-40C3-AD93-0B72B656A0C8}"/>
              </a:ext>
            </a:extLst>
          </p:cNvPr>
          <p:cNvSpPr/>
          <p:nvPr/>
        </p:nvSpPr>
        <p:spPr>
          <a:xfrm>
            <a:off x="6393426" y="2013357"/>
            <a:ext cx="24915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dirty="0">
              <a:solidFill>
                <a:schemeClr val="tx1"/>
              </a:solidFill>
            </a:endParaRPr>
          </a:p>
        </p:txBody>
      </p:sp>
      <p:cxnSp>
        <p:nvCxnSpPr>
          <p:cNvPr id="27" name="Straight Connector 26">
            <a:extLst>
              <a:ext uri="{FF2B5EF4-FFF2-40B4-BE49-F238E27FC236}">
                <a16:creationId xmlns:a16="http://schemas.microsoft.com/office/drawing/2014/main" id="{5477A5E0-60C6-4BDE-BD65-FCD5A68AC55E}"/>
              </a:ext>
            </a:extLst>
          </p:cNvPr>
          <p:cNvCxnSpPr>
            <a:cxnSpLocks/>
          </p:cNvCxnSpPr>
          <p:nvPr/>
        </p:nvCxnSpPr>
        <p:spPr>
          <a:xfrm>
            <a:off x="2827090" y="2091149"/>
            <a:ext cx="0" cy="4301262"/>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75C4F43-1446-4A14-8EA2-C11CEF5A33BB}"/>
              </a:ext>
            </a:extLst>
          </p:cNvPr>
          <p:cNvSpPr txBox="1"/>
          <p:nvPr/>
        </p:nvSpPr>
        <p:spPr>
          <a:xfrm>
            <a:off x="218095" y="2181138"/>
            <a:ext cx="1539522" cy="3785652"/>
          </a:xfrm>
          <a:prstGeom prst="rect">
            <a:avLst/>
          </a:prstGeom>
          <a:noFill/>
        </p:spPr>
        <p:txBody>
          <a:bodyPr wrap="square" rtlCol="0">
            <a:spAutoFit/>
          </a:bodyPr>
          <a:lstStyle/>
          <a:p>
            <a:pPr marL="228600" indent="-228600">
              <a:buAutoNum type="arabicPeriod"/>
            </a:pPr>
            <a:r>
              <a:rPr lang="en-GB" sz="1000" b="1" dirty="0">
                <a:latin typeface="Arial" panose="020B0604020202020204" pitchFamily="34" charset="0"/>
                <a:cs typeface="Arial" panose="020B0604020202020204" pitchFamily="34" charset="0"/>
              </a:rPr>
              <a:t>Mental Health Disorders </a:t>
            </a:r>
          </a:p>
          <a:p>
            <a:r>
              <a:rPr lang="en-GB" sz="1000" b="1" dirty="0">
                <a:latin typeface="Arial" panose="020B0604020202020204" pitchFamily="34" charset="0"/>
                <a:cs typeface="Arial" panose="020B0604020202020204" pitchFamily="34" charset="0"/>
              </a:rPr>
              <a:t>  </a:t>
            </a:r>
          </a:p>
          <a:p>
            <a:endParaRPr lang="en-GB" sz="1000" dirty="0"/>
          </a:p>
          <a:p>
            <a:r>
              <a:rPr lang="en-GB" sz="1000" dirty="0"/>
              <a:t>Depression</a:t>
            </a:r>
          </a:p>
          <a:p>
            <a:endParaRPr lang="en-GB" sz="1000" dirty="0"/>
          </a:p>
          <a:p>
            <a:endParaRPr lang="en-GB" sz="1000" dirty="0"/>
          </a:p>
          <a:p>
            <a:endParaRPr lang="en-GB" sz="1000" dirty="0"/>
          </a:p>
          <a:p>
            <a:r>
              <a:rPr lang="en-GB" sz="1000" dirty="0"/>
              <a:t>Bipolar mood disorder</a:t>
            </a:r>
          </a:p>
          <a:p>
            <a:endParaRPr lang="en-GB" sz="1000" dirty="0"/>
          </a:p>
          <a:p>
            <a:endParaRPr lang="en-GB" sz="1000" dirty="0"/>
          </a:p>
          <a:p>
            <a:r>
              <a:rPr lang="en-GB" sz="1000" dirty="0"/>
              <a:t>Schizophrenia</a:t>
            </a:r>
          </a:p>
          <a:p>
            <a:endParaRPr lang="en-GB" sz="1000" dirty="0"/>
          </a:p>
          <a:p>
            <a:endParaRPr lang="en-GB" sz="1000" dirty="0"/>
          </a:p>
          <a:p>
            <a:endParaRPr lang="en-GB" sz="1000" dirty="0"/>
          </a:p>
          <a:p>
            <a:r>
              <a:rPr lang="en-GB" sz="1000" dirty="0"/>
              <a:t>PTSD</a:t>
            </a:r>
          </a:p>
          <a:p>
            <a:endParaRPr lang="en-GB" sz="1000" dirty="0"/>
          </a:p>
          <a:p>
            <a:endParaRPr lang="en-GB" sz="1000" dirty="0"/>
          </a:p>
          <a:p>
            <a:endParaRPr lang="en-GB" sz="1000" dirty="0"/>
          </a:p>
          <a:p>
            <a:endParaRPr lang="en-GB" sz="1000" dirty="0"/>
          </a:p>
          <a:p>
            <a:endParaRPr lang="en-GB" sz="1000" dirty="0"/>
          </a:p>
          <a:p>
            <a:r>
              <a:rPr lang="en-GB" sz="1000" dirty="0"/>
              <a:t>Attempted suicides</a:t>
            </a:r>
          </a:p>
          <a:p>
            <a:endParaRPr lang="en-GB" sz="1000" b="1" dirty="0"/>
          </a:p>
          <a:p>
            <a:pPr marL="685800" lvl="1" indent="-228600">
              <a:buAutoNum type="alphaLcParenR"/>
            </a:pPr>
            <a:endParaRPr lang="en-GB" sz="1000" b="1" dirty="0"/>
          </a:p>
        </p:txBody>
      </p:sp>
      <p:sp>
        <p:nvSpPr>
          <p:cNvPr id="36" name="TextBox 35">
            <a:extLst>
              <a:ext uri="{FF2B5EF4-FFF2-40B4-BE49-F238E27FC236}">
                <a16:creationId xmlns:a16="http://schemas.microsoft.com/office/drawing/2014/main" id="{66417BC5-4FC0-48B0-AE85-F51322356E19}"/>
              </a:ext>
            </a:extLst>
          </p:cNvPr>
          <p:cNvSpPr txBox="1"/>
          <p:nvPr/>
        </p:nvSpPr>
        <p:spPr>
          <a:xfrm>
            <a:off x="1866442" y="2181138"/>
            <a:ext cx="906809" cy="3485570"/>
          </a:xfrm>
          <a:prstGeom prst="rect">
            <a:avLst/>
          </a:prstGeom>
          <a:noFill/>
        </p:spPr>
        <p:txBody>
          <a:bodyPr wrap="square" rtlCol="0">
            <a:spAutoFit/>
          </a:bodyPr>
          <a:lstStyle/>
          <a:p>
            <a:endParaRPr lang="en-GB" sz="1050" dirty="0"/>
          </a:p>
          <a:p>
            <a:endParaRPr lang="en-GB" sz="1050" dirty="0"/>
          </a:p>
          <a:p>
            <a:endParaRPr lang="en-GB" sz="1050" dirty="0"/>
          </a:p>
          <a:p>
            <a:r>
              <a:rPr lang="en-GB" sz="1050" dirty="0"/>
              <a:t>10.1% (‘15)</a:t>
            </a:r>
          </a:p>
          <a:p>
            <a:r>
              <a:rPr lang="en-GB" sz="1050" dirty="0"/>
              <a:t>2.7% (‘20)</a:t>
            </a:r>
          </a:p>
          <a:p>
            <a:endParaRPr lang="en-GB" sz="1050" dirty="0"/>
          </a:p>
          <a:p>
            <a:endParaRPr lang="en-GB" sz="1050" dirty="0"/>
          </a:p>
          <a:p>
            <a:endParaRPr lang="en-GB" sz="1050" dirty="0"/>
          </a:p>
          <a:p>
            <a:r>
              <a:rPr lang="en-GB" sz="1050" dirty="0"/>
              <a:t>0.6%</a:t>
            </a:r>
          </a:p>
          <a:p>
            <a:endParaRPr lang="en-GB" sz="1050" dirty="0"/>
          </a:p>
          <a:p>
            <a:endParaRPr lang="en-GB" sz="1050" dirty="0"/>
          </a:p>
          <a:p>
            <a:r>
              <a:rPr lang="en-GB" sz="1050" dirty="0"/>
              <a:t>0,06%</a:t>
            </a:r>
          </a:p>
          <a:p>
            <a:endParaRPr lang="en-GB" sz="1050" dirty="0"/>
          </a:p>
          <a:p>
            <a:endParaRPr lang="en-GB" sz="1050" dirty="0"/>
          </a:p>
          <a:p>
            <a:r>
              <a:rPr lang="en-GB" sz="1050" dirty="0"/>
              <a:t>600 patients (2021)</a:t>
            </a:r>
          </a:p>
          <a:p>
            <a:endParaRPr lang="en-GB" sz="1050" dirty="0"/>
          </a:p>
          <a:p>
            <a:endParaRPr lang="en-GB" sz="1050" dirty="0"/>
          </a:p>
          <a:p>
            <a:r>
              <a:rPr lang="en-GB" sz="1050" dirty="0"/>
              <a:t>3 patients (2021)</a:t>
            </a:r>
            <a:endParaRPr lang="en-ZA" sz="1050" dirty="0"/>
          </a:p>
        </p:txBody>
      </p:sp>
      <p:sp>
        <p:nvSpPr>
          <p:cNvPr id="37" name="TextBox 36">
            <a:extLst>
              <a:ext uri="{FF2B5EF4-FFF2-40B4-BE49-F238E27FC236}">
                <a16:creationId xmlns:a16="http://schemas.microsoft.com/office/drawing/2014/main" id="{F4D36EC0-A9BF-45E2-959B-76631A88F133}"/>
              </a:ext>
            </a:extLst>
          </p:cNvPr>
          <p:cNvSpPr txBox="1"/>
          <p:nvPr/>
        </p:nvSpPr>
        <p:spPr>
          <a:xfrm>
            <a:off x="2854884" y="2190926"/>
            <a:ext cx="936828" cy="2031325"/>
          </a:xfrm>
          <a:prstGeom prst="rect">
            <a:avLst/>
          </a:prstGeom>
          <a:noFill/>
        </p:spPr>
        <p:txBody>
          <a:bodyPr wrap="square" rtlCol="0">
            <a:spAutoFit/>
          </a:bodyPr>
          <a:lstStyle/>
          <a:p>
            <a:endParaRPr lang="en-GB" sz="1050" dirty="0"/>
          </a:p>
          <a:p>
            <a:endParaRPr lang="en-GB" sz="1050" dirty="0"/>
          </a:p>
          <a:p>
            <a:endParaRPr lang="en-GB" sz="1050" dirty="0"/>
          </a:p>
          <a:p>
            <a:r>
              <a:rPr lang="en-GB" sz="1050" dirty="0"/>
              <a:t>5.1% (‘15)</a:t>
            </a:r>
          </a:p>
          <a:p>
            <a:r>
              <a:rPr lang="en-GB" sz="1050" dirty="0"/>
              <a:t>2.7% (‘20)</a:t>
            </a:r>
          </a:p>
          <a:p>
            <a:endParaRPr lang="en-GB" sz="1050" dirty="0"/>
          </a:p>
          <a:p>
            <a:endParaRPr lang="en-GB" sz="1050" dirty="0"/>
          </a:p>
          <a:p>
            <a:endParaRPr lang="en-GB" sz="1050" dirty="0"/>
          </a:p>
          <a:p>
            <a:r>
              <a:rPr lang="en-GB" sz="1050" dirty="0"/>
              <a:t>1%</a:t>
            </a:r>
          </a:p>
          <a:p>
            <a:endParaRPr lang="en-GB" sz="1050" dirty="0"/>
          </a:p>
          <a:p>
            <a:endParaRPr lang="en-GB" sz="1050" dirty="0"/>
          </a:p>
          <a:p>
            <a:r>
              <a:rPr lang="en-GB" sz="1050" dirty="0"/>
              <a:t>0.09%</a:t>
            </a:r>
            <a:endParaRPr lang="en-ZA" sz="1050" dirty="0"/>
          </a:p>
        </p:txBody>
      </p:sp>
      <p:sp>
        <p:nvSpPr>
          <p:cNvPr id="38" name="TextBox 37">
            <a:extLst>
              <a:ext uri="{FF2B5EF4-FFF2-40B4-BE49-F238E27FC236}">
                <a16:creationId xmlns:a16="http://schemas.microsoft.com/office/drawing/2014/main" id="{EA0BF575-F96B-4388-8964-9A1C69B44B93}"/>
              </a:ext>
            </a:extLst>
          </p:cNvPr>
          <p:cNvSpPr txBox="1"/>
          <p:nvPr/>
        </p:nvSpPr>
        <p:spPr>
          <a:xfrm>
            <a:off x="3967862" y="2165759"/>
            <a:ext cx="2097866" cy="3757119"/>
          </a:xfrm>
          <a:prstGeom prst="rect">
            <a:avLst/>
          </a:prstGeom>
          <a:noFill/>
        </p:spPr>
        <p:txBody>
          <a:bodyPr wrap="square" rtlCol="0">
            <a:spAutoFit/>
          </a:bodyPr>
          <a:lstStyle/>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Debriefing sessions payable from risk</a:t>
            </a:r>
          </a:p>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Holistic member management at point of discharge from hospital</a:t>
            </a:r>
          </a:p>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Extensive out of hospital Psychiatric  benefits</a:t>
            </a:r>
          </a:p>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Effective provider networks</a:t>
            </a:r>
          </a:p>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Chronic medication adherence </a:t>
            </a:r>
          </a:p>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Early referral to Psychiatrists</a:t>
            </a:r>
          </a:p>
          <a:p>
            <a:pPr marL="228600" indent="-228600" algn="just">
              <a:lnSpc>
                <a:spcPct val="150000"/>
              </a:lnSpc>
              <a:buFont typeface="+mj-lt"/>
              <a:buAutoNum type="arabicPeriod"/>
            </a:pPr>
            <a:r>
              <a:rPr lang="en-GB" sz="1000" dirty="0">
                <a:latin typeface="Arial" panose="020B0604020202020204" pitchFamily="34" charset="0"/>
                <a:cs typeface="Arial" panose="020B0604020202020204" pitchFamily="34" charset="0"/>
              </a:rPr>
              <a:t>Psychiatric disease risk management program, where services are funded from risk and not members’ out of hospital benefits</a:t>
            </a:r>
          </a:p>
        </p:txBody>
      </p:sp>
      <p:sp>
        <p:nvSpPr>
          <p:cNvPr id="39" name="TextBox 38">
            <a:extLst>
              <a:ext uri="{FF2B5EF4-FFF2-40B4-BE49-F238E27FC236}">
                <a16:creationId xmlns:a16="http://schemas.microsoft.com/office/drawing/2014/main" id="{A2D0D9FD-CE4E-4F59-A52B-97E645E2B022}"/>
              </a:ext>
            </a:extLst>
          </p:cNvPr>
          <p:cNvSpPr txBox="1"/>
          <p:nvPr/>
        </p:nvSpPr>
        <p:spPr>
          <a:xfrm>
            <a:off x="6468177" y="2081005"/>
            <a:ext cx="2097866" cy="4449616"/>
          </a:xfrm>
          <a:prstGeom prst="rect">
            <a:avLst/>
          </a:prstGeom>
          <a:noFill/>
        </p:spPr>
        <p:txBody>
          <a:bodyPr wrap="square" rtlCol="0">
            <a:spAutoFit/>
          </a:bodyPr>
          <a:lstStyle/>
          <a:p>
            <a:pPr marL="228600" indent="-22860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Effective disease risk management interventions by POLMED, reduced the prevalence of Depression from 10.1% in 2015 to 2.7% in 2020, compared to  Industry 5.1% in 2015 to 2.7% in 2020.</a:t>
            </a:r>
          </a:p>
          <a:p>
            <a:pPr marL="228600" indent="-22860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Lowest condition specific mental health readmission (2020 HQA report)</a:t>
            </a:r>
          </a:p>
          <a:p>
            <a:pPr marL="228600" indent="-22860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Although the extreme work related environment, prevalence of Depression is lower than industry, due to proper patient management.</a:t>
            </a:r>
          </a:p>
          <a:p>
            <a:pPr marL="228600" indent="-22860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Annual attempted suicides have remained constant over the last 5 years.</a:t>
            </a:r>
          </a:p>
        </p:txBody>
      </p:sp>
      <p:sp>
        <p:nvSpPr>
          <p:cNvPr id="8" name="Slide Number Placeholder 7">
            <a:extLst>
              <a:ext uri="{FF2B5EF4-FFF2-40B4-BE49-F238E27FC236}">
                <a16:creationId xmlns:a16="http://schemas.microsoft.com/office/drawing/2014/main" id="{B2C1FEB2-0FC3-423A-BC3C-DCA4C9440967}"/>
              </a:ext>
            </a:extLst>
          </p:cNvPr>
          <p:cNvSpPr>
            <a:spLocks noGrp="1"/>
          </p:cNvSpPr>
          <p:nvPr>
            <p:ph type="sldNum" sz="quarter" idx="12"/>
          </p:nvPr>
        </p:nvSpPr>
        <p:spPr>
          <a:xfrm>
            <a:off x="2438400" y="6551637"/>
            <a:ext cx="2133600" cy="365125"/>
          </a:xfrm>
        </p:spPr>
        <p:txBody>
          <a:bodyPr/>
          <a:lstStyle/>
          <a:p>
            <a:fld id="{489B90B9-04EA-194D-ADCB-4F36190D4C20}" type="slidenum">
              <a:rPr lang="en-US" smtClean="0"/>
              <a:t>11</a:t>
            </a:fld>
            <a:endParaRPr lang="en-US" dirty="0"/>
          </a:p>
        </p:txBody>
      </p:sp>
    </p:spTree>
    <p:extLst>
      <p:ext uri="{BB962C8B-B14F-4D97-AF65-F5344CB8AC3E}">
        <p14:creationId xmlns:p14="http://schemas.microsoft.com/office/powerpoint/2010/main" val="321474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sp>
        <p:nvSpPr>
          <p:cNvPr id="16" name="Title 1"/>
          <p:cNvSpPr>
            <a:spLocks noGrp="1"/>
          </p:cNvSpPr>
          <p:nvPr>
            <p:ph type="title"/>
          </p:nvPr>
        </p:nvSpPr>
        <p:spPr>
          <a:xfrm>
            <a:off x="218095" y="218070"/>
            <a:ext cx="8238008" cy="506873"/>
          </a:xfrm>
        </p:spPr>
        <p:txBody>
          <a:bodyPr>
            <a:noAutofit/>
          </a:bodyPr>
          <a:lstStyle/>
          <a:p>
            <a:pPr algn="l"/>
            <a:r>
              <a:rPr lang="en-US" sz="2800" b="1" dirty="0">
                <a:solidFill>
                  <a:srgbClr val="11567F"/>
                </a:solidFill>
              </a:rPr>
              <a:t>Why are our member health requirements different?</a:t>
            </a:r>
          </a:p>
        </p:txBody>
      </p:sp>
      <p:pic>
        <p:nvPicPr>
          <p:cNvPr id="17" name="Picture 2">
            <a:extLst>
              <a:ext uri="{FF2B5EF4-FFF2-40B4-BE49-F238E27FC236}">
                <a16:creationId xmlns:a16="http://schemas.microsoft.com/office/drawing/2014/main" id="{E22774DF-1A77-49A2-A7F1-C5938AE12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81368" y="1167604"/>
            <a:ext cx="453392" cy="423716"/>
          </a:xfrm>
          <a:prstGeom prst="rect">
            <a:avLst/>
          </a:prstGeom>
        </p:spPr>
      </p:pic>
      <p:sp>
        <p:nvSpPr>
          <p:cNvPr id="5" name="Rectangle 4">
            <a:extLst>
              <a:ext uri="{FF2B5EF4-FFF2-40B4-BE49-F238E27FC236}">
                <a16:creationId xmlns:a16="http://schemas.microsoft.com/office/drawing/2014/main" id="{A000886D-AE4C-4924-A622-43E6685ABD7C}"/>
              </a:ext>
            </a:extLst>
          </p:cNvPr>
          <p:cNvSpPr/>
          <p:nvPr/>
        </p:nvSpPr>
        <p:spPr>
          <a:xfrm>
            <a:off x="218095" y="1675517"/>
            <a:ext cx="1501049" cy="237806"/>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Health Condition</a:t>
            </a:r>
            <a:endParaRPr lang="en-ZA" sz="1200" b="1" dirty="0"/>
          </a:p>
        </p:txBody>
      </p:sp>
      <p:sp>
        <p:nvSpPr>
          <p:cNvPr id="6" name="Rectangle 5">
            <a:extLst>
              <a:ext uri="{FF2B5EF4-FFF2-40B4-BE49-F238E27FC236}">
                <a16:creationId xmlns:a16="http://schemas.microsoft.com/office/drawing/2014/main" id="{AFDA111C-1762-4D9E-93EF-8FD43BB7DBEB}"/>
              </a:ext>
            </a:extLst>
          </p:cNvPr>
          <p:cNvSpPr/>
          <p:nvPr/>
        </p:nvSpPr>
        <p:spPr>
          <a:xfrm>
            <a:off x="1920281" y="1436605"/>
            <a:ext cx="1728930" cy="211858"/>
          </a:xfrm>
          <a:prstGeom prst="rect">
            <a:avLst/>
          </a:prstGeom>
          <a:solidFill>
            <a:srgbClr val="81547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Prevalence</a:t>
            </a:r>
            <a:endParaRPr lang="en-ZA" sz="1400" b="1" dirty="0"/>
          </a:p>
        </p:txBody>
      </p:sp>
      <p:sp>
        <p:nvSpPr>
          <p:cNvPr id="19" name="Rectangle 18">
            <a:extLst>
              <a:ext uri="{FF2B5EF4-FFF2-40B4-BE49-F238E27FC236}">
                <a16:creationId xmlns:a16="http://schemas.microsoft.com/office/drawing/2014/main" id="{CF7A0544-18C0-4EE1-AFC6-2F258D386FFC}"/>
              </a:ext>
            </a:extLst>
          </p:cNvPr>
          <p:cNvSpPr/>
          <p:nvPr/>
        </p:nvSpPr>
        <p:spPr>
          <a:xfrm>
            <a:off x="1920281" y="1703122"/>
            <a:ext cx="906809" cy="21185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POLMED</a:t>
            </a:r>
            <a:endParaRPr lang="en-ZA" sz="1400" b="1" dirty="0"/>
          </a:p>
        </p:txBody>
      </p:sp>
      <p:sp>
        <p:nvSpPr>
          <p:cNvPr id="20" name="Rectangle 19">
            <a:extLst>
              <a:ext uri="{FF2B5EF4-FFF2-40B4-BE49-F238E27FC236}">
                <a16:creationId xmlns:a16="http://schemas.microsoft.com/office/drawing/2014/main" id="{5C3BBB52-1FE3-4E21-993D-AE699C99DFD5}"/>
              </a:ext>
            </a:extLst>
          </p:cNvPr>
          <p:cNvSpPr/>
          <p:nvPr/>
        </p:nvSpPr>
        <p:spPr>
          <a:xfrm>
            <a:off x="2840747" y="1703121"/>
            <a:ext cx="808464" cy="211859"/>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Industry</a:t>
            </a:r>
            <a:endParaRPr lang="en-ZA" sz="1200" b="1" dirty="0"/>
          </a:p>
        </p:txBody>
      </p:sp>
      <p:sp>
        <p:nvSpPr>
          <p:cNvPr id="7" name="Rectangle 6">
            <a:extLst>
              <a:ext uri="{FF2B5EF4-FFF2-40B4-BE49-F238E27FC236}">
                <a16:creationId xmlns:a16="http://schemas.microsoft.com/office/drawing/2014/main" id="{2BB14C09-009F-4116-B3F6-AFA0261C9133}"/>
              </a:ext>
            </a:extLst>
          </p:cNvPr>
          <p:cNvSpPr/>
          <p:nvPr/>
        </p:nvSpPr>
        <p:spPr>
          <a:xfrm>
            <a:off x="3791712" y="1427612"/>
            <a:ext cx="2491530" cy="48736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r>
              <a:rPr lang="en-GB" sz="1100" b="1" dirty="0"/>
              <a:t>Tailored benefits and programs offered by POLMED</a:t>
            </a:r>
            <a:endParaRPr lang="en-ZA" sz="1100" b="1" dirty="0"/>
          </a:p>
        </p:txBody>
      </p:sp>
      <p:sp>
        <p:nvSpPr>
          <p:cNvPr id="10" name="Rectangle 9">
            <a:extLst>
              <a:ext uri="{FF2B5EF4-FFF2-40B4-BE49-F238E27FC236}">
                <a16:creationId xmlns:a16="http://schemas.microsoft.com/office/drawing/2014/main" id="{65D5A459-2ADE-40A5-91F9-AC34D2784E0D}"/>
              </a:ext>
            </a:extLst>
          </p:cNvPr>
          <p:cNvSpPr/>
          <p:nvPr/>
        </p:nvSpPr>
        <p:spPr>
          <a:xfrm>
            <a:off x="6425743" y="1427612"/>
            <a:ext cx="2491530" cy="48736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Impact achieved</a:t>
            </a:r>
            <a:endParaRPr lang="en-ZA" sz="1200" b="1" dirty="0"/>
          </a:p>
        </p:txBody>
      </p:sp>
      <p:sp>
        <p:nvSpPr>
          <p:cNvPr id="21" name="Rectangle 20">
            <a:extLst>
              <a:ext uri="{FF2B5EF4-FFF2-40B4-BE49-F238E27FC236}">
                <a16:creationId xmlns:a16="http://schemas.microsoft.com/office/drawing/2014/main" id="{7F7BA226-12DC-4D67-8870-696BAAC3D67B}"/>
              </a:ext>
            </a:extLst>
          </p:cNvPr>
          <p:cNvSpPr/>
          <p:nvPr/>
        </p:nvSpPr>
        <p:spPr>
          <a:xfrm>
            <a:off x="243064" y="2013358"/>
            <a:ext cx="1501049"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EB42D4CA-7B35-475D-BBF2-DC996C47D5A6}"/>
              </a:ext>
            </a:extLst>
          </p:cNvPr>
          <p:cNvSpPr/>
          <p:nvPr/>
        </p:nvSpPr>
        <p:spPr>
          <a:xfrm>
            <a:off x="1920281" y="2013358"/>
            <a:ext cx="17289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id="{18BB2F28-4483-43BC-95A4-9A1802372209}"/>
              </a:ext>
            </a:extLst>
          </p:cNvPr>
          <p:cNvSpPr/>
          <p:nvPr/>
        </p:nvSpPr>
        <p:spPr>
          <a:xfrm>
            <a:off x="3791712" y="2013358"/>
            <a:ext cx="24915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id="{7E856289-0090-40C3-AD93-0B72B656A0C8}"/>
              </a:ext>
            </a:extLst>
          </p:cNvPr>
          <p:cNvSpPr/>
          <p:nvPr/>
        </p:nvSpPr>
        <p:spPr>
          <a:xfrm>
            <a:off x="6337659" y="2013358"/>
            <a:ext cx="24915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cxnSp>
        <p:nvCxnSpPr>
          <p:cNvPr id="27" name="Straight Connector 26">
            <a:extLst>
              <a:ext uri="{FF2B5EF4-FFF2-40B4-BE49-F238E27FC236}">
                <a16:creationId xmlns:a16="http://schemas.microsoft.com/office/drawing/2014/main" id="{5477A5E0-60C6-4BDE-BD65-FCD5A68AC55E}"/>
              </a:ext>
            </a:extLst>
          </p:cNvPr>
          <p:cNvCxnSpPr>
            <a:cxnSpLocks/>
          </p:cNvCxnSpPr>
          <p:nvPr/>
        </p:nvCxnSpPr>
        <p:spPr>
          <a:xfrm>
            <a:off x="2827090" y="2091149"/>
            <a:ext cx="0" cy="4301262"/>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FD650C53-FFDA-4215-A31E-E716A933E624}"/>
              </a:ext>
            </a:extLst>
          </p:cNvPr>
          <p:cNvSpPr txBox="1"/>
          <p:nvPr/>
        </p:nvSpPr>
        <p:spPr>
          <a:xfrm>
            <a:off x="359282" y="2322611"/>
            <a:ext cx="1350955" cy="738664"/>
          </a:xfrm>
          <a:prstGeom prst="rect">
            <a:avLst/>
          </a:prstGeom>
          <a:noFill/>
        </p:spPr>
        <p:txBody>
          <a:bodyPr wrap="square" rtlCol="0">
            <a:spAutoFit/>
          </a:bodyPr>
          <a:lstStyle/>
          <a:p>
            <a:endParaRPr lang="en-GB" sz="1050" b="1" dirty="0"/>
          </a:p>
          <a:p>
            <a:endParaRPr lang="en-GB" sz="1050" b="1" dirty="0"/>
          </a:p>
          <a:p>
            <a:endParaRPr lang="en-GB" sz="1050" b="1" dirty="0"/>
          </a:p>
          <a:p>
            <a:r>
              <a:rPr lang="en-GB" sz="1050" b="1" dirty="0">
                <a:latin typeface="Arial" panose="020B0604020202020204" pitchFamily="34" charset="0"/>
                <a:cs typeface="Arial" panose="020B0604020202020204" pitchFamily="34" charset="0"/>
              </a:rPr>
              <a:t>2. HIV</a:t>
            </a:r>
            <a:endParaRPr lang="en-ZA" sz="105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F14B95-8D54-4001-8A40-48FCA812B48B}"/>
              </a:ext>
            </a:extLst>
          </p:cNvPr>
          <p:cNvSpPr txBox="1"/>
          <p:nvPr/>
        </p:nvSpPr>
        <p:spPr>
          <a:xfrm>
            <a:off x="2004970" y="2475011"/>
            <a:ext cx="645952" cy="577081"/>
          </a:xfrm>
          <a:prstGeom prst="rect">
            <a:avLst/>
          </a:prstGeom>
          <a:noFill/>
        </p:spPr>
        <p:txBody>
          <a:bodyPr wrap="square" rtlCol="0">
            <a:spAutoFit/>
          </a:bodyPr>
          <a:lstStyle/>
          <a:p>
            <a:endParaRPr lang="en-GB" sz="1050" b="1" dirty="0"/>
          </a:p>
          <a:p>
            <a:endParaRPr lang="en-GB" sz="1050" b="1" dirty="0"/>
          </a:p>
          <a:p>
            <a:r>
              <a:rPr lang="en-GB" sz="1050" b="1" dirty="0"/>
              <a:t>6.1%</a:t>
            </a:r>
            <a:endParaRPr lang="en-ZA" sz="1050" b="1" dirty="0"/>
          </a:p>
        </p:txBody>
      </p:sp>
      <p:sp>
        <p:nvSpPr>
          <p:cNvPr id="26" name="TextBox 25">
            <a:extLst>
              <a:ext uri="{FF2B5EF4-FFF2-40B4-BE49-F238E27FC236}">
                <a16:creationId xmlns:a16="http://schemas.microsoft.com/office/drawing/2014/main" id="{54FF09D2-1EF7-4FE8-8E38-1505922BA9E9}"/>
              </a:ext>
            </a:extLst>
          </p:cNvPr>
          <p:cNvSpPr txBox="1"/>
          <p:nvPr/>
        </p:nvSpPr>
        <p:spPr>
          <a:xfrm>
            <a:off x="2953254" y="2475011"/>
            <a:ext cx="604474" cy="577081"/>
          </a:xfrm>
          <a:prstGeom prst="rect">
            <a:avLst/>
          </a:prstGeom>
          <a:noFill/>
        </p:spPr>
        <p:txBody>
          <a:bodyPr wrap="square" rtlCol="0">
            <a:spAutoFit/>
          </a:bodyPr>
          <a:lstStyle/>
          <a:p>
            <a:endParaRPr lang="en-GB" sz="1050" b="1" dirty="0"/>
          </a:p>
          <a:p>
            <a:endParaRPr lang="en-GB" sz="1050" b="1" dirty="0"/>
          </a:p>
          <a:p>
            <a:r>
              <a:rPr lang="en-GB" sz="1050" b="1" dirty="0"/>
              <a:t>3.6%</a:t>
            </a:r>
            <a:endParaRPr lang="en-ZA" sz="1050" b="1" dirty="0"/>
          </a:p>
        </p:txBody>
      </p:sp>
      <p:sp>
        <p:nvSpPr>
          <p:cNvPr id="30" name="TextBox 29">
            <a:extLst>
              <a:ext uri="{FF2B5EF4-FFF2-40B4-BE49-F238E27FC236}">
                <a16:creationId xmlns:a16="http://schemas.microsoft.com/office/drawing/2014/main" id="{7CDCC556-E153-4764-84FA-C725072C4C90}"/>
              </a:ext>
            </a:extLst>
          </p:cNvPr>
          <p:cNvSpPr txBox="1"/>
          <p:nvPr/>
        </p:nvSpPr>
        <p:spPr>
          <a:xfrm>
            <a:off x="3962400" y="2120639"/>
            <a:ext cx="2105886" cy="2354491"/>
          </a:xfrm>
          <a:prstGeom prst="rect">
            <a:avLst/>
          </a:prstGeom>
          <a:noFill/>
        </p:spPr>
        <p:txBody>
          <a:bodyPr wrap="square" rtlCol="0">
            <a:spAutoFit/>
          </a:bodyPr>
          <a:lstStyle/>
          <a:p>
            <a:pPr marL="228600" indent="-228600">
              <a:buFont typeface="+mj-lt"/>
              <a:buAutoNum type="arabicPeriod"/>
            </a:pPr>
            <a:endParaRPr lang="en-GB" sz="1050" dirty="0"/>
          </a:p>
          <a:p>
            <a:pPr marL="228600" indent="-228600" algn="just">
              <a:lnSpc>
                <a:spcPct val="150000"/>
              </a:lnSpc>
              <a:buFont typeface="+mj-lt"/>
              <a:buAutoNum type="arabicPeriod"/>
            </a:pPr>
            <a:r>
              <a:rPr lang="en-GB" sz="1050" dirty="0">
                <a:latin typeface="Arial" panose="020B0604020202020204" pitchFamily="34" charset="0"/>
                <a:cs typeface="Arial" panose="020B0604020202020204" pitchFamily="34" charset="0"/>
              </a:rPr>
              <a:t>HIV disease risk management program</a:t>
            </a:r>
          </a:p>
          <a:p>
            <a:pPr marL="228600" indent="-228600" algn="just">
              <a:lnSpc>
                <a:spcPct val="150000"/>
              </a:lnSpc>
              <a:buFont typeface="+mj-lt"/>
              <a:buAutoNum type="arabicPeriod"/>
            </a:pPr>
            <a:r>
              <a:rPr lang="en-GB" sz="1050" dirty="0">
                <a:latin typeface="Arial" panose="020B0604020202020204" pitchFamily="34" charset="0"/>
                <a:cs typeface="Arial" panose="020B0604020202020204" pitchFamily="34" charset="0"/>
              </a:rPr>
              <a:t>All Care plan related services is funded from risk and not member’s out of hospital benefits.</a:t>
            </a:r>
          </a:p>
          <a:p>
            <a:pPr marL="228600" indent="-228600" algn="just">
              <a:lnSpc>
                <a:spcPct val="150000"/>
              </a:lnSpc>
              <a:buFont typeface="+mj-lt"/>
              <a:buAutoNum type="arabicPeriod"/>
            </a:pPr>
            <a:r>
              <a:rPr lang="en-GB" sz="1050" dirty="0">
                <a:latin typeface="Arial" panose="020B0604020202020204" pitchFamily="34" charset="0"/>
                <a:cs typeface="Arial" panose="020B0604020202020204" pitchFamily="34" charset="0"/>
              </a:rPr>
              <a:t>ARV compliance management</a:t>
            </a:r>
          </a:p>
          <a:p>
            <a:pPr marL="171450" indent="-171450">
              <a:buFont typeface="Arial" panose="020B0604020202020204" pitchFamily="34" charset="0"/>
              <a:buChar char="•"/>
            </a:pPr>
            <a:endParaRPr lang="en-ZA" sz="1050" b="1" dirty="0"/>
          </a:p>
        </p:txBody>
      </p:sp>
      <p:sp>
        <p:nvSpPr>
          <p:cNvPr id="31" name="TextBox 30">
            <a:extLst>
              <a:ext uri="{FF2B5EF4-FFF2-40B4-BE49-F238E27FC236}">
                <a16:creationId xmlns:a16="http://schemas.microsoft.com/office/drawing/2014/main" id="{C88CD0EA-04E4-40E3-AEDD-9B4C42B65463}"/>
              </a:ext>
            </a:extLst>
          </p:cNvPr>
          <p:cNvSpPr txBox="1"/>
          <p:nvPr/>
        </p:nvSpPr>
        <p:spPr>
          <a:xfrm>
            <a:off x="6481987" y="2322611"/>
            <a:ext cx="2202873" cy="2192908"/>
          </a:xfrm>
          <a:prstGeom prst="rect">
            <a:avLst/>
          </a:prstGeom>
          <a:noFill/>
        </p:spPr>
        <p:txBody>
          <a:bodyPr wrap="square" rtlCol="0">
            <a:spAutoFit/>
          </a:bodyPr>
          <a:lstStyle/>
          <a:p>
            <a:pPr marL="228600" indent="-228600" algn="just">
              <a:lnSpc>
                <a:spcPct val="150000"/>
              </a:lnSpc>
              <a:buFont typeface="+mj-lt"/>
              <a:buAutoNum type="arabicPeriod"/>
            </a:pPr>
            <a:r>
              <a:rPr lang="en-GB" sz="1050" dirty="0">
                <a:latin typeface="Arial" panose="020B0604020202020204" pitchFamily="34" charset="0"/>
                <a:cs typeface="Arial" panose="020B0604020202020204" pitchFamily="34" charset="0"/>
              </a:rPr>
              <a:t>POLMED’S  viral load coverage compared to Industry 93% vs 88%</a:t>
            </a:r>
          </a:p>
          <a:p>
            <a:pPr marL="228600" indent="-228600" algn="just">
              <a:lnSpc>
                <a:spcPct val="150000"/>
              </a:lnSpc>
              <a:buFont typeface="+mj-lt"/>
              <a:buAutoNum type="arabicPeriod"/>
            </a:pPr>
            <a:r>
              <a:rPr lang="en-GB" sz="1050" dirty="0">
                <a:latin typeface="Arial" panose="020B0604020202020204" pitchFamily="34" charset="0"/>
                <a:cs typeface="Arial" panose="020B0604020202020204" pitchFamily="34" charset="0"/>
              </a:rPr>
              <a:t>POLMED’S HIV related hospital admissions 0.65% vs Industry 1.32% although Polmed’s HIV prevalence is almost double that of industry</a:t>
            </a:r>
            <a:r>
              <a:rPr lang="en-GB" sz="1050" dirty="0"/>
              <a:t>. </a:t>
            </a:r>
          </a:p>
          <a:p>
            <a:pPr marL="171450" indent="-171450">
              <a:buFont typeface="Arial" panose="020B0604020202020204" pitchFamily="34" charset="0"/>
              <a:buChar char="•"/>
            </a:pPr>
            <a:endParaRPr lang="en-ZA" sz="1050" b="1" dirty="0"/>
          </a:p>
        </p:txBody>
      </p:sp>
      <p:sp>
        <p:nvSpPr>
          <p:cNvPr id="8" name="Slide Number Placeholder 7">
            <a:extLst>
              <a:ext uri="{FF2B5EF4-FFF2-40B4-BE49-F238E27FC236}">
                <a16:creationId xmlns:a16="http://schemas.microsoft.com/office/drawing/2014/main" id="{A5D4D459-0E43-4C33-B8E7-081F322047FF}"/>
              </a:ext>
            </a:extLst>
          </p:cNvPr>
          <p:cNvSpPr>
            <a:spLocks noGrp="1"/>
          </p:cNvSpPr>
          <p:nvPr>
            <p:ph type="sldNum" sz="quarter" idx="12"/>
          </p:nvPr>
        </p:nvSpPr>
        <p:spPr>
          <a:xfrm>
            <a:off x="2650922" y="6577381"/>
            <a:ext cx="2133600" cy="365125"/>
          </a:xfrm>
        </p:spPr>
        <p:txBody>
          <a:bodyPr/>
          <a:lstStyle/>
          <a:p>
            <a:fld id="{489B90B9-04EA-194D-ADCB-4F36190D4C20}" type="slidenum">
              <a:rPr lang="en-US" smtClean="0"/>
              <a:t>12</a:t>
            </a:fld>
            <a:endParaRPr lang="en-US" dirty="0"/>
          </a:p>
        </p:txBody>
      </p:sp>
    </p:spTree>
    <p:extLst>
      <p:ext uri="{BB962C8B-B14F-4D97-AF65-F5344CB8AC3E}">
        <p14:creationId xmlns:p14="http://schemas.microsoft.com/office/powerpoint/2010/main" val="144897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sp>
        <p:nvSpPr>
          <p:cNvPr id="16" name="Title 1"/>
          <p:cNvSpPr>
            <a:spLocks noGrp="1"/>
          </p:cNvSpPr>
          <p:nvPr>
            <p:ph type="title"/>
          </p:nvPr>
        </p:nvSpPr>
        <p:spPr>
          <a:xfrm>
            <a:off x="218095" y="218070"/>
            <a:ext cx="8238008" cy="506873"/>
          </a:xfrm>
        </p:spPr>
        <p:txBody>
          <a:bodyPr>
            <a:noAutofit/>
          </a:bodyPr>
          <a:lstStyle/>
          <a:p>
            <a:pPr algn="l"/>
            <a:r>
              <a:rPr lang="en-US" sz="2800" b="1" dirty="0">
                <a:solidFill>
                  <a:srgbClr val="11567F"/>
                </a:solidFill>
              </a:rPr>
              <a:t>Why are our member health requirements different?</a:t>
            </a:r>
          </a:p>
        </p:txBody>
      </p:sp>
      <p:pic>
        <p:nvPicPr>
          <p:cNvPr id="17" name="Picture 2">
            <a:extLst>
              <a:ext uri="{FF2B5EF4-FFF2-40B4-BE49-F238E27FC236}">
                <a16:creationId xmlns:a16="http://schemas.microsoft.com/office/drawing/2014/main" id="{E22774DF-1A77-49A2-A7F1-C5938AE12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81368" y="1167604"/>
            <a:ext cx="453392" cy="423716"/>
          </a:xfrm>
          <a:prstGeom prst="rect">
            <a:avLst/>
          </a:prstGeom>
        </p:spPr>
      </p:pic>
      <p:sp>
        <p:nvSpPr>
          <p:cNvPr id="5" name="Rectangle 4">
            <a:extLst>
              <a:ext uri="{FF2B5EF4-FFF2-40B4-BE49-F238E27FC236}">
                <a16:creationId xmlns:a16="http://schemas.microsoft.com/office/drawing/2014/main" id="{A000886D-AE4C-4924-A622-43E6685ABD7C}"/>
              </a:ext>
            </a:extLst>
          </p:cNvPr>
          <p:cNvSpPr/>
          <p:nvPr/>
        </p:nvSpPr>
        <p:spPr>
          <a:xfrm>
            <a:off x="218095" y="1675517"/>
            <a:ext cx="1501049" cy="237806"/>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Health Condition</a:t>
            </a:r>
            <a:endParaRPr lang="en-ZA" sz="1200" b="1" dirty="0"/>
          </a:p>
        </p:txBody>
      </p:sp>
      <p:sp>
        <p:nvSpPr>
          <p:cNvPr id="6" name="Rectangle 5">
            <a:extLst>
              <a:ext uri="{FF2B5EF4-FFF2-40B4-BE49-F238E27FC236}">
                <a16:creationId xmlns:a16="http://schemas.microsoft.com/office/drawing/2014/main" id="{AFDA111C-1762-4D9E-93EF-8FD43BB7DBEB}"/>
              </a:ext>
            </a:extLst>
          </p:cNvPr>
          <p:cNvSpPr/>
          <p:nvPr/>
        </p:nvSpPr>
        <p:spPr>
          <a:xfrm>
            <a:off x="1920281" y="1436605"/>
            <a:ext cx="1728930" cy="211858"/>
          </a:xfrm>
          <a:prstGeom prst="rect">
            <a:avLst/>
          </a:prstGeom>
          <a:solidFill>
            <a:srgbClr val="81547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Prevalence</a:t>
            </a:r>
            <a:endParaRPr lang="en-ZA" sz="1400" b="1" dirty="0"/>
          </a:p>
        </p:txBody>
      </p:sp>
      <p:sp>
        <p:nvSpPr>
          <p:cNvPr id="19" name="Rectangle 18">
            <a:extLst>
              <a:ext uri="{FF2B5EF4-FFF2-40B4-BE49-F238E27FC236}">
                <a16:creationId xmlns:a16="http://schemas.microsoft.com/office/drawing/2014/main" id="{CF7A0544-18C0-4EE1-AFC6-2F258D386FFC}"/>
              </a:ext>
            </a:extLst>
          </p:cNvPr>
          <p:cNvSpPr/>
          <p:nvPr/>
        </p:nvSpPr>
        <p:spPr>
          <a:xfrm>
            <a:off x="1920281" y="1703122"/>
            <a:ext cx="906809" cy="21185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POLMED</a:t>
            </a:r>
            <a:endParaRPr lang="en-ZA" sz="1400" b="1" dirty="0"/>
          </a:p>
        </p:txBody>
      </p:sp>
      <p:sp>
        <p:nvSpPr>
          <p:cNvPr id="20" name="Rectangle 19">
            <a:extLst>
              <a:ext uri="{FF2B5EF4-FFF2-40B4-BE49-F238E27FC236}">
                <a16:creationId xmlns:a16="http://schemas.microsoft.com/office/drawing/2014/main" id="{5C3BBB52-1FE3-4E21-993D-AE699C99DFD5}"/>
              </a:ext>
            </a:extLst>
          </p:cNvPr>
          <p:cNvSpPr/>
          <p:nvPr/>
        </p:nvSpPr>
        <p:spPr>
          <a:xfrm>
            <a:off x="2840747" y="1703121"/>
            <a:ext cx="808464" cy="211859"/>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Industry</a:t>
            </a:r>
            <a:endParaRPr lang="en-ZA" sz="1200" b="1" dirty="0"/>
          </a:p>
        </p:txBody>
      </p:sp>
      <p:sp>
        <p:nvSpPr>
          <p:cNvPr id="7" name="Rectangle 6">
            <a:extLst>
              <a:ext uri="{FF2B5EF4-FFF2-40B4-BE49-F238E27FC236}">
                <a16:creationId xmlns:a16="http://schemas.microsoft.com/office/drawing/2014/main" id="{2BB14C09-009F-4116-B3F6-AFA0261C9133}"/>
              </a:ext>
            </a:extLst>
          </p:cNvPr>
          <p:cNvSpPr/>
          <p:nvPr/>
        </p:nvSpPr>
        <p:spPr>
          <a:xfrm>
            <a:off x="3791712" y="1427612"/>
            <a:ext cx="2491530" cy="48736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r>
              <a:rPr lang="en-GB" sz="1100" b="1" dirty="0"/>
              <a:t>Tailored benefits and programs offered by POLMED</a:t>
            </a:r>
            <a:endParaRPr lang="en-ZA" sz="1100" b="1" dirty="0"/>
          </a:p>
        </p:txBody>
      </p:sp>
      <p:sp>
        <p:nvSpPr>
          <p:cNvPr id="10" name="Rectangle 9">
            <a:extLst>
              <a:ext uri="{FF2B5EF4-FFF2-40B4-BE49-F238E27FC236}">
                <a16:creationId xmlns:a16="http://schemas.microsoft.com/office/drawing/2014/main" id="{65D5A459-2ADE-40A5-91F9-AC34D2784E0D}"/>
              </a:ext>
            </a:extLst>
          </p:cNvPr>
          <p:cNvSpPr/>
          <p:nvPr/>
        </p:nvSpPr>
        <p:spPr>
          <a:xfrm>
            <a:off x="6425743" y="1427612"/>
            <a:ext cx="2491530" cy="487368"/>
          </a:xfrm>
          <a:prstGeom prst="rect">
            <a:avLst/>
          </a:prstGeom>
          <a:solidFill>
            <a:srgbClr val="006A9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Impact achieved</a:t>
            </a:r>
            <a:endParaRPr lang="en-ZA" sz="1200" b="1" dirty="0"/>
          </a:p>
        </p:txBody>
      </p:sp>
      <p:sp>
        <p:nvSpPr>
          <p:cNvPr id="21" name="Rectangle 20">
            <a:extLst>
              <a:ext uri="{FF2B5EF4-FFF2-40B4-BE49-F238E27FC236}">
                <a16:creationId xmlns:a16="http://schemas.microsoft.com/office/drawing/2014/main" id="{7F7BA226-12DC-4D67-8870-696BAAC3D67B}"/>
              </a:ext>
            </a:extLst>
          </p:cNvPr>
          <p:cNvSpPr/>
          <p:nvPr/>
        </p:nvSpPr>
        <p:spPr>
          <a:xfrm>
            <a:off x="243064" y="2013358"/>
            <a:ext cx="1501049"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a16="http://schemas.microsoft.com/office/drawing/2014/main" id="{EB42D4CA-7B35-475D-BBF2-DC996C47D5A6}"/>
              </a:ext>
            </a:extLst>
          </p:cNvPr>
          <p:cNvSpPr/>
          <p:nvPr/>
        </p:nvSpPr>
        <p:spPr>
          <a:xfrm>
            <a:off x="1920281" y="2013358"/>
            <a:ext cx="17289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3" name="Rectangle 22">
            <a:extLst>
              <a:ext uri="{FF2B5EF4-FFF2-40B4-BE49-F238E27FC236}">
                <a16:creationId xmlns:a16="http://schemas.microsoft.com/office/drawing/2014/main" id="{18BB2F28-4483-43BC-95A4-9A1802372209}"/>
              </a:ext>
            </a:extLst>
          </p:cNvPr>
          <p:cNvSpPr/>
          <p:nvPr/>
        </p:nvSpPr>
        <p:spPr>
          <a:xfrm>
            <a:off x="3791712" y="2013358"/>
            <a:ext cx="24915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4" name="Rectangle 23">
            <a:extLst>
              <a:ext uri="{FF2B5EF4-FFF2-40B4-BE49-F238E27FC236}">
                <a16:creationId xmlns:a16="http://schemas.microsoft.com/office/drawing/2014/main" id="{7E856289-0090-40C3-AD93-0B72B656A0C8}"/>
              </a:ext>
            </a:extLst>
          </p:cNvPr>
          <p:cNvSpPr/>
          <p:nvPr/>
        </p:nvSpPr>
        <p:spPr>
          <a:xfrm>
            <a:off x="6409406" y="2013358"/>
            <a:ext cx="2491530" cy="4496499"/>
          </a:xfrm>
          <a:prstGeom prst="rect">
            <a:avLst/>
          </a:prstGeom>
          <a:solidFill>
            <a:srgbClr val="E2E1D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cxnSp>
        <p:nvCxnSpPr>
          <p:cNvPr id="27" name="Straight Connector 26">
            <a:extLst>
              <a:ext uri="{FF2B5EF4-FFF2-40B4-BE49-F238E27FC236}">
                <a16:creationId xmlns:a16="http://schemas.microsoft.com/office/drawing/2014/main" id="{5477A5E0-60C6-4BDE-BD65-FCD5A68AC55E}"/>
              </a:ext>
            </a:extLst>
          </p:cNvPr>
          <p:cNvCxnSpPr>
            <a:cxnSpLocks/>
          </p:cNvCxnSpPr>
          <p:nvPr/>
        </p:nvCxnSpPr>
        <p:spPr>
          <a:xfrm>
            <a:off x="2827090" y="2091149"/>
            <a:ext cx="0" cy="4301262"/>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FD650C53-FFDA-4215-A31E-E716A933E624}"/>
              </a:ext>
            </a:extLst>
          </p:cNvPr>
          <p:cNvSpPr txBox="1"/>
          <p:nvPr/>
        </p:nvSpPr>
        <p:spPr>
          <a:xfrm>
            <a:off x="359282" y="2322611"/>
            <a:ext cx="1350955" cy="415498"/>
          </a:xfrm>
          <a:prstGeom prst="rect">
            <a:avLst/>
          </a:prstGeom>
          <a:noFill/>
        </p:spPr>
        <p:txBody>
          <a:bodyPr wrap="square" rtlCol="0">
            <a:spAutoFit/>
          </a:bodyPr>
          <a:lstStyle/>
          <a:p>
            <a:endParaRPr lang="en-GB" sz="1050" b="1" dirty="0"/>
          </a:p>
          <a:p>
            <a:r>
              <a:rPr lang="en-GB" sz="1050" b="1" dirty="0">
                <a:latin typeface="Arial" panose="020B0604020202020204" pitchFamily="34" charset="0"/>
                <a:cs typeface="Arial" panose="020B0604020202020204" pitchFamily="34" charset="0"/>
              </a:rPr>
              <a:t>3. COVID 19</a:t>
            </a:r>
            <a:endParaRPr lang="en-ZA" sz="105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73EB988-F449-4222-A2E4-FCF4239BD192}"/>
              </a:ext>
            </a:extLst>
          </p:cNvPr>
          <p:cNvSpPr txBox="1"/>
          <p:nvPr/>
        </p:nvSpPr>
        <p:spPr>
          <a:xfrm>
            <a:off x="2004970" y="2475011"/>
            <a:ext cx="695955" cy="253916"/>
          </a:xfrm>
          <a:prstGeom prst="rect">
            <a:avLst/>
          </a:prstGeom>
          <a:noFill/>
        </p:spPr>
        <p:txBody>
          <a:bodyPr wrap="square" rtlCol="0">
            <a:spAutoFit/>
          </a:bodyPr>
          <a:lstStyle/>
          <a:p>
            <a:r>
              <a:rPr lang="en-GB" sz="1050" dirty="0"/>
              <a:t>12%</a:t>
            </a:r>
            <a:endParaRPr lang="en-ZA" sz="1050" dirty="0"/>
          </a:p>
        </p:txBody>
      </p:sp>
      <p:sp>
        <p:nvSpPr>
          <p:cNvPr id="26" name="TextBox 25">
            <a:extLst>
              <a:ext uri="{FF2B5EF4-FFF2-40B4-BE49-F238E27FC236}">
                <a16:creationId xmlns:a16="http://schemas.microsoft.com/office/drawing/2014/main" id="{7FE9C47D-1E83-4570-BD83-5668179E2141}"/>
              </a:ext>
            </a:extLst>
          </p:cNvPr>
          <p:cNvSpPr txBox="1"/>
          <p:nvPr/>
        </p:nvSpPr>
        <p:spPr>
          <a:xfrm>
            <a:off x="2877093" y="2475011"/>
            <a:ext cx="718162" cy="253916"/>
          </a:xfrm>
          <a:prstGeom prst="rect">
            <a:avLst/>
          </a:prstGeom>
          <a:noFill/>
        </p:spPr>
        <p:txBody>
          <a:bodyPr wrap="square" rtlCol="0">
            <a:spAutoFit/>
          </a:bodyPr>
          <a:lstStyle/>
          <a:p>
            <a:r>
              <a:rPr lang="en-GB" sz="1050" dirty="0"/>
              <a:t>0.1%</a:t>
            </a:r>
            <a:endParaRPr lang="en-ZA" sz="1050" dirty="0"/>
          </a:p>
        </p:txBody>
      </p:sp>
      <p:sp>
        <p:nvSpPr>
          <p:cNvPr id="30" name="TextBox 29">
            <a:extLst>
              <a:ext uri="{FF2B5EF4-FFF2-40B4-BE49-F238E27FC236}">
                <a16:creationId xmlns:a16="http://schemas.microsoft.com/office/drawing/2014/main" id="{F8794AB1-2059-45C1-8FC6-B4EF88C00171}"/>
              </a:ext>
            </a:extLst>
          </p:cNvPr>
          <p:cNvSpPr txBox="1"/>
          <p:nvPr/>
        </p:nvSpPr>
        <p:spPr>
          <a:xfrm>
            <a:off x="3889988" y="2101256"/>
            <a:ext cx="2247574" cy="4251998"/>
          </a:xfrm>
          <a:prstGeom prst="rect">
            <a:avLst/>
          </a:prstGeom>
          <a:noFill/>
        </p:spPr>
        <p:txBody>
          <a:bodyPr wrap="square" rtlCol="0">
            <a:spAutoFit/>
          </a:bodyPr>
          <a:lstStyle/>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PCR testing and member screening at SAPS road blocks and Training colleges</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PCR tests funded from risk before it became PMB LOC</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Funded PPE to providers</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Introduced virtual consultations during lock down</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Extensive on site vaccination roll out program in collaboration with NDOH, SAPS EHW.</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Multivitamin provision to the highest at risk patients.</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Provided Isolation support to members that were unable to support themselves.</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Daily monitoring of COVID statistics</a:t>
            </a:r>
          </a:p>
          <a:p>
            <a:pPr marL="228600" indent="-228600" algn="just">
              <a:lnSpc>
                <a:spcPct val="150000"/>
              </a:lnSpc>
              <a:buFont typeface="+mj-lt"/>
              <a:buAutoNum type="arabicPeriod"/>
            </a:pPr>
            <a:r>
              <a:rPr lang="en-GB" sz="900" dirty="0">
                <a:latin typeface="Arial" panose="020B0604020202020204" pitchFamily="34" charset="0"/>
                <a:cs typeface="Arial" panose="020B0604020202020204" pitchFamily="34" charset="0"/>
              </a:rPr>
              <a:t>Close collaboration between POLMED and SAPS COVID Steering committee</a:t>
            </a:r>
            <a:r>
              <a:rPr lang="en-GB" sz="1050" dirty="0"/>
              <a:t>.</a:t>
            </a:r>
            <a:endParaRPr lang="en-ZA" sz="1050" dirty="0"/>
          </a:p>
        </p:txBody>
      </p:sp>
      <p:sp>
        <p:nvSpPr>
          <p:cNvPr id="31" name="TextBox 30">
            <a:extLst>
              <a:ext uri="{FF2B5EF4-FFF2-40B4-BE49-F238E27FC236}">
                <a16:creationId xmlns:a16="http://schemas.microsoft.com/office/drawing/2014/main" id="{D63D823B-1CDE-4676-A5E1-D376704D9AD1}"/>
              </a:ext>
            </a:extLst>
          </p:cNvPr>
          <p:cNvSpPr txBox="1"/>
          <p:nvPr/>
        </p:nvSpPr>
        <p:spPr>
          <a:xfrm>
            <a:off x="6650182" y="2111363"/>
            <a:ext cx="1974273" cy="352628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0.3% morbidity due to COVID infections</a:t>
            </a:r>
          </a:p>
          <a:p>
            <a:pPr marL="171450"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Screening program detected 72 symptom free  patients that potentially would have infected numerous other members had they not been Isolated as early as they had been.</a:t>
            </a:r>
          </a:p>
          <a:p>
            <a:pPr marL="171450"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68% of all POLMED’S  beneficiaries have been tested for COVID, compared to 0.7% of the National population that have been tested for COVID.</a:t>
            </a:r>
            <a:endParaRPr lang="en-ZA" sz="10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E1926D66-FA6F-4D14-A361-005A295AC593}"/>
              </a:ext>
            </a:extLst>
          </p:cNvPr>
          <p:cNvSpPr>
            <a:spLocks noGrp="1"/>
          </p:cNvSpPr>
          <p:nvPr>
            <p:ph type="sldNum" sz="quarter" idx="12"/>
          </p:nvPr>
        </p:nvSpPr>
        <p:spPr>
          <a:xfrm>
            <a:off x="2582411" y="6587648"/>
            <a:ext cx="2133600" cy="365125"/>
          </a:xfrm>
        </p:spPr>
        <p:txBody>
          <a:bodyPr/>
          <a:lstStyle/>
          <a:p>
            <a:fld id="{489B90B9-04EA-194D-ADCB-4F36190D4C20}" type="slidenum">
              <a:rPr lang="en-US" smtClean="0"/>
              <a:t>13</a:t>
            </a:fld>
            <a:endParaRPr lang="en-US" dirty="0"/>
          </a:p>
        </p:txBody>
      </p:sp>
    </p:spTree>
    <p:extLst>
      <p:ext uri="{BB962C8B-B14F-4D97-AF65-F5344CB8AC3E}">
        <p14:creationId xmlns:p14="http://schemas.microsoft.com/office/powerpoint/2010/main" val="96662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4953508" cy="506873"/>
          </a:xfrm>
        </p:spPr>
        <p:txBody>
          <a:bodyPr>
            <a:noAutofit/>
          </a:bodyPr>
          <a:lstStyle/>
          <a:p>
            <a:pPr algn="l"/>
            <a:r>
              <a:rPr lang="en-US" sz="2800" b="1" dirty="0">
                <a:solidFill>
                  <a:srgbClr val="11567F"/>
                </a:solidFill>
              </a:rPr>
              <a:t>Unique Offering </a:t>
            </a:r>
          </a:p>
        </p:txBody>
      </p:sp>
      <p:sp>
        <p:nvSpPr>
          <p:cNvPr id="17" name="Content Placeholder 2"/>
          <p:cNvSpPr>
            <a:spLocks noGrp="1"/>
          </p:cNvSpPr>
          <p:nvPr>
            <p:ph idx="1"/>
          </p:nvPr>
        </p:nvSpPr>
        <p:spPr>
          <a:xfrm>
            <a:off x="457200" y="1393794"/>
            <a:ext cx="8229600" cy="4732369"/>
          </a:xfrm>
        </p:spPr>
        <p:txBody>
          <a:bodyPr>
            <a:normAutofit/>
          </a:bodyPr>
          <a:lstStyle/>
          <a:p>
            <a:pPr algn="just">
              <a:buFont typeface="+mj-lt"/>
              <a:buAutoNum type="arabicPeriod"/>
            </a:pPr>
            <a:r>
              <a:rPr lang="en-US" sz="1800" b="1" dirty="0">
                <a:latin typeface="Arial" panose="020B0604020202020204" pitchFamily="34" charset="0"/>
                <a:cs typeface="Arial" panose="020B0604020202020204" pitchFamily="34" charset="0"/>
              </a:rPr>
              <a:t>Member centric benefits based on member needs analysis (Targeted to improve overall health status of SAPS members</a:t>
            </a:r>
            <a:r>
              <a:rPr lang="en-US" sz="2000" b="1"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857250" lvl="1" indent="-457200">
              <a:buFont typeface="+mj-lt"/>
              <a:buAutoNum type="alphaLcPeriod"/>
            </a:pPr>
            <a:r>
              <a:rPr lang="en-US" sz="1600" dirty="0">
                <a:latin typeface="Arial" panose="020B0604020202020204" pitchFamily="34" charset="0"/>
                <a:cs typeface="Arial" panose="020B0604020202020204" pitchFamily="34" charset="0"/>
              </a:rPr>
              <a:t>Weight loss program</a:t>
            </a:r>
          </a:p>
          <a:p>
            <a:pPr marL="857250" lvl="1" indent="-457200">
              <a:buFont typeface="+mj-lt"/>
              <a:buAutoNum type="alphaLcPeriod"/>
            </a:pPr>
            <a:r>
              <a:rPr lang="en-US" sz="1600" dirty="0">
                <a:latin typeface="Arial" panose="020B0604020202020204" pitchFamily="34" charset="0"/>
                <a:cs typeface="Arial" panose="020B0604020202020204" pitchFamily="34" charset="0"/>
              </a:rPr>
              <a:t>Smoking cessation program</a:t>
            </a:r>
          </a:p>
          <a:p>
            <a:pPr marL="857250" lvl="1" indent="-457200">
              <a:buFont typeface="+mj-lt"/>
              <a:buAutoNum type="alphaLcPeriod"/>
            </a:pPr>
            <a:r>
              <a:rPr lang="en-US" sz="1600" dirty="0">
                <a:latin typeface="Arial" panose="020B0604020202020204" pitchFamily="34" charset="0"/>
                <a:cs typeface="Arial" panose="020B0604020202020204" pitchFamily="34" charset="0"/>
              </a:rPr>
              <a:t>Prolonged/Home based care services</a:t>
            </a:r>
          </a:p>
          <a:p>
            <a:pPr marL="400050" lvl="1" indent="0">
              <a:buNone/>
            </a:pPr>
            <a:endParaRPr lang="en-US" sz="1600" dirty="0">
              <a:latin typeface="Arial" panose="020B0604020202020204" pitchFamily="34" charset="0"/>
              <a:cs typeface="Arial" panose="020B0604020202020204" pitchFamily="34" charset="0"/>
            </a:endParaRPr>
          </a:p>
          <a:p>
            <a:pPr algn="just">
              <a:buFont typeface="+mj-lt"/>
              <a:buAutoNum type="arabicPeriod" startAt="2"/>
            </a:pPr>
            <a:r>
              <a:rPr lang="en-US" sz="1800" b="1" dirty="0">
                <a:latin typeface="Arial" panose="020B0604020202020204" pitchFamily="34" charset="0"/>
                <a:cs typeface="Arial" panose="020B0604020202020204" pitchFamily="34" charset="0"/>
              </a:rPr>
              <a:t>Extensive managed care programs to address mental health disorders</a:t>
            </a:r>
          </a:p>
          <a:p>
            <a:pPr marL="800100" lvl="1" indent="-342900">
              <a:buFont typeface="+mj-lt"/>
              <a:buAutoNum type="alphaLcPeriod"/>
            </a:pPr>
            <a:r>
              <a:rPr lang="en-US" sz="1600" dirty="0">
                <a:latin typeface="Arial" panose="020B0604020202020204" pitchFamily="34" charset="0"/>
                <a:cs typeface="Arial" panose="020B0604020202020204" pitchFamily="34" charset="0"/>
              </a:rPr>
              <a:t>Debriefing sessions payable from risk</a:t>
            </a:r>
          </a:p>
          <a:p>
            <a:pPr marL="800100" lvl="1" indent="-342900">
              <a:buFont typeface="+mj-lt"/>
              <a:buAutoNum type="alphaLcPeriod"/>
            </a:pPr>
            <a:r>
              <a:rPr lang="en-US" sz="1600" dirty="0">
                <a:latin typeface="Arial" panose="020B0604020202020204" pitchFamily="34" charset="0"/>
                <a:cs typeface="Arial" panose="020B0604020202020204" pitchFamily="34" charset="0"/>
              </a:rPr>
              <a:t>Holistic member management at point of discharge from hospital</a:t>
            </a:r>
          </a:p>
          <a:p>
            <a:pPr marL="800100" lvl="1" indent="-342900">
              <a:buFont typeface="+mj-lt"/>
              <a:buAutoNum type="alphaLcPeriod"/>
            </a:pPr>
            <a:r>
              <a:rPr lang="en-US" sz="1600" dirty="0">
                <a:latin typeface="Arial" panose="020B0604020202020204" pitchFamily="34" charset="0"/>
                <a:cs typeface="Arial" panose="020B0604020202020204" pitchFamily="34" charset="0"/>
              </a:rPr>
              <a:t>Lowest condition specific mental health readmission (</a:t>
            </a:r>
            <a:r>
              <a:rPr lang="en-US" sz="1600" i="1" dirty="0">
                <a:latin typeface="Arial" panose="020B0604020202020204" pitchFamily="34" charset="0"/>
                <a:cs typeface="Arial" panose="020B0604020202020204" pitchFamily="34" charset="0"/>
              </a:rPr>
              <a:t>HQA report, 2020</a:t>
            </a:r>
            <a:r>
              <a:rPr lang="en-US" sz="1600" dirty="0">
                <a:latin typeface="Arial" panose="020B0604020202020204" pitchFamily="34" charset="0"/>
                <a:cs typeface="Arial" panose="020B0604020202020204" pitchFamily="34" charset="0"/>
              </a:rPr>
              <a:t>)</a:t>
            </a:r>
          </a:p>
          <a:p>
            <a:pPr marL="457200" lvl="1" indent="0">
              <a:buNone/>
            </a:pPr>
            <a:endParaRPr lang="en-US" sz="1600" dirty="0">
              <a:latin typeface="Arial" panose="020B0604020202020204" pitchFamily="34" charset="0"/>
              <a:cs typeface="Arial" panose="020B0604020202020204" pitchFamily="34" charset="0"/>
            </a:endParaRPr>
          </a:p>
          <a:p>
            <a:pPr algn="just">
              <a:buFont typeface="+mj-lt"/>
              <a:buAutoNum type="arabicPeriod" startAt="2"/>
            </a:pPr>
            <a:r>
              <a:rPr lang="en-US" sz="1800" b="1" dirty="0">
                <a:latin typeface="Arial" panose="020B0604020202020204" pitchFamily="34" charset="0"/>
                <a:cs typeface="Arial" panose="020B0604020202020204" pitchFamily="34" charset="0"/>
              </a:rPr>
              <a:t>Independently analyzed as the most cost-effective medical aid in the country (</a:t>
            </a:r>
            <a:r>
              <a:rPr lang="en-US" sz="1800" b="1" i="1" dirty="0">
                <a:latin typeface="Arial" panose="020B0604020202020204" pitchFamily="34" charset="0"/>
                <a:cs typeface="Arial" panose="020B0604020202020204" pitchFamily="34" charset="0"/>
              </a:rPr>
              <a:t>Signal model</a:t>
            </a:r>
            <a:r>
              <a:rPr lang="en-US" sz="1800" b="1" dirty="0">
                <a:latin typeface="Arial" panose="020B0604020202020204" pitchFamily="34" charset="0"/>
                <a:cs typeface="Arial" panose="020B0604020202020204" pitchFamily="34" charset="0"/>
              </a:rPr>
              <a:t>)</a:t>
            </a:r>
          </a:p>
          <a:p>
            <a:pPr marL="0" indent="0">
              <a:buNone/>
            </a:pPr>
            <a:endParaRPr lang="en-US" sz="2000" dirty="0">
              <a:solidFill>
                <a:srgbClr val="11567F"/>
              </a:solidFill>
            </a:endParaRPr>
          </a:p>
        </p:txBody>
      </p:sp>
      <p:sp>
        <p:nvSpPr>
          <p:cNvPr id="5" name="Slide Number Placeholder 4">
            <a:extLst>
              <a:ext uri="{FF2B5EF4-FFF2-40B4-BE49-F238E27FC236}">
                <a16:creationId xmlns:a16="http://schemas.microsoft.com/office/drawing/2014/main" id="{F0EDB557-A7A4-48CB-A52B-4378905F0C6C}"/>
              </a:ext>
            </a:extLst>
          </p:cNvPr>
          <p:cNvSpPr>
            <a:spLocks noGrp="1"/>
          </p:cNvSpPr>
          <p:nvPr>
            <p:ph type="sldNum" sz="quarter" idx="12"/>
          </p:nvPr>
        </p:nvSpPr>
        <p:spPr>
          <a:xfrm>
            <a:off x="2622135" y="6539830"/>
            <a:ext cx="2133600" cy="365125"/>
          </a:xfrm>
        </p:spPr>
        <p:txBody>
          <a:bodyPr/>
          <a:lstStyle/>
          <a:p>
            <a:fld id="{489B90B9-04EA-194D-ADCB-4F36190D4C20}" type="slidenum">
              <a:rPr lang="en-US" smtClean="0"/>
              <a:t>14</a:t>
            </a:fld>
            <a:endParaRPr lang="en-US" dirty="0"/>
          </a:p>
        </p:txBody>
      </p:sp>
    </p:spTree>
    <p:extLst>
      <p:ext uri="{BB962C8B-B14F-4D97-AF65-F5344CB8AC3E}">
        <p14:creationId xmlns:p14="http://schemas.microsoft.com/office/powerpoint/2010/main" val="62987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6" y="547154"/>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0" y="21517"/>
            <a:ext cx="4953508" cy="506873"/>
          </a:xfrm>
        </p:spPr>
        <p:txBody>
          <a:bodyPr>
            <a:noAutofit/>
          </a:bodyPr>
          <a:lstStyle/>
          <a:p>
            <a:pPr algn="l"/>
            <a:r>
              <a:rPr lang="en-US" sz="2800" b="1" dirty="0">
                <a:solidFill>
                  <a:srgbClr val="11567F"/>
                </a:solidFill>
              </a:rPr>
              <a:t>Lessons from COVID 19  </a:t>
            </a:r>
          </a:p>
        </p:txBody>
      </p:sp>
      <p:sp>
        <p:nvSpPr>
          <p:cNvPr id="17" name="Content Placeholder 2"/>
          <p:cNvSpPr>
            <a:spLocks noGrp="1"/>
          </p:cNvSpPr>
          <p:nvPr>
            <p:ph idx="1"/>
          </p:nvPr>
        </p:nvSpPr>
        <p:spPr>
          <a:xfrm>
            <a:off x="243555" y="855408"/>
            <a:ext cx="8229600" cy="5075373"/>
          </a:xfrm>
        </p:spPr>
        <p:txBody>
          <a:bodyPr>
            <a:normAutofit fontScale="85000" lnSpcReduction="20000"/>
          </a:bodyPr>
          <a:lstStyle/>
          <a:p>
            <a:pPr marL="0" indent="0">
              <a:buNone/>
            </a:pPr>
            <a:r>
              <a:rPr lang="en-US" sz="2000" b="1" dirty="0"/>
              <a:t>Unprecedented support to members during the COVID-19 pandemic</a:t>
            </a:r>
          </a:p>
          <a:p>
            <a:pPr marL="857250" lvl="1" indent="-457200">
              <a:lnSpc>
                <a:spcPct val="200000"/>
              </a:lnSpc>
              <a:buFont typeface="+mj-lt"/>
              <a:buAutoNum type="arabicPeriod"/>
            </a:pPr>
            <a:r>
              <a:rPr lang="en-US" sz="1900" dirty="0"/>
              <a:t>Screening and testing at SAPS operational sites during lock down (14,136 members tested). </a:t>
            </a:r>
          </a:p>
          <a:p>
            <a:pPr marL="857250" lvl="1" indent="-457200">
              <a:lnSpc>
                <a:spcPct val="200000"/>
              </a:lnSpc>
              <a:buFont typeface="+mj-lt"/>
              <a:buAutoNum type="arabicPeriod"/>
            </a:pPr>
            <a:r>
              <a:rPr lang="en-US" sz="1900" dirty="0"/>
              <a:t>Additional support was provided to the Roadside Police and other law enforcements agents. </a:t>
            </a:r>
          </a:p>
          <a:p>
            <a:pPr marL="857250" lvl="1" indent="-457200">
              <a:lnSpc>
                <a:spcPct val="200000"/>
              </a:lnSpc>
              <a:buFont typeface="+mj-lt"/>
              <a:buAutoNum type="arabicPeriod"/>
            </a:pPr>
            <a:r>
              <a:rPr lang="en-US" sz="1900" dirty="0"/>
              <a:t>Leading scheme collaborating with the Department of Health (DoH), POLMED implemented 72 SAPS (80 634) vaccination  sites through this strategic partnership. </a:t>
            </a:r>
          </a:p>
          <a:p>
            <a:pPr marL="857250" lvl="1" indent="-457200">
              <a:lnSpc>
                <a:spcPct val="200000"/>
              </a:lnSpc>
              <a:buFont typeface="+mj-lt"/>
              <a:buAutoNum type="arabicPeriod"/>
            </a:pPr>
            <a:r>
              <a:rPr lang="en-US" sz="1900" dirty="0"/>
              <a:t>POLMED provided Isolation/quarantine support to members on a national basis. </a:t>
            </a:r>
          </a:p>
          <a:p>
            <a:pPr marL="857250" lvl="1" indent="-457200">
              <a:lnSpc>
                <a:spcPct val="200000"/>
              </a:lnSpc>
              <a:buFont typeface="+mj-lt"/>
              <a:buAutoNum type="arabicPeriod"/>
            </a:pPr>
            <a:r>
              <a:rPr lang="en-US" sz="1900" dirty="0"/>
              <a:t>(Five) 5 months supply of multi vitamin to the 179,000 highest at-risk members.</a:t>
            </a:r>
          </a:p>
          <a:p>
            <a:pPr marL="457200" indent="-457200">
              <a:buFont typeface="+mj-lt"/>
              <a:buAutoNum type="arabicPeriod"/>
            </a:pPr>
            <a:endParaRPr lang="en-US" sz="2000" dirty="0">
              <a:solidFill>
                <a:srgbClr val="11567F"/>
              </a:solidFill>
            </a:endParaRPr>
          </a:p>
        </p:txBody>
      </p:sp>
      <p:sp>
        <p:nvSpPr>
          <p:cNvPr id="5" name="Slide Number Placeholder 4">
            <a:extLst>
              <a:ext uri="{FF2B5EF4-FFF2-40B4-BE49-F238E27FC236}">
                <a16:creationId xmlns:a16="http://schemas.microsoft.com/office/drawing/2014/main" id="{3EE1355C-AC6C-44E9-81AC-EA3350CE605D}"/>
              </a:ext>
            </a:extLst>
          </p:cNvPr>
          <p:cNvSpPr>
            <a:spLocks noGrp="1"/>
          </p:cNvSpPr>
          <p:nvPr>
            <p:ph type="sldNum" sz="quarter" idx="12"/>
          </p:nvPr>
        </p:nvSpPr>
        <p:spPr>
          <a:xfrm>
            <a:off x="2694849" y="6492875"/>
            <a:ext cx="2133600" cy="365125"/>
          </a:xfrm>
        </p:spPr>
        <p:txBody>
          <a:bodyPr/>
          <a:lstStyle/>
          <a:p>
            <a:fld id="{489B90B9-04EA-194D-ADCB-4F36190D4C20}" type="slidenum">
              <a:rPr lang="en-US" smtClean="0"/>
              <a:t>15</a:t>
            </a:fld>
            <a:endParaRPr lang="en-US" dirty="0"/>
          </a:p>
        </p:txBody>
      </p:sp>
    </p:spTree>
    <p:extLst>
      <p:ext uri="{BB962C8B-B14F-4D97-AF65-F5344CB8AC3E}">
        <p14:creationId xmlns:p14="http://schemas.microsoft.com/office/powerpoint/2010/main" val="174532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4" y="578476"/>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0" y="52839"/>
            <a:ext cx="6849277" cy="506873"/>
          </a:xfrm>
        </p:spPr>
        <p:txBody>
          <a:bodyPr>
            <a:noAutofit/>
          </a:bodyPr>
          <a:lstStyle/>
          <a:p>
            <a:pPr algn="l"/>
            <a:r>
              <a:rPr lang="en-US" sz="2800" b="1" dirty="0">
                <a:solidFill>
                  <a:srgbClr val="11567F"/>
                </a:solidFill>
              </a:rPr>
              <a:t>Lessons from COVID 19  Continued </a:t>
            </a:r>
          </a:p>
        </p:txBody>
      </p:sp>
      <p:sp>
        <p:nvSpPr>
          <p:cNvPr id="17" name="Content Placeholder 2"/>
          <p:cNvSpPr>
            <a:spLocks noGrp="1"/>
          </p:cNvSpPr>
          <p:nvPr>
            <p:ph idx="1"/>
          </p:nvPr>
        </p:nvSpPr>
        <p:spPr>
          <a:xfrm>
            <a:off x="243556" y="1076203"/>
            <a:ext cx="8229600" cy="5277370"/>
          </a:xfrm>
        </p:spPr>
        <p:txBody>
          <a:bodyPr>
            <a:normAutofit/>
          </a:bodyPr>
          <a:lstStyle/>
          <a:p>
            <a:pPr>
              <a:lnSpc>
                <a:spcPct val="150000"/>
              </a:lnSpc>
              <a:buFont typeface="+mj-lt"/>
              <a:buAutoNum type="arabicPeriod" startAt="6"/>
            </a:pPr>
            <a:r>
              <a:rPr lang="en-US" sz="1600" dirty="0"/>
              <a:t>Extended benefits (in excess of PMB level of care) to Marine plan through a needs assessment of SAPS members. </a:t>
            </a:r>
          </a:p>
          <a:p>
            <a:pPr>
              <a:lnSpc>
                <a:spcPct val="150000"/>
              </a:lnSpc>
              <a:buFont typeface="+mj-lt"/>
              <a:buAutoNum type="arabicPeriod" startAt="6"/>
            </a:pPr>
            <a:r>
              <a:rPr lang="en-US" sz="1600" dirty="0"/>
              <a:t>Agility is key. </a:t>
            </a:r>
          </a:p>
          <a:p>
            <a:pPr>
              <a:lnSpc>
                <a:spcPct val="150000"/>
              </a:lnSpc>
              <a:buFont typeface="+mj-lt"/>
              <a:buAutoNum type="arabicPeriod" startAt="6"/>
            </a:pPr>
            <a:r>
              <a:rPr lang="en-US" sz="1600" dirty="0"/>
              <a:t>Strategic partnerships with SAPS EHW &amp; DoH enabled POLMED to be at the fore right of supporting and providing service to SAPS members during uncertainty and under limited timelines. </a:t>
            </a:r>
          </a:p>
          <a:p>
            <a:pPr>
              <a:lnSpc>
                <a:spcPct val="150000"/>
              </a:lnSpc>
              <a:buFont typeface="+mj-lt"/>
              <a:buAutoNum type="arabicPeriod" startAt="6"/>
            </a:pPr>
            <a:r>
              <a:rPr lang="en-US" sz="1600" dirty="0"/>
              <a:t>Synergistic patient management involving SAPS EHW and SAPS’ health risk manager.</a:t>
            </a:r>
          </a:p>
          <a:p>
            <a:pPr>
              <a:lnSpc>
                <a:spcPct val="150000"/>
              </a:lnSpc>
              <a:buFont typeface="+mj-lt"/>
              <a:buAutoNum type="arabicPeriod" startAt="6"/>
            </a:pPr>
            <a:r>
              <a:rPr lang="en-US" sz="1600" dirty="0"/>
              <a:t>Enhanced focus on preventative measures and member education proved to be one of our greatest strength during the pandemic </a:t>
            </a:r>
          </a:p>
          <a:p>
            <a:pPr marL="0" indent="0">
              <a:buNone/>
            </a:pPr>
            <a:endParaRPr lang="en-US" sz="2000" dirty="0">
              <a:solidFill>
                <a:srgbClr val="11567F"/>
              </a:solidFill>
            </a:endParaRPr>
          </a:p>
        </p:txBody>
      </p:sp>
      <p:sp>
        <p:nvSpPr>
          <p:cNvPr id="5" name="Slide Number Placeholder 4">
            <a:extLst>
              <a:ext uri="{FF2B5EF4-FFF2-40B4-BE49-F238E27FC236}">
                <a16:creationId xmlns:a16="http://schemas.microsoft.com/office/drawing/2014/main" id="{4E97C94E-D596-475A-940C-271503C01CE6}"/>
              </a:ext>
            </a:extLst>
          </p:cNvPr>
          <p:cNvSpPr>
            <a:spLocks noGrp="1"/>
          </p:cNvSpPr>
          <p:nvPr>
            <p:ph type="sldNum" sz="quarter" idx="12"/>
          </p:nvPr>
        </p:nvSpPr>
        <p:spPr>
          <a:xfrm>
            <a:off x="2656318" y="6492875"/>
            <a:ext cx="2133600" cy="365125"/>
          </a:xfrm>
        </p:spPr>
        <p:txBody>
          <a:bodyPr/>
          <a:lstStyle/>
          <a:p>
            <a:fld id="{489B90B9-04EA-194D-ADCB-4F36190D4C20}" type="slidenum">
              <a:rPr lang="en-US" smtClean="0"/>
              <a:t>16</a:t>
            </a:fld>
            <a:endParaRPr lang="en-US" dirty="0"/>
          </a:p>
        </p:txBody>
      </p:sp>
    </p:spTree>
    <p:extLst>
      <p:ext uri="{BB962C8B-B14F-4D97-AF65-F5344CB8AC3E}">
        <p14:creationId xmlns:p14="http://schemas.microsoft.com/office/powerpoint/2010/main" val="423415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4" y="218070"/>
            <a:ext cx="8553044" cy="506873"/>
          </a:xfrm>
        </p:spPr>
        <p:txBody>
          <a:bodyPr>
            <a:noAutofit/>
          </a:bodyPr>
          <a:lstStyle/>
          <a:p>
            <a:pPr algn="l"/>
            <a:r>
              <a:rPr lang="en-US" sz="2800" b="1" dirty="0">
                <a:solidFill>
                  <a:srgbClr val="11567F"/>
                </a:solidFill>
              </a:rPr>
              <a:t>Why should POLMED not be included in the NHI?  </a:t>
            </a:r>
          </a:p>
        </p:txBody>
      </p:sp>
      <p:sp>
        <p:nvSpPr>
          <p:cNvPr id="17" name="Content Placeholder 2"/>
          <p:cNvSpPr>
            <a:spLocks noGrp="1"/>
          </p:cNvSpPr>
          <p:nvPr>
            <p:ph idx="1"/>
          </p:nvPr>
        </p:nvSpPr>
        <p:spPr>
          <a:xfrm>
            <a:off x="457200" y="1358283"/>
            <a:ext cx="8229600" cy="5173266"/>
          </a:xfrm>
        </p:spPr>
        <p:txBody>
          <a:bodyPr>
            <a:normAutofit fontScale="77500" lnSpcReduction="20000"/>
          </a:bodyPr>
          <a:lstStyle/>
          <a:p>
            <a:pPr marL="457200" indent="-457200" algn="just">
              <a:lnSpc>
                <a:spcPct val="160000"/>
              </a:lnSpc>
              <a:buFont typeface="+mj-lt"/>
              <a:buAutoNum type="arabicPeriod"/>
            </a:pPr>
            <a:r>
              <a:rPr lang="en-US" sz="2000" kern="1200" dirty="0">
                <a:effectLst/>
                <a:ea typeface="+mn-ea"/>
              </a:rPr>
              <a:t>Due to the unique nature of the working conditions of the SAPS, the SANDF and National intelligence, as outlined in Section 199 of the Constitution, the above-mentioned categories have been included in the Security cluster of services. </a:t>
            </a:r>
          </a:p>
          <a:p>
            <a:pPr marL="457200" indent="-457200" algn="just">
              <a:lnSpc>
                <a:spcPct val="160000"/>
              </a:lnSpc>
              <a:buFont typeface="+mj-lt"/>
              <a:buAutoNum type="arabicPeriod"/>
            </a:pPr>
            <a:endParaRPr lang="en-ZA" sz="2000" dirty="0">
              <a:effectLst/>
              <a:ea typeface="Times New Roman" panose="02020603050405020304" pitchFamily="18" charset="0"/>
            </a:endParaRPr>
          </a:p>
          <a:p>
            <a:pPr marL="457200" indent="-457200" algn="just">
              <a:lnSpc>
                <a:spcPct val="160000"/>
              </a:lnSpc>
              <a:buFont typeface="+mj-lt"/>
              <a:buAutoNum type="arabicPeriod"/>
            </a:pPr>
            <a:r>
              <a:rPr lang="en-US" sz="2000" kern="1200" dirty="0">
                <a:effectLst/>
                <a:ea typeface="+mn-ea"/>
              </a:rPr>
              <a:t>Based on the nature and the risk exposure the employees in the Security cluster are exposed to, it is a pre-requisite, and in the interest of National security that members of the Security cluster have access to medical services as and when it is required.</a:t>
            </a:r>
          </a:p>
          <a:p>
            <a:pPr marL="457200" indent="-457200" algn="just">
              <a:lnSpc>
                <a:spcPct val="160000"/>
              </a:lnSpc>
              <a:buFont typeface="+mj-lt"/>
              <a:buAutoNum type="arabicPeriod"/>
            </a:pPr>
            <a:endParaRPr lang="en-ZA" sz="2000" dirty="0">
              <a:effectLst/>
              <a:ea typeface="Times New Roman" panose="02020603050405020304" pitchFamily="18" charset="0"/>
            </a:endParaRPr>
          </a:p>
          <a:p>
            <a:pPr marL="457200" indent="-457200" algn="just">
              <a:lnSpc>
                <a:spcPct val="160000"/>
              </a:lnSpc>
              <a:buFont typeface="+mj-lt"/>
              <a:buAutoNum type="arabicPeriod"/>
            </a:pPr>
            <a:r>
              <a:rPr lang="en-US" sz="2000" kern="1200" dirty="0">
                <a:effectLst/>
                <a:ea typeface="+mn-ea"/>
              </a:rPr>
              <a:t>COVID-19 experience have demonstrated how important it is to for SAPS members to have access to medical services without any delays</a:t>
            </a:r>
            <a:r>
              <a:rPr lang="en-US" sz="2000" dirty="0"/>
              <a:t> and the agility required by the Scheme </a:t>
            </a:r>
            <a:endParaRPr lang="en-US" sz="2000" kern="1200" dirty="0">
              <a:effectLst/>
              <a:ea typeface="+mn-ea"/>
            </a:endParaRPr>
          </a:p>
          <a:p>
            <a:pPr marL="457200" indent="-457200" algn="just">
              <a:lnSpc>
                <a:spcPct val="160000"/>
              </a:lnSpc>
              <a:buFont typeface="+mj-lt"/>
              <a:buAutoNum type="arabicPeriod"/>
            </a:pPr>
            <a:endParaRPr lang="en-US" sz="2000" kern="1200" dirty="0">
              <a:effectLst/>
              <a:ea typeface="+mn-ea"/>
            </a:endParaRPr>
          </a:p>
          <a:p>
            <a:pPr marL="457200" indent="-457200" algn="just">
              <a:lnSpc>
                <a:spcPct val="160000"/>
              </a:lnSpc>
              <a:buFont typeface="+mj-lt"/>
              <a:buAutoNum type="arabicPeriod"/>
            </a:pPr>
            <a:r>
              <a:rPr lang="en-ZA" sz="2000" dirty="0">
                <a:effectLst/>
                <a:ea typeface="Times New Roman" panose="02020603050405020304" pitchFamily="18" charset="0"/>
              </a:rPr>
              <a:t>Access by SAPS members to medical care </a:t>
            </a:r>
            <a:r>
              <a:rPr lang="en-ZA" sz="2000" dirty="0">
                <a:ea typeface="Times New Roman" panose="02020603050405020304" pitchFamily="18" charset="0"/>
              </a:rPr>
              <a:t>must always remain a priority </a:t>
            </a:r>
            <a:endParaRPr lang="en-ZA" sz="2000" dirty="0">
              <a:effectLst/>
              <a:ea typeface="Times New Roman" panose="02020603050405020304" pitchFamily="18" charset="0"/>
            </a:endParaRPr>
          </a:p>
          <a:p>
            <a:pPr marL="0" indent="0" algn="just">
              <a:lnSpc>
                <a:spcPct val="160000"/>
              </a:lnSpc>
              <a:buNone/>
            </a:pPr>
            <a:endParaRPr lang="en-US" sz="2000" dirty="0">
              <a:solidFill>
                <a:srgbClr val="11567F"/>
              </a:solidFill>
            </a:endParaRPr>
          </a:p>
        </p:txBody>
      </p:sp>
      <p:sp>
        <p:nvSpPr>
          <p:cNvPr id="5" name="Slide Number Placeholder 4">
            <a:extLst>
              <a:ext uri="{FF2B5EF4-FFF2-40B4-BE49-F238E27FC236}">
                <a16:creationId xmlns:a16="http://schemas.microsoft.com/office/drawing/2014/main" id="{7C27347B-CE11-44F2-961D-80AFF71C56E1}"/>
              </a:ext>
            </a:extLst>
          </p:cNvPr>
          <p:cNvSpPr>
            <a:spLocks noGrp="1"/>
          </p:cNvSpPr>
          <p:nvPr>
            <p:ph type="sldNum" sz="quarter" idx="12"/>
          </p:nvPr>
        </p:nvSpPr>
        <p:spPr>
          <a:xfrm>
            <a:off x="2775624" y="6459780"/>
            <a:ext cx="2133600" cy="365125"/>
          </a:xfrm>
        </p:spPr>
        <p:txBody>
          <a:bodyPr/>
          <a:lstStyle/>
          <a:p>
            <a:fld id="{489B90B9-04EA-194D-ADCB-4F36190D4C20}" type="slidenum">
              <a:rPr lang="en-US" smtClean="0"/>
              <a:t>17</a:t>
            </a:fld>
            <a:endParaRPr lang="en-US" dirty="0"/>
          </a:p>
        </p:txBody>
      </p:sp>
    </p:spTree>
    <p:extLst>
      <p:ext uri="{BB962C8B-B14F-4D97-AF65-F5344CB8AC3E}">
        <p14:creationId xmlns:p14="http://schemas.microsoft.com/office/powerpoint/2010/main" val="323785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4" y="218070"/>
            <a:ext cx="8553044" cy="506873"/>
          </a:xfrm>
        </p:spPr>
        <p:txBody>
          <a:bodyPr>
            <a:noAutofit/>
          </a:bodyPr>
          <a:lstStyle/>
          <a:p>
            <a:pPr algn="l"/>
            <a:r>
              <a:rPr lang="en-US" sz="2800" b="1" dirty="0">
                <a:solidFill>
                  <a:srgbClr val="11567F"/>
                </a:solidFill>
              </a:rPr>
              <a:t>Why should POLMED not be included in the NHI?  </a:t>
            </a:r>
          </a:p>
        </p:txBody>
      </p:sp>
      <p:sp>
        <p:nvSpPr>
          <p:cNvPr id="17" name="Content Placeholder 2"/>
          <p:cNvSpPr>
            <a:spLocks noGrp="1"/>
          </p:cNvSpPr>
          <p:nvPr>
            <p:ph idx="1"/>
          </p:nvPr>
        </p:nvSpPr>
        <p:spPr>
          <a:xfrm>
            <a:off x="457200" y="1358283"/>
            <a:ext cx="8229600" cy="5281647"/>
          </a:xfrm>
        </p:spPr>
        <p:txBody>
          <a:bodyPr>
            <a:normAutofit lnSpcReduction="10000"/>
          </a:bodyPr>
          <a:lstStyle/>
          <a:p>
            <a:pPr algn="just">
              <a:lnSpc>
                <a:spcPct val="150000"/>
              </a:lnSpc>
              <a:buFont typeface="+mj-lt"/>
              <a:buAutoNum type="arabicPeriod" startAt="5"/>
            </a:pPr>
            <a:r>
              <a:rPr lang="en-US" sz="1600" kern="1200" dirty="0">
                <a:effectLst/>
                <a:ea typeface="+mn-ea"/>
              </a:rPr>
              <a:t>POLMED’s mental health support program is unique in that it provides support to SAPS employees in excess of what is provided by any other medical aid.</a:t>
            </a:r>
            <a:endParaRPr lang="en-ZA" sz="1600" dirty="0">
              <a:effectLst/>
              <a:ea typeface="Times New Roman" panose="02020603050405020304" pitchFamily="18" charset="0"/>
            </a:endParaRPr>
          </a:p>
          <a:p>
            <a:pPr algn="just">
              <a:lnSpc>
                <a:spcPct val="150000"/>
              </a:lnSpc>
              <a:buFont typeface="+mj-lt"/>
              <a:buAutoNum type="arabicPeriod" startAt="5"/>
            </a:pPr>
            <a:endParaRPr lang="en-US" sz="1600" dirty="0"/>
          </a:p>
          <a:p>
            <a:pPr algn="just">
              <a:lnSpc>
                <a:spcPct val="150000"/>
              </a:lnSpc>
              <a:buFont typeface="+mj-lt"/>
              <a:buAutoNum type="arabicPeriod" startAt="5"/>
            </a:pPr>
            <a:r>
              <a:rPr lang="en-US" sz="1600" kern="1200" dirty="0">
                <a:effectLst/>
                <a:ea typeface="+mn-ea"/>
              </a:rPr>
              <a:t>The synergistic interaction between POLMED and SAPS Employee Health and Wellness will be lost in the NHI Bill implementation, which will be detrimental considering the value such interaction provides and the oversight of  various disease risk management programs </a:t>
            </a:r>
          </a:p>
          <a:p>
            <a:pPr algn="just">
              <a:lnSpc>
                <a:spcPct val="150000"/>
              </a:lnSpc>
              <a:buFont typeface="+mj-lt"/>
              <a:buAutoNum type="arabicPeriod" startAt="5"/>
            </a:pPr>
            <a:endParaRPr lang="en-US" sz="1600" kern="1200" dirty="0">
              <a:effectLst/>
              <a:ea typeface="+mn-ea"/>
            </a:endParaRPr>
          </a:p>
          <a:p>
            <a:pPr algn="just">
              <a:lnSpc>
                <a:spcPct val="150000"/>
              </a:lnSpc>
              <a:buFont typeface="+mj-lt"/>
              <a:buAutoNum type="arabicPeriod" startAt="5"/>
            </a:pPr>
            <a:r>
              <a:rPr lang="en-US" sz="1600" kern="1200" dirty="0">
                <a:effectLst/>
                <a:ea typeface="+mn-ea"/>
              </a:rPr>
              <a:t>The preventative screening benefits that are provided to SAPS members via the Wellness days, are unique in that valuable clinical data is obtained in order to screen members and to identify clinical risk before complications set in.   </a:t>
            </a:r>
          </a:p>
          <a:p>
            <a:pPr algn="just">
              <a:lnSpc>
                <a:spcPct val="150000"/>
              </a:lnSpc>
              <a:buFont typeface="+mj-lt"/>
              <a:buAutoNum type="arabicPeriod" startAt="5"/>
            </a:pPr>
            <a:endParaRPr lang="en-US" sz="1600" kern="1200" dirty="0">
              <a:effectLst/>
              <a:ea typeface="+mn-ea"/>
            </a:endParaRPr>
          </a:p>
          <a:p>
            <a:pPr algn="just">
              <a:lnSpc>
                <a:spcPct val="150000"/>
              </a:lnSpc>
              <a:buFont typeface="+mj-lt"/>
              <a:buAutoNum type="arabicPeriod" startAt="5"/>
            </a:pPr>
            <a:r>
              <a:rPr lang="en-US" sz="1600" kern="1200" dirty="0">
                <a:effectLst/>
                <a:ea typeface="+mn-ea"/>
              </a:rPr>
              <a:t>The mental health benefits that will be provided to SAPS employees via the NHI will not be as extensive as is currently the case via POLMED.</a:t>
            </a:r>
            <a:endParaRPr lang="en-ZA" sz="1600" dirty="0">
              <a:effectLst/>
              <a:ea typeface="Times New Roman" panose="02020603050405020304" pitchFamily="18" charset="0"/>
            </a:endParaRPr>
          </a:p>
          <a:p>
            <a:pPr algn="just">
              <a:lnSpc>
                <a:spcPct val="150000"/>
              </a:lnSpc>
            </a:pPr>
            <a:endParaRPr lang="en-ZA" sz="1600" dirty="0">
              <a:effectLst/>
              <a:ea typeface="Times New Roman" panose="02020603050405020304" pitchFamily="18" charset="0"/>
            </a:endParaRPr>
          </a:p>
          <a:p>
            <a:pPr marL="0" indent="0">
              <a:buNone/>
            </a:pPr>
            <a:endParaRPr lang="en-US" sz="1600" dirty="0"/>
          </a:p>
          <a:p>
            <a:pPr marL="0" indent="0">
              <a:buNone/>
            </a:pPr>
            <a:endParaRPr lang="en-US" sz="1600" dirty="0"/>
          </a:p>
        </p:txBody>
      </p:sp>
      <p:sp>
        <p:nvSpPr>
          <p:cNvPr id="5" name="Slide Number Placeholder 4">
            <a:extLst>
              <a:ext uri="{FF2B5EF4-FFF2-40B4-BE49-F238E27FC236}">
                <a16:creationId xmlns:a16="http://schemas.microsoft.com/office/drawing/2014/main" id="{0F91EF5E-0BF8-435F-8106-E024E939EAEA}"/>
              </a:ext>
            </a:extLst>
          </p:cNvPr>
          <p:cNvSpPr>
            <a:spLocks noGrp="1"/>
          </p:cNvSpPr>
          <p:nvPr>
            <p:ph type="sldNum" sz="quarter" idx="12"/>
          </p:nvPr>
        </p:nvSpPr>
        <p:spPr>
          <a:xfrm>
            <a:off x="2438400" y="6516791"/>
            <a:ext cx="2133600" cy="365125"/>
          </a:xfrm>
        </p:spPr>
        <p:txBody>
          <a:bodyPr/>
          <a:lstStyle/>
          <a:p>
            <a:fld id="{489B90B9-04EA-194D-ADCB-4F36190D4C20}" type="slidenum">
              <a:rPr lang="en-US" smtClean="0"/>
              <a:t>18</a:t>
            </a:fld>
            <a:endParaRPr lang="en-US" dirty="0"/>
          </a:p>
        </p:txBody>
      </p:sp>
    </p:spTree>
    <p:extLst>
      <p:ext uri="{BB962C8B-B14F-4D97-AF65-F5344CB8AC3E}">
        <p14:creationId xmlns:p14="http://schemas.microsoft.com/office/powerpoint/2010/main" val="427515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4953508" cy="506873"/>
          </a:xfrm>
        </p:spPr>
        <p:txBody>
          <a:bodyPr>
            <a:noAutofit/>
          </a:bodyPr>
          <a:lstStyle/>
          <a:p>
            <a:pPr algn="l"/>
            <a:r>
              <a:rPr lang="en-US" sz="2800" b="1" dirty="0">
                <a:solidFill>
                  <a:srgbClr val="11567F"/>
                </a:solidFill>
              </a:rPr>
              <a:t>Conclusion  </a:t>
            </a:r>
          </a:p>
        </p:txBody>
      </p:sp>
      <p:sp>
        <p:nvSpPr>
          <p:cNvPr id="17" name="Content Placeholder 2"/>
          <p:cNvSpPr>
            <a:spLocks noGrp="1"/>
          </p:cNvSpPr>
          <p:nvPr>
            <p:ph idx="1"/>
          </p:nvPr>
        </p:nvSpPr>
        <p:spPr>
          <a:xfrm>
            <a:off x="311922" y="1504046"/>
            <a:ext cx="8229600" cy="4525963"/>
          </a:xfrm>
        </p:spPr>
        <p:txBody>
          <a:bodyPr>
            <a:normAutofit fontScale="92500" lnSpcReduction="20000"/>
          </a:bodyPr>
          <a:lstStyle/>
          <a:p>
            <a:pPr algn="just">
              <a:lnSpc>
                <a:spcPct val="150000"/>
              </a:lnSpc>
            </a:pPr>
            <a:r>
              <a:rPr lang="en-ZA" sz="1700" dirty="0">
                <a:effectLst/>
                <a:latin typeface="Arial" panose="020B0604020202020204" pitchFamily="34" charset="0"/>
                <a:ea typeface="Arial" panose="020B0604020202020204" pitchFamily="34" charset="0"/>
              </a:rPr>
              <a:t>POLMED supports the NHI and understands the rational and the access it will provide for all South Africans. </a:t>
            </a:r>
          </a:p>
          <a:p>
            <a:pPr algn="just">
              <a:lnSpc>
                <a:spcPct val="150000"/>
              </a:lnSpc>
            </a:pPr>
            <a:r>
              <a:rPr lang="en-ZA" sz="1700" dirty="0">
                <a:latin typeface="Arial" panose="020B0604020202020204" pitchFamily="34" charset="0"/>
                <a:ea typeface="Arial" panose="020B0604020202020204" pitchFamily="34" charset="0"/>
              </a:rPr>
              <a:t>We have presented to the Committee the uniqueness of the SAPS member base and the agility required to care for our member profile.</a:t>
            </a:r>
          </a:p>
          <a:p>
            <a:pPr algn="just">
              <a:lnSpc>
                <a:spcPct val="150000"/>
              </a:lnSpc>
            </a:pPr>
            <a:r>
              <a:rPr lang="en-ZA" sz="1700" dirty="0">
                <a:effectLst/>
                <a:latin typeface="Arial" panose="020B0604020202020204" pitchFamily="34" charset="0"/>
                <a:ea typeface="Arial" panose="020B0604020202020204" pitchFamily="34" charset="0"/>
              </a:rPr>
              <a:t>Lessons learnt from COVID has taught the Scheme that SAPS members ought to be reclassified and their medical needs can not be compared to those of ordinary citizens.</a:t>
            </a:r>
          </a:p>
          <a:p>
            <a:pPr algn="just">
              <a:lnSpc>
                <a:spcPct val="150000"/>
              </a:lnSpc>
              <a:buFont typeface="Arial" panose="020B0604020202020204" pitchFamily="34" charset="0"/>
              <a:buChar char="•"/>
            </a:pPr>
            <a:r>
              <a:rPr lang="en-ZA" sz="1700" dirty="0">
                <a:effectLst/>
                <a:latin typeface="Arial" panose="020B0604020202020204" pitchFamily="34" charset="0"/>
                <a:ea typeface="Arial" panose="020B0604020202020204" pitchFamily="34" charset="0"/>
              </a:rPr>
              <a:t>We have submitted detailed sub mission in November 2019, together with letters of support from the then acting SAPS National Commissioner, Lieutenant General JK Phlahlane</a:t>
            </a:r>
            <a:r>
              <a:rPr lang="en-ZA" sz="1700" dirty="0">
                <a:latin typeface="Arial" panose="020B0604020202020204" pitchFamily="34" charset="0"/>
                <a:ea typeface="Arial" panose="020B0604020202020204" pitchFamily="34" charset="0"/>
              </a:rPr>
              <a:t>, as well as the current SAPS National Commissioner, General KJ Sitole (SOEG). </a:t>
            </a:r>
            <a:r>
              <a:rPr lang="en-ZA" sz="1700" dirty="0">
                <a:effectLst/>
                <a:latin typeface="Arial" panose="020B0604020202020204" pitchFamily="34" charset="0"/>
                <a:ea typeface="Arial" panose="020B0604020202020204" pitchFamily="34" charset="0"/>
              </a:rPr>
              <a:t>The main focus of today’s presentation was to put more emphasis and seek audience with the Committee to consider our proposal for re-consideration or re-classifying SAPS under the security cluster.</a:t>
            </a:r>
          </a:p>
          <a:p>
            <a:endParaRPr lang="en-US" sz="2000" dirty="0">
              <a:solidFill>
                <a:srgbClr val="11567F"/>
              </a:solidFill>
            </a:endParaRPr>
          </a:p>
        </p:txBody>
      </p:sp>
      <p:sp>
        <p:nvSpPr>
          <p:cNvPr id="5" name="Slide Number Placeholder 4">
            <a:extLst>
              <a:ext uri="{FF2B5EF4-FFF2-40B4-BE49-F238E27FC236}">
                <a16:creationId xmlns:a16="http://schemas.microsoft.com/office/drawing/2014/main" id="{FA3BF3E7-13FB-4BEC-9AC6-7EAEAA3469E4}"/>
              </a:ext>
            </a:extLst>
          </p:cNvPr>
          <p:cNvSpPr>
            <a:spLocks noGrp="1"/>
          </p:cNvSpPr>
          <p:nvPr>
            <p:ph type="sldNum" sz="quarter" idx="12"/>
          </p:nvPr>
        </p:nvSpPr>
        <p:spPr>
          <a:xfrm>
            <a:off x="2810142" y="6483286"/>
            <a:ext cx="2133600" cy="365125"/>
          </a:xfrm>
        </p:spPr>
        <p:txBody>
          <a:bodyPr/>
          <a:lstStyle/>
          <a:p>
            <a:fld id="{489B90B9-04EA-194D-ADCB-4F36190D4C20}" type="slidenum">
              <a:rPr lang="en-US" smtClean="0"/>
              <a:t>19</a:t>
            </a:fld>
            <a:endParaRPr lang="en-US" dirty="0"/>
          </a:p>
        </p:txBody>
      </p:sp>
    </p:spTree>
    <p:extLst>
      <p:ext uri="{BB962C8B-B14F-4D97-AF65-F5344CB8AC3E}">
        <p14:creationId xmlns:p14="http://schemas.microsoft.com/office/powerpoint/2010/main" val="149285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665" y="135607"/>
            <a:ext cx="5763742" cy="1233996"/>
          </a:xfrm>
        </p:spPr>
        <p:txBody>
          <a:bodyPr>
            <a:noAutofit/>
          </a:bodyPr>
          <a:lstStyle/>
          <a:p>
            <a:pPr algn="l"/>
            <a:r>
              <a:rPr lang="en-US" sz="3200" dirty="0">
                <a:solidFill>
                  <a:srgbClr val="11567F"/>
                </a:solidFill>
                <a:latin typeface="Arial"/>
                <a:cs typeface="Arial"/>
              </a:rPr>
              <a:t>POLMED: </a:t>
            </a:r>
            <a:r>
              <a:rPr lang="en-US" sz="2800" dirty="0">
                <a:solidFill>
                  <a:srgbClr val="11567F"/>
                </a:solidFill>
                <a:latin typeface="Arial"/>
                <a:cs typeface="Arial"/>
              </a:rPr>
              <a:t>NHI Public Hearings</a:t>
            </a:r>
            <a:br>
              <a:rPr lang="en-US" sz="2800" dirty="0">
                <a:solidFill>
                  <a:srgbClr val="11567F"/>
                </a:solidFill>
                <a:latin typeface="Arial"/>
                <a:cs typeface="Arial"/>
              </a:rPr>
            </a:br>
            <a:r>
              <a:rPr lang="en-US" sz="2800" dirty="0">
                <a:solidFill>
                  <a:srgbClr val="11567F"/>
                </a:solidFill>
                <a:latin typeface="Arial"/>
                <a:cs typeface="Arial"/>
              </a:rPr>
              <a:t>25 January 2022</a:t>
            </a:r>
          </a:p>
        </p:txBody>
      </p:sp>
      <p:pic>
        <p:nvPicPr>
          <p:cNvPr id="15" name="Picture 14"/>
          <p:cNvPicPr>
            <a:picLocks noChangeAspect="1"/>
          </p:cNvPicPr>
          <p:nvPr/>
        </p:nvPicPr>
        <p:blipFill>
          <a:blip r:embed="rId2"/>
          <a:stretch>
            <a:fillRect/>
          </a:stretch>
        </p:blipFill>
        <p:spPr>
          <a:xfrm>
            <a:off x="0" y="1859690"/>
            <a:ext cx="9144000" cy="4229100"/>
          </a:xfrm>
          <a:prstGeom prst="rect">
            <a:avLst/>
          </a:prstGeom>
        </p:spPr>
      </p:pic>
      <p:pic>
        <p:nvPicPr>
          <p:cNvPr id="16" name="Picture 15"/>
          <p:cNvPicPr>
            <a:picLocks noChangeAspect="1"/>
          </p:cNvPicPr>
          <p:nvPr/>
        </p:nvPicPr>
        <p:blipFill>
          <a:blip r:embed="rId3">
            <a:alphaModFix amt="50000"/>
          </a:blip>
          <a:stretch>
            <a:fillRect/>
          </a:stretch>
        </p:blipFill>
        <p:spPr>
          <a:xfrm>
            <a:off x="457200" y="0"/>
            <a:ext cx="2667000" cy="6088790"/>
          </a:xfrm>
          <a:prstGeom prst="rect">
            <a:avLst/>
          </a:prstGeom>
        </p:spPr>
      </p:pic>
      <p:pic>
        <p:nvPicPr>
          <p:cNvPr id="17" name="Picture 16" descr="Polmed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3" name="TextBox 2">
            <a:extLst>
              <a:ext uri="{FF2B5EF4-FFF2-40B4-BE49-F238E27FC236}">
                <a16:creationId xmlns:a16="http://schemas.microsoft.com/office/drawing/2014/main" id="{EBECA7B0-A09D-41AB-BE01-64AB85545DAA}"/>
              </a:ext>
            </a:extLst>
          </p:cNvPr>
          <p:cNvSpPr txBox="1"/>
          <p:nvPr/>
        </p:nvSpPr>
        <p:spPr>
          <a:xfrm>
            <a:off x="1477926" y="6244179"/>
            <a:ext cx="4348716" cy="369332"/>
          </a:xfrm>
          <a:prstGeom prst="rect">
            <a:avLst/>
          </a:prstGeom>
          <a:noFill/>
        </p:spPr>
        <p:txBody>
          <a:bodyPr wrap="square" rtlCol="0">
            <a:spAutoFit/>
          </a:bodyPr>
          <a:lstStyle/>
          <a:p>
            <a:endParaRPr lang="en-ZA" dirty="0"/>
          </a:p>
        </p:txBody>
      </p:sp>
      <p:sp>
        <p:nvSpPr>
          <p:cNvPr id="7" name="Slide Number Placeholder 6">
            <a:extLst>
              <a:ext uri="{FF2B5EF4-FFF2-40B4-BE49-F238E27FC236}">
                <a16:creationId xmlns:a16="http://schemas.microsoft.com/office/drawing/2014/main" id="{E6D872A6-5583-4976-AD1B-0AAB530CA059}"/>
              </a:ext>
            </a:extLst>
          </p:cNvPr>
          <p:cNvSpPr>
            <a:spLocks noGrp="1"/>
          </p:cNvSpPr>
          <p:nvPr>
            <p:ph type="sldNum" sz="quarter" idx="12"/>
          </p:nvPr>
        </p:nvSpPr>
        <p:spPr>
          <a:xfrm>
            <a:off x="2699047" y="6473019"/>
            <a:ext cx="2133600" cy="365125"/>
          </a:xfrm>
        </p:spPr>
        <p:txBody>
          <a:bodyPr/>
          <a:lstStyle/>
          <a:p>
            <a:fld id="{489B90B9-04EA-194D-ADCB-4F36190D4C20}" type="slidenum">
              <a:rPr lang="en-US" smtClean="0"/>
              <a:t>2</a:t>
            </a:fld>
            <a:endParaRPr lang="en-US" dirty="0"/>
          </a:p>
        </p:txBody>
      </p:sp>
    </p:spTree>
    <p:extLst>
      <p:ext uri="{BB962C8B-B14F-4D97-AF65-F5344CB8AC3E}">
        <p14:creationId xmlns:p14="http://schemas.microsoft.com/office/powerpoint/2010/main" val="344508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st_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65520"/>
          </a:xfrm>
          <a:prstGeom prst="rect">
            <a:avLst/>
          </a:prstGeom>
        </p:spPr>
      </p:pic>
      <p:pic>
        <p:nvPicPr>
          <p:cNvPr id="5" name="Picture 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6" name="Title 1"/>
          <p:cNvSpPr>
            <a:spLocks noGrp="1"/>
          </p:cNvSpPr>
          <p:nvPr>
            <p:ph type="title"/>
          </p:nvPr>
        </p:nvSpPr>
        <p:spPr>
          <a:xfrm>
            <a:off x="2091155" y="2347465"/>
            <a:ext cx="4953508" cy="506873"/>
          </a:xfrm>
        </p:spPr>
        <p:txBody>
          <a:bodyPr>
            <a:noAutofit/>
          </a:bodyPr>
          <a:lstStyle/>
          <a:p>
            <a:r>
              <a:rPr lang="en-US" sz="2800" b="1" dirty="0">
                <a:solidFill>
                  <a:schemeClr val="bg1"/>
                </a:solidFill>
                <a:latin typeface="Arial"/>
                <a:cs typeface="Arial"/>
              </a:rPr>
              <a:t>THANK YOU!</a:t>
            </a:r>
          </a:p>
        </p:txBody>
      </p:sp>
      <p:sp>
        <p:nvSpPr>
          <p:cNvPr id="8" name="Slide Number Placeholder 7">
            <a:extLst>
              <a:ext uri="{FF2B5EF4-FFF2-40B4-BE49-F238E27FC236}">
                <a16:creationId xmlns:a16="http://schemas.microsoft.com/office/drawing/2014/main" id="{4C5510E8-7332-4EAC-A142-4E077764E8AF}"/>
              </a:ext>
            </a:extLst>
          </p:cNvPr>
          <p:cNvSpPr>
            <a:spLocks noGrp="1"/>
          </p:cNvSpPr>
          <p:nvPr>
            <p:ph type="sldNum" sz="quarter" idx="12"/>
          </p:nvPr>
        </p:nvSpPr>
        <p:spPr/>
        <p:txBody>
          <a:bodyPr/>
          <a:lstStyle/>
          <a:p>
            <a:fld id="{489B90B9-04EA-194D-ADCB-4F36190D4C20}" type="slidenum">
              <a:rPr lang="en-US" smtClean="0"/>
              <a:t>20</a:t>
            </a:fld>
            <a:endParaRPr lang="en-US" dirty="0"/>
          </a:p>
        </p:txBody>
      </p:sp>
    </p:spTree>
    <p:extLst>
      <p:ext uri="{BB962C8B-B14F-4D97-AF65-F5344CB8AC3E}">
        <p14:creationId xmlns:p14="http://schemas.microsoft.com/office/powerpoint/2010/main" val="192141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58"/>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105" y="6299042"/>
            <a:ext cx="1757760" cy="478214"/>
          </a:xfrm>
          <a:prstGeom prst="rect">
            <a:avLst/>
          </a:prstGeom>
        </p:spPr>
      </p:pic>
      <p:sp>
        <p:nvSpPr>
          <p:cNvPr id="16" name="Title 1"/>
          <p:cNvSpPr>
            <a:spLocks noGrp="1"/>
          </p:cNvSpPr>
          <p:nvPr>
            <p:ph type="title"/>
          </p:nvPr>
        </p:nvSpPr>
        <p:spPr>
          <a:xfrm>
            <a:off x="0" y="19287"/>
            <a:ext cx="4953508" cy="506873"/>
          </a:xfrm>
        </p:spPr>
        <p:txBody>
          <a:bodyPr>
            <a:noAutofit/>
          </a:bodyPr>
          <a:lstStyle/>
          <a:p>
            <a:pPr algn="l"/>
            <a:r>
              <a:rPr lang="en-US" sz="2800" b="1" dirty="0">
                <a:solidFill>
                  <a:srgbClr val="11567F"/>
                </a:solidFill>
              </a:rPr>
              <a:t>Contents</a:t>
            </a:r>
          </a:p>
        </p:txBody>
      </p:sp>
      <p:graphicFrame>
        <p:nvGraphicFramePr>
          <p:cNvPr id="2" name="Content Placeholder 1">
            <a:extLst>
              <a:ext uri="{FF2B5EF4-FFF2-40B4-BE49-F238E27FC236}">
                <a16:creationId xmlns:a16="http://schemas.microsoft.com/office/drawing/2014/main" id="{898333FB-2B1F-47A6-866B-D2281BF17CDC}"/>
              </a:ext>
            </a:extLst>
          </p:cNvPr>
          <p:cNvGraphicFramePr>
            <a:graphicFrameLocks noGrp="1"/>
          </p:cNvGraphicFramePr>
          <p:nvPr>
            <p:ph idx="1"/>
            <p:extLst>
              <p:ext uri="{D42A27DB-BD31-4B8C-83A1-F6EECF244321}">
                <p14:modId xmlns:p14="http://schemas.microsoft.com/office/powerpoint/2010/main" val="3714377977"/>
              </p:ext>
            </p:extLst>
          </p:nvPr>
        </p:nvGraphicFramePr>
        <p:xfrm>
          <a:off x="-258417" y="805070"/>
          <a:ext cx="9243823" cy="5615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502A2329-6051-41F4-8B38-9A6AB627323E}"/>
              </a:ext>
            </a:extLst>
          </p:cNvPr>
          <p:cNvSpPr>
            <a:spLocks noGrp="1"/>
          </p:cNvSpPr>
          <p:nvPr>
            <p:ph type="sldNum" sz="quarter" idx="12"/>
          </p:nvPr>
        </p:nvSpPr>
        <p:spPr>
          <a:xfrm>
            <a:off x="2562314" y="6471867"/>
            <a:ext cx="2133600" cy="365125"/>
          </a:xfrm>
        </p:spPr>
        <p:txBody>
          <a:bodyPr/>
          <a:lstStyle/>
          <a:p>
            <a:fld id="{489B90B9-04EA-194D-ADCB-4F36190D4C20}" type="slidenum">
              <a:rPr lang="en-US" smtClean="0"/>
              <a:t>3</a:t>
            </a:fld>
            <a:endParaRPr lang="en-US" dirty="0"/>
          </a:p>
        </p:txBody>
      </p:sp>
    </p:spTree>
    <p:extLst>
      <p:ext uri="{BB962C8B-B14F-4D97-AF65-F5344CB8AC3E}">
        <p14:creationId xmlns:p14="http://schemas.microsoft.com/office/powerpoint/2010/main" val="31662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4953508" cy="506873"/>
          </a:xfrm>
        </p:spPr>
        <p:txBody>
          <a:bodyPr>
            <a:noAutofit/>
          </a:bodyPr>
          <a:lstStyle/>
          <a:p>
            <a:pPr algn="l"/>
            <a:r>
              <a:rPr lang="en-US" sz="2800" b="1" dirty="0">
                <a:solidFill>
                  <a:srgbClr val="11567F"/>
                </a:solidFill>
              </a:rPr>
              <a:t>Background </a:t>
            </a:r>
          </a:p>
        </p:txBody>
      </p:sp>
      <p:sp>
        <p:nvSpPr>
          <p:cNvPr id="17" name="Content Placeholder 2"/>
          <p:cNvSpPr>
            <a:spLocks noGrp="1"/>
          </p:cNvSpPr>
          <p:nvPr>
            <p:ph idx="1"/>
          </p:nvPr>
        </p:nvSpPr>
        <p:spPr>
          <a:xfrm>
            <a:off x="457200" y="1189956"/>
            <a:ext cx="8229600" cy="5193752"/>
          </a:xfrm>
        </p:spPr>
        <p:txBody>
          <a:bodyPr>
            <a:normAutofit/>
          </a:bodyPr>
          <a:lstStyle/>
          <a:p>
            <a:pPr algn="just">
              <a:lnSpc>
                <a:spcPct val="150000"/>
              </a:lnSpc>
              <a:buFont typeface="+mj-lt"/>
              <a:buAutoNum type="arabicPeriod"/>
            </a:pPr>
            <a:r>
              <a:rPr lang="en-ZA" sz="1600" dirty="0">
                <a:effectLst/>
                <a:latin typeface="Arial" panose="020B0604020202020204" pitchFamily="34" charset="0"/>
                <a:ea typeface="Arial" panose="020B0604020202020204" pitchFamily="34" charset="0"/>
              </a:rPr>
              <a:t>The South African Police Service Medical Scheme (“POLMED/ the Scheme”) is</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closed</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restricted</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scheme</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registered</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with</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the</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Council</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for</a:t>
            </a:r>
            <a:r>
              <a:rPr lang="en-ZA" sz="1600" spc="-32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Medical Schemes (“CMS”) in terms of the Medical Schemes Act,</a:t>
            </a:r>
            <a:r>
              <a:rPr lang="en-ZA" sz="1600" spc="-32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131</a:t>
            </a:r>
            <a:r>
              <a:rPr lang="en-ZA" sz="1600" spc="-1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of 1998 (“MSA”).</a:t>
            </a:r>
          </a:p>
          <a:p>
            <a:pPr algn="just">
              <a:lnSpc>
                <a:spcPct val="150000"/>
              </a:lnSpc>
              <a:buFont typeface="+mj-lt"/>
              <a:buAutoNum type="arabicPeriod"/>
            </a:pPr>
            <a:endParaRPr lang="en-ZA" sz="1600" dirty="0">
              <a:effectLst/>
              <a:latin typeface="Arial" panose="020B0604020202020204" pitchFamily="34" charset="0"/>
              <a:ea typeface="Arial" panose="020B0604020202020204" pitchFamily="34" charset="0"/>
            </a:endParaRPr>
          </a:p>
          <a:p>
            <a:pPr algn="just">
              <a:lnSpc>
                <a:spcPct val="150000"/>
              </a:lnSpc>
              <a:buFont typeface="+mj-lt"/>
              <a:buAutoNum type="arabicPeriod"/>
            </a:pPr>
            <a:r>
              <a:rPr lang="en-ZA" sz="1600" dirty="0">
                <a:effectLst/>
                <a:latin typeface="Arial" panose="020B0604020202020204" pitchFamily="34" charset="0"/>
                <a:ea typeface="Arial" panose="020B0604020202020204" pitchFamily="34" charset="0"/>
              </a:rPr>
              <a:t>Only the employees of the South African Police Service (“SAPS</a:t>
            </a:r>
            <a:r>
              <a:rPr lang="en-ZA" sz="1600" dirty="0">
                <a:latin typeface="Arial" panose="020B0604020202020204" pitchFamily="34" charset="0"/>
                <a:ea typeface="Arial" panose="020B0604020202020204" pitchFamily="34" charset="0"/>
              </a:rPr>
              <a:t>”)</a:t>
            </a:r>
            <a:r>
              <a:rPr lang="en-ZA" sz="1600" dirty="0">
                <a:effectLst/>
                <a:latin typeface="Arial" panose="020B0604020202020204" pitchFamily="34" charset="0"/>
                <a:ea typeface="Arial" panose="020B0604020202020204" pitchFamily="34" charset="0"/>
              </a:rPr>
              <a:t> (active, retired and medically</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boarded)</a:t>
            </a:r>
            <a:r>
              <a:rPr lang="en-ZA" sz="1600" spc="-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who</a:t>
            </a:r>
            <a:r>
              <a:rPr lang="en-ZA" sz="1600" spc="-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have</a:t>
            </a:r>
            <a:r>
              <a:rPr lang="en-ZA" sz="1600" spc="-2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been</a:t>
            </a:r>
            <a:r>
              <a:rPr lang="en-ZA" sz="1600" spc="-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appointed</a:t>
            </a:r>
            <a:r>
              <a:rPr lang="en-ZA" sz="1600" spc="-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in</a:t>
            </a:r>
            <a:r>
              <a:rPr lang="en-ZA" sz="1600" spc="-3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terms</a:t>
            </a:r>
            <a:r>
              <a:rPr lang="en-ZA" sz="1600" spc="-4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of</a:t>
            </a:r>
            <a:r>
              <a:rPr lang="en-ZA" sz="1600" spc="-1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the</a:t>
            </a:r>
            <a:r>
              <a:rPr lang="en-ZA" sz="1600" spc="-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SAPS</a:t>
            </a:r>
            <a:r>
              <a:rPr lang="en-ZA" sz="1600" spc="-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Act</a:t>
            </a:r>
            <a:r>
              <a:rPr lang="en-ZA" sz="1600" spc="-3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No.</a:t>
            </a:r>
            <a:r>
              <a:rPr lang="en-ZA" sz="1600" spc="-32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68 of 1995 as amended, are eligible to join as members of the</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Scheme.</a:t>
            </a:r>
          </a:p>
          <a:p>
            <a:pPr algn="just">
              <a:lnSpc>
                <a:spcPct val="150000"/>
              </a:lnSpc>
              <a:buFont typeface="+mj-lt"/>
              <a:buAutoNum type="arabicPeriod"/>
            </a:pPr>
            <a:endParaRPr lang="en-ZA" sz="1600" dirty="0">
              <a:effectLst/>
              <a:latin typeface="Arial" panose="020B0604020202020204" pitchFamily="34" charset="0"/>
              <a:ea typeface="Arial" panose="020B0604020202020204" pitchFamily="34" charset="0"/>
            </a:endParaRPr>
          </a:p>
          <a:p>
            <a:pPr algn="just">
              <a:lnSpc>
                <a:spcPct val="150000"/>
              </a:lnSpc>
              <a:buFont typeface="+mj-lt"/>
              <a:buAutoNum type="arabicPeriod"/>
            </a:pPr>
            <a:r>
              <a:rPr lang="en-ZA" sz="1600" dirty="0">
                <a:effectLst/>
                <a:latin typeface="Arial" panose="020B0604020202020204" pitchFamily="34" charset="0"/>
                <a:ea typeface="Arial" panose="020B0604020202020204" pitchFamily="34" charset="0"/>
              </a:rPr>
              <a:t>The</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Scheme</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offers</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two</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benefit</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options,</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namely</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Aquarium</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(offering basic cost-effective benefits aimed at the young and</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healthy)</a:t>
            </a:r>
            <a:r>
              <a:rPr lang="en-ZA" sz="1600" spc="-4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and</a:t>
            </a:r>
            <a:r>
              <a:rPr lang="en-ZA" sz="1600" spc="-3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Marine</a:t>
            </a:r>
            <a:r>
              <a:rPr lang="en-ZA" sz="1600" spc="-3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(offering</a:t>
            </a:r>
            <a:r>
              <a:rPr lang="en-ZA" sz="1600" spc="-4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basic</a:t>
            </a:r>
            <a:r>
              <a:rPr lang="en-ZA" sz="1600" spc="-5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and</a:t>
            </a:r>
            <a:r>
              <a:rPr lang="en-ZA" sz="1600" spc="-3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enhanced</a:t>
            </a:r>
            <a:r>
              <a:rPr lang="en-ZA" sz="1600" spc="-4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benefits</a:t>
            </a:r>
            <a:r>
              <a:rPr lang="en-ZA" sz="1600" spc="-6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for</a:t>
            </a:r>
            <a:r>
              <a:rPr lang="en-ZA" sz="1600" spc="-50"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the</a:t>
            </a:r>
            <a:r>
              <a:rPr lang="en-ZA" sz="1600" spc="-32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older</a:t>
            </a:r>
            <a:r>
              <a:rPr lang="en-ZA" sz="1600" spc="-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and sickly</a:t>
            </a:r>
            <a:r>
              <a:rPr lang="en-ZA" sz="1600" spc="-15" dirty="0">
                <a:effectLst/>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members).</a:t>
            </a:r>
          </a:p>
          <a:p>
            <a:pPr algn="just">
              <a:lnSpc>
                <a:spcPct val="150000"/>
              </a:lnSpc>
              <a:buFont typeface="+mj-lt"/>
              <a:buAutoNum type="arabicPeriod"/>
            </a:pPr>
            <a:endParaRPr lang="en-ZA" sz="1600" dirty="0">
              <a:effectLst/>
              <a:latin typeface="Arial" panose="020B0604020202020204" pitchFamily="34" charset="0"/>
              <a:ea typeface="Arial" panose="020B0604020202020204" pitchFamily="34" charset="0"/>
            </a:endParaRPr>
          </a:p>
          <a:p>
            <a:pPr algn="just">
              <a:lnSpc>
                <a:spcPct val="150000"/>
              </a:lnSpc>
              <a:buFont typeface="+mj-lt"/>
              <a:buAutoNum type="arabicPeriod"/>
            </a:pPr>
            <a:r>
              <a:rPr lang="en-US" sz="1600" dirty="0"/>
              <a:t>Principal members 172 940, beneficiaries 492,259</a:t>
            </a:r>
          </a:p>
        </p:txBody>
      </p:sp>
      <p:sp>
        <p:nvSpPr>
          <p:cNvPr id="5" name="Slide Number Placeholder 4">
            <a:extLst>
              <a:ext uri="{FF2B5EF4-FFF2-40B4-BE49-F238E27FC236}">
                <a16:creationId xmlns:a16="http://schemas.microsoft.com/office/drawing/2014/main" id="{A36EBCD7-F4D7-4D67-834F-10F2FD755197}"/>
              </a:ext>
            </a:extLst>
          </p:cNvPr>
          <p:cNvSpPr>
            <a:spLocks noGrp="1"/>
          </p:cNvSpPr>
          <p:nvPr>
            <p:ph type="sldNum" sz="quarter" idx="12"/>
          </p:nvPr>
        </p:nvSpPr>
        <p:spPr>
          <a:xfrm>
            <a:off x="2570860" y="6457367"/>
            <a:ext cx="2133600" cy="365125"/>
          </a:xfrm>
        </p:spPr>
        <p:txBody>
          <a:bodyPr/>
          <a:lstStyle/>
          <a:p>
            <a:fld id="{489B90B9-04EA-194D-ADCB-4F36190D4C20}" type="slidenum">
              <a:rPr lang="en-US" smtClean="0"/>
              <a:t>4</a:t>
            </a:fld>
            <a:endParaRPr lang="en-US" dirty="0"/>
          </a:p>
        </p:txBody>
      </p:sp>
    </p:spTree>
    <p:extLst>
      <p:ext uri="{BB962C8B-B14F-4D97-AF65-F5344CB8AC3E}">
        <p14:creationId xmlns:p14="http://schemas.microsoft.com/office/powerpoint/2010/main" val="404925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4953508" cy="506873"/>
          </a:xfrm>
        </p:spPr>
        <p:txBody>
          <a:bodyPr>
            <a:noAutofit/>
          </a:bodyPr>
          <a:lstStyle/>
          <a:p>
            <a:pPr algn="l"/>
            <a:r>
              <a:rPr lang="en-US" sz="2800" b="1" dirty="0">
                <a:solidFill>
                  <a:srgbClr val="11567F"/>
                </a:solidFill>
              </a:rPr>
              <a:t>Context </a:t>
            </a:r>
          </a:p>
        </p:txBody>
      </p:sp>
      <p:sp>
        <p:nvSpPr>
          <p:cNvPr id="17" name="Content Placeholder 2"/>
          <p:cNvSpPr>
            <a:spLocks noGrp="1"/>
          </p:cNvSpPr>
          <p:nvPr>
            <p:ph idx="1"/>
          </p:nvPr>
        </p:nvSpPr>
        <p:spPr>
          <a:xfrm>
            <a:off x="457200" y="1256232"/>
            <a:ext cx="8229600" cy="5127476"/>
          </a:xfrm>
        </p:spPr>
        <p:txBody>
          <a:bodyPr>
            <a:noAutofit/>
          </a:bodyPr>
          <a:lstStyle/>
          <a:p>
            <a:pPr algn="just">
              <a:lnSpc>
                <a:spcPct val="150000"/>
              </a:lnSpc>
              <a:buFont typeface="+mj-lt"/>
              <a:buAutoNum type="arabicPeriod"/>
            </a:pPr>
            <a:r>
              <a:rPr lang="en-ZA" sz="1400" dirty="0">
                <a:effectLst/>
                <a:latin typeface="Arial" panose="020B0604020202020204" pitchFamily="34" charset="0"/>
                <a:ea typeface="Arial" panose="020B0604020202020204" pitchFamily="34" charset="0"/>
              </a:rPr>
              <a:t>The nature of the work done by members of the SAPS and risk attendant thereto, are consistent with those envisioned in the National Defence Force and State Security Agency. (“SSA”)</a:t>
            </a:r>
          </a:p>
          <a:p>
            <a:pPr marL="0" marR="100965" indent="0" algn="just">
              <a:lnSpc>
                <a:spcPct val="150000"/>
              </a:lnSpc>
              <a:spcAft>
                <a:spcPts val="0"/>
              </a:spcAft>
              <a:buNone/>
              <a:tabLst>
                <a:tab pos="1788795" algn="l"/>
              </a:tabLst>
            </a:pPr>
            <a:endParaRPr lang="en-ZA" sz="1400" dirty="0">
              <a:effectLst/>
              <a:latin typeface="Arial" panose="020B0604020202020204" pitchFamily="34" charset="0"/>
              <a:ea typeface="Arial" panose="020B0604020202020204" pitchFamily="34" charset="0"/>
            </a:endParaRPr>
          </a:p>
          <a:p>
            <a:pPr marL="0" marR="100965" indent="0" algn="just">
              <a:lnSpc>
                <a:spcPct val="150000"/>
              </a:lnSpc>
              <a:spcAft>
                <a:spcPts val="0"/>
              </a:spcAft>
              <a:buNone/>
              <a:tabLst>
                <a:tab pos="1788795" algn="l"/>
              </a:tabLst>
            </a:pPr>
            <a:r>
              <a:rPr lang="en-ZA" sz="1400" dirty="0">
                <a:effectLst/>
                <a:latin typeface="Arial" panose="020B0604020202020204" pitchFamily="34" charset="0"/>
                <a:ea typeface="Arial" panose="020B0604020202020204" pitchFamily="34" charset="0"/>
              </a:rPr>
              <a:t>       In particular, section 199 of the Constitution provides as follows:</a:t>
            </a:r>
          </a:p>
          <a:p>
            <a:pPr marL="0" indent="0">
              <a:buNone/>
            </a:pPr>
            <a:endParaRPr lang="en-ZA" sz="1400" b="1" i="1" u="none" strike="noStrike" dirty="0">
              <a:uFill>
                <a:solidFill>
                  <a:srgbClr val="000000"/>
                </a:solidFill>
              </a:uFill>
              <a:latin typeface="Arial" panose="020B0604020202020204" pitchFamily="34" charset="0"/>
              <a:ea typeface="Arial" panose="020B0604020202020204" pitchFamily="34" charset="0"/>
            </a:endParaRPr>
          </a:p>
          <a:p>
            <a:pPr marL="0" indent="0">
              <a:buNone/>
            </a:pPr>
            <a:r>
              <a:rPr lang="en-ZA" sz="1400" b="1" i="1" u="none" strike="noStrike" dirty="0">
                <a:effectLst/>
                <a:uFill>
                  <a:solidFill>
                    <a:srgbClr val="000000"/>
                  </a:solidFill>
                </a:uFill>
                <a:latin typeface="Arial" panose="020B0604020202020204" pitchFamily="34" charset="0"/>
                <a:ea typeface="Arial" panose="020B0604020202020204" pitchFamily="34" charset="0"/>
              </a:rPr>
              <a:t>       “199.</a:t>
            </a:r>
            <a:r>
              <a:rPr lang="en-ZA" sz="1400" b="1" i="1" u="none" strike="noStrike" spc="-1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Establishment,</a:t>
            </a:r>
            <a:r>
              <a:rPr lang="en-ZA" sz="1400" b="1" i="1" u="none" strike="noStrike" spc="-1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structuring</a:t>
            </a:r>
            <a:r>
              <a:rPr lang="en-ZA" sz="1400" b="1" i="1" u="none" strike="noStrike" spc="-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and</a:t>
            </a:r>
            <a:r>
              <a:rPr lang="en-ZA" sz="1400" b="1" i="1" u="none" strike="noStrike" spc="-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conduct</a:t>
            </a:r>
            <a:r>
              <a:rPr lang="en-ZA" sz="1400" b="1" i="1" u="none" strike="noStrike" spc="-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of</a:t>
            </a:r>
            <a:r>
              <a:rPr lang="en-ZA" sz="1400" b="1" i="1" u="none" strike="noStrike" spc="-1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security</a:t>
            </a:r>
            <a:r>
              <a:rPr lang="en-ZA" sz="1400" b="1" i="1" u="none" strike="noStrike" spc="-15" dirty="0">
                <a:effectLst/>
                <a:uFill>
                  <a:solidFill>
                    <a:srgbClr val="000000"/>
                  </a:solidFill>
                </a:uFill>
                <a:latin typeface="Arial" panose="020B0604020202020204" pitchFamily="34" charset="0"/>
                <a:ea typeface="Arial" panose="020B0604020202020204" pitchFamily="34" charset="0"/>
              </a:rPr>
              <a:t> </a:t>
            </a:r>
            <a:r>
              <a:rPr lang="en-ZA" sz="1400" b="1" i="1" u="none" strike="noStrike" dirty="0">
                <a:effectLst/>
                <a:uFill>
                  <a:solidFill>
                    <a:srgbClr val="000000"/>
                  </a:solidFill>
                </a:uFill>
                <a:latin typeface="Arial" panose="020B0604020202020204" pitchFamily="34" charset="0"/>
                <a:ea typeface="Arial" panose="020B0604020202020204" pitchFamily="34" charset="0"/>
              </a:rPr>
              <a:t>services</a:t>
            </a:r>
            <a:endParaRPr lang="en-ZA" sz="1400" b="1" i="1" u="sng" dirty="0">
              <a:effectLst/>
              <a:uFill>
                <a:solidFill>
                  <a:srgbClr val="000000"/>
                </a:solidFill>
              </a:uFill>
              <a:latin typeface="Arial" panose="020B0604020202020204" pitchFamily="34" charset="0"/>
              <a:ea typeface="Arial" panose="020B0604020202020204" pitchFamily="34" charset="0"/>
            </a:endParaRPr>
          </a:p>
          <a:p>
            <a:pPr marL="1637665" indent="0">
              <a:spcBef>
                <a:spcPts val="55"/>
              </a:spcBef>
              <a:spcAft>
                <a:spcPts val="0"/>
              </a:spcAft>
              <a:buNone/>
            </a:pPr>
            <a:r>
              <a:rPr lang="en-ZA" sz="1400" b="1" i="1" dirty="0">
                <a:effectLst/>
                <a:latin typeface="Arial" panose="020B0604020202020204" pitchFamily="34" charset="0"/>
                <a:ea typeface="Arial" panose="020B0604020202020204" pitchFamily="34" charset="0"/>
              </a:rPr>
              <a:t> </a:t>
            </a:r>
            <a:endParaRPr lang="en-ZA" sz="1400" dirty="0">
              <a:effectLst/>
              <a:latin typeface="Arial" panose="020B0604020202020204" pitchFamily="34" charset="0"/>
              <a:ea typeface="Arial" panose="020B0604020202020204" pitchFamily="34" charset="0"/>
            </a:endParaRPr>
          </a:p>
          <a:p>
            <a:pPr marL="85090" marR="101600" indent="0" algn="just">
              <a:lnSpc>
                <a:spcPct val="150000"/>
              </a:lnSpc>
              <a:spcAft>
                <a:spcPts val="0"/>
              </a:spcAft>
              <a:buNone/>
            </a:pPr>
            <a:r>
              <a:rPr lang="en-ZA" sz="1400" i="1" dirty="0">
                <a:effectLst/>
                <a:latin typeface="Arial" panose="020B0604020202020204" pitchFamily="34" charset="0"/>
                <a:ea typeface="Arial" panose="020B0604020202020204" pitchFamily="34" charset="0"/>
              </a:rPr>
              <a:t>	(1) The security services of the Republic consist of a single defence</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force,</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a</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single</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police</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service</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and</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any</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intelligence</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services</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established</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in</a:t>
            </a:r>
            <a:r>
              <a:rPr lang="en-ZA" sz="1400" i="1" spc="-10"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terms of</a:t>
            </a:r>
            <a:r>
              <a:rPr lang="en-ZA" sz="1400" i="1" spc="-5" dirty="0">
                <a:effectLst/>
                <a:latin typeface="Arial" panose="020B0604020202020204" pitchFamily="34" charset="0"/>
                <a:ea typeface="Arial" panose="020B0604020202020204" pitchFamily="34" charset="0"/>
              </a:rPr>
              <a:t> </a:t>
            </a:r>
            <a:r>
              <a:rPr lang="en-ZA" sz="1400" i="1" dirty="0">
                <a:effectLst/>
                <a:latin typeface="Arial" panose="020B0604020202020204" pitchFamily="34" charset="0"/>
                <a:ea typeface="Arial" panose="020B0604020202020204" pitchFamily="34" charset="0"/>
              </a:rPr>
              <a:t>the Constitution.”.</a:t>
            </a:r>
            <a:endParaRPr lang="en-ZA" sz="1400" dirty="0">
              <a:effectLst/>
              <a:latin typeface="Arial" panose="020B0604020202020204" pitchFamily="34" charset="0"/>
              <a:ea typeface="Arial" panose="020B0604020202020204" pitchFamily="34" charset="0"/>
            </a:endParaRPr>
          </a:p>
          <a:p>
            <a:pPr marL="1336675" marR="100965" indent="0" algn="just">
              <a:lnSpc>
                <a:spcPct val="150000"/>
              </a:lnSpc>
              <a:spcAft>
                <a:spcPts val="0"/>
              </a:spcAft>
              <a:buNone/>
              <a:tabLst>
                <a:tab pos="1788795" algn="l"/>
              </a:tabLst>
            </a:pPr>
            <a:r>
              <a:rPr lang="en-ZA" sz="1400" dirty="0">
                <a:effectLst/>
                <a:latin typeface="Arial" panose="020B0604020202020204" pitchFamily="34" charset="0"/>
                <a:ea typeface="Arial" panose="020B0604020202020204" pitchFamily="34" charset="0"/>
              </a:rPr>
              <a:t> </a:t>
            </a:r>
          </a:p>
          <a:p>
            <a:pPr marL="457200" marR="100965" lvl="1" indent="0" algn="just">
              <a:lnSpc>
                <a:spcPct val="170000"/>
              </a:lnSpc>
              <a:spcAft>
                <a:spcPts val="0"/>
              </a:spcAft>
              <a:buSzPts val="1200"/>
              <a:buNone/>
              <a:tabLst>
                <a:tab pos="1788795" algn="l"/>
              </a:tabLst>
            </a:pPr>
            <a:r>
              <a:rPr lang="en-ZA" sz="1400" dirty="0">
                <a:effectLst/>
                <a:latin typeface="Arial" panose="020B0604020202020204" pitchFamily="34" charset="0"/>
                <a:ea typeface="Arial" panose="020B0604020202020204" pitchFamily="34" charset="0"/>
              </a:rPr>
              <a:t>Without further elaboration on section 199 of the Constitution, and in the interests of brevity, it suffices to draw the attention of the Committee to sections 199 to 210 of the Constitution, read with sections 17 and 24 of SAPS Act and regulations 30 and 31 of the Regulations issued under the SAPS Act.</a:t>
            </a:r>
          </a:p>
          <a:p>
            <a:pPr marL="457200" marR="100965" lvl="1" indent="0" algn="just">
              <a:lnSpc>
                <a:spcPct val="170000"/>
              </a:lnSpc>
              <a:spcAft>
                <a:spcPts val="0"/>
              </a:spcAft>
              <a:buSzPts val="1200"/>
              <a:buNone/>
              <a:tabLst>
                <a:tab pos="1788795" algn="l"/>
              </a:tabLst>
            </a:pPr>
            <a:r>
              <a:rPr lang="en-ZA" sz="1600" dirty="0">
                <a:effectLst/>
                <a:latin typeface="Arial" panose="020B0604020202020204" pitchFamily="34" charset="0"/>
                <a:ea typeface="Arial" panose="020B0604020202020204" pitchFamily="34" charset="0"/>
              </a:rPr>
              <a:t> </a:t>
            </a:r>
          </a:p>
        </p:txBody>
      </p:sp>
      <p:sp>
        <p:nvSpPr>
          <p:cNvPr id="5" name="Slide Number Placeholder 4">
            <a:extLst>
              <a:ext uri="{FF2B5EF4-FFF2-40B4-BE49-F238E27FC236}">
                <a16:creationId xmlns:a16="http://schemas.microsoft.com/office/drawing/2014/main" id="{0B59ACB5-DB86-46E6-A1B0-7E62A484AF05}"/>
              </a:ext>
            </a:extLst>
          </p:cNvPr>
          <p:cNvSpPr>
            <a:spLocks noGrp="1"/>
          </p:cNvSpPr>
          <p:nvPr>
            <p:ph type="sldNum" sz="quarter" idx="12"/>
          </p:nvPr>
        </p:nvSpPr>
        <p:spPr>
          <a:xfrm>
            <a:off x="2775624" y="6445064"/>
            <a:ext cx="2133600" cy="365125"/>
          </a:xfrm>
        </p:spPr>
        <p:txBody>
          <a:bodyPr/>
          <a:lstStyle/>
          <a:p>
            <a:fld id="{489B90B9-04EA-194D-ADCB-4F36190D4C20}" type="slidenum">
              <a:rPr lang="en-US" smtClean="0"/>
              <a:t>5</a:t>
            </a:fld>
            <a:endParaRPr lang="en-US" dirty="0"/>
          </a:p>
        </p:txBody>
      </p:sp>
    </p:spTree>
    <p:extLst>
      <p:ext uri="{BB962C8B-B14F-4D97-AF65-F5344CB8AC3E}">
        <p14:creationId xmlns:p14="http://schemas.microsoft.com/office/powerpoint/2010/main" val="124891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658"/>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0" y="-35367"/>
            <a:ext cx="4953508" cy="506873"/>
          </a:xfrm>
        </p:spPr>
        <p:txBody>
          <a:bodyPr>
            <a:noAutofit/>
          </a:bodyPr>
          <a:lstStyle/>
          <a:p>
            <a:pPr algn="l"/>
            <a:r>
              <a:rPr lang="en-US" sz="2800" b="1" dirty="0">
                <a:solidFill>
                  <a:srgbClr val="11567F"/>
                </a:solidFill>
              </a:rPr>
              <a:t>Context Continued </a:t>
            </a:r>
          </a:p>
        </p:txBody>
      </p:sp>
      <p:sp>
        <p:nvSpPr>
          <p:cNvPr id="17" name="Content Placeholder 2"/>
          <p:cNvSpPr>
            <a:spLocks noGrp="1"/>
          </p:cNvSpPr>
          <p:nvPr>
            <p:ph idx="1"/>
          </p:nvPr>
        </p:nvSpPr>
        <p:spPr>
          <a:xfrm>
            <a:off x="158097" y="716084"/>
            <a:ext cx="8229600" cy="4869931"/>
          </a:xfrm>
        </p:spPr>
        <p:txBody>
          <a:bodyPr>
            <a:noAutofit/>
          </a:bodyPr>
          <a:lstStyle/>
          <a:p>
            <a:pPr algn="just">
              <a:lnSpc>
                <a:spcPct val="150000"/>
              </a:lnSpc>
              <a:buFont typeface="+mj-lt"/>
              <a:buAutoNum type="arabicPeriod" startAt="2"/>
            </a:pPr>
            <a:r>
              <a:rPr lang="en-ZA" sz="1400" dirty="0">
                <a:effectLst/>
                <a:latin typeface="Arial" panose="020B0604020202020204" pitchFamily="34" charset="0"/>
                <a:ea typeface="Arial" panose="020B0604020202020204" pitchFamily="34" charset="0"/>
              </a:rPr>
              <a:t>These set out the commensurate purport and the equating of the defence force, national intelligence and </a:t>
            </a:r>
            <a:r>
              <a:rPr lang="en-ZA" sz="1400" b="1" u="sng" dirty="0">
                <a:effectLst/>
                <a:latin typeface="Arial" panose="020B0604020202020204" pitchFamily="34" charset="0"/>
                <a:ea typeface="Arial" panose="020B0604020202020204" pitchFamily="34" charset="0"/>
              </a:rPr>
              <a:t>the police service </a:t>
            </a:r>
            <a:r>
              <a:rPr lang="en-ZA" sz="1400" dirty="0">
                <a:effectLst/>
                <a:latin typeface="Arial" panose="020B0604020202020204" pitchFamily="34" charset="0"/>
                <a:ea typeface="Arial" panose="020B0604020202020204" pitchFamily="34" charset="0"/>
              </a:rPr>
              <a:t>and all make provision for the distinguishing of the civilian services from the core of these functions. There can be no better and more comprehensive articulation on why the SAPS should be part of the excluded military health services and other establishment, namely the SSA, from the application of the </a:t>
            </a:r>
            <a:r>
              <a:rPr lang="en-GB" sz="1400" dirty="0">
                <a:effectLst/>
                <a:latin typeface="Arial" panose="020B0604020202020204" pitchFamily="34" charset="0"/>
                <a:ea typeface="Arial" panose="020B0604020202020204" pitchFamily="34" charset="0"/>
              </a:rPr>
              <a:t>National Health Insurance Bill, (B11-2019), (“the NHI Bill”)</a:t>
            </a:r>
            <a:r>
              <a:rPr lang="en-ZA" sz="1400" dirty="0">
                <a:effectLst/>
                <a:latin typeface="Arial" panose="020B0604020202020204" pitchFamily="34" charset="0"/>
                <a:ea typeface="Arial" panose="020B0604020202020204" pitchFamily="34" charset="0"/>
              </a:rPr>
              <a:t>.</a:t>
            </a:r>
          </a:p>
          <a:p>
            <a:pPr algn="just">
              <a:lnSpc>
                <a:spcPct val="150000"/>
              </a:lnSpc>
              <a:buFont typeface="+mj-lt"/>
              <a:buAutoNum type="arabicPeriod" startAt="2"/>
            </a:pPr>
            <a:endParaRPr lang="en-ZA" sz="1400" dirty="0">
              <a:effectLst/>
              <a:latin typeface="Arial" panose="020B0604020202020204" pitchFamily="34" charset="0"/>
              <a:ea typeface="Arial" panose="020B0604020202020204" pitchFamily="34" charset="0"/>
            </a:endParaRPr>
          </a:p>
          <a:p>
            <a:pPr algn="just">
              <a:lnSpc>
                <a:spcPct val="150000"/>
              </a:lnSpc>
              <a:buFont typeface="+mj-lt"/>
              <a:buAutoNum type="arabicPeriod" startAt="2"/>
            </a:pPr>
            <a:r>
              <a:rPr lang="en-ZA" sz="1400" dirty="0">
                <a:effectLst/>
                <a:latin typeface="Arial" panose="020B0604020202020204" pitchFamily="34" charset="0"/>
                <a:ea typeface="Arial" panose="020B0604020202020204" pitchFamily="34" charset="0"/>
              </a:rPr>
              <a:t>It is our considered view that members to whom the NHI Bill is not</a:t>
            </a:r>
            <a:r>
              <a:rPr lang="en-ZA" sz="1400" spc="-320"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intended to apply should </a:t>
            </a:r>
            <a:r>
              <a:rPr lang="en-ZA" sz="1400" dirty="0">
                <a:latin typeface="Arial" panose="020B0604020202020204" pitchFamily="34" charset="0"/>
                <a:ea typeface="Arial" panose="020B0604020202020204" pitchFamily="34" charset="0"/>
              </a:rPr>
              <a:t>in</a:t>
            </a:r>
            <a:r>
              <a:rPr lang="en-ZA" sz="1400" dirty="0">
                <a:effectLst/>
                <a:latin typeface="Arial" panose="020B0604020202020204" pitchFamily="34" charset="0"/>
                <a:ea typeface="Arial" panose="020B0604020202020204" pitchFamily="34" charset="0"/>
              </a:rPr>
              <a:t>clude the members of the SAPS. The nature</a:t>
            </a:r>
            <a:r>
              <a:rPr lang="en-ZA" sz="1400" spc="-320"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of the work done by members of the SAPS and risk attendant thereto,</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are consistent with those envisioned in the </a:t>
            </a:r>
            <a:r>
              <a:rPr lang="en-ZA" sz="1400" dirty="0">
                <a:latin typeface="Arial" panose="020B0604020202020204" pitchFamily="34" charset="0"/>
                <a:ea typeface="Arial" panose="020B0604020202020204" pitchFamily="34" charset="0"/>
              </a:rPr>
              <a:t>South African </a:t>
            </a:r>
            <a:r>
              <a:rPr lang="en-ZA" sz="1400" dirty="0">
                <a:effectLst/>
                <a:latin typeface="Arial" panose="020B0604020202020204" pitchFamily="34" charset="0"/>
                <a:ea typeface="Arial" panose="020B0604020202020204" pitchFamily="34" charset="0"/>
              </a:rPr>
              <a:t>National Defence Force (“SANDF”) and SSA. </a:t>
            </a:r>
          </a:p>
          <a:p>
            <a:pPr algn="just">
              <a:lnSpc>
                <a:spcPct val="150000"/>
              </a:lnSpc>
              <a:buFont typeface="+mj-lt"/>
              <a:buAutoNum type="arabicPeriod" startAt="2"/>
            </a:pPr>
            <a:endParaRPr lang="en-ZA" sz="1400" dirty="0">
              <a:effectLst/>
              <a:latin typeface="Arial" panose="020B0604020202020204" pitchFamily="34" charset="0"/>
              <a:ea typeface="Arial" panose="020B0604020202020204" pitchFamily="34" charset="0"/>
            </a:endParaRPr>
          </a:p>
          <a:p>
            <a:pPr algn="just">
              <a:lnSpc>
                <a:spcPct val="150000"/>
              </a:lnSpc>
              <a:buFont typeface="+mj-lt"/>
              <a:buAutoNum type="arabicPeriod" startAt="2"/>
            </a:pPr>
            <a:r>
              <a:rPr lang="en-ZA" sz="1400" dirty="0">
                <a:effectLst/>
                <a:latin typeface="Arial" panose="020B0604020202020204" pitchFamily="34" charset="0"/>
                <a:ea typeface="Arial" panose="020B0604020202020204" pitchFamily="34" charset="0"/>
              </a:rPr>
              <a:t>Policing is a psychologically stressful occupation filled with danger, high demands, human misery and exposure to trauma and death. Research undertaken has identified connections between the daily stresses of police work and higher risk of long-term physical and mental health effects. It is accepted that there are general health disparities between police officers and the general population</a:t>
            </a:r>
          </a:p>
          <a:p>
            <a:pPr marL="0" indent="0" algn="just">
              <a:lnSpc>
                <a:spcPct val="150000"/>
              </a:lnSpc>
              <a:buNone/>
            </a:pPr>
            <a:endParaRPr lang="en-ZA" sz="1400" dirty="0">
              <a:effectLst/>
              <a:latin typeface="Arial" panose="020B0604020202020204" pitchFamily="34" charset="0"/>
              <a:ea typeface="Arial" panose="020B0604020202020204" pitchFamily="34" charset="0"/>
            </a:endParaRPr>
          </a:p>
        </p:txBody>
      </p:sp>
      <p:sp>
        <p:nvSpPr>
          <p:cNvPr id="5" name="Slide Number Placeholder 4">
            <a:extLst>
              <a:ext uri="{FF2B5EF4-FFF2-40B4-BE49-F238E27FC236}">
                <a16:creationId xmlns:a16="http://schemas.microsoft.com/office/drawing/2014/main" id="{747DFF68-2011-4853-A7A3-F8CF0769736D}"/>
              </a:ext>
            </a:extLst>
          </p:cNvPr>
          <p:cNvSpPr>
            <a:spLocks noGrp="1"/>
          </p:cNvSpPr>
          <p:nvPr>
            <p:ph type="sldNum" sz="quarter" idx="12"/>
          </p:nvPr>
        </p:nvSpPr>
        <p:spPr>
          <a:xfrm>
            <a:off x="2819908" y="6483286"/>
            <a:ext cx="2133600" cy="365125"/>
          </a:xfrm>
        </p:spPr>
        <p:txBody>
          <a:bodyPr/>
          <a:lstStyle/>
          <a:p>
            <a:fld id="{489B90B9-04EA-194D-ADCB-4F36190D4C20}" type="slidenum">
              <a:rPr lang="en-US" smtClean="0"/>
              <a:t>6</a:t>
            </a:fld>
            <a:endParaRPr lang="en-US" dirty="0"/>
          </a:p>
        </p:txBody>
      </p:sp>
    </p:spTree>
    <p:extLst>
      <p:ext uri="{BB962C8B-B14F-4D97-AF65-F5344CB8AC3E}">
        <p14:creationId xmlns:p14="http://schemas.microsoft.com/office/powerpoint/2010/main" val="25095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4953508" cy="506873"/>
          </a:xfrm>
        </p:spPr>
        <p:txBody>
          <a:bodyPr>
            <a:noAutofit/>
          </a:bodyPr>
          <a:lstStyle/>
          <a:p>
            <a:pPr algn="l"/>
            <a:r>
              <a:rPr lang="en-US" sz="2800" b="1" dirty="0">
                <a:solidFill>
                  <a:srgbClr val="11567F"/>
                </a:solidFill>
              </a:rPr>
              <a:t>Context Continued </a:t>
            </a:r>
          </a:p>
        </p:txBody>
      </p:sp>
      <p:sp>
        <p:nvSpPr>
          <p:cNvPr id="17" name="Content Placeholder 2"/>
          <p:cNvSpPr>
            <a:spLocks noGrp="1"/>
          </p:cNvSpPr>
          <p:nvPr>
            <p:ph idx="1"/>
          </p:nvPr>
        </p:nvSpPr>
        <p:spPr>
          <a:xfrm>
            <a:off x="457200" y="1256232"/>
            <a:ext cx="8229600" cy="4869931"/>
          </a:xfrm>
        </p:spPr>
        <p:txBody>
          <a:bodyPr>
            <a:normAutofit/>
          </a:bodyPr>
          <a:lstStyle/>
          <a:p>
            <a:pPr algn="just">
              <a:lnSpc>
                <a:spcPct val="150000"/>
              </a:lnSpc>
              <a:buFont typeface="+mj-lt"/>
              <a:buAutoNum type="arabicPeriod" startAt="5"/>
            </a:pPr>
            <a:r>
              <a:rPr lang="en-ZA" sz="1600" dirty="0">
                <a:effectLst/>
                <a:latin typeface="Arial" panose="020B0604020202020204" pitchFamily="34" charset="0"/>
                <a:ea typeface="Arial" panose="020B0604020202020204" pitchFamily="34" charset="0"/>
              </a:rPr>
              <a:t>The provision of health-related </a:t>
            </a:r>
            <a:r>
              <a:rPr lang="en-ZA" sz="1600" b="1" dirty="0">
                <a:effectLst/>
                <a:latin typeface="Arial" panose="020B0604020202020204" pitchFamily="34" charset="0"/>
                <a:ea typeface="Arial" panose="020B0604020202020204" pitchFamily="34" charset="0"/>
              </a:rPr>
              <a:t>services/benefits to the SAPS members, far exceeds </a:t>
            </a:r>
            <a:r>
              <a:rPr lang="en-ZA" sz="1600" dirty="0">
                <a:effectLst/>
                <a:latin typeface="Arial" panose="020B0604020202020204" pitchFamily="34" charset="0"/>
                <a:ea typeface="Arial" panose="020B0604020202020204" pitchFamily="34" charset="0"/>
              </a:rPr>
              <a:t>the provisions allowed for in the current MSA and the Prescribed Minimum Benefits. (PMB)</a:t>
            </a:r>
          </a:p>
          <a:p>
            <a:pPr algn="just">
              <a:lnSpc>
                <a:spcPct val="150000"/>
              </a:lnSpc>
              <a:buFont typeface="+mj-lt"/>
              <a:buAutoNum type="arabicPeriod" startAt="5"/>
            </a:pPr>
            <a:endParaRPr lang="en-ZA" sz="1600" dirty="0">
              <a:effectLst/>
              <a:latin typeface="Arial" panose="020B0604020202020204" pitchFamily="34" charset="0"/>
              <a:ea typeface="Arial" panose="020B0604020202020204" pitchFamily="34" charset="0"/>
            </a:endParaRPr>
          </a:p>
          <a:p>
            <a:pPr algn="just">
              <a:lnSpc>
                <a:spcPct val="150000"/>
              </a:lnSpc>
              <a:buFont typeface="+mj-lt"/>
              <a:buAutoNum type="arabicPeriod" startAt="5"/>
            </a:pPr>
            <a:r>
              <a:rPr lang="en-ZA" sz="1600" dirty="0">
                <a:effectLst/>
                <a:latin typeface="Arial" panose="020B0604020202020204" pitchFamily="34" charset="0"/>
                <a:ea typeface="Arial" panose="020B0604020202020204" pitchFamily="34" charset="0"/>
              </a:rPr>
              <a:t>POLMED has over time, </a:t>
            </a:r>
            <a:r>
              <a:rPr lang="en-ZA" sz="1600" b="1" dirty="0">
                <a:effectLst/>
                <a:latin typeface="Arial" panose="020B0604020202020204" pitchFamily="34" charset="0"/>
                <a:ea typeface="Arial" panose="020B0604020202020204" pitchFamily="34" charset="0"/>
              </a:rPr>
              <a:t>collected significant clinical data </a:t>
            </a:r>
            <a:r>
              <a:rPr lang="en-ZA" sz="1600" dirty="0">
                <a:effectLst/>
                <a:latin typeface="Arial" panose="020B0604020202020204" pitchFamily="34" charset="0"/>
                <a:ea typeface="Arial" panose="020B0604020202020204" pitchFamily="34" charset="0"/>
              </a:rPr>
              <a:t>in order to better understand its members’ unique profile and has responded by developing disease management programmes that are </a:t>
            </a:r>
            <a:r>
              <a:rPr lang="en-ZA" sz="1600" b="1" dirty="0">
                <a:effectLst/>
                <a:latin typeface="Arial" panose="020B0604020202020204" pitchFamily="34" charset="0"/>
                <a:ea typeface="Arial" panose="020B0604020202020204" pitchFamily="34" charset="0"/>
              </a:rPr>
              <a:t>member-centric </a:t>
            </a:r>
            <a:r>
              <a:rPr lang="en-ZA" sz="1600" dirty="0">
                <a:effectLst/>
                <a:latin typeface="Arial" panose="020B0604020202020204" pitchFamily="34" charset="0"/>
                <a:ea typeface="Arial" panose="020B0604020202020204" pitchFamily="34" charset="0"/>
              </a:rPr>
              <a:t>and aimed to improve the health outcomes of its members.</a:t>
            </a:r>
          </a:p>
          <a:p>
            <a:pPr algn="just">
              <a:lnSpc>
                <a:spcPct val="150000"/>
              </a:lnSpc>
              <a:buFont typeface="+mj-lt"/>
              <a:buAutoNum type="arabicPeriod" startAt="5"/>
            </a:pPr>
            <a:endParaRPr lang="en-ZA" sz="1600" dirty="0">
              <a:latin typeface="Arial" panose="020B0604020202020204" pitchFamily="34" charset="0"/>
              <a:ea typeface="Arial" panose="020B0604020202020204" pitchFamily="34" charset="0"/>
            </a:endParaRPr>
          </a:p>
          <a:p>
            <a:pPr algn="just">
              <a:lnSpc>
                <a:spcPct val="150000"/>
              </a:lnSpc>
              <a:buFont typeface="+mj-lt"/>
              <a:buAutoNum type="arabicPeriod" startAt="5"/>
            </a:pPr>
            <a:r>
              <a:rPr lang="en-ZA" sz="1600" dirty="0">
                <a:effectLst/>
                <a:latin typeface="Arial" panose="020B0604020202020204" pitchFamily="34" charset="0"/>
                <a:ea typeface="Arial" panose="020B0604020202020204" pitchFamily="34" charset="0"/>
              </a:rPr>
              <a:t>These programmes require </a:t>
            </a:r>
            <a:r>
              <a:rPr lang="en-ZA" sz="1600" b="1" dirty="0">
                <a:effectLst/>
                <a:latin typeface="Arial" panose="020B0604020202020204" pitchFamily="34" charset="0"/>
                <a:ea typeface="Arial" panose="020B0604020202020204" pitchFamily="34" charset="0"/>
              </a:rPr>
              <a:t>innovative benefit design solutions </a:t>
            </a:r>
            <a:r>
              <a:rPr lang="en-ZA" sz="1600" dirty="0">
                <a:effectLst/>
                <a:latin typeface="Arial" panose="020B0604020202020204" pitchFamily="34" charset="0"/>
                <a:ea typeface="Arial" panose="020B0604020202020204" pitchFamily="34" charset="0"/>
              </a:rPr>
              <a:t>and simple, yet effective, delivery techniques to </a:t>
            </a:r>
            <a:r>
              <a:rPr lang="en-ZA" sz="1600" b="1" dirty="0">
                <a:effectLst/>
                <a:latin typeface="Arial" panose="020B0604020202020204" pitchFamily="34" charset="0"/>
                <a:ea typeface="Arial" panose="020B0604020202020204" pitchFamily="34" charset="0"/>
              </a:rPr>
              <a:t>manage underlying conditions</a:t>
            </a:r>
            <a:endParaRPr lang="en-US" sz="1600" b="1" dirty="0">
              <a:solidFill>
                <a:srgbClr val="11567F"/>
              </a:solidFill>
            </a:endParaRPr>
          </a:p>
          <a:p>
            <a:pPr algn="just">
              <a:lnSpc>
                <a:spcPct val="150000"/>
              </a:lnSpc>
            </a:pPr>
            <a:endParaRPr lang="en-ZA" sz="1800" dirty="0">
              <a:effectLst/>
              <a:latin typeface="Arial" panose="020B0604020202020204" pitchFamily="34" charset="0"/>
              <a:ea typeface="Arial" panose="020B0604020202020204" pitchFamily="34" charset="0"/>
            </a:endParaRPr>
          </a:p>
          <a:p>
            <a:pPr algn="just">
              <a:lnSpc>
                <a:spcPct val="150000"/>
              </a:lnSpc>
            </a:pPr>
            <a:endParaRPr lang="en-US" sz="1600" dirty="0">
              <a:solidFill>
                <a:srgbClr val="11567F"/>
              </a:solidFill>
            </a:endParaRPr>
          </a:p>
        </p:txBody>
      </p:sp>
      <p:sp>
        <p:nvSpPr>
          <p:cNvPr id="5" name="Slide Number Placeholder 4">
            <a:extLst>
              <a:ext uri="{FF2B5EF4-FFF2-40B4-BE49-F238E27FC236}">
                <a16:creationId xmlns:a16="http://schemas.microsoft.com/office/drawing/2014/main" id="{3A7C614C-93F9-4DE3-9280-4C7BB629C917}"/>
              </a:ext>
            </a:extLst>
          </p:cNvPr>
          <p:cNvSpPr>
            <a:spLocks noGrp="1"/>
          </p:cNvSpPr>
          <p:nvPr>
            <p:ph type="sldNum" sz="quarter" idx="12"/>
          </p:nvPr>
        </p:nvSpPr>
        <p:spPr>
          <a:xfrm>
            <a:off x="3038003" y="6457367"/>
            <a:ext cx="2133600" cy="365125"/>
          </a:xfrm>
        </p:spPr>
        <p:txBody>
          <a:bodyPr/>
          <a:lstStyle/>
          <a:p>
            <a:fld id="{489B90B9-04EA-194D-ADCB-4F36190D4C20}" type="slidenum">
              <a:rPr lang="en-US" smtClean="0"/>
              <a:t>7</a:t>
            </a:fld>
            <a:endParaRPr lang="en-US" dirty="0"/>
          </a:p>
        </p:txBody>
      </p:sp>
    </p:spTree>
    <p:extLst>
      <p:ext uri="{BB962C8B-B14F-4D97-AF65-F5344CB8AC3E}">
        <p14:creationId xmlns:p14="http://schemas.microsoft.com/office/powerpoint/2010/main" val="390218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4" y="471506"/>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0" y="-35367"/>
            <a:ext cx="4953508" cy="506873"/>
          </a:xfrm>
        </p:spPr>
        <p:txBody>
          <a:bodyPr>
            <a:noAutofit/>
          </a:bodyPr>
          <a:lstStyle/>
          <a:p>
            <a:pPr algn="l"/>
            <a:r>
              <a:rPr lang="en-US" sz="2800" b="1" dirty="0">
                <a:solidFill>
                  <a:srgbClr val="11567F"/>
                </a:solidFill>
              </a:rPr>
              <a:t>Purpose and Commentary  </a:t>
            </a:r>
          </a:p>
        </p:txBody>
      </p:sp>
      <p:sp>
        <p:nvSpPr>
          <p:cNvPr id="17" name="Content Placeholder 2"/>
          <p:cNvSpPr>
            <a:spLocks noGrp="1"/>
          </p:cNvSpPr>
          <p:nvPr>
            <p:ph idx="1"/>
          </p:nvPr>
        </p:nvSpPr>
        <p:spPr>
          <a:xfrm>
            <a:off x="121180" y="733223"/>
            <a:ext cx="8774342" cy="5653271"/>
          </a:xfrm>
        </p:spPr>
        <p:txBody>
          <a:bodyPr>
            <a:normAutofit/>
          </a:bodyPr>
          <a:lstStyle/>
          <a:p>
            <a:pPr marL="800100" lvl="1" indent="-342900">
              <a:buSzPts val="1200"/>
              <a:buFont typeface="+mj-lt"/>
              <a:buAutoNum type="arabicPeriod"/>
              <a:tabLst>
                <a:tab pos="1788795" algn="l"/>
              </a:tabLst>
            </a:pPr>
            <a:r>
              <a:rPr lang="en-ZA" sz="1400" dirty="0">
                <a:effectLst/>
                <a:latin typeface="Arial" panose="020B0604020202020204" pitchFamily="34" charset="0"/>
                <a:ea typeface="Arial" panose="020B0604020202020204" pitchFamily="34" charset="0"/>
              </a:rPr>
              <a:t>We</a:t>
            </a:r>
            <a:r>
              <a:rPr lang="en-ZA" sz="1400" spc="-30"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note</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the</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purpose</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of</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the</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Bill</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as</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set</a:t>
            </a:r>
            <a:r>
              <a:rPr lang="en-ZA" sz="1400" spc="-10"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out</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in</a:t>
            </a:r>
            <a:r>
              <a:rPr lang="en-ZA" sz="1400" spc="-1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the</a:t>
            </a:r>
            <a:r>
              <a:rPr lang="en-ZA" sz="1400" spc="-5" dirty="0">
                <a:effectLst/>
                <a:latin typeface="Arial" panose="020B0604020202020204" pitchFamily="34" charset="0"/>
                <a:ea typeface="Arial" panose="020B0604020202020204" pitchFamily="34" charset="0"/>
              </a:rPr>
              <a:t> </a:t>
            </a:r>
            <a:r>
              <a:rPr lang="en-ZA" sz="1400" dirty="0">
                <a:effectLst/>
                <a:latin typeface="Arial" panose="020B0604020202020204" pitchFamily="34" charset="0"/>
                <a:ea typeface="Arial" panose="020B0604020202020204" pitchFamily="34" charset="0"/>
              </a:rPr>
              <a:t>Preamble. </a:t>
            </a:r>
            <a:r>
              <a:rPr lang="en-ZA" sz="1400" dirty="0">
                <a:latin typeface="Arial" panose="020B0604020202020204" pitchFamily="34" charset="0"/>
                <a:ea typeface="Arial" panose="020B0604020202020204" pitchFamily="34" charset="0"/>
              </a:rPr>
              <a:t>I</a:t>
            </a:r>
            <a:r>
              <a:rPr lang="en-ZA" sz="1400" dirty="0">
                <a:effectLst/>
                <a:latin typeface="Arial" panose="020B0604020202020204" pitchFamily="34" charset="0"/>
                <a:ea typeface="Arial" panose="020B0604020202020204" pitchFamily="34" charset="0"/>
              </a:rPr>
              <a:t>n particular, the Preamble sets out the following as the intention of the legislature in enacting the NHI Bill:</a:t>
            </a:r>
            <a:endParaRPr lang="en-ZA" sz="1400" dirty="0">
              <a:latin typeface="Arial" panose="020B0604020202020204" pitchFamily="34" charset="0"/>
              <a:ea typeface="Arial" panose="020B0604020202020204" pitchFamily="34" charset="0"/>
            </a:endParaRPr>
          </a:p>
          <a:p>
            <a:pPr marL="457200" lvl="1" indent="0" algn="just">
              <a:buSzPts val="1200"/>
              <a:buNone/>
              <a:tabLst>
                <a:tab pos="1788795" algn="l"/>
              </a:tabLst>
            </a:pPr>
            <a:r>
              <a:rPr lang="en-ZA" sz="1400" dirty="0">
                <a:effectLst/>
                <a:latin typeface="Arial" panose="020B0604020202020204" pitchFamily="34" charset="0"/>
                <a:ea typeface="Arial" panose="020B0604020202020204" pitchFamily="34" charset="0"/>
              </a:rPr>
              <a:t> </a:t>
            </a:r>
          </a:p>
          <a:p>
            <a:pPr marL="800100" lvl="1" indent="-342900" algn="just">
              <a:lnSpc>
                <a:spcPct val="150000"/>
              </a:lnSpc>
              <a:buFont typeface="+mj-lt"/>
              <a:buAutoNum type="alphaLcPeriod"/>
            </a:pPr>
            <a:r>
              <a:rPr lang="en-ZA" sz="1400" dirty="0">
                <a:effectLst/>
                <a:latin typeface="Arial" panose="020B0604020202020204" pitchFamily="34" charset="0"/>
                <a:ea typeface="Arial" panose="020B0604020202020204" pitchFamily="34" charset="0"/>
              </a:rPr>
              <a:t>To achieve the progressive realisation of the right of access to quality personal health care services (section 27 of the constitution);</a:t>
            </a:r>
            <a:endParaRPr lang="en-ZA" sz="1400" dirty="0">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a:pPr>
            <a:endParaRPr lang="en-ZA" sz="1400" dirty="0">
              <a:effectLst/>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a:pPr>
            <a:r>
              <a:rPr lang="en-ZA" sz="1400" dirty="0">
                <a:effectLst/>
                <a:latin typeface="Arial" panose="020B0604020202020204" pitchFamily="34" charset="0"/>
                <a:ea typeface="Arial" panose="020B0604020202020204" pitchFamily="34" charset="0"/>
              </a:rPr>
              <a:t>To make progress towards achieving universal health coverage;</a:t>
            </a:r>
          </a:p>
          <a:p>
            <a:pPr marL="800100" lvl="1" indent="-342900" algn="just">
              <a:lnSpc>
                <a:spcPct val="150000"/>
              </a:lnSpc>
              <a:buFont typeface="+mj-lt"/>
              <a:buAutoNum type="alphaLcPeriod"/>
            </a:pPr>
            <a:endParaRPr lang="en-ZA" sz="1400" dirty="0">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a:pPr>
            <a:r>
              <a:rPr lang="en-ZA" sz="1400" dirty="0">
                <a:effectLst/>
                <a:latin typeface="Arial" panose="020B0604020202020204" pitchFamily="34" charset="0"/>
                <a:ea typeface="Arial" panose="020B0604020202020204" pitchFamily="34" charset="0"/>
              </a:rPr>
              <a:t>To ensure financial protection from the costs of health care and provide access to quality health care services by pooling public revenue in order to actively and strategically purchase health care services based on the principles of universality and social solidarity;</a:t>
            </a:r>
            <a:endParaRPr lang="en-ZA" sz="1400" dirty="0">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a:pPr>
            <a:endParaRPr lang="en-ZA" sz="1400" dirty="0">
              <a:effectLst/>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a:pPr>
            <a:r>
              <a:rPr lang="en-ZA" sz="1400" dirty="0">
                <a:effectLst/>
                <a:latin typeface="Arial" panose="020B0604020202020204" pitchFamily="34" charset="0"/>
                <a:ea typeface="Arial" panose="020B0604020202020204" pitchFamily="34" charset="0"/>
              </a:rPr>
              <a:t>To create a single framework throughout the republic for the public funding and public purchasing of health care services, medicines, health goods and health related products, and to eliminate the fragmentation of health care funding in the republic;</a:t>
            </a:r>
          </a:p>
          <a:p>
            <a:pPr algn="just">
              <a:lnSpc>
                <a:spcPct val="150000"/>
              </a:lnSpc>
              <a:buFont typeface="+mj-lt"/>
              <a:buAutoNum type="alphaLcPeriod"/>
            </a:pPr>
            <a:endParaRPr lang="en-ZA" sz="1800" dirty="0">
              <a:effectLst/>
              <a:latin typeface="Arial" panose="020B0604020202020204" pitchFamily="34" charset="0"/>
              <a:ea typeface="Arial" panose="020B0604020202020204" pitchFamily="34" charset="0"/>
            </a:endParaRPr>
          </a:p>
          <a:p>
            <a:pPr algn="just">
              <a:lnSpc>
                <a:spcPct val="150000"/>
              </a:lnSpc>
            </a:pPr>
            <a:endParaRPr lang="en-US" sz="1600" dirty="0">
              <a:solidFill>
                <a:srgbClr val="11567F"/>
              </a:solidFill>
            </a:endParaRPr>
          </a:p>
        </p:txBody>
      </p:sp>
      <p:sp>
        <p:nvSpPr>
          <p:cNvPr id="5" name="Slide Number Placeholder 4">
            <a:extLst>
              <a:ext uri="{FF2B5EF4-FFF2-40B4-BE49-F238E27FC236}">
                <a16:creationId xmlns:a16="http://schemas.microsoft.com/office/drawing/2014/main" id="{AF866211-1691-4739-9E31-84744184AC21}"/>
              </a:ext>
            </a:extLst>
          </p:cNvPr>
          <p:cNvSpPr>
            <a:spLocks noGrp="1"/>
          </p:cNvSpPr>
          <p:nvPr>
            <p:ph type="sldNum" sz="quarter" idx="12"/>
          </p:nvPr>
        </p:nvSpPr>
        <p:spPr>
          <a:xfrm>
            <a:off x="2819908" y="6481565"/>
            <a:ext cx="2133600" cy="365125"/>
          </a:xfrm>
        </p:spPr>
        <p:txBody>
          <a:bodyPr/>
          <a:lstStyle/>
          <a:p>
            <a:fld id="{489B90B9-04EA-194D-ADCB-4F36190D4C20}" type="slidenum">
              <a:rPr lang="en-US" smtClean="0"/>
              <a:t>8</a:t>
            </a:fld>
            <a:endParaRPr lang="en-US" dirty="0"/>
          </a:p>
        </p:txBody>
      </p:sp>
    </p:spTree>
    <p:extLst>
      <p:ext uri="{BB962C8B-B14F-4D97-AF65-F5344CB8AC3E}">
        <p14:creationId xmlns:p14="http://schemas.microsoft.com/office/powerpoint/2010/main" val="29161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lmed_colour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585"/>
            <a:ext cx="7583424" cy="109728"/>
          </a:xfrm>
          <a:prstGeom prst="rect">
            <a:avLst/>
          </a:prstGeom>
        </p:spPr>
      </p:pic>
      <p:pic>
        <p:nvPicPr>
          <p:cNvPr id="15" name="Picture 14" descr="Polmed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47" y="6244179"/>
            <a:ext cx="1757760" cy="478214"/>
          </a:xfrm>
          <a:prstGeom prst="rect">
            <a:avLst/>
          </a:prstGeom>
        </p:spPr>
      </p:pic>
      <p:sp>
        <p:nvSpPr>
          <p:cNvPr id="16" name="Title 1"/>
          <p:cNvSpPr>
            <a:spLocks noGrp="1"/>
          </p:cNvSpPr>
          <p:nvPr>
            <p:ph type="title"/>
          </p:nvPr>
        </p:nvSpPr>
        <p:spPr>
          <a:xfrm>
            <a:off x="218095" y="218070"/>
            <a:ext cx="6712544" cy="506873"/>
          </a:xfrm>
        </p:spPr>
        <p:txBody>
          <a:bodyPr>
            <a:noAutofit/>
          </a:bodyPr>
          <a:lstStyle/>
          <a:p>
            <a:pPr algn="l"/>
            <a:r>
              <a:rPr lang="en-US" sz="2800" b="1" dirty="0">
                <a:solidFill>
                  <a:srgbClr val="11567F"/>
                </a:solidFill>
              </a:rPr>
              <a:t>Purpose and Commentary  Continued </a:t>
            </a:r>
          </a:p>
        </p:txBody>
      </p:sp>
      <p:sp>
        <p:nvSpPr>
          <p:cNvPr id="17" name="Content Placeholder 2"/>
          <p:cNvSpPr>
            <a:spLocks noGrp="1"/>
          </p:cNvSpPr>
          <p:nvPr>
            <p:ph idx="1"/>
          </p:nvPr>
        </p:nvSpPr>
        <p:spPr>
          <a:xfrm>
            <a:off x="457200" y="1256232"/>
            <a:ext cx="8229600" cy="4869931"/>
          </a:xfrm>
        </p:spPr>
        <p:txBody>
          <a:bodyPr>
            <a:normAutofit lnSpcReduction="10000"/>
          </a:bodyPr>
          <a:lstStyle/>
          <a:p>
            <a:pPr marL="457200" lvl="1" indent="0">
              <a:buSzPts val="1200"/>
              <a:buNone/>
              <a:tabLst>
                <a:tab pos="1788795" algn="l"/>
              </a:tabLst>
            </a:pPr>
            <a:endParaRPr lang="en-ZA" sz="1100" dirty="0">
              <a:effectLst/>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startAt="5"/>
            </a:pPr>
            <a:r>
              <a:rPr lang="en-ZA" sz="1600" dirty="0">
                <a:effectLst/>
                <a:latin typeface="Arial" panose="020B0604020202020204" pitchFamily="34" charset="0"/>
                <a:ea typeface="Arial" panose="020B0604020202020204" pitchFamily="34" charset="0"/>
              </a:rPr>
              <a:t>To promote sustainable, equitable, appropriate, efficient and effective public funding for the purchasing of health care services and the procurement of medicines, health goods and health related products from service providers within the context of the national health system; and</a:t>
            </a:r>
          </a:p>
          <a:p>
            <a:pPr marL="800100" lvl="1" indent="-342900" algn="just">
              <a:lnSpc>
                <a:spcPct val="150000"/>
              </a:lnSpc>
              <a:buFont typeface="+mj-lt"/>
              <a:buAutoNum type="alphaLcPeriod" startAt="5"/>
            </a:pPr>
            <a:endParaRPr lang="en-ZA" sz="1600" dirty="0">
              <a:latin typeface="Arial" panose="020B0604020202020204" pitchFamily="34" charset="0"/>
              <a:ea typeface="Arial" panose="020B0604020202020204" pitchFamily="34" charset="0"/>
            </a:endParaRPr>
          </a:p>
          <a:p>
            <a:pPr marL="800100" lvl="1" indent="-342900" algn="just">
              <a:lnSpc>
                <a:spcPct val="150000"/>
              </a:lnSpc>
              <a:buFont typeface="+mj-lt"/>
              <a:buAutoNum type="alphaLcPeriod" startAt="5"/>
            </a:pPr>
            <a:r>
              <a:rPr lang="en-ZA" sz="1600" dirty="0">
                <a:latin typeface="Arial" panose="020B0604020202020204" pitchFamily="34" charset="0"/>
                <a:ea typeface="Arial" panose="020B0604020202020204" pitchFamily="34" charset="0"/>
              </a:rPr>
              <a:t>T</a:t>
            </a:r>
            <a:r>
              <a:rPr lang="en-ZA" sz="1600" dirty="0">
                <a:effectLst/>
                <a:latin typeface="Arial" panose="020B0604020202020204" pitchFamily="34" charset="0"/>
                <a:ea typeface="Arial" panose="020B0604020202020204" pitchFamily="34" charset="0"/>
              </a:rPr>
              <a:t>o ensure continuity and portability of financing and services throughout the Republic.</a:t>
            </a:r>
          </a:p>
          <a:p>
            <a:pPr marL="800100" lvl="1" indent="-342900" algn="just">
              <a:lnSpc>
                <a:spcPct val="150000"/>
              </a:lnSpc>
              <a:buFont typeface="+mj-lt"/>
              <a:buAutoNum type="alphaLcPeriod" startAt="5"/>
            </a:pPr>
            <a:r>
              <a:rPr lang="en-ZA" sz="1600" dirty="0">
                <a:effectLst/>
                <a:latin typeface="Arial" panose="020B0604020202020204" pitchFamily="34" charset="0"/>
                <a:ea typeface="Arial" panose="020B0604020202020204" pitchFamily="34" charset="0"/>
              </a:rPr>
              <a:t>The national values underpinning the above set intentions, can only be commended.</a:t>
            </a:r>
          </a:p>
          <a:p>
            <a:pPr marR="101600">
              <a:lnSpc>
                <a:spcPct val="150000"/>
              </a:lnSpc>
              <a:spcBef>
                <a:spcPts val="5"/>
              </a:spcBef>
              <a:spcAft>
                <a:spcPts val="0"/>
              </a:spcAft>
              <a:buFont typeface="Wingdings" panose="05000000000000000000" pitchFamily="2" charset="2"/>
              <a:buChar char="Ø"/>
            </a:pPr>
            <a:endParaRPr lang="en-ZA" sz="1600" dirty="0">
              <a:effectLst/>
              <a:latin typeface="Arial" panose="020B0604020202020204" pitchFamily="34" charset="0"/>
              <a:ea typeface="Arial" panose="020B0604020202020204" pitchFamily="34" charset="0"/>
            </a:endParaRPr>
          </a:p>
          <a:p>
            <a:pPr marL="0" indent="0">
              <a:lnSpc>
                <a:spcPct val="150000"/>
              </a:lnSpc>
              <a:buNone/>
            </a:pPr>
            <a:r>
              <a:rPr lang="en-ZA" sz="1600"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It is for this reason that we wish to open our submission with an</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emphatic</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resonance</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with</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the</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intentions</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enumerated</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herein</a:t>
            </a:r>
            <a:r>
              <a:rPr lang="en-ZA" sz="1600" b="1" i="1" spc="5" dirty="0">
                <a:effectLst/>
                <a:latin typeface="Arial" panose="020B0604020202020204" pitchFamily="34" charset="0"/>
                <a:ea typeface="Arial" panose="020B0604020202020204" pitchFamily="34" charset="0"/>
              </a:rPr>
              <a:t> </a:t>
            </a:r>
            <a:r>
              <a:rPr lang="en-ZA" sz="1600" b="1" i="1" dirty="0">
                <a:effectLst/>
                <a:latin typeface="Arial" panose="020B0604020202020204" pitchFamily="34" charset="0"/>
                <a:ea typeface="Arial" panose="020B0604020202020204" pitchFamily="34" charset="0"/>
              </a:rPr>
              <a:t>above</a:t>
            </a:r>
          </a:p>
          <a:p>
            <a:pPr algn="just">
              <a:lnSpc>
                <a:spcPct val="150000"/>
              </a:lnSpc>
            </a:pPr>
            <a:endParaRPr lang="en-US" sz="1600" dirty="0">
              <a:solidFill>
                <a:srgbClr val="11567F"/>
              </a:solidFill>
            </a:endParaRPr>
          </a:p>
        </p:txBody>
      </p:sp>
      <p:sp>
        <p:nvSpPr>
          <p:cNvPr id="5" name="Slide Number Placeholder 4">
            <a:extLst>
              <a:ext uri="{FF2B5EF4-FFF2-40B4-BE49-F238E27FC236}">
                <a16:creationId xmlns:a16="http://schemas.microsoft.com/office/drawing/2014/main" id="{A8A4A932-F4FA-420E-BEB4-746CA932DB19}"/>
              </a:ext>
            </a:extLst>
          </p:cNvPr>
          <p:cNvSpPr>
            <a:spLocks noGrp="1"/>
          </p:cNvSpPr>
          <p:nvPr>
            <p:ph type="sldNum" sz="quarter" idx="12"/>
          </p:nvPr>
        </p:nvSpPr>
        <p:spPr>
          <a:xfrm>
            <a:off x="2575934" y="6483286"/>
            <a:ext cx="2133600" cy="365125"/>
          </a:xfrm>
        </p:spPr>
        <p:txBody>
          <a:bodyPr/>
          <a:lstStyle/>
          <a:p>
            <a:fld id="{489B90B9-04EA-194D-ADCB-4F36190D4C20}" type="slidenum">
              <a:rPr lang="en-US" smtClean="0"/>
              <a:t>9</a:t>
            </a:fld>
            <a:endParaRPr lang="en-US" dirty="0"/>
          </a:p>
        </p:txBody>
      </p:sp>
    </p:spTree>
    <p:extLst>
      <p:ext uri="{BB962C8B-B14F-4D97-AF65-F5344CB8AC3E}">
        <p14:creationId xmlns:p14="http://schemas.microsoft.com/office/powerpoint/2010/main" val="1468179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11765</TotalTime>
  <Words>1861</Words>
  <Application>Microsoft Office PowerPoint</Application>
  <PresentationFormat>On-screen Show (4:3)</PresentationFormat>
  <Paragraphs>269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POLMED: NHI Public Hearings 25 January 2022</vt:lpstr>
      <vt:lpstr>Contents</vt:lpstr>
      <vt:lpstr>Background </vt:lpstr>
      <vt:lpstr>Context </vt:lpstr>
      <vt:lpstr>Context Continued </vt:lpstr>
      <vt:lpstr>Context Continued </vt:lpstr>
      <vt:lpstr>Purpose and Commentary  </vt:lpstr>
      <vt:lpstr>Purpose and Commentary  Continued </vt:lpstr>
      <vt:lpstr>Demographics </vt:lpstr>
      <vt:lpstr>Why are our member health requirements different?</vt:lpstr>
      <vt:lpstr>Why are our member health requirements different?</vt:lpstr>
      <vt:lpstr>Why are our member health requirements different?</vt:lpstr>
      <vt:lpstr>Unique Offering </vt:lpstr>
      <vt:lpstr>Lessons from COVID 19  </vt:lpstr>
      <vt:lpstr>Lessons from COVID 19  Continued </vt:lpstr>
      <vt:lpstr>Why should POLMED not be included in the NHI?  </vt:lpstr>
      <vt:lpstr>Why should POLMED not be included in the NHI?  </vt:lpstr>
      <vt:lpstr>Conclusion  </vt:lpstr>
      <vt:lpstr>THANK YOU!</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Blackmoon User</dc:creator>
  <cp:lastModifiedBy>Vuyokazi Majalamba</cp:lastModifiedBy>
  <cp:revision>21</cp:revision>
  <dcterms:created xsi:type="dcterms:W3CDTF">2019-05-24T12:17:25Z</dcterms:created>
  <dcterms:modified xsi:type="dcterms:W3CDTF">2022-01-25T08:03:00Z</dcterms:modified>
</cp:coreProperties>
</file>