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5" r:id="rId2"/>
    <p:sldId id="294" r:id="rId3"/>
    <p:sldId id="296" r:id="rId4"/>
    <p:sldId id="298" r:id="rId5"/>
    <p:sldId id="299" r:id="rId6"/>
    <p:sldId id="297" r:id="rId7"/>
    <p:sldId id="274" r:id="rId8"/>
    <p:sldId id="275" r:id="rId9"/>
    <p:sldId id="277" r:id="rId10"/>
    <p:sldId id="272" r:id="rId11"/>
    <p:sldId id="276" r:id="rId12"/>
    <p:sldId id="300" r:id="rId13"/>
    <p:sldId id="301" r:id="rId14"/>
    <p:sldId id="264"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bo Rapoo" userId="5896f94e-93eb-46bd-bc29-d09336835ac1" providerId="ADAL" clId="{26223FE4-A6FA-4D05-86B5-ADD7EE12DC35}"/>
    <pc:docChg chg="modSld">
      <pc:chgData name="Thabo Rapoo" userId="5896f94e-93eb-46bd-bc29-d09336835ac1" providerId="ADAL" clId="{26223FE4-A6FA-4D05-86B5-ADD7EE12DC35}" dt="2022-01-19T11:55:31.457" v="146" actId="20577"/>
      <pc:docMkLst>
        <pc:docMk/>
      </pc:docMkLst>
      <pc:sldChg chg="modSp mod">
        <pc:chgData name="Thabo Rapoo" userId="5896f94e-93eb-46bd-bc29-d09336835ac1" providerId="ADAL" clId="{26223FE4-A6FA-4D05-86B5-ADD7EE12DC35}" dt="2022-01-19T11:53:50.093" v="145" actId="20577"/>
        <pc:sldMkLst>
          <pc:docMk/>
          <pc:sldMk cId="0" sldId="272"/>
        </pc:sldMkLst>
        <pc:spChg chg="mod">
          <ac:chgData name="Thabo Rapoo" userId="5896f94e-93eb-46bd-bc29-d09336835ac1" providerId="ADAL" clId="{26223FE4-A6FA-4D05-86B5-ADD7EE12DC35}" dt="2022-01-19T11:53:50.093" v="145" actId="20577"/>
          <ac:spMkLst>
            <pc:docMk/>
            <pc:sldMk cId="0" sldId="272"/>
            <ac:spMk id="9221" creationId="{00000000-0000-0000-0000-000000000000}"/>
          </ac:spMkLst>
        </pc:spChg>
      </pc:sldChg>
      <pc:sldChg chg="modSp mod">
        <pc:chgData name="Thabo Rapoo" userId="5896f94e-93eb-46bd-bc29-d09336835ac1" providerId="ADAL" clId="{26223FE4-A6FA-4D05-86B5-ADD7EE12DC35}" dt="2022-01-19T11:45:39.664" v="141" actId="20577"/>
        <pc:sldMkLst>
          <pc:docMk/>
          <pc:sldMk cId="2598384059" sldId="294"/>
        </pc:sldMkLst>
        <pc:spChg chg="mod">
          <ac:chgData name="Thabo Rapoo" userId="5896f94e-93eb-46bd-bc29-d09336835ac1" providerId="ADAL" clId="{26223FE4-A6FA-4D05-86B5-ADD7EE12DC35}" dt="2022-01-19T11:45:39.664" v="141" actId="20577"/>
          <ac:spMkLst>
            <pc:docMk/>
            <pc:sldMk cId="2598384059" sldId="294"/>
            <ac:spMk id="7173" creationId="{00000000-0000-0000-0000-000000000000}"/>
          </ac:spMkLst>
        </pc:spChg>
      </pc:sldChg>
      <pc:sldChg chg="modSp mod">
        <pc:chgData name="Thabo Rapoo" userId="5896f94e-93eb-46bd-bc29-d09336835ac1" providerId="ADAL" clId="{26223FE4-A6FA-4D05-86B5-ADD7EE12DC35}" dt="2022-01-19T11:45:04.745" v="111" actId="20577"/>
        <pc:sldMkLst>
          <pc:docMk/>
          <pc:sldMk cId="0" sldId="295"/>
        </pc:sldMkLst>
        <pc:spChg chg="mod">
          <ac:chgData name="Thabo Rapoo" userId="5896f94e-93eb-46bd-bc29-d09336835ac1" providerId="ADAL" clId="{26223FE4-A6FA-4D05-86B5-ADD7EE12DC35}" dt="2022-01-19T11:44:24.978" v="47" actId="6549"/>
          <ac:spMkLst>
            <pc:docMk/>
            <pc:sldMk cId="0" sldId="295"/>
            <ac:spMk id="2051" creationId="{00000000-0000-0000-0000-000000000000}"/>
          </ac:spMkLst>
        </pc:spChg>
        <pc:spChg chg="mod">
          <ac:chgData name="Thabo Rapoo" userId="5896f94e-93eb-46bd-bc29-d09336835ac1" providerId="ADAL" clId="{26223FE4-A6FA-4D05-86B5-ADD7EE12DC35}" dt="2022-01-19T11:45:04.745" v="111" actId="20577"/>
          <ac:spMkLst>
            <pc:docMk/>
            <pc:sldMk cId="0" sldId="295"/>
            <ac:spMk id="2052" creationId="{00000000-0000-0000-0000-000000000000}"/>
          </ac:spMkLst>
        </pc:spChg>
      </pc:sldChg>
      <pc:sldChg chg="modSp mod">
        <pc:chgData name="Thabo Rapoo" userId="5896f94e-93eb-46bd-bc29-d09336835ac1" providerId="ADAL" clId="{26223FE4-A6FA-4D05-86B5-ADD7EE12DC35}" dt="2022-01-19T11:46:13.583" v="142" actId="20577"/>
        <pc:sldMkLst>
          <pc:docMk/>
          <pc:sldMk cId="2791786179" sldId="296"/>
        </pc:sldMkLst>
        <pc:spChg chg="mod">
          <ac:chgData name="Thabo Rapoo" userId="5896f94e-93eb-46bd-bc29-d09336835ac1" providerId="ADAL" clId="{26223FE4-A6FA-4D05-86B5-ADD7EE12DC35}" dt="2022-01-19T11:46:13.583" v="142" actId="20577"/>
          <ac:spMkLst>
            <pc:docMk/>
            <pc:sldMk cId="2791786179" sldId="296"/>
            <ac:spMk id="7173" creationId="{00000000-0000-0000-0000-000000000000}"/>
          </ac:spMkLst>
        </pc:spChg>
      </pc:sldChg>
      <pc:sldChg chg="modSp mod">
        <pc:chgData name="Thabo Rapoo" userId="5896f94e-93eb-46bd-bc29-d09336835ac1" providerId="ADAL" clId="{26223FE4-A6FA-4D05-86B5-ADD7EE12DC35}" dt="2022-01-19T11:50:22.366" v="144" actId="20577"/>
        <pc:sldMkLst>
          <pc:docMk/>
          <pc:sldMk cId="1107215782" sldId="297"/>
        </pc:sldMkLst>
        <pc:spChg chg="mod">
          <ac:chgData name="Thabo Rapoo" userId="5896f94e-93eb-46bd-bc29-d09336835ac1" providerId="ADAL" clId="{26223FE4-A6FA-4D05-86B5-ADD7EE12DC35}" dt="2022-01-19T11:50:22.366" v="144" actId="20577"/>
          <ac:spMkLst>
            <pc:docMk/>
            <pc:sldMk cId="1107215782" sldId="297"/>
            <ac:spMk id="7173" creationId="{00000000-0000-0000-0000-000000000000}"/>
          </ac:spMkLst>
        </pc:spChg>
      </pc:sldChg>
      <pc:sldChg chg="modSp mod">
        <pc:chgData name="Thabo Rapoo" userId="5896f94e-93eb-46bd-bc29-d09336835ac1" providerId="ADAL" clId="{26223FE4-A6FA-4D05-86B5-ADD7EE12DC35}" dt="2022-01-19T11:55:31.457" v="146" actId="20577"/>
        <pc:sldMkLst>
          <pc:docMk/>
          <pc:sldMk cId="2353053524" sldId="301"/>
        </pc:sldMkLst>
        <pc:spChg chg="mod">
          <ac:chgData name="Thabo Rapoo" userId="5896f94e-93eb-46bd-bc29-d09336835ac1" providerId="ADAL" clId="{26223FE4-A6FA-4D05-86B5-ADD7EE12DC35}" dt="2022-01-19T11:55:31.457" v="146" actId="20577"/>
          <ac:spMkLst>
            <pc:docMk/>
            <pc:sldMk cId="2353053524" sldId="301"/>
            <ac:spMk id="922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BC0454B-A69F-49FF-BEB8-9CC2D2B34BC7}"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82282F4-9223-45EC-BD0D-091C52A36D17}" type="slidenum">
              <a:rPr lang="en-GB" smtClean="0"/>
              <a:pPr/>
              <a:t>1</a:t>
            </a:fld>
            <a:endParaRPr lang="en-GB"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10</a:t>
            </a:fld>
            <a:endParaRPr lang="en-GB"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11</a:t>
            </a:fld>
            <a:endParaRPr lang="en-GB"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486829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12</a:t>
            </a:fld>
            <a:endParaRPr lang="en-GB"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4212135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13</a:t>
            </a:fld>
            <a:endParaRPr lang="en-GB"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699252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0F8ED24-68F3-4019-BE7B-6CE91EF812F2}" type="slidenum">
              <a:rPr lang="en-GB" smtClean="0"/>
              <a:pPr/>
              <a:t>14</a:t>
            </a:fld>
            <a:endParaRPr lang="en-GB"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2</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552490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3</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48281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4</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873061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5</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1393716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6</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375730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D8ED21F-D480-481E-9FE9-1F6BE94CAD6B}" type="slidenum">
              <a:rPr lang="en-GB" smtClean="0"/>
              <a:pPr/>
              <a:t>7</a:t>
            </a:fld>
            <a:endParaRPr lang="en-GB"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0A9873-0629-4E72-AF56-7476FA8380F2}" type="slidenum">
              <a:rPr lang="en-GB" smtClean="0"/>
              <a:pPr/>
              <a:t>8</a:t>
            </a:fld>
            <a:endParaRPr lang="en-GB"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180858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0A9873-0629-4E72-AF56-7476FA8380F2}" type="slidenum">
              <a:rPr lang="en-GB" smtClean="0"/>
              <a:pPr/>
              <a:t>9</a:t>
            </a:fld>
            <a:endParaRPr lang="en-GB"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xmlns="" val="203920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B97DE84-B015-408F-9917-A967506C8639}"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52D1E9C3-0B96-4FE3-8160-8B5ECCD5044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8770A703-7B6C-49C7-A594-8792228FE5D6}"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F1C68245-9315-463A-AE44-310EE50FF12B}"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22174E1E-12CC-4940-AA50-02D42294BCD3}"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F53EADB8-4B9B-44C4-8210-41E2A2B977B9}"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5F9D451E-5335-4F91-B994-7223E9B5E4BE}"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7A4DD95-C71F-4BF7-9C1C-074CBB847655}"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22EC446F-5525-4F76-B8EE-220BC293C9E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8F25C904-BB3B-467A-BD8E-7CABBBF7F09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BC4E2EDD-ABA5-4E71-8339-BF84F6C6BC96}"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AEF987-F18E-4BDD-BEDA-E0362D8FA40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8.xml"/><Relationship Id="rId5" Type="http://schemas.openxmlformats.org/officeDocument/2006/relationships/image" Target="../media/image31.png"/><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4EAAC314-133C-4900-8EE3-410F5A2CB0D8}" type="slidenum">
              <a:rPr lang="en-GB" smtClean="0"/>
              <a:pPr/>
              <a:t>1</a:t>
            </a:fld>
            <a:endParaRPr lang="en-GB" dirty="0"/>
          </a:p>
        </p:txBody>
      </p:sp>
      <p:sp>
        <p:nvSpPr>
          <p:cNvPr id="2051" name="Rectangle 2"/>
          <p:cNvSpPr>
            <a:spLocks noGrp="1" noChangeArrowheads="1"/>
          </p:cNvSpPr>
          <p:nvPr>
            <p:ph type="ctrTitle"/>
          </p:nvPr>
        </p:nvSpPr>
        <p:spPr>
          <a:xfrm>
            <a:off x="684213" y="2349500"/>
            <a:ext cx="7772400" cy="1470025"/>
          </a:xfrm>
        </p:spPr>
        <p:txBody>
          <a:bodyPr/>
          <a:lstStyle/>
          <a:p>
            <a:pPr eaLnBrk="1" hangingPunct="1"/>
            <a:r>
              <a:rPr lang="en-GB" sz="2400" b="1" dirty="0">
                <a:solidFill>
                  <a:schemeClr val="tx1"/>
                </a:solidFill>
                <a:latin typeface="Century Gothic" panose="020B0502020202020204" pitchFamily="34" charset="0"/>
                <a:sym typeface="Century Gothic" pitchFamily="34" charset="0"/>
              </a:rPr>
              <a:t>CGE REPORT ON GENDER TRANSFORMATION IN PROCUREMENT</a:t>
            </a:r>
          </a:p>
        </p:txBody>
      </p:sp>
      <p:sp>
        <p:nvSpPr>
          <p:cNvPr id="2052" name="Rectangle 3"/>
          <p:cNvSpPr>
            <a:spLocks noGrp="1" noChangeArrowheads="1"/>
          </p:cNvSpPr>
          <p:nvPr>
            <p:ph type="subTitle" idx="1"/>
          </p:nvPr>
        </p:nvSpPr>
        <p:spPr>
          <a:xfrm>
            <a:off x="1331913" y="4292600"/>
            <a:ext cx="6400800" cy="1752600"/>
          </a:xfrm>
        </p:spPr>
        <p:txBody>
          <a:bodyPr/>
          <a:lstStyle/>
          <a:p>
            <a:pPr eaLnBrk="1" hangingPunct="1"/>
            <a:r>
              <a:rPr lang="en-US" sz="1600" b="1" dirty="0">
                <a:latin typeface="Century Gothic" panose="020B0502020202020204" pitchFamily="34" charset="0"/>
              </a:rPr>
              <a:t>PRESENTATION TO PARLIAMENT PORTFOLIO COMMITTEE </a:t>
            </a:r>
          </a:p>
          <a:p>
            <a:pPr eaLnBrk="1" hangingPunct="1"/>
            <a:r>
              <a:rPr lang="en-US" sz="1600" b="1" dirty="0">
                <a:latin typeface="Century Gothic" panose="020B0502020202020204" pitchFamily="34" charset="0"/>
              </a:rPr>
              <a:t>ON WYPD</a:t>
            </a:r>
          </a:p>
          <a:p>
            <a:pPr eaLnBrk="1" hangingPunct="1"/>
            <a:endParaRPr lang="en-US" sz="1600" b="1" dirty="0">
              <a:latin typeface="Century Gothic" panose="020B0502020202020204" pitchFamily="34" charset="0"/>
            </a:endParaRPr>
          </a:p>
          <a:p>
            <a:pPr eaLnBrk="1" hangingPunct="1"/>
            <a:r>
              <a:rPr lang="en-US" sz="1600" b="1" dirty="0">
                <a:latin typeface="Century Gothic" panose="020B0502020202020204" pitchFamily="34" charset="0"/>
              </a:rPr>
              <a:t>Jamela Robertson</a:t>
            </a:r>
          </a:p>
          <a:p>
            <a:pPr eaLnBrk="1" hangingPunct="1"/>
            <a:r>
              <a:rPr lang="en-US" sz="1600" b="1" dirty="0">
                <a:latin typeface="Century Gothic" panose="020B0502020202020204" pitchFamily="34" charset="0"/>
              </a:rPr>
              <a:t>Chief Executive Officer</a:t>
            </a:r>
          </a:p>
          <a:p>
            <a:pPr eaLnBrk="1" hangingPunct="1"/>
            <a:r>
              <a:rPr lang="en-US" sz="1600" b="1" dirty="0">
                <a:latin typeface="Century Gothic" panose="020B0502020202020204" pitchFamily="34" charset="0"/>
              </a:rPr>
              <a:t>Commission for Gender Equality </a:t>
            </a:r>
          </a:p>
          <a:p>
            <a:pPr eaLnBrk="1" hangingPunct="1"/>
            <a:endParaRPr lang="en-US" dirty="0"/>
          </a:p>
        </p:txBody>
      </p:sp>
      <p:grpSp>
        <p:nvGrpSpPr>
          <p:cNvPr id="2053" name="Group 8"/>
          <p:cNvGrpSpPr>
            <a:grpSpLocks/>
          </p:cNvGrpSpPr>
          <p:nvPr/>
        </p:nvGrpSpPr>
        <p:grpSpPr bwMode="auto">
          <a:xfrm>
            <a:off x="0" y="-41275"/>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27C16487-2F4E-48DC-8F8C-71D081E8D58A}" type="slidenum">
              <a:rPr lang="en-GB" smtClean="0"/>
              <a:pPr/>
              <a:t>10</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ZA" sz="1800" b="1" dirty="0">
                <a:solidFill>
                  <a:schemeClr val="tx1"/>
                </a:solidFill>
                <a:latin typeface="Century Gothic" panose="020B0502020202020204" pitchFamily="34" charset="0"/>
                <a:sym typeface="Century Gothic" pitchFamily="34" charset="0"/>
              </a:rPr>
              <a:t>FINDINGS AND </a:t>
            </a:r>
            <a:r>
              <a:rPr lang="en-ZA" sz="1800" b="1" dirty="0">
                <a:latin typeface="Century Gothic" panose="020B0502020202020204" pitchFamily="34" charset="0"/>
              </a:rPr>
              <a:t>RECOMMENDATIONS TO DEPARTMENT OF RURAL DEVELOPMENT AND LAND REFORM ( DRDLR)</a:t>
            </a:r>
            <a:r>
              <a:rPr lang="en-GB" sz="3200" dirty="0">
                <a:latin typeface="Century Gothic" pitchFamily="34" charset="0"/>
              </a:rPr>
              <a:t/>
            </a:r>
            <a:br>
              <a:rPr lang="en-GB" sz="3200" dirty="0">
                <a:latin typeface="Century Gothic" pitchFamily="34" charset="0"/>
              </a:rPr>
            </a:br>
            <a:endParaRPr lang="en-GB" sz="3200" b="1" dirty="0">
              <a:solidFill>
                <a:schemeClr val="tx1"/>
              </a:solidFill>
              <a:latin typeface="Century Gothic" pitchFamily="34" charset="0"/>
              <a:sym typeface="Century Gothic" pitchFamily="34" charset="0"/>
            </a:endParaRPr>
          </a:p>
        </p:txBody>
      </p:sp>
      <p:sp>
        <p:nvSpPr>
          <p:cNvPr id="9221" name="Rectangle 3"/>
          <p:cNvSpPr>
            <a:spLocks noGrp="1" noChangeArrowheads="1"/>
          </p:cNvSpPr>
          <p:nvPr>
            <p:ph type="subTitle" idx="1"/>
          </p:nvPr>
        </p:nvSpPr>
        <p:spPr>
          <a:xfrm>
            <a:off x="323528" y="2503035"/>
            <a:ext cx="8640960" cy="3552825"/>
          </a:xfrm>
        </p:spPr>
        <p:txBody>
          <a:bodyPr/>
          <a:lstStyle/>
          <a:p>
            <a:pPr algn="just">
              <a:lnSpc>
                <a:spcPct val="150000"/>
              </a:lnSpc>
            </a:pPr>
            <a:r>
              <a:rPr lang="en-GB" sz="1600" dirty="0">
                <a:latin typeface="Century Gothic" panose="020B0502020202020204" pitchFamily="34" charset="0"/>
              </a:rPr>
              <a:t>-The Commission accepted that the supplied BBBEE level contributor certificates mostly indicate ownership by gender however recommended DRDLR to encourage suppliers and vendors to advance performance on gender equality. </a:t>
            </a:r>
          </a:p>
          <a:p>
            <a:pPr algn="just">
              <a:lnSpc>
                <a:spcPct val="150000"/>
              </a:lnSpc>
            </a:pPr>
            <a:endParaRPr lang="en-ZA" sz="1600" dirty="0">
              <a:latin typeface="Century Gothic" panose="020B0502020202020204" pitchFamily="34" charset="0"/>
            </a:endParaRPr>
          </a:p>
          <a:p>
            <a:pPr algn="just">
              <a:lnSpc>
                <a:spcPct val="150000"/>
              </a:lnSpc>
            </a:pPr>
            <a:r>
              <a:rPr lang="en-GB" sz="1600" dirty="0">
                <a:latin typeface="Century Gothic" panose="020B0502020202020204" pitchFamily="34" charset="0"/>
              </a:rPr>
              <a:t>-DRDLR is found not to have an approach to responsible marketing that considers the portrayal of gender stereotypes. To address this, The Commission recommended that such gender sensitive approaches be adopted to curb the patriarchal and gender stereotypes about women with current and potential suppliers. </a:t>
            </a:r>
            <a:endParaRPr lang="en-ZA" sz="1600" dirty="0">
              <a:latin typeface="Century Gothic" panose="020B0502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27C16487-2F4E-48DC-8F8C-71D081E8D58A}" type="slidenum">
              <a:rPr lang="en-GB" smtClean="0"/>
              <a:pPr/>
              <a:t>11</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Continuation</a:t>
            </a:r>
          </a:p>
        </p:txBody>
      </p:sp>
      <p:sp>
        <p:nvSpPr>
          <p:cNvPr id="9221" name="Rectangle 3"/>
          <p:cNvSpPr>
            <a:spLocks noGrp="1" noChangeArrowheads="1"/>
          </p:cNvSpPr>
          <p:nvPr>
            <p:ph type="subTitle" idx="1"/>
          </p:nvPr>
        </p:nvSpPr>
        <p:spPr>
          <a:xfrm>
            <a:off x="179512" y="2503035"/>
            <a:ext cx="8784976" cy="3552825"/>
          </a:xfrm>
        </p:spPr>
        <p:txBody>
          <a:bodyPr/>
          <a:lstStyle/>
          <a:p>
            <a:pPr algn="just">
              <a:lnSpc>
                <a:spcPct val="150000"/>
              </a:lnSpc>
            </a:pPr>
            <a:r>
              <a:rPr lang="en-GB" sz="1600" dirty="0">
                <a:latin typeface="Century Gothic" panose="020B0502020202020204" pitchFamily="34" charset="0"/>
              </a:rPr>
              <a:t>-The Commission recommended the establishment of the Gender Equality Plan at DRDLR as a progressive tool to ensure that the women are retained at all SMS levels. The Plan needed to outline how the DRDLR intended to improve the awarding of tenders to females</a:t>
            </a:r>
          </a:p>
          <a:p>
            <a:pPr algn="just">
              <a:lnSpc>
                <a:spcPct val="150000"/>
              </a:lnSpc>
            </a:pPr>
            <a:r>
              <a:rPr lang="en-GB" sz="1600" dirty="0">
                <a:latin typeface="Century Gothic" panose="020B0502020202020204" pitchFamily="34" charset="0"/>
              </a:rPr>
              <a:t>The Commission found that the DRDLR’s annual report does not include leadership statements on reaching gender equality goals. It is recommended that the DRDLR’s annual report include leadership statements on reaching gender equality goals. </a:t>
            </a:r>
          </a:p>
        </p:txBody>
      </p:sp>
    </p:spTree>
    <p:extLst>
      <p:ext uri="{BB962C8B-B14F-4D97-AF65-F5344CB8AC3E}">
        <p14:creationId xmlns:p14="http://schemas.microsoft.com/office/powerpoint/2010/main" xmlns="" val="421646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27C16487-2F4E-48DC-8F8C-71D081E8D58A}" type="slidenum">
              <a:rPr lang="en-GB" smtClean="0"/>
              <a:pPr/>
              <a:t>12</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CONCLUSION</a:t>
            </a:r>
          </a:p>
        </p:txBody>
      </p:sp>
      <p:sp>
        <p:nvSpPr>
          <p:cNvPr id="9221" name="Rectangle 3"/>
          <p:cNvSpPr>
            <a:spLocks noGrp="1" noChangeArrowheads="1"/>
          </p:cNvSpPr>
          <p:nvPr>
            <p:ph type="subTitle" idx="1"/>
          </p:nvPr>
        </p:nvSpPr>
        <p:spPr>
          <a:xfrm>
            <a:off x="179512" y="2503035"/>
            <a:ext cx="8784976" cy="3552825"/>
          </a:xfrm>
        </p:spPr>
        <p:txBody>
          <a:bodyPr/>
          <a:lstStyle/>
          <a:p>
            <a:pPr algn="just">
              <a:lnSpc>
                <a:spcPct val="150000"/>
              </a:lnSpc>
              <a:spcAft>
                <a:spcPts val="800"/>
              </a:spcAft>
              <a:tabLst>
                <a:tab pos="-228600" algn="l"/>
                <a:tab pos="-114300" algn="l"/>
              </a:tabLst>
            </a:pPr>
            <a:r>
              <a:rPr lang="en-GB" sz="1800" dirty="0">
                <a:effectLst/>
                <a:latin typeface="Century Gothic" panose="020B0502020202020204" pitchFamily="34" charset="0"/>
                <a:ea typeface="Calibri" panose="020F0502020204030204" pitchFamily="34" charset="0"/>
              </a:rPr>
              <a:t>This report highlights that women are gradually making strides in male-dominated areas, such as rendering services on </a:t>
            </a:r>
            <a:r>
              <a:rPr lang="en-GB" sz="1800" dirty="0">
                <a:effectLst/>
                <a:latin typeface="Century Gothic" panose="020B0502020202020204" pitchFamily="34" charset="0"/>
                <a:ea typeface="Times New Roman" panose="02020603050405020304" pitchFamily="18" charset="0"/>
              </a:rPr>
              <a:t>design and construction of houses with basic services infrastructure (houses, energy, sanitation, water, fencing, access roads, etc.) for evicted farm dwellers and installation of palisade fences at schools and municipalities. </a:t>
            </a:r>
            <a:r>
              <a:rPr lang="en-GB" sz="1800" dirty="0">
                <a:effectLst/>
                <a:latin typeface="Century Gothic" panose="020B0502020202020204" pitchFamily="34" charset="0"/>
                <a:ea typeface="Times New Roman" panose="02020603050405020304" pitchFamily="18" charset="0"/>
                <a:cs typeface="Times New Roman" panose="02020603050405020304" pitchFamily="18" charset="0"/>
              </a:rPr>
              <a:t>The DBE, however, generally demonstrated slow progress in respect of advancement of women, as contracts awarded to the latter were of low monetary value as appose to those awarded to men-owned companies, specifically in terms of construction-related work</a:t>
            </a:r>
            <a:endParaRPr lang="en-GB" sz="1600" dirty="0">
              <a:latin typeface="Century Gothic" panose="020B0502020202020204" pitchFamily="34" charset="0"/>
            </a:endParaRPr>
          </a:p>
        </p:txBody>
      </p:sp>
    </p:spTree>
    <p:extLst>
      <p:ext uri="{BB962C8B-B14F-4D97-AF65-F5344CB8AC3E}">
        <p14:creationId xmlns:p14="http://schemas.microsoft.com/office/powerpoint/2010/main" xmlns="" val="3107647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27C16487-2F4E-48DC-8F8C-71D081E8D58A}" type="slidenum">
              <a:rPr lang="en-GB" smtClean="0"/>
              <a:pPr/>
              <a:t>13</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CONCLUSION</a:t>
            </a:r>
          </a:p>
        </p:txBody>
      </p:sp>
      <p:sp>
        <p:nvSpPr>
          <p:cNvPr id="9221" name="Rectangle 3"/>
          <p:cNvSpPr>
            <a:spLocks noGrp="1" noChangeArrowheads="1"/>
          </p:cNvSpPr>
          <p:nvPr>
            <p:ph type="subTitle" idx="1"/>
          </p:nvPr>
        </p:nvSpPr>
        <p:spPr>
          <a:xfrm>
            <a:off x="179512" y="2503035"/>
            <a:ext cx="8784976" cy="3552825"/>
          </a:xfrm>
        </p:spPr>
        <p:txBody>
          <a:bodyPr/>
          <a:lstStyle/>
          <a:p>
            <a:pPr algn="just">
              <a:lnSpc>
                <a:spcPct val="150000"/>
              </a:lnSpc>
              <a:spcAft>
                <a:spcPts val="800"/>
              </a:spcAft>
              <a:tabLst>
                <a:tab pos="-228600" algn="l"/>
                <a:tab pos="-114300" algn="l"/>
              </a:tabLst>
            </a:pPr>
            <a:r>
              <a:rPr lang="en-GB" sz="1600" dirty="0">
                <a:effectLst/>
                <a:latin typeface="Century Gothic" panose="020B0502020202020204" pitchFamily="34" charset="0"/>
                <a:ea typeface="Times New Roman" panose="02020603050405020304" pitchFamily="18" charset="0"/>
                <a:cs typeface="Times New Roman" panose="02020603050405020304" pitchFamily="18" charset="0"/>
              </a:rPr>
              <a:t>It is nevertheless evident from the DRDLR that it is possible for men to be awarded </a:t>
            </a:r>
            <a:r>
              <a:rPr lang="en-GB" sz="1600" dirty="0">
                <a:effectLst/>
                <a:latin typeface="Century Gothic" panose="020B0502020202020204" pitchFamily="34" charset="0"/>
                <a:ea typeface="Calibri" panose="020F0502020204030204" pitchFamily="34" charset="0"/>
                <a:cs typeface="Times New Roman" panose="02020603050405020304" pitchFamily="18" charset="0"/>
              </a:rPr>
              <a:t>the most tenders, while the monetary value of the tenders awarded to women can be higher than those awarded to men. To this end, there must be intentional commitment to ensure that procurement practices are inclusive and accommodate women-owned business and the youth.</a:t>
            </a:r>
            <a:endParaRPr lang="en-GB" sz="1600" dirty="0">
              <a:latin typeface="Century Gothic" panose="020B0502020202020204" pitchFamily="34" charset="0"/>
            </a:endParaRPr>
          </a:p>
        </p:txBody>
      </p:sp>
    </p:spTree>
    <p:extLst>
      <p:ext uri="{BB962C8B-B14F-4D97-AF65-F5344CB8AC3E}">
        <p14:creationId xmlns:p14="http://schemas.microsoft.com/office/powerpoint/2010/main" xmlns="" val="2353053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4875D65E-084F-4CC2-AAB9-9B10F56DA9E3}" type="slidenum">
              <a:rPr lang="en-GB" smtClean="0"/>
              <a:pPr/>
              <a:t>14</a:t>
            </a:fld>
            <a:endParaRPr lang="en-GB" dirty="0"/>
          </a:p>
        </p:txBody>
      </p:sp>
      <p:sp>
        <p:nvSpPr>
          <p:cNvPr id="20483" name="Rectangle 2"/>
          <p:cNvSpPr>
            <a:spLocks noGrp="1" noChangeArrowheads="1"/>
          </p:cNvSpPr>
          <p:nvPr>
            <p:ph type="ctrTitle"/>
          </p:nvPr>
        </p:nvSpPr>
        <p:spPr>
          <a:xfrm>
            <a:off x="755650" y="2060575"/>
            <a:ext cx="7772400" cy="439738"/>
          </a:xfrm>
        </p:spPr>
        <p:txBody>
          <a:bodyPr/>
          <a:lstStyle/>
          <a:p>
            <a:pPr eaLnBrk="1" hangingPunct="1"/>
            <a:r>
              <a:rPr lang="en-ZA" sz="3200" b="1" dirty="0">
                <a:solidFill>
                  <a:schemeClr val="tx1"/>
                </a:solidFill>
                <a:latin typeface="Century Gothic" pitchFamily="34" charset="0"/>
                <a:sym typeface="Century Gothic" pitchFamily="34" charset="0"/>
              </a:rPr>
              <a:t>Thank You</a:t>
            </a:r>
            <a:endParaRPr lang="en-GB" sz="3200" b="1" dirty="0">
              <a:solidFill>
                <a:schemeClr val="tx1"/>
              </a:solidFill>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9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@CGEinfo</a:t>
            </a:r>
            <a:br>
              <a:rPr lang="en-US" sz="3300" dirty="0">
                <a:solidFill>
                  <a:srgbClr val="002060"/>
                </a:solidFill>
              </a:rPr>
            </a:br>
            <a:r>
              <a:rPr lang="en-US" sz="3300" dirty="0">
                <a:solidFill>
                  <a:srgbClr val="002060"/>
                </a:solidFill>
              </a:rPr>
              <a:t>Facebook: Gender Commission of South Africa</a:t>
            </a:r>
            <a:endParaRPr lang="en-GB" sz="3300" dirty="0">
              <a:solidFill>
                <a:srgbClr val="002060"/>
              </a:solidFill>
            </a:endParaRPr>
          </a:p>
        </p:txBody>
      </p:sp>
      <p:pic>
        <p:nvPicPr>
          <p:cNvPr id="20485" name="Picture 4" descr="Banner6"/>
          <p:cNvPicPr>
            <a:picLocks noChangeAspect="1" noChangeArrowheads="1"/>
          </p:cNvPicPr>
          <p:nvPr/>
        </p:nvPicPr>
        <p:blipFill>
          <a:blip r:embed="rId3" cstate="print"/>
          <a:srcRect t="9167" b="8321"/>
          <a:stretch>
            <a:fillRect/>
          </a:stretch>
        </p:blipFill>
        <p:spPr bwMode="auto">
          <a:xfrm>
            <a:off x="0" y="0"/>
            <a:ext cx="9144000" cy="1700213"/>
          </a:xfrm>
          <a:prstGeom prst="rect">
            <a:avLst/>
          </a:prstGeom>
          <a:noFill/>
          <a:ln w="9525">
            <a:noFill/>
            <a:miter lim="800000"/>
            <a:headEnd/>
            <a:tailEnd/>
          </a:ln>
        </p:spPr>
      </p:pic>
      <p:grpSp>
        <p:nvGrpSpPr>
          <p:cNvPr id="20486" name="Group 8"/>
          <p:cNvGrpSpPr>
            <a:grpSpLocks/>
          </p:cNvGrpSpPr>
          <p:nvPr/>
        </p:nvGrpSpPr>
        <p:grpSpPr bwMode="auto">
          <a:xfrm>
            <a:off x="0" y="0"/>
            <a:ext cx="9144000" cy="6856413"/>
            <a:chOff x="0" y="1"/>
            <a:chExt cx="9144000" cy="6856204"/>
          </a:xfrm>
        </p:grpSpPr>
        <p:pic>
          <p:nvPicPr>
            <p:cNvPr id="20487" name="Picture 5" descr="CGE Banner1"/>
            <p:cNvPicPr>
              <a:picLocks noChangeAspect="1" noChangeArrowheads="1"/>
            </p:cNvPicPr>
            <p:nvPr/>
          </p:nvPicPr>
          <p:blipFill>
            <a:blip r:embed="rId4" cstate="print"/>
            <a:srcRect/>
            <a:stretch>
              <a:fillRect/>
            </a:stretch>
          </p:blipFill>
          <p:spPr bwMode="auto">
            <a:xfrm>
              <a:off x="0" y="1"/>
              <a:ext cx="9144000" cy="1928802"/>
            </a:xfrm>
            <a:prstGeom prst="rect">
              <a:avLst/>
            </a:prstGeom>
            <a:noFill/>
            <a:ln w="9525">
              <a:noFill/>
              <a:miter lim="800000"/>
              <a:headEnd/>
              <a:tailEnd/>
            </a:ln>
          </p:spPr>
        </p:pic>
        <p:pic>
          <p:nvPicPr>
            <p:cNvPr id="20488" name="Picture 6"/>
            <p:cNvPicPr>
              <a:picLocks noChangeAspect="1" noChangeArrowheads="1"/>
            </p:cNvPicPr>
            <p:nvPr/>
          </p:nvPicPr>
          <p:blipFill>
            <a:blip r:embed="rId5" cstate="print"/>
            <a:srcRect/>
            <a:stretch>
              <a:fillRect/>
            </a:stretch>
          </p:blipFill>
          <p:spPr bwMode="auto">
            <a:xfrm flipV="1">
              <a:off x="0" y="6702425"/>
              <a:ext cx="9144000" cy="15378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2</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Background </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253429"/>
            <a:ext cx="8496944" cy="3757900"/>
          </a:xfrm>
        </p:spPr>
        <p:txBody>
          <a:bodyPr/>
          <a:lstStyle/>
          <a:p>
            <a:pPr algn="just">
              <a:lnSpc>
                <a:spcPct val="150000"/>
              </a:lnSpc>
            </a:pPr>
            <a:r>
              <a:rPr lang="en-US" sz="1600" dirty="0">
                <a:effectLst/>
                <a:latin typeface="Century Gothic" panose="020B0502020202020204" pitchFamily="34" charset="0"/>
                <a:ea typeface="Calibri" panose="020F0502020204030204" pitchFamily="34" charset="0"/>
                <a:cs typeface="Arial" panose="020B0604020202020204" pitchFamily="34" charset="0"/>
              </a:rPr>
              <a:t>During 2018/2019 financial year, the Commission for Gender Equality, as a constitutional body established to advance gender equality in South Africa, embarked on a public investigative process focusing mainly on the procurement practices within the public sector. </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r>
              <a:rPr lang="en-US" sz="1600" dirty="0">
                <a:effectLst/>
                <a:latin typeface="Century Gothic" panose="020B0502020202020204" pitchFamily="34" charset="0"/>
                <a:ea typeface="Calibri" panose="020F0502020204030204" pitchFamily="34" charset="0"/>
                <a:cs typeface="Arial" panose="020B0604020202020204" pitchFamily="34" charset="0"/>
              </a:rPr>
              <a:t> </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r>
              <a:rPr lang="en-US" sz="1600" dirty="0">
                <a:effectLst/>
                <a:latin typeface="Century Gothic" panose="020B0502020202020204" pitchFamily="34" charset="0"/>
                <a:ea typeface="Calibri" panose="020F0502020204030204" pitchFamily="34" charset="0"/>
                <a:cs typeface="Arial" panose="020B0604020202020204" pitchFamily="34" charset="0"/>
              </a:rPr>
              <a:t>Fundamentally this process was the platform created to assess compliance with National Treasury guidelines within the public sector and further to establish the challenges experienced and measures put in place to address women’s exclusion from the mainstream economy and lack of access to economic opportunities within the public sector. </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r>
              <a:rPr lang="en-US" sz="1800" dirty="0">
                <a:effectLst/>
                <a:latin typeface="Century Gothic" panose="020B0502020202020204" pitchFamily="34" charset="0"/>
                <a:ea typeface="Calibri" panose="020F0502020204030204" pitchFamily="34" charset="0"/>
                <a:cs typeface="Arial" panose="020B0604020202020204" pitchFamily="34" charset="0"/>
              </a:rPr>
              <a:t> </a:t>
            </a:r>
            <a:endParaRPr lang="en-ZA" sz="1800" dirty="0">
              <a:effectLst/>
              <a:latin typeface="Times New Roman" panose="02020603050405020304" pitchFamily="18" charset="0"/>
              <a:ea typeface="Times New Roman" panose="02020603050405020304" pitchFamily="18" charset="0"/>
            </a:endParaRPr>
          </a:p>
          <a:p>
            <a:pPr algn="just">
              <a:lnSpc>
                <a:spcPct val="150000"/>
              </a:lnSpc>
            </a:pPr>
            <a:endParaRPr lang="en-ZA" sz="1600" dirty="0">
              <a:latin typeface="Century Gothic" panose="020B0502020202020204" pitchFamily="34" charset="0"/>
            </a:endParaRPr>
          </a:p>
        </p:txBody>
      </p:sp>
    </p:spTree>
    <p:extLst>
      <p:ext uri="{BB962C8B-B14F-4D97-AF65-F5344CB8AC3E}">
        <p14:creationId xmlns:p14="http://schemas.microsoft.com/office/powerpoint/2010/main" xmlns="" val="2598384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3</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Background </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253429"/>
            <a:ext cx="8496944" cy="3757900"/>
          </a:xfrm>
        </p:spPr>
        <p:txBody>
          <a:bodyPr/>
          <a:lstStyle/>
          <a:p>
            <a:pPr algn="just">
              <a:lnSpc>
                <a:spcPct val="150000"/>
              </a:lnSpc>
            </a:pPr>
            <a:r>
              <a:rPr lang="en-US" sz="1600" dirty="0">
                <a:effectLst/>
                <a:latin typeface="Century Gothic" panose="020B0502020202020204" pitchFamily="34" charset="0"/>
                <a:ea typeface="Calibri" panose="020F0502020204030204" pitchFamily="34" charset="0"/>
                <a:cs typeface="Arial" panose="020B0604020202020204" pitchFamily="34" charset="0"/>
              </a:rPr>
              <a:t>The Commission selected the following four departments to take part in this process:</a:t>
            </a:r>
          </a:p>
          <a:p>
            <a:pPr algn="just">
              <a:lnSpc>
                <a:spcPct val="150000"/>
              </a:lnSpc>
            </a:pPr>
            <a:endParaRPr lang="en-ZA" sz="16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600" dirty="0">
                <a:effectLst/>
                <a:latin typeface="Century Gothic" panose="020B0502020202020204" pitchFamily="34" charset="0"/>
                <a:ea typeface="Calibri" panose="020F0502020204030204" pitchFamily="34" charset="0"/>
                <a:cs typeface="Arial" panose="020B0604020202020204" pitchFamily="34" charset="0"/>
              </a:rPr>
              <a:t>Department of Rural development and Land Reform; </a:t>
            </a:r>
            <a:endParaRPr lang="en-ZA" sz="16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600" dirty="0">
                <a:effectLst/>
                <a:latin typeface="Century Gothic" panose="020B0502020202020204" pitchFamily="34" charset="0"/>
                <a:ea typeface="Calibri" panose="020F0502020204030204" pitchFamily="34" charset="0"/>
                <a:cs typeface="Arial" panose="020B0604020202020204" pitchFamily="34" charset="0"/>
              </a:rPr>
              <a:t>Department of Health;</a:t>
            </a:r>
            <a:endParaRPr lang="en-ZA" sz="16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600" dirty="0">
                <a:effectLst/>
                <a:latin typeface="Century Gothic" panose="020B0502020202020204" pitchFamily="34" charset="0"/>
                <a:ea typeface="Calibri" panose="020F0502020204030204" pitchFamily="34" charset="0"/>
                <a:cs typeface="Arial" panose="020B0604020202020204" pitchFamily="34" charset="0"/>
              </a:rPr>
              <a:t>Department of Social Development;</a:t>
            </a:r>
            <a:endParaRPr lang="en-ZA" sz="16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600" dirty="0">
                <a:effectLst/>
                <a:latin typeface="Century Gothic" panose="020B0502020202020204" pitchFamily="34" charset="0"/>
                <a:ea typeface="Calibri" panose="020F0502020204030204" pitchFamily="34" charset="0"/>
                <a:cs typeface="Arial" panose="020B0604020202020204" pitchFamily="34" charset="0"/>
              </a:rPr>
              <a:t>Department of Basic Education.</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endParaRPr lang="en-ZA" sz="1600" dirty="0">
              <a:latin typeface="Century Gothic" panose="020B0502020202020204" pitchFamily="34" charset="0"/>
            </a:endParaRPr>
          </a:p>
        </p:txBody>
      </p:sp>
    </p:spTree>
    <p:extLst>
      <p:ext uri="{BB962C8B-B14F-4D97-AF65-F5344CB8AC3E}">
        <p14:creationId xmlns:p14="http://schemas.microsoft.com/office/powerpoint/2010/main" xmlns="" val="279178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4</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Background </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253429"/>
            <a:ext cx="8496944" cy="3757900"/>
          </a:xfrm>
        </p:spPr>
        <p:txBody>
          <a:bodyPr/>
          <a:lstStyle/>
          <a:p>
            <a:pPr algn="just">
              <a:lnSpc>
                <a:spcPct val="150000"/>
              </a:lnSpc>
            </a:pPr>
            <a:r>
              <a:rPr lang="en-GB" sz="1600" dirty="0">
                <a:effectLst/>
                <a:latin typeface="Century Gothic" panose="020B0502020202020204" pitchFamily="34" charset="0"/>
                <a:ea typeface="Calibri" panose="020F0502020204030204" pitchFamily="34" charset="0"/>
                <a:cs typeface="Arial" panose="020B0604020202020204" pitchFamily="34" charset="0"/>
              </a:rPr>
              <a:t>The transformation hearings in terms of procurement practices at public institutions aimed to:</a:t>
            </a: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Assess compliance with National Treasury guidelines within the public sector;</a:t>
            </a:r>
            <a:endParaRPr lang="en-ZA" sz="1600" dirty="0">
              <a:effectLst/>
              <a:latin typeface="Century Gothic" panose="020B0502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Assess the impact of procurement processes and policies on women in the public sector; </a:t>
            </a:r>
            <a:endParaRPr lang="en-ZA" sz="1600" dirty="0">
              <a:effectLst/>
              <a:latin typeface="Century Gothic" panose="020B0502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Address institutional and systematic barriers to women’s economic progress;</a:t>
            </a:r>
            <a:endParaRPr lang="en-ZA" sz="1600" dirty="0">
              <a:effectLst/>
              <a:latin typeface="Century Gothic" panose="020B0502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Raise awareness of relevant international commitments and the importance of compliance;</a:t>
            </a:r>
            <a:endParaRPr lang="en-ZA" sz="1600" dirty="0">
              <a:effectLst/>
              <a:latin typeface="Century Gothic" panose="020B0502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Assess what measures have been put in place in the workplace to bring about transformation in terms of gender and procurement;  </a:t>
            </a:r>
            <a:endParaRPr lang="en-ZA" sz="1600" dirty="0">
              <a:effectLst/>
              <a:latin typeface="Century Gothic" panose="020B0502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Have in-depth consultation on policy gaps;   </a:t>
            </a:r>
            <a:endParaRPr lang="en-ZA" sz="1600" dirty="0">
              <a:effectLst/>
              <a:latin typeface="Century Gothic" panose="020B0502020202020204" pitchFamily="34" charset="0"/>
              <a:ea typeface="Times New Roman" panose="02020603050405020304" pitchFamily="18" charset="0"/>
            </a:endParaRPr>
          </a:p>
          <a:p>
            <a:pPr algn="just">
              <a:lnSpc>
                <a:spcPct val="150000"/>
              </a:lnSpc>
            </a:pPr>
            <a:endParaRPr lang="en-ZA" sz="1600" dirty="0">
              <a:latin typeface="Century Gothic" panose="020B0502020202020204" pitchFamily="34" charset="0"/>
            </a:endParaRPr>
          </a:p>
        </p:txBody>
      </p:sp>
    </p:spTree>
    <p:extLst>
      <p:ext uri="{BB962C8B-B14F-4D97-AF65-F5344CB8AC3E}">
        <p14:creationId xmlns:p14="http://schemas.microsoft.com/office/powerpoint/2010/main" xmlns="" val="305095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5</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Background </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253429"/>
            <a:ext cx="8496944" cy="3757900"/>
          </a:xfrm>
        </p:spPr>
        <p:txBody>
          <a:bodyPr/>
          <a:lstStyle/>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Monitor the implementation of the Commission’s recommendations by each entity; and</a:t>
            </a:r>
            <a:endParaRPr lang="en-ZA" sz="16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dirty="0">
                <a:effectLst/>
                <a:latin typeface="Century Gothic" panose="020B0502020202020204" pitchFamily="34" charset="0"/>
                <a:ea typeface="Calibri" panose="020F0502020204030204" pitchFamily="34" charset="0"/>
                <a:cs typeface="Arial" panose="020B0604020202020204" pitchFamily="34" charset="0"/>
              </a:rPr>
              <a:t>Ensure that employment equity takes place within the public sector, especially among those that were previously disadvantaged, women and people with disabilities (PWDs). </a:t>
            </a:r>
            <a:endParaRPr lang="en-ZA" sz="1600" dirty="0">
              <a:effectLst/>
              <a:latin typeface="Times New Roman" panose="02020603050405020304" pitchFamily="18" charset="0"/>
              <a:ea typeface="Times New Roman" panose="02020603050405020304" pitchFamily="18" charset="0"/>
            </a:endParaRPr>
          </a:p>
          <a:p>
            <a:pPr algn="just">
              <a:lnSpc>
                <a:spcPct val="150000"/>
              </a:lnSpc>
            </a:pPr>
            <a:endParaRPr lang="en-ZA" sz="1600" dirty="0">
              <a:latin typeface="Century Gothic" panose="020B0502020202020204" pitchFamily="34" charset="0"/>
            </a:endParaRPr>
          </a:p>
        </p:txBody>
      </p:sp>
    </p:spTree>
    <p:extLst>
      <p:ext uri="{BB962C8B-B14F-4D97-AF65-F5344CB8AC3E}">
        <p14:creationId xmlns:p14="http://schemas.microsoft.com/office/powerpoint/2010/main" xmlns="" val="389037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6</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Background </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253429"/>
            <a:ext cx="8496944" cy="3757900"/>
          </a:xfrm>
        </p:spPr>
        <p:txBody>
          <a:bodyPr/>
          <a:lstStyle/>
          <a:p>
            <a:pPr algn="just">
              <a:lnSpc>
                <a:spcPct val="150000"/>
              </a:lnSpc>
            </a:pPr>
            <a:r>
              <a:rPr lang="en-US" sz="1600" dirty="0">
                <a:effectLst/>
                <a:latin typeface="Century Gothic" panose="020B0502020202020204" pitchFamily="34" charset="0"/>
                <a:ea typeface="Calibri" panose="020F0502020204030204" pitchFamily="34" charset="0"/>
                <a:cs typeface="Arial" panose="020B0604020202020204" pitchFamily="34" charset="0"/>
              </a:rPr>
              <a:t>During public investigative process, t</a:t>
            </a:r>
            <a:r>
              <a:rPr lang="en-ZA" sz="1600" dirty="0">
                <a:effectLst/>
                <a:latin typeface="Century Gothic" panose="020B0502020202020204" pitchFamily="34" charset="0"/>
                <a:ea typeface="Times New Roman" panose="02020603050405020304" pitchFamily="18" charset="0"/>
                <a:cs typeface="Arial" panose="020B0604020202020204" pitchFamily="34" charset="0"/>
              </a:rPr>
              <a:t>he importance of gender sensitisation of procurement staff and committees was highlighted during the hearings as it is imperative that people understand that gender equity measures to advance women in male dominated areas are not to be perceived as discriminatory towards men. </a:t>
            </a:r>
          </a:p>
          <a:p>
            <a:pPr algn="just">
              <a:lnSpc>
                <a:spcPct val="150000"/>
              </a:lnSpc>
            </a:pPr>
            <a:endParaRPr lang="en-ZA" sz="16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50000"/>
              </a:lnSpc>
            </a:pPr>
            <a:r>
              <a:rPr lang="en-ZA" sz="1600" dirty="0">
                <a:effectLst/>
                <a:latin typeface="Century Gothic" panose="020B0502020202020204" pitchFamily="34" charset="0"/>
                <a:ea typeface="Times New Roman" panose="02020603050405020304" pitchFamily="18" charset="0"/>
                <a:cs typeface="Arial" panose="020B0604020202020204" pitchFamily="34" charset="0"/>
              </a:rPr>
              <a:t>Policy development to address inclusivity as well as training of SCM officials in government departments was highlighted with the aim to promote and implement the provisions of the PPPFA and BBBEE which encourages the use of women-owned enterprises to benefit from preferential procurement</a:t>
            </a:r>
            <a:r>
              <a:rPr lang="en-ZA" sz="1600" dirty="0">
                <a:effectLst/>
                <a:latin typeface="Arial" panose="020B0604020202020204" pitchFamily="34" charset="0"/>
                <a:ea typeface="Times New Roman" panose="02020603050405020304" pitchFamily="18" charset="0"/>
                <a:cs typeface="Arial" panose="020B0604020202020204" pitchFamily="34" charset="0"/>
              </a:rPr>
              <a:t>.</a:t>
            </a:r>
          </a:p>
          <a:p>
            <a:pPr algn="just">
              <a:lnSpc>
                <a:spcPct val="150000"/>
              </a:lnSpc>
            </a:pPr>
            <a:endParaRPr lang="en-ZA" sz="1600" dirty="0">
              <a:latin typeface="Century Gothic" panose="020B0502020202020204" pitchFamily="34" charset="0"/>
            </a:endParaRPr>
          </a:p>
        </p:txBody>
      </p:sp>
    </p:spTree>
    <p:extLst>
      <p:ext uri="{BB962C8B-B14F-4D97-AF65-F5344CB8AC3E}">
        <p14:creationId xmlns:p14="http://schemas.microsoft.com/office/powerpoint/2010/main" xmlns="" val="1107215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0" y="0"/>
            <a:ext cx="9144000" cy="6858000"/>
            <a:chOff x="0" y="0"/>
            <a:chExt cx="9144000" cy="6859122"/>
          </a:xfrm>
        </p:grpSpPr>
        <p:pic>
          <p:nvPicPr>
            <p:cNvPr id="717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717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7171" name="Slide Number Placeholder 5"/>
          <p:cNvSpPr>
            <a:spLocks noGrp="1"/>
          </p:cNvSpPr>
          <p:nvPr>
            <p:ph type="sldNum" sz="quarter" idx="12"/>
          </p:nvPr>
        </p:nvSpPr>
        <p:spPr>
          <a:noFill/>
        </p:spPr>
        <p:txBody>
          <a:bodyPr/>
          <a:lstStyle/>
          <a:p>
            <a:fld id="{6AB2D108-61D8-4D88-8F4E-06697FD07B96}" type="slidenum">
              <a:rPr lang="en-GB" smtClean="0"/>
              <a:pPr/>
              <a:t>7</a:t>
            </a:fld>
            <a:endParaRPr lang="en-GB" dirty="0"/>
          </a:p>
        </p:txBody>
      </p:sp>
      <p:sp>
        <p:nvSpPr>
          <p:cNvPr id="7172" name="Rectangle 2"/>
          <p:cNvSpPr>
            <a:spLocks noGrp="1" noChangeArrowheads="1"/>
          </p:cNvSpPr>
          <p:nvPr>
            <p:ph type="ctrTitle"/>
          </p:nvPr>
        </p:nvSpPr>
        <p:spPr>
          <a:xfrm>
            <a:off x="755650" y="2060575"/>
            <a:ext cx="7772400" cy="431800"/>
          </a:xfrm>
        </p:spPr>
        <p:txBody>
          <a:bodyPr/>
          <a:lstStyle/>
          <a:p>
            <a:pPr eaLnBrk="1" hangingPunct="1"/>
            <a:r>
              <a:rPr lang="en-GB" sz="3200" b="1" dirty="0">
                <a:solidFill>
                  <a:schemeClr val="tx1"/>
                </a:solidFill>
                <a:latin typeface="Century Gothic" pitchFamily="34" charset="0"/>
                <a:sym typeface="Century Gothic" pitchFamily="34" charset="0"/>
              </a:rPr>
              <a:t> </a:t>
            </a:r>
            <a:r>
              <a:rPr lang="en-ZA" sz="1800" b="1" dirty="0">
                <a:solidFill>
                  <a:schemeClr val="tx1"/>
                </a:solidFill>
                <a:latin typeface="Century Gothic" panose="020B0502020202020204" pitchFamily="34" charset="0"/>
                <a:sym typeface="Century Gothic" pitchFamily="34" charset="0"/>
              </a:rPr>
              <a:t>FINDINGS AND R</a:t>
            </a:r>
            <a:r>
              <a:rPr lang="en-ZA" sz="1800" b="1" dirty="0">
                <a:latin typeface="Century Gothic" panose="020B0502020202020204" pitchFamily="34" charset="0"/>
              </a:rPr>
              <a:t>ECOMMENDATIONS TO DEPARTMENT OF SOCIAL DEVELOPMENT (DSD)</a:t>
            </a:r>
            <a:r>
              <a:rPr lang="en-ZA" sz="3200" b="1" dirty="0">
                <a:latin typeface="Century Gothic" panose="020B0502020202020204" pitchFamily="34" charset="0"/>
              </a:rPr>
              <a:t/>
            </a:r>
            <a:br>
              <a:rPr lang="en-ZA" sz="3200" b="1" dirty="0">
                <a:latin typeface="Century Gothic" panose="020B0502020202020204" pitchFamily="34" charset="0"/>
              </a:rPr>
            </a:br>
            <a:endParaRPr lang="en-GB" sz="3200" b="1" dirty="0">
              <a:solidFill>
                <a:schemeClr val="tx1"/>
              </a:solidFill>
              <a:latin typeface="Century Gothic" pitchFamily="34" charset="0"/>
              <a:sym typeface="Century Gothic" pitchFamily="34" charset="0"/>
            </a:endParaRPr>
          </a:p>
        </p:txBody>
      </p:sp>
      <p:sp>
        <p:nvSpPr>
          <p:cNvPr id="7173" name="Rectangle 3"/>
          <p:cNvSpPr>
            <a:spLocks noGrp="1" noChangeArrowheads="1"/>
          </p:cNvSpPr>
          <p:nvPr>
            <p:ph type="subTitle" idx="1"/>
          </p:nvPr>
        </p:nvSpPr>
        <p:spPr>
          <a:xfrm>
            <a:off x="323528" y="2492375"/>
            <a:ext cx="8496944" cy="3518953"/>
          </a:xfrm>
        </p:spPr>
        <p:txBody>
          <a:bodyPr/>
          <a:lstStyle/>
          <a:p>
            <a:pPr algn="just">
              <a:lnSpc>
                <a:spcPct val="150000"/>
              </a:lnSpc>
            </a:pPr>
            <a:r>
              <a:rPr lang="en-GB" sz="1600" dirty="0">
                <a:latin typeface="Century Gothic" panose="020B0502020202020204" pitchFamily="34" charset="0"/>
              </a:rPr>
              <a:t>-The Commission recommended that the DSD develop a policy that require more than 30% of women in decision making-position in line with the WEP 2 notwithstanding that DSD has sufficient representation of women in decision making positions. </a:t>
            </a:r>
          </a:p>
          <a:p>
            <a:pPr algn="just">
              <a:lnSpc>
                <a:spcPct val="150000"/>
              </a:lnSpc>
            </a:pPr>
            <a:r>
              <a:rPr lang="en-GB" sz="1600" dirty="0">
                <a:latin typeface="Century Gothic" panose="020B0502020202020204" pitchFamily="34" charset="0"/>
              </a:rPr>
              <a:t>-The Commission found that the DSD has not awarded any contract to tenderers not scoring the highest points in efforts of advancing historically disadvantaged persons as required by PPPFA. The Commission recommended DSD to implement this provision. </a:t>
            </a:r>
          </a:p>
          <a:p>
            <a:pPr algn="just">
              <a:lnSpc>
                <a:spcPct val="150000"/>
              </a:lnSpc>
            </a:pPr>
            <a:r>
              <a:rPr lang="en-GB" sz="1600" dirty="0">
                <a:latin typeface="Century Gothic" panose="020B0502020202020204" pitchFamily="34" charset="0"/>
              </a:rPr>
              <a:t>-The Commission recommended that the DSD conducts workshop/training to employees working on procurement on the aims and implementation of the PPPFA, BBBEE and procurement transformation or a refresher workshop/training on same.</a:t>
            </a:r>
            <a:endParaRPr lang="en-ZA" sz="1600" dirty="0">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6AAADC9B-DAFC-423C-8234-312FB32C856F}" type="slidenum">
              <a:rPr lang="en-GB" smtClean="0"/>
              <a:pPr/>
              <a:t>8</a:t>
            </a:fld>
            <a:endParaRPr lang="en-GB" dirty="0"/>
          </a:p>
        </p:txBody>
      </p:sp>
      <p:sp>
        <p:nvSpPr>
          <p:cNvPr id="6148" name="Rectangle 2"/>
          <p:cNvSpPr>
            <a:spLocks noGrp="1" noChangeArrowheads="1"/>
          </p:cNvSpPr>
          <p:nvPr>
            <p:ph type="ctrTitle"/>
          </p:nvPr>
        </p:nvSpPr>
        <p:spPr>
          <a:xfrm>
            <a:off x="895570" y="2110270"/>
            <a:ext cx="7772400" cy="431800"/>
          </a:xfrm>
        </p:spPr>
        <p:txBody>
          <a:bodyPr/>
          <a:lstStyle/>
          <a:p>
            <a:r>
              <a:rPr lang="en-ZA" sz="2000" b="1" dirty="0">
                <a:solidFill>
                  <a:schemeClr val="tx1"/>
                </a:solidFill>
                <a:latin typeface="Century Gothic" panose="020B0502020202020204" pitchFamily="34" charset="0"/>
                <a:sym typeface="Century Gothic" pitchFamily="34" charset="0"/>
              </a:rPr>
              <a:t>Continuation </a:t>
            </a:r>
            <a:endParaRPr lang="en-GB" sz="2000" b="1" dirty="0">
              <a:solidFill>
                <a:schemeClr val="tx1"/>
              </a:solidFill>
              <a:latin typeface="+mn-lt"/>
              <a:sym typeface="Century Gothic" pitchFamily="34" charset="0"/>
            </a:endParaRPr>
          </a:p>
        </p:txBody>
      </p:sp>
      <p:sp>
        <p:nvSpPr>
          <p:cNvPr id="6149" name="Rectangle 3"/>
          <p:cNvSpPr>
            <a:spLocks noGrp="1" noChangeArrowheads="1"/>
          </p:cNvSpPr>
          <p:nvPr>
            <p:ph type="subTitle" idx="1"/>
          </p:nvPr>
        </p:nvSpPr>
        <p:spPr>
          <a:xfrm>
            <a:off x="179512" y="2253428"/>
            <a:ext cx="8640960" cy="3791772"/>
          </a:xfrm>
        </p:spPr>
        <p:txBody>
          <a:bodyPr/>
          <a:lstStyle/>
          <a:p>
            <a:pPr algn="just">
              <a:lnSpc>
                <a:spcPct val="150000"/>
              </a:lnSpc>
            </a:pPr>
            <a:endParaRPr lang="en-GB" sz="1600" dirty="0">
              <a:latin typeface="Century Gothic" pitchFamily="34" charset="0"/>
            </a:endParaRPr>
          </a:p>
          <a:p>
            <a:pPr algn="just">
              <a:lnSpc>
                <a:spcPct val="150000"/>
              </a:lnSpc>
            </a:pPr>
            <a:r>
              <a:rPr lang="en-GB" sz="1600" dirty="0">
                <a:latin typeface="Century Gothic" pitchFamily="34" charset="0"/>
              </a:rPr>
              <a:t>-The Commission found that the DSD does not incorporate gender markers into ongoing reporting and KPA’s. This is a red flag towards the commitment of the DSD in driving gender transformation. The Commission recommended that gender markers be incorporated in all senior managers’ contracts and KPA’s. </a:t>
            </a:r>
          </a:p>
        </p:txBody>
      </p:sp>
      <mc:AlternateContent xmlns:mc="http://schemas.openxmlformats.org/markup-compatibility/2006">
        <mc:Choice xmlns:pslz="http://schemas.microsoft.com/office/powerpoint/2016/slidezoom" xmlns="" Requires="pslz">
          <p:graphicFrame>
            <p:nvGraphicFramePr>
              <p:cNvPr id="3" name="Slide Zoom 2">
                <a:extLst>
                  <a:ext uri="{FF2B5EF4-FFF2-40B4-BE49-F238E27FC236}">
                    <a16:creationId xmlns:a16="http://schemas.microsoft.com/office/drawing/2014/main" id="{B01507CC-C6D5-4B97-853E-D0B6F8956297}"/>
                  </a:ext>
                </a:extLst>
              </p:cNvPr>
              <p:cNvGraphicFramePr>
                <a:graphicFrameLocks noChangeAspect="1"/>
              </p:cNvGraphicFramePr>
              <p:nvPr>
                <p:extLst>
                  <p:ext uri="{D42A27DB-BD31-4B8C-83A1-F6EECF244321}">
                    <p14:modId xmlns:p14="http://schemas.microsoft.com/office/powerpoint/2010/main" val="3382825858"/>
                  </p:ext>
                </p:extLst>
              </p:nvPr>
            </p:nvGraphicFramePr>
            <p:xfrm>
              <a:off x="-694765" y="6135221"/>
              <a:ext cx="2286000" cy="1714500"/>
            </p:xfrm>
            <a:graphic>
              <a:graphicData uri="http://schemas.microsoft.com/office/powerpoint/2016/slidezoom">
                <pslz:sldZm>
                  <pslz:sldZmObj sldId="275" cId="3472083658">
                    <pslz:zmPr id="{4AD8E61B-8FB2-4D46-AE0F-7B36212F3811}" returnToParent="0" transitionDur="1000">
                      <p166:blipFill xmlns:p166="http://schemas.microsoft.com/office/powerpoint/2016/6/main">
                        <a:blip r:embed="rId5"/>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3" name="Slide Zoom 2">
                <a:hlinkClick r:id="rId6" action="ppaction://hlinksldjump"/>
                <a:extLst>
                  <a:ext uri="{FF2B5EF4-FFF2-40B4-BE49-F238E27FC236}">
                    <a16:creationId xmlns:a16="http://schemas.microsoft.com/office/drawing/2014/main" xmlns="" xmlns:pslz="http://schemas.microsoft.com/office/powerpoint/2016/slidezoom" id="{B01507CC-C6D5-4B97-853E-D0B6F8956297}"/>
                  </a:ext>
                </a:extLst>
              </p:cNvPr>
              <p:cNvPicPr>
                <a:picLocks noGrp="1" noRot="1" noChangeAspect="1" noMove="1" noResize="1" noEditPoints="1" noAdjustHandles="1" noChangeArrowheads="1" noChangeShapeType="1"/>
              </p:cNvPicPr>
              <p:nvPr/>
            </p:nvPicPr>
            <p:blipFill>
              <a:blip r:embed="rId7" cstate="print"/>
              <a:stretch>
                <a:fillRect/>
              </a:stretch>
            </p:blipFill>
            <p:spPr>
              <a:xfrm>
                <a:off x="-694765" y="6135221"/>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xmlns="" val="347208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0"/>
          <p:cNvGrpSpPr>
            <a:grpSpLocks/>
          </p:cNvGrpSpPr>
          <p:nvPr/>
        </p:nvGrpSpPr>
        <p:grpSpPr bwMode="auto">
          <a:xfrm>
            <a:off x="0" y="0"/>
            <a:ext cx="9144000" cy="6858000"/>
            <a:chOff x="0" y="0"/>
            <a:chExt cx="9144000" cy="6859122"/>
          </a:xfrm>
        </p:grpSpPr>
        <p:pic>
          <p:nvPicPr>
            <p:cNvPr id="615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6147" name="Slide Number Placeholder 5"/>
          <p:cNvSpPr>
            <a:spLocks noGrp="1"/>
          </p:cNvSpPr>
          <p:nvPr>
            <p:ph type="sldNum" sz="quarter" idx="12"/>
          </p:nvPr>
        </p:nvSpPr>
        <p:spPr>
          <a:noFill/>
        </p:spPr>
        <p:txBody>
          <a:bodyPr/>
          <a:lstStyle/>
          <a:p>
            <a:fld id="{6AAADC9B-DAFC-423C-8234-312FB32C856F}" type="slidenum">
              <a:rPr lang="en-GB" smtClean="0"/>
              <a:pPr/>
              <a:t>9</a:t>
            </a:fld>
            <a:endParaRPr lang="en-GB" dirty="0"/>
          </a:p>
        </p:txBody>
      </p:sp>
      <p:sp>
        <p:nvSpPr>
          <p:cNvPr id="6148" name="Rectangle 2"/>
          <p:cNvSpPr>
            <a:spLocks noGrp="1" noChangeArrowheads="1"/>
          </p:cNvSpPr>
          <p:nvPr>
            <p:ph type="ctrTitle"/>
          </p:nvPr>
        </p:nvSpPr>
        <p:spPr>
          <a:xfrm>
            <a:off x="895570" y="2110270"/>
            <a:ext cx="7772400" cy="431800"/>
          </a:xfrm>
        </p:spPr>
        <p:txBody>
          <a:bodyPr/>
          <a:lstStyle/>
          <a:p>
            <a:r>
              <a:rPr lang="en-ZA" sz="2000" b="1" dirty="0">
                <a:solidFill>
                  <a:schemeClr val="tx1"/>
                </a:solidFill>
                <a:latin typeface="Century Gothic" panose="020B0502020202020204" pitchFamily="34" charset="0"/>
                <a:sym typeface="Century Gothic" pitchFamily="34" charset="0"/>
              </a:rPr>
              <a:t>FINDINGS AND </a:t>
            </a:r>
            <a:r>
              <a:rPr lang="en-ZA" sz="2000" b="1" dirty="0">
                <a:latin typeface="Century Gothic" panose="020B0502020202020204" pitchFamily="34" charset="0"/>
              </a:rPr>
              <a:t>RECOMMENDATIONS TO DEPARTMENT OF BASIC EDUCATION DEVELOPMENT (DOE)</a:t>
            </a:r>
            <a:r>
              <a:rPr lang="en-GB" sz="2000" dirty="0">
                <a:latin typeface="Century Gothic" pitchFamily="34" charset="0"/>
              </a:rPr>
              <a:t/>
            </a:r>
            <a:br>
              <a:rPr lang="en-GB" sz="2000" dirty="0">
                <a:latin typeface="Century Gothic" pitchFamily="34" charset="0"/>
              </a:rPr>
            </a:br>
            <a:endParaRPr lang="en-GB" sz="2000" b="1" dirty="0">
              <a:solidFill>
                <a:schemeClr val="tx1"/>
              </a:solidFill>
              <a:latin typeface="+mn-lt"/>
              <a:sym typeface="Century Gothic" pitchFamily="34" charset="0"/>
            </a:endParaRPr>
          </a:p>
        </p:txBody>
      </p:sp>
      <p:sp>
        <p:nvSpPr>
          <p:cNvPr id="6149" name="Rectangle 3"/>
          <p:cNvSpPr>
            <a:spLocks noGrp="1" noChangeArrowheads="1"/>
          </p:cNvSpPr>
          <p:nvPr>
            <p:ph type="subTitle" idx="1"/>
          </p:nvPr>
        </p:nvSpPr>
        <p:spPr>
          <a:xfrm>
            <a:off x="107504" y="2253428"/>
            <a:ext cx="8784976" cy="3791772"/>
          </a:xfrm>
        </p:spPr>
        <p:txBody>
          <a:bodyPr/>
          <a:lstStyle/>
          <a:p>
            <a:pPr algn="just">
              <a:lnSpc>
                <a:spcPct val="150000"/>
              </a:lnSpc>
            </a:pPr>
            <a:endParaRPr lang="en-GB" sz="1600" dirty="0">
              <a:latin typeface="Century Gothic" pitchFamily="34" charset="0"/>
            </a:endParaRPr>
          </a:p>
          <a:p>
            <a:pPr algn="just">
              <a:lnSpc>
                <a:spcPct val="150000"/>
              </a:lnSpc>
            </a:pPr>
            <a:r>
              <a:rPr lang="en-GB" sz="1600" dirty="0">
                <a:latin typeface="Century Gothic" pitchFamily="34" charset="0"/>
              </a:rPr>
              <a:t>-The Commission found  the National Department of Education’s (DOE) procurement profile to be concerning, with only 3.65% being spent on companies that are owned by women and/or companies where women are shareholders. The Commission recommended to the DOE to increase the spending on companies owned by women. </a:t>
            </a:r>
          </a:p>
          <a:p>
            <a:pPr algn="just">
              <a:lnSpc>
                <a:spcPct val="150000"/>
              </a:lnSpc>
            </a:pPr>
            <a:r>
              <a:rPr lang="en-GB" sz="1600" dirty="0">
                <a:latin typeface="Century Gothic" pitchFamily="34" charset="0"/>
              </a:rPr>
              <a:t>-The DOE failed to specifically and practically apply the provisions of the PPPFA and BBBEE to expedite and reach gender parity in procurement practices. The Commission recommended the DOE to implement these provisions.</a:t>
            </a:r>
          </a:p>
          <a:p>
            <a:pPr algn="just">
              <a:lnSpc>
                <a:spcPct val="150000"/>
              </a:lnSpc>
            </a:pPr>
            <a:r>
              <a:rPr lang="en-GB" sz="1600" dirty="0">
                <a:latin typeface="Century Gothic" pitchFamily="34" charset="0"/>
              </a:rPr>
              <a:t>-The Commission recommended that the DOE revisit and implement the provisions of the PPPFA to give preference to women, youth, PWD and other previously disadvantaged persons.</a:t>
            </a:r>
          </a:p>
          <a:p>
            <a:pPr algn="just">
              <a:lnSpc>
                <a:spcPct val="150000"/>
              </a:lnSpc>
            </a:pPr>
            <a:endParaRPr lang="en-ZA" sz="1600" dirty="0">
              <a:latin typeface="Century Gothic" pitchFamily="34" charset="0"/>
            </a:endParaRPr>
          </a:p>
        </p:txBody>
      </p:sp>
    </p:spTree>
    <p:extLst>
      <p:ext uri="{BB962C8B-B14F-4D97-AF65-F5344CB8AC3E}">
        <p14:creationId xmlns:p14="http://schemas.microsoft.com/office/powerpoint/2010/main" xmlns="" val="39417442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9355</TotalTime>
  <Words>1030</Words>
  <Application>Microsoft Office PowerPoint</Application>
  <PresentationFormat>On-screen Show (4:3)</PresentationFormat>
  <Paragraphs>91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CGE REPORT ON GENDER TRANSFORMATION IN PROCUREMENT</vt:lpstr>
      <vt:lpstr> Background  </vt:lpstr>
      <vt:lpstr> Background  </vt:lpstr>
      <vt:lpstr> Background  </vt:lpstr>
      <vt:lpstr> Background  </vt:lpstr>
      <vt:lpstr> Background  </vt:lpstr>
      <vt:lpstr> FINDINGS AND RECOMMENDATIONS TO DEPARTMENT OF SOCIAL DEVELOPMENT (DSD) </vt:lpstr>
      <vt:lpstr>Continuation </vt:lpstr>
      <vt:lpstr>FINDINGS AND RECOMMENDATIONS TO DEPARTMENT OF BASIC EDUCATION DEVELOPMENT (DOE) </vt:lpstr>
      <vt:lpstr>FINDINGS AND RECOMMENDATIONS TO DEPARTMENT OF RURAL DEVELOPMENT AND LAND REFORM ( DRDLR) </vt:lpstr>
      <vt:lpstr>Continuation</vt:lpstr>
      <vt:lpstr>CONCLUSION</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Mofihli</dc:creator>
  <cp:lastModifiedBy>USER</cp:lastModifiedBy>
  <cp:revision>111</cp:revision>
  <dcterms:created xsi:type="dcterms:W3CDTF">2015-05-20T12:02:58Z</dcterms:created>
  <dcterms:modified xsi:type="dcterms:W3CDTF">2022-01-25T10:22:35Z</dcterms:modified>
</cp:coreProperties>
</file>