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5"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90" r:id="rId20"/>
    <p:sldId id="276" r:id="rId21"/>
    <p:sldId id="291" r:id="rId22"/>
    <p:sldId id="277" r:id="rId23"/>
    <p:sldId id="278" r:id="rId24"/>
    <p:sldId id="292" r:id="rId25"/>
    <p:sldId id="279" r:id="rId26"/>
    <p:sldId id="280" r:id="rId27"/>
    <p:sldId id="281" r:id="rId28"/>
    <p:sldId id="282" r:id="rId29"/>
    <p:sldId id="283" r:id="rId30"/>
    <p:sldId id="293" r:id="rId31"/>
    <p:sldId id="294" r:id="rId32"/>
    <p:sldId id="285" r:id="rId33"/>
    <p:sldId id="286" r:id="rId34"/>
    <p:sldId id="287" r:id="rId35"/>
    <p:sldId id="288" r:id="rId36"/>
    <p:sldId id="28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2BC8A9-4658-4781-A96A-1F298512BD6E}" v="2" dt="2022-01-19T09:33:28.3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bo Rapoo" userId="5896f94e-93eb-46bd-bc29-d09336835ac1" providerId="ADAL" clId="{1B2BC8A9-4658-4781-A96A-1F298512BD6E}"/>
    <pc:docChg chg="undo custSel modSld">
      <pc:chgData name="Thabo Rapoo" userId="5896f94e-93eb-46bd-bc29-d09336835ac1" providerId="ADAL" clId="{1B2BC8A9-4658-4781-A96A-1F298512BD6E}" dt="2022-01-19T09:53:33.866" v="269" actId="255"/>
      <pc:docMkLst>
        <pc:docMk/>
      </pc:docMkLst>
      <pc:sldChg chg="modSp mod">
        <pc:chgData name="Thabo Rapoo" userId="5896f94e-93eb-46bd-bc29-d09336835ac1" providerId="ADAL" clId="{1B2BC8A9-4658-4781-A96A-1F298512BD6E}" dt="2022-01-19T09:45:56.629" v="165" actId="6549"/>
        <pc:sldMkLst>
          <pc:docMk/>
          <pc:sldMk cId="1360047900" sldId="261"/>
        </pc:sldMkLst>
        <pc:spChg chg="mod">
          <ac:chgData name="Thabo Rapoo" userId="5896f94e-93eb-46bd-bc29-d09336835ac1" providerId="ADAL" clId="{1B2BC8A9-4658-4781-A96A-1F298512BD6E}" dt="2022-01-19T09:45:56.629" v="165" actId="6549"/>
          <ac:spMkLst>
            <pc:docMk/>
            <pc:sldMk cId="1360047900" sldId="261"/>
            <ac:spMk id="3" creationId="{00000000-0000-0000-0000-000000000000}"/>
          </ac:spMkLst>
        </pc:spChg>
      </pc:sldChg>
      <pc:sldChg chg="modSp mod">
        <pc:chgData name="Thabo Rapoo" userId="5896f94e-93eb-46bd-bc29-d09336835ac1" providerId="ADAL" clId="{1B2BC8A9-4658-4781-A96A-1F298512BD6E}" dt="2022-01-19T09:47:12.606" v="182" actId="6549"/>
        <pc:sldMkLst>
          <pc:docMk/>
          <pc:sldMk cId="1855990029" sldId="266"/>
        </pc:sldMkLst>
        <pc:spChg chg="mod">
          <ac:chgData name="Thabo Rapoo" userId="5896f94e-93eb-46bd-bc29-d09336835ac1" providerId="ADAL" clId="{1B2BC8A9-4658-4781-A96A-1F298512BD6E}" dt="2022-01-19T09:47:12.606" v="182" actId="6549"/>
          <ac:spMkLst>
            <pc:docMk/>
            <pc:sldMk cId="1855990029" sldId="266"/>
            <ac:spMk id="3" creationId="{00000000-0000-0000-0000-000000000000}"/>
          </ac:spMkLst>
        </pc:spChg>
      </pc:sldChg>
      <pc:sldChg chg="modSp mod">
        <pc:chgData name="Thabo Rapoo" userId="5896f94e-93eb-46bd-bc29-d09336835ac1" providerId="ADAL" clId="{1B2BC8A9-4658-4781-A96A-1F298512BD6E}" dt="2022-01-19T09:48:23.083" v="183" actId="113"/>
        <pc:sldMkLst>
          <pc:docMk/>
          <pc:sldMk cId="2109501603" sldId="274"/>
        </pc:sldMkLst>
        <pc:spChg chg="mod">
          <ac:chgData name="Thabo Rapoo" userId="5896f94e-93eb-46bd-bc29-d09336835ac1" providerId="ADAL" clId="{1B2BC8A9-4658-4781-A96A-1F298512BD6E}" dt="2022-01-19T09:48:23.083" v="183" actId="113"/>
          <ac:spMkLst>
            <pc:docMk/>
            <pc:sldMk cId="2109501603" sldId="274"/>
            <ac:spMk id="3" creationId="{00000000-0000-0000-0000-000000000000}"/>
          </ac:spMkLst>
        </pc:spChg>
      </pc:sldChg>
      <pc:sldChg chg="modSp mod">
        <pc:chgData name="Thabo Rapoo" userId="5896f94e-93eb-46bd-bc29-d09336835ac1" providerId="ADAL" clId="{1B2BC8A9-4658-4781-A96A-1F298512BD6E}" dt="2022-01-19T09:48:32.409" v="184" actId="113"/>
        <pc:sldMkLst>
          <pc:docMk/>
          <pc:sldMk cId="273868755" sldId="276"/>
        </pc:sldMkLst>
        <pc:spChg chg="mod">
          <ac:chgData name="Thabo Rapoo" userId="5896f94e-93eb-46bd-bc29-d09336835ac1" providerId="ADAL" clId="{1B2BC8A9-4658-4781-A96A-1F298512BD6E}" dt="2022-01-19T09:48:32.409" v="184" actId="113"/>
          <ac:spMkLst>
            <pc:docMk/>
            <pc:sldMk cId="273868755" sldId="276"/>
            <ac:spMk id="3" creationId="{00000000-0000-0000-0000-000000000000}"/>
          </ac:spMkLst>
        </pc:spChg>
      </pc:sldChg>
      <pc:sldChg chg="modSp mod">
        <pc:chgData name="Thabo Rapoo" userId="5896f94e-93eb-46bd-bc29-d09336835ac1" providerId="ADAL" clId="{1B2BC8A9-4658-4781-A96A-1F298512BD6E}" dt="2022-01-19T09:48:55.662" v="186" actId="113"/>
        <pc:sldMkLst>
          <pc:docMk/>
          <pc:sldMk cId="580709472" sldId="278"/>
        </pc:sldMkLst>
        <pc:spChg chg="mod">
          <ac:chgData name="Thabo Rapoo" userId="5896f94e-93eb-46bd-bc29-d09336835ac1" providerId="ADAL" clId="{1B2BC8A9-4658-4781-A96A-1F298512BD6E}" dt="2022-01-19T09:48:55.662" v="186" actId="113"/>
          <ac:spMkLst>
            <pc:docMk/>
            <pc:sldMk cId="580709472" sldId="278"/>
            <ac:spMk id="3" creationId="{00000000-0000-0000-0000-000000000000}"/>
          </ac:spMkLst>
        </pc:spChg>
      </pc:sldChg>
      <pc:sldChg chg="modSp mod">
        <pc:chgData name="Thabo Rapoo" userId="5896f94e-93eb-46bd-bc29-d09336835ac1" providerId="ADAL" clId="{1B2BC8A9-4658-4781-A96A-1F298512BD6E}" dt="2022-01-19T09:49:33.859" v="190" actId="113"/>
        <pc:sldMkLst>
          <pc:docMk/>
          <pc:sldMk cId="4023233327" sldId="279"/>
        </pc:sldMkLst>
        <pc:spChg chg="mod">
          <ac:chgData name="Thabo Rapoo" userId="5896f94e-93eb-46bd-bc29-d09336835ac1" providerId="ADAL" clId="{1B2BC8A9-4658-4781-A96A-1F298512BD6E}" dt="2022-01-19T09:49:33.859" v="190" actId="113"/>
          <ac:spMkLst>
            <pc:docMk/>
            <pc:sldMk cId="4023233327" sldId="279"/>
            <ac:spMk id="3" creationId="{00000000-0000-0000-0000-000000000000}"/>
          </ac:spMkLst>
        </pc:spChg>
      </pc:sldChg>
      <pc:sldChg chg="modSp mod">
        <pc:chgData name="Thabo Rapoo" userId="5896f94e-93eb-46bd-bc29-d09336835ac1" providerId="ADAL" clId="{1B2BC8A9-4658-4781-A96A-1F298512BD6E}" dt="2022-01-19T09:49:55.165" v="192" actId="113"/>
        <pc:sldMkLst>
          <pc:docMk/>
          <pc:sldMk cId="2425829387" sldId="280"/>
        </pc:sldMkLst>
        <pc:spChg chg="mod">
          <ac:chgData name="Thabo Rapoo" userId="5896f94e-93eb-46bd-bc29-d09336835ac1" providerId="ADAL" clId="{1B2BC8A9-4658-4781-A96A-1F298512BD6E}" dt="2022-01-19T09:49:55.165" v="192" actId="113"/>
          <ac:spMkLst>
            <pc:docMk/>
            <pc:sldMk cId="2425829387" sldId="280"/>
            <ac:spMk id="3" creationId="{00000000-0000-0000-0000-000000000000}"/>
          </ac:spMkLst>
        </pc:spChg>
      </pc:sldChg>
      <pc:sldChg chg="modSp mod">
        <pc:chgData name="Thabo Rapoo" userId="5896f94e-93eb-46bd-bc29-d09336835ac1" providerId="ADAL" clId="{1B2BC8A9-4658-4781-A96A-1F298512BD6E}" dt="2022-01-19T09:50:13.505" v="193" actId="255"/>
        <pc:sldMkLst>
          <pc:docMk/>
          <pc:sldMk cId="4248371271" sldId="281"/>
        </pc:sldMkLst>
        <pc:spChg chg="mod">
          <ac:chgData name="Thabo Rapoo" userId="5896f94e-93eb-46bd-bc29-d09336835ac1" providerId="ADAL" clId="{1B2BC8A9-4658-4781-A96A-1F298512BD6E}" dt="2022-01-19T09:50:13.505" v="193" actId="255"/>
          <ac:spMkLst>
            <pc:docMk/>
            <pc:sldMk cId="4248371271" sldId="281"/>
            <ac:spMk id="3" creationId="{00000000-0000-0000-0000-000000000000}"/>
          </ac:spMkLst>
        </pc:spChg>
      </pc:sldChg>
      <pc:sldChg chg="modSp mod">
        <pc:chgData name="Thabo Rapoo" userId="5896f94e-93eb-46bd-bc29-d09336835ac1" providerId="ADAL" clId="{1B2BC8A9-4658-4781-A96A-1F298512BD6E}" dt="2022-01-19T09:51:21.056" v="243" actId="27636"/>
        <pc:sldMkLst>
          <pc:docMk/>
          <pc:sldMk cId="755421574" sldId="282"/>
        </pc:sldMkLst>
        <pc:spChg chg="mod">
          <ac:chgData name="Thabo Rapoo" userId="5896f94e-93eb-46bd-bc29-d09336835ac1" providerId="ADAL" clId="{1B2BC8A9-4658-4781-A96A-1F298512BD6E}" dt="2022-01-19T09:51:21.056" v="243" actId="27636"/>
          <ac:spMkLst>
            <pc:docMk/>
            <pc:sldMk cId="755421574" sldId="282"/>
            <ac:spMk id="3" creationId="{00000000-0000-0000-0000-000000000000}"/>
          </ac:spMkLst>
        </pc:spChg>
      </pc:sldChg>
      <pc:sldChg chg="modSp mod">
        <pc:chgData name="Thabo Rapoo" userId="5896f94e-93eb-46bd-bc29-d09336835ac1" providerId="ADAL" clId="{1B2BC8A9-4658-4781-A96A-1F298512BD6E}" dt="2022-01-19T09:52:38.678" v="253" actId="255"/>
        <pc:sldMkLst>
          <pc:docMk/>
          <pc:sldMk cId="2939573978" sldId="285"/>
        </pc:sldMkLst>
        <pc:spChg chg="mod">
          <ac:chgData name="Thabo Rapoo" userId="5896f94e-93eb-46bd-bc29-d09336835ac1" providerId="ADAL" clId="{1B2BC8A9-4658-4781-A96A-1F298512BD6E}" dt="2022-01-19T09:52:38.678" v="253" actId="255"/>
          <ac:spMkLst>
            <pc:docMk/>
            <pc:sldMk cId="2939573978" sldId="285"/>
            <ac:spMk id="3" creationId="{00000000-0000-0000-0000-000000000000}"/>
          </ac:spMkLst>
        </pc:spChg>
      </pc:sldChg>
      <pc:sldChg chg="modSp mod">
        <pc:chgData name="Thabo Rapoo" userId="5896f94e-93eb-46bd-bc29-d09336835ac1" providerId="ADAL" clId="{1B2BC8A9-4658-4781-A96A-1F298512BD6E}" dt="2022-01-19T09:52:30.591" v="252" actId="255"/>
        <pc:sldMkLst>
          <pc:docMk/>
          <pc:sldMk cId="3526176895" sldId="286"/>
        </pc:sldMkLst>
        <pc:spChg chg="mod">
          <ac:chgData name="Thabo Rapoo" userId="5896f94e-93eb-46bd-bc29-d09336835ac1" providerId="ADAL" clId="{1B2BC8A9-4658-4781-A96A-1F298512BD6E}" dt="2022-01-19T09:52:30.591" v="252" actId="255"/>
          <ac:spMkLst>
            <pc:docMk/>
            <pc:sldMk cId="3526176895" sldId="286"/>
            <ac:spMk id="3" creationId="{00000000-0000-0000-0000-000000000000}"/>
          </ac:spMkLst>
        </pc:spChg>
      </pc:sldChg>
      <pc:sldChg chg="modSp mod">
        <pc:chgData name="Thabo Rapoo" userId="5896f94e-93eb-46bd-bc29-d09336835ac1" providerId="ADAL" clId="{1B2BC8A9-4658-4781-A96A-1F298512BD6E}" dt="2022-01-19T09:53:17.860" v="267" actId="255"/>
        <pc:sldMkLst>
          <pc:docMk/>
          <pc:sldMk cId="1495861562" sldId="287"/>
        </pc:sldMkLst>
        <pc:spChg chg="mod">
          <ac:chgData name="Thabo Rapoo" userId="5896f94e-93eb-46bd-bc29-d09336835ac1" providerId="ADAL" clId="{1B2BC8A9-4658-4781-A96A-1F298512BD6E}" dt="2022-01-19T09:53:17.860" v="267" actId="255"/>
          <ac:spMkLst>
            <pc:docMk/>
            <pc:sldMk cId="1495861562" sldId="287"/>
            <ac:spMk id="3" creationId="{00000000-0000-0000-0000-000000000000}"/>
          </ac:spMkLst>
        </pc:spChg>
      </pc:sldChg>
      <pc:sldChg chg="modSp mod">
        <pc:chgData name="Thabo Rapoo" userId="5896f94e-93eb-46bd-bc29-d09336835ac1" providerId="ADAL" clId="{1B2BC8A9-4658-4781-A96A-1F298512BD6E}" dt="2022-01-19T09:53:33.866" v="269" actId="255"/>
        <pc:sldMkLst>
          <pc:docMk/>
          <pc:sldMk cId="3756641234" sldId="288"/>
        </pc:sldMkLst>
        <pc:spChg chg="mod">
          <ac:chgData name="Thabo Rapoo" userId="5896f94e-93eb-46bd-bc29-d09336835ac1" providerId="ADAL" clId="{1B2BC8A9-4658-4781-A96A-1F298512BD6E}" dt="2022-01-19T09:53:33.866" v="269" actId="255"/>
          <ac:spMkLst>
            <pc:docMk/>
            <pc:sldMk cId="3756641234" sldId="288"/>
            <ac:spMk id="3" creationId="{00000000-0000-0000-0000-000000000000}"/>
          </ac:spMkLst>
        </pc:spChg>
      </pc:sldChg>
      <pc:sldChg chg="modSp mod">
        <pc:chgData name="Thabo Rapoo" userId="5896f94e-93eb-46bd-bc29-d09336835ac1" providerId="ADAL" clId="{1B2BC8A9-4658-4781-A96A-1F298512BD6E}" dt="2022-01-19T09:49:19.405" v="188" actId="113"/>
        <pc:sldMkLst>
          <pc:docMk/>
          <pc:sldMk cId="3628066220" sldId="292"/>
        </pc:sldMkLst>
        <pc:spChg chg="mod">
          <ac:chgData name="Thabo Rapoo" userId="5896f94e-93eb-46bd-bc29-d09336835ac1" providerId="ADAL" clId="{1B2BC8A9-4658-4781-A96A-1F298512BD6E}" dt="2022-01-19T09:49:19.405" v="188" actId="113"/>
          <ac:spMkLst>
            <pc:docMk/>
            <pc:sldMk cId="3628066220" sldId="292"/>
            <ac:spMk id="3" creationId="{00000000-0000-0000-0000-000000000000}"/>
          </ac:spMkLst>
        </pc:spChg>
      </pc:sldChg>
      <pc:sldChg chg="modSp mod">
        <pc:chgData name="Thabo Rapoo" userId="5896f94e-93eb-46bd-bc29-d09336835ac1" providerId="ADAL" clId="{1B2BC8A9-4658-4781-A96A-1F298512BD6E}" dt="2022-01-19T09:51:42.659" v="245" actId="123"/>
        <pc:sldMkLst>
          <pc:docMk/>
          <pc:sldMk cId="2233421159" sldId="293"/>
        </pc:sldMkLst>
        <pc:spChg chg="mod">
          <ac:chgData name="Thabo Rapoo" userId="5896f94e-93eb-46bd-bc29-d09336835ac1" providerId="ADAL" clId="{1B2BC8A9-4658-4781-A96A-1F298512BD6E}" dt="2022-01-19T09:51:42.659" v="245" actId="123"/>
          <ac:spMkLst>
            <pc:docMk/>
            <pc:sldMk cId="2233421159" sldId="293"/>
            <ac:spMk id="3" creationId="{00000000-0000-0000-0000-000000000000}"/>
          </ac:spMkLst>
        </pc:spChg>
      </pc:sldChg>
      <pc:sldChg chg="modSp mod">
        <pc:chgData name="Thabo Rapoo" userId="5896f94e-93eb-46bd-bc29-d09336835ac1" providerId="ADAL" clId="{1B2BC8A9-4658-4781-A96A-1F298512BD6E}" dt="2022-01-19T09:51:56.827" v="247" actId="255"/>
        <pc:sldMkLst>
          <pc:docMk/>
          <pc:sldMk cId="668138222" sldId="294"/>
        </pc:sldMkLst>
        <pc:spChg chg="mod">
          <ac:chgData name="Thabo Rapoo" userId="5896f94e-93eb-46bd-bc29-d09336835ac1" providerId="ADAL" clId="{1B2BC8A9-4658-4781-A96A-1F298512BD6E}" dt="2022-01-19T09:51:56.827" v="247" actId="255"/>
          <ac:spMkLst>
            <pc:docMk/>
            <pc:sldMk cId="668138222" sldId="294"/>
            <ac:spMk id="3" creationId="{00000000-0000-0000-0000-000000000000}"/>
          </ac:spMkLst>
        </pc:spChg>
      </pc:sldChg>
      <pc:sldChg chg="modSp mod">
        <pc:chgData name="Thabo Rapoo" userId="5896f94e-93eb-46bd-bc29-d09336835ac1" providerId="ADAL" clId="{1B2BC8A9-4658-4781-A96A-1F298512BD6E}" dt="2022-01-19T09:36:17.805" v="121" actId="6549"/>
        <pc:sldMkLst>
          <pc:docMk/>
          <pc:sldMk cId="0" sldId="295"/>
        </pc:sldMkLst>
        <pc:spChg chg="mod">
          <ac:chgData name="Thabo Rapoo" userId="5896f94e-93eb-46bd-bc29-d09336835ac1" providerId="ADAL" clId="{1B2BC8A9-4658-4781-A96A-1F298512BD6E}" dt="2022-01-19T09:36:17.805" v="121" actId="6549"/>
          <ac:spMkLst>
            <pc:docMk/>
            <pc:sldMk cId="0" sldId="295"/>
            <ac:spMk id="2051" creationId="{00000000-0000-0000-0000-000000000000}"/>
          </ac:spMkLst>
        </pc:spChg>
        <pc:spChg chg="mod">
          <ac:chgData name="Thabo Rapoo" userId="5896f94e-93eb-46bd-bc29-d09336835ac1" providerId="ADAL" clId="{1B2BC8A9-4658-4781-A96A-1F298512BD6E}" dt="2022-01-19T09:33:36.274" v="60" actId="113"/>
          <ac:spMkLst>
            <pc:docMk/>
            <pc:sldMk cId="0" sldId="295"/>
            <ac:spMk id="205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0604B-1ECE-4311-A19C-D4B7A4D09C74}" type="datetimeFigureOut">
              <a:rPr lang="en-ZA" smtClean="0"/>
              <a:pPr/>
              <a:t>2022/01/25</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3EFD5-BCD2-41D4-9702-5437A126683E}" type="slidenum">
              <a:rPr lang="en-ZA" smtClean="0"/>
              <a:pPr/>
              <a:t>‹#›</a:t>
            </a:fld>
            <a:endParaRPr lang="en-ZA"/>
          </a:p>
        </p:txBody>
      </p:sp>
    </p:spTree>
    <p:extLst>
      <p:ext uri="{BB962C8B-B14F-4D97-AF65-F5344CB8AC3E}">
        <p14:creationId xmlns:p14="http://schemas.microsoft.com/office/powerpoint/2010/main" xmlns="" val="283129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82282F4-9223-45EC-BD0D-091C52A36D17}" type="slidenum">
              <a:rPr lang="en-GB" smtClean="0"/>
              <a:pPr/>
              <a:t>1</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33848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161238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200646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428687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689FED-C6BB-4BFE-9220-6C4929106FBA}" type="datetimeFigureOut">
              <a:rPr lang="en-ZA" smtClean="0"/>
              <a:pPr/>
              <a:t>2022/01/25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90402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6689FED-C6BB-4BFE-9220-6C4929106FBA}" type="datetimeFigureOut">
              <a:rPr lang="en-ZA" smtClean="0"/>
              <a:pPr/>
              <a:t>2022/01/25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66136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6689FED-C6BB-4BFE-9220-6C4929106FBA}" type="datetimeFigureOut">
              <a:rPr lang="en-ZA" smtClean="0"/>
              <a:pPr/>
              <a:t>2022/01/25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22918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6689FED-C6BB-4BFE-9220-6C4929106FBA}" type="datetimeFigureOut">
              <a:rPr lang="en-ZA" smtClean="0"/>
              <a:pPr/>
              <a:t>2022/01/25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19864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89FED-C6BB-4BFE-9220-6C4929106FBA}" type="datetimeFigureOut">
              <a:rPr lang="en-ZA" smtClean="0"/>
              <a:pPr/>
              <a:t>2022/01/25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537892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pPr/>
              <a:t>2022/01/25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76939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pPr/>
              <a:t>2022/01/25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172082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89FED-C6BB-4BFE-9220-6C4929106FBA}" type="datetimeFigureOut">
              <a:rPr lang="en-ZA" smtClean="0"/>
              <a:pPr/>
              <a:t>2022/01/25</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576811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4EAAC314-133C-4900-8EE3-410F5A2CB0D8}" type="slidenum">
              <a:rPr lang="en-GB" smtClean="0"/>
              <a:pPr/>
              <a:t>1</a:t>
            </a:fld>
            <a:endParaRPr lang="en-GB"/>
          </a:p>
        </p:txBody>
      </p:sp>
      <p:sp>
        <p:nvSpPr>
          <p:cNvPr id="2051" name="Rectangle 2"/>
          <p:cNvSpPr>
            <a:spLocks noGrp="1" noChangeArrowheads="1"/>
          </p:cNvSpPr>
          <p:nvPr>
            <p:ph type="ctrTitle"/>
          </p:nvPr>
        </p:nvSpPr>
        <p:spPr>
          <a:xfrm>
            <a:off x="684213" y="2349500"/>
            <a:ext cx="7772400" cy="1470025"/>
          </a:xfrm>
        </p:spPr>
        <p:txBody>
          <a:bodyPr/>
          <a:lstStyle/>
          <a:p>
            <a:pPr eaLnBrk="1" hangingPunct="1"/>
            <a:r>
              <a:rPr lang="en-GB" sz="2400" dirty="0">
                <a:latin typeface="Century Gothic" panose="020B0502020202020204" pitchFamily="34" charset="0"/>
              </a:rPr>
              <a:t>Gender Transformation in Institutions of Higher Learning 2018/2019</a:t>
            </a:r>
            <a:endParaRPr lang="en-GB" sz="2400" b="1" dirty="0">
              <a:latin typeface="Century Gothic" pitchFamily="34" charset="0"/>
              <a:sym typeface="Century Gothic" pitchFamily="34" charset="0"/>
            </a:endParaRPr>
          </a:p>
        </p:txBody>
      </p:sp>
      <p:sp>
        <p:nvSpPr>
          <p:cNvPr id="2052" name="Rectangle 3"/>
          <p:cNvSpPr>
            <a:spLocks noGrp="1" noChangeArrowheads="1"/>
          </p:cNvSpPr>
          <p:nvPr>
            <p:ph type="subTitle" idx="1"/>
          </p:nvPr>
        </p:nvSpPr>
        <p:spPr>
          <a:xfrm>
            <a:off x="1331913" y="4292600"/>
            <a:ext cx="6400800" cy="1752600"/>
          </a:xfrm>
        </p:spPr>
        <p:txBody>
          <a:bodyPr>
            <a:normAutofit fontScale="92500"/>
          </a:bodyPr>
          <a:lstStyle/>
          <a:p>
            <a:pPr eaLnBrk="1" hangingPunct="1"/>
            <a:r>
              <a:rPr lang="en-US" sz="2400" b="1" dirty="0">
                <a:solidFill>
                  <a:schemeClr val="tx1"/>
                </a:solidFill>
                <a:latin typeface="Century Gothic" panose="020B0502020202020204" pitchFamily="34" charset="0"/>
              </a:rPr>
              <a:t>Presentation for Portfolio Committee on WYPD</a:t>
            </a:r>
          </a:p>
          <a:p>
            <a:pPr eaLnBrk="1" hangingPunct="1"/>
            <a:endParaRPr lang="en-US" sz="2400" b="1" dirty="0">
              <a:latin typeface="Century Gothic" panose="020B0502020202020204" pitchFamily="34" charset="0"/>
            </a:endParaRPr>
          </a:p>
          <a:p>
            <a:pPr eaLnBrk="1" hangingPunct="1"/>
            <a:r>
              <a:rPr lang="en-US" sz="1700" dirty="0">
                <a:solidFill>
                  <a:schemeClr val="tx1"/>
                </a:solidFill>
                <a:latin typeface="Century Gothic" panose="020B0502020202020204" pitchFamily="34" charset="0"/>
              </a:rPr>
              <a:t>Jamela Robertson</a:t>
            </a:r>
          </a:p>
          <a:p>
            <a:pPr eaLnBrk="1" hangingPunct="1"/>
            <a:r>
              <a:rPr lang="en-US" sz="1700" dirty="0">
                <a:solidFill>
                  <a:schemeClr val="tx1"/>
                </a:solidFill>
                <a:latin typeface="Century Gothic" panose="020B0502020202020204" pitchFamily="34" charset="0"/>
              </a:rPr>
              <a:t>Chief Executive Officer</a:t>
            </a:r>
          </a:p>
          <a:p>
            <a:pPr eaLnBrk="1" hangingPunct="1"/>
            <a:r>
              <a:rPr lang="en-US" sz="1700" dirty="0">
                <a:solidFill>
                  <a:schemeClr val="tx1"/>
                </a:solidFill>
                <a:latin typeface="Century Gothic" panose="020B0502020202020204" pitchFamily="34" charset="0"/>
              </a:rPr>
              <a:t>Commission for Gender Equality</a:t>
            </a:r>
            <a:r>
              <a:rPr lang="en-US" sz="1700" dirty="0">
                <a:latin typeface="Century Gothic" panose="020B0502020202020204" pitchFamily="34" charset="0"/>
              </a:rPr>
              <a:t> </a:t>
            </a:r>
          </a:p>
          <a:p>
            <a:pPr eaLnBrk="1" hangingPunct="1"/>
            <a:endParaRPr lang="en-US" dirty="0"/>
          </a:p>
        </p:txBody>
      </p:sp>
      <p:grpSp>
        <p:nvGrpSpPr>
          <p:cNvPr id="2053" name="Group 8"/>
          <p:cNvGrpSpPr>
            <a:grpSpLocks/>
          </p:cNvGrpSpPr>
          <p:nvPr/>
        </p:nvGrpSpPr>
        <p:grpSpPr bwMode="auto">
          <a:xfrm>
            <a:off x="0" y="-41275"/>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25000" lnSpcReduction="20000"/>
          </a:bodyPr>
          <a:lstStyle/>
          <a:p>
            <a:pPr marL="0" indent="0" algn="just">
              <a:lnSpc>
                <a:spcPct val="170000"/>
              </a:lnSpc>
              <a:buNone/>
            </a:pPr>
            <a:r>
              <a:rPr lang="en-GB" dirty="0"/>
              <a:t>			           </a:t>
            </a:r>
            <a:r>
              <a:rPr lang="en-GB" sz="3800" dirty="0">
                <a:latin typeface="Century Gothic" panose="020B0502020202020204" pitchFamily="34" charset="0"/>
              </a:rPr>
              <a:t>Legal Framework</a:t>
            </a:r>
          </a:p>
          <a:p>
            <a:pPr marL="0" indent="0" algn="just">
              <a:lnSpc>
                <a:spcPct val="170000"/>
              </a:lnSpc>
              <a:buNone/>
            </a:pPr>
            <a:r>
              <a:rPr lang="en-GB" sz="6400" b="1" dirty="0">
                <a:latin typeface="Century Gothic" panose="020B0502020202020204" pitchFamily="34" charset="0"/>
              </a:rPr>
              <a:t>South Africa’s Constitution,1996</a:t>
            </a:r>
          </a:p>
          <a:p>
            <a:pPr marL="0" indent="0" algn="just">
              <a:lnSpc>
                <a:spcPct val="170000"/>
              </a:lnSpc>
              <a:buNone/>
            </a:pPr>
            <a:endParaRPr lang="en-GB" sz="4900" b="1" dirty="0">
              <a:latin typeface="Century Gothic" panose="020B0502020202020204" pitchFamily="34" charset="0"/>
            </a:endParaRPr>
          </a:p>
          <a:p>
            <a:pPr marL="0" indent="0" algn="just">
              <a:lnSpc>
                <a:spcPct val="170000"/>
              </a:lnSpc>
              <a:buNone/>
            </a:pPr>
            <a:r>
              <a:rPr lang="en-GB" sz="5600" b="1" dirty="0">
                <a:latin typeface="Century Gothic" panose="020B0502020202020204" pitchFamily="34" charset="0"/>
              </a:rPr>
              <a:t>The right to equality (Section 9)</a:t>
            </a:r>
          </a:p>
          <a:p>
            <a:pPr marL="0" indent="0" algn="just">
              <a:lnSpc>
                <a:spcPct val="170000"/>
              </a:lnSpc>
              <a:buNone/>
            </a:pPr>
            <a:r>
              <a:rPr lang="en-GB" sz="5600" dirty="0">
                <a:latin typeface="Century Gothic" panose="020B0502020202020204" pitchFamily="34" charset="0"/>
              </a:rPr>
              <a:t>Section 9(1) states that everyone is equal before the law and has the right to equal protection and benefit of the law. Section 9(3) further states that the State may not unfairly discriminate directly or indirectly against anyone on one or more grounds, including race, gender, sex, pregnancy, marital status, ethnic or social origin, colour, sexual orientation, age, disability, religion, conscience, belief, culture, language and birth.</a:t>
            </a:r>
          </a:p>
          <a:p>
            <a:pPr marL="0" indent="0" algn="just">
              <a:lnSpc>
                <a:spcPct val="170000"/>
              </a:lnSpc>
              <a:buNone/>
            </a:pPr>
            <a:endParaRPr lang="en-GB" sz="5600" dirty="0">
              <a:latin typeface="Century Gothic" panose="020B0502020202020204" pitchFamily="34" charset="0"/>
            </a:endParaRPr>
          </a:p>
          <a:p>
            <a:pPr marL="0" indent="0" algn="just">
              <a:lnSpc>
                <a:spcPct val="170000"/>
              </a:lnSpc>
              <a:buNone/>
            </a:pPr>
            <a:r>
              <a:rPr lang="en-GB" sz="5600" b="1" dirty="0">
                <a:latin typeface="Century Gothic" panose="020B0502020202020204" pitchFamily="34" charset="0"/>
              </a:rPr>
              <a:t>The right to dignity (Section 10)</a:t>
            </a:r>
          </a:p>
          <a:p>
            <a:pPr marL="0" indent="0" algn="just">
              <a:lnSpc>
                <a:spcPct val="170000"/>
              </a:lnSpc>
              <a:buNone/>
            </a:pPr>
            <a:r>
              <a:rPr lang="en-GB" sz="5600" dirty="0">
                <a:latin typeface="Century Gothic" panose="020B0502020202020204" pitchFamily="34" charset="0"/>
              </a:rPr>
              <a:t>Section 10 of the Constitution guarantees everyone a right to dignity.</a:t>
            </a:r>
            <a:r>
              <a:rPr lang="en-GB" sz="5600" dirty="0"/>
              <a:t>			</a:t>
            </a:r>
            <a:endParaRPr lang="en-ZA" sz="56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5599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Freedom and security of the person (Section 12)</a:t>
            </a:r>
          </a:p>
          <a:p>
            <a:pPr marL="0" indent="0" algn="just">
              <a:lnSpc>
                <a:spcPct val="150000"/>
              </a:lnSpc>
              <a:buNone/>
            </a:pPr>
            <a:r>
              <a:rPr lang="en-GB" sz="1700" dirty="0">
                <a:latin typeface="Century Gothic" panose="020B0502020202020204" pitchFamily="34" charset="0"/>
              </a:rPr>
              <a:t>Everyone has the  right to freedom and security of the person which includes the right-</a:t>
            </a:r>
          </a:p>
          <a:p>
            <a:pPr marL="0" indent="0" algn="just">
              <a:lnSpc>
                <a:spcPct val="150000"/>
              </a:lnSpc>
              <a:buNone/>
            </a:pPr>
            <a:r>
              <a:rPr lang="en-GB" sz="1700" dirty="0">
                <a:latin typeface="Century Gothic" panose="020B0502020202020204" pitchFamily="34" charset="0"/>
              </a:rPr>
              <a:t>To be free from all forms of violence from public or private sources</a:t>
            </a:r>
          </a:p>
          <a:p>
            <a:pPr marL="0" indent="0" algn="just">
              <a:lnSpc>
                <a:spcPct val="150000"/>
              </a:lnSpc>
              <a:buNone/>
            </a:pPr>
            <a:r>
              <a:rPr lang="en-GB" sz="1700" b="1" dirty="0">
                <a:latin typeface="Century Gothic" panose="020B0502020202020204" pitchFamily="34" charset="0"/>
              </a:rPr>
              <a:t>Freedom of movement (Section 21)</a:t>
            </a:r>
          </a:p>
          <a:p>
            <a:pPr marL="0" indent="0" algn="just">
              <a:lnSpc>
                <a:spcPct val="150000"/>
              </a:lnSpc>
              <a:buNone/>
            </a:pPr>
            <a:r>
              <a:rPr lang="en-GB" sz="1700" dirty="0">
                <a:latin typeface="Century Gothic" panose="020B0502020202020204" pitchFamily="34" charset="0"/>
              </a:rPr>
              <a:t>Everyone has the right to freedom of movement </a:t>
            </a:r>
          </a:p>
          <a:p>
            <a:pPr marL="0" indent="0" algn="just">
              <a:lnSpc>
                <a:spcPct val="150000"/>
              </a:lnSpc>
              <a:buNone/>
            </a:pPr>
            <a:r>
              <a:rPr lang="en-GB" sz="1700" b="1" dirty="0">
                <a:latin typeface="Century Gothic" panose="020B0502020202020204" pitchFamily="34" charset="0"/>
              </a:rPr>
              <a:t>Access to Health Care (Section 27)</a:t>
            </a:r>
          </a:p>
          <a:p>
            <a:pPr marL="0" indent="0" algn="just">
              <a:lnSpc>
                <a:spcPct val="150000"/>
              </a:lnSpc>
              <a:buNone/>
            </a:pPr>
            <a:r>
              <a:rPr lang="en-GB" sz="1700" dirty="0">
                <a:latin typeface="Century Gothic" panose="020B0502020202020204" pitchFamily="34" charset="0"/>
              </a:rPr>
              <a:t>Everyone has the right to have access to health care services, including reproductive health care services and no one may be refused emergency medical treatment.</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4141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5257800"/>
          </a:xfrm>
        </p:spPr>
        <p:txBody>
          <a:bodyPr>
            <a:normAutofit/>
          </a:bodyPr>
          <a:lstStyle/>
          <a:p>
            <a:pPr marL="0" indent="0" algn="just">
              <a:lnSpc>
                <a:spcPct val="150000"/>
              </a:lnSpc>
              <a:buNone/>
            </a:pPr>
            <a:r>
              <a:rPr lang="en-GB" dirty="0"/>
              <a:t>		</a:t>
            </a:r>
            <a:r>
              <a:rPr lang="en-GB" dirty="0">
                <a:latin typeface="Century Gothic" panose="020B0502020202020204" pitchFamily="34" charset="0"/>
              </a:rPr>
              <a:t>Transformation Hearings</a:t>
            </a:r>
          </a:p>
          <a:p>
            <a:pPr algn="just">
              <a:lnSpc>
                <a:spcPct val="150000"/>
              </a:lnSpc>
            </a:pPr>
            <a:r>
              <a:rPr lang="en-GB" sz="1700" dirty="0">
                <a:latin typeface="Century Gothic" panose="020B0502020202020204" pitchFamily="34" charset="0"/>
              </a:rPr>
              <a:t>The CGE conducted transformation hearings in the financial year 2018/2019 on the 22nd and 23rd November 2018 at </a:t>
            </a:r>
            <a:r>
              <a:rPr lang="en-GB" sz="1700" dirty="0" err="1">
                <a:latin typeface="Century Gothic" panose="020B0502020202020204" pitchFamily="34" charset="0"/>
              </a:rPr>
              <a:t>Parktonian</a:t>
            </a:r>
            <a:r>
              <a:rPr lang="en-GB" sz="1700" dirty="0">
                <a:latin typeface="Century Gothic" panose="020B0502020202020204" pitchFamily="34" charset="0"/>
              </a:rPr>
              <a:t> Hotel </a:t>
            </a:r>
            <a:r>
              <a:rPr lang="en-GB" sz="1700" dirty="0" err="1">
                <a:latin typeface="Century Gothic" panose="020B0502020202020204" pitchFamily="34" charset="0"/>
              </a:rPr>
              <a:t>Braamfontein</a:t>
            </a:r>
            <a:r>
              <a:rPr lang="en-GB" sz="1700" dirty="0">
                <a:latin typeface="Century Gothic" panose="020B0502020202020204" pitchFamily="34" charset="0"/>
              </a:rPr>
              <a:t>, Gauteng Province.</a:t>
            </a:r>
          </a:p>
          <a:p>
            <a:pPr algn="just">
              <a:lnSpc>
                <a:spcPct val="150000"/>
              </a:lnSpc>
            </a:pPr>
            <a:r>
              <a:rPr lang="en-GB" sz="1700" dirty="0">
                <a:latin typeface="Century Gothic" panose="020B0502020202020204" pitchFamily="34" charset="0"/>
              </a:rPr>
              <a:t>A total of four (4) Universities (University of Zululand, Nelson Mandela University, Sol </a:t>
            </a:r>
            <a:r>
              <a:rPr lang="en-GB" sz="1700" dirty="0" err="1">
                <a:latin typeface="Century Gothic" panose="020B0502020202020204" pitchFamily="34" charset="0"/>
              </a:rPr>
              <a:t>Plaatje</a:t>
            </a:r>
            <a:r>
              <a:rPr lang="en-GB" sz="1700" dirty="0">
                <a:latin typeface="Century Gothic" panose="020B0502020202020204" pitchFamily="34" charset="0"/>
              </a:rPr>
              <a:t> University, Mpumalanga University) and the Department of Higher Education and Training were subpoenaed to appear before the Commission and account on compliance with the EEA and other gender related legislations. A questionnaire was dispatched to the entities then later analysed and interrogated by the Commission. Both qualitative and quantitative research methodologies were applied during the assessment of information.</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8593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0" y="1600200"/>
            <a:ext cx="8686800" cy="4983162"/>
          </a:xfrm>
        </p:spPr>
        <p:txBody>
          <a:bodyPr>
            <a:normAutofit fontScale="77500" lnSpcReduction="20000"/>
          </a:bodyPr>
          <a:lstStyle/>
          <a:p>
            <a:pPr marL="0" indent="0" algn="just">
              <a:lnSpc>
                <a:spcPct val="160000"/>
              </a:lnSpc>
              <a:buNone/>
            </a:pPr>
            <a:r>
              <a:rPr lang="en-GB" dirty="0"/>
              <a:t>		  </a:t>
            </a:r>
            <a:r>
              <a:rPr lang="en-GB" dirty="0">
                <a:latin typeface="Century Gothic" panose="020B0502020202020204" pitchFamily="34" charset="0"/>
              </a:rPr>
              <a:t> </a:t>
            </a:r>
            <a:r>
              <a:rPr lang="en-GB" b="1" dirty="0">
                <a:latin typeface="Century Gothic" panose="020B0502020202020204" pitchFamily="34" charset="0"/>
              </a:rPr>
              <a:t>Transformation Hearings</a:t>
            </a:r>
          </a:p>
          <a:p>
            <a:pPr algn="just">
              <a:lnSpc>
                <a:spcPct val="160000"/>
              </a:lnSpc>
            </a:pPr>
            <a:r>
              <a:rPr lang="en-GB" sz="2100" dirty="0">
                <a:latin typeface="Century Gothic" panose="020B0502020202020204" pitchFamily="34" charset="0"/>
              </a:rPr>
              <a:t>The CGE is concerned with the lack of a proper understanding of gender dynamics in the workplace accompanied by a slow pace of transformation. Females and persons with disabilities been under represented at the top, senior and middle management of the entities. Students with disabilities all needs not been catered for (signed language interpreters unavailable) and an increasing number of GBVF cases, sexual harassment cases and the safety of the staff and students around and outside their respective campuses.  </a:t>
            </a:r>
          </a:p>
          <a:p>
            <a:pPr algn="just">
              <a:lnSpc>
                <a:spcPct val="160000"/>
              </a:lnSpc>
            </a:pPr>
            <a:r>
              <a:rPr lang="en-GB" sz="2100" dirty="0">
                <a:latin typeface="Century Gothic" panose="020B0502020202020204" pitchFamily="34" charset="0"/>
              </a:rPr>
              <a:t>The aforementioned is symphonic of the low level of compliance with relevant labour legislation aimed at transformation more especially, the Employment Equity Act (EEA), Basic Conditions of Employment Act (BCEA), Promotion of Equality and Prevention of Unfair Discrimination Act (PEPUDA) and also applicable common law developments.</a:t>
            </a:r>
            <a:endParaRPr lang="en-ZA" sz="2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72183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5573216"/>
          </a:xfrm>
        </p:spPr>
        <p:txBody>
          <a:bodyPr>
            <a:normAutofit/>
          </a:bodyPr>
          <a:lstStyle/>
          <a:p>
            <a:pPr marL="0" indent="0" algn="just">
              <a:lnSpc>
                <a:spcPct val="150000"/>
              </a:lnSpc>
              <a:buNone/>
            </a:pPr>
            <a:r>
              <a:rPr lang="en-GB" dirty="0"/>
              <a:t>		</a:t>
            </a:r>
            <a:r>
              <a:rPr lang="en-GB" dirty="0">
                <a:latin typeface="Century Gothic" panose="020B0502020202020204" pitchFamily="34" charset="0"/>
              </a:rPr>
              <a:t>Transformation Hearings</a:t>
            </a:r>
          </a:p>
          <a:p>
            <a:pPr algn="just">
              <a:lnSpc>
                <a:spcPct val="150000"/>
              </a:lnSpc>
            </a:pPr>
            <a:r>
              <a:rPr lang="en-GB" sz="1600" dirty="0">
                <a:latin typeface="Century Gothic" panose="020B0502020202020204" pitchFamily="34" charset="0"/>
              </a:rPr>
              <a:t>The CGE’s decision to place special focus on institutions of higher learning was precipitated by disturbing media reports, as well as complaints reported to the Commission by both employees in the sector and students. </a:t>
            </a:r>
          </a:p>
          <a:p>
            <a:pPr marL="0" indent="0" algn="just">
              <a:lnSpc>
                <a:spcPct val="150000"/>
              </a:lnSpc>
              <a:buNone/>
            </a:pPr>
            <a:r>
              <a:rPr lang="en-GB" sz="1600" dirty="0">
                <a:latin typeface="Century Gothic" panose="020B0502020202020204" pitchFamily="34" charset="0"/>
              </a:rPr>
              <a:t>These included: </a:t>
            </a:r>
          </a:p>
          <a:p>
            <a:pPr algn="just">
              <a:lnSpc>
                <a:spcPct val="150000"/>
              </a:lnSpc>
              <a:buFont typeface="Wingdings" panose="05000000000000000000" pitchFamily="2" charset="2"/>
              <a:buChar char="v"/>
            </a:pPr>
            <a:r>
              <a:rPr lang="en-GB" sz="1600" dirty="0">
                <a:latin typeface="Century Gothic" panose="020B0502020202020204" pitchFamily="34" charset="0"/>
              </a:rPr>
              <a:t>Media reports of “sex-for-marks” scandals.</a:t>
            </a:r>
          </a:p>
          <a:p>
            <a:pPr algn="just">
              <a:lnSpc>
                <a:spcPct val="150000"/>
              </a:lnSpc>
              <a:buFont typeface="Wingdings" panose="05000000000000000000" pitchFamily="2" charset="2"/>
              <a:buChar char="v"/>
            </a:pPr>
            <a:r>
              <a:rPr lang="en-GB" sz="1600" dirty="0">
                <a:latin typeface="Century Gothic" panose="020B0502020202020204" pitchFamily="34" charset="0"/>
              </a:rPr>
              <a:t>Allegations of sexual harassment at institutions of higher learning.</a:t>
            </a:r>
          </a:p>
          <a:p>
            <a:pPr algn="just">
              <a:lnSpc>
                <a:spcPct val="150000"/>
              </a:lnSpc>
              <a:buFont typeface="Wingdings" panose="05000000000000000000" pitchFamily="2" charset="2"/>
              <a:buChar char="v"/>
            </a:pPr>
            <a:r>
              <a:rPr lang="en-GB" sz="1600" dirty="0">
                <a:latin typeface="Century Gothic" panose="020B0502020202020204" pitchFamily="34" charset="0"/>
              </a:rPr>
              <a:t>Slow transformation around lesbian, gay, bisexual, transgender and intersex (LGBTIQI+) issues.</a:t>
            </a:r>
          </a:p>
          <a:p>
            <a:pPr algn="just">
              <a:lnSpc>
                <a:spcPct val="150000"/>
              </a:lnSpc>
              <a:buFont typeface="Wingdings" panose="05000000000000000000" pitchFamily="2" charset="2"/>
              <a:buChar char="v"/>
            </a:pPr>
            <a:r>
              <a:rPr lang="en-GB" sz="1600" dirty="0">
                <a:latin typeface="Century Gothic" panose="020B0502020202020204" pitchFamily="34" charset="0"/>
              </a:rPr>
              <a:t>The placement of women and persons with disabilities (PWDs) in senior management, as well as the adoption of gender policies.</a:t>
            </a:r>
          </a:p>
          <a:p>
            <a:pPr algn="just">
              <a:lnSpc>
                <a:spcPct val="150000"/>
              </a:lnSpc>
              <a:buFont typeface="Wingdings" panose="05000000000000000000" pitchFamily="2" charset="2"/>
              <a:buChar char="v"/>
            </a:pPr>
            <a:r>
              <a:rPr lang="en-GB" sz="1600" dirty="0">
                <a:latin typeface="Century Gothic" panose="020B0502020202020204" pitchFamily="34" charset="0"/>
              </a:rPr>
              <a:t>The increase number of GBVF cases at the institutions.</a:t>
            </a:r>
            <a:endParaRPr lang="en-ZA"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9395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GB" dirty="0"/>
              <a:t>		</a:t>
            </a:r>
            <a:r>
              <a:rPr lang="en-GB" b="1" dirty="0">
                <a:latin typeface="Century Gothic" panose="020B0502020202020204" pitchFamily="34" charset="0"/>
              </a:rPr>
              <a:t>Purpose of the Hearings</a:t>
            </a:r>
          </a:p>
          <a:p>
            <a:pPr algn="just">
              <a:lnSpc>
                <a:spcPct val="150000"/>
              </a:lnSpc>
            </a:pPr>
            <a:r>
              <a:rPr lang="en-GB" sz="1700" dirty="0">
                <a:latin typeface="Century Gothic" panose="020B0502020202020204" pitchFamily="34" charset="0"/>
              </a:rPr>
              <a:t>The primary objectives of the hearings were to assess the impact of the employment equity legislation and to hold institutions of higher learning accountable for non-compliance. </a:t>
            </a:r>
          </a:p>
          <a:p>
            <a:pPr algn="just">
              <a:lnSpc>
                <a:spcPct val="150000"/>
              </a:lnSpc>
            </a:pPr>
            <a:r>
              <a:rPr lang="en-GB" sz="1700" dirty="0">
                <a:latin typeface="Century Gothic" panose="020B0502020202020204" pitchFamily="34" charset="0"/>
              </a:rPr>
              <a:t>To probe current internal policies, systems, programmes and relevant strategies put in place by the selected institutions to ensure effective gender transformation, including the challenges faced in achieving the transformation goals. </a:t>
            </a:r>
          </a:p>
          <a:p>
            <a:pPr algn="just">
              <a:lnSpc>
                <a:spcPct val="150000"/>
              </a:lnSpc>
            </a:pPr>
            <a:r>
              <a:rPr lang="en-GB" sz="1700" dirty="0">
                <a:latin typeface="Century Gothic" panose="020B0502020202020204" pitchFamily="34" charset="0"/>
              </a:rPr>
              <a:t> Furthermore the hearings are used as a platform to bring to light the discrimination and risks experienced by women, people with disabilities and LGBTIQ+ persons across various sectors; and levels in the workplace.</a:t>
            </a: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53556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fontScale="25000" lnSpcReduction="20000"/>
          </a:bodyPr>
          <a:lstStyle/>
          <a:p>
            <a:pPr marL="0" indent="0" algn="just">
              <a:lnSpc>
                <a:spcPct val="160000"/>
              </a:lnSpc>
              <a:buNone/>
            </a:pPr>
            <a:r>
              <a:rPr lang="en-GB" sz="5400" b="1" dirty="0"/>
              <a:t> </a:t>
            </a:r>
            <a:r>
              <a:rPr lang="en-GB" sz="6600" b="1" dirty="0">
                <a:latin typeface="Century Gothic" panose="020B0502020202020204" pitchFamily="34" charset="0"/>
              </a:rPr>
              <a:t>University of Zululand Findings and Recommendations</a:t>
            </a:r>
            <a:endParaRPr lang="en-GB" sz="6400" dirty="0">
              <a:latin typeface="Century Gothic" panose="020B0502020202020204" pitchFamily="34" charset="0"/>
            </a:endParaRPr>
          </a:p>
          <a:p>
            <a:pPr marL="0" indent="0" algn="just">
              <a:lnSpc>
                <a:spcPct val="160000"/>
              </a:lnSpc>
              <a:buNone/>
            </a:pPr>
            <a:r>
              <a:rPr lang="en-GB" sz="6400" dirty="0">
                <a:latin typeface="Century Gothic" panose="020B0502020202020204" pitchFamily="34" charset="0"/>
              </a:rPr>
              <a:t>The Commission found that the University of Zululand did not have mechanisms to drive gender transformation, especially at the top two echelons, prior to the appointment of the transformation manager. Recruitment of female candidates in these top two echelons is required and therefore, mechanisms must be put in place to ensure that </a:t>
            </a:r>
            <a:r>
              <a:rPr lang="en-GB" sz="6400" dirty="0" err="1">
                <a:latin typeface="Century Gothic" panose="020B0502020202020204" pitchFamily="34" charset="0"/>
              </a:rPr>
              <a:t>UniZulu’s</a:t>
            </a:r>
            <a:r>
              <a:rPr lang="en-GB" sz="6400" dirty="0">
                <a:latin typeface="Century Gothic" panose="020B0502020202020204" pitchFamily="34" charset="0"/>
              </a:rPr>
              <a:t> employment equity target is reached by 2020.</a:t>
            </a:r>
          </a:p>
          <a:p>
            <a:pPr algn="just">
              <a:lnSpc>
                <a:spcPct val="160000"/>
              </a:lnSpc>
            </a:pPr>
            <a:r>
              <a:rPr lang="en-GB" sz="6400" dirty="0">
                <a:latin typeface="Century Gothic" panose="020B0502020202020204" pitchFamily="34" charset="0"/>
              </a:rPr>
              <a:t>The Commission recommended that the University of Zululand should appoint sign language practitioners to assist deaf students with interpretation during lectures with immediate effect.</a:t>
            </a:r>
          </a:p>
          <a:p>
            <a:pPr algn="just">
              <a:lnSpc>
                <a:spcPct val="160000"/>
              </a:lnSpc>
            </a:pPr>
            <a:r>
              <a:rPr lang="en-GB" sz="6400" dirty="0">
                <a:latin typeface="Century Gothic" panose="020B0502020202020204" pitchFamily="34" charset="0"/>
              </a:rPr>
              <a:t>The Commission recommended that the university should urgently adopt the following polices by 2019/20 financial year:</a:t>
            </a:r>
          </a:p>
          <a:p>
            <a:pPr algn="just">
              <a:lnSpc>
                <a:spcPct val="160000"/>
              </a:lnSpc>
              <a:buFont typeface="Wingdings" panose="05000000000000000000" pitchFamily="2" charset="2"/>
              <a:buChar char="Ø"/>
            </a:pPr>
            <a:r>
              <a:rPr lang="en-GB" sz="6400" dirty="0">
                <a:latin typeface="Century Gothic" panose="020B0502020202020204" pitchFamily="34" charset="0"/>
              </a:rPr>
              <a:t>Gender Policy</a:t>
            </a:r>
          </a:p>
          <a:p>
            <a:pPr algn="just">
              <a:lnSpc>
                <a:spcPct val="160000"/>
              </a:lnSpc>
              <a:buFont typeface="Wingdings" panose="05000000000000000000" pitchFamily="2" charset="2"/>
              <a:buChar char="Ø"/>
            </a:pPr>
            <a:r>
              <a:rPr lang="en-GB" sz="6400" dirty="0">
                <a:latin typeface="Century Gothic" panose="020B0502020202020204" pitchFamily="34" charset="0"/>
              </a:rPr>
              <a:t>Gender-based Violence Policy </a:t>
            </a:r>
          </a:p>
          <a:p>
            <a:pPr algn="just">
              <a:lnSpc>
                <a:spcPct val="160000"/>
              </a:lnSpc>
              <a:buFont typeface="Wingdings" panose="05000000000000000000" pitchFamily="2" charset="2"/>
              <a:buChar char="Ø"/>
            </a:pPr>
            <a:r>
              <a:rPr lang="en-GB" sz="6400" dirty="0">
                <a:latin typeface="Century Gothic" panose="020B0502020202020204" pitchFamily="34" charset="0"/>
              </a:rPr>
              <a:t>Sexual Harassment Policy.</a:t>
            </a: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67124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85000" lnSpcReduction="10000"/>
          </a:bodyPr>
          <a:lstStyle/>
          <a:p>
            <a:pPr marL="0" indent="0" algn="just">
              <a:lnSpc>
                <a:spcPct val="170000"/>
              </a:lnSpc>
              <a:buNone/>
            </a:pPr>
            <a:r>
              <a:rPr lang="en-GB" dirty="0"/>
              <a:t>	  </a:t>
            </a:r>
            <a:r>
              <a:rPr lang="en-GB" sz="2400" b="1" dirty="0">
                <a:latin typeface="Century Gothic" panose="020B0502020202020204" pitchFamily="34" charset="0"/>
              </a:rPr>
              <a:t>University of Zululand Findings and Recommendations</a:t>
            </a:r>
          </a:p>
          <a:p>
            <a:pPr marL="0" indent="0" algn="just">
              <a:lnSpc>
                <a:spcPct val="170000"/>
              </a:lnSpc>
              <a:buNone/>
            </a:pPr>
            <a:r>
              <a:rPr lang="en-GB" sz="1900" dirty="0">
                <a:latin typeface="Century Gothic" panose="020B0502020202020204" pitchFamily="34" charset="0"/>
              </a:rPr>
              <a:t>The commission recommended that gender transformation should be included as a key performance indicator in the contracts of the two executives who are charged with gender transformation at </a:t>
            </a:r>
            <a:r>
              <a:rPr lang="en-GB" sz="1900" dirty="0" err="1">
                <a:latin typeface="Century Gothic" panose="020B0502020202020204" pitchFamily="34" charset="0"/>
              </a:rPr>
              <a:t>UniZulu</a:t>
            </a:r>
            <a:r>
              <a:rPr lang="en-GB" sz="1900" dirty="0">
                <a:latin typeface="Century Gothic" panose="020B0502020202020204" pitchFamily="34" charset="0"/>
              </a:rPr>
              <a:t>.</a:t>
            </a:r>
          </a:p>
          <a:p>
            <a:pPr marL="0" indent="0" algn="just">
              <a:lnSpc>
                <a:spcPct val="170000"/>
              </a:lnSpc>
              <a:buNone/>
            </a:pPr>
            <a:r>
              <a:rPr lang="en-GB" sz="1900" dirty="0">
                <a:latin typeface="Century Gothic" panose="020B0502020202020204" pitchFamily="34" charset="0"/>
              </a:rPr>
              <a:t>Since </a:t>
            </a:r>
            <a:r>
              <a:rPr lang="en-GB" sz="1900" dirty="0" err="1">
                <a:latin typeface="Century Gothic" panose="020B0502020202020204" pitchFamily="34" charset="0"/>
              </a:rPr>
              <a:t>UniZulu</a:t>
            </a:r>
            <a:r>
              <a:rPr lang="en-GB" sz="1900" dirty="0">
                <a:latin typeface="Century Gothic" panose="020B0502020202020204" pitchFamily="34" charset="0"/>
              </a:rPr>
              <a:t> could not provide disaggregated data on PWDs, it was recommended by the Commission that it must make effective use of the Recruitment Policy to include persons with disabilities in the workforce.</a:t>
            </a:r>
          </a:p>
          <a:p>
            <a:pPr marL="0" indent="0" algn="just">
              <a:lnSpc>
                <a:spcPct val="170000"/>
              </a:lnSpc>
              <a:buNone/>
            </a:pPr>
            <a:r>
              <a:rPr lang="en-GB" sz="1900" dirty="0">
                <a:latin typeface="Century Gothic" panose="020B0502020202020204" pitchFamily="34" charset="0"/>
              </a:rPr>
              <a:t>In conclusion, the Commission shall continue to monitor gender transformation at </a:t>
            </a:r>
            <a:r>
              <a:rPr lang="en-GB" sz="1900" dirty="0" err="1">
                <a:latin typeface="Century Gothic" panose="020B0502020202020204" pitchFamily="34" charset="0"/>
              </a:rPr>
              <a:t>UniZulu</a:t>
            </a:r>
            <a:r>
              <a:rPr lang="en-GB" sz="1900" dirty="0">
                <a:latin typeface="Century Gothic" panose="020B0502020202020204" pitchFamily="34" charset="0"/>
              </a:rPr>
              <a:t> in terms of S. 11 of the CGE Act.</a:t>
            </a:r>
          </a:p>
          <a:p>
            <a:pPr marL="0" indent="0">
              <a:buNone/>
            </a:pPr>
            <a:endParaRPr lang="en-GB" sz="1800" dirty="0"/>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3742"/>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95681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62500" lnSpcReduction="20000"/>
          </a:bodyPr>
          <a:lstStyle/>
          <a:p>
            <a:pPr marL="0" indent="0" algn="just">
              <a:lnSpc>
                <a:spcPct val="160000"/>
              </a:lnSpc>
              <a:buNone/>
            </a:pPr>
            <a:r>
              <a:rPr lang="en-GB" dirty="0"/>
              <a:t>      	    </a:t>
            </a:r>
            <a:r>
              <a:rPr lang="en-GB" sz="2400" b="1" dirty="0">
                <a:latin typeface="Century Gothic" panose="020B0502020202020204" pitchFamily="34" charset="0"/>
              </a:rPr>
              <a:t>Nelson Mandela University Findings and Recommendations</a:t>
            </a:r>
          </a:p>
          <a:p>
            <a:pPr algn="just">
              <a:lnSpc>
                <a:spcPct val="160000"/>
              </a:lnSpc>
            </a:pPr>
            <a:r>
              <a:rPr lang="en-GB" sz="2600" dirty="0">
                <a:latin typeface="Century Gothic" panose="020B0502020202020204" pitchFamily="34" charset="0"/>
              </a:rPr>
              <a:t>The Commission observed that there is progression in respect of gender representation in academic staff since 2005 from 41% to 51%. Top and senior management positions favour women. Men dominate in the bands professional qualified/specialised/mid-management and unskilled. The Commission recommended that NMU must explore strategies to increase women in those bands.</a:t>
            </a:r>
          </a:p>
          <a:p>
            <a:pPr algn="just">
              <a:lnSpc>
                <a:spcPct val="160000"/>
              </a:lnSpc>
            </a:pPr>
            <a:r>
              <a:rPr lang="en-GB" sz="2600" dirty="0">
                <a:latin typeface="Century Gothic" panose="020B0502020202020204" pitchFamily="34" charset="0"/>
              </a:rPr>
              <a:t>The Commission observed that the NMU falls short in respect of a gender parity of staff members in the faculties of science, engineering and law. In respect of this professionally qualified band, it may be raised as a red flag that more women should populate the band, given the assumption that it is the band which feeds senior and top management.</a:t>
            </a: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0950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60000"/>
              </a:lnSpc>
              <a:buNone/>
            </a:pPr>
            <a:endParaRPr lang="en-GB" sz="2600" dirty="0">
              <a:latin typeface="Century Gothic" panose="020B0502020202020204" pitchFamily="34" charset="0"/>
            </a:endParaRPr>
          </a:p>
          <a:p>
            <a:pPr marL="0" indent="0" algn="just">
              <a:lnSpc>
                <a:spcPct val="160000"/>
              </a:lnSpc>
              <a:buNone/>
            </a:pPr>
            <a:r>
              <a:rPr lang="en-GB" sz="1600" dirty="0">
                <a:latin typeface="Century Gothic" panose="020B0502020202020204" pitchFamily="34" charset="0"/>
              </a:rPr>
              <a:t>The Commission noted that PWD are extremely under-represented. Out of 2 451 employees, NMU only has 36 employees with disabilities, with females the lowest represented. NMU staffing pool is not adequate representative of PWD.</a:t>
            </a:r>
          </a:p>
          <a:p>
            <a:pPr marL="0" indent="0" algn="just">
              <a:lnSpc>
                <a:spcPct val="160000"/>
              </a:lnSpc>
              <a:buNone/>
            </a:pPr>
            <a:r>
              <a:rPr lang="en-GB" sz="1600" dirty="0">
                <a:latin typeface="Century Gothic" panose="020B0502020202020204" pitchFamily="34" charset="0"/>
              </a:rPr>
              <a:t>It is recognised that NMU has recently absorbed in excess of 900 previously outsourced workers which have skewed the statistics, however strategies must be put in place to increase the number of PWD within its ranks. NMU must actively recruit PWD to increase representation.</a:t>
            </a:r>
            <a:endParaRPr lang="en-ZA"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3742"/>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13459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buNone/>
            </a:pPr>
            <a:endParaRPr lang="en-GB" sz="1600" dirty="0"/>
          </a:p>
          <a:p>
            <a:pPr marL="0" indent="0" algn="just">
              <a:lnSpc>
                <a:spcPct val="150000"/>
              </a:lnSpc>
              <a:buNone/>
            </a:pPr>
            <a:r>
              <a:rPr lang="en-GB" sz="1600" dirty="0"/>
              <a:t>			</a:t>
            </a:r>
            <a:r>
              <a:rPr lang="en-GB" sz="3600" dirty="0">
                <a:latin typeface="Century Gothic" panose="020B0502020202020204" pitchFamily="34" charset="0"/>
              </a:rPr>
              <a:t>Overview</a:t>
            </a:r>
          </a:p>
          <a:p>
            <a:pPr algn="just">
              <a:lnSpc>
                <a:spcPct val="150000"/>
              </a:lnSpc>
            </a:pPr>
            <a:r>
              <a:rPr lang="en-GB" sz="2000" dirty="0">
                <a:latin typeface="Century Gothic" panose="020B0502020202020204" pitchFamily="34" charset="0"/>
              </a:rPr>
              <a:t>The CGE’s Constitutional Mandate</a:t>
            </a:r>
          </a:p>
          <a:p>
            <a:pPr algn="just">
              <a:lnSpc>
                <a:spcPct val="150000"/>
              </a:lnSpc>
            </a:pPr>
            <a:r>
              <a:rPr lang="en-GB" sz="2000" dirty="0">
                <a:latin typeface="Century Gothic" panose="020B0502020202020204" pitchFamily="34" charset="0"/>
              </a:rPr>
              <a:t>Legal framework</a:t>
            </a:r>
          </a:p>
          <a:p>
            <a:pPr algn="just">
              <a:lnSpc>
                <a:spcPct val="150000"/>
              </a:lnSpc>
            </a:pPr>
            <a:r>
              <a:rPr lang="en-GB" sz="2000" dirty="0">
                <a:latin typeface="Century Gothic" panose="020B0502020202020204" pitchFamily="34" charset="0"/>
              </a:rPr>
              <a:t>Transformation Hearings</a:t>
            </a:r>
          </a:p>
          <a:p>
            <a:pPr algn="just">
              <a:lnSpc>
                <a:spcPct val="150000"/>
              </a:lnSpc>
            </a:pPr>
            <a:r>
              <a:rPr lang="en-GB" sz="2000" dirty="0">
                <a:latin typeface="Century Gothic" panose="020B0502020202020204" pitchFamily="34" charset="0"/>
              </a:rPr>
              <a:t>Purpose of the Hearings</a:t>
            </a:r>
          </a:p>
          <a:p>
            <a:pPr algn="just">
              <a:lnSpc>
                <a:spcPct val="150000"/>
              </a:lnSpc>
            </a:pPr>
            <a:r>
              <a:rPr lang="en-GB" sz="2000" dirty="0">
                <a:latin typeface="Century Gothic" panose="020B0502020202020204" pitchFamily="34" charset="0"/>
              </a:rPr>
              <a:t>Overall findings</a:t>
            </a:r>
          </a:p>
          <a:p>
            <a:pPr algn="just">
              <a:lnSpc>
                <a:spcPct val="150000"/>
              </a:lnSpc>
            </a:pPr>
            <a:r>
              <a:rPr lang="en-GB" sz="2000" dirty="0">
                <a:latin typeface="Century Gothic" panose="020B0502020202020204" pitchFamily="34" charset="0"/>
              </a:rPr>
              <a:t>Interventions by the CGE</a:t>
            </a:r>
          </a:p>
          <a:p>
            <a:pPr algn="just">
              <a:lnSpc>
                <a:spcPct val="150000"/>
              </a:lnSpc>
            </a:pPr>
            <a:r>
              <a:rPr lang="en-GB" sz="2000" dirty="0">
                <a:latin typeface="Century Gothic" panose="020B0502020202020204" pitchFamily="34" charset="0"/>
              </a:rPr>
              <a:t>Conclusion</a:t>
            </a: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76600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55000" lnSpcReduction="20000"/>
          </a:bodyPr>
          <a:lstStyle/>
          <a:p>
            <a:pPr marL="0" indent="0" algn="just">
              <a:lnSpc>
                <a:spcPct val="170000"/>
              </a:lnSpc>
              <a:buNone/>
            </a:pPr>
            <a:r>
              <a:rPr lang="en-GB" sz="2400" dirty="0"/>
              <a:t>    	</a:t>
            </a:r>
            <a:r>
              <a:rPr lang="en-GB" sz="2400" b="1" dirty="0"/>
              <a:t> </a:t>
            </a:r>
            <a:r>
              <a:rPr lang="en-GB" sz="2400" b="1" dirty="0">
                <a:latin typeface="Century Gothic" panose="020B0502020202020204" pitchFamily="34" charset="0"/>
              </a:rPr>
              <a:t>Nelson Mandela University Findings and Recommendations</a:t>
            </a:r>
          </a:p>
          <a:p>
            <a:pPr marL="0" indent="0" algn="just">
              <a:lnSpc>
                <a:spcPct val="170000"/>
              </a:lnSpc>
              <a:buNone/>
            </a:pPr>
            <a:r>
              <a:rPr lang="en-GB" sz="2400" dirty="0">
                <a:latin typeface="Century Gothic" panose="020B0502020202020204" pitchFamily="34" charset="0"/>
              </a:rPr>
              <a:t>				(Continuation)</a:t>
            </a:r>
          </a:p>
          <a:p>
            <a:pPr algn="just">
              <a:lnSpc>
                <a:spcPct val="170000"/>
              </a:lnSpc>
            </a:pPr>
            <a:r>
              <a:rPr lang="en-GB" sz="2900" dirty="0">
                <a:latin typeface="Century Gothic" panose="020B0502020202020204" pitchFamily="34" charset="0"/>
              </a:rPr>
              <a:t>The Commission commended NMU on its integrated policy framework which incorporates gender transformation into its objectives. It noted that despite NMU holding an extensive policy framework, it was a concern that there is inadequate flexi-time policy and childcare facilities. It recommended that NMU explore the development of a flexi-time work policy.</a:t>
            </a:r>
          </a:p>
          <a:p>
            <a:pPr algn="just">
              <a:lnSpc>
                <a:spcPct val="170000"/>
              </a:lnSpc>
            </a:pPr>
            <a:r>
              <a:rPr lang="en-GB" sz="2900" dirty="0">
                <a:latin typeface="Century Gothic" panose="020B0502020202020204" pitchFamily="34" charset="0"/>
              </a:rPr>
              <a:t>The Commission also found that policies were not reviewed bi-annually. It recommended further that NMU must commit to have policies reviewed bi-annually as per policy to ensure the policies are pragmatic and in compliance with the changing legal landscape and needs of its staff/students.</a:t>
            </a: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3868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70000"/>
              </a:lnSpc>
              <a:buNone/>
            </a:pPr>
            <a:r>
              <a:rPr lang="en-GB" sz="1600" dirty="0"/>
              <a:t>     </a:t>
            </a:r>
            <a:r>
              <a:rPr lang="en-GB" sz="1600" b="1" dirty="0">
                <a:latin typeface="Century Gothic" panose="020B0502020202020204" pitchFamily="34" charset="0"/>
              </a:rPr>
              <a:t>Nelson Mandela University Findings and Recommendations</a:t>
            </a:r>
          </a:p>
          <a:p>
            <a:pPr marL="0" indent="0" algn="just">
              <a:lnSpc>
                <a:spcPct val="170000"/>
              </a:lnSpc>
              <a:buNone/>
            </a:pPr>
            <a:r>
              <a:rPr lang="en-GB" sz="2400" dirty="0">
                <a:latin typeface="Century Gothic" panose="020B0502020202020204" pitchFamily="34" charset="0"/>
              </a:rPr>
              <a:t>			</a:t>
            </a:r>
          </a:p>
          <a:p>
            <a:pPr algn="just">
              <a:lnSpc>
                <a:spcPct val="170000"/>
              </a:lnSpc>
            </a:pPr>
            <a:r>
              <a:rPr lang="en-GB" sz="1600" dirty="0">
                <a:latin typeface="Century Gothic" panose="020B0502020202020204" pitchFamily="34" charset="0"/>
              </a:rPr>
              <a:t>The Commission found that prioritisation of the security upgrades on all NMU campuses is of key importance and resolved that it would monitor the implementation of the upgrades as per its Integrated Safety and Security Strategy. </a:t>
            </a: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90844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77500" lnSpcReduction="20000"/>
          </a:bodyPr>
          <a:lstStyle/>
          <a:p>
            <a:pPr marL="0" indent="0" algn="just">
              <a:lnSpc>
                <a:spcPct val="170000"/>
              </a:lnSpc>
              <a:buNone/>
            </a:pPr>
            <a:r>
              <a:rPr lang="en-GB" sz="2400" dirty="0"/>
              <a:t> </a:t>
            </a:r>
            <a:r>
              <a:rPr lang="en-GB" sz="2400" b="1" dirty="0">
                <a:latin typeface="Century Gothic" panose="020B0502020202020204" pitchFamily="34" charset="0"/>
              </a:rPr>
              <a:t>Sol Plaatje University Findings and Recommendations</a:t>
            </a:r>
          </a:p>
          <a:p>
            <a:pPr algn="just">
              <a:lnSpc>
                <a:spcPct val="170000"/>
              </a:lnSpc>
            </a:pPr>
            <a:r>
              <a:rPr lang="en-GB" sz="1900" dirty="0">
                <a:latin typeface="Century Gothic" panose="020B0502020202020204" pitchFamily="34" charset="0"/>
              </a:rPr>
              <a:t>The Commission found that women are under-represented at the top and senior management positions at the SPU, with only one woman in top management and none in the senior management. Male domination at these positions is at 90% as opposed to 10% of female representation. The same percentage is observed within SRC. The Commission recommended to SPU to increase and empower women for leadership positions. The Commission elaborated that, as opposed to universities carrying historical disadvantages, SPU was in a better position to start by moving away from a culture of patriarchy. Apart from appointing two women in the Executive Management team and as a Head of School, an equivalent of a dean at other universities, SPU undertook to increase women representation in senior management to three women (37.5 %) by February 2019. </a:t>
            </a: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9513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4983162"/>
          </a:xfrm>
        </p:spPr>
        <p:txBody>
          <a:bodyPr>
            <a:normAutofit/>
          </a:bodyPr>
          <a:lstStyle/>
          <a:p>
            <a:pPr marL="0" indent="0" algn="just">
              <a:lnSpc>
                <a:spcPct val="170000"/>
              </a:lnSpc>
              <a:buNone/>
            </a:pPr>
            <a:r>
              <a:rPr lang="en-GB" sz="2000" b="1" dirty="0">
                <a:latin typeface="Century Gothic" panose="020B0502020202020204" pitchFamily="34" charset="0"/>
              </a:rPr>
              <a:t>Sol Plaatje University Findings and Recommendations</a:t>
            </a:r>
          </a:p>
          <a:p>
            <a:pPr marL="0" indent="0" algn="just">
              <a:lnSpc>
                <a:spcPct val="170000"/>
              </a:lnSpc>
              <a:buNone/>
            </a:pPr>
            <a:r>
              <a:rPr lang="en-GB" sz="1600" dirty="0">
                <a:latin typeface="Century Gothic" panose="020B0502020202020204" pitchFamily="34" charset="0"/>
              </a:rPr>
              <a:t>The Commission found that SPU does not offer subjects to deaf and visually-impaired students. SPU is unfairly discriminating against the deaf and visually-impaired students, although it did not register any currently, this can deter them from registering at SPU. Offering subjects to deaf and visually-impaired students will create a suitable learning environment for prospective students. The Commission recommends that SPU trains lecturers on sign language and offers subjects to deaf and visually-impaired students as a matter of urgency. </a:t>
            </a:r>
          </a:p>
          <a:p>
            <a:pPr algn="just">
              <a:lnSpc>
                <a:spcPct val="160000"/>
              </a:lnSpc>
            </a:pPr>
            <a:endParaRPr lang="en-ZA" sz="18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80709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4983162"/>
          </a:xfrm>
        </p:spPr>
        <p:txBody>
          <a:bodyPr>
            <a:normAutofit/>
          </a:bodyPr>
          <a:lstStyle/>
          <a:p>
            <a:pPr marL="0" indent="0" algn="just">
              <a:lnSpc>
                <a:spcPct val="170000"/>
              </a:lnSpc>
              <a:buNone/>
            </a:pPr>
            <a:r>
              <a:rPr lang="en-GB" sz="2000" b="1" dirty="0">
                <a:latin typeface="Century Gothic" panose="020B0502020202020204" pitchFamily="34" charset="0"/>
              </a:rPr>
              <a:t>Sol Plaatje University Findings and Recommendations</a:t>
            </a:r>
          </a:p>
          <a:p>
            <a:pPr marL="0" indent="0" algn="just">
              <a:lnSpc>
                <a:spcPct val="170000"/>
              </a:lnSpc>
              <a:buNone/>
            </a:pPr>
            <a:r>
              <a:rPr lang="en-GB" sz="1600" dirty="0">
                <a:latin typeface="Century Gothic" panose="020B0502020202020204" pitchFamily="34" charset="0"/>
              </a:rPr>
              <a:t>During the hearing the Commission recommended that SPU fence the campus off and improve security on campus and in residences. In line with the recommendations of the Commission, SPU gave the assurance that it had commenced with the erection of a fence around the campus and turnstiles at the building entrance. The Commission recommends that SPU complete the fencing and improve the entire campus and residences security by June 2019. </a:t>
            </a:r>
          </a:p>
          <a:p>
            <a:pPr algn="just">
              <a:lnSpc>
                <a:spcPct val="160000"/>
              </a:lnSpc>
            </a:pPr>
            <a:endParaRPr lang="en-ZA" sz="18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28066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a:bodyPr>
          <a:lstStyle/>
          <a:p>
            <a:pPr marL="0" indent="0" algn="just">
              <a:lnSpc>
                <a:spcPct val="160000"/>
              </a:lnSpc>
              <a:buNone/>
            </a:pPr>
            <a:r>
              <a:rPr lang="en-GB" sz="2400" dirty="0">
                <a:latin typeface="Century Gothic" panose="020B0502020202020204" pitchFamily="34" charset="0"/>
              </a:rPr>
              <a:t>           </a:t>
            </a:r>
            <a:r>
              <a:rPr lang="en-GB" sz="2200" b="1" dirty="0">
                <a:latin typeface="Century Gothic" panose="020B0502020202020204" pitchFamily="34" charset="0"/>
              </a:rPr>
              <a:t>Sol </a:t>
            </a:r>
            <a:r>
              <a:rPr lang="en-GB" sz="2200" b="1" dirty="0" err="1">
                <a:latin typeface="Century Gothic" panose="020B0502020202020204" pitchFamily="34" charset="0"/>
              </a:rPr>
              <a:t>Plaatje</a:t>
            </a:r>
            <a:r>
              <a:rPr lang="en-GB" sz="2200" b="1" dirty="0">
                <a:latin typeface="Century Gothic" panose="020B0502020202020204" pitchFamily="34" charset="0"/>
              </a:rPr>
              <a:t> University Findings and Recommendations</a:t>
            </a:r>
          </a:p>
          <a:p>
            <a:pPr marL="0" indent="0" algn="just">
              <a:lnSpc>
                <a:spcPct val="160000"/>
              </a:lnSpc>
              <a:buNone/>
            </a:pPr>
            <a:r>
              <a:rPr lang="en-GB" sz="1700" dirty="0">
                <a:latin typeface="Century Gothic" panose="020B0502020202020204" pitchFamily="34" charset="0"/>
              </a:rPr>
              <a:t>The Commission found that SPU does not have policies on gender, HIV/AIDS, Succession/Career Pathing, Staff Retention, and retirement planning. The Commission recommends that SPU develop and implement these policies, including flexi-time for breastfeeding and after-care facilities by October 2019.</a:t>
            </a:r>
          </a:p>
          <a:p>
            <a:pPr marL="0" indent="0" algn="just">
              <a:lnSpc>
                <a:spcPct val="160000"/>
              </a:lnSpc>
              <a:buNone/>
            </a:pPr>
            <a:r>
              <a:rPr lang="en-GB" sz="1700" dirty="0">
                <a:latin typeface="Century Gothic" panose="020B0502020202020204" pitchFamily="34" charset="0"/>
              </a:rPr>
              <a:t>All SPU policies do not refer to the provisions of international or regional instruments, for example, the CEDAW and SADC Protocol. The Commission recommends that SPU refers to these instruments in all institutional policies when policies are reviewed. </a:t>
            </a:r>
          </a:p>
          <a:p>
            <a:pPr marL="0" indent="0">
              <a:buNone/>
            </a:pPr>
            <a:endParaRPr lang="en-ZA"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23233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pPr marL="0" indent="0" algn="just">
              <a:lnSpc>
                <a:spcPct val="150000"/>
              </a:lnSpc>
              <a:buNone/>
            </a:pPr>
            <a:r>
              <a:rPr lang="en-ZA" sz="2400" dirty="0"/>
              <a:t> </a:t>
            </a:r>
            <a:r>
              <a:rPr lang="en-ZA" sz="2000" b="1" dirty="0">
                <a:latin typeface="Century Gothic" panose="020B0502020202020204" pitchFamily="34" charset="0"/>
              </a:rPr>
              <a:t>Sol Plaatje University Findings and Recommendations</a:t>
            </a:r>
          </a:p>
          <a:p>
            <a:pPr marL="0" indent="0" algn="just">
              <a:lnSpc>
                <a:spcPct val="150000"/>
              </a:lnSpc>
              <a:buNone/>
            </a:pPr>
            <a:r>
              <a:rPr lang="en-GB" sz="1600" dirty="0">
                <a:latin typeface="Century Gothic" panose="020B0502020202020204" pitchFamily="34" charset="0"/>
              </a:rPr>
              <a:t>The Commission observed that there is no sexual harassment policy applicable to students. The Commission recommends that SPU develops a sexual harassment policy for students or to extend the scope of application of the staff sexual harassment policy to include students. This review must be completed by 2019/20 financial year.</a:t>
            </a:r>
          </a:p>
          <a:p>
            <a:pPr marL="0" indent="0" algn="just">
              <a:lnSpc>
                <a:spcPct val="150000"/>
              </a:lnSpc>
              <a:buNone/>
            </a:pPr>
            <a:r>
              <a:rPr lang="en-GB" sz="1600" dirty="0">
                <a:latin typeface="Century Gothic" panose="020B0502020202020204" pitchFamily="34" charset="0"/>
              </a:rPr>
              <a:t>The Commission found that there are no programmes in place to support victims of GBV and discourage the possible withdrawal of cases. The Commission recommends that SPU develops programmes to support victims of GBV. </a:t>
            </a: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3742"/>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25829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t>   </a:t>
            </a:r>
            <a:r>
              <a:rPr lang="en-GB" sz="2000" b="1" dirty="0">
                <a:latin typeface="Century Gothic" panose="020B0502020202020204" pitchFamily="34" charset="0"/>
              </a:rPr>
              <a:t>University of Mpumalanga Findings and Recommendations</a:t>
            </a:r>
          </a:p>
          <a:p>
            <a:pPr algn="just">
              <a:lnSpc>
                <a:spcPct val="150000"/>
              </a:lnSpc>
            </a:pPr>
            <a:r>
              <a:rPr lang="en-GB" sz="1600" dirty="0">
                <a:latin typeface="Century Gothic" panose="020B0502020202020204" pitchFamily="34" charset="0"/>
              </a:rPr>
              <a:t>The Commission observed that the UMP appointed an Executive Director, who forms part of management, as a gender transformation manager. The Commission recommended that a senior manager be appointed for implementation of the EE Plan and to ensure that the institution is transformed against a culture of patriarchy. It should implement a New Generation of Academics Programme (</a:t>
            </a:r>
            <a:r>
              <a:rPr lang="en-GB" sz="1600" dirty="0" err="1">
                <a:latin typeface="Century Gothic" panose="020B0502020202020204" pitchFamily="34" charset="0"/>
              </a:rPr>
              <a:t>nGAP</a:t>
            </a:r>
            <a:r>
              <a:rPr lang="en-GB" sz="1600" dirty="0">
                <a:latin typeface="Century Gothic" panose="020B0502020202020204" pitchFamily="34" charset="0"/>
              </a:rPr>
              <a:t>) to recruit female lecturers.</a:t>
            </a: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48371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nSpc>
                <a:spcPct val="150000"/>
              </a:lnSpc>
              <a:buNone/>
            </a:pPr>
            <a:r>
              <a:rPr lang="en-GB" sz="2400" dirty="0"/>
              <a:t> </a:t>
            </a:r>
            <a:r>
              <a:rPr lang="en-GB" sz="2000" b="1" dirty="0">
                <a:latin typeface="Century Gothic" panose="020B0502020202020204" pitchFamily="34" charset="0"/>
              </a:rPr>
              <a:t>University of Mpumalanga Findings and Recommendations</a:t>
            </a:r>
          </a:p>
          <a:p>
            <a:pPr marL="0" indent="0" algn="just">
              <a:lnSpc>
                <a:spcPct val="150000"/>
              </a:lnSpc>
              <a:buNone/>
            </a:pPr>
            <a:r>
              <a:rPr lang="en-GB" sz="1800" dirty="0">
                <a:latin typeface="Century Gothic" panose="020B0502020202020204" pitchFamily="34" charset="0"/>
              </a:rPr>
              <a:t>The university must institute strict measures such as dialogues, workshops or campaigns to sensitise the university community on policies such as sexual harassment, disciplinary code of staff and students. It must also draft the following policies:</a:t>
            </a:r>
          </a:p>
          <a:p>
            <a:pPr marL="0" indent="0" algn="just">
              <a:lnSpc>
                <a:spcPct val="150000"/>
              </a:lnSpc>
              <a:buNone/>
            </a:pPr>
            <a:r>
              <a:rPr lang="en-GB" sz="1800" dirty="0">
                <a:latin typeface="Century Gothic" panose="020B0502020202020204" pitchFamily="34" charset="0"/>
              </a:rPr>
              <a:t>	a) Recruitment and Selection;</a:t>
            </a:r>
          </a:p>
          <a:p>
            <a:pPr marL="0" indent="0" algn="just">
              <a:lnSpc>
                <a:spcPct val="150000"/>
              </a:lnSpc>
              <a:buNone/>
            </a:pPr>
            <a:r>
              <a:rPr lang="en-GB" sz="1800" dirty="0">
                <a:latin typeface="Century Gothic" panose="020B0502020202020204" pitchFamily="34" charset="0"/>
              </a:rPr>
              <a:t>	b) Employee Wellness;</a:t>
            </a:r>
          </a:p>
          <a:p>
            <a:pPr marL="0" indent="0" algn="just">
              <a:lnSpc>
                <a:spcPct val="150000"/>
              </a:lnSpc>
              <a:buNone/>
            </a:pPr>
            <a:r>
              <a:rPr lang="en-GB" sz="1800" dirty="0">
                <a:latin typeface="Century Gothic" panose="020B0502020202020204" pitchFamily="34" charset="0"/>
              </a:rPr>
              <a:t>	c) Staff Retention, and </a:t>
            </a:r>
          </a:p>
          <a:p>
            <a:pPr marL="0" indent="0" algn="just">
              <a:lnSpc>
                <a:spcPct val="150000"/>
              </a:lnSpc>
              <a:buNone/>
            </a:pPr>
            <a:r>
              <a:rPr lang="en-GB" sz="1800" dirty="0">
                <a:latin typeface="Century Gothic" panose="020B0502020202020204" pitchFamily="34" charset="0"/>
              </a:rPr>
              <a:t>	d) redraft Whistle-blower.</a:t>
            </a:r>
            <a:endParaRPr lang="en-ZA" sz="18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55421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70000"/>
              </a:lnSpc>
              <a:buNone/>
            </a:pPr>
            <a:r>
              <a:rPr lang="en-GB" sz="1900" b="1" dirty="0">
                <a:latin typeface="Century Gothic" panose="020B0502020202020204" pitchFamily="34" charset="0"/>
              </a:rPr>
              <a:t>Department of Higher Education and Training Findings 				and Recommendations</a:t>
            </a:r>
          </a:p>
          <a:p>
            <a:pPr algn="just">
              <a:lnSpc>
                <a:spcPct val="170000"/>
              </a:lnSpc>
            </a:pPr>
            <a:r>
              <a:rPr lang="en-GB" sz="1700" dirty="0">
                <a:latin typeface="Century Gothic" panose="020B0502020202020204" pitchFamily="34" charset="0"/>
              </a:rPr>
              <a:t>Internationalism standard need to be maintained in education and therefore, DHET must lead in the conversation of foreign influx in academia. That is, it must initiate a dialogue on African diaspora.</a:t>
            </a:r>
          </a:p>
          <a:p>
            <a:pPr algn="just">
              <a:lnSpc>
                <a:spcPct val="170000"/>
              </a:lnSpc>
            </a:pPr>
            <a:r>
              <a:rPr lang="en-GB" sz="1700" dirty="0">
                <a:latin typeface="Century Gothic" panose="020B0502020202020204" pitchFamily="34" charset="0"/>
              </a:rPr>
              <a:t>It is a national imperative that gender mainstreaming be implemented in DHET policies and in the department itself.</a:t>
            </a:r>
          </a:p>
          <a:p>
            <a:pPr algn="just">
              <a:lnSpc>
                <a:spcPct val="170000"/>
              </a:lnSpc>
            </a:pPr>
            <a:r>
              <a:rPr lang="en-GB" sz="1700" dirty="0">
                <a:latin typeface="Century Gothic" panose="020B0502020202020204" pitchFamily="34" charset="0"/>
              </a:rPr>
              <a:t>DHET must train its cohorts in respect of disabilities, retain women for higher positions.</a:t>
            </a: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9058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51520" y="1600200"/>
            <a:ext cx="8435280" cy="4525963"/>
          </a:xfrm>
        </p:spPr>
        <p:txBody>
          <a:bodyPr>
            <a:normAutofit fontScale="85000" lnSpcReduction="20000"/>
          </a:bodyPr>
          <a:lstStyle/>
          <a:p>
            <a:pPr marL="0" indent="0" algn="just">
              <a:lnSpc>
                <a:spcPct val="150000"/>
              </a:lnSpc>
              <a:buNone/>
            </a:pPr>
            <a:r>
              <a:rPr lang="en-GB" dirty="0"/>
              <a:t>		     </a:t>
            </a:r>
            <a:r>
              <a:rPr lang="en-GB" dirty="0">
                <a:latin typeface="Century Gothic" panose="020B0502020202020204" pitchFamily="34" charset="0"/>
              </a:rPr>
              <a:t>Mandate of the CGE</a:t>
            </a:r>
          </a:p>
          <a:p>
            <a:pPr algn="just">
              <a:lnSpc>
                <a:spcPct val="150000"/>
              </a:lnSpc>
            </a:pPr>
            <a:r>
              <a:rPr lang="en-GB" sz="1900" dirty="0">
                <a:latin typeface="Century Gothic" panose="020B0502020202020204" pitchFamily="34" charset="0"/>
              </a:rPr>
              <a:t>Section 187 of the Constitution and CGE Act No. 39 of 1996 require the CGE to promote respect for, and the protection, development and attainment of gender equality.  The CGE vision is a society free from gender oppression and all forms of inequality</a:t>
            </a:r>
          </a:p>
          <a:p>
            <a:pPr algn="just">
              <a:lnSpc>
                <a:spcPct val="150000"/>
              </a:lnSpc>
            </a:pPr>
            <a:r>
              <a:rPr lang="en-GB" sz="1900" dirty="0">
                <a:latin typeface="Century Gothic" panose="020B0502020202020204" pitchFamily="34" charset="0"/>
              </a:rPr>
              <a:t>The CGE mandate is to monitor and evaluate legislation, policies and practices of the state, statutory bodies and private businesses, as well as indigenous and customary laws and practices; research and make recommendations to Parliament; </a:t>
            </a:r>
          </a:p>
          <a:p>
            <a:pPr algn="just">
              <a:lnSpc>
                <a:spcPct val="150000"/>
              </a:lnSpc>
            </a:pPr>
            <a:r>
              <a:rPr lang="en-GB" sz="1900" dirty="0">
                <a:latin typeface="Century Gothic" panose="020B0502020202020204" pitchFamily="34" charset="0"/>
              </a:rPr>
              <a:t>And to receive and investigate complaints of gender discrimination; and conduct public awareness and education on gender equality.  </a:t>
            </a:r>
          </a:p>
          <a:p>
            <a:pPr algn="just">
              <a:lnSpc>
                <a:spcPct val="150000"/>
              </a:lnSpc>
            </a:pPr>
            <a:r>
              <a:rPr lang="en-GB" sz="1900" dirty="0">
                <a:latin typeface="Century Gothic" panose="020B0502020202020204" pitchFamily="34" charset="0"/>
              </a:rPr>
              <a:t>Further, the CGE has powers of subpoena and litigation.</a:t>
            </a:r>
          </a:p>
          <a:p>
            <a:pPr marL="0" indent="0">
              <a:buNone/>
            </a:pPr>
            <a:endParaRPr lang="en-GB" sz="1800" dirty="0"/>
          </a:p>
          <a:p>
            <a:pPr marL="0" indent="0">
              <a:buNone/>
            </a:pPr>
            <a:endParaRPr lang="en-ZA" sz="20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13844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lnSpcReduction="10000"/>
          </a:bodyPr>
          <a:lstStyle/>
          <a:p>
            <a:pPr marL="0" indent="0" algn="just">
              <a:lnSpc>
                <a:spcPct val="170000"/>
              </a:lnSpc>
              <a:buNone/>
            </a:pPr>
            <a:r>
              <a:rPr lang="en-GB" sz="1900" b="1" dirty="0">
                <a:latin typeface="Century Gothic" panose="020B0502020202020204" pitchFamily="34" charset="0"/>
              </a:rPr>
              <a:t>Department of Higher Education and Training Findings and Recommendations</a:t>
            </a:r>
          </a:p>
          <a:p>
            <a:pPr marL="0" indent="0" algn="just">
              <a:lnSpc>
                <a:spcPct val="170000"/>
              </a:lnSpc>
              <a:buNone/>
            </a:pPr>
            <a:endParaRPr lang="en-GB" sz="2600" dirty="0">
              <a:latin typeface="Century Gothic" panose="020B0502020202020204" pitchFamily="34" charset="0"/>
            </a:endParaRPr>
          </a:p>
          <a:p>
            <a:pPr algn="just">
              <a:lnSpc>
                <a:spcPct val="170000"/>
              </a:lnSpc>
            </a:pPr>
            <a:r>
              <a:rPr lang="en-GB" sz="1700" dirty="0">
                <a:latin typeface="Century Gothic" panose="020B0502020202020204" pitchFamily="34" charset="0"/>
              </a:rPr>
              <a:t>DHET must have a policy addressing gender equality and equity in higher education with set targets.</a:t>
            </a:r>
          </a:p>
          <a:p>
            <a:pPr algn="just">
              <a:lnSpc>
                <a:spcPct val="170000"/>
              </a:lnSpc>
            </a:pPr>
            <a:r>
              <a:rPr lang="en-GB" sz="1700" dirty="0">
                <a:latin typeface="Century Gothic" panose="020B0502020202020204" pitchFamily="34" charset="0"/>
              </a:rPr>
              <a:t>DHET must identify ways to attract more finds from private sectors to the NSFAS with at least a tax rebate as a reward.</a:t>
            </a:r>
          </a:p>
          <a:p>
            <a:pPr algn="just">
              <a:lnSpc>
                <a:spcPct val="170000"/>
              </a:lnSpc>
            </a:pPr>
            <a:r>
              <a:rPr lang="en-GB" sz="1700" dirty="0">
                <a:latin typeface="Century Gothic" panose="020B0502020202020204" pitchFamily="34" charset="0"/>
              </a:rPr>
              <a:t>There is a need for inclusion of Africans and coloured persons at academic level.</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33421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GB" sz="2200" b="1" dirty="0">
                <a:latin typeface="Century Gothic" panose="020B0502020202020204" pitchFamily="34" charset="0"/>
              </a:rPr>
              <a:t>Department of Higher Education and Training Findings and 		Recommendations (Continuation)</a:t>
            </a:r>
          </a:p>
          <a:p>
            <a:pPr algn="just">
              <a:lnSpc>
                <a:spcPct val="150000"/>
              </a:lnSpc>
            </a:pPr>
            <a:r>
              <a:rPr lang="en-GB" sz="1800" dirty="0">
                <a:latin typeface="Century Gothic" panose="020B0502020202020204" pitchFamily="34" charset="0"/>
              </a:rPr>
              <a:t>DHET must set a clear target to meet with regard to PWD.</a:t>
            </a:r>
          </a:p>
          <a:p>
            <a:pPr algn="just">
              <a:lnSpc>
                <a:spcPct val="150000"/>
              </a:lnSpc>
            </a:pPr>
            <a:r>
              <a:rPr lang="en-GB" sz="1800" dirty="0">
                <a:latin typeface="Century Gothic" panose="020B0502020202020204" pitchFamily="34" charset="0"/>
              </a:rPr>
              <a:t>There is a need for the review of internal units as against oversight body, in line with the transformation process. There are serious challenges to these units to drive transformation at institutions of higher learning.</a:t>
            </a:r>
          </a:p>
          <a:p>
            <a:pPr algn="just">
              <a:lnSpc>
                <a:spcPct val="150000"/>
              </a:lnSpc>
            </a:pPr>
            <a:r>
              <a:rPr lang="en-GB" sz="1800" dirty="0">
                <a:latin typeface="Century Gothic" panose="020B0502020202020204" pitchFamily="34" charset="0"/>
              </a:rPr>
              <a:t>There must be minimum standards for institutions of higher learning to achieve their employment equity targets.</a:t>
            </a:r>
          </a:p>
          <a:p>
            <a:pPr algn="just">
              <a:lnSpc>
                <a:spcPct val="150000"/>
              </a:lnSpc>
            </a:pPr>
            <a:r>
              <a:rPr lang="en-GB" sz="1800" dirty="0">
                <a:latin typeface="Century Gothic" panose="020B0502020202020204" pitchFamily="34" charset="0"/>
              </a:rPr>
              <a:t>DHET must institute policies to deal with the scourge of gender-based violence within institutions of higher learning rather than outsourcing services to Higher Education HIV/AIDS Programme (HEAIDS).</a:t>
            </a:r>
            <a:endParaRPr lang="en-ZA" sz="18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68138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4709120"/>
          </a:xfrm>
        </p:spPr>
        <p:txBody>
          <a:bodyPr>
            <a:normAutofit/>
          </a:bodyPr>
          <a:lstStyle/>
          <a:p>
            <a:pPr marL="0" indent="0" algn="just">
              <a:lnSpc>
                <a:spcPct val="160000"/>
              </a:lnSpc>
              <a:buNone/>
            </a:pPr>
            <a:r>
              <a:rPr lang="en-GB" sz="2400" dirty="0"/>
              <a:t>		</a:t>
            </a:r>
            <a:r>
              <a:rPr lang="en-GB" sz="2000" b="1" dirty="0">
                <a:latin typeface="Century Gothic" panose="020B0502020202020204" pitchFamily="34" charset="0"/>
              </a:rPr>
              <a:t>Interventions by the Commission</a:t>
            </a:r>
          </a:p>
          <a:p>
            <a:pPr algn="just">
              <a:lnSpc>
                <a:spcPct val="160000"/>
              </a:lnSpc>
            </a:pPr>
            <a:r>
              <a:rPr lang="en-GB" sz="1600" dirty="0">
                <a:latin typeface="Century Gothic" panose="020B0502020202020204" pitchFamily="34" charset="0"/>
              </a:rPr>
              <a:t>The Commission has compelled Universities to conduct sexual harassment campaigns during orientation.</a:t>
            </a:r>
          </a:p>
          <a:p>
            <a:pPr algn="just">
              <a:lnSpc>
                <a:spcPct val="160000"/>
              </a:lnSpc>
            </a:pPr>
            <a:r>
              <a:rPr lang="en-GB" sz="1600" dirty="0">
                <a:latin typeface="Century Gothic" panose="020B0502020202020204" pitchFamily="34" charset="0"/>
              </a:rPr>
              <a:t>The Commission has additionally delivered sexual harassment lectures to various universities ( students and staff members were targeted).</a:t>
            </a:r>
          </a:p>
          <a:p>
            <a:pPr algn="just">
              <a:lnSpc>
                <a:spcPct val="160000"/>
              </a:lnSpc>
            </a:pPr>
            <a:r>
              <a:rPr lang="en-GB" sz="1600" dirty="0">
                <a:latin typeface="Century Gothic" panose="020B0502020202020204" pitchFamily="34" charset="0"/>
              </a:rPr>
              <a:t>The Commission has recommended that sexual harassment and grievance policies be shared with students Representatives Councils, be accessible around the University premises to all the students and staff members.</a:t>
            </a:r>
          </a:p>
          <a:p>
            <a:pPr algn="just">
              <a:lnSpc>
                <a:spcPct val="160000"/>
              </a:lnSpc>
            </a:pPr>
            <a:r>
              <a:rPr lang="en-GB" sz="1600" dirty="0">
                <a:latin typeface="Century Gothic" panose="020B0502020202020204" pitchFamily="34" charset="0"/>
              </a:rPr>
              <a:t>SRC and Management need to create a safe reporting space for students.</a:t>
            </a:r>
          </a:p>
          <a:p>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39573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25000" lnSpcReduction="20000"/>
          </a:bodyPr>
          <a:lstStyle/>
          <a:p>
            <a:pPr marL="0" indent="0" algn="just">
              <a:lnSpc>
                <a:spcPct val="160000"/>
              </a:lnSpc>
              <a:buNone/>
            </a:pPr>
            <a:r>
              <a:rPr lang="en-GB" dirty="0"/>
              <a:t>		</a:t>
            </a:r>
            <a:r>
              <a:rPr lang="en-GB" sz="8000" b="1" dirty="0">
                <a:latin typeface="Century Gothic" panose="020B0502020202020204" pitchFamily="34" charset="0"/>
              </a:rPr>
              <a:t>    Interventions by the Commission</a:t>
            </a:r>
            <a:r>
              <a:rPr lang="en-GB" sz="9600" dirty="0">
                <a:latin typeface="Century Gothic" panose="020B0502020202020204" pitchFamily="34" charset="0"/>
              </a:rPr>
              <a:t>		  </a:t>
            </a:r>
          </a:p>
          <a:p>
            <a:pPr algn="just">
              <a:lnSpc>
                <a:spcPct val="160000"/>
              </a:lnSpc>
            </a:pPr>
            <a:r>
              <a:rPr lang="en-GB" sz="6400" dirty="0">
                <a:latin typeface="Century Gothic" panose="020B0502020202020204" pitchFamily="34" charset="0"/>
              </a:rPr>
              <a:t>It was recommended that refresher sessions on sexual harassment and grievance polices  be conducted with staff members and students.</a:t>
            </a:r>
          </a:p>
          <a:p>
            <a:pPr algn="just">
              <a:lnSpc>
                <a:spcPct val="160000"/>
              </a:lnSpc>
            </a:pPr>
            <a:r>
              <a:rPr lang="en-GB" sz="6400" dirty="0">
                <a:latin typeface="Century Gothic" panose="020B0502020202020204" pitchFamily="34" charset="0"/>
              </a:rPr>
              <a:t>The Commission recommend that universities must build strong relationships with the SAPS to address gender-based violence within and outside campus areas. </a:t>
            </a:r>
          </a:p>
          <a:p>
            <a:pPr algn="just">
              <a:lnSpc>
                <a:spcPct val="160000"/>
              </a:lnSpc>
            </a:pPr>
            <a:r>
              <a:rPr lang="en-GB" sz="6400" dirty="0">
                <a:latin typeface="Century Gothic" panose="020B0502020202020204" pitchFamily="34" charset="0"/>
              </a:rPr>
              <a:t>Development and drafting of more Policies in promoting gender equality, women empowerment, promoting transformation and rights of persons with disability/ women to Senior and Top Management levels.</a:t>
            </a:r>
          </a:p>
          <a:p>
            <a:pPr algn="just">
              <a:lnSpc>
                <a:spcPct val="160000"/>
              </a:lnSpc>
            </a:pPr>
            <a:r>
              <a:rPr lang="en-GB" sz="6400" dirty="0">
                <a:latin typeface="Century Gothic" panose="020B0502020202020204" pitchFamily="34" charset="0"/>
              </a:rPr>
              <a:t>Against these recommendations , some universities have invested in building more university residence to minimize the number of the students who reside outside the campus.</a:t>
            </a:r>
            <a:endParaRPr lang="en-ZA" sz="6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26176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sz="2000" b="1" dirty="0">
                <a:latin typeface="Century Gothic" panose="020B0502020202020204" pitchFamily="34" charset="0"/>
              </a:rPr>
              <a:t>Interventions by the Commission </a:t>
            </a:r>
            <a:r>
              <a:rPr lang="en-GB" sz="2000" dirty="0">
                <a:latin typeface="Century Gothic" panose="020B0502020202020204" pitchFamily="34" charset="0"/>
              </a:rPr>
              <a:t>(Continuation)</a:t>
            </a:r>
          </a:p>
          <a:p>
            <a:pPr algn="just">
              <a:lnSpc>
                <a:spcPct val="150000"/>
              </a:lnSpc>
            </a:pPr>
            <a:r>
              <a:rPr lang="en-GB" sz="1600" dirty="0">
                <a:latin typeface="Century Gothic" panose="020B0502020202020204" pitchFamily="34" charset="0"/>
              </a:rPr>
              <a:t>Some universities have introduced CCTV footages on campus as part of their safety mechanisms. </a:t>
            </a:r>
          </a:p>
          <a:p>
            <a:pPr algn="just">
              <a:lnSpc>
                <a:spcPct val="150000"/>
              </a:lnSpc>
            </a:pPr>
            <a:r>
              <a:rPr lang="en-GB" sz="1600" dirty="0">
                <a:latin typeface="Century Gothic" panose="020B0502020202020204" pitchFamily="34" charset="0"/>
              </a:rPr>
              <a:t>Sexual harassment polices have been extended to protect even independent contractors who enter campus.</a:t>
            </a:r>
          </a:p>
          <a:p>
            <a:pPr algn="just">
              <a:lnSpc>
                <a:spcPct val="150000"/>
              </a:lnSpc>
            </a:pPr>
            <a:r>
              <a:rPr lang="en-GB" sz="1600" dirty="0">
                <a:latin typeface="Century Gothic" panose="020B0502020202020204" pitchFamily="34" charset="0"/>
              </a:rPr>
              <a:t>Whistle blower lines have been established in some universities to report gender-based violence. </a:t>
            </a: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95861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4637112"/>
          </a:xfrm>
        </p:spPr>
        <p:txBody>
          <a:bodyPr>
            <a:normAutofit fontScale="85000" lnSpcReduction="10000"/>
          </a:bodyPr>
          <a:lstStyle/>
          <a:p>
            <a:pPr marL="0" indent="0" algn="just">
              <a:lnSpc>
                <a:spcPct val="150000"/>
              </a:lnSpc>
              <a:buNone/>
            </a:pPr>
            <a:r>
              <a:rPr lang="en-GB" dirty="0"/>
              <a:t>			</a:t>
            </a:r>
            <a:r>
              <a:rPr lang="en-GB" sz="2800" b="1" dirty="0">
                <a:latin typeface="Century Gothic" panose="020B0502020202020204" pitchFamily="34" charset="0"/>
              </a:rPr>
              <a:t>Conclusions</a:t>
            </a:r>
          </a:p>
          <a:p>
            <a:pPr algn="just">
              <a:lnSpc>
                <a:spcPct val="150000"/>
              </a:lnSpc>
            </a:pPr>
            <a:r>
              <a:rPr lang="en-GB" sz="1900" dirty="0">
                <a:latin typeface="Century Gothic" panose="020B0502020202020204" pitchFamily="34" charset="0"/>
              </a:rPr>
              <a:t>The Commission observed that the Department of Higher Education released a policy framework to address gender-based violence in institutions of higher learning during Women’s month.</a:t>
            </a:r>
          </a:p>
          <a:p>
            <a:pPr algn="just">
              <a:lnSpc>
                <a:spcPct val="150000"/>
              </a:lnSpc>
            </a:pPr>
            <a:r>
              <a:rPr lang="en-GB" sz="1900" dirty="0">
                <a:latin typeface="Century Gothic" panose="020B0502020202020204" pitchFamily="34" charset="0"/>
              </a:rPr>
              <a:t>Although the policy framework is aimed at combating GBV and challenging patriarchal practices in South Africa, it serves as a guide to address all forms of GBV in the Post School Education and  Training System.</a:t>
            </a:r>
          </a:p>
          <a:p>
            <a:pPr algn="just">
              <a:lnSpc>
                <a:spcPct val="150000"/>
              </a:lnSpc>
            </a:pPr>
            <a:r>
              <a:rPr lang="en-GB" sz="1900" dirty="0">
                <a:latin typeface="Century Gothic" panose="020B0502020202020204" pitchFamily="34" charset="0"/>
              </a:rPr>
              <a:t>few institutions of higher learning have improved on recruitment of female candidates and persons with disabilities in academic, top and senior management positions even though progress on transformation is still slow. Equal representation of women and PWD is required in terms of employment equity. </a:t>
            </a: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566412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buNone/>
            </a:pPr>
            <a:r>
              <a:rPr lang="en-GB" dirty="0">
                <a:latin typeface="Century Gothic" panose="020B0502020202020204" pitchFamily="34" charset="0"/>
              </a:rPr>
              <a:t>			    Thank You</a:t>
            </a:r>
          </a:p>
          <a:p>
            <a:pPr marL="0" indent="0">
              <a:buNone/>
            </a:pPr>
            <a:endParaRPr lang="en-GB" sz="2400" dirty="0">
              <a:latin typeface="Century Gothic" panose="020B0502020202020204" pitchFamily="34" charset="0"/>
            </a:endParaRPr>
          </a:p>
          <a:p>
            <a:pPr marL="0" indent="0">
              <a:buNone/>
            </a:pPr>
            <a:r>
              <a:rPr lang="en-GB" sz="2400" dirty="0">
                <a:latin typeface="Century Gothic" panose="020B0502020202020204" pitchFamily="34" charset="0"/>
              </a:rPr>
              <a:t>	HAVE A GENDER RELATED COMPLAINT ????</a:t>
            </a:r>
          </a:p>
          <a:p>
            <a:pPr marL="0" indent="0">
              <a:buNone/>
            </a:pPr>
            <a:r>
              <a:rPr lang="en-GB" sz="2400" dirty="0">
                <a:latin typeface="Century Gothic" panose="020B0502020202020204" pitchFamily="34" charset="0"/>
              </a:rPr>
              <a:t>			       REPORT IT TO </a:t>
            </a:r>
            <a:endParaRPr lang="en-GB" sz="2400" dirty="0">
              <a:solidFill>
                <a:srgbClr val="FF0000"/>
              </a:solidFill>
              <a:latin typeface="Century Gothic" panose="020B0502020202020204" pitchFamily="34" charset="0"/>
            </a:endParaRPr>
          </a:p>
          <a:p>
            <a:pPr marL="0" indent="0">
              <a:buNone/>
            </a:pPr>
            <a:r>
              <a:rPr lang="en-GB" sz="2400" dirty="0">
                <a:solidFill>
                  <a:srgbClr val="FF0000"/>
                </a:solidFill>
                <a:latin typeface="Century Gothic" panose="020B0502020202020204" pitchFamily="34" charset="0"/>
              </a:rPr>
              <a:t>		      </a:t>
            </a:r>
            <a:r>
              <a:rPr lang="en-GB" sz="4800" dirty="0">
                <a:solidFill>
                  <a:srgbClr val="FF0000"/>
                </a:solidFill>
                <a:latin typeface="Century Gothic" panose="020B0502020202020204" pitchFamily="34" charset="0"/>
              </a:rPr>
              <a:t>0800 007 709</a:t>
            </a:r>
            <a:r>
              <a:rPr lang="en-GB" sz="2400" dirty="0">
                <a:solidFill>
                  <a:srgbClr val="FF0000"/>
                </a:solidFill>
                <a:latin typeface="Century Gothic" panose="020B0502020202020204" pitchFamily="34" charset="0"/>
              </a:rPr>
              <a:t> </a:t>
            </a:r>
          </a:p>
          <a:p>
            <a:pPr marL="0" indent="0">
              <a:buNone/>
            </a:pPr>
            <a:endParaRPr lang="en-GB" sz="2400" dirty="0">
              <a:solidFill>
                <a:srgbClr val="FF0000"/>
              </a:solidFill>
              <a:latin typeface="Century Gothic" panose="020B0502020202020204" pitchFamily="34" charset="0"/>
            </a:endParaRPr>
          </a:p>
          <a:p>
            <a:pPr marL="0" indent="0">
              <a:buNone/>
            </a:pPr>
            <a:r>
              <a:rPr lang="en-GB" sz="2400" dirty="0">
                <a:solidFill>
                  <a:srgbClr val="FF0000"/>
                </a:solidFill>
                <a:latin typeface="Century Gothic" panose="020B0502020202020204" pitchFamily="34" charset="0"/>
              </a:rPr>
              <a:t>		        Twitter Handle</a:t>
            </a:r>
            <a:r>
              <a:rPr lang="en-GB" sz="2400" dirty="0">
                <a:latin typeface="Century Gothic" panose="020B0502020202020204" pitchFamily="34" charset="0"/>
              </a:rPr>
              <a:t> CGE_ZA</a:t>
            </a:r>
            <a:br>
              <a:rPr lang="en-GB" sz="2400" dirty="0">
                <a:latin typeface="Century Gothic" panose="020B0502020202020204" pitchFamily="34" charset="0"/>
              </a:rPr>
            </a:br>
            <a:r>
              <a:rPr lang="en-GB" sz="2400" dirty="0">
                <a:latin typeface="Century Gothic" panose="020B0502020202020204" pitchFamily="34" charset="0"/>
              </a:rPr>
              <a:t>        Facebook: Gender Commission of South Africa</a:t>
            </a:r>
          </a:p>
          <a:p>
            <a:pPr marL="0" indent="0">
              <a:buNone/>
            </a:pPr>
            <a:endParaRPr lang="en-ZA" sz="24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48408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r>
              <a:rPr lang="en-GB" sz="2000" b="1" dirty="0">
                <a:latin typeface="Century Gothic" panose="020B0502020202020204" pitchFamily="34" charset="0"/>
              </a:rPr>
              <a:t>Convention on the Elimination of All Forms of Discrimination Against Woman (CEDAW)</a:t>
            </a:r>
          </a:p>
          <a:p>
            <a:pPr marL="0" indent="0" algn="just">
              <a:lnSpc>
                <a:spcPct val="150000"/>
              </a:lnSpc>
              <a:buNone/>
            </a:pPr>
            <a:r>
              <a:rPr lang="en-GB" sz="1700" dirty="0">
                <a:latin typeface="Century Gothic" panose="020B0502020202020204" pitchFamily="34" charset="0"/>
              </a:rPr>
              <a:t>Article 1 of CEDAW states that:</a:t>
            </a:r>
          </a:p>
          <a:p>
            <a:pPr marL="0" indent="0" algn="just">
              <a:lnSpc>
                <a:spcPct val="150000"/>
              </a:lnSpc>
              <a:buNone/>
            </a:pPr>
            <a:r>
              <a:rPr lang="en-GB" sz="1700" dirty="0">
                <a:latin typeface="Century Gothic" panose="020B0502020202020204" pitchFamily="34" charset="0"/>
              </a:rPr>
              <a:t>“For the purposes of the present Convention, the term "discrimination against women" shall mean any distinction, exclusion or restriction made on the basis of sex which has the effect or purpose of impairing or nullifying the recognition, enjoyment or exercise by women, irrespective of their marital status, on a basis of equality of men and women, of human rights and fundamental freedoms in the political, economic, social, cultural, civil or any other field.”</a:t>
            </a:r>
          </a:p>
          <a:p>
            <a:pPr marL="0" indent="0">
              <a:buNone/>
            </a:pPr>
            <a:endParaRPr lang="en-ZA" sz="20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81757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2800" dirty="0"/>
              <a:t>			</a:t>
            </a:r>
            <a:r>
              <a:rPr lang="en-GB" sz="2800" dirty="0">
                <a:latin typeface="Century Gothic" panose="020B0502020202020204" pitchFamily="34" charset="0"/>
              </a:rPr>
              <a:t>Legal Framework</a:t>
            </a:r>
          </a:p>
          <a:p>
            <a:pPr marL="0" indent="0" algn="just">
              <a:lnSpc>
                <a:spcPct val="150000"/>
              </a:lnSpc>
              <a:buNone/>
            </a:pPr>
            <a:r>
              <a:rPr lang="en-GB" sz="1600" dirty="0">
                <a:latin typeface="Century Gothic" panose="020B0502020202020204" pitchFamily="34" charset="0"/>
              </a:rPr>
              <a:t>Article 1 of the Convention provides a definition of discrimination against women. The definition of discrimination includes gender-based violence, that is, violence that is directed against a woman because she is a woman or that affects women disproportionately. It includes acts that inflict physical, mental or sexual harm or suffering, threats of such acts, coercion and other deprivations of liberty. Gender-based violence may breach specific provisions of the Convention, regardless of whether those provisions expressly mention violence.</a:t>
            </a:r>
            <a:endParaRPr lang="en-ZA"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60047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85000" lnSpcReduction="20000"/>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endParaRPr lang="en-GB" sz="1800" dirty="0">
              <a:latin typeface="Century Gothic" panose="020B0502020202020204" pitchFamily="34" charset="0"/>
            </a:endParaRPr>
          </a:p>
          <a:p>
            <a:pPr marL="0" indent="0" algn="just">
              <a:lnSpc>
                <a:spcPct val="150000"/>
              </a:lnSpc>
              <a:buNone/>
            </a:pPr>
            <a:r>
              <a:rPr lang="en-GB" sz="1900" b="1" dirty="0">
                <a:latin typeface="Century Gothic" panose="020B0502020202020204" pitchFamily="34" charset="0"/>
              </a:rPr>
              <a:t>Universal Declaration of Human Rights (1948)</a:t>
            </a:r>
          </a:p>
          <a:p>
            <a:pPr marL="0" indent="0" algn="just">
              <a:lnSpc>
                <a:spcPct val="150000"/>
              </a:lnSpc>
              <a:buNone/>
            </a:pPr>
            <a:r>
              <a:rPr lang="en-GB" sz="1900" dirty="0">
                <a:latin typeface="Century Gothic" panose="020B0502020202020204" pitchFamily="34" charset="0"/>
              </a:rPr>
              <a:t>Article 2 of the UDHRC states that: “Everyone is entitled to all the rights and freedoms set forth in this Declaration, without distinction of any kind, such as race, colour, sex, language, religion, political or other opinion, national or social origin, property, birth or other status.”</a:t>
            </a:r>
          </a:p>
          <a:p>
            <a:pPr marL="0" indent="0" algn="just">
              <a:lnSpc>
                <a:spcPct val="150000"/>
              </a:lnSpc>
              <a:buNone/>
            </a:pPr>
            <a:r>
              <a:rPr lang="en-GB" sz="1900" b="1" dirty="0">
                <a:latin typeface="Century Gothic" panose="020B0502020202020204" pitchFamily="34" charset="0"/>
              </a:rPr>
              <a:t>Sustainable Development Goal 4</a:t>
            </a:r>
          </a:p>
          <a:p>
            <a:pPr marL="0" indent="0" algn="just">
              <a:lnSpc>
                <a:spcPct val="150000"/>
              </a:lnSpc>
              <a:buNone/>
            </a:pPr>
            <a:r>
              <a:rPr lang="en-GB" sz="1900" dirty="0">
                <a:latin typeface="Century Gothic" panose="020B0502020202020204" pitchFamily="34" charset="0"/>
              </a:rPr>
              <a:t>Education aims to ensure inclusive and equitable quality education and promote lifelong learning opportunities for all. This includes enrolment and provision of equal access to affordable vocational training, to eliminate gender and wealth disparities; and achieve universal access to a quality education.</a:t>
            </a: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6738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Vienna Declaration 1993 and South African National Action Plan for the Promotion and Protection of Human Rights.</a:t>
            </a:r>
          </a:p>
          <a:p>
            <a:pPr marL="0" indent="0" algn="just">
              <a:lnSpc>
                <a:spcPct val="150000"/>
              </a:lnSpc>
              <a:buNone/>
            </a:pPr>
            <a:r>
              <a:rPr lang="en-GB" sz="1600" dirty="0">
                <a:latin typeface="Century Gothic" panose="020B0502020202020204" pitchFamily="34" charset="0"/>
              </a:rPr>
              <a:t>Article 8 highlights the importance of working towards the elimination of violence against women in public and private life, the elimination of all forms of sexual harassment, exploitation and trafficking in women, the elimination of gender bias in the administration of justice and the eradication of any conflicts which may arise between the rights of women and the harmful effects of certain traditional or customary practices, cultural prejudices and religious extremism.</a:t>
            </a:r>
            <a:endParaRPr lang="en-ZA"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85743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The Beijing Platform for Action (BPA)</a:t>
            </a:r>
            <a:r>
              <a:rPr lang="en-GB" sz="1800" dirty="0">
                <a:latin typeface="Century Gothic" panose="020B0502020202020204" pitchFamily="34" charset="0"/>
              </a:rPr>
              <a:t> </a:t>
            </a:r>
          </a:p>
          <a:p>
            <a:pPr marL="0" indent="0" algn="just">
              <a:lnSpc>
                <a:spcPct val="150000"/>
              </a:lnSpc>
              <a:buNone/>
            </a:pPr>
            <a:r>
              <a:rPr lang="en-GB" sz="1600" dirty="0">
                <a:latin typeface="Century Gothic" panose="020B0502020202020204" pitchFamily="34" charset="0"/>
              </a:rPr>
              <a:t>The BPA requires governments, international communities and civil society, including non-governmental organizations and the private sector to take strategic action to address twelve critical areas of concern. These areas include but are not limited to violence against women; the burden of poverty on women; and inequality between men and women in the sharing of power and decision making at all levels.</a:t>
            </a: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2673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Addendum to 1997 Declaration on Gender and Development by SADC Heads of State or Government</a:t>
            </a:r>
          </a:p>
          <a:p>
            <a:pPr marL="0" indent="0" algn="just">
              <a:lnSpc>
                <a:spcPct val="150000"/>
              </a:lnSpc>
              <a:buNone/>
            </a:pPr>
            <a:r>
              <a:rPr lang="en-GB" sz="1600" dirty="0">
                <a:latin typeface="Century Gothic" panose="020B0502020202020204" pitchFamily="34" charset="0"/>
              </a:rPr>
              <a:t>The Addendum expresses concern at physical and sexual violence occurring in the family, including traditional practices harmful to women.  It commits States to eradicate traditional norms and practices which legitimise and exacerbate the persistence and tolerance of violence against women and children.</a:t>
            </a: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86608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TotalTime>
  <Words>961</Words>
  <Application>Microsoft Office PowerPoint</Application>
  <PresentationFormat>On-screen Show (4:3)</PresentationFormat>
  <Paragraphs>160</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Gender Transformation in Institutions of Higher Learning 2018/2019</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27836633374</dc:creator>
  <cp:lastModifiedBy>USER</cp:lastModifiedBy>
  <cp:revision>16</cp:revision>
  <dcterms:created xsi:type="dcterms:W3CDTF">2021-11-29T07:30:09Z</dcterms:created>
  <dcterms:modified xsi:type="dcterms:W3CDTF">2022-01-25T10:23:55Z</dcterms:modified>
</cp:coreProperties>
</file>