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1"/>
  </p:notesMasterIdLst>
  <p:sldIdLst>
    <p:sldId id="257" r:id="rId2"/>
    <p:sldId id="260" r:id="rId3"/>
    <p:sldId id="261" r:id="rId4"/>
    <p:sldId id="262" r:id="rId5"/>
    <p:sldId id="263" r:id="rId6"/>
    <p:sldId id="264" r:id="rId7"/>
    <p:sldId id="265" r:id="rId8"/>
    <p:sldId id="266"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D328C7-0680-4E11-AE3C-9B7BB3BBF1F8}" type="datetimeFigureOut">
              <a:rPr lang="en-ZA" smtClean="0"/>
              <a:t>2021/12/07</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42F50C-3279-4802-B3AE-E41B6640F67A}" type="slidenum">
              <a:rPr lang="en-ZA" smtClean="0"/>
              <a:t>‹#›</a:t>
            </a:fld>
            <a:endParaRPr lang="en-ZA"/>
          </a:p>
        </p:txBody>
      </p:sp>
    </p:spTree>
    <p:extLst>
      <p:ext uri="{BB962C8B-B14F-4D97-AF65-F5344CB8AC3E}">
        <p14:creationId xmlns:p14="http://schemas.microsoft.com/office/powerpoint/2010/main" val="969577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Display this slide while</a:t>
            </a:r>
            <a:r>
              <a:rPr lang="en-US" baseline="0" dirty="0"/>
              <a:t> welcoming participants to the workshop.</a:t>
            </a:r>
          </a:p>
          <a:p>
            <a:endParaRPr lang="en-US" baseline="0" dirty="0"/>
          </a:p>
          <a:p>
            <a:r>
              <a:rPr lang="en-US" baseline="0" dirty="0"/>
              <a:t>Explain that these workshops resulted from interaction between the South African Disability Alliance (SADA) and the South African Social Security Agency (SASSA).  Use the following information to establish the importance of the workshop:</a:t>
            </a:r>
          </a:p>
          <a:p>
            <a:endParaRPr lang="en-US" baseline="0" dirty="0"/>
          </a:p>
          <a:p>
            <a:r>
              <a:rPr lang="en-US" baseline="0" dirty="0"/>
              <a:t>In 2007 South Africa became one of the first countries to ratify the </a:t>
            </a:r>
            <a:r>
              <a:rPr lang="en-ZA" dirty="0"/>
              <a:t>United Nations</a:t>
            </a:r>
            <a:r>
              <a:rPr lang="en-ZA" baseline="0" dirty="0"/>
              <a:t> Convention on the Rights of Persons with Disabilities (UN CRPD).</a:t>
            </a:r>
            <a:endParaRPr lang="en-US" baseline="0" dirty="0"/>
          </a:p>
          <a:p>
            <a:endParaRPr lang="en-US" baseline="0" dirty="0"/>
          </a:p>
          <a:p>
            <a:r>
              <a:rPr lang="en-ZA" dirty="0"/>
              <a:t>Article 8 of the Convention </a:t>
            </a:r>
            <a:r>
              <a:rPr lang="en-ZA" baseline="0" dirty="0"/>
              <a:t>focuses on the importance of a</a:t>
            </a:r>
            <a:r>
              <a:rPr lang="en-ZA" dirty="0"/>
              <a:t>wareness raising and tasks</a:t>
            </a:r>
            <a:r>
              <a:rPr lang="en-ZA" baseline="0" dirty="0"/>
              <a:t> the South African government to </a:t>
            </a:r>
            <a:r>
              <a:rPr lang="en-ZA" dirty="0"/>
              <a:t>adopt immediate, effective and appropriate measures to:</a:t>
            </a:r>
          </a:p>
          <a:p>
            <a:pPr marL="228600" indent="-228600">
              <a:buFont typeface="+mj-lt"/>
              <a:buAutoNum type="alphaLcParenR"/>
            </a:pPr>
            <a:r>
              <a:rPr lang="en-ZA" dirty="0"/>
              <a:t>Raise awareness throughout society, including at the family level, regarding persons with disabilities, and to foster respect for the rights and dignity of persons with disabilities;</a:t>
            </a:r>
          </a:p>
          <a:p>
            <a:pPr marL="228600" indent="-228600">
              <a:buFont typeface="+mj-lt"/>
              <a:buAutoNum type="alphaLcParenR"/>
            </a:pPr>
            <a:r>
              <a:rPr lang="en-ZA" dirty="0"/>
              <a:t>Combat stereotypes, prejudices and harmful practices relating to persons with disabilities, including those based on sex and age, in all areas of life;</a:t>
            </a:r>
          </a:p>
          <a:p>
            <a:pPr marL="228600" indent="-228600">
              <a:buFont typeface="+mj-lt"/>
              <a:buAutoNum type="alphaLcParenR"/>
            </a:pPr>
            <a:r>
              <a:rPr lang="en-ZA" dirty="0"/>
              <a:t>Promote awareness of the capabilities and contributions of persons with disabilities.</a:t>
            </a:r>
          </a:p>
          <a:p>
            <a:endParaRPr lang="en-US" dirty="0"/>
          </a:p>
          <a:p>
            <a:r>
              <a:rPr lang="en-US" dirty="0"/>
              <a:t>Article 28 of the Convention deals with the role of government to provide an a</a:t>
            </a:r>
            <a:r>
              <a:rPr lang="en-ZA" sz="1200" b="0" kern="1200" dirty="0" err="1">
                <a:solidFill>
                  <a:schemeClr val="tx1"/>
                </a:solidFill>
                <a:effectLst/>
                <a:latin typeface="+mn-lt"/>
                <a:ea typeface="+mn-ea"/>
                <a:cs typeface="+mn-cs"/>
              </a:rPr>
              <a:t>dequate</a:t>
            </a:r>
            <a:r>
              <a:rPr lang="en-ZA" sz="1200" b="0" kern="1200" dirty="0">
                <a:solidFill>
                  <a:schemeClr val="tx1"/>
                </a:solidFill>
                <a:effectLst/>
                <a:latin typeface="+mn-lt"/>
                <a:ea typeface="+mn-ea"/>
                <a:cs typeface="+mn-cs"/>
              </a:rPr>
              <a:t> standard of living and social protection to persons with disabilities.  The Article </a:t>
            </a:r>
            <a:r>
              <a:rPr lang="en-ZA" sz="1200" kern="1200" dirty="0">
                <a:solidFill>
                  <a:schemeClr val="tx1"/>
                </a:solidFill>
                <a:effectLst/>
                <a:latin typeface="+mn-lt"/>
                <a:ea typeface="+mn-ea"/>
                <a:cs typeface="+mn-cs"/>
              </a:rPr>
              <a:t>recognizes the right of persons with disabilities to social protection and the enjoyment of that right without discrimination on the basis of disability.  As such, the government shall take appropriate steps to safeguard and promote the realization of this right, including measures to ensure</a:t>
            </a:r>
            <a:r>
              <a:rPr lang="en-ZA" sz="1200" kern="1200" baseline="0" dirty="0">
                <a:solidFill>
                  <a:schemeClr val="tx1"/>
                </a:solidFill>
                <a:effectLst/>
                <a:latin typeface="+mn-lt"/>
                <a:ea typeface="+mn-ea"/>
                <a:cs typeface="+mn-cs"/>
              </a:rPr>
              <a:t> access by persons with disabilities to s</a:t>
            </a:r>
            <a:r>
              <a:rPr lang="en-ZA" sz="1200" kern="1200" dirty="0">
                <a:solidFill>
                  <a:schemeClr val="tx1"/>
                </a:solidFill>
                <a:effectLst/>
                <a:latin typeface="+mn-lt"/>
                <a:ea typeface="+mn-ea"/>
                <a:cs typeface="+mn-cs"/>
              </a:rPr>
              <a:t>ocial protection programmes and poverty reduction programmes.</a:t>
            </a:r>
            <a:r>
              <a:rPr lang="en-ZA" sz="1200" kern="1200" baseline="0" dirty="0">
                <a:solidFill>
                  <a:schemeClr val="tx1"/>
                </a:solidFill>
                <a:effectLst/>
                <a:latin typeface="+mn-lt"/>
                <a:ea typeface="+mn-ea"/>
                <a:cs typeface="+mn-cs"/>
              </a:rPr>
              <a:t>  To a large extent this is the responsibility of SASSA.</a:t>
            </a:r>
          </a:p>
          <a:p>
            <a:endParaRPr lang="en-ZA"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responsibilities placed on the South African government resulted in the White Paper on the Rights of Persons with Disabilities (WPRPD) adopted by Cabinet on 9 December 2015.  This White Paper is supported by an Implementation Matrix as a guide for the period 2015 – 2030.</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Item 7.4.1 of the Implementation Matrix requires all public </a:t>
            </a:r>
            <a:r>
              <a:rPr lang="en-ZA" sz="1200" b="0" i="0" u="none" strike="noStrike" kern="1200" baseline="0" dirty="0">
                <a:solidFill>
                  <a:schemeClr val="tx1"/>
                </a:solidFill>
                <a:latin typeface="+mn-lt"/>
                <a:ea typeface="+mn-ea"/>
                <a:cs typeface="+mn-cs"/>
              </a:rPr>
              <a:t>and private institutions to ensure that personnel responsible for frontline service delivery, design and planning, budgeting, service delivery, administration of justice and monitoring and evaluation (M&amp;E) undergo on-going training on strategies and measures to ensure equality of outcome for persons with disabilities in their programmes.  Additionally, disability equity and service delivery improvement training must be included in the annual continuous development programmes of all professional staff that render services to persons with disabilities.  The Matrix requires that </a:t>
            </a:r>
            <a:r>
              <a:rPr lang="en-US" sz="1200" b="0" i="0" u="none" strike="noStrike" kern="1200" baseline="0" dirty="0">
                <a:solidFill>
                  <a:schemeClr val="tx1"/>
                </a:solidFill>
                <a:latin typeface="+mn-lt"/>
                <a:ea typeface="+mn-ea"/>
                <a:cs typeface="+mn-cs"/>
              </a:rPr>
              <a:t>50% of personnel completed at least one module on disability equitable service delivery by 2019 and 100% by 2030.</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A03E079-1009-47A5-9581-6C3B033EE919}" type="slidenum">
              <a:rPr lang="en-US" smtClean="0"/>
              <a:t>1</a:t>
            </a:fld>
            <a:endParaRPr lang="en-US"/>
          </a:p>
        </p:txBody>
      </p:sp>
    </p:spTree>
    <p:extLst>
      <p:ext uri="{BB962C8B-B14F-4D97-AF65-F5344CB8AC3E}">
        <p14:creationId xmlns:p14="http://schemas.microsoft.com/office/powerpoint/2010/main" val="2833842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Display this slide while</a:t>
            </a:r>
            <a:r>
              <a:rPr lang="en-US" baseline="0" dirty="0"/>
              <a:t> welcoming participants to the workshop.</a:t>
            </a:r>
          </a:p>
          <a:p>
            <a:endParaRPr lang="en-US" baseline="0" dirty="0"/>
          </a:p>
          <a:p>
            <a:r>
              <a:rPr lang="en-US" baseline="0" dirty="0"/>
              <a:t>Explain that these workshops resulted from interaction between the South African Disability Alliance (SADA) and the South African Social Security Agency (SASSA).  Use the following information to establish the importance of the workshop:</a:t>
            </a:r>
          </a:p>
          <a:p>
            <a:endParaRPr lang="en-US" baseline="0" dirty="0"/>
          </a:p>
          <a:p>
            <a:r>
              <a:rPr lang="en-US" baseline="0" dirty="0"/>
              <a:t>In 2007 South Africa became one of the first countries to ratify the </a:t>
            </a:r>
            <a:r>
              <a:rPr lang="en-ZA" dirty="0"/>
              <a:t>United Nations</a:t>
            </a:r>
            <a:r>
              <a:rPr lang="en-ZA" baseline="0" dirty="0"/>
              <a:t> Convention on the Rights of Persons with Disabilities (UN CRPD).</a:t>
            </a:r>
            <a:endParaRPr lang="en-US" baseline="0" dirty="0"/>
          </a:p>
          <a:p>
            <a:endParaRPr lang="en-US" baseline="0" dirty="0"/>
          </a:p>
          <a:p>
            <a:r>
              <a:rPr lang="en-ZA" dirty="0"/>
              <a:t>Article 8 of the Convention </a:t>
            </a:r>
            <a:r>
              <a:rPr lang="en-ZA" baseline="0" dirty="0"/>
              <a:t>focuses on the importance of a</a:t>
            </a:r>
            <a:r>
              <a:rPr lang="en-ZA" dirty="0"/>
              <a:t>wareness raising and tasks</a:t>
            </a:r>
            <a:r>
              <a:rPr lang="en-ZA" baseline="0" dirty="0"/>
              <a:t> the South African government to </a:t>
            </a:r>
            <a:r>
              <a:rPr lang="en-ZA" dirty="0"/>
              <a:t>adopt immediate, effective and appropriate measures to:</a:t>
            </a:r>
          </a:p>
          <a:p>
            <a:pPr marL="228600" indent="-228600">
              <a:buFont typeface="+mj-lt"/>
              <a:buAutoNum type="alphaLcParenR"/>
            </a:pPr>
            <a:r>
              <a:rPr lang="en-ZA" dirty="0"/>
              <a:t>Raise awareness throughout society, including at the family level, regarding persons with disabilities, and to foster respect for the rights and dignity of persons with disabilities;</a:t>
            </a:r>
          </a:p>
          <a:p>
            <a:pPr marL="228600" indent="-228600">
              <a:buFont typeface="+mj-lt"/>
              <a:buAutoNum type="alphaLcParenR"/>
            </a:pPr>
            <a:r>
              <a:rPr lang="en-ZA" dirty="0"/>
              <a:t>Combat stereotypes, prejudices and harmful practices relating to persons with disabilities, including those based on sex and age, in all areas of life;</a:t>
            </a:r>
          </a:p>
          <a:p>
            <a:pPr marL="228600" indent="-228600">
              <a:buFont typeface="+mj-lt"/>
              <a:buAutoNum type="alphaLcParenR"/>
            </a:pPr>
            <a:r>
              <a:rPr lang="en-ZA" dirty="0"/>
              <a:t>Promote awareness of the capabilities and contributions of persons with disabilities.</a:t>
            </a:r>
          </a:p>
          <a:p>
            <a:endParaRPr lang="en-US" dirty="0"/>
          </a:p>
          <a:p>
            <a:r>
              <a:rPr lang="en-US" dirty="0"/>
              <a:t>Article 28 of the Convention deals with the role of government to provide an a</a:t>
            </a:r>
            <a:r>
              <a:rPr lang="en-ZA" sz="1200" b="0" kern="1200" dirty="0" err="1">
                <a:solidFill>
                  <a:schemeClr val="tx1"/>
                </a:solidFill>
                <a:effectLst/>
                <a:latin typeface="+mn-lt"/>
                <a:ea typeface="+mn-ea"/>
                <a:cs typeface="+mn-cs"/>
              </a:rPr>
              <a:t>dequate</a:t>
            </a:r>
            <a:r>
              <a:rPr lang="en-ZA" sz="1200" b="0" kern="1200" dirty="0">
                <a:solidFill>
                  <a:schemeClr val="tx1"/>
                </a:solidFill>
                <a:effectLst/>
                <a:latin typeface="+mn-lt"/>
                <a:ea typeface="+mn-ea"/>
                <a:cs typeface="+mn-cs"/>
              </a:rPr>
              <a:t> standard of living and social protection to persons with disabilities.  The Article </a:t>
            </a:r>
            <a:r>
              <a:rPr lang="en-ZA" sz="1200" kern="1200" dirty="0">
                <a:solidFill>
                  <a:schemeClr val="tx1"/>
                </a:solidFill>
                <a:effectLst/>
                <a:latin typeface="+mn-lt"/>
                <a:ea typeface="+mn-ea"/>
                <a:cs typeface="+mn-cs"/>
              </a:rPr>
              <a:t>recognizes the right of persons with disabilities to social protection and the enjoyment of that right without discrimination on the basis of disability.  As such, the government shall take appropriate steps to safeguard and promote the realization of this right, including measures to ensure</a:t>
            </a:r>
            <a:r>
              <a:rPr lang="en-ZA" sz="1200" kern="1200" baseline="0" dirty="0">
                <a:solidFill>
                  <a:schemeClr val="tx1"/>
                </a:solidFill>
                <a:effectLst/>
                <a:latin typeface="+mn-lt"/>
                <a:ea typeface="+mn-ea"/>
                <a:cs typeface="+mn-cs"/>
              </a:rPr>
              <a:t> access by persons with disabilities to s</a:t>
            </a:r>
            <a:r>
              <a:rPr lang="en-ZA" sz="1200" kern="1200" dirty="0">
                <a:solidFill>
                  <a:schemeClr val="tx1"/>
                </a:solidFill>
                <a:effectLst/>
                <a:latin typeface="+mn-lt"/>
                <a:ea typeface="+mn-ea"/>
                <a:cs typeface="+mn-cs"/>
              </a:rPr>
              <a:t>ocial protection programmes and poverty reduction programmes.</a:t>
            </a:r>
            <a:r>
              <a:rPr lang="en-ZA" sz="1200" kern="1200" baseline="0" dirty="0">
                <a:solidFill>
                  <a:schemeClr val="tx1"/>
                </a:solidFill>
                <a:effectLst/>
                <a:latin typeface="+mn-lt"/>
                <a:ea typeface="+mn-ea"/>
                <a:cs typeface="+mn-cs"/>
              </a:rPr>
              <a:t>  To a large extent this is the responsibility of SASSA.</a:t>
            </a:r>
          </a:p>
          <a:p>
            <a:endParaRPr lang="en-ZA"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responsibilities placed on the South African government resulted in the White Paper on the Rights of Persons with Disabilities (WPRPD) adopted by Cabinet on 9 December 2015.  This White Paper is supported by an Implementation Matrix as a guide for the period 2015 – 2030.</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Item 7.4.1 of the Implementation Matrix requires all public </a:t>
            </a:r>
            <a:r>
              <a:rPr lang="en-ZA" sz="1200" b="0" i="0" u="none" strike="noStrike" kern="1200" baseline="0" dirty="0">
                <a:solidFill>
                  <a:schemeClr val="tx1"/>
                </a:solidFill>
                <a:latin typeface="+mn-lt"/>
                <a:ea typeface="+mn-ea"/>
                <a:cs typeface="+mn-cs"/>
              </a:rPr>
              <a:t>and private institutions to ensure that personnel responsible for frontline service delivery, design and planning, budgeting, service delivery, administration of justice and monitoring and evaluation (M&amp;E) undergo on-going training on strategies and measures to ensure equality of outcome for persons with disabilities in their programmes.  Additionally, disability equity and service delivery improvement training must be included in the annual continuous development programmes of all professional staff that render services to persons with disabilities.  The Matrix requires that </a:t>
            </a:r>
            <a:r>
              <a:rPr lang="en-US" sz="1200" b="0" i="0" u="none" strike="noStrike" kern="1200" baseline="0" dirty="0">
                <a:solidFill>
                  <a:schemeClr val="tx1"/>
                </a:solidFill>
                <a:latin typeface="+mn-lt"/>
                <a:ea typeface="+mn-ea"/>
                <a:cs typeface="+mn-cs"/>
              </a:rPr>
              <a:t>50% of personnel completed at least one module on disability equitable service delivery by 2019 and 100% by 2030.</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A03E079-1009-47A5-9581-6C3B033EE919}" type="slidenum">
              <a:rPr lang="en-US" smtClean="0"/>
              <a:t>2</a:t>
            </a:fld>
            <a:endParaRPr lang="en-US"/>
          </a:p>
        </p:txBody>
      </p:sp>
    </p:spTree>
    <p:extLst>
      <p:ext uri="{BB962C8B-B14F-4D97-AF65-F5344CB8AC3E}">
        <p14:creationId xmlns:p14="http://schemas.microsoft.com/office/powerpoint/2010/main" val="4109712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Display this slide while</a:t>
            </a:r>
            <a:r>
              <a:rPr lang="en-US" baseline="0" dirty="0"/>
              <a:t> welcoming participants to the workshop.</a:t>
            </a:r>
          </a:p>
          <a:p>
            <a:endParaRPr lang="en-US" baseline="0" dirty="0"/>
          </a:p>
          <a:p>
            <a:r>
              <a:rPr lang="en-US" baseline="0" dirty="0"/>
              <a:t>Explain that these workshops resulted from interaction between the South African Disability Alliance (SADA) and the South African Social Security Agency (SASSA).  Use the following information to establish the importance of the workshop:</a:t>
            </a:r>
          </a:p>
          <a:p>
            <a:endParaRPr lang="en-US" baseline="0" dirty="0"/>
          </a:p>
          <a:p>
            <a:r>
              <a:rPr lang="en-US" baseline="0" dirty="0"/>
              <a:t>In 2007 South Africa became one of the first countries to ratify the </a:t>
            </a:r>
            <a:r>
              <a:rPr lang="en-ZA" dirty="0"/>
              <a:t>United Nations</a:t>
            </a:r>
            <a:r>
              <a:rPr lang="en-ZA" baseline="0" dirty="0"/>
              <a:t> Convention on the Rights of Persons with Disabilities (UN CRPD).</a:t>
            </a:r>
            <a:endParaRPr lang="en-US" baseline="0" dirty="0"/>
          </a:p>
          <a:p>
            <a:endParaRPr lang="en-US" baseline="0" dirty="0"/>
          </a:p>
          <a:p>
            <a:r>
              <a:rPr lang="en-ZA" dirty="0"/>
              <a:t>Article 8 of the Convention </a:t>
            </a:r>
            <a:r>
              <a:rPr lang="en-ZA" baseline="0" dirty="0"/>
              <a:t>focuses on the importance of a</a:t>
            </a:r>
            <a:r>
              <a:rPr lang="en-ZA" dirty="0"/>
              <a:t>wareness raising and tasks</a:t>
            </a:r>
            <a:r>
              <a:rPr lang="en-ZA" baseline="0" dirty="0"/>
              <a:t> the South African government to </a:t>
            </a:r>
            <a:r>
              <a:rPr lang="en-ZA" dirty="0"/>
              <a:t>adopt immediate, effective and appropriate measures to:</a:t>
            </a:r>
          </a:p>
          <a:p>
            <a:pPr marL="228600" indent="-228600">
              <a:buFont typeface="+mj-lt"/>
              <a:buAutoNum type="alphaLcParenR"/>
            </a:pPr>
            <a:r>
              <a:rPr lang="en-ZA" dirty="0"/>
              <a:t>Raise awareness throughout society, including at the family level, regarding persons with disabilities, and to foster respect for the rights and dignity of persons with disabilities;</a:t>
            </a:r>
          </a:p>
          <a:p>
            <a:pPr marL="228600" indent="-228600">
              <a:buFont typeface="+mj-lt"/>
              <a:buAutoNum type="alphaLcParenR"/>
            </a:pPr>
            <a:r>
              <a:rPr lang="en-ZA" dirty="0"/>
              <a:t>Combat stereotypes, prejudices and harmful practices relating to persons with disabilities, including those based on sex and age, in all areas of life;</a:t>
            </a:r>
          </a:p>
          <a:p>
            <a:pPr marL="228600" indent="-228600">
              <a:buFont typeface="+mj-lt"/>
              <a:buAutoNum type="alphaLcParenR"/>
            </a:pPr>
            <a:r>
              <a:rPr lang="en-ZA" dirty="0"/>
              <a:t>Promote awareness of the capabilities and contributions of persons with disabilities.</a:t>
            </a:r>
          </a:p>
          <a:p>
            <a:endParaRPr lang="en-US" dirty="0"/>
          </a:p>
          <a:p>
            <a:r>
              <a:rPr lang="en-US" dirty="0"/>
              <a:t>Article 28 of the Convention deals with the role of government to provide an a</a:t>
            </a:r>
            <a:r>
              <a:rPr lang="en-ZA" sz="1200" b="0" kern="1200" dirty="0" err="1">
                <a:solidFill>
                  <a:schemeClr val="tx1"/>
                </a:solidFill>
                <a:effectLst/>
                <a:latin typeface="+mn-lt"/>
                <a:ea typeface="+mn-ea"/>
                <a:cs typeface="+mn-cs"/>
              </a:rPr>
              <a:t>dequate</a:t>
            </a:r>
            <a:r>
              <a:rPr lang="en-ZA" sz="1200" b="0" kern="1200" dirty="0">
                <a:solidFill>
                  <a:schemeClr val="tx1"/>
                </a:solidFill>
                <a:effectLst/>
                <a:latin typeface="+mn-lt"/>
                <a:ea typeface="+mn-ea"/>
                <a:cs typeface="+mn-cs"/>
              </a:rPr>
              <a:t> standard of living and social protection to persons with disabilities.  The Article </a:t>
            </a:r>
            <a:r>
              <a:rPr lang="en-ZA" sz="1200" kern="1200" dirty="0">
                <a:solidFill>
                  <a:schemeClr val="tx1"/>
                </a:solidFill>
                <a:effectLst/>
                <a:latin typeface="+mn-lt"/>
                <a:ea typeface="+mn-ea"/>
                <a:cs typeface="+mn-cs"/>
              </a:rPr>
              <a:t>recognizes the right of persons with disabilities to social protection and the enjoyment of that right without discrimination on the basis of disability.  As such, the government shall take appropriate steps to safeguard and promote the realization of this right, including measures to ensure</a:t>
            </a:r>
            <a:r>
              <a:rPr lang="en-ZA" sz="1200" kern="1200" baseline="0" dirty="0">
                <a:solidFill>
                  <a:schemeClr val="tx1"/>
                </a:solidFill>
                <a:effectLst/>
                <a:latin typeface="+mn-lt"/>
                <a:ea typeface="+mn-ea"/>
                <a:cs typeface="+mn-cs"/>
              </a:rPr>
              <a:t> access by persons with disabilities to s</a:t>
            </a:r>
            <a:r>
              <a:rPr lang="en-ZA" sz="1200" kern="1200" dirty="0">
                <a:solidFill>
                  <a:schemeClr val="tx1"/>
                </a:solidFill>
                <a:effectLst/>
                <a:latin typeface="+mn-lt"/>
                <a:ea typeface="+mn-ea"/>
                <a:cs typeface="+mn-cs"/>
              </a:rPr>
              <a:t>ocial protection programmes and poverty reduction programmes.</a:t>
            </a:r>
            <a:r>
              <a:rPr lang="en-ZA" sz="1200" kern="1200" baseline="0" dirty="0">
                <a:solidFill>
                  <a:schemeClr val="tx1"/>
                </a:solidFill>
                <a:effectLst/>
                <a:latin typeface="+mn-lt"/>
                <a:ea typeface="+mn-ea"/>
                <a:cs typeface="+mn-cs"/>
              </a:rPr>
              <a:t>  To a large extent this is the responsibility of SASSA.</a:t>
            </a:r>
          </a:p>
          <a:p>
            <a:endParaRPr lang="en-ZA"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responsibilities placed on the South African government resulted in the White Paper on the Rights of Persons with Disabilities (WPRPD) adopted by Cabinet on 9 December 2015.  This White Paper is supported by an Implementation Matrix as a guide for the period 2015 – 2030.</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Item 7.4.1 of the Implementation Matrix requires all public </a:t>
            </a:r>
            <a:r>
              <a:rPr lang="en-ZA" sz="1200" b="0" i="0" u="none" strike="noStrike" kern="1200" baseline="0" dirty="0">
                <a:solidFill>
                  <a:schemeClr val="tx1"/>
                </a:solidFill>
                <a:latin typeface="+mn-lt"/>
                <a:ea typeface="+mn-ea"/>
                <a:cs typeface="+mn-cs"/>
              </a:rPr>
              <a:t>and private institutions to ensure that personnel responsible for frontline service delivery, design and planning, budgeting, service delivery, administration of justice and monitoring and evaluation (M&amp;E) undergo on-going training on strategies and measures to ensure equality of outcome for persons with disabilities in their programmes.  Additionally, disability equity and service delivery improvement training must be included in the annual continuous development programmes of all professional staff that render services to persons with disabilities.  The Matrix requires that </a:t>
            </a:r>
            <a:r>
              <a:rPr lang="en-US" sz="1200" b="0" i="0" u="none" strike="noStrike" kern="1200" baseline="0" dirty="0">
                <a:solidFill>
                  <a:schemeClr val="tx1"/>
                </a:solidFill>
                <a:latin typeface="+mn-lt"/>
                <a:ea typeface="+mn-ea"/>
                <a:cs typeface="+mn-cs"/>
              </a:rPr>
              <a:t>50% of personnel completed at least one module on disability equitable service delivery by 2019 and 100% by 2030.</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A03E079-1009-47A5-9581-6C3B033EE919}" type="slidenum">
              <a:rPr lang="en-US" smtClean="0"/>
              <a:t>3</a:t>
            </a:fld>
            <a:endParaRPr lang="en-US"/>
          </a:p>
        </p:txBody>
      </p:sp>
    </p:spTree>
    <p:extLst>
      <p:ext uri="{BB962C8B-B14F-4D97-AF65-F5344CB8AC3E}">
        <p14:creationId xmlns:p14="http://schemas.microsoft.com/office/powerpoint/2010/main" val="407164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Display this slide while</a:t>
            </a:r>
            <a:r>
              <a:rPr lang="en-US" baseline="0" dirty="0"/>
              <a:t> welcoming participants to the workshop.</a:t>
            </a:r>
          </a:p>
          <a:p>
            <a:endParaRPr lang="en-US" baseline="0" dirty="0"/>
          </a:p>
          <a:p>
            <a:r>
              <a:rPr lang="en-US" baseline="0" dirty="0"/>
              <a:t>Explain that these workshops resulted from interaction between the South African Disability Alliance (SADA) and the South African Social Security Agency (SASSA).  Use the following information to establish the importance of the workshop:</a:t>
            </a:r>
          </a:p>
          <a:p>
            <a:endParaRPr lang="en-US" baseline="0" dirty="0"/>
          </a:p>
          <a:p>
            <a:r>
              <a:rPr lang="en-US" baseline="0" dirty="0"/>
              <a:t>In 2007 South Africa became one of the first countries to ratify the </a:t>
            </a:r>
            <a:r>
              <a:rPr lang="en-ZA" dirty="0"/>
              <a:t>United Nations</a:t>
            </a:r>
            <a:r>
              <a:rPr lang="en-ZA" baseline="0" dirty="0"/>
              <a:t> Convention on the Rights of Persons with Disabilities (UN CRPD).</a:t>
            </a:r>
            <a:endParaRPr lang="en-US" baseline="0" dirty="0"/>
          </a:p>
          <a:p>
            <a:endParaRPr lang="en-US" baseline="0" dirty="0"/>
          </a:p>
          <a:p>
            <a:r>
              <a:rPr lang="en-ZA" dirty="0"/>
              <a:t>Article 8 of the Convention </a:t>
            </a:r>
            <a:r>
              <a:rPr lang="en-ZA" baseline="0" dirty="0"/>
              <a:t>focuses on the importance of a</a:t>
            </a:r>
            <a:r>
              <a:rPr lang="en-ZA" dirty="0"/>
              <a:t>wareness raising and tasks</a:t>
            </a:r>
            <a:r>
              <a:rPr lang="en-ZA" baseline="0" dirty="0"/>
              <a:t> the South African government to </a:t>
            </a:r>
            <a:r>
              <a:rPr lang="en-ZA" dirty="0"/>
              <a:t>adopt immediate, effective and appropriate measures to:</a:t>
            </a:r>
          </a:p>
          <a:p>
            <a:pPr marL="228600" indent="-228600">
              <a:buFont typeface="+mj-lt"/>
              <a:buAutoNum type="alphaLcParenR"/>
            </a:pPr>
            <a:r>
              <a:rPr lang="en-ZA" dirty="0"/>
              <a:t>Raise awareness throughout society, including at the family level, regarding persons with disabilities, and to foster respect for the rights and dignity of persons with disabilities;</a:t>
            </a:r>
          </a:p>
          <a:p>
            <a:pPr marL="228600" indent="-228600">
              <a:buFont typeface="+mj-lt"/>
              <a:buAutoNum type="alphaLcParenR"/>
            </a:pPr>
            <a:r>
              <a:rPr lang="en-ZA" dirty="0"/>
              <a:t>Combat stereotypes, prejudices and harmful practices relating to persons with disabilities, including those based on sex and age, in all areas of life;</a:t>
            </a:r>
          </a:p>
          <a:p>
            <a:pPr marL="228600" indent="-228600">
              <a:buFont typeface="+mj-lt"/>
              <a:buAutoNum type="alphaLcParenR"/>
            </a:pPr>
            <a:r>
              <a:rPr lang="en-ZA" dirty="0"/>
              <a:t>Promote awareness of the capabilities and contributions of persons with disabilities.</a:t>
            </a:r>
          </a:p>
          <a:p>
            <a:endParaRPr lang="en-US" dirty="0"/>
          </a:p>
          <a:p>
            <a:r>
              <a:rPr lang="en-US" dirty="0"/>
              <a:t>Article 28 of the Convention deals with the role of government to provide an a</a:t>
            </a:r>
            <a:r>
              <a:rPr lang="en-ZA" sz="1200" b="0" kern="1200" dirty="0" err="1">
                <a:solidFill>
                  <a:schemeClr val="tx1"/>
                </a:solidFill>
                <a:effectLst/>
                <a:latin typeface="+mn-lt"/>
                <a:ea typeface="+mn-ea"/>
                <a:cs typeface="+mn-cs"/>
              </a:rPr>
              <a:t>dequate</a:t>
            </a:r>
            <a:r>
              <a:rPr lang="en-ZA" sz="1200" b="0" kern="1200" dirty="0">
                <a:solidFill>
                  <a:schemeClr val="tx1"/>
                </a:solidFill>
                <a:effectLst/>
                <a:latin typeface="+mn-lt"/>
                <a:ea typeface="+mn-ea"/>
                <a:cs typeface="+mn-cs"/>
              </a:rPr>
              <a:t> standard of living and social protection to persons with disabilities.  The Article </a:t>
            </a:r>
            <a:r>
              <a:rPr lang="en-ZA" sz="1200" kern="1200" dirty="0">
                <a:solidFill>
                  <a:schemeClr val="tx1"/>
                </a:solidFill>
                <a:effectLst/>
                <a:latin typeface="+mn-lt"/>
                <a:ea typeface="+mn-ea"/>
                <a:cs typeface="+mn-cs"/>
              </a:rPr>
              <a:t>recognizes the right of persons with disabilities to social protection and the enjoyment of that right without discrimination on the basis of disability.  As such, the government shall take appropriate steps to safeguard and promote the realization of this right, including measures to ensure</a:t>
            </a:r>
            <a:r>
              <a:rPr lang="en-ZA" sz="1200" kern="1200" baseline="0" dirty="0">
                <a:solidFill>
                  <a:schemeClr val="tx1"/>
                </a:solidFill>
                <a:effectLst/>
                <a:latin typeface="+mn-lt"/>
                <a:ea typeface="+mn-ea"/>
                <a:cs typeface="+mn-cs"/>
              </a:rPr>
              <a:t> access by persons with disabilities to s</a:t>
            </a:r>
            <a:r>
              <a:rPr lang="en-ZA" sz="1200" kern="1200" dirty="0">
                <a:solidFill>
                  <a:schemeClr val="tx1"/>
                </a:solidFill>
                <a:effectLst/>
                <a:latin typeface="+mn-lt"/>
                <a:ea typeface="+mn-ea"/>
                <a:cs typeface="+mn-cs"/>
              </a:rPr>
              <a:t>ocial protection programmes and poverty reduction programmes.</a:t>
            </a:r>
            <a:r>
              <a:rPr lang="en-ZA" sz="1200" kern="1200" baseline="0" dirty="0">
                <a:solidFill>
                  <a:schemeClr val="tx1"/>
                </a:solidFill>
                <a:effectLst/>
                <a:latin typeface="+mn-lt"/>
                <a:ea typeface="+mn-ea"/>
                <a:cs typeface="+mn-cs"/>
              </a:rPr>
              <a:t>  To a large extent this is the responsibility of SASSA.</a:t>
            </a:r>
          </a:p>
          <a:p>
            <a:endParaRPr lang="en-ZA"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responsibilities placed on the South African government resulted in the White Paper on the Rights of Persons with Disabilities (WPRPD) adopted by Cabinet on 9 December 2015.  This White Paper is supported by an Implementation Matrix as a guide for the period 2015 – 2030.</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Item 7.4.1 of the Implementation Matrix requires all public </a:t>
            </a:r>
            <a:r>
              <a:rPr lang="en-ZA" sz="1200" b="0" i="0" u="none" strike="noStrike" kern="1200" baseline="0" dirty="0">
                <a:solidFill>
                  <a:schemeClr val="tx1"/>
                </a:solidFill>
                <a:latin typeface="+mn-lt"/>
                <a:ea typeface="+mn-ea"/>
                <a:cs typeface="+mn-cs"/>
              </a:rPr>
              <a:t>and private institutions to ensure that personnel responsible for frontline service delivery, design and planning, budgeting, service delivery, administration of justice and monitoring and evaluation (M&amp;E) undergo on-going training on strategies and measures to ensure equality of outcome for persons with disabilities in their programmes.  Additionally, disability equity and service delivery improvement training must be included in the annual continuous development programmes of all professional staff that render services to persons with disabilities.  The Matrix requires that </a:t>
            </a:r>
            <a:r>
              <a:rPr lang="en-US" sz="1200" b="0" i="0" u="none" strike="noStrike" kern="1200" baseline="0" dirty="0">
                <a:solidFill>
                  <a:schemeClr val="tx1"/>
                </a:solidFill>
                <a:latin typeface="+mn-lt"/>
                <a:ea typeface="+mn-ea"/>
                <a:cs typeface="+mn-cs"/>
              </a:rPr>
              <a:t>50% of personnel completed at least one module on disability equitable service delivery by 2019 and 100% by 2030.</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A03E079-1009-47A5-9581-6C3B033EE919}" type="slidenum">
              <a:rPr lang="en-US" smtClean="0"/>
              <a:t>4</a:t>
            </a:fld>
            <a:endParaRPr lang="en-US"/>
          </a:p>
        </p:txBody>
      </p:sp>
    </p:spTree>
    <p:extLst>
      <p:ext uri="{BB962C8B-B14F-4D97-AF65-F5344CB8AC3E}">
        <p14:creationId xmlns:p14="http://schemas.microsoft.com/office/powerpoint/2010/main" val="77814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Display this slide while</a:t>
            </a:r>
            <a:r>
              <a:rPr lang="en-US" baseline="0" dirty="0"/>
              <a:t> welcoming participants to the workshop.</a:t>
            </a:r>
          </a:p>
          <a:p>
            <a:endParaRPr lang="en-US" baseline="0" dirty="0"/>
          </a:p>
          <a:p>
            <a:r>
              <a:rPr lang="en-US" baseline="0" dirty="0"/>
              <a:t>Explain that these workshops resulted from interaction between the South African Disability Alliance (SADA) and the South African Social Security Agency (SASSA).  Use the following information to establish the importance of the workshop:</a:t>
            </a:r>
          </a:p>
          <a:p>
            <a:endParaRPr lang="en-US" baseline="0" dirty="0"/>
          </a:p>
          <a:p>
            <a:r>
              <a:rPr lang="en-US" baseline="0" dirty="0"/>
              <a:t>In 2007 South Africa became one of the first countries to ratify the </a:t>
            </a:r>
            <a:r>
              <a:rPr lang="en-ZA" dirty="0"/>
              <a:t>United Nations</a:t>
            </a:r>
            <a:r>
              <a:rPr lang="en-ZA" baseline="0" dirty="0"/>
              <a:t> Convention on the Rights of Persons with Disabilities (UN CRPD).</a:t>
            </a:r>
            <a:endParaRPr lang="en-US" baseline="0" dirty="0"/>
          </a:p>
          <a:p>
            <a:endParaRPr lang="en-US" baseline="0" dirty="0"/>
          </a:p>
          <a:p>
            <a:r>
              <a:rPr lang="en-ZA" dirty="0"/>
              <a:t>Article 8 of the Convention </a:t>
            </a:r>
            <a:r>
              <a:rPr lang="en-ZA" baseline="0" dirty="0"/>
              <a:t>focuses on the importance of a</a:t>
            </a:r>
            <a:r>
              <a:rPr lang="en-ZA" dirty="0"/>
              <a:t>wareness raising and tasks</a:t>
            </a:r>
            <a:r>
              <a:rPr lang="en-ZA" baseline="0" dirty="0"/>
              <a:t> the South African government to </a:t>
            </a:r>
            <a:r>
              <a:rPr lang="en-ZA" dirty="0"/>
              <a:t>adopt immediate, effective and appropriate measures to:</a:t>
            </a:r>
          </a:p>
          <a:p>
            <a:pPr marL="228600" indent="-228600">
              <a:buFont typeface="+mj-lt"/>
              <a:buAutoNum type="alphaLcParenR"/>
            </a:pPr>
            <a:r>
              <a:rPr lang="en-ZA" dirty="0"/>
              <a:t>Raise awareness throughout society, including at the family level, regarding persons with disabilities, and to foster respect for the rights and dignity of persons with disabilities;</a:t>
            </a:r>
          </a:p>
          <a:p>
            <a:pPr marL="228600" indent="-228600">
              <a:buFont typeface="+mj-lt"/>
              <a:buAutoNum type="alphaLcParenR"/>
            </a:pPr>
            <a:r>
              <a:rPr lang="en-ZA" dirty="0"/>
              <a:t>Combat stereotypes, prejudices and harmful practices relating to persons with disabilities, including those based on sex and age, in all areas of life;</a:t>
            </a:r>
          </a:p>
          <a:p>
            <a:pPr marL="228600" indent="-228600">
              <a:buFont typeface="+mj-lt"/>
              <a:buAutoNum type="alphaLcParenR"/>
            </a:pPr>
            <a:r>
              <a:rPr lang="en-ZA" dirty="0"/>
              <a:t>Promote awareness of the capabilities and contributions of persons with disabilities.</a:t>
            </a:r>
          </a:p>
          <a:p>
            <a:endParaRPr lang="en-US" dirty="0"/>
          </a:p>
          <a:p>
            <a:r>
              <a:rPr lang="en-US" dirty="0"/>
              <a:t>Article 28 of the Convention deals with the role of government to provide an a</a:t>
            </a:r>
            <a:r>
              <a:rPr lang="en-ZA" sz="1200" b="0" kern="1200" dirty="0" err="1">
                <a:solidFill>
                  <a:schemeClr val="tx1"/>
                </a:solidFill>
                <a:effectLst/>
                <a:latin typeface="+mn-lt"/>
                <a:ea typeface="+mn-ea"/>
                <a:cs typeface="+mn-cs"/>
              </a:rPr>
              <a:t>dequate</a:t>
            </a:r>
            <a:r>
              <a:rPr lang="en-ZA" sz="1200" b="0" kern="1200" dirty="0">
                <a:solidFill>
                  <a:schemeClr val="tx1"/>
                </a:solidFill>
                <a:effectLst/>
                <a:latin typeface="+mn-lt"/>
                <a:ea typeface="+mn-ea"/>
                <a:cs typeface="+mn-cs"/>
              </a:rPr>
              <a:t> standard of living and social protection to persons with disabilities.  The Article </a:t>
            </a:r>
            <a:r>
              <a:rPr lang="en-ZA" sz="1200" kern="1200" dirty="0">
                <a:solidFill>
                  <a:schemeClr val="tx1"/>
                </a:solidFill>
                <a:effectLst/>
                <a:latin typeface="+mn-lt"/>
                <a:ea typeface="+mn-ea"/>
                <a:cs typeface="+mn-cs"/>
              </a:rPr>
              <a:t>recognizes the right of persons with disabilities to social protection and the enjoyment of that right without discrimination on the basis of disability.  As such, the government shall take appropriate steps to safeguard and promote the realization of this right, including measures to ensure</a:t>
            </a:r>
            <a:r>
              <a:rPr lang="en-ZA" sz="1200" kern="1200" baseline="0" dirty="0">
                <a:solidFill>
                  <a:schemeClr val="tx1"/>
                </a:solidFill>
                <a:effectLst/>
                <a:latin typeface="+mn-lt"/>
                <a:ea typeface="+mn-ea"/>
                <a:cs typeface="+mn-cs"/>
              </a:rPr>
              <a:t> access by persons with disabilities to s</a:t>
            </a:r>
            <a:r>
              <a:rPr lang="en-ZA" sz="1200" kern="1200" dirty="0">
                <a:solidFill>
                  <a:schemeClr val="tx1"/>
                </a:solidFill>
                <a:effectLst/>
                <a:latin typeface="+mn-lt"/>
                <a:ea typeface="+mn-ea"/>
                <a:cs typeface="+mn-cs"/>
              </a:rPr>
              <a:t>ocial protection programmes and poverty reduction programmes.</a:t>
            </a:r>
            <a:r>
              <a:rPr lang="en-ZA" sz="1200" kern="1200" baseline="0" dirty="0">
                <a:solidFill>
                  <a:schemeClr val="tx1"/>
                </a:solidFill>
                <a:effectLst/>
                <a:latin typeface="+mn-lt"/>
                <a:ea typeface="+mn-ea"/>
                <a:cs typeface="+mn-cs"/>
              </a:rPr>
              <a:t>  To a large extent this is the responsibility of SASSA.</a:t>
            </a:r>
          </a:p>
          <a:p>
            <a:endParaRPr lang="en-ZA"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responsibilities placed on the South African government resulted in the White Paper on the Rights of Persons with Disabilities (WPRPD) adopted by Cabinet on 9 December 2015.  This White Paper is supported by an Implementation Matrix as a guide for the period 2015 – 2030.</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Item 7.4.1 of the Implementation Matrix requires all public </a:t>
            </a:r>
            <a:r>
              <a:rPr lang="en-ZA" sz="1200" b="0" i="0" u="none" strike="noStrike" kern="1200" baseline="0" dirty="0">
                <a:solidFill>
                  <a:schemeClr val="tx1"/>
                </a:solidFill>
                <a:latin typeface="+mn-lt"/>
                <a:ea typeface="+mn-ea"/>
                <a:cs typeface="+mn-cs"/>
              </a:rPr>
              <a:t>and private institutions to ensure that personnel responsible for frontline service delivery, design and planning, budgeting, service delivery, administration of justice and monitoring and evaluation (M&amp;E) undergo on-going training on strategies and measures to ensure equality of outcome for persons with disabilities in their programmes.  Additionally, disability equity and service delivery improvement training must be included in the annual continuous development programmes of all professional staff that render services to persons with disabilities.  The Matrix requires that </a:t>
            </a:r>
            <a:r>
              <a:rPr lang="en-US" sz="1200" b="0" i="0" u="none" strike="noStrike" kern="1200" baseline="0" dirty="0">
                <a:solidFill>
                  <a:schemeClr val="tx1"/>
                </a:solidFill>
                <a:latin typeface="+mn-lt"/>
                <a:ea typeface="+mn-ea"/>
                <a:cs typeface="+mn-cs"/>
              </a:rPr>
              <a:t>50% of personnel completed at least one module on disability equitable service delivery by 2019 and 100% by 2030.</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A03E079-1009-47A5-9581-6C3B033EE919}" type="slidenum">
              <a:rPr lang="en-US" smtClean="0"/>
              <a:t>5</a:t>
            </a:fld>
            <a:endParaRPr lang="en-US"/>
          </a:p>
        </p:txBody>
      </p:sp>
    </p:spTree>
    <p:extLst>
      <p:ext uri="{BB962C8B-B14F-4D97-AF65-F5344CB8AC3E}">
        <p14:creationId xmlns:p14="http://schemas.microsoft.com/office/powerpoint/2010/main" val="35758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Display this slide while</a:t>
            </a:r>
            <a:r>
              <a:rPr lang="en-US" baseline="0" dirty="0"/>
              <a:t> welcoming participants to the workshop.</a:t>
            </a:r>
          </a:p>
          <a:p>
            <a:endParaRPr lang="en-US" baseline="0" dirty="0"/>
          </a:p>
          <a:p>
            <a:r>
              <a:rPr lang="en-US" baseline="0" dirty="0"/>
              <a:t>Explain that these workshops resulted from interaction between the South African Disability Alliance (SADA) and the South African Social Security Agency (SASSA).  Use the following information to establish the importance of the workshop:</a:t>
            </a:r>
          </a:p>
          <a:p>
            <a:endParaRPr lang="en-US" baseline="0" dirty="0"/>
          </a:p>
          <a:p>
            <a:r>
              <a:rPr lang="en-US" baseline="0" dirty="0"/>
              <a:t>In 2007 South Africa became one of the first countries to ratify the </a:t>
            </a:r>
            <a:r>
              <a:rPr lang="en-ZA" dirty="0"/>
              <a:t>United Nations</a:t>
            </a:r>
            <a:r>
              <a:rPr lang="en-ZA" baseline="0" dirty="0"/>
              <a:t> Convention on the Rights of Persons with Disabilities (UN CRPD).</a:t>
            </a:r>
            <a:endParaRPr lang="en-US" baseline="0" dirty="0"/>
          </a:p>
          <a:p>
            <a:endParaRPr lang="en-US" baseline="0" dirty="0"/>
          </a:p>
          <a:p>
            <a:r>
              <a:rPr lang="en-ZA" dirty="0"/>
              <a:t>Article 8 of the Convention </a:t>
            </a:r>
            <a:r>
              <a:rPr lang="en-ZA" baseline="0" dirty="0"/>
              <a:t>focuses on the importance of a</a:t>
            </a:r>
            <a:r>
              <a:rPr lang="en-ZA" dirty="0"/>
              <a:t>wareness raising and tasks</a:t>
            </a:r>
            <a:r>
              <a:rPr lang="en-ZA" baseline="0" dirty="0"/>
              <a:t> the South African government to </a:t>
            </a:r>
            <a:r>
              <a:rPr lang="en-ZA" dirty="0"/>
              <a:t>adopt immediate, effective and appropriate measures to:</a:t>
            </a:r>
          </a:p>
          <a:p>
            <a:pPr marL="228600" indent="-228600">
              <a:buFont typeface="+mj-lt"/>
              <a:buAutoNum type="alphaLcParenR"/>
            </a:pPr>
            <a:r>
              <a:rPr lang="en-ZA" dirty="0"/>
              <a:t>Raise awareness throughout society, including at the family level, regarding persons with disabilities, and to foster respect for the rights and dignity of persons with disabilities;</a:t>
            </a:r>
          </a:p>
          <a:p>
            <a:pPr marL="228600" indent="-228600">
              <a:buFont typeface="+mj-lt"/>
              <a:buAutoNum type="alphaLcParenR"/>
            </a:pPr>
            <a:r>
              <a:rPr lang="en-ZA" dirty="0"/>
              <a:t>Combat stereotypes, prejudices and harmful practices relating to persons with disabilities, including those based on sex and age, in all areas of life;</a:t>
            </a:r>
          </a:p>
          <a:p>
            <a:pPr marL="228600" indent="-228600">
              <a:buFont typeface="+mj-lt"/>
              <a:buAutoNum type="alphaLcParenR"/>
            </a:pPr>
            <a:r>
              <a:rPr lang="en-ZA" dirty="0"/>
              <a:t>Promote awareness of the capabilities and contributions of persons with disabilities.</a:t>
            </a:r>
          </a:p>
          <a:p>
            <a:endParaRPr lang="en-US" dirty="0"/>
          </a:p>
          <a:p>
            <a:r>
              <a:rPr lang="en-US" dirty="0"/>
              <a:t>Article 28 of the Convention deals with the role of government to provide an a</a:t>
            </a:r>
            <a:r>
              <a:rPr lang="en-ZA" sz="1200" b="0" kern="1200" dirty="0" err="1">
                <a:solidFill>
                  <a:schemeClr val="tx1"/>
                </a:solidFill>
                <a:effectLst/>
                <a:latin typeface="+mn-lt"/>
                <a:ea typeface="+mn-ea"/>
                <a:cs typeface="+mn-cs"/>
              </a:rPr>
              <a:t>dequate</a:t>
            </a:r>
            <a:r>
              <a:rPr lang="en-ZA" sz="1200" b="0" kern="1200" dirty="0">
                <a:solidFill>
                  <a:schemeClr val="tx1"/>
                </a:solidFill>
                <a:effectLst/>
                <a:latin typeface="+mn-lt"/>
                <a:ea typeface="+mn-ea"/>
                <a:cs typeface="+mn-cs"/>
              </a:rPr>
              <a:t> standard of living and social protection to persons with disabilities.  The Article </a:t>
            </a:r>
            <a:r>
              <a:rPr lang="en-ZA" sz="1200" kern="1200" dirty="0">
                <a:solidFill>
                  <a:schemeClr val="tx1"/>
                </a:solidFill>
                <a:effectLst/>
                <a:latin typeface="+mn-lt"/>
                <a:ea typeface="+mn-ea"/>
                <a:cs typeface="+mn-cs"/>
              </a:rPr>
              <a:t>recognizes the right of persons with disabilities to social protection and the enjoyment of that right without discrimination on the basis of disability.  As such, the government shall take appropriate steps to safeguard and promote the realization of this right, including measures to ensure</a:t>
            </a:r>
            <a:r>
              <a:rPr lang="en-ZA" sz="1200" kern="1200" baseline="0" dirty="0">
                <a:solidFill>
                  <a:schemeClr val="tx1"/>
                </a:solidFill>
                <a:effectLst/>
                <a:latin typeface="+mn-lt"/>
                <a:ea typeface="+mn-ea"/>
                <a:cs typeface="+mn-cs"/>
              </a:rPr>
              <a:t> access by persons with disabilities to s</a:t>
            </a:r>
            <a:r>
              <a:rPr lang="en-ZA" sz="1200" kern="1200" dirty="0">
                <a:solidFill>
                  <a:schemeClr val="tx1"/>
                </a:solidFill>
                <a:effectLst/>
                <a:latin typeface="+mn-lt"/>
                <a:ea typeface="+mn-ea"/>
                <a:cs typeface="+mn-cs"/>
              </a:rPr>
              <a:t>ocial protection programmes and poverty reduction programmes.</a:t>
            </a:r>
            <a:r>
              <a:rPr lang="en-ZA" sz="1200" kern="1200" baseline="0" dirty="0">
                <a:solidFill>
                  <a:schemeClr val="tx1"/>
                </a:solidFill>
                <a:effectLst/>
                <a:latin typeface="+mn-lt"/>
                <a:ea typeface="+mn-ea"/>
                <a:cs typeface="+mn-cs"/>
              </a:rPr>
              <a:t>  To a large extent this is the responsibility of SASSA.</a:t>
            </a:r>
          </a:p>
          <a:p>
            <a:endParaRPr lang="en-ZA"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responsibilities placed on the South African government resulted in the White Paper on the Rights of Persons with Disabilities (WPRPD) adopted by Cabinet on 9 December 2015.  This White Paper is supported by an Implementation Matrix as a guide for the period 2015 – 2030.</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Item 7.4.1 of the Implementation Matrix requires all public </a:t>
            </a:r>
            <a:r>
              <a:rPr lang="en-ZA" sz="1200" b="0" i="0" u="none" strike="noStrike" kern="1200" baseline="0" dirty="0">
                <a:solidFill>
                  <a:schemeClr val="tx1"/>
                </a:solidFill>
                <a:latin typeface="+mn-lt"/>
                <a:ea typeface="+mn-ea"/>
                <a:cs typeface="+mn-cs"/>
              </a:rPr>
              <a:t>and private institutions to ensure that personnel responsible for frontline service delivery, design and planning, budgeting, service delivery, administration of justice and monitoring and evaluation (M&amp;E) undergo on-going training on strategies and measures to ensure equality of outcome for persons with disabilities in their programmes.  Additionally, disability equity and service delivery improvement training must be included in the annual continuous development programmes of all professional staff that render services to persons with disabilities.  The Matrix requires that </a:t>
            </a:r>
            <a:r>
              <a:rPr lang="en-US" sz="1200" b="0" i="0" u="none" strike="noStrike" kern="1200" baseline="0" dirty="0">
                <a:solidFill>
                  <a:schemeClr val="tx1"/>
                </a:solidFill>
                <a:latin typeface="+mn-lt"/>
                <a:ea typeface="+mn-ea"/>
                <a:cs typeface="+mn-cs"/>
              </a:rPr>
              <a:t>50% of personnel completed at least one module on disability equitable service delivery by 2019 and 100% by 2030.</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A03E079-1009-47A5-9581-6C3B033EE919}" type="slidenum">
              <a:rPr lang="en-US" smtClean="0"/>
              <a:t>6</a:t>
            </a:fld>
            <a:endParaRPr lang="en-US"/>
          </a:p>
        </p:txBody>
      </p:sp>
    </p:spTree>
    <p:extLst>
      <p:ext uri="{BB962C8B-B14F-4D97-AF65-F5344CB8AC3E}">
        <p14:creationId xmlns:p14="http://schemas.microsoft.com/office/powerpoint/2010/main" val="1685736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Display this slide while</a:t>
            </a:r>
            <a:r>
              <a:rPr lang="en-US" baseline="0" dirty="0"/>
              <a:t> welcoming participants to the workshop.</a:t>
            </a:r>
          </a:p>
          <a:p>
            <a:endParaRPr lang="en-US" baseline="0" dirty="0"/>
          </a:p>
          <a:p>
            <a:r>
              <a:rPr lang="en-US" baseline="0" dirty="0"/>
              <a:t>Explain that these workshops resulted from interaction between the South African Disability Alliance (SADA) and the South African Social Security Agency (SASSA).  Use the following information to establish the importance of the workshop:</a:t>
            </a:r>
          </a:p>
          <a:p>
            <a:endParaRPr lang="en-US" baseline="0" dirty="0"/>
          </a:p>
          <a:p>
            <a:r>
              <a:rPr lang="en-US" baseline="0" dirty="0"/>
              <a:t>In 2007 South Africa became one of the first countries to ratify the </a:t>
            </a:r>
            <a:r>
              <a:rPr lang="en-ZA" dirty="0"/>
              <a:t>United Nations</a:t>
            </a:r>
            <a:r>
              <a:rPr lang="en-ZA" baseline="0" dirty="0"/>
              <a:t> Convention on the Rights of Persons with Disabilities (UN CRPD).</a:t>
            </a:r>
            <a:endParaRPr lang="en-US" baseline="0" dirty="0"/>
          </a:p>
          <a:p>
            <a:endParaRPr lang="en-US" baseline="0" dirty="0"/>
          </a:p>
          <a:p>
            <a:r>
              <a:rPr lang="en-ZA" dirty="0"/>
              <a:t>Article 8 of the Convention </a:t>
            </a:r>
            <a:r>
              <a:rPr lang="en-ZA" baseline="0" dirty="0"/>
              <a:t>focuses on the importance of a</a:t>
            </a:r>
            <a:r>
              <a:rPr lang="en-ZA" dirty="0"/>
              <a:t>wareness raising and tasks</a:t>
            </a:r>
            <a:r>
              <a:rPr lang="en-ZA" baseline="0" dirty="0"/>
              <a:t> the South African government to </a:t>
            </a:r>
            <a:r>
              <a:rPr lang="en-ZA" dirty="0"/>
              <a:t>adopt immediate, effective and appropriate measures to:</a:t>
            </a:r>
          </a:p>
          <a:p>
            <a:pPr marL="228600" indent="-228600">
              <a:buFont typeface="+mj-lt"/>
              <a:buAutoNum type="alphaLcParenR"/>
            </a:pPr>
            <a:r>
              <a:rPr lang="en-ZA" dirty="0"/>
              <a:t>Raise awareness throughout society, including at the family level, regarding persons with disabilities, and to foster respect for the rights and dignity of persons with disabilities;</a:t>
            </a:r>
          </a:p>
          <a:p>
            <a:pPr marL="228600" indent="-228600">
              <a:buFont typeface="+mj-lt"/>
              <a:buAutoNum type="alphaLcParenR"/>
            </a:pPr>
            <a:r>
              <a:rPr lang="en-ZA" dirty="0"/>
              <a:t>Combat stereotypes, prejudices and harmful practices relating to persons with disabilities, including those based on sex and age, in all areas of life;</a:t>
            </a:r>
          </a:p>
          <a:p>
            <a:pPr marL="228600" indent="-228600">
              <a:buFont typeface="+mj-lt"/>
              <a:buAutoNum type="alphaLcParenR"/>
            </a:pPr>
            <a:r>
              <a:rPr lang="en-ZA" dirty="0"/>
              <a:t>Promote awareness of the capabilities and contributions of persons with disabilities.</a:t>
            </a:r>
          </a:p>
          <a:p>
            <a:endParaRPr lang="en-US" dirty="0"/>
          </a:p>
          <a:p>
            <a:r>
              <a:rPr lang="en-US" dirty="0"/>
              <a:t>Article 28 of the Convention deals with the role of government to provide an a</a:t>
            </a:r>
            <a:r>
              <a:rPr lang="en-ZA" sz="1200" b="0" kern="1200" dirty="0" err="1">
                <a:solidFill>
                  <a:schemeClr val="tx1"/>
                </a:solidFill>
                <a:effectLst/>
                <a:latin typeface="+mn-lt"/>
                <a:ea typeface="+mn-ea"/>
                <a:cs typeface="+mn-cs"/>
              </a:rPr>
              <a:t>dequate</a:t>
            </a:r>
            <a:r>
              <a:rPr lang="en-ZA" sz="1200" b="0" kern="1200" dirty="0">
                <a:solidFill>
                  <a:schemeClr val="tx1"/>
                </a:solidFill>
                <a:effectLst/>
                <a:latin typeface="+mn-lt"/>
                <a:ea typeface="+mn-ea"/>
                <a:cs typeface="+mn-cs"/>
              </a:rPr>
              <a:t> standard of living and social protection to persons with disabilities.  The Article </a:t>
            </a:r>
            <a:r>
              <a:rPr lang="en-ZA" sz="1200" kern="1200" dirty="0">
                <a:solidFill>
                  <a:schemeClr val="tx1"/>
                </a:solidFill>
                <a:effectLst/>
                <a:latin typeface="+mn-lt"/>
                <a:ea typeface="+mn-ea"/>
                <a:cs typeface="+mn-cs"/>
              </a:rPr>
              <a:t>recognizes the right of persons with disabilities to social protection and the enjoyment of that right without discrimination on the basis of disability.  As such, the government shall take appropriate steps to safeguard and promote the realization of this right, including measures to ensure</a:t>
            </a:r>
            <a:r>
              <a:rPr lang="en-ZA" sz="1200" kern="1200" baseline="0" dirty="0">
                <a:solidFill>
                  <a:schemeClr val="tx1"/>
                </a:solidFill>
                <a:effectLst/>
                <a:latin typeface="+mn-lt"/>
                <a:ea typeface="+mn-ea"/>
                <a:cs typeface="+mn-cs"/>
              </a:rPr>
              <a:t> access by persons with disabilities to s</a:t>
            </a:r>
            <a:r>
              <a:rPr lang="en-ZA" sz="1200" kern="1200" dirty="0">
                <a:solidFill>
                  <a:schemeClr val="tx1"/>
                </a:solidFill>
                <a:effectLst/>
                <a:latin typeface="+mn-lt"/>
                <a:ea typeface="+mn-ea"/>
                <a:cs typeface="+mn-cs"/>
              </a:rPr>
              <a:t>ocial protection programmes and poverty reduction programmes.</a:t>
            </a:r>
            <a:r>
              <a:rPr lang="en-ZA" sz="1200" kern="1200" baseline="0" dirty="0">
                <a:solidFill>
                  <a:schemeClr val="tx1"/>
                </a:solidFill>
                <a:effectLst/>
                <a:latin typeface="+mn-lt"/>
                <a:ea typeface="+mn-ea"/>
                <a:cs typeface="+mn-cs"/>
              </a:rPr>
              <a:t>  To a large extent this is the responsibility of SASSA.</a:t>
            </a:r>
          </a:p>
          <a:p>
            <a:endParaRPr lang="en-ZA"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responsibilities placed on the South African government resulted in the White Paper on the Rights of Persons with Disabilities (WPRPD) adopted by Cabinet on 9 December 2015.  This White Paper is supported by an Implementation Matrix as a guide for the period 2015 – 2030.</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Item 7.4.1 of the Implementation Matrix requires all public </a:t>
            </a:r>
            <a:r>
              <a:rPr lang="en-ZA" sz="1200" b="0" i="0" u="none" strike="noStrike" kern="1200" baseline="0" dirty="0">
                <a:solidFill>
                  <a:schemeClr val="tx1"/>
                </a:solidFill>
                <a:latin typeface="+mn-lt"/>
                <a:ea typeface="+mn-ea"/>
                <a:cs typeface="+mn-cs"/>
              </a:rPr>
              <a:t>and private institutions to ensure that personnel responsible for frontline service delivery, design and planning, budgeting, service delivery, administration of justice and monitoring and evaluation (M&amp;E) undergo on-going training on strategies and measures to ensure equality of outcome for persons with disabilities in their programmes.  Additionally, disability equity and service delivery improvement training must be included in the annual continuous development programmes of all professional staff that render services to persons with disabilities.  The Matrix requires that </a:t>
            </a:r>
            <a:r>
              <a:rPr lang="en-US" sz="1200" b="0" i="0" u="none" strike="noStrike" kern="1200" baseline="0" dirty="0">
                <a:solidFill>
                  <a:schemeClr val="tx1"/>
                </a:solidFill>
                <a:latin typeface="+mn-lt"/>
                <a:ea typeface="+mn-ea"/>
                <a:cs typeface="+mn-cs"/>
              </a:rPr>
              <a:t>50% of personnel completed at least one module on disability equitable service delivery by 2019 and 100% by 2030.</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A03E079-1009-47A5-9581-6C3B033EE919}" type="slidenum">
              <a:rPr lang="en-US" smtClean="0"/>
              <a:t>7</a:t>
            </a:fld>
            <a:endParaRPr lang="en-US"/>
          </a:p>
        </p:txBody>
      </p:sp>
    </p:spTree>
    <p:extLst>
      <p:ext uri="{BB962C8B-B14F-4D97-AF65-F5344CB8AC3E}">
        <p14:creationId xmlns:p14="http://schemas.microsoft.com/office/powerpoint/2010/main" val="3655715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Display this slide while</a:t>
            </a:r>
            <a:r>
              <a:rPr lang="en-US" baseline="0" dirty="0"/>
              <a:t> welcoming participants to the workshop.</a:t>
            </a:r>
          </a:p>
          <a:p>
            <a:endParaRPr lang="en-US" baseline="0" dirty="0"/>
          </a:p>
          <a:p>
            <a:r>
              <a:rPr lang="en-US" baseline="0" dirty="0"/>
              <a:t>Explain that these workshops resulted from interaction between the South African Disability Alliance (SADA) and the South African Social Security Agency (SASSA).  Use the following information to establish the importance of the workshop:</a:t>
            </a:r>
          </a:p>
          <a:p>
            <a:endParaRPr lang="en-US" baseline="0" dirty="0"/>
          </a:p>
          <a:p>
            <a:r>
              <a:rPr lang="en-US" baseline="0" dirty="0"/>
              <a:t>In 2007 South Africa became one of the first countries to ratify the </a:t>
            </a:r>
            <a:r>
              <a:rPr lang="en-ZA" dirty="0"/>
              <a:t>United Nations</a:t>
            </a:r>
            <a:r>
              <a:rPr lang="en-ZA" baseline="0" dirty="0"/>
              <a:t> Convention on the Rights of Persons with Disabilities (UN CRPD).</a:t>
            </a:r>
            <a:endParaRPr lang="en-US" baseline="0" dirty="0"/>
          </a:p>
          <a:p>
            <a:endParaRPr lang="en-US" baseline="0" dirty="0"/>
          </a:p>
          <a:p>
            <a:r>
              <a:rPr lang="en-ZA" dirty="0"/>
              <a:t>Article 8 of the Convention </a:t>
            </a:r>
            <a:r>
              <a:rPr lang="en-ZA" baseline="0" dirty="0"/>
              <a:t>focuses on the importance of a</a:t>
            </a:r>
            <a:r>
              <a:rPr lang="en-ZA" dirty="0"/>
              <a:t>wareness raising and tasks</a:t>
            </a:r>
            <a:r>
              <a:rPr lang="en-ZA" baseline="0" dirty="0"/>
              <a:t> the South African government to </a:t>
            </a:r>
            <a:r>
              <a:rPr lang="en-ZA" dirty="0"/>
              <a:t>adopt immediate, effective and appropriate measures to:</a:t>
            </a:r>
          </a:p>
          <a:p>
            <a:pPr marL="228600" indent="-228600">
              <a:buFont typeface="+mj-lt"/>
              <a:buAutoNum type="alphaLcParenR"/>
            </a:pPr>
            <a:r>
              <a:rPr lang="en-ZA" dirty="0"/>
              <a:t>Raise awareness throughout society, including at the family level, regarding persons with disabilities, and to foster respect for the rights and dignity of persons with disabilities;</a:t>
            </a:r>
          </a:p>
          <a:p>
            <a:pPr marL="228600" indent="-228600">
              <a:buFont typeface="+mj-lt"/>
              <a:buAutoNum type="alphaLcParenR"/>
            </a:pPr>
            <a:r>
              <a:rPr lang="en-ZA" dirty="0"/>
              <a:t>Combat stereotypes, prejudices and harmful practices relating to persons with disabilities, including those based on sex and age, in all areas of life;</a:t>
            </a:r>
          </a:p>
          <a:p>
            <a:pPr marL="228600" indent="-228600">
              <a:buFont typeface="+mj-lt"/>
              <a:buAutoNum type="alphaLcParenR"/>
            </a:pPr>
            <a:r>
              <a:rPr lang="en-ZA" dirty="0"/>
              <a:t>Promote awareness of the capabilities and contributions of persons with disabilities.</a:t>
            </a:r>
          </a:p>
          <a:p>
            <a:endParaRPr lang="en-US" dirty="0"/>
          </a:p>
          <a:p>
            <a:r>
              <a:rPr lang="en-US" dirty="0"/>
              <a:t>Article 28 of the Convention deals with the role of government to provide an a</a:t>
            </a:r>
            <a:r>
              <a:rPr lang="en-ZA" sz="1200" b="0" kern="1200" dirty="0" err="1">
                <a:solidFill>
                  <a:schemeClr val="tx1"/>
                </a:solidFill>
                <a:effectLst/>
                <a:latin typeface="+mn-lt"/>
                <a:ea typeface="+mn-ea"/>
                <a:cs typeface="+mn-cs"/>
              </a:rPr>
              <a:t>dequate</a:t>
            </a:r>
            <a:r>
              <a:rPr lang="en-ZA" sz="1200" b="0" kern="1200" dirty="0">
                <a:solidFill>
                  <a:schemeClr val="tx1"/>
                </a:solidFill>
                <a:effectLst/>
                <a:latin typeface="+mn-lt"/>
                <a:ea typeface="+mn-ea"/>
                <a:cs typeface="+mn-cs"/>
              </a:rPr>
              <a:t> standard of living and social protection to persons with disabilities.  The Article </a:t>
            </a:r>
            <a:r>
              <a:rPr lang="en-ZA" sz="1200" kern="1200" dirty="0">
                <a:solidFill>
                  <a:schemeClr val="tx1"/>
                </a:solidFill>
                <a:effectLst/>
                <a:latin typeface="+mn-lt"/>
                <a:ea typeface="+mn-ea"/>
                <a:cs typeface="+mn-cs"/>
              </a:rPr>
              <a:t>recognizes the right of persons with disabilities to social protection and the enjoyment of that right without discrimination on the basis of disability.  As such, the government shall take appropriate steps to safeguard and promote the realization of this right, including measures to ensure</a:t>
            </a:r>
            <a:r>
              <a:rPr lang="en-ZA" sz="1200" kern="1200" baseline="0" dirty="0">
                <a:solidFill>
                  <a:schemeClr val="tx1"/>
                </a:solidFill>
                <a:effectLst/>
                <a:latin typeface="+mn-lt"/>
                <a:ea typeface="+mn-ea"/>
                <a:cs typeface="+mn-cs"/>
              </a:rPr>
              <a:t> access by persons with disabilities to s</a:t>
            </a:r>
            <a:r>
              <a:rPr lang="en-ZA" sz="1200" kern="1200" dirty="0">
                <a:solidFill>
                  <a:schemeClr val="tx1"/>
                </a:solidFill>
                <a:effectLst/>
                <a:latin typeface="+mn-lt"/>
                <a:ea typeface="+mn-ea"/>
                <a:cs typeface="+mn-cs"/>
              </a:rPr>
              <a:t>ocial protection programmes and poverty reduction programmes.</a:t>
            </a:r>
            <a:r>
              <a:rPr lang="en-ZA" sz="1200" kern="1200" baseline="0" dirty="0">
                <a:solidFill>
                  <a:schemeClr val="tx1"/>
                </a:solidFill>
                <a:effectLst/>
                <a:latin typeface="+mn-lt"/>
                <a:ea typeface="+mn-ea"/>
                <a:cs typeface="+mn-cs"/>
              </a:rPr>
              <a:t>  To a large extent this is the responsibility of SASSA.</a:t>
            </a:r>
          </a:p>
          <a:p>
            <a:endParaRPr lang="en-ZA"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responsibilities placed on the South African government resulted in the White Paper on the Rights of Persons with Disabilities (WPRPD) adopted by Cabinet on 9 December 2015.  This White Paper is supported by an Implementation Matrix as a guide for the period 2015 – 2030.</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Item 7.4.1 of the Implementation Matrix requires all public </a:t>
            </a:r>
            <a:r>
              <a:rPr lang="en-ZA" sz="1200" b="0" i="0" u="none" strike="noStrike" kern="1200" baseline="0" dirty="0">
                <a:solidFill>
                  <a:schemeClr val="tx1"/>
                </a:solidFill>
                <a:latin typeface="+mn-lt"/>
                <a:ea typeface="+mn-ea"/>
                <a:cs typeface="+mn-cs"/>
              </a:rPr>
              <a:t>and private institutions to ensure that personnel responsible for frontline service delivery, design and planning, budgeting, service delivery, administration of justice and monitoring and evaluation (M&amp;E) undergo on-going training on strategies and measures to ensure equality of outcome for persons with disabilities in their programmes.  Additionally, disability equity and service delivery improvement training must be included in the annual continuous development programmes of all professional staff that render services to persons with disabilities.  The Matrix requires that </a:t>
            </a:r>
            <a:r>
              <a:rPr lang="en-US" sz="1200" b="0" i="0" u="none" strike="noStrike" kern="1200" baseline="0" dirty="0">
                <a:solidFill>
                  <a:schemeClr val="tx1"/>
                </a:solidFill>
                <a:latin typeface="+mn-lt"/>
                <a:ea typeface="+mn-ea"/>
                <a:cs typeface="+mn-cs"/>
              </a:rPr>
              <a:t>50% of personnel completed at least one module on disability equitable service delivery by 2019 and 100% by 2030.</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A03E079-1009-47A5-9581-6C3B033EE919}" type="slidenum">
              <a:rPr lang="en-US" smtClean="0"/>
              <a:t>8</a:t>
            </a:fld>
            <a:endParaRPr lang="en-US"/>
          </a:p>
        </p:txBody>
      </p:sp>
    </p:spTree>
    <p:extLst>
      <p:ext uri="{BB962C8B-B14F-4D97-AF65-F5344CB8AC3E}">
        <p14:creationId xmlns:p14="http://schemas.microsoft.com/office/powerpoint/2010/main" val="3928965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Display this slide while</a:t>
            </a:r>
            <a:r>
              <a:rPr lang="en-US" baseline="0" dirty="0"/>
              <a:t> welcoming participants to the workshop.</a:t>
            </a:r>
          </a:p>
          <a:p>
            <a:endParaRPr lang="en-US" baseline="0" dirty="0"/>
          </a:p>
          <a:p>
            <a:r>
              <a:rPr lang="en-US" baseline="0" dirty="0"/>
              <a:t>Explain that these workshops resulted from interaction between the South African Disability Alliance (SADA) and the South African Social Security Agency (SASSA).  Use the following information to establish the importance of the workshop:</a:t>
            </a:r>
          </a:p>
          <a:p>
            <a:endParaRPr lang="en-US" baseline="0" dirty="0"/>
          </a:p>
          <a:p>
            <a:r>
              <a:rPr lang="en-US" baseline="0" dirty="0"/>
              <a:t>In 2007 South Africa became one of the first countries to ratify the </a:t>
            </a:r>
            <a:r>
              <a:rPr lang="en-ZA" dirty="0"/>
              <a:t>United Nations</a:t>
            </a:r>
            <a:r>
              <a:rPr lang="en-ZA" baseline="0" dirty="0"/>
              <a:t> Convention on the Rights of Persons with Disabilities (UN CRPD).</a:t>
            </a:r>
            <a:endParaRPr lang="en-US" baseline="0" dirty="0"/>
          </a:p>
          <a:p>
            <a:endParaRPr lang="en-US" baseline="0" dirty="0"/>
          </a:p>
          <a:p>
            <a:r>
              <a:rPr lang="en-ZA" dirty="0"/>
              <a:t>Article 8 of the Convention </a:t>
            </a:r>
            <a:r>
              <a:rPr lang="en-ZA" baseline="0" dirty="0"/>
              <a:t>focuses on the importance of a</a:t>
            </a:r>
            <a:r>
              <a:rPr lang="en-ZA" dirty="0"/>
              <a:t>wareness raising and tasks</a:t>
            </a:r>
            <a:r>
              <a:rPr lang="en-ZA" baseline="0" dirty="0"/>
              <a:t> the South African government to </a:t>
            </a:r>
            <a:r>
              <a:rPr lang="en-ZA" dirty="0"/>
              <a:t>adopt immediate, effective and appropriate measures to:</a:t>
            </a:r>
          </a:p>
          <a:p>
            <a:pPr marL="228600" indent="-228600">
              <a:buFont typeface="+mj-lt"/>
              <a:buAutoNum type="alphaLcParenR"/>
            </a:pPr>
            <a:r>
              <a:rPr lang="en-ZA" dirty="0"/>
              <a:t>Raise awareness throughout society, including at the family level, regarding persons with disabilities, and to foster respect for the rights and dignity of persons with disabilities;</a:t>
            </a:r>
          </a:p>
          <a:p>
            <a:pPr marL="228600" indent="-228600">
              <a:buFont typeface="+mj-lt"/>
              <a:buAutoNum type="alphaLcParenR"/>
            </a:pPr>
            <a:r>
              <a:rPr lang="en-ZA" dirty="0"/>
              <a:t>Combat stereotypes, prejudices and harmful practices relating to persons with disabilities, including those based on sex and age, in all areas of life;</a:t>
            </a:r>
          </a:p>
          <a:p>
            <a:pPr marL="228600" indent="-228600">
              <a:buFont typeface="+mj-lt"/>
              <a:buAutoNum type="alphaLcParenR"/>
            </a:pPr>
            <a:r>
              <a:rPr lang="en-ZA" dirty="0"/>
              <a:t>Promote awareness of the capabilities and contributions of persons with disabilities.</a:t>
            </a:r>
          </a:p>
          <a:p>
            <a:endParaRPr lang="en-US" dirty="0"/>
          </a:p>
          <a:p>
            <a:r>
              <a:rPr lang="en-US" dirty="0"/>
              <a:t>Article 28 of the Convention deals with the role of government to provide an a</a:t>
            </a:r>
            <a:r>
              <a:rPr lang="en-ZA" sz="1200" b="0" kern="1200" dirty="0" err="1">
                <a:solidFill>
                  <a:schemeClr val="tx1"/>
                </a:solidFill>
                <a:effectLst/>
                <a:latin typeface="+mn-lt"/>
                <a:ea typeface="+mn-ea"/>
                <a:cs typeface="+mn-cs"/>
              </a:rPr>
              <a:t>dequate</a:t>
            </a:r>
            <a:r>
              <a:rPr lang="en-ZA" sz="1200" b="0" kern="1200" dirty="0">
                <a:solidFill>
                  <a:schemeClr val="tx1"/>
                </a:solidFill>
                <a:effectLst/>
                <a:latin typeface="+mn-lt"/>
                <a:ea typeface="+mn-ea"/>
                <a:cs typeface="+mn-cs"/>
              </a:rPr>
              <a:t> standard of living and social protection to persons with disabilities.  The Article </a:t>
            </a:r>
            <a:r>
              <a:rPr lang="en-ZA" sz="1200" kern="1200" dirty="0">
                <a:solidFill>
                  <a:schemeClr val="tx1"/>
                </a:solidFill>
                <a:effectLst/>
                <a:latin typeface="+mn-lt"/>
                <a:ea typeface="+mn-ea"/>
                <a:cs typeface="+mn-cs"/>
              </a:rPr>
              <a:t>recognizes the right of persons with disabilities to social protection and the enjoyment of that right without discrimination on the basis of disability.  As such, the government shall take appropriate steps to safeguard and promote the realization of this right, including measures to ensure</a:t>
            </a:r>
            <a:r>
              <a:rPr lang="en-ZA" sz="1200" kern="1200" baseline="0" dirty="0">
                <a:solidFill>
                  <a:schemeClr val="tx1"/>
                </a:solidFill>
                <a:effectLst/>
                <a:latin typeface="+mn-lt"/>
                <a:ea typeface="+mn-ea"/>
                <a:cs typeface="+mn-cs"/>
              </a:rPr>
              <a:t> access by persons with disabilities to s</a:t>
            </a:r>
            <a:r>
              <a:rPr lang="en-ZA" sz="1200" kern="1200" dirty="0">
                <a:solidFill>
                  <a:schemeClr val="tx1"/>
                </a:solidFill>
                <a:effectLst/>
                <a:latin typeface="+mn-lt"/>
                <a:ea typeface="+mn-ea"/>
                <a:cs typeface="+mn-cs"/>
              </a:rPr>
              <a:t>ocial protection programmes and poverty reduction programmes.</a:t>
            </a:r>
            <a:r>
              <a:rPr lang="en-ZA" sz="1200" kern="1200" baseline="0" dirty="0">
                <a:solidFill>
                  <a:schemeClr val="tx1"/>
                </a:solidFill>
                <a:effectLst/>
                <a:latin typeface="+mn-lt"/>
                <a:ea typeface="+mn-ea"/>
                <a:cs typeface="+mn-cs"/>
              </a:rPr>
              <a:t>  To a large extent this is the responsibility of SASSA.</a:t>
            </a:r>
          </a:p>
          <a:p>
            <a:endParaRPr lang="en-ZA"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responsibilities placed on the South African government resulted in the White Paper on the Rights of Persons with Disabilities (WPRPD) adopted by Cabinet on 9 December 2015.  This White Paper is supported by an Implementation Matrix as a guide for the period 2015 – 2030.</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Item 7.4.1 of the Implementation Matrix requires all public </a:t>
            </a:r>
            <a:r>
              <a:rPr lang="en-ZA" sz="1200" b="0" i="0" u="none" strike="noStrike" kern="1200" baseline="0" dirty="0">
                <a:solidFill>
                  <a:schemeClr val="tx1"/>
                </a:solidFill>
                <a:latin typeface="+mn-lt"/>
                <a:ea typeface="+mn-ea"/>
                <a:cs typeface="+mn-cs"/>
              </a:rPr>
              <a:t>and private institutions to ensure that personnel responsible for frontline service delivery, design and planning, budgeting, service delivery, administration of justice and monitoring and evaluation (M&amp;E) undergo on-going training on strategies and measures to ensure equality of outcome for persons with disabilities in their programmes.  Additionally, disability equity and service delivery improvement training must be included in the annual continuous development programmes of all professional staff that render services to persons with disabilities.  The Matrix requires that </a:t>
            </a:r>
            <a:r>
              <a:rPr lang="en-US" sz="1200" b="0" i="0" u="none" strike="noStrike" kern="1200" baseline="0" dirty="0">
                <a:solidFill>
                  <a:schemeClr val="tx1"/>
                </a:solidFill>
                <a:latin typeface="+mn-lt"/>
                <a:ea typeface="+mn-ea"/>
                <a:cs typeface="+mn-cs"/>
              </a:rPr>
              <a:t>50% of personnel completed at least one module on disability equitable service delivery by 2019 and 100% by 2030.</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A03E079-1009-47A5-9581-6C3B033EE919}" type="slidenum">
              <a:rPr lang="en-US" smtClean="0"/>
              <a:t>9</a:t>
            </a:fld>
            <a:endParaRPr lang="en-US"/>
          </a:p>
        </p:txBody>
      </p:sp>
    </p:spTree>
    <p:extLst>
      <p:ext uri="{BB962C8B-B14F-4D97-AF65-F5344CB8AC3E}">
        <p14:creationId xmlns:p14="http://schemas.microsoft.com/office/powerpoint/2010/main" val="907596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2A438-52C9-4C79-B7AC-E3CC54DBF2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B1F8F918-E238-4A16-B52E-3ABB34F523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504A8F20-E02A-41B1-9A86-27337BDABE98}"/>
              </a:ext>
            </a:extLst>
          </p:cNvPr>
          <p:cNvSpPr>
            <a:spLocks noGrp="1"/>
          </p:cNvSpPr>
          <p:nvPr>
            <p:ph type="dt" sz="half" idx="10"/>
          </p:nvPr>
        </p:nvSpPr>
        <p:spPr/>
        <p:txBody>
          <a:bodyPr/>
          <a:lstStyle/>
          <a:p>
            <a:fld id="{1AE05CF3-FB37-404E-B3FA-F699B6E213CE}" type="datetimeFigureOut">
              <a:rPr lang="en-ZA" smtClean="0"/>
              <a:t>2021/12/07</a:t>
            </a:fld>
            <a:endParaRPr lang="en-ZA"/>
          </a:p>
        </p:txBody>
      </p:sp>
      <p:sp>
        <p:nvSpPr>
          <p:cNvPr id="5" name="Footer Placeholder 4">
            <a:extLst>
              <a:ext uri="{FF2B5EF4-FFF2-40B4-BE49-F238E27FC236}">
                <a16:creationId xmlns:a16="http://schemas.microsoft.com/office/drawing/2014/main" id="{E397491E-9C2D-453A-8695-97F8BE0801F8}"/>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5B86E50-A952-4681-AD6B-2ED14E5DBE06}"/>
              </a:ext>
            </a:extLst>
          </p:cNvPr>
          <p:cNvSpPr>
            <a:spLocks noGrp="1"/>
          </p:cNvSpPr>
          <p:nvPr>
            <p:ph type="sldNum" sz="quarter" idx="12"/>
          </p:nvPr>
        </p:nvSpPr>
        <p:spPr/>
        <p:txBody>
          <a:bodyPr/>
          <a:lstStyle/>
          <a:p>
            <a:fld id="{27FBB179-6BC4-485C-9C18-905198441122}" type="slidenum">
              <a:rPr lang="en-ZA" smtClean="0"/>
              <a:t>‹#›</a:t>
            </a:fld>
            <a:endParaRPr lang="en-ZA"/>
          </a:p>
        </p:txBody>
      </p:sp>
    </p:spTree>
    <p:extLst>
      <p:ext uri="{BB962C8B-B14F-4D97-AF65-F5344CB8AC3E}">
        <p14:creationId xmlns:p14="http://schemas.microsoft.com/office/powerpoint/2010/main" val="2480208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F6944-9FE2-4373-AD8D-07AFE73A2BEB}"/>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1A0980B0-1E74-477B-92AF-743A97BEE3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7F583D89-2001-4466-B454-DA78317557EC}"/>
              </a:ext>
            </a:extLst>
          </p:cNvPr>
          <p:cNvSpPr>
            <a:spLocks noGrp="1"/>
          </p:cNvSpPr>
          <p:nvPr>
            <p:ph type="dt" sz="half" idx="10"/>
          </p:nvPr>
        </p:nvSpPr>
        <p:spPr/>
        <p:txBody>
          <a:bodyPr/>
          <a:lstStyle/>
          <a:p>
            <a:fld id="{1AE05CF3-FB37-404E-B3FA-F699B6E213CE}" type="datetimeFigureOut">
              <a:rPr lang="en-ZA" smtClean="0"/>
              <a:t>2021/12/07</a:t>
            </a:fld>
            <a:endParaRPr lang="en-ZA"/>
          </a:p>
        </p:txBody>
      </p:sp>
      <p:sp>
        <p:nvSpPr>
          <p:cNvPr id="5" name="Footer Placeholder 4">
            <a:extLst>
              <a:ext uri="{FF2B5EF4-FFF2-40B4-BE49-F238E27FC236}">
                <a16:creationId xmlns:a16="http://schemas.microsoft.com/office/drawing/2014/main" id="{3315498B-D5BE-4E62-B249-03ABB93944E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6BA55EE-0D2F-41DC-B6A9-40255F6513D8}"/>
              </a:ext>
            </a:extLst>
          </p:cNvPr>
          <p:cNvSpPr>
            <a:spLocks noGrp="1"/>
          </p:cNvSpPr>
          <p:nvPr>
            <p:ph type="sldNum" sz="quarter" idx="12"/>
          </p:nvPr>
        </p:nvSpPr>
        <p:spPr/>
        <p:txBody>
          <a:bodyPr/>
          <a:lstStyle/>
          <a:p>
            <a:fld id="{27FBB179-6BC4-485C-9C18-905198441122}" type="slidenum">
              <a:rPr lang="en-ZA" smtClean="0"/>
              <a:t>‹#›</a:t>
            </a:fld>
            <a:endParaRPr lang="en-ZA"/>
          </a:p>
        </p:txBody>
      </p:sp>
    </p:spTree>
    <p:extLst>
      <p:ext uri="{BB962C8B-B14F-4D97-AF65-F5344CB8AC3E}">
        <p14:creationId xmlns:p14="http://schemas.microsoft.com/office/powerpoint/2010/main" val="230983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093B4F-09DB-4F26-BD77-20D2CF4F97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7734D250-6A39-46B0-8084-E8ED38BA7C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ACA5DAEA-0168-47C2-8CD2-93A637ACB6E9}"/>
              </a:ext>
            </a:extLst>
          </p:cNvPr>
          <p:cNvSpPr>
            <a:spLocks noGrp="1"/>
          </p:cNvSpPr>
          <p:nvPr>
            <p:ph type="dt" sz="half" idx="10"/>
          </p:nvPr>
        </p:nvSpPr>
        <p:spPr/>
        <p:txBody>
          <a:bodyPr/>
          <a:lstStyle/>
          <a:p>
            <a:fld id="{1AE05CF3-FB37-404E-B3FA-F699B6E213CE}" type="datetimeFigureOut">
              <a:rPr lang="en-ZA" smtClean="0"/>
              <a:t>2021/12/07</a:t>
            </a:fld>
            <a:endParaRPr lang="en-ZA"/>
          </a:p>
        </p:txBody>
      </p:sp>
      <p:sp>
        <p:nvSpPr>
          <p:cNvPr id="5" name="Footer Placeholder 4">
            <a:extLst>
              <a:ext uri="{FF2B5EF4-FFF2-40B4-BE49-F238E27FC236}">
                <a16:creationId xmlns:a16="http://schemas.microsoft.com/office/drawing/2014/main" id="{6AD207AC-39E9-4853-8A97-01DC1CED2D8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9DCCEF7-3062-4327-BFF0-D58C629F7BC2}"/>
              </a:ext>
            </a:extLst>
          </p:cNvPr>
          <p:cNvSpPr>
            <a:spLocks noGrp="1"/>
          </p:cNvSpPr>
          <p:nvPr>
            <p:ph type="sldNum" sz="quarter" idx="12"/>
          </p:nvPr>
        </p:nvSpPr>
        <p:spPr/>
        <p:txBody>
          <a:bodyPr/>
          <a:lstStyle/>
          <a:p>
            <a:fld id="{27FBB179-6BC4-485C-9C18-905198441122}" type="slidenum">
              <a:rPr lang="en-ZA" smtClean="0"/>
              <a:t>‹#›</a:t>
            </a:fld>
            <a:endParaRPr lang="en-ZA"/>
          </a:p>
        </p:txBody>
      </p:sp>
    </p:spTree>
    <p:extLst>
      <p:ext uri="{BB962C8B-B14F-4D97-AF65-F5344CB8AC3E}">
        <p14:creationId xmlns:p14="http://schemas.microsoft.com/office/powerpoint/2010/main" val="3218832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6BC70-A3CD-419E-A587-7BCAD2166753}"/>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B64D0969-997F-4552-A862-B0582F8748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BC83D4C-D4A7-4EDB-8160-7E08DD0870A1}"/>
              </a:ext>
            </a:extLst>
          </p:cNvPr>
          <p:cNvSpPr>
            <a:spLocks noGrp="1"/>
          </p:cNvSpPr>
          <p:nvPr>
            <p:ph type="dt" sz="half" idx="10"/>
          </p:nvPr>
        </p:nvSpPr>
        <p:spPr/>
        <p:txBody>
          <a:bodyPr/>
          <a:lstStyle/>
          <a:p>
            <a:fld id="{1AE05CF3-FB37-404E-B3FA-F699B6E213CE}" type="datetimeFigureOut">
              <a:rPr lang="en-ZA" smtClean="0"/>
              <a:t>2021/12/07</a:t>
            </a:fld>
            <a:endParaRPr lang="en-ZA"/>
          </a:p>
        </p:txBody>
      </p:sp>
      <p:sp>
        <p:nvSpPr>
          <p:cNvPr id="5" name="Footer Placeholder 4">
            <a:extLst>
              <a:ext uri="{FF2B5EF4-FFF2-40B4-BE49-F238E27FC236}">
                <a16:creationId xmlns:a16="http://schemas.microsoft.com/office/drawing/2014/main" id="{C542C265-5571-45ED-93DF-D321CBB8052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D0B1007-8D53-43A9-AEB3-C138BCE2123D}"/>
              </a:ext>
            </a:extLst>
          </p:cNvPr>
          <p:cNvSpPr>
            <a:spLocks noGrp="1"/>
          </p:cNvSpPr>
          <p:nvPr>
            <p:ph type="sldNum" sz="quarter" idx="12"/>
          </p:nvPr>
        </p:nvSpPr>
        <p:spPr/>
        <p:txBody>
          <a:bodyPr/>
          <a:lstStyle/>
          <a:p>
            <a:fld id="{27FBB179-6BC4-485C-9C18-905198441122}" type="slidenum">
              <a:rPr lang="en-ZA" smtClean="0"/>
              <a:t>‹#›</a:t>
            </a:fld>
            <a:endParaRPr lang="en-ZA"/>
          </a:p>
        </p:txBody>
      </p:sp>
    </p:spTree>
    <p:extLst>
      <p:ext uri="{BB962C8B-B14F-4D97-AF65-F5344CB8AC3E}">
        <p14:creationId xmlns:p14="http://schemas.microsoft.com/office/powerpoint/2010/main" val="3352178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C86E5-FBE2-48B0-978B-FECC4DA134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FE588D80-0E60-486F-9E20-AF1AD2D851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5F97DD-E081-4B1B-AFA3-72EFC49FA077}"/>
              </a:ext>
            </a:extLst>
          </p:cNvPr>
          <p:cNvSpPr>
            <a:spLocks noGrp="1"/>
          </p:cNvSpPr>
          <p:nvPr>
            <p:ph type="dt" sz="half" idx="10"/>
          </p:nvPr>
        </p:nvSpPr>
        <p:spPr/>
        <p:txBody>
          <a:bodyPr/>
          <a:lstStyle/>
          <a:p>
            <a:fld id="{1AE05CF3-FB37-404E-B3FA-F699B6E213CE}" type="datetimeFigureOut">
              <a:rPr lang="en-ZA" smtClean="0"/>
              <a:t>2021/12/07</a:t>
            </a:fld>
            <a:endParaRPr lang="en-ZA"/>
          </a:p>
        </p:txBody>
      </p:sp>
      <p:sp>
        <p:nvSpPr>
          <p:cNvPr id="5" name="Footer Placeholder 4">
            <a:extLst>
              <a:ext uri="{FF2B5EF4-FFF2-40B4-BE49-F238E27FC236}">
                <a16:creationId xmlns:a16="http://schemas.microsoft.com/office/drawing/2014/main" id="{C7CBC5A1-661B-426F-9C2A-F2DF151A169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4E1DB814-7736-4564-A028-A9B89DC398E7}"/>
              </a:ext>
            </a:extLst>
          </p:cNvPr>
          <p:cNvSpPr>
            <a:spLocks noGrp="1"/>
          </p:cNvSpPr>
          <p:nvPr>
            <p:ph type="sldNum" sz="quarter" idx="12"/>
          </p:nvPr>
        </p:nvSpPr>
        <p:spPr/>
        <p:txBody>
          <a:bodyPr/>
          <a:lstStyle/>
          <a:p>
            <a:fld id="{27FBB179-6BC4-485C-9C18-905198441122}" type="slidenum">
              <a:rPr lang="en-ZA" smtClean="0"/>
              <a:t>‹#›</a:t>
            </a:fld>
            <a:endParaRPr lang="en-ZA"/>
          </a:p>
        </p:txBody>
      </p:sp>
    </p:spTree>
    <p:extLst>
      <p:ext uri="{BB962C8B-B14F-4D97-AF65-F5344CB8AC3E}">
        <p14:creationId xmlns:p14="http://schemas.microsoft.com/office/powerpoint/2010/main" val="3259981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1F2F6-1037-4086-88F8-B213149CFD8B}"/>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9AB4992F-402A-485D-A49F-43E9028CBD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AAEFEB95-8118-4CE2-B791-A89E6DEBDA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1332392E-77A3-440A-913F-31999100D724}"/>
              </a:ext>
            </a:extLst>
          </p:cNvPr>
          <p:cNvSpPr>
            <a:spLocks noGrp="1"/>
          </p:cNvSpPr>
          <p:nvPr>
            <p:ph type="dt" sz="half" idx="10"/>
          </p:nvPr>
        </p:nvSpPr>
        <p:spPr/>
        <p:txBody>
          <a:bodyPr/>
          <a:lstStyle/>
          <a:p>
            <a:fld id="{1AE05CF3-FB37-404E-B3FA-F699B6E213CE}" type="datetimeFigureOut">
              <a:rPr lang="en-ZA" smtClean="0"/>
              <a:t>2021/12/07</a:t>
            </a:fld>
            <a:endParaRPr lang="en-ZA"/>
          </a:p>
        </p:txBody>
      </p:sp>
      <p:sp>
        <p:nvSpPr>
          <p:cNvPr id="6" name="Footer Placeholder 5">
            <a:extLst>
              <a:ext uri="{FF2B5EF4-FFF2-40B4-BE49-F238E27FC236}">
                <a16:creationId xmlns:a16="http://schemas.microsoft.com/office/drawing/2014/main" id="{9090C00F-4664-4826-B2A7-798D103537EE}"/>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8979F4C8-6537-4136-B26D-8DB43CC4F5E7}"/>
              </a:ext>
            </a:extLst>
          </p:cNvPr>
          <p:cNvSpPr>
            <a:spLocks noGrp="1"/>
          </p:cNvSpPr>
          <p:nvPr>
            <p:ph type="sldNum" sz="quarter" idx="12"/>
          </p:nvPr>
        </p:nvSpPr>
        <p:spPr/>
        <p:txBody>
          <a:bodyPr/>
          <a:lstStyle/>
          <a:p>
            <a:fld id="{27FBB179-6BC4-485C-9C18-905198441122}" type="slidenum">
              <a:rPr lang="en-ZA" smtClean="0"/>
              <a:t>‹#›</a:t>
            </a:fld>
            <a:endParaRPr lang="en-ZA"/>
          </a:p>
        </p:txBody>
      </p:sp>
    </p:spTree>
    <p:extLst>
      <p:ext uri="{BB962C8B-B14F-4D97-AF65-F5344CB8AC3E}">
        <p14:creationId xmlns:p14="http://schemas.microsoft.com/office/powerpoint/2010/main" val="2168238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CF6B8-FAB6-43EC-AB61-83E4D7A150D5}"/>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9B25F090-CA00-49C4-A07C-F875A3BFEE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4A3CF6-5F6D-43A0-807E-FF78ED28EC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B04FE84B-E17B-4688-BCC1-CE1A29114F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D4D0BC-7CCB-4C02-84A3-A4F7CBCF2F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D1048528-D20D-4328-B18D-25325540A0F9}"/>
              </a:ext>
            </a:extLst>
          </p:cNvPr>
          <p:cNvSpPr>
            <a:spLocks noGrp="1"/>
          </p:cNvSpPr>
          <p:nvPr>
            <p:ph type="dt" sz="half" idx="10"/>
          </p:nvPr>
        </p:nvSpPr>
        <p:spPr/>
        <p:txBody>
          <a:bodyPr/>
          <a:lstStyle/>
          <a:p>
            <a:fld id="{1AE05CF3-FB37-404E-B3FA-F699B6E213CE}" type="datetimeFigureOut">
              <a:rPr lang="en-ZA" smtClean="0"/>
              <a:t>2021/12/07</a:t>
            </a:fld>
            <a:endParaRPr lang="en-ZA"/>
          </a:p>
        </p:txBody>
      </p:sp>
      <p:sp>
        <p:nvSpPr>
          <p:cNvPr id="8" name="Footer Placeholder 7">
            <a:extLst>
              <a:ext uri="{FF2B5EF4-FFF2-40B4-BE49-F238E27FC236}">
                <a16:creationId xmlns:a16="http://schemas.microsoft.com/office/drawing/2014/main" id="{1D85C5DF-FB73-4A40-9DB4-4620C253314B}"/>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8F9B8518-0121-4367-A36C-4500D458B098}"/>
              </a:ext>
            </a:extLst>
          </p:cNvPr>
          <p:cNvSpPr>
            <a:spLocks noGrp="1"/>
          </p:cNvSpPr>
          <p:nvPr>
            <p:ph type="sldNum" sz="quarter" idx="12"/>
          </p:nvPr>
        </p:nvSpPr>
        <p:spPr/>
        <p:txBody>
          <a:bodyPr/>
          <a:lstStyle/>
          <a:p>
            <a:fld id="{27FBB179-6BC4-485C-9C18-905198441122}" type="slidenum">
              <a:rPr lang="en-ZA" smtClean="0"/>
              <a:t>‹#›</a:t>
            </a:fld>
            <a:endParaRPr lang="en-ZA"/>
          </a:p>
        </p:txBody>
      </p:sp>
    </p:spTree>
    <p:extLst>
      <p:ext uri="{BB962C8B-B14F-4D97-AF65-F5344CB8AC3E}">
        <p14:creationId xmlns:p14="http://schemas.microsoft.com/office/powerpoint/2010/main" val="1243298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649AB-A79F-49AE-BD98-CA46729D92A4}"/>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143BFD46-B5D9-4C98-9657-A1084FEB972E}"/>
              </a:ext>
            </a:extLst>
          </p:cNvPr>
          <p:cNvSpPr>
            <a:spLocks noGrp="1"/>
          </p:cNvSpPr>
          <p:nvPr>
            <p:ph type="dt" sz="half" idx="10"/>
          </p:nvPr>
        </p:nvSpPr>
        <p:spPr/>
        <p:txBody>
          <a:bodyPr/>
          <a:lstStyle/>
          <a:p>
            <a:fld id="{1AE05CF3-FB37-404E-B3FA-F699B6E213CE}" type="datetimeFigureOut">
              <a:rPr lang="en-ZA" smtClean="0"/>
              <a:t>2021/12/07</a:t>
            </a:fld>
            <a:endParaRPr lang="en-ZA"/>
          </a:p>
        </p:txBody>
      </p:sp>
      <p:sp>
        <p:nvSpPr>
          <p:cNvPr id="4" name="Footer Placeholder 3">
            <a:extLst>
              <a:ext uri="{FF2B5EF4-FFF2-40B4-BE49-F238E27FC236}">
                <a16:creationId xmlns:a16="http://schemas.microsoft.com/office/drawing/2014/main" id="{14EBFA21-DF0B-4B38-87E2-37F7F133C309}"/>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41E3ECA2-0FFE-464D-98C0-00DBC26CBD0C}"/>
              </a:ext>
            </a:extLst>
          </p:cNvPr>
          <p:cNvSpPr>
            <a:spLocks noGrp="1"/>
          </p:cNvSpPr>
          <p:nvPr>
            <p:ph type="sldNum" sz="quarter" idx="12"/>
          </p:nvPr>
        </p:nvSpPr>
        <p:spPr/>
        <p:txBody>
          <a:bodyPr/>
          <a:lstStyle/>
          <a:p>
            <a:fld id="{27FBB179-6BC4-485C-9C18-905198441122}" type="slidenum">
              <a:rPr lang="en-ZA" smtClean="0"/>
              <a:t>‹#›</a:t>
            </a:fld>
            <a:endParaRPr lang="en-ZA"/>
          </a:p>
        </p:txBody>
      </p:sp>
    </p:spTree>
    <p:extLst>
      <p:ext uri="{BB962C8B-B14F-4D97-AF65-F5344CB8AC3E}">
        <p14:creationId xmlns:p14="http://schemas.microsoft.com/office/powerpoint/2010/main" val="2479916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F7DA3D-FFED-489B-9228-39BA17223B51}"/>
              </a:ext>
            </a:extLst>
          </p:cNvPr>
          <p:cNvSpPr>
            <a:spLocks noGrp="1"/>
          </p:cNvSpPr>
          <p:nvPr>
            <p:ph type="dt" sz="half" idx="10"/>
          </p:nvPr>
        </p:nvSpPr>
        <p:spPr/>
        <p:txBody>
          <a:bodyPr/>
          <a:lstStyle/>
          <a:p>
            <a:fld id="{1AE05CF3-FB37-404E-B3FA-F699B6E213CE}" type="datetimeFigureOut">
              <a:rPr lang="en-ZA" smtClean="0"/>
              <a:t>2021/12/07</a:t>
            </a:fld>
            <a:endParaRPr lang="en-ZA"/>
          </a:p>
        </p:txBody>
      </p:sp>
      <p:sp>
        <p:nvSpPr>
          <p:cNvPr id="3" name="Footer Placeholder 2">
            <a:extLst>
              <a:ext uri="{FF2B5EF4-FFF2-40B4-BE49-F238E27FC236}">
                <a16:creationId xmlns:a16="http://schemas.microsoft.com/office/drawing/2014/main" id="{A8A4A2F5-2D4B-4730-B438-08F57F6BCBA4}"/>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CC0EC61C-DB15-44E9-999A-1B892DABEFBF}"/>
              </a:ext>
            </a:extLst>
          </p:cNvPr>
          <p:cNvSpPr>
            <a:spLocks noGrp="1"/>
          </p:cNvSpPr>
          <p:nvPr>
            <p:ph type="sldNum" sz="quarter" idx="12"/>
          </p:nvPr>
        </p:nvSpPr>
        <p:spPr/>
        <p:txBody>
          <a:bodyPr/>
          <a:lstStyle/>
          <a:p>
            <a:fld id="{27FBB179-6BC4-485C-9C18-905198441122}" type="slidenum">
              <a:rPr lang="en-ZA" smtClean="0"/>
              <a:t>‹#›</a:t>
            </a:fld>
            <a:endParaRPr lang="en-ZA"/>
          </a:p>
        </p:txBody>
      </p:sp>
    </p:spTree>
    <p:extLst>
      <p:ext uri="{BB962C8B-B14F-4D97-AF65-F5344CB8AC3E}">
        <p14:creationId xmlns:p14="http://schemas.microsoft.com/office/powerpoint/2010/main" val="1703084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43B2-58B0-4019-B21B-D9D54E8A9C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3CA92171-E6EE-483A-BAA6-9978F5A7BE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841EDDD6-8ED4-4207-A0C2-7D91A8185C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C6A65D-1C27-40FA-ADF1-B7FFA56A1E6D}"/>
              </a:ext>
            </a:extLst>
          </p:cNvPr>
          <p:cNvSpPr>
            <a:spLocks noGrp="1"/>
          </p:cNvSpPr>
          <p:nvPr>
            <p:ph type="dt" sz="half" idx="10"/>
          </p:nvPr>
        </p:nvSpPr>
        <p:spPr/>
        <p:txBody>
          <a:bodyPr/>
          <a:lstStyle/>
          <a:p>
            <a:fld id="{1AE05CF3-FB37-404E-B3FA-F699B6E213CE}" type="datetimeFigureOut">
              <a:rPr lang="en-ZA" smtClean="0"/>
              <a:t>2021/12/07</a:t>
            </a:fld>
            <a:endParaRPr lang="en-ZA"/>
          </a:p>
        </p:txBody>
      </p:sp>
      <p:sp>
        <p:nvSpPr>
          <p:cNvPr id="6" name="Footer Placeholder 5">
            <a:extLst>
              <a:ext uri="{FF2B5EF4-FFF2-40B4-BE49-F238E27FC236}">
                <a16:creationId xmlns:a16="http://schemas.microsoft.com/office/drawing/2014/main" id="{F0A9F9A5-6E9D-4BED-ADFF-5F85D9D4AAFB}"/>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0A70DEAD-9FF8-4931-AD4D-BCDADC3A27F3}"/>
              </a:ext>
            </a:extLst>
          </p:cNvPr>
          <p:cNvSpPr>
            <a:spLocks noGrp="1"/>
          </p:cNvSpPr>
          <p:nvPr>
            <p:ph type="sldNum" sz="quarter" idx="12"/>
          </p:nvPr>
        </p:nvSpPr>
        <p:spPr/>
        <p:txBody>
          <a:bodyPr/>
          <a:lstStyle/>
          <a:p>
            <a:fld id="{27FBB179-6BC4-485C-9C18-905198441122}" type="slidenum">
              <a:rPr lang="en-ZA" smtClean="0"/>
              <a:t>‹#›</a:t>
            </a:fld>
            <a:endParaRPr lang="en-ZA"/>
          </a:p>
        </p:txBody>
      </p:sp>
    </p:spTree>
    <p:extLst>
      <p:ext uri="{BB962C8B-B14F-4D97-AF65-F5344CB8AC3E}">
        <p14:creationId xmlns:p14="http://schemas.microsoft.com/office/powerpoint/2010/main" val="3609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E8501-30BA-4AF3-8178-7B79F36C2B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5763DF05-D262-4181-B14A-E11C213B18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3DE7F030-9127-4C93-9535-76F254737E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9C2F21-B568-433C-9C3D-3DA30E9E20A0}"/>
              </a:ext>
            </a:extLst>
          </p:cNvPr>
          <p:cNvSpPr>
            <a:spLocks noGrp="1"/>
          </p:cNvSpPr>
          <p:nvPr>
            <p:ph type="dt" sz="half" idx="10"/>
          </p:nvPr>
        </p:nvSpPr>
        <p:spPr/>
        <p:txBody>
          <a:bodyPr/>
          <a:lstStyle/>
          <a:p>
            <a:fld id="{1AE05CF3-FB37-404E-B3FA-F699B6E213CE}" type="datetimeFigureOut">
              <a:rPr lang="en-ZA" smtClean="0"/>
              <a:t>2021/12/07</a:t>
            </a:fld>
            <a:endParaRPr lang="en-ZA"/>
          </a:p>
        </p:txBody>
      </p:sp>
      <p:sp>
        <p:nvSpPr>
          <p:cNvPr id="6" name="Footer Placeholder 5">
            <a:extLst>
              <a:ext uri="{FF2B5EF4-FFF2-40B4-BE49-F238E27FC236}">
                <a16:creationId xmlns:a16="http://schemas.microsoft.com/office/drawing/2014/main" id="{766CC5D0-5D0B-4EB0-BD37-69E08A1F301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556F3E56-0CD4-47B6-A315-80589E4A07A8}"/>
              </a:ext>
            </a:extLst>
          </p:cNvPr>
          <p:cNvSpPr>
            <a:spLocks noGrp="1"/>
          </p:cNvSpPr>
          <p:nvPr>
            <p:ph type="sldNum" sz="quarter" idx="12"/>
          </p:nvPr>
        </p:nvSpPr>
        <p:spPr/>
        <p:txBody>
          <a:bodyPr/>
          <a:lstStyle/>
          <a:p>
            <a:fld id="{27FBB179-6BC4-485C-9C18-905198441122}" type="slidenum">
              <a:rPr lang="en-ZA" smtClean="0"/>
              <a:t>‹#›</a:t>
            </a:fld>
            <a:endParaRPr lang="en-ZA"/>
          </a:p>
        </p:txBody>
      </p:sp>
    </p:spTree>
    <p:extLst>
      <p:ext uri="{BB962C8B-B14F-4D97-AF65-F5344CB8AC3E}">
        <p14:creationId xmlns:p14="http://schemas.microsoft.com/office/powerpoint/2010/main" val="3773237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FF0327-F62D-4927-B95F-597BEE9113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791A70FF-66FA-4D32-AD89-0A422D4FD8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ECAFA406-780A-423D-B841-BE8C1407D0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E05CF3-FB37-404E-B3FA-F699B6E213CE}" type="datetimeFigureOut">
              <a:rPr lang="en-ZA" smtClean="0"/>
              <a:t>2021/12/07</a:t>
            </a:fld>
            <a:endParaRPr lang="en-ZA"/>
          </a:p>
        </p:txBody>
      </p:sp>
      <p:sp>
        <p:nvSpPr>
          <p:cNvPr id="5" name="Footer Placeholder 4">
            <a:extLst>
              <a:ext uri="{FF2B5EF4-FFF2-40B4-BE49-F238E27FC236}">
                <a16:creationId xmlns:a16="http://schemas.microsoft.com/office/drawing/2014/main" id="{D3AFC478-4E12-4872-BF5D-728E457B06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34A38881-2D76-4C79-BEE3-2A245B9175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BB179-6BC4-485C-9C18-905198441122}" type="slidenum">
              <a:rPr lang="en-ZA" smtClean="0"/>
              <a:t>‹#›</a:t>
            </a:fld>
            <a:endParaRPr lang="en-ZA"/>
          </a:p>
        </p:txBody>
      </p:sp>
    </p:spTree>
    <p:extLst>
      <p:ext uri="{BB962C8B-B14F-4D97-AF65-F5344CB8AC3E}">
        <p14:creationId xmlns:p14="http://schemas.microsoft.com/office/powerpoint/2010/main" val="77746358"/>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B270761-CC40-4F3F-A916-7E3BC39893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366160" y="4376508"/>
            <a:ext cx="9623404" cy="1257202"/>
          </a:xfrm>
        </p:spPr>
        <p:txBody>
          <a:bodyPr>
            <a:normAutofit/>
          </a:bodyPr>
          <a:lstStyle/>
          <a:p>
            <a:r>
              <a:rPr lang="en-ZA" sz="2600" dirty="0">
                <a:effectLst/>
                <a:latin typeface="Times New Roman" panose="02020603050405020304" pitchFamily="18" charset="0"/>
                <a:ea typeface="Calibri" panose="020F0502020204030204" pitchFamily="34" charset="0"/>
              </a:rPr>
              <a:t>Presentation to the Parliamentary Portfolio Committee on Health on the impact of NHI on Persons with Disabilities</a:t>
            </a:r>
            <a:br>
              <a:rPr lang="en-ZA" sz="2600" dirty="0">
                <a:effectLst/>
                <a:latin typeface="Times New Roman" panose="02020603050405020304" pitchFamily="18" charset="0"/>
                <a:ea typeface="Calibri" panose="020F0502020204030204" pitchFamily="34" charset="0"/>
              </a:rPr>
            </a:br>
            <a:r>
              <a:rPr lang="en-ZA" sz="2600" dirty="0">
                <a:effectLst/>
                <a:latin typeface="Times New Roman" panose="02020603050405020304" pitchFamily="18" charset="0"/>
                <a:ea typeface="Calibri" panose="020F0502020204030204" pitchFamily="34" charset="0"/>
              </a:rPr>
              <a:t>8 December 2021</a:t>
            </a:r>
            <a:endParaRPr lang="en-US" sz="2600" b="1" dirty="0">
              <a:latin typeface="+mn-lt"/>
            </a:endParaRPr>
          </a:p>
        </p:txBody>
      </p:sp>
      <p:sp>
        <p:nvSpPr>
          <p:cNvPr id="73" name="Rectangle 72">
            <a:extLst>
              <a:ext uri="{FF2B5EF4-FFF2-40B4-BE49-F238E27FC236}">
                <a16:creationId xmlns:a16="http://schemas.microsoft.com/office/drawing/2014/main" id="{EF5FE77B-EA4C-4573-8509-E577DCA8AF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AE597A3C-354F-49BA-913D-07613BA148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3305" y="891540"/>
            <a:ext cx="3174625" cy="3217333"/>
          </a:xfrm>
          <a:prstGeom prst="rect">
            <a:avLst/>
          </a:prstGeom>
          <a:effectLst>
            <a:outerShdw blurRad="406400" dist="317500" dir="5400000" sx="89000" sy="89000" rotWithShape="0">
              <a:prstClr val="black">
                <a:alpha val="15000"/>
              </a:prstClr>
            </a:outerShdw>
          </a:effectLst>
        </p:spPr>
      </p:pic>
      <p:pic>
        <p:nvPicPr>
          <p:cNvPr id="1026" name="Picture 2" descr="National Health Insurance aims to provide quality health services for all  citizens - Boksburg Advertiser">
            <a:extLst>
              <a:ext uri="{FF2B5EF4-FFF2-40B4-BE49-F238E27FC236}">
                <a16:creationId xmlns:a16="http://schemas.microsoft.com/office/drawing/2014/main" id="{0493A612-473A-4B8D-8541-F741EFD61DDF}"/>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475054" y="1143061"/>
            <a:ext cx="4825407" cy="2714291"/>
          </a:xfrm>
          <a:prstGeom prst="rect">
            <a:avLst/>
          </a:prstGeom>
          <a:noFill/>
          <a:effectLst>
            <a:outerShdw blurRad="406400" dist="317500" dir="5400000" sx="89000" sy="89000" rotWithShape="0">
              <a:prstClr val="black">
                <a:alpha val="15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650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B270761-CC40-4F3F-A916-7E3BC39893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F5FE77B-EA4C-4573-8509-E577DCA8AF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84D7C52-A83A-4481-8357-90E9693ADA0B}"/>
              </a:ext>
            </a:extLst>
          </p:cNvPr>
          <p:cNvSpPr txBox="1"/>
          <p:nvPr/>
        </p:nvSpPr>
        <p:spPr>
          <a:xfrm>
            <a:off x="1276508" y="706874"/>
            <a:ext cx="9638676" cy="646331"/>
          </a:xfrm>
          <a:prstGeom prst="rect">
            <a:avLst/>
          </a:prstGeom>
          <a:noFill/>
        </p:spPr>
        <p:txBody>
          <a:bodyPr wrap="square" rtlCol="0">
            <a:spAutoFit/>
          </a:bodyPr>
          <a:lstStyle/>
          <a:p>
            <a:r>
              <a:rPr lang="en-US" sz="3600" dirty="0"/>
              <a:t>Concerns on definitions</a:t>
            </a:r>
            <a:endParaRPr lang="en-ZA" sz="3600" dirty="0"/>
          </a:p>
        </p:txBody>
      </p:sp>
      <p:sp>
        <p:nvSpPr>
          <p:cNvPr id="4" name="TextBox 3">
            <a:extLst>
              <a:ext uri="{FF2B5EF4-FFF2-40B4-BE49-F238E27FC236}">
                <a16:creationId xmlns:a16="http://schemas.microsoft.com/office/drawing/2014/main" id="{65C514F8-873C-4472-94E5-4B60F19DC07E}"/>
              </a:ext>
            </a:extLst>
          </p:cNvPr>
          <p:cNvSpPr txBox="1"/>
          <p:nvPr/>
        </p:nvSpPr>
        <p:spPr>
          <a:xfrm>
            <a:off x="949377" y="1512574"/>
            <a:ext cx="9966115" cy="4801314"/>
          </a:xfrm>
          <a:prstGeom prst="rect">
            <a:avLst/>
          </a:prstGeom>
          <a:noFill/>
        </p:spPr>
        <p:txBody>
          <a:bodyPr wrap="square" rtlCol="0">
            <a:spAutoFit/>
          </a:bodyPr>
          <a:lstStyle/>
          <a:p>
            <a:pPr marL="285750" indent="-285750">
              <a:buFont typeface="Arial" panose="020B0604020202020204" pitchFamily="34" charset="0"/>
              <a:buChar char="•"/>
            </a:pPr>
            <a:r>
              <a:rPr lang="en-US" sz="1800" dirty="0"/>
              <a:t>lack of consultation with the disability sector in drafting the NHI Bill </a:t>
            </a:r>
          </a:p>
          <a:p>
            <a:pPr marL="285750" indent="-285750">
              <a:buFont typeface="Arial" panose="020B0604020202020204" pitchFamily="34" charset="0"/>
              <a:buChar char="•"/>
            </a:pPr>
            <a:r>
              <a:rPr lang="en-US" sz="1800" dirty="0"/>
              <a:t>NHI Bill does not list ‘disability’ in the list of definition of terms.</a:t>
            </a:r>
          </a:p>
          <a:p>
            <a:pPr marL="285750" indent="-285750">
              <a:buFont typeface="Arial" panose="020B0604020202020204" pitchFamily="34" charset="0"/>
              <a:buChar char="•"/>
            </a:pPr>
            <a:r>
              <a:rPr lang="en-US" sz="1800" dirty="0"/>
              <a:t>Chapter 3: NHI Fund. Section 11(1)(</a:t>
            </a:r>
            <a:r>
              <a:rPr lang="en-US" sz="1800" dirty="0" err="1"/>
              <a:t>i</a:t>
            </a:r>
            <a:r>
              <a:rPr lang="en-US" sz="1800" dirty="0"/>
              <a:t>):</a:t>
            </a:r>
          </a:p>
          <a:p>
            <a:pPr marL="742950" lvl="1" indent="-285750">
              <a:buFont typeface="Wingdings" panose="05000000000000000000" pitchFamily="2" charset="2"/>
              <a:buChar char="Ø"/>
            </a:pPr>
            <a:r>
              <a:rPr lang="en-US" sz="1800" dirty="0"/>
              <a:t>disability interventions </a:t>
            </a:r>
          </a:p>
          <a:p>
            <a:pPr marL="742950" lvl="1" indent="-285750">
              <a:buFont typeface="Wingdings" panose="05000000000000000000" pitchFamily="2" charset="2"/>
              <a:buChar char="Ø"/>
            </a:pPr>
            <a:r>
              <a:rPr lang="en-US" sz="1800" dirty="0"/>
              <a:t>disability is lumped together under primary healthcare</a:t>
            </a:r>
          </a:p>
          <a:p>
            <a:pPr marL="285750" indent="-285750">
              <a:buFont typeface="Arial" panose="020B0604020202020204" pitchFamily="34" charset="0"/>
              <a:buChar char="•"/>
            </a:pPr>
            <a:r>
              <a:rPr lang="en-US" sz="1800" dirty="0"/>
              <a:t>Section 12 - The Board: </a:t>
            </a:r>
          </a:p>
          <a:p>
            <a:pPr marL="742950" lvl="1" indent="-285750">
              <a:buFont typeface="Wingdings" panose="05000000000000000000" pitchFamily="2" charset="2"/>
              <a:buChar char="Ø"/>
            </a:pPr>
            <a:r>
              <a:rPr lang="en-US" sz="1800" dirty="0"/>
              <a:t>Must include persons with disabilities </a:t>
            </a:r>
          </a:p>
          <a:p>
            <a:pPr marL="285750" indent="-285750">
              <a:buFont typeface="Arial" panose="020B0604020202020204" pitchFamily="34" charset="0"/>
              <a:buChar char="•"/>
            </a:pPr>
            <a:r>
              <a:rPr lang="en-US" sz="1800" dirty="0"/>
              <a:t>Section 25 - Benefits Advisory Committee</a:t>
            </a:r>
          </a:p>
          <a:p>
            <a:pPr marL="742950" lvl="1" indent="-285750">
              <a:buFont typeface="Wingdings" panose="05000000000000000000" pitchFamily="2" charset="2"/>
              <a:buChar char="Ø"/>
            </a:pPr>
            <a:r>
              <a:rPr lang="en-US" dirty="0"/>
              <a:t>Must include persons with disabilities</a:t>
            </a:r>
          </a:p>
          <a:p>
            <a:pPr marL="342900" indent="-342900">
              <a:buFont typeface="Arial" panose="020B0604020202020204" pitchFamily="34" charset="0"/>
              <a:buChar char="•"/>
            </a:pPr>
            <a:r>
              <a:rPr lang="en-US" dirty="0"/>
              <a:t>Section 26 - Benefits Pricing Committee</a:t>
            </a:r>
          </a:p>
          <a:p>
            <a:pPr marL="742950" lvl="1" indent="-285750">
              <a:buFont typeface="Wingdings" panose="05000000000000000000" pitchFamily="2" charset="2"/>
              <a:buChar char="Ø"/>
            </a:pPr>
            <a:r>
              <a:rPr lang="en-US" dirty="0"/>
              <a:t>Must include persons with disabilities</a:t>
            </a:r>
          </a:p>
          <a:p>
            <a:pPr marL="342900" indent="-342900">
              <a:buFont typeface="Arial" panose="020B0604020202020204" pitchFamily="34" charset="0"/>
              <a:buChar char="•"/>
            </a:pPr>
            <a:r>
              <a:rPr lang="en-US" dirty="0"/>
              <a:t>Section 27 - Stakeholder Advisory Committee</a:t>
            </a:r>
          </a:p>
          <a:p>
            <a:pPr marL="742950" lvl="1" indent="-285750">
              <a:buFont typeface="Wingdings" panose="05000000000000000000" pitchFamily="2" charset="2"/>
              <a:buChar char="Ø"/>
            </a:pPr>
            <a:r>
              <a:rPr lang="en-US" dirty="0"/>
              <a:t>A prominent member of the disability sector must be included</a:t>
            </a:r>
          </a:p>
          <a:p>
            <a:pPr marL="285750" indent="-285750">
              <a:buFont typeface="Arial" panose="020B0604020202020204" pitchFamily="34" charset="0"/>
              <a:buChar char="•"/>
            </a:pPr>
            <a:r>
              <a:rPr lang="en-US" dirty="0"/>
              <a:t> </a:t>
            </a:r>
            <a:r>
              <a:rPr lang="en-US" sz="1800" dirty="0"/>
              <a:t>Information Platform MUST insure accessibility </a:t>
            </a:r>
          </a:p>
          <a:p>
            <a:pPr marL="742950" lvl="1" indent="-285750">
              <a:buFont typeface="Wingdings" panose="05000000000000000000" pitchFamily="2" charset="2"/>
              <a:buChar char="Ø"/>
            </a:pPr>
            <a:r>
              <a:rPr lang="en-ZA" sz="1800" dirty="0"/>
              <a:t>Persons from the Deaf, Hearing Impaired, Blind &amp; Visually, DeafBlind must be included</a:t>
            </a:r>
          </a:p>
          <a:p>
            <a:pPr marL="285750" indent="-285750">
              <a:buFont typeface="Arial" panose="020B0604020202020204" pitchFamily="34" charset="0"/>
              <a:buChar char="•"/>
            </a:pPr>
            <a:r>
              <a:rPr lang="en-ZA" sz="1800" dirty="0"/>
              <a:t>Section 39(3) </a:t>
            </a:r>
            <a:r>
              <a:rPr lang="en-US" sz="1800" dirty="0"/>
              <a:t>subsection (2) to “legally binding” should be removed.</a:t>
            </a:r>
          </a:p>
          <a:p>
            <a:endParaRPr lang="en-US" dirty="0"/>
          </a:p>
        </p:txBody>
      </p:sp>
    </p:spTree>
    <p:extLst>
      <p:ext uri="{BB962C8B-B14F-4D97-AF65-F5344CB8AC3E}">
        <p14:creationId xmlns:p14="http://schemas.microsoft.com/office/powerpoint/2010/main" val="3074483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B270761-CC40-4F3F-A916-7E3BC39893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F5FE77B-EA4C-4573-8509-E577DCA8AF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84D7C52-A83A-4481-8357-90E9693ADA0B}"/>
              </a:ext>
            </a:extLst>
          </p:cNvPr>
          <p:cNvSpPr txBox="1"/>
          <p:nvPr/>
        </p:nvSpPr>
        <p:spPr>
          <a:xfrm>
            <a:off x="949377" y="645296"/>
            <a:ext cx="9638676" cy="646331"/>
          </a:xfrm>
          <a:prstGeom prst="rect">
            <a:avLst/>
          </a:prstGeom>
          <a:noFill/>
        </p:spPr>
        <p:txBody>
          <a:bodyPr wrap="square" rtlCol="0">
            <a:spAutoFit/>
          </a:bodyPr>
          <a:lstStyle/>
          <a:p>
            <a:r>
              <a:rPr lang="en-US" sz="3600" dirty="0"/>
              <a:t>Major Concerns </a:t>
            </a:r>
            <a:endParaRPr lang="en-ZA" sz="3600" dirty="0"/>
          </a:p>
        </p:txBody>
      </p:sp>
      <p:sp>
        <p:nvSpPr>
          <p:cNvPr id="2" name="TextBox 1">
            <a:extLst>
              <a:ext uri="{FF2B5EF4-FFF2-40B4-BE49-F238E27FC236}">
                <a16:creationId xmlns:a16="http://schemas.microsoft.com/office/drawing/2014/main" id="{166ED51F-45E2-4DF0-9FBE-AE15903B574B}"/>
              </a:ext>
            </a:extLst>
          </p:cNvPr>
          <p:cNvSpPr txBox="1"/>
          <p:nvPr/>
        </p:nvSpPr>
        <p:spPr>
          <a:xfrm>
            <a:off x="1094282" y="1603948"/>
            <a:ext cx="9773587" cy="4801314"/>
          </a:xfrm>
          <a:prstGeom prst="rect">
            <a:avLst/>
          </a:prstGeom>
          <a:noFill/>
        </p:spPr>
        <p:txBody>
          <a:bodyPr wrap="square" rtlCol="0">
            <a:spAutoFit/>
          </a:bodyPr>
          <a:lstStyle/>
          <a:p>
            <a:pPr marL="285750" indent="-285750">
              <a:buFont typeface="Arial" panose="020B0604020202020204" pitchFamily="34" charset="0"/>
              <a:buChar char="•"/>
            </a:pPr>
            <a:r>
              <a:rPr lang="en-US" dirty="0"/>
              <a:t>Overall corruption and mismanagement within the DOH</a:t>
            </a:r>
          </a:p>
          <a:p>
            <a:pPr marL="285750" indent="-285750">
              <a:buFont typeface="Arial" panose="020B0604020202020204" pitchFamily="34" charset="0"/>
              <a:buChar char="•"/>
            </a:pPr>
            <a:r>
              <a:rPr lang="en-US" dirty="0"/>
              <a:t>many claims against the Minister of Health for negligence and malpractice during the birthing process resulting in children being born with cerebral palsy</a:t>
            </a:r>
          </a:p>
          <a:p>
            <a:pPr marL="285750" indent="-285750">
              <a:buFont typeface="Arial" panose="020B0604020202020204" pitchFamily="34" charset="0"/>
              <a:buChar char="•"/>
            </a:pPr>
            <a:r>
              <a:rPr lang="en-US" sz="1800" dirty="0">
                <a:effectLst/>
                <a:latin typeface="Calibri" panose="020F0502020204030204" pitchFamily="34" charset="0"/>
                <a:ea typeface="Tahoma" panose="020B0604030504040204" pitchFamily="34" charset="0"/>
                <a:cs typeface="Times New Roman" panose="02020603050405020304" pitchFamily="18" charset="0"/>
              </a:rPr>
              <a:t>how the NHI will be funded </a:t>
            </a:r>
          </a:p>
          <a:p>
            <a:pPr marL="285750" indent="-285750">
              <a:buFont typeface="Arial" panose="020B0604020202020204" pitchFamily="34" charset="0"/>
              <a:buChar char="•"/>
            </a:pPr>
            <a:r>
              <a:rPr lang="en-US" dirty="0"/>
              <a:t>Enormous shortage of more than 83,000 healthcare workers. (could be more since Covid)</a:t>
            </a:r>
          </a:p>
          <a:p>
            <a:pPr marL="285750" indent="-285750">
              <a:buFont typeface="Arial" panose="020B0604020202020204" pitchFamily="34" charset="0"/>
              <a:buChar char="•"/>
            </a:pPr>
            <a:r>
              <a:rPr lang="en-US" dirty="0"/>
              <a:t>Enormous  shortage of rehabilitation services - therapeutic personnel like physiotherapists, occupational  and speech therapists</a:t>
            </a:r>
          </a:p>
          <a:p>
            <a:pPr marL="285750" indent="-285750">
              <a:buFont typeface="Arial" panose="020B0604020202020204" pitchFamily="34" charset="0"/>
              <a:buChar char="•"/>
            </a:pPr>
            <a:r>
              <a:rPr lang="en-US" dirty="0"/>
              <a:t>Lack of collaboration and resources DBE and DOH to address the matter of more than 600 000 disabled children currently not attending school - School Health Programme is inadequate</a:t>
            </a:r>
          </a:p>
          <a:p>
            <a:pPr marL="285750" indent="-285750">
              <a:buFont typeface="Arial" panose="020B0604020202020204" pitchFamily="34" charset="0"/>
              <a:buChar char="•"/>
            </a:pPr>
            <a:r>
              <a:rPr lang="en-US" dirty="0"/>
              <a:t>The South African Health Products Regulatory Authority (SAHPRA) </a:t>
            </a:r>
          </a:p>
          <a:p>
            <a:pPr marL="742950" lvl="1" indent="-285750">
              <a:buFont typeface="Wingdings" panose="05000000000000000000" pitchFamily="2" charset="2"/>
              <a:buChar char="Ø"/>
            </a:pPr>
            <a:r>
              <a:rPr lang="en-US" dirty="0"/>
              <a:t>Backlog of would take 8 years without new applications</a:t>
            </a:r>
          </a:p>
          <a:p>
            <a:pPr marL="742950" lvl="1" indent="-285750">
              <a:buFont typeface="Wingdings" panose="05000000000000000000" pitchFamily="2" charset="2"/>
              <a:buChar char="Ø"/>
            </a:pPr>
            <a:r>
              <a:rPr lang="en-US" dirty="0"/>
              <a:t>Stockouts of medication and long waiting periods</a:t>
            </a:r>
          </a:p>
          <a:p>
            <a:pPr marL="742950" lvl="1" indent="-285750">
              <a:buFont typeface="Wingdings" panose="05000000000000000000" pitchFamily="2" charset="2"/>
              <a:buChar char="Ø"/>
            </a:pPr>
            <a:r>
              <a:rPr lang="en-US" dirty="0"/>
              <a:t>Essential psychiatric medication is currently not on Prescribed Minimum Benefits.</a:t>
            </a:r>
          </a:p>
          <a:p>
            <a:pPr marL="742950" lvl="1" indent="-285750">
              <a:buFont typeface="Wingdings" panose="05000000000000000000" pitchFamily="2" charset="2"/>
              <a:buChar char="Ø"/>
            </a:pPr>
            <a:r>
              <a:rPr lang="en-US" dirty="0"/>
              <a:t>Ineffective recordkeeping system</a:t>
            </a:r>
          </a:p>
          <a:p>
            <a:pPr marL="742950" lvl="1" indent="-285750">
              <a:buFont typeface="Wingdings" panose="05000000000000000000" pitchFamily="2" charset="2"/>
              <a:buChar char="Ø"/>
            </a:pPr>
            <a:r>
              <a:rPr lang="en-US" dirty="0"/>
              <a:t>Persons with disabilities are sent away repeatedly or referred to private health care</a:t>
            </a:r>
          </a:p>
          <a:p>
            <a:pPr marL="742950" lvl="1" indent="-285750">
              <a:buFont typeface="Wingdings" panose="05000000000000000000" pitchFamily="2" charset="2"/>
              <a:buChar char="Ø"/>
            </a:pPr>
            <a:r>
              <a:rPr lang="en-US" dirty="0"/>
              <a:t>Cannot afford on a disability grant</a:t>
            </a:r>
          </a:p>
          <a:p>
            <a:pPr lvl="1"/>
            <a:endParaRPr lang="en-US" dirty="0"/>
          </a:p>
        </p:txBody>
      </p:sp>
    </p:spTree>
    <p:extLst>
      <p:ext uri="{BB962C8B-B14F-4D97-AF65-F5344CB8AC3E}">
        <p14:creationId xmlns:p14="http://schemas.microsoft.com/office/powerpoint/2010/main" val="3806215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B270761-CC40-4F3F-A916-7E3BC39893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F5FE77B-EA4C-4573-8509-E577DCA8AF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84D7C52-A83A-4481-8357-90E9693ADA0B}"/>
              </a:ext>
            </a:extLst>
          </p:cNvPr>
          <p:cNvSpPr txBox="1"/>
          <p:nvPr/>
        </p:nvSpPr>
        <p:spPr>
          <a:xfrm>
            <a:off x="949377" y="645296"/>
            <a:ext cx="9638676" cy="646331"/>
          </a:xfrm>
          <a:prstGeom prst="rect">
            <a:avLst/>
          </a:prstGeom>
          <a:noFill/>
        </p:spPr>
        <p:txBody>
          <a:bodyPr wrap="square" rtlCol="0">
            <a:spAutoFit/>
          </a:bodyPr>
          <a:lstStyle/>
          <a:p>
            <a:r>
              <a:rPr lang="en-US" sz="3600" dirty="0"/>
              <a:t>Major Concerns continued</a:t>
            </a:r>
            <a:endParaRPr lang="en-ZA" sz="3600" dirty="0"/>
          </a:p>
        </p:txBody>
      </p:sp>
      <p:sp>
        <p:nvSpPr>
          <p:cNvPr id="2" name="TextBox 1">
            <a:extLst>
              <a:ext uri="{FF2B5EF4-FFF2-40B4-BE49-F238E27FC236}">
                <a16:creationId xmlns:a16="http://schemas.microsoft.com/office/drawing/2014/main" id="{166ED51F-45E2-4DF0-9FBE-AE15903B574B}"/>
              </a:ext>
            </a:extLst>
          </p:cNvPr>
          <p:cNvSpPr txBox="1"/>
          <p:nvPr/>
        </p:nvSpPr>
        <p:spPr>
          <a:xfrm>
            <a:off x="1094282" y="1603948"/>
            <a:ext cx="9773587" cy="4801314"/>
          </a:xfrm>
          <a:prstGeom prst="rect">
            <a:avLst/>
          </a:prstGeom>
          <a:noFill/>
        </p:spPr>
        <p:txBody>
          <a:bodyPr wrap="square" rtlCol="0">
            <a:spAutoFit/>
          </a:bodyPr>
          <a:lstStyle/>
          <a:p>
            <a:pPr marL="742950" lvl="1" indent="-285750">
              <a:buFont typeface="Wingdings" panose="05000000000000000000" pitchFamily="2" charset="2"/>
              <a:buChar char="Ø"/>
            </a:pPr>
            <a:r>
              <a:rPr lang="en-US" dirty="0"/>
              <a:t>State would be the sole-purchaser of medication and procurement and prioritise primary health care so a most likely outcome will be that many valuable therapies, health technologies, and diagnostic tests will be ruled out as too costly</a:t>
            </a:r>
          </a:p>
          <a:p>
            <a:pPr marL="285750" indent="-285750">
              <a:buFont typeface="Arial" panose="020B0604020202020204" pitchFamily="34" charset="0"/>
              <a:buChar char="•"/>
            </a:pPr>
            <a:r>
              <a:rPr lang="en-US" dirty="0"/>
              <a:t>Assistive devices backlog and ridiculously long waiting periods.  </a:t>
            </a:r>
          </a:p>
          <a:p>
            <a:pPr marL="742950" lvl="1" indent="-285750">
              <a:buFont typeface="Wingdings" panose="05000000000000000000" pitchFamily="2" charset="2"/>
              <a:buChar char="Ø"/>
            </a:pPr>
            <a:r>
              <a:rPr lang="en-US" dirty="0"/>
              <a:t>Children need to be reassessed for proper seating every 6 months</a:t>
            </a:r>
          </a:p>
          <a:p>
            <a:pPr marL="742950" lvl="1" indent="-285750">
              <a:buFont typeface="Wingdings" panose="05000000000000000000" pitchFamily="2" charset="2"/>
              <a:buChar char="Ø"/>
            </a:pPr>
            <a:r>
              <a:rPr lang="en-US" dirty="0"/>
              <a:t>Other assistive devices e.g., White Cane, White cane tip, Spectacles, Money stick, Braille stick and Stylus, Hand-held magnifier, hearing aids etc.</a:t>
            </a:r>
          </a:p>
          <a:p>
            <a:pPr marL="742950" lvl="1" indent="-285750">
              <a:buFont typeface="Wingdings" panose="05000000000000000000" pitchFamily="2" charset="2"/>
              <a:buChar char="Ø"/>
            </a:pPr>
            <a:r>
              <a:rPr lang="en-US" dirty="0"/>
              <a:t>Current mobility devices and posture support systems on tender RT233-2017 – is inadequate and does not cater for special needs of persons with disabilities</a:t>
            </a:r>
          </a:p>
          <a:p>
            <a:pPr marL="742950" lvl="1" indent="-285750">
              <a:buFont typeface="Wingdings" panose="05000000000000000000" pitchFamily="2" charset="2"/>
              <a:buChar char="Ø"/>
            </a:pPr>
            <a:r>
              <a:rPr lang="en-US" dirty="0"/>
              <a:t>Totally inadequate training for health care practitioners with approximately  3 hours of seating and appropriate device training is all the time allocated to this complex skill at undergraduate level. </a:t>
            </a:r>
          </a:p>
          <a:p>
            <a:pPr marL="742950" lvl="1" indent="-285750">
              <a:buFont typeface="Wingdings" panose="05000000000000000000" pitchFamily="2" charset="2"/>
              <a:buChar char="Ø"/>
            </a:pPr>
            <a:r>
              <a:rPr lang="en-US" dirty="0"/>
              <a:t>Newly qualified HCP are unsupervised, and carry large client caseloads without proper handover and ineffective record keeping  </a:t>
            </a:r>
          </a:p>
          <a:p>
            <a:pPr marL="342900" indent="-342900">
              <a:buFont typeface="Arial" panose="020B0604020202020204" pitchFamily="34" charset="0"/>
              <a:buChar char="•"/>
            </a:pPr>
            <a:r>
              <a:rPr lang="en-US" dirty="0"/>
              <a:t>Municipal Ward-based Health outreach clinics is unobtainable with the current insufficient staff, vehicles/transport and or skills to perform this function</a:t>
            </a:r>
          </a:p>
          <a:p>
            <a:pPr lvl="1"/>
            <a:endParaRPr lang="en-US" dirty="0"/>
          </a:p>
        </p:txBody>
      </p:sp>
    </p:spTree>
    <p:extLst>
      <p:ext uri="{BB962C8B-B14F-4D97-AF65-F5344CB8AC3E}">
        <p14:creationId xmlns:p14="http://schemas.microsoft.com/office/powerpoint/2010/main" val="3967854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B270761-CC40-4F3F-A916-7E3BC39893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F5FE77B-EA4C-4573-8509-E577DCA8AF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84D7C52-A83A-4481-8357-90E9693ADA0B}"/>
              </a:ext>
            </a:extLst>
          </p:cNvPr>
          <p:cNvSpPr txBox="1"/>
          <p:nvPr/>
        </p:nvSpPr>
        <p:spPr>
          <a:xfrm>
            <a:off x="949377" y="645296"/>
            <a:ext cx="9638676" cy="646331"/>
          </a:xfrm>
          <a:prstGeom prst="rect">
            <a:avLst/>
          </a:prstGeom>
          <a:noFill/>
        </p:spPr>
        <p:txBody>
          <a:bodyPr wrap="square" rtlCol="0">
            <a:spAutoFit/>
          </a:bodyPr>
          <a:lstStyle/>
          <a:p>
            <a:r>
              <a:rPr lang="en-US" sz="3600" dirty="0"/>
              <a:t>Major Concerns continued</a:t>
            </a:r>
            <a:endParaRPr lang="en-ZA" sz="3600" dirty="0"/>
          </a:p>
        </p:txBody>
      </p:sp>
      <p:sp>
        <p:nvSpPr>
          <p:cNvPr id="2" name="TextBox 1">
            <a:extLst>
              <a:ext uri="{FF2B5EF4-FFF2-40B4-BE49-F238E27FC236}">
                <a16:creationId xmlns:a16="http://schemas.microsoft.com/office/drawing/2014/main" id="{166ED51F-45E2-4DF0-9FBE-AE15903B574B}"/>
              </a:ext>
            </a:extLst>
          </p:cNvPr>
          <p:cNvSpPr txBox="1"/>
          <p:nvPr/>
        </p:nvSpPr>
        <p:spPr>
          <a:xfrm>
            <a:off x="1094282" y="1603948"/>
            <a:ext cx="9773587" cy="4801314"/>
          </a:xfrm>
          <a:prstGeom prst="rect">
            <a:avLst/>
          </a:prstGeom>
          <a:noFill/>
        </p:spPr>
        <p:txBody>
          <a:bodyPr wrap="square" rtlCol="0">
            <a:spAutoFit/>
          </a:bodyPr>
          <a:lstStyle/>
          <a:p>
            <a:pPr marL="342900" indent="-342900">
              <a:buFont typeface="Arial" panose="020B0604020202020204" pitchFamily="34" charset="0"/>
              <a:buChar char="•"/>
            </a:pPr>
            <a:r>
              <a:rPr lang="en-US" dirty="0"/>
              <a:t>Access to Specialist for diagnosis and intervention is extremely serious. </a:t>
            </a:r>
          </a:p>
          <a:p>
            <a:pPr marL="742950" lvl="1" indent="-285750">
              <a:buFont typeface="Wingdings" panose="05000000000000000000" pitchFamily="2" charset="2"/>
              <a:buChar char="Ø"/>
            </a:pPr>
            <a:r>
              <a:rPr lang="en-US" dirty="0"/>
              <a:t>Especially pediatric neurologists (only 26 in South Africa)</a:t>
            </a:r>
          </a:p>
          <a:p>
            <a:pPr marL="742950" lvl="1" indent="-285750">
              <a:buFont typeface="Wingdings" panose="05000000000000000000" pitchFamily="2" charset="2"/>
              <a:buChar char="Ø"/>
            </a:pPr>
            <a:r>
              <a:rPr lang="en-US" dirty="0"/>
              <a:t>Psychiatrist serve 400- 600 patients </a:t>
            </a:r>
          </a:p>
          <a:p>
            <a:pPr marL="742950" lvl="1" indent="-285750">
              <a:buFont typeface="Wingdings" panose="05000000000000000000" pitchFamily="2" charset="2"/>
              <a:buChar char="Ø"/>
            </a:pPr>
            <a:r>
              <a:rPr lang="en-US" dirty="0"/>
              <a:t>Medical screening protocols for invisible disabilities, inclusive of mental health care </a:t>
            </a:r>
          </a:p>
          <a:p>
            <a:pPr marL="742950" lvl="1" indent="-285750">
              <a:buFont typeface="Wingdings" panose="05000000000000000000" pitchFamily="2" charset="2"/>
              <a:buChar char="Ø"/>
            </a:pPr>
            <a:r>
              <a:rPr lang="en-US" dirty="0"/>
              <a:t>This must include:  AAC (Augmentative Alternative Communication), SASL, and Assistive technologies to be able to identify, diagnose and correctly refer patients / persons with disabilities</a:t>
            </a:r>
          </a:p>
          <a:p>
            <a:pPr marL="742950" lvl="1" indent="-285750">
              <a:buFont typeface="Wingdings" panose="05000000000000000000" pitchFamily="2" charset="2"/>
              <a:buChar char="Ø"/>
            </a:pPr>
            <a:r>
              <a:rPr lang="en-US" dirty="0"/>
              <a:t>Early diagnoses and intervention is key especially in terms of Autism and neurological disabilities</a:t>
            </a:r>
          </a:p>
          <a:p>
            <a:pPr marL="285750" indent="-285750">
              <a:buFont typeface="Arial" panose="020B0604020202020204" pitchFamily="34" charset="0"/>
              <a:buChar char="•"/>
            </a:pPr>
            <a:r>
              <a:rPr lang="en-US" dirty="0"/>
              <a:t>Genetic services for early identification not available. </a:t>
            </a:r>
          </a:p>
          <a:p>
            <a:pPr marL="742950" lvl="1" indent="-285750">
              <a:buFont typeface="Wingdings" panose="05000000000000000000" pitchFamily="2" charset="2"/>
              <a:buChar char="Ø"/>
            </a:pPr>
            <a:r>
              <a:rPr lang="it-IT" dirty="0"/>
              <a:t>‘preventable disabilities’ like Spina Bifida</a:t>
            </a:r>
          </a:p>
          <a:p>
            <a:pPr marL="742950" lvl="1" indent="-285750">
              <a:buFont typeface="Wingdings" panose="05000000000000000000" pitchFamily="2" charset="2"/>
              <a:buChar char="Ø"/>
            </a:pPr>
            <a:r>
              <a:rPr lang="en-US" dirty="0"/>
              <a:t>Interventions to prevent, detect and care for congenital disorders (CDS) </a:t>
            </a:r>
          </a:p>
          <a:p>
            <a:pPr marL="742950" lvl="1" indent="-285750">
              <a:buFont typeface="Wingdings" panose="05000000000000000000" pitchFamily="2" charset="2"/>
              <a:buChar char="Ø"/>
            </a:pPr>
            <a:r>
              <a:rPr lang="en-US" dirty="0"/>
              <a:t>Genetic counselling services that is provided by qualified health care professionals to help families understand the implications of congenital disorders</a:t>
            </a:r>
          </a:p>
          <a:p>
            <a:pPr marL="285750" indent="-285750">
              <a:buFont typeface="Arial" panose="020B0604020202020204" pitchFamily="34" charset="0"/>
              <a:buChar char="•"/>
            </a:pPr>
            <a:r>
              <a:rPr lang="en-US" dirty="0"/>
              <a:t>The Office of Health Standards Compliance (OHSC) 2016 - 17 report found that only 5 out of 696 public health facilities meet the minimum requirements set by the standard body. </a:t>
            </a:r>
          </a:p>
          <a:p>
            <a:pPr lvl="1"/>
            <a:endParaRPr lang="en-US" dirty="0"/>
          </a:p>
        </p:txBody>
      </p:sp>
    </p:spTree>
    <p:extLst>
      <p:ext uri="{BB962C8B-B14F-4D97-AF65-F5344CB8AC3E}">
        <p14:creationId xmlns:p14="http://schemas.microsoft.com/office/powerpoint/2010/main" val="3760892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B270761-CC40-4F3F-A916-7E3BC39893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F5FE77B-EA4C-4573-8509-E577DCA8AF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84D7C52-A83A-4481-8357-90E9693ADA0B}"/>
              </a:ext>
            </a:extLst>
          </p:cNvPr>
          <p:cNvSpPr txBox="1"/>
          <p:nvPr/>
        </p:nvSpPr>
        <p:spPr>
          <a:xfrm>
            <a:off x="949377" y="645296"/>
            <a:ext cx="9638676" cy="646331"/>
          </a:xfrm>
          <a:prstGeom prst="rect">
            <a:avLst/>
          </a:prstGeom>
          <a:noFill/>
        </p:spPr>
        <p:txBody>
          <a:bodyPr wrap="square" rtlCol="0">
            <a:spAutoFit/>
          </a:bodyPr>
          <a:lstStyle/>
          <a:p>
            <a:r>
              <a:rPr lang="en-US" sz="3600" dirty="0"/>
              <a:t>Major Concerns continued</a:t>
            </a:r>
            <a:endParaRPr lang="en-ZA" sz="3600" dirty="0"/>
          </a:p>
        </p:txBody>
      </p:sp>
      <p:sp>
        <p:nvSpPr>
          <p:cNvPr id="2" name="TextBox 1">
            <a:extLst>
              <a:ext uri="{FF2B5EF4-FFF2-40B4-BE49-F238E27FC236}">
                <a16:creationId xmlns:a16="http://schemas.microsoft.com/office/drawing/2014/main" id="{166ED51F-45E2-4DF0-9FBE-AE15903B574B}"/>
              </a:ext>
            </a:extLst>
          </p:cNvPr>
          <p:cNvSpPr txBox="1"/>
          <p:nvPr/>
        </p:nvSpPr>
        <p:spPr>
          <a:xfrm>
            <a:off x="1094282" y="1603948"/>
            <a:ext cx="9773587" cy="5355312"/>
          </a:xfrm>
          <a:prstGeom prst="rect">
            <a:avLst/>
          </a:prstGeom>
          <a:noFill/>
        </p:spPr>
        <p:txBody>
          <a:bodyPr wrap="square" rtlCol="0">
            <a:spAutoFit/>
          </a:bodyPr>
          <a:lstStyle/>
          <a:p>
            <a:pPr marL="742950" lvl="1" indent="-285750">
              <a:buFont typeface="Wingdings" panose="05000000000000000000" pitchFamily="2" charset="2"/>
              <a:buChar char="Ø"/>
            </a:pPr>
            <a:r>
              <a:rPr lang="en-US" dirty="0"/>
              <a:t>State hospitals are facing a shortage of medication, staff, linen and other resources.  The extremely poor administrative system results in loss of patient records, resulting that tests have to be repeated numerous times, people die while waiting for medical help and infection control is so poor that HIV and TB patients simply succumb to it and die.</a:t>
            </a:r>
          </a:p>
          <a:p>
            <a:pPr marL="742950" lvl="1" indent="-285750">
              <a:buFont typeface="Wingdings" panose="05000000000000000000" pitchFamily="2" charset="2"/>
              <a:buChar char="Ø"/>
            </a:pPr>
            <a:r>
              <a:rPr lang="en-US" dirty="0"/>
              <a:t>State hospitals are facing a shortage of medication, staff, linen and other resources.  The extremely poor administrative system results in loss of patient records, resulting that tests have to be repeated numerous times, people die while waiting for medical help and infection control is so poor that HIV and TB patients simply succumb to it and die. Daily reports showing elderly, disabled and acute patients lying on dirty floors in the utmost discomfort</a:t>
            </a:r>
          </a:p>
          <a:p>
            <a:pPr marL="742950" lvl="1" indent="-285750">
              <a:buFont typeface="Wingdings" panose="05000000000000000000" pitchFamily="2" charset="2"/>
              <a:buChar char="Ø"/>
            </a:pPr>
            <a:r>
              <a:rPr lang="en-US" dirty="0"/>
              <a:t>Many state hospitals are under administration, how would NHI turn this around?</a:t>
            </a:r>
          </a:p>
          <a:p>
            <a:pPr marL="285750" indent="-285750">
              <a:buFont typeface="Arial" panose="020B0604020202020204" pitchFamily="34" charset="0"/>
              <a:buChar char="•"/>
            </a:pPr>
            <a:r>
              <a:rPr lang="en-US" dirty="0"/>
              <a:t>Alternative treatments and research</a:t>
            </a:r>
          </a:p>
          <a:p>
            <a:pPr marL="742950" lvl="1" indent="-285750">
              <a:buFont typeface="Wingdings" panose="05000000000000000000" pitchFamily="2" charset="2"/>
              <a:buChar char="Ø"/>
            </a:pPr>
            <a:r>
              <a:rPr lang="en-US" dirty="0"/>
              <a:t>Alternative treatment options for refractory epilepsy, especially the ketogenic diet, vagus nerve stimulation (VNS), neuro-surgery, and cannabidiol treatments. </a:t>
            </a:r>
          </a:p>
          <a:p>
            <a:pPr marL="742950" lvl="1" indent="-285750">
              <a:buFont typeface="Wingdings" panose="05000000000000000000" pitchFamily="2" charset="2"/>
              <a:buChar char="Ø"/>
            </a:pPr>
            <a:r>
              <a:rPr lang="en-US" dirty="0"/>
              <a:t>More research must be done particularly with regards to SUDEP </a:t>
            </a:r>
          </a:p>
          <a:p>
            <a:pPr marL="742950" lvl="1" indent="-285750">
              <a:buFont typeface="Wingdings" panose="05000000000000000000" pitchFamily="2" charset="2"/>
              <a:buChar char="Ø"/>
            </a:pPr>
            <a:r>
              <a:rPr lang="en-US" dirty="0"/>
              <a:t>Inadequate rehabilitation for persons with spinal-cord-injuries or any other needs that requires rehabilitation</a:t>
            </a:r>
          </a:p>
          <a:p>
            <a:pPr marL="742950" lvl="1" indent="-285750">
              <a:buFont typeface="Wingdings" panose="05000000000000000000" pitchFamily="2" charset="2"/>
              <a:buChar char="Ø"/>
            </a:pPr>
            <a:r>
              <a:rPr lang="en-US" dirty="0"/>
              <a:t>All rehabilitation services needs a  multi-disciplinary approach to rehabilitation. E.g. Stroke</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460427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B270761-CC40-4F3F-A916-7E3BC39893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F5FE77B-EA4C-4573-8509-E577DCA8AF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84D7C52-A83A-4481-8357-90E9693ADA0B}"/>
              </a:ext>
            </a:extLst>
          </p:cNvPr>
          <p:cNvSpPr txBox="1"/>
          <p:nvPr/>
        </p:nvSpPr>
        <p:spPr>
          <a:xfrm>
            <a:off x="949377" y="645296"/>
            <a:ext cx="9638676" cy="646331"/>
          </a:xfrm>
          <a:prstGeom prst="rect">
            <a:avLst/>
          </a:prstGeom>
          <a:noFill/>
        </p:spPr>
        <p:txBody>
          <a:bodyPr wrap="square" rtlCol="0">
            <a:spAutoFit/>
          </a:bodyPr>
          <a:lstStyle/>
          <a:p>
            <a:r>
              <a:rPr lang="en-US" sz="3600" dirty="0"/>
              <a:t>Major Concerns continued</a:t>
            </a:r>
            <a:endParaRPr lang="en-ZA" sz="3600" dirty="0"/>
          </a:p>
        </p:txBody>
      </p:sp>
      <p:sp>
        <p:nvSpPr>
          <p:cNvPr id="2" name="TextBox 1">
            <a:extLst>
              <a:ext uri="{FF2B5EF4-FFF2-40B4-BE49-F238E27FC236}">
                <a16:creationId xmlns:a16="http://schemas.microsoft.com/office/drawing/2014/main" id="{166ED51F-45E2-4DF0-9FBE-AE15903B574B}"/>
              </a:ext>
            </a:extLst>
          </p:cNvPr>
          <p:cNvSpPr txBox="1"/>
          <p:nvPr/>
        </p:nvSpPr>
        <p:spPr>
          <a:xfrm>
            <a:off x="1094282" y="1603948"/>
            <a:ext cx="9773587" cy="1754326"/>
          </a:xfrm>
          <a:prstGeom prst="rect">
            <a:avLst/>
          </a:prstGeom>
          <a:noFill/>
        </p:spPr>
        <p:txBody>
          <a:bodyPr wrap="square" rtlCol="0">
            <a:spAutoFit/>
          </a:bodyPr>
          <a:lstStyle/>
          <a:p>
            <a:pPr marL="285750" indent="-285750">
              <a:buFont typeface="Arial" panose="020B0604020202020204" pitchFamily="34" charset="0"/>
              <a:buChar char="•"/>
            </a:pPr>
            <a:r>
              <a:rPr lang="en-US" dirty="0"/>
              <a:t>Disability training must form an integral part of the curriculum of medical personnel across the value chain</a:t>
            </a:r>
          </a:p>
          <a:p>
            <a:pPr marL="285750" indent="-285750">
              <a:buFont typeface="Arial" panose="020B0604020202020204" pitchFamily="34" charset="0"/>
              <a:buChar char="•"/>
            </a:pPr>
            <a:r>
              <a:rPr lang="en-US" dirty="0"/>
              <a:t>How will persons with sensory disabilities be accommodated in terms of SASL, lip reading, Autism sensory friendly consultation rooms etc.?</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BEFA34A2-5B07-43B8-92D9-4D151353F75D}"/>
              </a:ext>
            </a:extLst>
          </p:cNvPr>
          <p:cNvSpPr txBox="1"/>
          <p:nvPr/>
        </p:nvSpPr>
        <p:spPr>
          <a:xfrm>
            <a:off x="1094282" y="2916793"/>
            <a:ext cx="9773587" cy="646331"/>
          </a:xfrm>
          <a:prstGeom prst="rect">
            <a:avLst/>
          </a:prstGeom>
          <a:noFill/>
        </p:spPr>
        <p:txBody>
          <a:bodyPr wrap="square" rtlCol="0">
            <a:spAutoFit/>
          </a:bodyPr>
          <a:lstStyle/>
          <a:p>
            <a:r>
              <a:rPr lang="en-US" sz="3600" dirty="0">
                <a:latin typeface="+mj-lt"/>
              </a:rPr>
              <a:t>How will NHI accomplish the following?</a:t>
            </a:r>
            <a:endParaRPr lang="en-ZA" sz="3600" dirty="0">
              <a:latin typeface="+mj-lt"/>
            </a:endParaRPr>
          </a:p>
        </p:txBody>
      </p:sp>
      <p:sp>
        <p:nvSpPr>
          <p:cNvPr id="5" name="TextBox 4">
            <a:extLst>
              <a:ext uri="{FF2B5EF4-FFF2-40B4-BE49-F238E27FC236}">
                <a16:creationId xmlns:a16="http://schemas.microsoft.com/office/drawing/2014/main" id="{86B502D8-DDCB-4F58-9B79-5E37500C9FF5}"/>
              </a:ext>
            </a:extLst>
          </p:cNvPr>
          <p:cNvSpPr txBox="1"/>
          <p:nvPr/>
        </p:nvSpPr>
        <p:spPr>
          <a:xfrm>
            <a:off x="1094282" y="3597636"/>
            <a:ext cx="10043410" cy="3416320"/>
          </a:xfrm>
          <a:prstGeom prst="rect">
            <a:avLst/>
          </a:prstGeom>
          <a:noFill/>
        </p:spPr>
        <p:txBody>
          <a:bodyPr wrap="square" rtlCol="0">
            <a:spAutoFit/>
          </a:bodyPr>
          <a:lstStyle/>
          <a:p>
            <a:pPr marL="285750" indent="-285750">
              <a:buFont typeface="Arial" panose="020B0604020202020204" pitchFamily="34" charset="0"/>
              <a:buChar char="•"/>
            </a:pPr>
            <a:r>
              <a:rPr lang="en-US" dirty="0"/>
              <a:t>How will people without a home an ID and home address be accommodated?</a:t>
            </a:r>
          </a:p>
          <a:p>
            <a:pPr marL="285750" indent="-285750">
              <a:buFont typeface="Arial" panose="020B0604020202020204" pitchFamily="34" charset="0"/>
              <a:buChar char="•"/>
            </a:pPr>
            <a:r>
              <a:rPr lang="en-US" dirty="0"/>
              <a:t>Members with a NHI card will be allowed about three visits to his/her chosen clinic/GP per year. How will travelling outside their district be accommodated </a:t>
            </a:r>
          </a:p>
          <a:p>
            <a:pPr marL="285750" indent="-285750">
              <a:buFont typeface="Arial" panose="020B0604020202020204" pitchFamily="34" charset="0"/>
              <a:buChar char="•"/>
            </a:pPr>
            <a:r>
              <a:rPr lang="en-US" dirty="0"/>
              <a:t>Treatment without referral to private facility will be panelized and paid from own pocked.</a:t>
            </a:r>
          </a:p>
          <a:p>
            <a:pPr marL="285750" indent="-285750">
              <a:buFont typeface="Arial" panose="020B0604020202020204" pitchFamily="34" charset="0"/>
              <a:buChar char="•"/>
            </a:pPr>
            <a:r>
              <a:rPr lang="en-US" dirty="0"/>
              <a:t>No clear guidelines as to persons with disabilities and their families from rural areas would be assisted when referred to one of the 10 state hospitals as they will be in need of accessible transport and accommodation. </a:t>
            </a:r>
          </a:p>
          <a:p>
            <a:pPr marL="285750" indent="-285750">
              <a:buFont typeface="Arial" panose="020B0604020202020204" pitchFamily="34" charset="0"/>
              <a:buChar char="•"/>
            </a:pPr>
            <a:r>
              <a:rPr lang="en-US" dirty="0"/>
              <a:t>There should be a specific fund allocation for DISABIILITY and RARE DISEASES</a:t>
            </a:r>
          </a:p>
          <a:p>
            <a:pPr marL="285750" indent="-285750">
              <a:buFont typeface="Arial" panose="020B0604020202020204" pitchFamily="34" charset="0"/>
              <a:buChar char="•"/>
            </a:pPr>
            <a:r>
              <a:rPr lang="en-US" dirty="0"/>
              <a:t>Employment Equity Act (EEA) – section 2(1) – Will there be an inclusive employment package for disabled people in the NHI network?</a:t>
            </a:r>
          </a:p>
          <a:p>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7796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B270761-CC40-4F3F-A916-7E3BC39893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F5FE77B-EA4C-4573-8509-E577DCA8AF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EFA34A2-5B07-43B8-92D9-4D151353F75D}"/>
              </a:ext>
            </a:extLst>
          </p:cNvPr>
          <p:cNvSpPr txBox="1"/>
          <p:nvPr/>
        </p:nvSpPr>
        <p:spPr>
          <a:xfrm>
            <a:off x="1094282" y="668271"/>
            <a:ext cx="9773587" cy="646331"/>
          </a:xfrm>
          <a:prstGeom prst="rect">
            <a:avLst/>
          </a:prstGeom>
          <a:noFill/>
        </p:spPr>
        <p:txBody>
          <a:bodyPr wrap="square" rtlCol="0">
            <a:spAutoFit/>
          </a:bodyPr>
          <a:lstStyle/>
          <a:p>
            <a:r>
              <a:rPr lang="en-US" sz="3600" dirty="0">
                <a:latin typeface="+mj-lt"/>
              </a:rPr>
              <a:t>How will NHI accomplish the following?</a:t>
            </a:r>
            <a:endParaRPr lang="en-ZA" sz="3600" dirty="0">
              <a:latin typeface="+mj-lt"/>
            </a:endParaRPr>
          </a:p>
        </p:txBody>
      </p:sp>
      <p:sp>
        <p:nvSpPr>
          <p:cNvPr id="5" name="TextBox 4">
            <a:extLst>
              <a:ext uri="{FF2B5EF4-FFF2-40B4-BE49-F238E27FC236}">
                <a16:creationId xmlns:a16="http://schemas.microsoft.com/office/drawing/2014/main" id="{86B502D8-DDCB-4F58-9B79-5E37500C9FF5}"/>
              </a:ext>
            </a:extLst>
          </p:cNvPr>
          <p:cNvSpPr txBox="1"/>
          <p:nvPr/>
        </p:nvSpPr>
        <p:spPr>
          <a:xfrm>
            <a:off x="1094282" y="1529000"/>
            <a:ext cx="10043410" cy="2031325"/>
          </a:xfrm>
          <a:prstGeom prst="rect">
            <a:avLst/>
          </a:prstGeom>
          <a:noFill/>
        </p:spPr>
        <p:txBody>
          <a:bodyPr wrap="square" rtlCol="0">
            <a:spAutoFit/>
          </a:bodyPr>
          <a:lstStyle/>
          <a:p>
            <a:pPr marL="285750" indent="-285750">
              <a:buFont typeface="Arial" panose="020B0604020202020204" pitchFamily="34" charset="0"/>
              <a:buChar char="•"/>
            </a:pPr>
            <a:r>
              <a:rPr lang="en-US" dirty="0"/>
              <a:t>How will NHI rectify this situation and provide efficient and sufficient healthcare to people / patients with intellectual disabilities? Let’s remember Life Esidimeni </a:t>
            </a:r>
          </a:p>
          <a:p>
            <a:pPr marL="285750" indent="-285750">
              <a:buFont typeface="Arial" panose="020B0604020202020204" pitchFamily="34" charset="0"/>
              <a:buChar char="•"/>
            </a:pPr>
            <a:r>
              <a:rPr lang="en-US" dirty="0"/>
              <a:t>How will NHI address the current substance abuse situation?  </a:t>
            </a:r>
          </a:p>
          <a:p>
            <a:pPr marL="285750" indent="-285750">
              <a:buFont typeface="Arial" panose="020B0604020202020204" pitchFamily="34" charset="0"/>
              <a:buChar char="•"/>
            </a:pPr>
            <a:r>
              <a:rPr lang="en-US" dirty="0"/>
              <a:t>The Promotion of Equality and Prevention of Unfair Discrimination Act, 2000, Section 10 outlaws hate speech on, among others, the basis of disability.  How will NHI contribute to the protection of the rights of persons wit disabilities? </a:t>
            </a:r>
          </a:p>
          <a:p>
            <a:pPr marL="285750" indent="-28575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D15DA095-D478-47B2-B114-94D76C51974A}"/>
              </a:ext>
            </a:extLst>
          </p:cNvPr>
          <p:cNvSpPr txBox="1"/>
          <p:nvPr/>
        </p:nvSpPr>
        <p:spPr>
          <a:xfrm>
            <a:off x="1094282" y="3395435"/>
            <a:ext cx="9458793" cy="646331"/>
          </a:xfrm>
          <a:prstGeom prst="rect">
            <a:avLst/>
          </a:prstGeom>
          <a:noFill/>
        </p:spPr>
        <p:txBody>
          <a:bodyPr wrap="square" rtlCol="0">
            <a:spAutoFit/>
          </a:bodyPr>
          <a:lstStyle/>
          <a:p>
            <a:r>
              <a:rPr lang="en-US" sz="3600" dirty="0">
                <a:latin typeface="+mj-lt"/>
              </a:rPr>
              <a:t>In conclusion</a:t>
            </a:r>
            <a:endParaRPr lang="en-ZA" sz="3600" dirty="0">
              <a:latin typeface="+mj-lt"/>
            </a:endParaRPr>
          </a:p>
        </p:txBody>
      </p:sp>
      <p:sp>
        <p:nvSpPr>
          <p:cNvPr id="7" name="TextBox 6">
            <a:extLst>
              <a:ext uri="{FF2B5EF4-FFF2-40B4-BE49-F238E27FC236}">
                <a16:creationId xmlns:a16="http://schemas.microsoft.com/office/drawing/2014/main" id="{7D931473-D3ED-4727-8EBE-78921A701DE8}"/>
              </a:ext>
            </a:extLst>
          </p:cNvPr>
          <p:cNvSpPr txBox="1"/>
          <p:nvPr/>
        </p:nvSpPr>
        <p:spPr>
          <a:xfrm>
            <a:off x="1094282" y="4002376"/>
            <a:ext cx="9773587" cy="2308324"/>
          </a:xfrm>
          <a:prstGeom prst="rect">
            <a:avLst/>
          </a:prstGeom>
          <a:noFill/>
        </p:spPr>
        <p:txBody>
          <a:bodyPr wrap="square" rtlCol="0">
            <a:spAutoFit/>
          </a:bodyPr>
          <a:lstStyle/>
          <a:p>
            <a:pPr algn="just"/>
            <a:r>
              <a:rPr lang="en-US" dirty="0"/>
              <a:t>We applaud the South African Government for acknowledging the current healthcare dilemma.   South Africa needs change in the health care system and there are proposals on the table to be examined and improved to establish a workable and affordable system to benefit all our citizens without compromising the existing effective systems.  As part of the most vulnerable part of society, we, the disabled sector, should be consulted extensively.  </a:t>
            </a:r>
          </a:p>
          <a:p>
            <a:endParaRPr lang="en-US" dirty="0"/>
          </a:p>
          <a:p>
            <a:pPr algn="just"/>
            <a:r>
              <a:rPr lang="en-US" dirty="0"/>
              <a:t>We hope that alternate proposals like UHC might be the first steps and guidelines to initiate further consultation and appointment of experts to establish a holistic and successful new healthcare system. </a:t>
            </a:r>
            <a:endParaRPr lang="en-ZA" dirty="0"/>
          </a:p>
        </p:txBody>
      </p:sp>
    </p:spTree>
    <p:extLst>
      <p:ext uri="{BB962C8B-B14F-4D97-AF65-F5344CB8AC3E}">
        <p14:creationId xmlns:p14="http://schemas.microsoft.com/office/powerpoint/2010/main" val="2555616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B270761-CC40-4F3F-A916-7E3BC39893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F5FE77B-EA4C-4573-8509-E577DCA8AF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1289198D-9BEA-4EAA-AEB7-493B1BFF9CDA}"/>
              </a:ext>
            </a:extLst>
          </p:cNvPr>
          <p:cNvPicPr>
            <a:picLocks noChangeAspect="1"/>
          </p:cNvPicPr>
          <p:nvPr/>
        </p:nvPicPr>
        <p:blipFill>
          <a:blip r:embed="rId3"/>
          <a:stretch>
            <a:fillRect/>
          </a:stretch>
        </p:blipFill>
        <p:spPr>
          <a:xfrm>
            <a:off x="3432747" y="1116603"/>
            <a:ext cx="5074443" cy="4620983"/>
          </a:xfrm>
          <a:prstGeom prst="rect">
            <a:avLst/>
          </a:prstGeom>
        </p:spPr>
      </p:pic>
    </p:spTree>
    <p:extLst>
      <p:ext uri="{BB962C8B-B14F-4D97-AF65-F5344CB8AC3E}">
        <p14:creationId xmlns:p14="http://schemas.microsoft.com/office/powerpoint/2010/main" val="2688912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259</TotalTime>
  <Words>5228</Words>
  <Application>Microsoft Office PowerPoint</Application>
  <PresentationFormat>Widescreen</PresentationFormat>
  <Paragraphs>233</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Tahoma</vt:lpstr>
      <vt:lpstr>Times New Roman</vt:lpstr>
      <vt:lpstr>Wingdings</vt:lpstr>
      <vt:lpstr>Office Theme</vt:lpstr>
      <vt:lpstr>Presentation to the Parliamentary Portfolio Committee on Health on the impact of NHI on Persons with Disabilities 8 December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Parliamentary Portfolio Committee on Health on the impact of NHI on Persons with Disabilities 8 December 2021</dc:title>
  <dc:creator>Melanie Lubbe</dc:creator>
  <cp:lastModifiedBy>Vuyokazi Majalamba</cp:lastModifiedBy>
  <cp:revision>9</cp:revision>
  <dcterms:created xsi:type="dcterms:W3CDTF">2021-12-06T10:07:34Z</dcterms:created>
  <dcterms:modified xsi:type="dcterms:W3CDTF">2021-12-07T17:26:00Z</dcterms:modified>
</cp:coreProperties>
</file>