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76" r:id="rId3"/>
    <p:sldId id="264" r:id="rId4"/>
    <p:sldId id="261" r:id="rId5"/>
    <p:sldId id="260" r:id="rId6"/>
    <p:sldId id="262" r:id="rId7"/>
    <p:sldId id="265" r:id="rId8"/>
    <p:sldId id="275" r:id="rId9"/>
    <p:sldId id="267" r:id="rId10"/>
    <p:sldId id="274" r:id="rId11"/>
    <p:sldId id="268" r:id="rId12"/>
    <p:sldId id="269" r:id="rId13"/>
    <p:sldId id="270" r:id="rId14"/>
    <p:sldId id="273" r:id="rId15"/>
    <p:sldId id="272"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yni Geffen" initials="SG" lastIdx="1" clrIdx="0">
    <p:extLst>
      <p:ext uri="{19B8F6BF-5375-455C-9EA6-DF929625EA0E}">
        <p15:presenceInfo xmlns:p15="http://schemas.microsoft.com/office/powerpoint/2012/main" userId="S-1-5-21-2435065648-3809869847-4243311594-12113" providerId="AD"/>
      </p:ext>
    </p:extLst>
  </p:cmAuthor>
  <p:cmAuthor id="2" name="Donnela Besada" initials="DB" lastIdx="1" clrIdx="1">
    <p:extLst>
      <p:ext uri="{19B8F6BF-5375-455C-9EA6-DF929625EA0E}">
        <p15:presenceInfo xmlns:p15="http://schemas.microsoft.com/office/powerpoint/2012/main" userId="S::dbesada@mrc.ac.za::6ef5d466-c3c6-4bc4-a24a-f83cd48ecb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4D"/>
    <a:srgbClr val="ABD34C"/>
    <a:srgbClr val="005B51"/>
    <a:srgbClr val="A0CE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5394" autoAdjust="0"/>
  </p:normalViewPr>
  <p:slideViewPr>
    <p:cSldViewPr snapToGrid="0">
      <p:cViewPr varScale="1">
        <p:scale>
          <a:sx n="69" d="100"/>
          <a:sy n="69" d="100"/>
        </p:scale>
        <p:origin x="7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2E39A-1A10-4088-9DE8-E4189EB07E81}" type="datetimeFigureOut">
              <a:rPr lang="en-ZA" smtClean="0"/>
              <a:t>2021/12/07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85E55-9EF7-4002-BA29-D50B2FB41D0A}" type="slidenum">
              <a:rPr lang="en-ZA" smtClean="0"/>
              <a:t>‹#›</a:t>
            </a:fld>
            <a:endParaRPr lang="en-ZA"/>
          </a:p>
        </p:txBody>
      </p:sp>
    </p:spTree>
    <p:extLst>
      <p:ext uri="{BB962C8B-B14F-4D97-AF65-F5344CB8AC3E}">
        <p14:creationId xmlns:p14="http://schemas.microsoft.com/office/powerpoint/2010/main" val="367266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D85E55-9EF7-4002-BA29-D50B2FB41D0A}" type="slidenum">
              <a:rPr lang="en-ZA" smtClean="0"/>
              <a:t>1</a:t>
            </a:fld>
            <a:endParaRPr lang="en-ZA"/>
          </a:p>
        </p:txBody>
      </p:sp>
    </p:spTree>
    <p:extLst>
      <p:ext uri="{BB962C8B-B14F-4D97-AF65-F5344CB8AC3E}">
        <p14:creationId xmlns:p14="http://schemas.microsoft.com/office/powerpoint/2010/main" val="147983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We advocate for the Department of Health to undertake an explicit priority setting exercise  for the NHI packages of care which have been comprehensively drafted within the South African Mental Health Investment Case, receiving specialist clinical inout. We recommend that DoH and the Committee establish a process with key stakeholders  where they review and interrogate what these packages and the potential benefits, placing equal consideration for both the burden and disability imposed by diagnosable mental illnesseses, our human rights obligations and the sociodemographic conditions which place particular groups at heightened risk of deteroration in their mental health,  in and across the country  .  This has been acknowledged in the development of the Mental Health Investment case, with a Delphi study having been undertaken to identify mental health priorities across a range of research, government and NGO level stakeholders representing service-users towards broad participatory consensus building on national priorities.  Outcomes of the consolidated global and local evidence ultimately demonstrated strong synergies. </a:t>
            </a:r>
            <a:endParaRPr lang="en-CA" sz="1200" kern="1200" smtClean="0">
              <a:solidFill>
                <a:schemeClr val="tx1"/>
              </a:solidFill>
              <a:effectLst/>
              <a:latin typeface="+mn-lt"/>
              <a:ea typeface="+mn-ea"/>
              <a:cs typeface="+mn-cs"/>
            </a:endParaRPr>
          </a:p>
          <a:p>
            <a:r>
              <a:rPr lang="en-ZA" sz="1200" kern="1200" smtClean="0">
                <a:solidFill>
                  <a:schemeClr val="tx1"/>
                </a:solidFill>
                <a:effectLst/>
                <a:latin typeface="+mn-lt"/>
                <a:ea typeface="+mn-ea"/>
                <a:cs typeface="+mn-cs"/>
              </a:rPr>
              <a:t> At present, our largely implicit approach to priority setting means that decisions are made on a discretionary basis by managers, professionals, and other health personnel functioning within a fixed budgetary allowance. </a:t>
            </a:r>
            <a:endParaRPr lang="en-CA" sz="1200" kern="1200" smtClean="0">
              <a:solidFill>
                <a:schemeClr val="tx1"/>
              </a:solidFill>
              <a:effectLst/>
              <a:latin typeface="+mn-lt"/>
              <a:ea typeface="+mn-ea"/>
              <a:cs typeface="+mn-cs"/>
            </a:endParaRPr>
          </a:p>
          <a:p>
            <a:r>
              <a:rPr lang="en-ZA" sz="1200" kern="1200" smtClean="0">
                <a:solidFill>
                  <a:schemeClr val="tx1"/>
                </a:solidFill>
                <a:effectLst/>
                <a:latin typeface="+mn-lt"/>
                <a:ea typeface="+mn-ea"/>
                <a:cs typeface="+mn-cs"/>
              </a:rPr>
              <a:t>Explicit priority-setting will allow decisions related to the amounts and types of resources to be made available, eligible populations, and specific rules for allocation informed by economic analysis to maximise value and to achieve social goals</a:t>
            </a:r>
            <a:endParaRPr lang="en-CA" sz="1200" kern="1200" smtClean="0">
              <a:solidFill>
                <a:schemeClr val="tx1"/>
              </a:solidFill>
              <a:effectLst/>
              <a:latin typeface="+mn-lt"/>
              <a:ea typeface="+mn-ea"/>
              <a:cs typeface="+mn-cs"/>
            </a:endParaRPr>
          </a:p>
          <a:p>
            <a:r>
              <a:rPr lang="en-ZA" sz="1200" kern="1200" smtClean="0">
                <a:solidFill>
                  <a:schemeClr val="tx1"/>
                </a:solidFill>
                <a:effectLst/>
                <a:latin typeface="+mn-lt"/>
                <a:ea typeface="+mn-ea"/>
                <a:cs typeface="+mn-cs"/>
              </a:rPr>
              <a:t> including service users</a:t>
            </a:r>
            <a:endParaRPr lang="en-CA" sz="1200" kern="120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AD85E55-9EF7-4002-BA29-D50B2FB41D0A}" type="slidenum">
              <a:rPr lang="en-ZA" smtClean="0"/>
              <a:t>6</a:t>
            </a:fld>
            <a:endParaRPr lang="en-ZA"/>
          </a:p>
        </p:txBody>
      </p:sp>
    </p:spTree>
    <p:extLst>
      <p:ext uri="{BB962C8B-B14F-4D97-AF65-F5344CB8AC3E}">
        <p14:creationId xmlns:p14="http://schemas.microsoft.com/office/powerpoint/2010/main" val="94690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D85E55-9EF7-4002-BA29-D50B2FB41D0A}" type="slidenum">
              <a:rPr lang="en-ZA" smtClean="0"/>
              <a:t>9</a:t>
            </a:fld>
            <a:endParaRPr lang="en-ZA"/>
          </a:p>
        </p:txBody>
      </p:sp>
    </p:spTree>
    <p:extLst>
      <p:ext uri="{BB962C8B-B14F-4D97-AF65-F5344CB8AC3E}">
        <p14:creationId xmlns:p14="http://schemas.microsoft.com/office/powerpoint/2010/main" val="50237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D85E55-9EF7-4002-BA29-D50B2FB41D0A}" type="slidenum">
              <a:rPr lang="en-ZA" smtClean="0"/>
              <a:t>13</a:t>
            </a:fld>
            <a:endParaRPr lang="en-ZA"/>
          </a:p>
        </p:txBody>
      </p:sp>
    </p:spTree>
    <p:extLst>
      <p:ext uri="{BB962C8B-B14F-4D97-AF65-F5344CB8AC3E}">
        <p14:creationId xmlns:p14="http://schemas.microsoft.com/office/powerpoint/2010/main" val="320256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D85E55-9EF7-4002-BA29-D50B2FB41D0A}" type="slidenum">
              <a:rPr lang="en-ZA" smtClean="0"/>
              <a:t>14</a:t>
            </a:fld>
            <a:endParaRPr lang="en-ZA"/>
          </a:p>
        </p:txBody>
      </p:sp>
    </p:spTree>
    <p:extLst>
      <p:ext uri="{BB962C8B-B14F-4D97-AF65-F5344CB8AC3E}">
        <p14:creationId xmlns:p14="http://schemas.microsoft.com/office/powerpoint/2010/main" val="1427610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9CDE35D6-0540-4063-A20D-0EB584FCF611}" type="datetimeFigureOut">
              <a:rPr lang="en-ZA" smtClean="0"/>
              <a:t>2021/12/07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10BD78A-E728-4711-941D-1CCCB931033E}" type="slidenum">
              <a:rPr lang="en-ZA" smtClean="0"/>
              <a:t>‹#›</a:t>
            </a:fld>
            <a:endParaRPr lang="en-ZA"/>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4" y="-76202"/>
            <a:ext cx="12197653" cy="6929724"/>
          </a:xfrm>
          <a:prstGeom prst="rect">
            <a:avLst/>
          </a:prstGeom>
        </p:spPr>
      </p:pic>
    </p:spTree>
    <p:extLst>
      <p:ext uri="{BB962C8B-B14F-4D97-AF65-F5344CB8AC3E}">
        <p14:creationId xmlns:p14="http://schemas.microsoft.com/office/powerpoint/2010/main" val="146059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CDE35D6-0540-4063-A20D-0EB584FCF611}" type="datetimeFigureOut">
              <a:rPr lang="en-ZA" smtClean="0"/>
              <a:t>2021/12/07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52047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CDE35D6-0540-4063-A20D-0EB584FCF611}" type="datetimeFigureOut">
              <a:rPr lang="en-ZA" smtClean="0"/>
              <a:t>2021/12/07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329148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CDE35D6-0540-4063-A20D-0EB584FCF611}" type="datetimeFigureOut">
              <a:rPr lang="en-ZA" smtClean="0"/>
              <a:t>2021/12/07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18206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DE35D6-0540-4063-A20D-0EB584FCF611}" type="datetimeFigureOut">
              <a:rPr lang="en-ZA" smtClean="0"/>
              <a:t>2021/12/07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56197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9CDE35D6-0540-4063-A20D-0EB584FCF611}" type="datetimeFigureOut">
              <a:rPr lang="en-ZA" smtClean="0"/>
              <a:t>2021/12/07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6649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9CDE35D6-0540-4063-A20D-0EB584FCF611}" type="datetimeFigureOut">
              <a:rPr lang="en-ZA" smtClean="0"/>
              <a:t>2021/12/07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9607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9CDE35D6-0540-4063-A20D-0EB584FCF611}" type="datetimeFigureOut">
              <a:rPr lang="en-ZA" smtClean="0"/>
              <a:t>2021/12/07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378222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E35D6-0540-4063-A20D-0EB584FCF611}" type="datetimeFigureOut">
              <a:rPr lang="en-ZA" smtClean="0"/>
              <a:t>2021/12/07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145308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DE35D6-0540-4063-A20D-0EB584FCF611}" type="datetimeFigureOut">
              <a:rPr lang="en-ZA" smtClean="0"/>
              <a:t>2021/12/07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1956111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DE35D6-0540-4063-A20D-0EB584FCF611}" type="datetimeFigureOut">
              <a:rPr lang="en-ZA" smtClean="0"/>
              <a:t>2021/12/07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110BD78A-E728-4711-941D-1CCCB931033E}" type="slidenum">
              <a:rPr lang="en-ZA" smtClean="0"/>
              <a:t>‹#›</a:t>
            </a:fld>
            <a:endParaRPr lang="en-ZA"/>
          </a:p>
        </p:txBody>
      </p:sp>
    </p:spTree>
    <p:extLst>
      <p:ext uri="{BB962C8B-B14F-4D97-AF65-F5344CB8AC3E}">
        <p14:creationId xmlns:p14="http://schemas.microsoft.com/office/powerpoint/2010/main" val="113574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E35D6-0540-4063-A20D-0EB584FCF611}" type="datetimeFigureOut">
              <a:rPr lang="en-ZA" smtClean="0"/>
              <a:t>2021/12/07</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BD78A-E728-4711-941D-1CCCB931033E}" type="slidenum">
              <a:rPr lang="en-ZA" smtClean="0"/>
              <a:t>‹#›</a:t>
            </a:fld>
            <a:endParaRPr lang="en-ZA"/>
          </a:p>
        </p:txBody>
      </p:sp>
    </p:spTree>
    <p:extLst>
      <p:ext uri="{BB962C8B-B14F-4D97-AF65-F5344CB8AC3E}">
        <p14:creationId xmlns:p14="http://schemas.microsoft.com/office/powerpoint/2010/main" val="1544876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1601188"/>
            <a:ext cx="10046525" cy="1754326"/>
          </a:xfrm>
          <a:prstGeom prst="rect">
            <a:avLst/>
          </a:prstGeom>
          <a:noFill/>
        </p:spPr>
        <p:txBody>
          <a:bodyPr wrap="square" rtlCol="0">
            <a:spAutoFit/>
          </a:bodyPr>
          <a:lstStyle/>
          <a:p>
            <a:pPr algn="ctr"/>
            <a:r>
              <a:rPr lang="en-US" sz="5400" b="1" dirty="0">
                <a:solidFill>
                  <a:srgbClr val="00504D"/>
                </a:solidFill>
                <a:effectLst>
                  <a:outerShdw blurRad="38100" dist="38100" dir="2700000" algn="tl">
                    <a:srgbClr val="000000">
                      <a:alpha val="43137"/>
                    </a:srgbClr>
                  </a:outerShdw>
                </a:effectLst>
                <a:latin typeface="Futura Md BT" panose="020B0602020204020303" pitchFamily="34" charset="0"/>
              </a:rPr>
              <a:t>SUBMISSION ON NATIONAL HEALTH INSURANCE </a:t>
            </a:r>
            <a:r>
              <a:rPr lang="en-US" sz="5400" b="1" dirty="0" smtClean="0">
                <a:solidFill>
                  <a:srgbClr val="00504D"/>
                </a:solidFill>
                <a:effectLst>
                  <a:outerShdw blurRad="38100" dist="38100" dir="2700000" algn="tl">
                    <a:srgbClr val="000000">
                      <a:alpha val="43137"/>
                    </a:srgbClr>
                  </a:outerShdw>
                </a:effectLst>
                <a:latin typeface="Futura Md BT" panose="020B0602020204020303" pitchFamily="34" charset="0"/>
              </a:rPr>
              <a:t>BILL</a:t>
            </a:r>
            <a:endParaRPr lang="en-ZA" sz="54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7" name="TextBox 6"/>
          <p:cNvSpPr txBox="1"/>
          <p:nvPr/>
        </p:nvSpPr>
        <p:spPr>
          <a:xfrm>
            <a:off x="1087108" y="3908959"/>
            <a:ext cx="10046525" cy="1477328"/>
          </a:xfrm>
          <a:prstGeom prst="rect">
            <a:avLst/>
          </a:prstGeom>
          <a:noFill/>
        </p:spPr>
        <p:txBody>
          <a:bodyPr wrap="square" rtlCol="0">
            <a:spAutoFit/>
          </a:bodyPr>
          <a:lstStyle/>
          <a:p>
            <a:pPr algn="ctr">
              <a:lnSpc>
                <a:spcPct val="150000"/>
              </a:lnSpc>
            </a:pPr>
            <a:r>
              <a:rPr lang="en-ZA" sz="3600" b="1" dirty="0">
                <a:solidFill>
                  <a:srgbClr val="ABD34C"/>
                </a:solidFill>
                <a:latin typeface="Futura Md BT" panose="020B0602020204020303" pitchFamily="34" charset="0"/>
              </a:rPr>
              <a:t>presented by the</a:t>
            </a:r>
          </a:p>
          <a:p>
            <a:pPr algn="ctr"/>
            <a:r>
              <a:rPr lang="en-ZA" sz="3600" b="1" dirty="0">
                <a:solidFill>
                  <a:srgbClr val="00504D"/>
                </a:solidFill>
                <a:latin typeface="Futura Md BT" panose="020B0602020204020303" pitchFamily="34" charset="0"/>
              </a:rPr>
              <a:t>SA FEDERATION FOR MENTAL HEALTH</a:t>
            </a:r>
          </a:p>
        </p:txBody>
      </p:sp>
    </p:spTree>
    <p:extLst>
      <p:ext uri="{BB962C8B-B14F-4D97-AF65-F5344CB8AC3E}">
        <p14:creationId xmlns:p14="http://schemas.microsoft.com/office/powerpoint/2010/main" val="4222899426"/>
      </p:ext>
    </p:extLst>
  </p:cSld>
  <p:clrMapOvr>
    <a:masterClrMapping/>
  </p:clrMapOvr>
  <mc:AlternateContent xmlns:mc="http://schemas.openxmlformats.org/markup-compatibility/2006" xmlns:p14="http://schemas.microsoft.com/office/powerpoint/2010/main">
    <mc:Choice Requires="p14">
      <p:transition spd="slow" p14:dur="2000" advTm="3419"/>
    </mc:Choice>
    <mc:Fallback xmlns="">
      <p:transition spd="slow" advTm="34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9968" y="52956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2a.	Community-mental health in </a:t>
            </a:r>
          </a:p>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practice: Cape Mental Health </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530942" cy="3785652"/>
          </a:xfrm>
          <a:prstGeom prst="rect">
            <a:avLst/>
          </a:prstGeom>
          <a:noFill/>
        </p:spPr>
        <p:txBody>
          <a:bodyPr wrap="square" rtlCol="0">
            <a:spAutoFit/>
          </a:bodyPr>
          <a:lstStyle/>
          <a:p>
            <a:pPr marL="342900" indent="-3429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Psychosocial rehabilitation services adopts a bio-psycho-social approach, providing a continuum of care from hospital to community</a:t>
            </a:r>
          </a:p>
          <a:p>
            <a:pPr marL="342900" indent="-3429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Funded by Western Cape </a:t>
            </a:r>
            <a:r>
              <a:rPr lang="en-US" sz="2000" dirty="0" err="1">
                <a:solidFill>
                  <a:srgbClr val="00504D"/>
                </a:solidFill>
                <a:latin typeface="Verdana" panose="020B0604030504040204" pitchFamily="34" charset="0"/>
                <a:ea typeface="Verdana" panose="020B0604030504040204" pitchFamily="34" charset="0"/>
              </a:rPr>
              <a:t>DoH</a:t>
            </a:r>
            <a:endParaRPr lang="en-US" sz="2000" dirty="0">
              <a:solidFill>
                <a:srgbClr val="00504D"/>
              </a:solidFill>
              <a:latin typeface="Verdana" panose="020B0604030504040204" pitchFamily="34" charset="0"/>
              <a:ea typeface="Verdana" panose="020B0604030504040204" pitchFamily="34" charset="0"/>
            </a:endParaRPr>
          </a:p>
          <a:p>
            <a:pPr marL="342900" indent="-3429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Fountain House: community-</a:t>
            </a:r>
          </a:p>
          <a:p>
            <a:pPr>
              <a:lnSpc>
                <a:spcPct val="150000"/>
              </a:lnSpc>
              <a:buClr>
                <a:srgbClr val="ABD34C"/>
              </a:buClr>
            </a:pPr>
            <a:r>
              <a:rPr lang="en-US" sz="2000" dirty="0">
                <a:solidFill>
                  <a:srgbClr val="00504D"/>
                </a:solidFill>
                <a:latin typeface="Verdana" panose="020B0604030504040204" pitchFamily="34" charset="0"/>
                <a:ea typeface="Verdana" panose="020B0604030504040204" pitchFamily="34" charset="0"/>
              </a:rPr>
              <a:t>based rehabilitation </a:t>
            </a:r>
            <a:r>
              <a:rPr lang="en-US" sz="2000" dirty="0" err="1">
                <a:solidFill>
                  <a:srgbClr val="00504D"/>
                </a:solidFill>
                <a:latin typeface="Verdana" panose="020B0604030504040204" pitchFamily="34" charset="0"/>
                <a:ea typeface="Verdana" panose="020B0604030504040204" pitchFamily="34" charset="0"/>
              </a:rPr>
              <a:t>centre</a:t>
            </a:r>
            <a:r>
              <a:rPr lang="en-US" sz="2000" dirty="0">
                <a:solidFill>
                  <a:srgbClr val="00504D"/>
                </a:solidFill>
                <a:latin typeface="Verdana" panose="020B0604030504040204" pitchFamily="34" charset="0"/>
                <a:ea typeface="Verdana" panose="020B0604030504040204" pitchFamily="34" charset="0"/>
              </a:rPr>
              <a:t> </a:t>
            </a:r>
          </a:p>
          <a:p>
            <a:pPr marL="342900" indent="-3429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Rainbow: 26 PSR support groups</a:t>
            </a:r>
          </a:p>
          <a:p>
            <a:pPr marL="342900" indent="-3429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Outcome: decrease in the rate </a:t>
            </a:r>
          </a:p>
          <a:p>
            <a:pPr>
              <a:lnSpc>
                <a:spcPct val="150000"/>
              </a:lnSpc>
              <a:buClr>
                <a:srgbClr val="ABD34C"/>
              </a:buClr>
            </a:pPr>
            <a:r>
              <a:rPr lang="en-US" sz="2000" dirty="0">
                <a:solidFill>
                  <a:srgbClr val="00504D"/>
                </a:solidFill>
                <a:latin typeface="Verdana" panose="020B0604030504040204" pitchFamily="34" charset="0"/>
                <a:ea typeface="Verdana" panose="020B0604030504040204" pitchFamily="34" charset="0"/>
              </a:rPr>
              <a:t>of hospital recidivism for people with mental illness</a:t>
            </a:r>
          </a:p>
        </p:txBody>
      </p:sp>
      <p:pic>
        <p:nvPicPr>
          <p:cNvPr id="2" name="Picture 1"/>
          <p:cNvPicPr>
            <a:picLocks noChangeAspect="1"/>
          </p:cNvPicPr>
          <p:nvPr/>
        </p:nvPicPr>
        <p:blipFill>
          <a:blip r:embed="rId2"/>
          <a:stretch>
            <a:fillRect/>
          </a:stretch>
        </p:blipFill>
        <p:spPr>
          <a:xfrm>
            <a:off x="8818844" y="3056350"/>
            <a:ext cx="3222320" cy="2148213"/>
          </a:xfrm>
          <a:prstGeom prst="rect">
            <a:avLst/>
          </a:prstGeom>
        </p:spPr>
      </p:pic>
      <p:pic>
        <p:nvPicPr>
          <p:cNvPr id="3" name="Picture 2"/>
          <p:cNvPicPr>
            <a:picLocks noChangeAspect="1"/>
          </p:cNvPicPr>
          <p:nvPr/>
        </p:nvPicPr>
        <p:blipFill>
          <a:blip r:embed="rId3"/>
          <a:stretch>
            <a:fillRect/>
          </a:stretch>
        </p:blipFill>
        <p:spPr>
          <a:xfrm>
            <a:off x="5465231" y="2973023"/>
            <a:ext cx="3353613" cy="2231540"/>
          </a:xfrm>
          <a:prstGeom prst="rect">
            <a:avLst/>
          </a:prstGeom>
        </p:spPr>
      </p:pic>
    </p:spTree>
    <p:extLst>
      <p:ext uri="{BB962C8B-B14F-4D97-AF65-F5344CB8AC3E}">
        <p14:creationId xmlns:p14="http://schemas.microsoft.com/office/powerpoint/2010/main" val="4258330390"/>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2b.	</a:t>
            </a: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Expanded Primary </a:t>
            </a: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Health </a:t>
            </a: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Care </a:t>
            </a:r>
          </a:p>
          <a:p>
            <a:pPr algn="ct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Mental Health</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530942" cy="4293483"/>
          </a:xfrm>
          <a:prstGeom prst="rect">
            <a:avLst/>
          </a:prstGeom>
          <a:noFill/>
        </p:spPr>
        <p:txBody>
          <a:bodyPr wrap="square" rtlCol="0">
            <a:spAutoFit/>
          </a:bodyPr>
          <a:lstStyle/>
          <a:p>
            <a:pPr marL="457200" indent="-45720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PHC = “foundational building block of the health system” </a:t>
            </a:r>
          </a:p>
          <a:p>
            <a:pPr marL="457200" indent="-45720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But mental health service delivery is still heavily </a:t>
            </a:r>
            <a:r>
              <a:rPr lang="en-US" dirty="0" err="1">
                <a:solidFill>
                  <a:srgbClr val="00504D"/>
                </a:solidFill>
                <a:latin typeface="Verdana" panose="020B0604030504040204" pitchFamily="34" charset="0"/>
                <a:ea typeface="Verdana" panose="020B0604030504040204" pitchFamily="34" charset="0"/>
              </a:rPr>
              <a:t>hospicentric</a:t>
            </a:r>
            <a:r>
              <a:rPr lang="en-US" dirty="0">
                <a:solidFill>
                  <a:srgbClr val="00504D"/>
                </a:solidFill>
                <a:latin typeface="Verdana" panose="020B0604030504040204" pitchFamily="34" charset="0"/>
                <a:ea typeface="Verdana" panose="020B0604030504040204" pitchFamily="34" charset="0"/>
              </a:rPr>
              <a:t> = limited access for many &amp; inefficiencies in resource use</a:t>
            </a:r>
          </a:p>
          <a:p>
            <a:pPr marL="457200" indent="-457200">
              <a:lnSpc>
                <a:spcPct val="150000"/>
              </a:lnSpc>
              <a:buClr>
                <a:srgbClr val="ABD34C"/>
              </a:buClr>
              <a:buFont typeface="Wingdings" panose="05000000000000000000" pitchFamily="2" charset="2"/>
              <a:buChar char="Ø"/>
            </a:pPr>
            <a:r>
              <a:rPr lang="en-US" i="1" u="sng" dirty="0">
                <a:solidFill>
                  <a:srgbClr val="00504D"/>
                </a:solidFill>
                <a:latin typeface="Verdana" panose="020B0604030504040204" pitchFamily="34" charset="0"/>
                <a:ea typeface="Verdana" panose="020B0604030504040204" pitchFamily="34" charset="0"/>
              </a:rPr>
              <a:t>Recommendation</a:t>
            </a:r>
            <a:r>
              <a:rPr lang="en-US" dirty="0">
                <a:solidFill>
                  <a:srgbClr val="00504D"/>
                </a:solidFill>
                <a:latin typeface="Verdana" panose="020B0604030504040204" pitchFamily="34" charset="0"/>
                <a:ea typeface="Verdana" panose="020B0604030504040204" pitchFamily="34" charset="0"/>
              </a:rPr>
              <a:t>: Provisions </a:t>
            </a:r>
            <a:r>
              <a:rPr lang="en-US" dirty="0" smtClean="0">
                <a:solidFill>
                  <a:srgbClr val="00504D"/>
                </a:solidFill>
                <a:latin typeface="Verdana" panose="020B0604030504040204" pitchFamily="34" charset="0"/>
                <a:ea typeface="Verdana" panose="020B0604030504040204" pitchFamily="34" charset="0"/>
              </a:rPr>
              <a:t>made to </a:t>
            </a:r>
            <a:r>
              <a:rPr lang="en-US" dirty="0">
                <a:solidFill>
                  <a:srgbClr val="00504D"/>
                </a:solidFill>
                <a:latin typeface="Verdana" panose="020B0604030504040204" pitchFamily="34" charset="0"/>
                <a:ea typeface="Verdana" panose="020B0604030504040204" pitchFamily="34" charset="0"/>
              </a:rPr>
              <a:t>ensure that primary health care is </a:t>
            </a:r>
            <a:r>
              <a:rPr lang="en-US" dirty="0" err="1">
                <a:solidFill>
                  <a:srgbClr val="00504D"/>
                </a:solidFill>
                <a:latin typeface="Verdana" panose="020B0604030504040204" pitchFamily="34" charset="0"/>
                <a:ea typeface="Verdana" panose="020B0604030504040204" pitchFamily="34" charset="0"/>
              </a:rPr>
              <a:t>recognised</a:t>
            </a:r>
            <a:r>
              <a:rPr lang="en-US" dirty="0">
                <a:solidFill>
                  <a:srgbClr val="00504D"/>
                </a:solidFill>
                <a:latin typeface="Verdana" panose="020B0604030504040204" pitchFamily="34" charset="0"/>
                <a:ea typeface="Verdana" panose="020B0604030504040204" pitchFamily="34" charset="0"/>
              </a:rPr>
              <a:t> as the key level of mental health service provision in which mental health is fully integrated</a:t>
            </a:r>
          </a:p>
          <a:p>
            <a:pPr marL="914400" lvl="1" indent="-457200">
              <a:lnSpc>
                <a:spcPct val="150000"/>
              </a:lnSpc>
              <a:buClr>
                <a:srgbClr val="ABD34C"/>
              </a:buClr>
              <a:buFont typeface="+mj-lt"/>
              <a:buAutoNum type="alphaLcParenR"/>
            </a:pPr>
            <a:r>
              <a:rPr lang="en-US" b="1" dirty="0">
                <a:solidFill>
                  <a:srgbClr val="00504D"/>
                </a:solidFill>
                <a:latin typeface="Verdana" panose="020B0604030504040204" pitchFamily="34" charset="0"/>
                <a:ea typeface="Verdana" panose="020B0604030504040204" pitchFamily="34" charset="0"/>
              </a:rPr>
              <a:t>Integrate existing evidence </a:t>
            </a:r>
            <a:r>
              <a:rPr lang="en-US" dirty="0">
                <a:solidFill>
                  <a:srgbClr val="00504D"/>
                </a:solidFill>
                <a:latin typeface="Verdana" panose="020B0604030504040204" pitchFamily="34" charset="0"/>
                <a:ea typeface="Verdana" panose="020B0604030504040204" pitchFamily="34" charset="0"/>
              </a:rPr>
              <a:t>(e.g. PRIME study and use of task-sharing)</a:t>
            </a:r>
          </a:p>
          <a:p>
            <a:pPr marL="914400" lvl="1" indent="-457200">
              <a:lnSpc>
                <a:spcPct val="150000"/>
              </a:lnSpc>
              <a:buClr>
                <a:srgbClr val="ABD34C"/>
              </a:buClr>
              <a:buFont typeface="+mj-lt"/>
              <a:buAutoNum type="alphaLcParenR"/>
            </a:pPr>
            <a:r>
              <a:rPr lang="en-US" b="1" dirty="0">
                <a:solidFill>
                  <a:srgbClr val="00504D"/>
                </a:solidFill>
                <a:latin typeface="Verdana" panose="020B0604030504040204" pitchFamily="34" charset="0"/>
                <a:ea typeface="Verdana" panose="020B0604030504040204" pitchFamily="34" charset="0"/>
              </a:rPr>
              <a:t>Strengthen PHC </a:t>
            </a:r>
            <a:r>
              <a:rPr lang="en-US" b="1" dirty="0" smtClean="0">
                <a:solidFill>
                  <a:srgbClr val="00504D"/>
                </a:solidFill>
                <a:latin typeface="Verdana" panose="020B0604030504040204" pitchFamily="34" charset="0"/>
                <a:ea typeface="Verdana" panose="020B0604030504040204" pitchFamily="34" charset="0"/>
              </a:rPr>
              <a:t>services</a:t>
            </a:r>
            <a:endParaRPr lang="en-US" b="1" dirty="0">
              <a:solidFill>
                <a:srgbClr val="00504D"/>
              </a:solidFill>
              <a:latin typeface="Verdana" panose="020B0604030504040204" pitchFamily="34" charset="0"/>
              <a:ea typeface="Verdana" panose="020B0604030504040204" pitchFamily="34" charset="0"/>
            </a:endParaRPr>
          </a:p>
          <a:p>
            <a:pPr marL="342900" indent="-342900">
              <a:lnSpc>
                <a:spcPct val="150000"/>
              </a:lnSpc>
              <a:buClr>
                <a:srgbClr val="ABD34C"/>
              </a:buClr>
              <a:buFont typeface="Wingdings" panose="05000000000000000000" pitchFamily="2" charset="2"/>
              <a:buChar char="Ø"/>
            </a:pPr>
            <a:r>
              <a:rPr lang="en-US" i="1" u="sng" dirty="0">
                <a:solidFill>
                  <a:srgbClr val="00504D"/>
                </a:solidFill>
                <a:latin typeface="Verdana" panose="020B0604030504040204" pitchFamily="34" charset="0"/>
                <a:ea typeface="Verdana" panose="020B0604030504040204" pitchFamily="34" charset="0"/>
              </a:rPr>
              <a:t>Recommendation</a:t>
            </a:r>
            <a:r>
              <a:rPr lang="en-US" dirty="0">
                <a:solidFill>
                  <a:srgbClr val="00504D"/>
                </a:solidFill>
                <a:latin typeface="Verdana" panose="020B0604030504040204" pitchFamily="34" charset="0"/>
                <a:ea typeface="Verdana" panose="020B0604030504040204" pitchFamily="34" charset="0"/>
              </a:rPr>
              <a:t>: More clarity about the </a:t>
            </a:r>
            <a:r>
              <a:rPr lang="en-US" b="1" dirty="0">
                <a:solidFill>
                  <a:srgbClr val="00504D"/>
                </a:solidFill>
                <a:latin typeface="Verdana" panose="020B0604030504040204" pitchFamily="34" charset="0"/>
                <a:ea typeface="Verdana" panose="020B0604030504040204" pitchFamily="34" charset="0"/>
              </a:rPr>
              <a:t>reimbursement mechanisms </a:t>
            </a:r>
            <a:r>
              <a:rPr lang="en-US" dirty="0">
                <a:solidFill>
                  <a:srgbClr val="00504D"/>
                </a:solidFill>
                <a:latin typeface="Verdana" panose="020B0604030504040204" pitchFamily="34" charset="0"/>
                <a:ea typeface="Verdana" panose="020B0604030504040204" pitchFamily="34" charset="0"/>
              </a:rPr>
              <a:t>for PHC services &amp; accreditation processes</a:t>
            </a:r>
          </a:p>
          <a:p>
            <a:pPr lvl="1">
              <a:lnSpc>
                <a:spcPct val="150000"/>
              </a:lnSpc>
              <a:buClr>
                <a:srgbClr val="ABD34C"/>
              </a:buClr>
            </a:pPr>
            <a:endParaRPr lang="en-US" sz="2000" dirty="0">
              <a:solidFill>
                <a:srgbClr val="00504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06892162"/>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2c.	Prevention and Promotion</a:t>
            </a:r>
          </a:p>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Interventions </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530942" cy="3360279"/>
          </a:xfrm>
          <a:prstGeom prst="rect">
            <a:avLst/>
          </a:prstGeom>
          <a:noFill/>
        </p:spPr>
        <p:txBody>
          <a:bodyPr wrap="square" rtlCol="0">
            <a:spAutoFit/>
          </a:bodyPr>
          <a:lstStyle/>
          <a:p>
            <a:pPr marL="457200" indent="-45720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Investing in promotion and preventative care = more socioeconomic returns; less healthcare sector burdens. This is key during childhood &amp; adolescence</a:t>
            </a:r>
          </a:p>
          <a:p>
            <a:pPr marL="285750" indent="-285750">
              <a:lnSpc>
                <a:spcPct val="150000"/>
              </a:lnSpc>
              <a:buClr>
                <a:srgbClr val="ABD34C"/>
              </a:buClr>
              <a:buFont typeface="Wingdings" panose="05000000000000000000" pitchFamily="2" charset="2"/>
              <a:buChar char="Ø"/>
            </a:pPr>
            <a:r>
              <a:rPr lang="en-US" i="1" u="sng" dirty="0">
                <a:solidFill>
                  <a:srgbClr val="00504D"/>
                </a:solidFill>
                <a:latin typeface="Verdana" panose="020B0604030504040204" pitchFamily="34" charset="0"/>
                <a:ea typeface="Verdana" panose="020B0604030504040204" pitchFamily="34" charset="0"/>
              </a:rPr>
              <a:t>Recommendation</a:t>
            </a:r>
            <a:r>
              <a:rPr lang="en-US" i="1" dirty="0">
                <a:solidFill>
                  <a:srgbClr val="00504D"/>
                </a:solidFill>
                <a:latin typeface="Verdana" panose="020B0604030504040204" pitchFamily="34" charset="0"/>
                <a:ea typeface="Verdana" panose="020B0604030504040204" pitchFamily="34" charset="0"/>
              </a:rPr>
              <a:t>: </a:t>
            </a:r>
            <a:r>
              <a:rPr lang="en-US" dirty="0">
                <a:solidFill>
                  <a:srgbClr val="00504D"/>
                </a:solidFill>
                <a:latin typeface="Verdana" panose="020B0604030504040204" pitchFamily="34" charset="0"/>
                <a:ea typeface="Verdana" panose="020B0604030504040204" pitchFamily="34" charset="0"/>
              </a:rPr>
              <a:t>A universal school social and emotional learning (SEL) </a:t>
            </a:r>
            <a:r>
              <a:rPr lang="en-US" dirty="0" err="1">
                <a:solidFill>
                  <a:srgbClr val="00504D"/>
                </a:solidFill>
                <a:latin typeface="Verdana" panose="020B0604030504040204" pitchFamily="34" charset="0"/>
                <a:ea typeface="Verdana" panose="020B0604030504040204" pitchFamily="34" charset="0"/>
              </a:rPr>
              <a:t>programme</a:t>
            </a:r>
            <a:r>
              <a:rPr lang="en-US" dirty="0">
                <a:solidFill>
                  <a:srgbClr val="00504D"/>
                </a:solidFill>
                <a:latin typeface="Verdana" panose="020B0604030504040204" pitchFamily="34" charset="0"/>
                <a:ea typeface="Verdana" panose="020B0604030504040204" pitchFamily="34" charset="0"/>
              </a:rPr>
              <a:t> for school-going children aged 12-17 years. To be co-financed with DoE</a:t>
            </a:r>
          </a:p>
          <a:p>
            <a:pPr marL="914400" lvl="1" indent="-457200">
              <a:lnSpc>
                <a:spcPct val="150000"/>
              </a:lnSpc>
              <a:buClr>
                <a:srgbClr val="ABD34C"/>
              </a:buClr>
              <a:buFont typeface="+mj-lt"/>
              <a:buAutoNum type="alphaLcParenR"/>
            </a:pPr>
            <a:r>
              <a:rPr lang="en-US" dirty="0">
                <a:solidFill>
                  <a:srgbClr val="00504D"/>
                </a:solidFill>
                <a:latin typeface="Verdana" panose="020B0604030504040204" pitchFamily="34" charset="0"/>
                <a:ea typeface="Verdana" panose="020B0604030504040204" pitchFamily="34" charset="0"/>
              </a:rPr>
              <a:t>Long-term benefits: improved emotional &amp; social functioning; academic performance</a:t>
            </a:r>
          </a:p>
          <a:p>
            <a:pPr marL="914400" lvl="1" indent="-457200">
              <a:lnSpc>
                <a:spcPct val="150000"/>
              </a:lnSpc>
              <a:buClr>
                <a:srgbClr val="ABD34C"/>
              </a:buClr>
              <a:buFont typeface="+mj-lt"/>
              <a:buAutoNum type="alphaLcParenR"/>
            </a:pPr>
            <a:r>
              <a:rPr lang="en-US" dirty="0">
                <a:solidFill>
                  <a:srgbClr val="00504D"/>
                </a:solidFill>
                <a:latin typeface="Verdana" panose="020B0604030504040204" pitchFamily="34" charset="0"/>
                <a:ea typeface="Verdana" panose="020B0604030504040204" pitchFamily="34" charset="0"/>
              </a:rPr>
              <a:t>Universal SEL </a:t>
            </a:r>
            <a:r>
              <a:rPr lang="en-US" dirty="0" err="1">
                <a:solidFill>
                  <a:srgbClr val="00504D"/>
                </a:solidFill>
                <a:latin typeface="Verdana" panose="020B0604030504040204" pitchFamily="34" charset="0"/>
                <a:ea typeface="Verdana" panose="020B0604030504040204" pitchFamily="34" charset="0"/>
              </a:rPr>
              <a:t>programme</a:t>
            </a:r>
            <a:r>
              <a:rPr lang="en-US" dirty="0">
                <a:solidFill>
                  <a:srgbClr val="00504D"/>
                </a:solidFill>
                <a:latin typeface="Verdana" panose="020B0604030504040204" pitchFamily="34" charset="0"/>
                <a:ea typeface="Verdana" panose="020B0604030504040204" pitchFamily="34" charset="0"/>
              </a:rPr>
              <a:t> more effective than targeted interventions for population health </a:t>
            </a:r>
          </a:p>
          <a:p>
            <a:pPr marL="457200" indent="-45720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In general, want more health promotion services to be offered within the NHI</a:t>
            </a:r>
          </a:p>
          <a:p>
            <a:pPr marL="285750" indent="-285750">
              <a:lnSpc>
                <a:spcPct val="150000"/>
              </a:lnSpc>
              <a:buClr>
                <a:srgbClr val="ABD34C"/>
              </a:buClr>
              <a:buFont typeface="Wingdings" panose="05000000000000000000" pitchFamily="2" charset="2"/>
              <a:buChar char="Ø"/>
            </a:pPr>
            <a:r>
              <a:rPr lang="en-US" i="1" u="sng" dirty="0">
                <a:solidFill>
                  <a:srgbClr val="00504D"/>
                </a:solidFill>
                <a:latin typeface="Verdana" panose="020B0604030504040204" pitchFamily="34" charset="0"/>
                <a:ea typeface="Verdana" panose="020B0604030504040204" pitchFamily="34" charset="0"/>
              </a:rPr>
              <a:t>Recommendation</a:t>
            </a:r>
            <a:r>
              <a:rPr lang="en-US" i="1" dirty="0">
                <a:solidFill>
                  <a:srgbClr val="00504D"/>
                </a:solidFill>
                <a:latin typeface="Verdana" panose="020B0604030504040204" pitchFamily="34" charset="0"/>
                <a:ea typeface="Verdana" panose="020B0604030504040204" pitchFamily="34" charset="0"/>
              </a:rPr>
              <a:t>: </a:t>
            </a:r>
            <a:r>
              <a:rPr lang="en-US" dirty="0">
                <a:solidFill>
                  <a:srgbClr val="00504D"/>
                </a:solidFill>
                <a:latin typeface="Verdana" panose="020B0604030504040204" pitchFamily="34" charset="0"/>
                <a:ea typeface="Verdana" panose="020B0604030504040204" pitchFamily="34" charset="0"/>
              </a:rPr>
              <a:t>Include performance-based financing for preventative services</a:t>
            </a:r>
          </a:p>
        </p:txBody>
      </p:sp>
    </p:spTree>
    <p:extLst>
      <p:ext uri="{BB962C8B-B14F-4D97-AF65-F5344CB8AC3E}">
        <p14:creationId xmlns:p14="http://schemas.microsoft.com/office/powerpoint/2010/main" val="107368088"/>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marL="742950" indent="-742950" algn="ctr">
              <a:buAutoNum type="arabicPeriod" startAt="3"/>
            </a:pP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Collaboration </a:t>
            </a: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with other </a:t>
            </a:r>
          </a:p>
          <a:p>
            <a:pPr algn="ct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Government </a:t>
            </a: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Departments</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530942" cy="4247317"/>
          </a:xfrm>
          <a:prstGeom prst="rect">
            <a:avLst/>
          </a:prstGeom>
          <a:noFill/>
        </p:spPr>
        <p:txBody>
          <a:bodyPr wrap="square" rtlCol="0">
            <a:spAutoFit/>
          </a:bodyPr>
          <a:lstStyle/>
          <a:p>
            <a:pPr marL="457200" indent="-4572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This is needed to close gaps in mental health care in the country. For example:</a:t>
            </a:r>
          </a:p>
          <a:p>
            <a:pPr marL="971550" lvl="1" indent="-514350">
              <a:lnSpc>
                <a:spcPct val="150000"/>
              </a:lnSpc>
              <a:buClr>
                <a:srgbClr val="ABD34C"/>
              </a:buClr>
              <a:buFont typeface="+mj-lt"/>
              <a:buAutoNum type="alphaLcPeriod"/>
            </a:pPr>
            <a:r>
              <a:rPr lang="en-US" sz="2000" b="1" dirty="0">
                <a:solidFill>
                  <a:srgbClr val="00504D"/>
                </a:solidFill>
                <a:latin typeface="Verdana" panose="020B0604030504040204" pitchFamily="34" charset="0"/>
                <a:ea typeface="Verdana" panose="020B0604030504040204" pitchFamily="34" charset="0"/>
              </a:rPr>
              <a:t>DoE: </a:t>
            </a:r>
            <a:r>
              <a:rPr lang="en-US" sz="2000" dirty="0">
                <a:solidFill>
                  <a:srgbClr val="00504D"/>
                </a:solidFill>
                <a:latin typeface="Verdana" panose="020B0604030504040204" pitchFamily="34" charset="0"/>
                <a:ea typeface="Verdana" panose="020B0604030504040204" pitchFamily="34" charset="0"/>
              </a:rPr>
              <a:t>fund and monitor the social and emotional learning (SEL)</a:t>
            </a:r>
          </a:p>
          <a:p>
            <a:pPr marL="971550" lvl="1" indent="-514350">
              <a:lnSpc>
                <a:spcPct val="150000"/>
              </a:lnSpc>
              <a:buClr>
                <a:srgbClr val="ABD34C"/>
              </a:buClr>
              <a:buFont typeface="+mj-lt"/>
              <a:buAutoNum type="alphaLcPeriod"/>
            </a:pPr>
            <a:r>
              <a:rPr lang="en-US" sz="2000" b="1" dirty="0" err="1">
                <a:solidFill>
                  <a:srgbClr val="00504D"/>
                </a:solidFill>
                <a:latin typeface="Verdana" panose="020B0604030504040204" pitchFamily="34" charset="0"/>
                <a:ea typeface="Verdana" panose="020B0604030504040204" pitchFamily="34" charset="0"/>
              </a:rPr>
              <a:t>DoSD</a:t>
            </a:r>
            <a:r>
              <a:rPr lang="en-US" sz="2000" dirty="0">
                <a:solidFill>
                  <a:srgbClr val="00504D"/>
                </a:solidFill>
                <a:latin typeface="Verdana" panose="020B0604030504040204" pitchFamily="34" charset="0"/>
                <a:ea typeface="Verdana" panose="020B0604030504040204" pitchFamily="34" charset="0"/>
              </a:rPr>
              <a:t>: cover the subsidies paid to people living in community-based </a:t>
            </a:r>
            <a:r>
              <a:rPr lang="en-US" sz="2000" dirty="0" smtClean="0">
                <a:solidFill>
                  <a:srgbClr val="00504D"/>
                </a:solidFill>
                <a:latin typeface="Verdana" panose="020B0604030504040204" pitchFamily="34" charset="0"/>
                <a:ea typeface="Verdana" panose="020B0604030504040204" pitchFamily="34" charset="0"/>
              </a:rPr>
              <a:t>facilities &amp; management of substance-use rehabilitation centers </a:t>
            </a:r>
            <a:endParaRPr lang="en-US" sz="2000" dirty="0">
              <a:solidFill>
                <a:srgbClr val="00504D"/>
              </a:solidFill>
              <a:latin typeface="Verdana" panose="020B0604030504040204" pitchFamily="34" charset="0"/>
              <a:ea typeface="Verdana" panose="020B0604030504040204" pitchFamily="34" charset="0"/>
            </a:endParaRPr>
          </a:p>
          <a:p>
            <a:pPr marL="971550" lvl="1" indent="-514350">
              <a:lnSpc>
                <a:spcPct val="150000"/>
              </a:lnSpc>
              <a:buClr>
                <a:srgbClr val="ABD34C"/>
              </a:buClr>
              <a:buFont typeface="+mj-lt"/>
              <a:buAutoNum type="alphaLcPeriod"/>
            </a:pPr>
            <a:r>
              <a:rPr lang="en-US" sz="2000" b="1" dirty="0" err="1">
                <a:solidFill>
                  <a:srgbClr val="00504D"/>
                </a:solidFill>
                <a:latin typeface="Verdana" panose="020B0604030504040204" pitchFamily="34" charset="0"/>
                <a:ea typeface="Verdana" panose="020B0604030504040204" pitchFamily="34" charset="0"/>
              </a:rPr>
              <a:t>DoHS</a:t>
            </a:r>
            <a:r>
              <a:rPr lang="en-US" sz="2000" dirty="0">
                <a:solidFill>
                  <a:srgbClr val="00504D"/>
                </a:solidFill>
                <a:latin typeface="Verdana" panose="020B0604030504040204" pitchFamily="34" charset="0"/>
                <a:ea typeface="Verdana" panose="020B0604030504040204" pitchFamily="34" charset="0"/>
              </a:rPr>
              <a:t>: provide housing needs for mental health care users living interdependently</a:t>
            </a:r>
          </a:p>
          <a:p>
            <a:pPr marL="457200" indent="-4572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The </a:t>
            </a:r>
            <a:r>
              <a:rPr lang="en-US" sz="2000" dirty="0" smtClean="0">
                <a:solidFill>
                  <a:srgbClr val="00504D"/>
                </a:solidFill>
                <a:latin typeface="Verdana" panose="020B0604030504040204" pitchFamily="34" charset="0"/>
                <a:ea typeface="Verdana" panose="020B0604030504040204" pitchFamily="34" charset="0"/>
              </a:rPr>
              <a:t>MHICR </a:t>
            </a:r>
            <a:r>
              <a:rPr lang="en-US" sz="2000" dirty="0">
                <a:solidFill>
                  <a:srgbClr val="00504D"/>
                </a:solidFill>
                <a:latin typeface="Verdana" panose="020B0604030504040204" pitchFamily="34" charset="0"/>
                <a:ea typeface="Verdana" panose="020B0604030504040204" pitchFamily="34" charset="0"/>
              </a:rPr>
              <a:t>provides </a:t>
            </a:r>
            <a:r>
              <a:rPr lang="en-US" sz="2000" dirty="0" smtClean="0">
                <a:solidFill>
                  <a:srgbClr val="00504D"/>
                </a:solidFill>
                <a:latin typeface="Verdana" panose="020B0604030504040204" pitchFamily="34" charset="0"/>
                <a:ea typeface="Verdana" panose="020B0604030504040204" pitchFamily="34" charset="0"/>
              </a:rPr>
              <a:t>guidance </a:t>
            </a:r>
            <a:r>
              <a:rPr lang="en-US" sz="2000" dirty="0">
                <a:solidFill>
                  <a:srgbClr val="00504D"/>
                </a:solidFill>
                <a:latin typeface="Verdana" panose="020B0604030504040204" pitchFamily="34" charset="0"/>
                <a:ea typeface="Verdana" panose="020B0604030504040204" pitchFamily="34" charset="0"/>
              </a:rPr>
              <a:t>about these collaborations, including costs carried </a:t>
            </a:r>
            <a:r>
              <a:rPr lang="en-US" sz="2000" dirty="0" smtClean="0">
                <a:solidFill>
                  <a:srgbClr val="00504D"/>
                </a:solidFill>
                <a:latin typeface="Verdana" panose="020B0604030504040204" pitchFamily="34" charset="0"/>
                <a:ea typeface="Verdana" panose="020B0604030504040204" pitchFamily="34" charset="0"/>
              </a:rPr>
              <a:t>by each dept. over the </a:t>
            </a:r>
            <a:r>
              <a:rPr lang="en-US" sz="2000" dirty="0">
                <a:solidFill>
                  <a:srgbClr val="00504D"/>
                </a:solidFill>
                <a:latin typeface="Verdana" panose="020B0604030504040204" pitchFamily="34" charset="0"/>
                <a:ea typeface="Verdana" panose="020B0604030504040204" pitchFamily="34" charset="0"/>
              </a:rPr>
              <a:t>15-year period</a:t>
            </a:r>
          </a:p>
          <a:p>
            <a:pPr marL="457200" indent="-457200">
              <a:lnSpc>
                <a:spcPct val="150000"/>
              </a:lnSpc>
              <a:buClr>
                <a:srgbClr val="ABD34C"/>
              </a:buClr>
              <a:buAutoNum type="alphaLcParenR"/>
            </a:pPr>
            <a:endParaRPr lang="en-US" sz="2000" dirty="0">
              <a:solidFill>
                <a:srgbClr val="00504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0135864"/>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757" y="1481213"/>
            <a:ext cx="11530942" cy="4185056"/>
          </a:xfrm>
          <a:prstGeom prst="rect">
            <a:avLst/>
          </a:prstGeom>
          <a:noFill/>
        </p:spPr>
        <p:txBody>
          <a:bodyPr wrap="square" rtlCol="0">
            <a:spAutoFit/>
          </a:bodyPr>
          <a:lstStyle/>
          <a:p>
            <a:pPr>
              <a:lnSpc>
                <a:spcPct val="150000"/>
              </a:lnSpc>
            </a:pPr>
            <a:r>
              <a:rPr lang="en-US" sz="2000" dirty="0">
                <a:solidFill>
                  <a:srgbClr val="00504D"/>
                </a:solidFill>
                <a:latin typeface="Verdana" panose="020B0604030504040204" pitchFamily="34" charset="0"/>
                <a:ea typeface="Verdana" panose="020B0604030504040204" pitchFamily="34" charset="0"/>
              </a:rPr>
              <a:t>1.	For mental health to be a priority package within the NHI and receive a 	conditional grant to earmark capital bridge-funding for over a 15-year period to 	scale up sufficiently</a:t>
            </a:r>
          </a:p>
          <a:p>
            <a:pPr>
              <a:lnSpc>
                <a:spcPct val="150000"/>
              </a:lnSpc>
            </a:pPr>
            <a:endParaRPr lang="en-US" sz="2000" dirty="0">
              <a:solidFill>
                <a:srgbClr val="00504D"/>
              </a:solidFill>
              <a:latin typeface="Verdana" panose="020B0604030504040204" pitchFamily="34" charset="0"/>
              <a:ea typeface="Verdana" panose="020B0604030504040204" pitchFamily="34" charset="0"/>
            </a:endParaRPr>
          </a:p>
          <a:p>
            <a:pPr>
              <a:lnSpc>
                <a:spcPct val="150000"/>
              </a:lnSpc>
            </a:pPr>
            <a:r>
              <a:rPr lang="en-US" sz="2000" dirty="0">
                <a:solidFill>
                  <a:srgbClr val="00504D"/>
                </a:solidFill>
                <a:latin typeface="Verdana" panose="020B0604030504040204" pitchFamily="34" charset="0"/>
                <a:ea typeface="Verdana" panose="020B0604030504040204" pitchFamily="34" charset="0"/>
              </a:rPr>
              <a:t>2.	Funding and investment go towards community-based mental health services, 	PHC and promotion and prevention services</a:t>
            </a:r>
          </a:p>
          <a:p>
            <a:pPr>
              <a:lnSpc>
                <a:spcPct val="150000"/>
              </a:lnSpc>
            </a:pPr>
            <a:endParaRPr lang="en-US" sz="2000" dirty="0">
              <a:solidFill>
                <a:srgbClr val="00504D"/>
              </a:solidFill>
              <a:latin typeface="Verdana" panose="020B0604030504040204" pitchFamily="34" charset="0"/>
              <a:ea typeface="Verdana" panose="020B0604030504040204" pitchFamily="34" charset="0"/>
            </a:endParaRPr>
          </a:p>
          <a:p>
            <a:pPr>
              <a:lnSpc>
                <a:spcPct val="150000"/>
              </a:lnSpc>
            </a:pPr>
            <a:r>
              <a:rPr lang="en-US" sz="2000" dirty="0">
                <a:solidFill>
                  <a:srgbClr val="00504D"/>
                </a:solidFill>
                <a:latin typeface="Verdana" panose="020B0604030504040204" pitchFamily="34" charset="0"/>
                <a:ea typeface="Verdana" panose="020B0604030504040204" pitchFamily="34" charset="0"/>
              </a:rPr>
              <a:t>3.	Efforts to be supplemented by other national and provincial governmental 	departments</a:t>
            </a:r>
          </a:p>
        </p:txBody>
      </p:sp>
      <p:sp>
        <p:nvSpPr>
          <p:cNvPr id="7" name="TextBox 6"/>
          <p:cNvSpPr txBox="1"/>
          <p:nvPr/>
        </p:nvSpPr>
        <p:spPr>
          <a:xfrm>
            <a:off x="1087108" y="537187"/>
            <a:ext cx="10046525" cy="646331"/>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To Recap</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3485805252"/>
      </p:ext>
    </p:extLst>
  </p:cSld>
  <p:clrMapOvr>
    <a:masterClrMapping/>
  </p:clrMapOvr>
  <mc:AlternateContent xmlns:mc="http://schemas.openxmlformats.org/markup-compatibility/2006" xmlns:p14="http://schemas.microsoft.com/office/powerpoint/2010/main">
    <mc:Choice Requires="p14">
      <p:transition spd="slow" p14:dur="2000" advTm="2114"/>
    </mc:Choice>
    <mc:Fallback xmlns="">
      <p:transition spd="slow" advTm="211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646331"/>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Expected Outcomes</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661058" y="1661392"/>
            <a:ext cx="11530942" cy="3877985"/>
          </a:xfrm>
          <a:prstGeom prst="rect">
            <a:avLst/>
          </a:prstGeom>
          <a:noFill/>
        </p:spPr>
        <p:txBody>
          <a:bodyPr wrap="square" rtlCol="0">
            <a:spAutoFit/>
          </a:bodyPr>
          <a:lstStyle/>
          <a:p>
            <a:pPr marL="457200" indent="-457200">
              <a:lnSpc>
                <a:spcPct val="150000"/>
              </a:lnSpc>
              <a:buClr>
                <a:srgbClr val="ABD34C"/>
              </a:buClr>
              <a:buFont typeface="Wingdings" panose="05000000000000000000" pitchFamily="2" charset="2"/>
              <a:buChar char="Ø"/>
            </a:pPr>
            <a:r>
              <a:rPr lang="en-US" sz="1600" b="1" dirty="0">
                <a:solidFill>
                  <a:srgbClr val="00504D"/>
                </a:solidFill>
                <a:latin typeface="Verdana" panose="020B0604030504040204" pitchFamily="34" charset="0"/>
                <a:ea typeface="Verdana" panose="020B0604030504040204" pitchFamily="34" charset="0"/>
              </a:rPr>
              <a:t>Health gains: </a:t>
            </a:r>
          </a:p>
          <a:p>
            <a:pPr marL="914400" lvl="1" indent="-457200">
              <a:lnSpc>
                <a:spcPct val="150000"/>
              </a:lnSpc>
              <a:buClr>
                <a:srgbClr val="ABD34C"/>
              </a:buClr>
              <a:buFont typeface="+mj-lt"/>
              <a:buAutoNum type="alphaLcPeriod"/>
            </a:pPr>
            <a:r>
              <a:rPr lang="en-US" sz="1600" dirty="0">
                <a:solidFill>
                  <a:srgbClr val="00504D"/>
                </a:solidFill>
                <a:latin typeface="Verdana" panose="020B0604030504040204" pitchFamily="34" charset="0"/>
                <a:ea typeface="Verdana" panose="020B0604030504040204" pitchFamily="34" charset="0"/>
              </a:rPr>
              <a:t>2.2 million years of healthy life restored </a:t>
            </a:r>
          </a:p>
          <a:p>
            <a:pPr marL="914400" lvl="1" indent="-457200">
              <a:lnSpc>
                <a:spcPct val="150000"/>
              </a:lnSpc>
              <a:buClr>
                <a:srgbClr val="ABD34C"/>
              </a:buClr>
              <a:buFont typeface="+mj-lt"/>
              <a:buAutoNum type="alphaLcPeriod"/>
            </a:pPr>
            <a:r>
              <a:rPr lang="en-US" sz="1600" dirty="0">
                <a:solidFill>
                  <a:srgbClr val="00504D"/>
                </a:solidFill>
                <a:latin typeface="Verdana" panose="020B0604030504040204" pitchFamily="34" charset="0"/>
                <a:ea typeface="Verdana" panose="020B0604030504040204" pitchFamily="34" charset="0"/>
              </a:rPr>
              <a:t>44,000 deaths avoided </a:t>
            </a:r>
          </a:p>
          <a:p>
            <a:pPr marL="914400" lvl="1" indent="-457200">
              <a:lnSpc>
                <a:spcPct val="150000"/>
              </a:lnSpc>
              <a:buClr>
                <a:srgbClr val="ABD34C"/>
              </a:buClr>
              <a:buFont typeface="+mj-lt"/>
              <a:buAutoNum type="alphaLcPeriod"/>
            </a:pPr>
            <a:r>
              <a:rPr lang="en-US" sz="1600" dirty="0">
                <a:solidFill>
                  <a:srgbClr val="00504D"/>
                </a:solidFill>
                <a:latin typeface="Verdana" panose="020B0604030504040204" pitchFamily="34" charset="0"/>
                <a:ea typeface="Verdana" panose="020B0604030504040204" pitchFamily="34" charset="0"/>
              </a:rPr>
              <a:t>The universal school SEL </a:t>
            </a:r>
            <a:r>
              <a:rPr lang="en-US" sz="1600" dirty="0" err="1">
                <a:solidFill>
                  <a:srgbClr val="00504D"/>
                </a:solidFill>
                <a:latin typeface="Verdana" panose="020B0604030504040204" pitchFamily="34" charset="0"/>
                <a:ea typeface="Verdana" panose="020B0604030504040204" pitchFamily="34" charset="0"/>
              </a:rPr>
              <a:t>programme</a:t>
            </a:r>
            <a:r>
              <a:rPr lang="en-US" sz="1600" dirty="0">
                <a:solidFill>
                  <a:srgbClr val="00504D"/>
                </a:solidFill>
                <a:latin typeface="Verdana" panose="020B0604030504040204" pitchFamily="34" charset="0"/>
                <a:ea typeface="Verdana" panose="020B0604030504040204" pitchFamily="34" charset="0"/>
              </a:rPr>
              <a:t> avert &gt;415,000 cases &amp; &gt;89,000 healthy life years gained</a:t>
            </a:r>
          </a:p>
          <a:p>
            <a:pPr marL="457200" indent="-457200">
              <a:lnSpc>
                <a:spcPct val="150000"/>
              </a:lnSpc>
              <a:buClr>
                <a:srgbClr val="ABD34C"/>
              </a:buClr>
              <a:buFont typeface="Wingdings" panose="05000000000000000000" pitchFamily="2" charset="2"/>
              <a:buChar char="Ø"/>
            </a:pPr>
            <a:r>
              <a:rPr lang="en-US" sz="1600" b="1" dirty="0">
                <a:solidFill>
                  <a:srgbClr val="00504D"/>
                </a:solidFill>
                <a:latin typeface="Verdana" panose="020B0604030504040204" pitchFamily="34" charset="0"/>
                <a:ea typeface="Verdana" panose="020B0604030504040204" pitchFamily="34" charset="0"/>
              </a:rPr>
              <a:t>Economic gains: </a:t>
            </a:r>
          </a:p>
          <a:p>
            <a:pPr marL="914400" lvl="1" indent="-457200">
              <a:lnSpc>
                <a:spcPct val="150000"/>
              </a:lnSpc>
              <a:buClr>
                <a:srgbClr val="ABD34C"/>
              </a:buClr>
              <a:buFont typeface="+mj-lt"/>
              <a:buAutoNum type="alphaLcPeriod"/>
            </a:pPr>
            <a:r>
              <a:rPr lang="en-US" sz="1600" dirty="0">
                <a:solidFill>
                  <a:srgbClr val="00504D"/>
                </a:solidFill>
                <a:latin typeface="Verdana" panose="020B0604030504040204" pitchFamily="34" charset="0"/>
                <a:ea typeface="Verdana" panose="020B0604030504040204" pitchFamily="34" charset="0"/>
              </a:rPr>
              <a:t>~R124.5 billion over the 15-year scale-up period</a:t>
            </a:r>
          </a:p>
          <a:p>
            <a:pPr marL="342900" indent="-342900">
              <a:lnSpc>
                <a:spcPct val="150000"/>
              </a:lnSpc>
              <a:buClr>
                <a:srgbClr val="ABD34C"/>
              </a:buClr>
              <a:buFont typeface="Wingdings" panose="05000000000000000000" pitchFamily="2" charset="2"/>
              <a:buChar char="Ø"/>
            </a:pPr>
            <a:r>
              <a:rPr lang="en-US" sz="1600" b="1" dirty="0">
                <a:solidFill>
                  <a:srgbClr val="00504D"/>
                </a:solidFill>
                <a:latin typeface="Verdana" panose="020B0604030504040204" pitchFamily="34" charset="0"/>
                <a:ea typeface="Verdana" panose="020B0604030504040204" pitchFamily="34" charset="0"/>
              </a:rPr>
              <a:t>Human Rights gains: </a:t>
            </a:r>
          </a:p>
          <a:p>
            <a:pPr marL="914400" lvl="1" indent="-457200">
              <a:lnSpc>
                <a:spcPct val="150000"/>
              </a:lnSpc>
              <a:buClr>
                <a:srgbClr val="ABD34C"/>
              </a:buClr>
              <a:buFont typeface="+mj-lt"/>
              <a:buAutoNum type="alphaLcPeriod"/>
            </a:pPr>
            <a:r>
              <a:rPr lang="en-US" sz="1600" dirty="0">
                <a:solidFill>
                  <a:srgbClr val="00504D"/>
                </a:solidFill>
                <a:latin typeface="Verdana" panose="020B0604030504040204" pitchFamily="34" charset="0"/>
                <a:ea typeface="Verdana" panose="020B0604030504040204" pitchFamily="34" charset="0"/>
              </a:rPr>
              <a:t>Accessibility: ~fivefold increase in the number of persons in need who receive care</a:t>
            </a:r>
          </a:p>
          <a:p>
            <a:pPr marL="914400" lvl="1" indent="-457200">
              <a:lnSpc>
                <a:spcPct val="150000"/>
              </a:lnSpc>
              <a:buClr>
                <a:srgbClr val="ABD34C"/>
              </a:buClr>
              <a:buFont typeface="+mj-lt"/>
              <a:buAutoNum type="alphaLcPeriod"/>
            </a:pPr>
            <a:r>
              <a:rPr lang="en-US" sz="1600" dirty="0">
                <a:solidFill>
                  <a:srgbClr val="00504D"/>
                </a:solidFill>
                <a:latin typeface="Verdana" panose="020B0604030504040204" pitchFamily="34" charset="0"/>
                <a:ea typeface="Verdana" panose="020B0604030504040204" pitchFamily="34" charset="0"/>
              </a:rPr>
              <a:t>Government work to address the wrongs of the past (e.g. Life </a:t>
            </a:r>
            <a:r>
              <a:rPr lang="en-US" sz="1600" dirty="0" err="1">
                <a:solidFill>
                  <a:srgbClr val="00504D"/>
                </a:solidFill>
                <a:latin typeface="Verdana" panose="020B0604030504040204" pitchFamily="34" charset="0"/>
                <a:ea typeface="Verdana" panose="020B0604030504040204" pitchFamily="34" charset="0"/>
              </a:rPr>
              <a:t>Esidemeni</a:t>
            </a:r>
            <a:r>
              <a:rPr lang="en-US" sz="1600" dirty="0">
                <a:solidFill>
                  <a:srgbClr val="00504D"/>
                </a:solidFill>
                <a:latin typeface="Verdana" panose="020B0604030504040204" pitchFamily="34" charset="0"/>
                <a:ea typeface="Verdana" panose="020B0604030504040204" pitchFamily="34" charset="0"/>
              </a:rPr>
              <a:t>) &amp; invest in human-rights based mental health care</a:t>
            </a:r>
          </a:p>
        </p:txBody>
      </p:sp>
    </p:spTree>
    <p:extLst>
      <p:ext uri="{BB962C8B-B14F-4D97-AF65-F5344CB8AC3E}">
        <p14:creationId xmlns:p14="http://schemas.microsoft.com/office/powerpoint/2010/main" val="2440890361"/>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773874"/>
            <a:ext cx="10046525" cy="830997"/>
          </a:xfrm>
          <a:prstGeom prst="rect">
            <a:avLst/>
          </a:prstGeom>
          <a:noFill/>
        </p:spPr>
        <p:txBody>
          <a:bodyPr wrap="square" rtlCol="0">
            <a:spAutoFit/>
          </a:bodyPr>
          <a:lstStyle/>
          <a:p>
            <a:pPr algn="ctr"/>
            <a:r>
              <a:rPr lang="en-ZA" sz="4800" b="1" i="1" dirty="0">
                <a:solidFill>
                  <a:srgbClr val="00504D"/>
                </a:solidFill>
                <a:effectLst>
                  <a:outerShdw blurRad="38100" dist="38100" dir="2700000" algn="tl">
                    <a:srgbClr val="000000">
                      <a:alpha val="43137"/>
                    </a:srgbClr>
                  </a:outerShdw>
                </a:effectLst>
                <a:latin typeface="Futura Md BT" panose="020B0602020204020303" pitchFamily="34" charset="0"/>
              </a:rPr>
              <a:t>Thank you!</a:t>
            </a:r>
          </a:p>
        </p:txBody>
      </p:sp>
      <p:grpSp>
        <p:nvGrpSpPr>
          <p:cNvPr id="6" name="Group 5"/>
          <p:cNvGrpSpPr/>
          <p:nvPr/>
        </p:nvGrpSpPr>
        <p:grpSpPr>
          <a:xfrm>
            <a:off x="1087107" y="2003954"/>
            <a:ext cx="10046525" cy="3816429"/>
            <a:chOff x="1087107" y="2003954"/>
            <a:chExt cx="10046525" cy="3816429"/>
          </a:xfrm>
        </p:grpSpPr>
        <p:sp>
          <p:nvSpPr>
            <p:cNvPr id="7" name="TextBox 6"/>
            <p:cNvSpPr txBox="1"/>
            <p:nvPr/>
          </p:nvSpPr>
          <p:spPr>
            <a:xfrm>
              <a:off x="1087107" y="2003954"/>
              <a:ext cx="10046525" cy="3816429"/>
            </a:xfrm>
            <a:prstGeom prst="rect">
              <a:avLst/>
            </a:prstGeom>
            <a:noFill/>
          </p:spPr>
          <p:txBody>
            <a:bodyPr wrap="square" rtlCol="0">
              <a:spAutoFit/>
            </a:bodyPr>
            <a:lstStyle/>
            <a:p>
              <a:pPr algn="ctr">
                <a:lnSpc>
                  <a:spcPct val="150000"/>
                </a:lnSpc>
              </a:pPr>
              <a:r>
                <a:rPr lang="en-ZA" sz="2800" b="1" dirty="0">
                  <a:solidFill>
                    <a:srgbClr val="ABD34C"/>
                  </a:solidFill>
                  <a:latin typeface="Futura Md BT" panose="020B0602020204020303" pitchFamily="34" charset="0"/>
                </a:rPr>
                <a:t>SAFMH Contact Details:</a:t>
              </a:r>
            </a:p>
            <a:p>
              <a:pPr algn="ctr"/>
              <a:r>
                <a:rPr lang="en-ZA" sz="2800" dirty="0">
                  <a:solidFill>
                    <a:srgbClr val="00504D"/>
                  </a:solidFill>
                  <a:latin typeface="Futura Md BT" panose="020B0602020204020303" pitchFamily="34" charset="0"/>
                </a:rPr>
                <a:t>T: 011 781 1852</a:t>
              </a:r>
            </a:p>
            <a:p>
              <a:pPr algn="ctr"/>
              <a:r>
                <a:rPr lang="en-ZA" sz="2800" dirty="0">
                  <a:solidFill>
                    <a:srgbClr val="00504D"/>
                  </a:solidFill>
                  <a:latin typeface="Futura Md BT" panose="020B0602020204020303" pitchFamily="34" charset="0"/>
                </a:rPr>
                <a:t>F: 086 558 6909</a:t>
              </a:r>
            </a:p>
            <a:p>
              <a:pPr algn="ctr"/>
              <a:r>
                <a:rPr lang="en-ZA" sz="2800" dirty="0">
                  <a:solidFill>
                    <a:srgbClr val="00504D"/>
                  </a:solidFill>
                  <a:latin typeface="Futura Md BT" panose="020B0602020204020303" pitchFamily="34" charset="0"/>
                </a:rPr>
                <a:t>info@safmh.org</a:t>
              </a:r>
            </a:p>
            <a:p>
              <a:pPr algn="ctr"/>
              <a:r>
                <a:rPr lang="en-ZA" sz="2800" dirty="0">
                  <a:solidFill>
                    <a:srgbClr val="00504D"/>
                  </a:solidFill>
                  <a:latin typeface="Futura Md BT" panose="020B0602020204020303" pitchFamily="34" charset="0"/>
                </a:rPr>
                <a:t>www.safmh.org</a:t>
              </a:r>
            </a:p>
            <a:p>
              <a:pPr algn="ctr"/>
              <a:r>
                <a:rPr lang="en-ZA" sz="2800" dirty="0">
                  <a:solidFill>
                    <a:srgbClr val="00504D"/>
                  </a:solidFill>
                  <a:latin typeface="Futura Md BT" panose="020B0602020204020303" pitchFamily="34" charset="0"/>
                </a:rPr>
                <a:t>@</a:t>
              </a:r>
              <a:r>
                <a:rPr lang="en-ZA" sz="2800" dirty="0" err="1">
                  <a:solidFill>
                    <a:srgbClr val="00504D"/>
                  </a:solidFill>
                  <a:latin typeface="Futura Md BT" panose="020B0602020204020303" pitchFamily="34" charset="0"/>
                </a:rPr>
                <a:t>safmh</a:t>
              </a:r>
              <a:endParaRPr lang="en-ZA" sz="2800" dirty="0">
                <a:solidFill>
                  <a:srgbClr val="00504D"/>
                </a:solidFill>
                <a:latin typeface="Futura Md BT" panose="020B0602020204020303" pitchFamily="34" charset="0"/>
              </a:endParaRPr>
            </a:p>
            <a:p>
              <a:pPr algn="ctr"/>
              <a:r>
                <a:rPr lang="en-ZA" sz="2800" dirty="0">
                  <a:solidFill>
                    <a:srgbClr val="00504D"/>
                  </a:solidFill>
                  <a:latin typeface="Futura Md BT" panose="020B0602020204020303" pitchFamily="34" charset="0"/>
                </a:rPr>
                <a:t>The-South-African-Federation-for-Mental-Health</a:t>
              </a:r>
            </a:p>
            <a:p>
              <a:pPr algn="ctr"/>
              <a:endParaRPr lang="en-ZA" sz="3200" b="1" dirty="0">
                <a:solidFill>
                  <a:srgbClr val="005B51"/>
                </a:solidFill>
                <a:latin typeface="Futura Md BT" panose="020B0602020204020303"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263" y="4715910"/>
              <a:ext cx="533401" cy="5541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746" y="4351236"/>
              <a:ext cx="555602" cy="550410"/>
            </a:xfrm>
            <a:prstGeom prst="rect">
              <a:avLst/>
            </a:prstGeom>
          </p:spPr>
        </p:pic>
      </p:grpSp>
    </p:spTree>
    <p:extLst>
      <p:ext uri="{BB962C8B-B14F-4D97-AF65-F5344CB8AC3E}">
        <p14:creationId xmlns:p14="http://schemas.microsoft.com/office/powerpoint/2010/main" val="1538284760"/>
      </p:ext>
    </p:extLst>
  </p:cSld>
  <p:clrMapOvr>
    <a:masterClrMapping/>
  </p:clrMapOvr>
  <mc:AlternateContent xmlns:mc="http://schemas.openxmlformats.org/markup-compatibility/2006" xmlns:p14="http://schemas.microsoft.com/office/powerpoint/2010/main">
    <mc:Choice Requires="p14">
      <p:transition spd="slow" p14:dur="2000" advTm="2277"/>
    </mc:Choice>
    <mc:Fallback xmlns="">
      <p:transition spd="slow" advTm="227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72" b="1494"/>
          <a:stretch/>
        </p:blipFill>
        <p:spPr>
          <a:xfrm>
            <a:off x="0" y="1"/>
            <a:ext cx="12211295" cy="6857999"/>
          </a:xfrm>
          <a:prstGeom prst="rect">
            <a:avLst/>
          </a:prstGeom>
        </p:spPr>
      </p:pic>
      <p:sp>
        <p:nvSpPr>
          <p:cNvPr id="7" name="TextBox 6"/>
          <p:cNvSpPr txBox="1"/>
          <p:nvPr/>
        </p:nvSpPr>
        <p:spPr>
          <a:xfrm>
            <a:off x="2292971" y="451980"/>
            <a:ext cx="7625351" cy="769441"/>
          </a:xfrm>
          <a:prstGeom prst="rect">
            <a:avLst/>
          </a:prstGeom>
          <a:noFill/>
        </p:spPr>
        <p:txBody>
          <a:bodyPr wrap="square" rtlCol="0">
            <a:spAutoFit/>
          </a:bodyPr>
          <a:lstStyle/>
          <a:p>
            <a:pPr algn="ctr"/>
            <a:r>
              <a:rPr lang="en-ZA" sz="4400" b="1" dirty="0" smtClean="0">
                <a:solidFill>
                  <a:srgbClr val="005B51"/>
                </a:solidFill>
                <a:latin typeface="Futura Md BT" panose="020B0602020204020303" pitchFamily="34" charset="0"/>
              </a:rPr>
              <a:t>INTRODUCTION TO SAFMH</a:t>
            </a:r>
            <a:endParaRPr lang="en-ZA" sz="4400" b="1" dirty="0">
              <a:solidFill>
                <a:srgbClr val="005B51"/>
              </a:solidFill>
              <a:latin typeface="Futura Md BT" panose="020B0602020204020303" pitchFamily="34" charset="0"/>
            </a:endParaRPr>
          </a:p>
        </p:txBody>
      </p:sp>
      <p:sp>
        <p:nvSpPr>
          <p:cNvPr id="8" name="TextBox 7"/>
          <p:cNvSpPr txBox="1"/>
          <p:nvPr/>
        </p:nvSpPr>
        <p:spPr>
          <a:xfrm>
            <a:off x="182095" y="1773176"/>
            <a:ext cx="11847101" cy="3970318"/>
          </a:xfrm>
          <a:prstGeom prst="rect">
            <a:avLst/>
          </a:prstGeom>
          <a:noFill/>
        </p:spPr>
        <p:txBody>
          <a:bodyPr wrap="square" rtlCol="0">
            <a:spAutoFit/>
          </a:bodyPr>
          <a:lstStyle/>
          <a:p>
            <a:pPr marL="342900" indent="-342900" algn="just">
              <a:buFont typeface="Arial" panose="020B0604020202020204" pitchFamily="34" charset="0"/>
              <a:buChar char="•"/>
            </a:pPr>
            <a:r>
              <a:rPr lang="en-ZA" sz="2800" dirty="0" smtClean="0">
                <a:solidFill>
                  <a:srgbClr val="005B51"/>
                </a:solidFill>
              </a:rPr>
              <a:t>NGO (national office </a:t>
            </a:r>
            <a:r>
              <a:rPr lang="en-ZA" sz="2800" dirty="0">
                <a:solidFill>
                  <a:srgbClr val="005B51"/>
                </a:solidFill>
              </a:rPr>
              <a:t>in </a:t>
            </a:r>
            <a:r>
              <a:rPr lang="en-ZA" sz="2800" dirty="0" smtClean="0">
                <a:solidFill>
                  <a:srgbClr val="005B51"/>
                </a:solidFill>
              </a:rPr>
              <a:t>JHB and 17 Mental </a:t>
            </a:r>
            <a:r>
              <a:rPr lang="en-ZA" sz="2800" dirty="0">
                <a:solidFill>
                  <a:srgbClr val="005B51"/>
                </a:solidFill>
              </a:rPr>
              <a:t>Health Societies across </a:t>
            </a:r>
            <a:r>
              <a:rPr lang="en-ZA" sz="2800" dirty="0" smtClean="0">
                <a:solidFill>
                  <a:srgbClr val="005B51"/>
                </a:solidFill>
              </a:rPr>
              <a:t>SA)</a:t>
            </a:r>
            <a:endParaRPr lang="en-ZA" sz="2800" dirty="0">
              <a:solidFill>
                <a:srgbClr val="005B51"/>
              </a:solidFill>
            </a:endParaRPr>
          </a:p>
          <a:p>
            <a:pPr marL="64008" algn="just"/>
            <a:endParaRPr lang="en-ZA" sz="2800" dirty="0">
              <a:solidFill>
                <a:srgbClr val="005B51"/>
              </a:solidFill>
            </a:endParaRPr>
          </a:p>
          <a:p>
            <a:pPr marL="342900" indent="-342900" algn="just">
              <a:buFont typeface="Arial" panose="020B0604020202020204" pitchFamily="34" charset="0"/>
              <a:buChar char="•"/>
            </a:pPr>
            <a:r>
              <a:rPr lang="en-ZA" sz="2800" dirty="0">
                <a:solidFill>
                  <a:srgbClr val="005B51"/>
                </a:solidFill>
              </a:rPr>
              <a:t>In existence for </a:t>
            </a:r>
            <a:r>
              <a:rPr lang="en-ZA" sz="2800" dirty="0" smtClean="0">
                <a:solidFill>
                  <a:srgbClr val="005B51"/>
                </a:solidFill>
              </a:rPr>
              <a:t>100 years</a:t>
            </a:r>
            <a:r>
              <a:rPr lang="en-ZA" sz="2800" dirty="0">
                <a:solidFill>
                  <a:srgbClr val="005B51"/>
                </a:solidFill>
              </a:rPr>
              <a:t> </a:t>
            </a:r>
            <a:r>
              <a:rPr lang="en-ZA" sz="2800" dirty="0" smtClean="0">
                <a:solidFill>
                  <a:srgbClr val="005B51"/>
                </a:solidFill>
              </a:rPr>
              <a:t>and one of the largest mental health organisation in SA</a:t>
            </a:r>
            <a:endParaRPr lang="en-ZA" sz="2800" dirty="0">
              <a:solidFill>
                <a:srgbClr val="005B51"/>
              </a:solidFill>
            </a:endParaRPr>
          </a:p>
          <a:p>
            <a:pPr marL="342900" indent="-342900" algn="just">
              <a:buFont typeface="Arial" panose="020B0604020202020204" pitchFamily="34" charset="0"/>
              <a:buChar char="•"/>
            </a:pPr>
            <a:endParaRPr lang="en-ZA" sz="2800" dirty="0">
              <a:solidFill>
                <a:srgbClr val="005B51"/>
              </a:solidFill>
            </a:endParaRPr>
          </a:p>
          <a:p>
            <a:pPr marL="342900" indent="-342900" algn="just">
              <a:buFont typeface="Arial" panose="020B0604020202020204" pitchFamily="34" charset="0"/>
              <a:buChar char="•"/>
            </a:pPr>
            <a:r>
              <a:rPr lang="en-ZA" sz="2800" dirty="0">
                <a:solidFill>
                  <a:srgbClr val="005B51"/>
                </a:solidFill>
              </a:rPr>
              <a:t>Work with </a:t>
            </a:r>
            <a:r>
              <a:rPr lang="en-ZA" sz="2800" dirty="0" smtClean="0">
                <a:solidFill>
                  <a:srgbClr val="005B51"/>
                </a:solidFill>
              </a:rPr>
              <a:t>government</a:t>
            </a:r>
            <a:r>
              <a:rPr lang="en-ZA" sz="2800" dirty="0">
                <a:solidFill>
                  <a:srgbClr val="005B51"/>
                </a:solidFill>
              </a:rPr>
              <a:t>, NGOs and other national and international </a:t>
            </a:r>
            <a:r>
              <a:rPr lang="en-ZA" sz="2800" dirty="0" smtClean="0">
                <a:solidFill>
                  <a:srgbClr val="005B51"/>
                </a:solidFill>
              </a:rPr>
              <a:t>partners</a:t>
            </a:r>
          </a:p>
          <a:p>
            <a:pPr marL="342900" indent="-342900" algn="just">
              <a:buFont typeface="Arial" panose="020B0604020202020204" pitchFamily="34" charset="0"/>
              <a:buChar char="•"/>
            </a:pPr>
            <a:endParaRPr lang="en-ZA" sz="2800" dirty="0" smtClean="0">
              <a:solidFill>
                <a:srgbClr val="005B51"/>
              </a:solidFill>
            </a:endParaRPr>
          </a:p>
          <a:p>
            <a:pPr marL="342900" indent="-342900" algn="just">
              <a:buFont typeface="Arial" panose="020B0604020202020204" pitchFamily="34" charset="0"/>
              <a:buChar char="•"/>
            </a:pPr>
            <a:r>
              <a:rPr lang="en-ZA" sz="2800" dirty="0" smtClean="0">
                <a:solidFill>
                  <a:srgbClr val="005B51"/>
                </a:solidFill>
              </a:rPr>
              <a:t>Main focus areas are </a:t>
            </a:r>
            <a:r>
              <a:rPr lang="en-ZA" sz="2800" b="1" dirty="0" smtClean="0">
                <a:solidFill>
                  <a:srgbClr val="005B51"/>
                </a:solidFill>
              </a:rPr>
              <a:t>Awareness</a:t>
            </a:r>
            <a:r>
              <a:rPr lang="en-ZA" sz="2800" dirty="0" smtClean="0">
                <a:solidFill>
                  <a:srgbClr val="005B51"/>
                </a:solidFill>
              </a:rPr>
              <a:t>, </a:t>
            </a:r>
            <a:r>
              <a:rPr lang="en-ZA" sz="2800" b="1" dirty="0" smtClean="0">
                <a:solidFill>
                  <a:srgbClr val="005B51"/>
                </a:solidFill>
              </a:rPr>
              <a:t>Advocacy</a:t>
            </a:r>
            <a:r>
              <a:rPr lang="en-ZA" sz="2800" dirty="0" smtClean="0">
                <a:solidFill>
                  <a:srgbClr val="005B51"/>
                </a:solidFill>
              </a:rPr>
              <a:t>, </a:t>
            </a:r>
            <a:r>
              <a:rPr lang="en-ZA" sz="2800" b="1" dirty="0" smtClean="0">
                <a:solidFill>
                  <a:srgbClr val="FF0000"/>
                </a:solidFill>
              </a:rPr>
              <a:t>Human Rights</a:t>
            </a:r>
            <a:r>
              <a:rPr lang="en-ZA" sz="2800" dirty="0" smtClean="0">
                <a:solidFill>
                  <a:srgbClr val="005B51"/>
                </a:solidFill>
              </a:rPr>
              <a:t>, </a:t>
            </a:r>
            <a:r>
              <a:rPr lang="en-ZA" sz="2800" b="1" dirty="0" smtClean="0">
                <a:solidFill>
                  <a:srgbClr val="005B51"/>
                </a:solidFill>
              </a:rPr>
              <a:t>Capacity Building</a:t>
            </a:r>
            <a:endParaRPr lang="en-ZA" sz="2800" b="1" dirty="0">
              <a:solidFill>
                <a:srgbClr val="005B51"/>
              </a:solidFill>
            </a:endParaRPr>
          </a:p>
          <a:p>
            <a:pPr marL="406908" indent="-342900" algn="just">
              <a:buFont typeface="Arial" panose="020B0604020202020204" pitchFamily="34" charset="0"/>
              <a:buChar char="•"/>
            </a:pPr>
            <a:endParaRPr lang="en-ZA" sz="2800" dirty="0"/>
          </a:p>
        </p:txBody>
      </p:sp>
    </p:spTree>
    <p:extLst>
      <p:ext uri="{BB962C8B-B14F-4D97-AF65-F5344CB8AC3E}">
        <p14:creationId xmlns:p14="http://schemas.microsoft.com/office/powerpoint/2010/main" val="3974343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757" y="1481213"/>
            <a:ext cx="11530942" cy="2862322"/>
          </a:xfrm>
          <a:prstGeom prst="rect">
            <a:avLst/>
          </a:prstGeom>
          <a:noFill/>
        </p:spPr>
        <p:txBody>
          <a:bodyPr wrap="square" rtlCol="0">
            <a:spAutoFit/>
          </a:bodyPr>
          <a:lstStyle/>
          <a:p>
            <a:pPr marL="571500" indent="-571500">
              <a:lnSpc>
                <a:spcPct val="150000"/>
              </a:lnSpc>
              <a:buClr>
                <a:srgbClr val="ABD34C"/>
              </a:buClr>
              <a:buFont typeface="Wingdings" panose="05000000000000000000" pitchFamily="2" charset="2"/>
              <a:buChar char="Ø"/>
            </a:pPr>
            <a:r>
              <a:rPr lang="en-US" sz="2400" dirty="0">
                <a:solidFill>
                  <a:srgbClr val="00504D"/>
                </a:solidFill>
                <a:latin typeface="Verdana" panose="020B0604030504040204" pitchFamily="34" charset="0"/>
                <a:ea typeface="Verdana" panose="020B0604030504040204" pitchFamily="34" charset="0"/>
              </a:rPr>
              <a:t>Brief background on mental health in South Africa </a:t>
            </a:r>
          </a:p>
          <a:p>
            <a:pPr marL="571500" indent="-571500">
              <a:lnSpc>
                <a:spcPct val="150000"/>
              </a:lnSpc>
              <a:buClr>
                <a:srgbClr val="ABD34C"/>
              </a:buClr>
              <a:buFont typeface="Wingdings" panose="05000000000000000000" pitchFamily="2" charset="2"/>
              <a:buChar char="Ø"/>
            </a:pPr>
            <a:r>
              <a:rPr lang="en-US" sz="2400" dirty="0">
                <a:solidFill>
                  <a:srgbClr val="00504D"/>
                </a:solidFill>
                <a:latin typeface="Verdana" panose="020B0604030504040204" pitchFamily="34" charset="0"/>
                <a:ea typeface="Verdana" panose="020B0604030504040204" pitchFamily="34" charset="0"/>
              </a:rPr>
              <a:t>Our requests for the NHI </a:t>
            </a:r>
          </a:p>
          <a:p>
            <a:pPr marL="571500" indent="-571500">
              <a:lnSpc>
                <a:spcPct val="150000"/>
              </a:lnSpc>
              <a:buClr>
                <a:srgbClr val="ABD34C"/>
              </a:buClr>
              <a:buFont typeface="Wingdings" panose="05000000000000000000" pitchFamily="2" charset="2"/>
              <a:buChar char="Ø"/>
            </a:pPr>
            <a:r>
              <a:rPr lang="en-US" sz="2400" dirty="0">
                <a:solidFill>
                  <a:srgbClr val="00504D"/>
                </a:solidFill>
                <a:latin typeface="Verdana" panose="020B0604030504040204" pitchFamily="34" charset="0"/>
                <a:ea typeface="Verdana" panose="020B0604030504040204" pitchFamily="34" charset="0"/>
              </a:rPr>
              <a:t>Our requests in more detail</a:t>
            </a:r>
          </a:p>
          <a:p>
            <a:pPr marL="571500" indent="-571500">
              <a:lnSpc>
                <a:spcPct val="150000"/>
              </a:lnSpc>
              <a:buClr>
                <a:srgbClr val="ABD34C"/>
              </a:buClr>
              <a:buFont typeface="Wingdings" panose="05000000000000000000" pitchFamily="2" charset="2"/>
              <a:buChar char="Ø"/>
            </a:pPr>
            <a:r>
              <a:rPr lang="en-US" sz="2400" dirty="0">
                <a:solidFill>
                  <a:srgbClr val="00504D"/>
                </a:solidFill>
                <a:latin typeface="Verdana" panose="020B0604030504040204" pitchFamily="34" charset="0"/>
                <a:ea typeface="Verdana" panose="020B0604030504040204" pitchFamily="34" charset="0"/>
              </a:rPr>
              <a:t>Expected outcomes of our requests</a:t>
            </a:r>
          </a:p>
          <a:p>
            <a:pPr marL="571500" indent="-571500">
              <a:lnSpc>
                <a:spcPct val="150000"/>
              </a:lnSpc>
              <a:buClr>
                <a:srgbClr val="ABD34C"/>
              </a:buClr>
              <a:buFont typeface="Wingdings" panose="05000000000000000000" pitchFamily="2" charset="2"/>
              <a:buChar char="Ø"/>
            </a:pPr>
            <a:r>
              <a:rPr lang="en-US" sz="2400" dirty="0">
                <a:solidFill>
                  <a:srgbClr val="00504D"/>
                </a:solidFill>
                <a:latin typeface="Verdana" panose="020B0604030504040204" pitchFamily="34" charset="0"/>
                <a:ea typeface="Verdana" panose="020B0604030504040204" pitchFamily="34" charset="0"/>
              </a:rPr>
              <a:t>Q&amp;A</a:t>
            </a:r>
            <a:endParaRPr lang="en-ZA" sz="2400" dirty="0">
              <a:solidFill>
                <a:srgbClr val="00504D"/>
              </a:solidFill>
              <a:latin typeface="Verdana" panose="020B0604030504040204" pitchFamily="34" charset="0"/>
              <a:ea typeface="Verdana" panose="020B0604030504040204" pitchFamily="34" charset="0"/>
            </a:endParaRPr>
          </a:p>
        </p:txBody>
      </p:sp>
      <p:sp>
        <p:nvSpPr>
          <p:cNvPr id="7" name="TextBox 6"/>
          <p:cNvSpPr txBox="1"/>
          <p:nvPr/>
        </p:nvSpPr>
        <p:spPr>
          <a:xfrm>
            <a:off x="1087108" y="537187"/>
            <a:ext cx="10046525" cy="646331"/>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Presentation Outline</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548821023"/>
      </p:ext>
    </p:extLst>
  </p:cSld>
  <p:clrMapOvr>
    <a:masterClrMapping/>
  </p:clrMapOvr>
  <mc:AlternateContent xmlns:mc="http://schemas.openxmlformats.org/markup-compatibility/2006" xmlns:p14="http://schemas.microsoft.com/office/powerpoint/2010/main">
    <mc:Choice Requires="p14">
      <p:transition spd="slow" p14:dur="2000" advTm="2114"/>
    </mc:Choice>
    <mc:Fallback xmlns="">
      <p:transition spd="slow" advTm="211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757" y="1481213"/>
            <a:ext cx="11530942" cy="2123658"/>
          </a:xfrm>
          <a:prstGeom prst="rect">
            <a:avLst/>
          </a:prstGeom>
          <a:noFill/>
        </p:spPr>
        <p:txBody>
          <a:bodyPr wrap="square" rtlCol="0">
            <a:spAutoFit/>
          </a:bodyPr>
          <a:lstStyle/>
          <a:p>
            <a:pPr>
              <a:lnSpc>
                <a:spcPct val="150000"/>
              </a:lnSpc>
              <a:buClr>
                <a:srgbClr val="ABD34C"/>
              </a:buClr>
            </a:pPr>
            <a:r>
              <a:rPr lang="en-US" sz="2000" dirty="0">
                <a:solidFill>
                  <a:srgbClr val="00504D"/>
                </a:solidFill>
                <a:latin typeface="Verdana" panose="020B0604030504040204" pitchFamily="34" charset="0"/>
                <a:ea typeface="Verdana" panose="020B0604030504040204" pitchFamily="34" charset="0"/>
              </a:rPr>
              <a:t>Universal Health Coverage strives for </a:t>
            </a:r>
            <a:r>
              <a:rPr lang="en-US" sz="2000" b="1" dirty="0">
                <a:solidFill>
                  <a:srgbClr val="00504D"/>
                </a:solidFill>
                <a:latin typeface="Verdana" panose="020B0604030504040204" pitchFamily="34" charset="0"/>
                <a:ea typeface="Verdana" panose="020B0604030504040204" pitchFamily="34" charset="0"/>
              </a:rPr>
              <a:t>accessible</a:t>
            </a:r>
            <a:r>
              <a:rPr lang="en-US" sz="2000" dirty="0">
                <a:solidFill>
                  <a:srgbClr val="00504D"/>
                </a:solidFill>
                <a:latin typeface="Verdana" panose="020B0604030504040204" pitchFamily="34" charset="0"/>
                <a:ea typeface="Verdana" panose="020B0604030504040204" pitchFamily="34" charset="0"/>
              </a:rPr>
              <a:t>, </a:t>
            </a:r>
            <a:r>
              <a:rPr lang="en-US" sz="2000" b="1" dirty="0">
                <a:solidFill>
                  <a:srgbClr val="00504D"/>
                </a:solidFill>
                <a:latin typeface="Verdana" panose="020B0604030504040204" pitchFamily="34" charset="0"/>
                <a:ea typeface="Verdana" panose="020B0604030504040204" pitchFamily="34" charset="0"/>
              </a:rPr>
              <a:t>timely</a:t>
            </a:r>
            <a:r>
              <a:rPr lang="en-US" sz="2000" dirty="0">
                <a:solidFill>
                  <a:srgbClr val="00504D"/>
                </a:solidFill>
                <a:latin typeface="Verdana" panose="020B0604030504040204" pitchFamily="34" charset="0"/>
                <a:ea typeface="Verdana" panose="020B0604030504040204" pitchFamily="34" charset="0"/>
              </a:rPr>
              <a:t>, </a:t>
            </a:r>
            <a:r>
              <a:rPr lang="en-US" sz="2000" b="1" dirty="0">
                <a:solidFill>
                  <a:srgbClr val="00504D"/>
                </a:solidFill>
                <a:latin typeface="Verdana" panose="020B0604030504040204" pitchFamily="34" charset="0"/>
                <a:ea typeface="Verdana" panose="020B0604030504040204" pitchFamily="34" charset="0"/>
              </a:rPr>
              <a:t>quality healthcare </a:t>
            </a:r>
            <a:r>
              <a:rPr lang="en-US" sz="2000" dirty="0">
                <a:solidFill>
                  <a:srgbClr val="00504D"/>
                </a:solidFill>
                <a:latin typeface="Verdana" panose="020B0604030504040204" pitchFamily="34" charset="0"/>
                <a:ea typeface="Verdana" panose="020B0604030504040204" pitchFamily="34" charset="0"/>
              </a:rPr>
              <a:t>for </a:t>
            </a:r>
            <a:r>
              <a:rPr lang="en-US" sz="2000" b="1" dirty="0">
                <a:solidFill>
                  <a:srgbClr val="00504D"/>
                </a:solidFill>
                <a:latin typeface="Verdana" panose="020B0604030504040204" pitchFamily="34" charset="0"/>
                <a:ea typeface="Verdana" panose="020B0604030504040204" pitchFamily="34" charset="0"/>
              </a:rPr>
              <a:t>all</a:t>
            </a:r>
            <a:r>
              <a:rPr lang="en-US" sz="2000" dirty="0">
                <a:solidFill>
                  <a:srgbClr val="00504D"/>
                </a:solidFill>
                <a:latin typeface="Verdana" panose="020B0604030504040204" pitchFamily="34" charset="0"/>
                <a:ea typeface="Verdana" panose="020B0604030504040204" pitchFamily="34" charset="0"/>
              </a:rPr>
              <a:t> without anyone suffering </a:t>
            </a:r>
            <a:r>
              <a:rPr lang="en-US" sz="2000" b="1" dirty="0">
                <a:solidFill>
                  <a:srgbClr val="00504D"/>
                </a:solidFill>
                <a:latin typeface="Verdana" panose="020B0604030504040204" pitchFamily="34" charset="0"/>
                <a:ea typeface="Verdana" panose="020B0604030504040204" pitchFamily="34" charset="0"/>
              </a:rPr>
              <a:t>undue financial repercussions</a:t>
            </a:r>
          </a:p>
          <a:p>
            <a:pPr>
              <a:lnSpc>
                <a:spcPct val="150000"/>
              </a:lnSpc>
              <a:buClr>
                <a:srgbClr val="ABD34C"/>
              </a:buClr>
            </a:pPr>
            <a:endParaRPr lang="en-US" sz="2000" b="1" dirty="0">
              <a:solidFill>
                <a:srgbClr val="00504D"/>
              </a:solidFill>
              <a:latin typeface="Verdana" panose="020B0604030504040204" pitchFamily="34" charset="0"/>
              <a:ea typeface="Verdana" panose="020B0604030504040204" pitchFamily="34" charset="0"/>
            </a:endParaRPr>
          </a:p>
          <a:p>
            <a:pPr algn="ctr">
              <a:lnSpc>
                <a:spcPct val="150000"/>
              </a:lnSpc>
              <a:buClr>
                <a:srgbClr val="ABD34C"/>
              </a:buClr>
            </a:pPr>
            <a:r>
              <a:rPr lang="en-US" sz="2800" b="1" dirty="0">
                <a:solidFill>
                  <a:srgbClr val="00504D"/>
                </a:solidFill>
                <a:latin typeface="Verdana" panose="020B0604030504040204" pitchFamily="34" charset="0"/>
                <a:ea typeface="Verdana" panose="020B0604030504040204" pitchFamily="34" charset="0"/>
              </a:rPr>
              <a:t>MENTAL HEALTH IS HEALTH </a:t>
            </a:r>
          </a:p>
        </p:txBody>
      </p:sp>
      <p:sp>
        <p:nvSpPr>
          <p:cNvPr id="7" name="TextBox 6"/>
          <p:cNvSpPr txBox="1"/>
          <p:nvPr/>
        </p:nvSpPr>
        <p:spPr>
          <a:xfrm>
            <a:off x="1087108" y="537187"/>
            <a:ext cx="10046525" cy="646331"/>
          </a:xfrm>
          <a:prstGeom prst="rect">
            <a:avLst/>
          </a:prstGeom>
          <a:noFill/>
        </p:spPr>
        <p:txBody>
          <a:bodyPr wrap="square" rtlCol="0">
            <a:spAutoFit/>
          </a:bodyPr>
          <a:lstStyle/>
          <a:p>
            <a:pPr algn="ctr">
              <a:buClr>
                <a:srgbClr val="ABD34C"/>
              </a:buClr>
            </a:pP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Background</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4" name="TextBox 3"/>
          <p:cNvSpPr txBox="1"/>
          <p:nvPr/>
        </p:nvSpPr>
        <p:spPr>
          <a:xfrm>
            <a:off x="579955" y="3743144"/>
            <a:ext cx="2580362" cy="2492990"/>
          </a:xfrm>
          <a:prstGeom prst="rect">
            <a:avLst/>
          </a:prstGeom>
          <a:noFill/>
        </p:spPr>
        <p:txBody>
          <a:bodyPr wrap="square" rtlCol="0">
            <a:spAutoFit/>
          </a:bodyPr>
          <a:lstStyle/>
          <a:p>
            <a:pPr>
              <a:buClr>
                <a:srgbClr val="ABD34C"/>
              </a:buClr>
            </a:pPr>
            <a:r>
              <a:rPr lang="en-US" sz="2000" b="1" u="sng" dirty="0">
                <a:solidFill>
                  <a:srgbClr val="00504D"/>
                </a:solidFill>
                <a:latin typeface="Verdana" panose="020B0604030504040204" pitchFamily="34" charset="0"/>
                <a:ea typeface="Verdana" panose="020B0604030504040204" pitchFamily="34" charset="0"/>
              </a:rPr>
              <a:t>9.5 million </a:t>
            </a:r>
            <a:r>
              <a:rPr lang="en-US" sz="2000" dirty="0">
                <a:solidFill>
                  <a:srgbClr val="00504D"/>
                </a:solidFill>
                <a:latin typeface="Verdana" panose="020B0604030504040204" pitchFamily="34" charset="0"/>
                <a:ea typeface="Verdana" panose="020B0604030504040204" pitchFamily="34" charset="0"/>
              </a:rPr>
              <a:t>people are living with a mental, neurological or substance use disorder in SA</a:t>
            </a:r>
          </a:p>
          <a:p>
            <a:pPr>
              <a:buClr>
                <a:srgbClr val="ABD34C"/>
              </a:buClr>
            </a:pPr>
            <a:endParaRPr lang="en-US" b="1" dirty="0">
              <a:solidFill>
                <a:srgbClr val="00504D"/>
              </a:solidFill>
              <a:latin typeface="Verdana" panose="020B0604030504040204" pitchFamily="34" charset="0"/>
              <a:ea typeface="Verdana" panose="020B0604030504040204" pitchFamily="34" charset="0"/>
            </a:endParaRPr>
          </a:p>
          <a:p>
            <a:pPr>
              <a:buClr>
                <a:srgbClr val="ABD34C"/>
              </a:buClr>
            </a:pPr>
            <a:endParaRPr lang="en-ZA" dirty="0"/>
          </a:p>
        </p:txBody>
      </p:sp>
      <p:sp>
        <p:nvSpPr>
          <p:cNvPr id="8" name="TextBox 7"/>
          <p:cNvSpPr txBox="1"/>
          <p:nvPr/>
        </p:nvSpPr>
        <p:spPr>
          <a:xfrm>
            <a:off x="4784047" y="3743144"/>
            <a:ext cx="2580362" cy="1631216"/>
          </a:xfrm>
          <a:prstGeom prst="rect">
            <a:avLst/>
          </a:prstGeom>
          <a:noFill/>
        </p:spPr>
        <p:txBody>
          <a:bodyPr wrap="square" rtlCol="0">
            <a:spAutoFit/>
          </a:bodyPr>
          <a:lstStyle/>
          <a:p>
            <a:pPr>
              <a:buClr>
                <a:srgbClr val="ABD34C"/>
              </a:buClr>
            </a:pPr>
            <a:r>
              <a:rPr lang="en-ZA" sz="2000" b="1" u="sng" dirty="0">
                <a:solidFill>
                  <a:srgbClr val="00504D"/>
                </a:solidFill>
                <a:latin typeface="Verdana" panose="020B0604030504040204" pitchFamily="34" charset="0"/>
                <a:ea typeface="Verdana" panose="020B0604030504040204" pitchFamily="34" charset="0"/>
              </a:rPr>
              <a:t>27% </a:t>
            </a:r>
            <a:r>
              <a:rPr lang="en-ZA" sz="2000" dirty="0">
                <a:solidFill>
                  <a:srgbClr val="00504D"/>
                </a:solidFill>
                <a:latin typeface="Verdana" panose="020B0604030504040204" pitchFamily="34" charset="0"/>
                <a:ea typeface="Verdana" panose="020B0604030504040204" pitchFamily="34" charset="0"/>
              </a:rPr>
              <a:t>of the population are estimated to be risky alcohol and substance users</a:t>
            </a:r>
          </a:p>
        </p:txBody>
      </p:sp>
      <p:sp>
        <p:nvSpPr>
          <p:cNvPr id="9" name="TextBox 8"/>
          <p:cNvSpPr txBox="1"/>
          <p:nvPr/>
        </p:nvSpPr>
        <p:spPr>
          <a:xfrm>
            <a:off x="9478235" y="3743144"/>
            <a:ext cx="2580362" cy="1938992"/>
          </a:xfrm>
          <a:prstGeom prst="rect">
            <a:avLst/>
          </a:prstGeom>
          <a:noFill/>
        </p:spPr>
        <p:txBody>
          <a:bodyPr wrap="square" rtlCol="0">
            <a:spAutoFit/>
          </a:bodyPr>
          <a:lstStyle/>
          <a:p>
            <a:pPr>
              <a:buClr>
                <a:srgbClr val="ABD34C"/>
              </a:buClr>
            </a:pPr>
            <a:r>
              <a:rPr lang="en-ZA" sz="2000" b="1" u="sng" dirty="0">
                <a:solidFill>
                  <a:srgbClr val="00504D"/>
                </a:solidFill>
                <a:latin typeface="Verdana" panose="020B0604030504040204" pitchFamily="34" charset="0"/>
                <a:ea typeface="Verdana" panose="020B0604030504040204" pitchFamily="34" charset="0"/>
              </a:rPr>
              <a:t>&lt; 1 in 10 </a:t>
            </a:r>
            <a:r>
              <a:rPr lang="en-ZA" sz="2000" dirty="0">
                <a:solidFill>
                  <a:srgbClr val="00504D"/>
                </a:solidFill>
                <a:latin typeface="Verdana" panose="020B0604030504040204" pitchFamily="34" charset="0"/>
                <a:ea typeface="Verdana" panose="020B0604030504040204" pitchFamily="34" charset="0"/>
              </a:rPr>
              <a:t>people living with a mental health condition in SA receive the care they need</a:t>
            </a:r>
          </a:p>
        </p:txBody>
      </p:sp>
    </p:spTree>
    <p:extLst>
      <p:ext uri="{BB962C8B-B14F-4D97-AF65-F5344CB8AC3E}">
        <p14:creationId xmlns:p14="http://schemas.microsoft.com/office/powerpoint/2010/main" val="582696707"/>
      </p:ext>
    </p:extLst>
  </p:cSld>
  <p:clrMapOvr>
    <a:masterClrMapping/>
  </p:clrMapOvr>
  <mc:AlternateContent xmlns:mc="http://schemas.openxmlformats.org/markup-compatibility/2006" xmlns:p14="http://schemas.microsoft.com/office/powerpoint/2010/main">
    <mc:Choice Requires="p14">
      <p:transition spd="slow" p14:dur="2000" advTm="2465"/>
    </mc:Choice>
    <mc:Fallback xmlns="">
      <p:transition spd="slow" advTm="24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757" y="1481213"/>
            <a:ext cx="11530942" cy="3831818"/>
          </a:xfrm>
          <a:prstGeom prst="rect">
            <a:avLst/>
          </a:prstGeom>
          <a:noFill/>
        </p:spPr>
        <p:txBody>
          <a:bodyPr wrap="square" rtlCol="0">
            <a:spAutoFit/>
          </a:bodyPr>
          <a:lstStyle/>
          <a:p>
            <a:pPr marL="285750" indent="-28575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A </a:t>
            </a:r>
            <a:r>
              <a:rPr lang="en-US" b="1" dirty="0">
                <a:solidFill>
                  <a:srgbClr val="00504D"/>
                </a:solidFill>
                <a:latin typeface="Verdana" panose="020B0604030504040204" pitchFamily="34" charset="0"/>
                <a:ea typeface="Verdana" panose="020B0604030504040204" pitchFamily="34" charset="0"/>
              </a:rPr>
              <a:t>medium-term conditional grant </a:t>
            </a:r>
            <a:r>
              <a:rPr lang="en-US" dirty="0">
                <a:solidFill>
                  <a:srgbClr val="00504D"/>
                </a:solidFill>
                <a:latin typeface="Verdana" panose="020B0604030504040204" pitchFamily="34" charset="0"/>
                <a:ea typeface="Verdana" panose="020B0604030504040204" pitchFamily="34" charset="0"/>
              </a:rPr>
              <a:t>for </a:t>
            </a:r>
            <a:r>
              <a:rPr lang="en-US" dirty="0" smtClean="0">
                <a:solidFill>
                  <a:srgbClr val="00504D"/>
                </a:solidFill>
                <a:latin typeface="Verdana" panose="020B0604030504040204" pitchFamily="34" charset="0"/>
                <a:ea typeface="Verdana" panose="020B0604030504040204" pitchFamily="34" charset="0"/>
              </a:rPr>
              <a:t>earmarked investments in the mental </a:t>
            </a:r>
            <a:r>
              <a:rPr lang="en-US" dirty="0">
                <a:solidFill>
                  <a:srgbClr val="00504D"/>
                </a:solidFill>
                <a:latin typeface="Verdana" panose="020B0604030504040204" pitchFamily="34" charset="0"/>
                <a:ea typeface="Verdana" panose="020B0604030504040204" pitchFamily="34" charset="0"/>
              </a:rPr>
              <a:t>health system in advance of a fully implemented NHI </a:t>
            </a:r>
            <a:r>
              <a:rPr lang="en-US" dirty="0" smtClean="0">
                <a:solidFill>
                  <a:srgbClr val="00504D"/>
                </a:solidFill>
                <a:latin typeface="Verdana" panose="020B0604030504040204" pitchFamily="34" charset="0"/>
                <a:ea typeface="Verdana" panose="020B0604030504040204" pitchFamily="34" charset="0"/>
              </a:rPr>
              <a:t>as </a:t>
            </a:r>
            <a:r>
              <a:rPr lang="en-US" dirty="0">
                <a:solidFill>
                  <a:srgbClr val="00504D"/>
                </a:solidFill>
                <a:latin typeface="Verdana" panose="020B0604030504040204" pitchFamily="34" charset="0"/>
                <a:ea typeface="Verdana" panose="020B0604030504040204" pitchFamily="34" charset="0"/>
              </a:rPr>
              <a:t>recommended in the investment case report</a:t>
            </a:r>
          </a:p>
          <a:p>
            <a:pPr marL="285750" indent="-28575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Invest and monitor this grant wisely into </a:t>
            </a:r>
            <a:r>
              <a:rPr lang="en-US" b="1" dirty="0">
                <a:solidFill>
                  <a:srgbClr val="00504D"/>
                </a:solidFill>
                <a:latin typeface="Verdana" panose="020B0604030504040204" pitchFamily="34" charset="0"/>
                <a:ea typeface="Verdana" panose="020B0604030504040204" pitchFamily="34" charset="0"/>
              </a:rPr>
              <a:t>contextually-relevant, evidence based mental health services for population mental health</a:t>
            </a:r>
            <a:r>
              <a:rPr lang="en-US" dirty="0">
                <a:solidFill>
                  <a:srgbClr val="00504D"/>
                </a:solidFill>
                <a:latin typeface="Verdana" panose="020B0604030504040204" pitchFamily="34" charset="0"/>
                <a:ea typeface="Verdana" panose="020B0604030504040204" pitchFamily="34" charset="0"/>
              </a:rPr>
              <a:t>. This specifically includes:</a:t>
            </a:r>
          </a:p>
          <a:p>
            <a:pPr marL="2286000" lvl="4" indent="-457200">
              <a:lnSpc>
                <a:spcPct val="150000"/>
              </a:lnSpc>
              <a:buClr>
                <a:srgbClr val="ABD34C"/>
              </a:buClr>
              <a:buAutoNum type="alphaLcPeriod"/>
            </a:pPr>
            <a:r>
              <a:rPr lang="en-US" dirty="0" err="1" smtClean="0">
                <a:solidFill>
                  <a:srgbClr val="00504D"/>
                </a:solidFill>
                <a:latin typeface="Verdana" panose="020B0604030504040204" pitchFamily="34" charset="0"/>
                <a:ea typeface="Verdana" panose="020B0604030504040204" pitchFamily="34" charset="0"/>
              </a:rPr>
              <a:t>Intersectoral</a:t>
            </a:r>
            <a:r>
              <a:rPr lang="en-US" dirty="0" smtClean="0">
                <a:solidFill>
                  <a:srgbClr val="00504D"/>
                </a:solidFill>
                <a:latin typeface="Verdana" panose="020B0604030504040204" pitchFamily="34" charset="0"/>
                <a:ea typeface="Verdana" panose="020B0604030504040204" pitchFamily="34" charset="0"/>
              </a:rPr>
              <a:t> Community-based </a:t>
            </a:r>
            <a:r>
              <a:rPr lang="en-US" dirty="0">
                <a:solidFill>
                  <a:srgbClr val="00504D"/>
                </a:solidFill>
                <a:latin typeface="Verdana" panose="020B0604030504040204" pitchFamily="34" charset="0"/>
                <a:ea typeface="Verdana" panose="020B0604030504040204" pitchFamily="34" charset="0"/>
              </a:rPr>
              <a:t>mental health services, </a:t>
            </a:r>
          </a:p>
          <a:p>
            <a:pPr marL="2286000" lvl="4" indent="-457200">
              <a:lnSpc>
                <a:spcPct val="150000"/>
              </a:lnSpc>
              <a:buClr>
                <a:srgbClr val="ABD34C"/>
              </a:buClr>
              <a:buAutoNum type="alphaLcPeriod"/>
            </a:pPr>
            <a:r>
              <a:rPr lang="en-US" dirty="0" smtClean="0">
                <a:solidFill>
                  <a:srgbClr val="00504D"/>
                </a:solidFill>
                <a:latin typeface="Verdana" panose="020B0604030504040204" pitchFamily="34" charset="0"/>
                <a:ea typeface="Verdana" panose="020B0604030504040204" pitchFamily="34" charset="0"/>
              </a:rPr>
              <a:t>Expanded Primary </a:t>
            </a:r>
            <a:r>
              <a:rPr lang="en-US" dirty="0">
                <a:solidFill>
                  <a:srgbClr val="00504D"/>
                </a:solidFill>
                <a:latin typeface="Verdana" panose="020B0604030504040204" pitchFamily="34" charset="0"/>
                <a:ea typeface="Verdana" panose="020B0604030504040204" pitchFamily="34" charset="0"/>
              </a:rPr>
              <a:t>Health </a:t>
            </a:r>
            <a:r>
              <a:rPr lang="en-US" dirty="0" smtClean="0">
                <a:solidFill>
                  <a:srgbClr val="00504D"/>
                </a:solidFill>
                <a:latin typeface="Verdana" panose="020B0604030504040204" pitchFamily="34" charset="0"/>
                <a:ea typeface="Verdana" panose="020B0604030504040204" pitchFamily="34" charset="0"/>
              </a:rPr>
              <a:t>Care mental services,</a:t>
            </a:r>
            <a:endParaRPr lang="en-US" dirty="0">
              <a:solidFill>
                <a:srgbClr val="00504D"/>
              </a:solidFill>
              <a:latin typeface="Verdana" panose="020B0604030504040204" pitchFamily="34" charset="0"/>
              <a:ea typeface="Verdana" panose="020B0604030504040204" pitchFamily="34" charset="0"/>
            </a:endParaRPr>
          </a:p>
          <a:p>
            <a:pPr marL="2286000" lvl="4" indent="-457200">
              <a:lnSpc>
                <a:spcPct val="150000"/>
              </a:lnSpc>
              <a:buClr>
                <a:srgbClr val="ABD34C"/>
              </a:buClr>
              <a:buAutoNum type="alphaLcPeriod"/>
            </a:pPr>
            <a:r>
              <a:rPr lang="en-US" dirty="0">
                <a:solidFill>
                  <a:srgbClr val="00504D"/>
                </a:solidFill>
                <a:latin typeface="Verdana" panose="020B0604030504040204" pitchFamily="34" charset="0"/>
                <a:ea typeface="Verdana" panose="020B0604030504040204" pitchFamily="34" charset="0"/>
              </a:rPr>
              <a:t>Prevention and promotion interventions</a:t>
            </a:r>
          </a:p>
          <a:p>
            <a:pPr marL="285750" indent="-28575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To </a:t>
            </a:r>
            <a:r>
              <a:rPr lang="en-US" b="1" dirty="0">
                <a:solidFill>
                  <a:srgbClr val="00504D"/>
                </a:solidFill>
                <a:latin typeface="Verdana" panose="020B0604030504040204" pitchFamily="34" charset="0"/>
                <a:ea typeface="Verdana" panose="020B0604030504040204" pitchFamily="34" charset="0"/>
              </a:rPr>
              <a:t>work with other government departments</a:t>
            </a:r>
            <a:r>
              <a:rPr lang="en-US" dirty="0">
                <a:solidFill>
                  <a:srgbClr val="00504D"/>
                </a:solidFill>
                <a:latin typeface="Verdana" panose="020B0604030504040204" pitchFamily="34" charset="0"/>
                <a:ea typeface="Verdana" panose="020B0604030504040204" pitchFamily="34" charset="0"/>
              </a:rPr>
              <a:t>, to ensure that their policies and budgets augment the NHI mental health benefit packages for successful implementation</a:t>
            </a:r>
          </a:p>
        </p:txBody>
      </p:sp>
      <p:sp>
        <p:nvSpPr>
          <p:cNvPr id="7" name="TextBox 6"/>
          <p:cNvSpPr txBox="1"/>
          <p:nvPr/>
        </p:nvSpPr>
        <p:spPr>
          <a:xfrm>
            <a:off x="1087108" y="537187"/>
            <a:ext cx="10046525" cy="646331"/>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Our Requests</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838245810"/>
      </p:ext>
    </p:extLst>
  </p:cSld>
  <p:clrMapOvr>
    <a:masterClrMapping/>
  </p:clrMapOvr>
  <mc:AlternateContent xmlns:mc="http://schemas.openxmlformats.org/markup-compatibility/2006" xmlns:p14="http://schemas.microsoft.com/office/powerpoint/2010/main">
    <mc:Choice Requires="p14">
      <p:transition spd="slow" p14:dur="2000" advTm="2114"/>
    </mc:Choice>
    <mc:Fallback xmlns="">
      <p:transition spd="slow" advTm="211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1. Medium-term conditional grant for mental health care and services </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530942" cy="4293483"/>
          </a:xfrm>
          <a:prstGeom prst="rect">
            <a:avLst/>
          </a:prstGeom>
          <a:noFill/>
        </p:spPr>
        <p:txBody>
          <a:bodyPr wrap="square" rtlCol="0">
            <a:spAutoFit/>
          </a:bodyPr>
          <a:lstStyle/>
          <a:p>
            <a:pPr marL="571500" indent="-571500">
              <a:lnSpc>
                <a:spcPct val="150000"/>
              </a:lnSpc>
              <a:buClr>
                <a:srgbClr val="ABD34C"/>
              </a:buClr>
              <a:buFont typeface="Wingdings" panose="05000000000000000000" pitchFamily="2" charset="2"/>
              <a:buChar char="Ø"/>
            </a:pPr>
            <a:r>
              <a:rPr lang="en-ZA" dirty="0">
                <a:solidFill>
                  <a:srgbClr val="00504D"/>
                </a:solidFill>
                <a:latin typeface="Verdana" panose="020B0604030504040204" pitchFamily="34" charset="0"/>
                <a:ea typeface="Verdana" panose="020B0604030504040204" pitchFamily="34" charset="0"/>
              </a:rPr>
              <a:t>Address past injustices  </a:t>
            </a:r>
            <a:r>
              <a:rPr lang="en-ZA" b="1" dirty="0">
                <a:solidFill>
                  <a:srgbClr val="00504D"/>
                </a:solidFill>
                <a:latin typeface="Verdana" panose="020B0604030504040204" pitchFamily="34" charset="0"/>
                <a:ea typeface="Verdana" panose="020B0604030504040204" pitchFamily="34" charset="0"/>
              </a:rPr>
              <a:t>|  </a:t>
            </a:r>
            <a:r>
              <a:rPr lang="en-ZA" dirty="0">
                <a:solidFill>
                  <a:srgbClr val="00504D"/>
                </a:solidFill>
                <a:latin typeface="Verdana" panose="020B0604030504040204" pitchFamily="34" charset="0"/>
                <a:ea typeface="Verdana" panose="020B0604030504040204" pitchFamily="34" charset="0"/>
              </a:rPr>
              <a:t>Scale up for the future</a:t>
            </a:r>
          </a:p>
          <a:p>
            <a:pPr marL="571500" indent="-571500">
              <a:lnSpc>
                <a:spcPct val="150000"/>
              </a:lnSpc>
              <a:buClr>
                <a:srgbClr val="ABD34C"/>
              </a:buClr>
              <a:buFont typeface="Wingdings" panose="05000000000000000000" pitchFamily="2" charset="2"/>
              <a:buChar char="Ø"/>
            </a:pPr>
            <a:r>
              <a:rPr lang="en-US" b="1" dirty="0">
                <a:solidFill>
                  <a:srgbClr val="00504D"/>
                </a:solidFill>
                <a:latin typeface="Verdana" panose="020B0604030504040204" pitchFamily="34" charset="0"/>
                <a:ea typeface="Verdana" panose="020B0604030504040204" pitchFamily="34" charset="0"/>
              </a:rPr>
              <a:t>15 year conditional grant </a:t>
            </a:r>
            <a:r>
              <a:rPr lang="en-US" dirty="0">
                <a:solidFill>
                  <a:srgbClr val="00504D"/>
                </a:solidFill>
                <a:latin typeface="Verdana" panose="020B0604030504040204" pitchFamily="34" charset="0"/>
                <a:ea typeface="Verdana" panose="020B0604030504040204" pitchFamily="34" charset="0"/>
              </a:rPr>
              <a:t>to allow for bridge-funding to support adaptation of services, </a:t>
            </a:r>
            <a:r>
              <a:rPr lang="en-US" dirty="0" smtClean="0">
                <a:solidFill>
                  <a:srgbClr val="00504D"/>
                </a:solidFill>
                <a:latin typeface="Verdana" panose="020B0604030504040204" pitchFamily="34" charset="0"/>
                <a:ea typeface="Verdana" panose="020B0604030504040204" pitchFamily="34" charset="0"/>
              </a:rPr>
              <a:t>capacitation </a:t>
            </a:r>
            <a:r>
              <a:rPr lang="en-US" dirty="0">
                <a:solidFill>
                  <a:srgbClr val="00504D"/>
                </a:solidFill>
                <a:latin typeface="Verdana" panose="020B0604030504040204" pitchFamily="34" charset="0"/>
                <a:ea typeface="Verdana" panose="020B0604030504040204" pitchFamily="34" charset="0"/>
              </a:rPr>
              <a:t>of provinces, see returns on </a:t>
            </a:r>
            <a:r>
              <a:rPr lang="en-US" dirty="0" smtClean="0">
                <a:solidFill>
                  <a:srgbClr val="00504D"/>
                </a:solidFill>
                <a:latin typeface="Verdana" panose="020B0604030504040204" pitchFamily="34" charset="0"/>
                <a:ea typeface="Verdana" panose="020B0604030504040204" pitchFamily="34" charset="0"/>
              </a:rPr>
              <a:t>investments (ROIs); </a:t>
            </a:r>
            <a:r>
              <a:rPr lang="en-US" dirty="0">
                <a:solidFill>
                  <a:srgbClr val="00504D"/>
                </a:solidFill>
                <a:latin typeface="Verdana" panose="020B0604030504040204" pitchFamily="34" charset="0"/>
                <a:ea typeface="Verdana" panose="020B0604030504040204" pitchFamily="34" charset="0"/>
              </a:rPr>
              <a:t>&gt;15 years, no longer needed</a:t>
            </a:r>
          </a:p>
          <a:p>
            <a:pPr marL="571500" indent="-571500">
              <a:lnSpc>
                <a:spcPct val="150000"/>
              </a:lnSpc>
              <a:buClr>
                <a:srgbClr val="ABD34C"/>
              </a:buClr>
              <a:buFont typeface="Wingdings" panose="05000000000000000000" pitchFamily="2" charset="2"/>
              <a:buChar char="Ø"/>
            </a:pPr>
            <a:r>
              <a:rPr lang="en-US" dirty="0">
                <a:solidFill>
                  <a:srgbClr val="00504D"/>
                </a:solidFill>
                <a:latin typeface="Verdana" panose="020B0604030504040204" pitchFamily="34" charset="0"/>
                <a:ea typeface="Verdana" panose="020B0604030504040204" pitchFamily="34" charset="0"/>
              </a:rPr>
              <a:t>Specific costs and </a:t>
            </a:r>
            <a:r>
              <a:rPr lang="en-US" dirty="0" smtClean="0">
                <a:solidFill>
                  <a:srgbClr val="00504D"/>
                </a:solidFill>
                <a:latin typeface="Verdana" panose="020B0604030504040204" pitchFamily="34" charset="0"/>
                <a:ea typeface="Verdana" panose="020B0604030504040204" pitchFamily="34" charset="0"/>
              </a:rPr>
              <a:t>ROIs: </a:t>
            </a:r>
            <a:r>
              <a:rPr lang="en-US" dirty="0">
                <a:solidFill>
                  <a:srgbClr val="00504D"/>
                </a:solidFill>
                <a:latin typeface="Verdana" panose="020B0604030504040204" pitchFamily="34" charset="0"/>
                <a:ea typeface="Verdana" panose="020B0604030504040204" pitchFamily="34" charset="0"/>
              </a:rPr>
              <a:t>refer to the</a:t>
            </a:r>
            <a:r>
              <a:rPr lang="en-US" b="1" dirty="0">
                <a:solidFill>
                  <a:srgbClr val="00504D"/>
                </a:solidFill>
                <a:latin typeface="Verdana" panose="020B0604030504040204" pitchFamily="34" charset="0"/>
                <a:ea typeface="Verdana" panose="020B0604030504040204" pitchFamily="34" charset="0"/>
              </a:rPr>
              <a:t> Mental Health Investment Case Report </a:t>
            </a:r>
            <a:r>
              <a:rPr lang="en-US" b="1" dirty="0" smtClean="0">
                <a:solidFill>
                  <a:srgbClr val="00504D"/>
                </a:solidFill>
                <a:latin typeface="Verdana" panose="020B0604030504040204" pitchFamily="34" charset="0"/>
                <a:ea typeface="Verdana" panose="020B0604030504040204" pitchFamily="34" charset="0"/>
              </a:rPr>
              <a:t>(MHICR)</a:t>
            </a:r>
            <a:endParaRPr lang="en-US" b="1" dirty="0">
              <a:solidFill>
                <a:srgbClr val="00504D"/>
              </a:solidFill>
              <a:latin typeface="Verdana" panose="020B0604030504040204" pitchFamily="34" charset="0"/>
              <a:ea typeface="Verdana" panose="020B0604030504040204" pitchFamily="34" charset="0"/>
            </a:endParaRPr>
          </a:p>
          <a:p>
            <a:pPr marL="571500" indent="-571500">
              <a:lnSpc>
                <a:spcPct val="150000"/>
              </a:lnSpc>
              <a:buClr>
                <a:srgbClr val="ABD34C"/>
              </a:buClr>
              <a:buFont typeface="Wingdings" panose="05000000000000000000" pitchFamily="2" charset="2"/>
              <a:buChar char="Ø"/>
            </a:pPr>
            <a:r>
              <a:rPr lang="en-US" i="1" u="sng" dirty="0">
                <a:solidFill>
                  <a:srgbClr val="00504D"/>
                </a:solidFill>
                <a:latin typeface="Verdana" panose="020B0604030504040204" pitchFamily="34" charset="0"/>
                <a:ea typeface="Verdana" panose="020B0604030504040204" pitchFamily="34" charset="0"/>
              </a:rPr>
              <a:t>Recommendation</a:t>
            </a:r>
            <a:r>
              <a:rPr lang="en-US" i="1" dirty="0">
                <a:solidFill>
                  <a:srgbClr val="00504D"/>
                </a:solidFill>
                <a:latin typeface="Verdana" panose="020B0604030504040204" pitchFamily="34" charset="0"/>
                <a:ea typeface="Verdana" panose="020B0604030504040204" pitchFamily="34" charset="0"/>
              </a:rPr>
              <a:t>: </a:t>
            </a:r>
            <a:r>
              <a:rPr lang="en-US" dirty="0" err="1">
                <a:solidFill>
                  <a:srgbClr val="00504D"/>
                </a:solidFill>
                <a:latin typeface="Verdana" panose="020B0604030504040204" pitchFamily="34" charset="0"/>
                <a:ea typeface="Verdana" panose="020B0604030504040204" pitchFamily="34" charset="0"/>
              </a:rPr>
              <a:t>DoH</a:t>
            </a:r>
            <a:r>
              <a:rPr lang="en-US" dirty="0">
                <a:solidFill>
                  <a:srgbClr val="00504D"/>
                </a:solidFill>
                <a:latin typeface="Verdana" panose="020B0604030504040204" pitchFamily="34" charset="0"/>
                <a:ea typeface="Verdana" panose="020B0604030504040204" pitchFamily="34" charset="0"/>
              </a:rPr>
              <a:t> to undertake </a:t>
            </a:r>
            <a:r>
              <a:rPr lang="en-US" dirty="0" smtClean="0">
                <a:solidFill>
                  <a:srgbClr val="00504D"/>
                </a:solidFill>
                <a:latin typeface="Verdana" panose="020B0604030504040204" pitchFamily="34" charset="0"/>
                <a:ea typeface="Verdana" panose="020B0604030504040204" pitchFamily="34" charset="0"/>
              </a:rPr>
              <a:t>an </a:t>
            </a:r>
            <a:r>
              <a:rPr lang="en-US" b="1" dirty="0" smtClean="0">
                <a:solidFill>
                  <a:srgbClr val="00504D"/>
                </a:solidFill>
                <a:latin typeface="Verdana" panose="020B0604030504040204" pitchFamily="34" charset="0"/>
                <a:ea typeface="Verdana" panose="020B0604030504040204" pitchFamily="34" charset="0"/>
              </a:rPr>
              <a:t>explicit priority </a:t>
            </a:r>
            <a:r>
              <a:rPr lang="en-US" b="1" dirty="0">
                <a:solidFill>
                  <a:srgbClr val="00504D"/>
                </a:solidFill>
                <a:latin typeface="Verdana" panose="020B0604030504040204" pitchFamily="34" charset="0"/>
                <a:ea typeface="Verdana" panose="020B0604030504040204" pitchFamily="34" charset="0"/>
              </a:rPr>
              <a:t>setting exercise </a:t>
            </a:r>
            <a:r>
              <a:rPr lang="en-US" dirty="0">
                <a:solidFill>
                  <a:srgbClr val="00504D"/>
                </a:solidFill>
                <a:latin typeface="Verdana" panose="020B0604030504040204" pitchFamily="34" charset="0"/>
                <a:ea typeface="Verdana" panose="020B0604030504040204" pitchFamily="34" charset="0"/>
              </a:rPr>
              <a:t>for the NHI packages of care to </a:t>
            </a:r>
            <a:r>
              <a:rPr lang="en-US" b="1" dirty="0">
                <a:solidFill>
                  <a:srgbClr val="00504D"/>
                </a:solidFill>
                <a:latin typeface="Verdana" panose="020B0604030504040204" pitchFamily="34" charset="0"/>
                <a:ea typeface="Verdana" panose="020B0604030504040204" pitchFamily="34" charset="0"/>
              </a:rPr>
              <a:t>review</a:t>
            </a:r>
            <a:r>
              <a:rPr lang="en-US" dirty="0">
                <a:solidFill>
                  <a:srgbClr val="00504D"/>
                </a:solidFill>
                <a:latin typeface="Verdana" panose="020B0604030504040204" pitchFamily="34" charset="0"/>
                <a:ea typeface="Verdana" panose="020B0604030504040204" pitchFamily="34" charset="0"/>
              </a:rPr>
              <a:t> which packages and benefits are included &amp; the reasons for inclusion</a:t>
            </a:r>
          </a:p>
          <a:p>
            <a:pPr marL="1257300" lvl="2" indent="-342900">
              <a:lnSpc>
                <a:spcPct val="150000"/>
              </a:lnSpc>
              <a:buClr>
                <a:srgbClr val="ABD34C"/>
              </a:buClr>
              <a:buFont typeface="+mj-lt"/>
              <a:buAutoNum type="alphaLcPeriod"/>
            </a:pPr>
            <a:r>
              <a:rPr lang="en-US" dirty="0">
                <a:solidFill>
                  <a:srgbClr val="00504D"/>
                </a:solidFill>
                <a:latin typeface="Verdana" panose="020B0604030504040204" pitchFamily="34" charset="0"/>
                <a:ea typeface="Verdana" panose="020B0604030504040204" pitchFamily="34" charset="0"/>
              </a:rPr>
              <a:t>This should be informed by a </a:t>
            </a:r>
            <a:r>
              <a:rPr lang="en-US" b="1" dirty="0">
                <a:solidFill>
                  <a:srgbClr val="00504D"/>
                </a:solidFill>
                <a:latin typeface="Verdana" panose="020B0604030504040204" pitchFamily="34" charset="0"/>
                <a:ea typeface="Verdana" panose="020B0604030504040204" pitchFamily="34" charset="0"/>
              </a:rPr>
              <a:t>needs-based approach </a:t>
            </a:r>
            <a:r>
              <a:rPr lang="en-US" dirty="0">
                <a:solidFill>
                  <a:srgbClr val="00504D"/>
                </a:solidFill>
                <a:latin typeface="Verdana" panose="020B0604030504040204" pitchFamily="34" charset="0"/>
                <a:ea typeface="Verdana" panose="020B0604030504040204" pitchFamily="34" charset="0"/>
              </a:rPr>
              <a:t>(e.g. burden of disease, treatment gap, inclusivity </a:t>
            </a:r>
            <a:r>
              <a:rPr lang="en-US" dirty="0" err="1">
                <a:solidFill>
                  <a:srgbClr val="00504D"/>
                </a:solidFill>
                <a:latin typeface="Verdana" panose="020B0604030504040204" pitchFamily="34" charset="0"/>
                <a:ea typeface="Verdana" panose="020B0604030504040204" pitchFamily="34" charset="0"/>
              </a:rPr>
              <a:t>etc</a:t>
            </a:r>
            <a:r>
              <a:rPr lang="en-US" dirty="0">
                <a:solidFill>
                  <a:srgbClr val="00504D"/>
                </a:solidFill>
                <a:latin typeface="Verdana" panose="020B0604030504040204" pitchFamily="34" charset="0"/>
                <a:ea typeface="Verdana" panose="020B0604030504040204" pitchFamily="34" charset="0"/>
              </a:rPr>
              <a:t>)</a:t>
            </a:r>
          </a:p>
          <a:p>
            <a:pPr marL="571500" indent="-571500">
              <a:lnSpc>
                <a:spcPct val="150000"/>
              </a:lnSpc>
              <a:buClr>
                <a:srgbClr val="ABD34C"/>
              </a:buClr>
              <a:buFont typeface="Wingdings" panose="05000000000000000000" pitchFamily="2" charset="2"/>
              <a:buChar char="Ø"/>
            </a:pPr>
            <a:endParaRPr lang="en-ZA" sz="2000" dirty="0">
              <a:solidFill>
                <a:srgbClr val="00504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70797249"/>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6000"/>
          </a:schemeClr>
        </a:solidFill>
        <a:effectLst/>
      </p:bgPr>
    </p:bg>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2.	Invest in mental health services for maximum population mental health</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1"/>
            <a:ext cx="5920567" cy="3416320"/>
          </a:xfrm>
          <a:prstGeom prst="rect">
            <a:avLst/>
          </a:prstGeom>
          <a:noFill/>
        </p:spPr>
        <p:txBody>
          <a:bodyPr wrap="square" rtlCol="0">
            <a:spAutoFit/>
          </a:bodyPr>
          <a:lstStyle/>
          <a:p>
            <a:pPr marL="457200" indent="-457200">
              <a:lnSpc>
                <a:spcPct val="150000"/>
              </a:lnSpc>
              <a:buClr>
                <a:srgbClr val="ABD34C"/>
              </a:buClr>
              <a:buFont typeface="Wingdings" panose="05000000000000000000" pitchFamily="2" charset="2"/>
              <a:buChar char="Ø"/>
            </a:pPr>
            <a:r>
              <a:rPr lang="en-US" sz="2400" dirty="0" err="1" smtClean="0">
                <a:solidFill>
                  <a:srgbClr val="00504D"/>
                </a:solidFill>
                <a:latin typeface="Verdana" panose="020B0604030504040204" pitchFamily="34" charset="0"/>
                <a:ea typeface="Verdana" panose="020B0604030504040204" pitchFamily="34" charset="0"/>
              </a:rPr>
              <a:t>Intersectoral</a:t>
            </a:r>
            <a:r>
              <a:rPr lang="en-US" sz="2400" dirty="0" smtClean="0">
                <a:solidFill>
                  <a:srgbClr val="00504D"/>
                </a:solidFill>
                <a:latin typeface="Verdana" panose="020B0604030504040204" pitchFamily="34" charset="0"/>
                <a:ea typeface="Verdana" panose="020B0604030504040204" pitchFamily="34" charset="0"/>
              </a:rPr>
              <a:t> community-based </a:t>
            </a:r>
            <a:r>
              <a:rPr lang="en-US" sz="2400" dirty="0">
                <a:solidFill>
                  <a:srgbClr val="00504D"/>
                </a:solidFill>
                <a:latin typeface="Verdana" panose="020B0604030504040204" pitchFamily="34" charset="0"/>
                <a:ea typeface="Verdana" panose="020B0604030504040204" pitchFamily="34" charset="0"/>
              </a:rPr>
              <a:t>mental health services</a:t>
            </a:r>
          </a:p>
          <a:p>
            <a:pPr marL="457200" indent="-457200">
              <a:lnSpc>
                <a:spcPct val="150000"/>
              </a:lnSpc>
              <a:buClr>
                <a:srgbClr val="ABD34C"/>
              </a:buClr>
              <a:buFont typeface="Wingdings" panose="05000000000000000000" pitchFamily="2" charset="2"/>
              <a:buChar char="Ø"/>
            </a:pPr>
            <a:r>
              <a:rPr lang="en-US" sz="2400" dirty="0" smtClean="0">
                <a:solidFill>
                  <a:srgbClr val="00504D"/>
                </a:solidFill>
                <a:latin typeface="Verdana" panose="020B0604030504040204" pitchFamily="34" charset="0"/>
                <a:ea typeface="Verdana" panose="020B0604030504040204" pitchFamily="34" charset="0"/>
              </a:rPr>
              <a:t>Expanded Primary </a:t>
            </a:r>
            <a:r>
              <a:rPr lang="en-US" sz="2400" dirty="0">
                <a:solidFill>
                  <a:srgbClr val="00504D"/>
                </a:solidFill>
                <a:latin typeface="Verdana" panose="020B0604030504040204" pitchFamily="34" charset="0"/>
                <a:ea typeface="Verdana" panose="020B0604030504040204" pitchFamily="34" charset="0"/>
              </a:rPr>
              <a:t>Health </a:t>
            </a:r>
            <a:r>
              <a:rPr lang="en-US" sz="2400" dirty="0" smtClean="0">
                <a:solidFill>
                  <a:srgbClr val="00504D"/>
                </a:solidFill>
                <a:latin typeface="Verdana" panose="020B0604030504040204" pitchFamily="34" charset="0"/>
                <a:ea typeface="Verdana" panose="020B0604030504040204" pitchFamily="34" charset="0"/>
              </a:rPr>
              <a:t>Care services</a:t>
            </a:r>
            <a:endParaRPr lang="en-US" sz="2400" dirty="0">
              <a:solidFill>
                <a:srgbClr val="00504D"/>
              </a:solidFill>
              <a:latin typeface="Verdana" panose="020B0604030504040204" pitchFamily="34" charset="0"/>
              <a:ea typeface="Verdana" panose="020B0604030504040204" pitchFamily="34" charset="0"/>
            </a:endParaRPr>
          </a:p>
          <a:p>
            <a:pPr marL="457200" indent="-457200">
              <a:lnSpc>
                <a:spcPct val="150000"/>
              </a:lnSpc>
              <a:buClr>
                <a:srgbClr val="ABD34C"/>
              </a:buClr>
              <a:buFont typeface="Wingdings" panose="05000000000000000000" pitchFamily="2" charset="2"/>
              <a:buChar char="Ø"/>
            </a:pPr>
            <a:r>
              <a:rPr lang="en-US" sz="2400" dirty="0">
                <a:solidFill>
                  <a:srgbClr val="00504D"/>
                </a:solidFill>
                <a:latin typeface="Verdana" panose="020B0604030504040204" pitchFamily="34" charset="0"/>
                <a:ea typeface="Verdana" panose="020B0604030504040204" pitchFamily="34" charset="0"/>
              </a:rPr>
              <a:t>Prevention and </a:t>
            </a:r>
            <a:r>
              <a:rPr lang="en-US" sz="2400" dirty="0" smtClean="0">
                <a:solidFill>
                  <a:srgbClr val="00504D"/>
                </a:solidFill>
                <a:latin typeface="Verdana" panose="020B0604030504040204" pitchFamily="34" charset="0"/>
                <a:ea typeface="Verdana" panose="020B0604030504040204" pitchFamily="34" charset="0"/>
              </a:rPr>
              <a:t>promotion interventions</a:t>
            </a:r>
            <a:endParaRPr lang="en-US" sz="2400" dirty="0">
              <a:solidFill>
                <a:srgbClr val="00504D"/>
              </a:solidFill>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a:blip r:embed="rId2"/>
          <a:stretch>
            <a:fillRect/>
          </a:stretch>
        </p:blipFill>
        <p:spPr>
          <a:xfrm>
            <a:off x="6682155" y="1664132"/>
            <a:ext cx="5509846" cy="5193868"/>
          </a:xfrm>
          <a:prstGeom prst="rect">
            <a:avLst/>
          </a:prstGeom>
        </p:spPr>
      </p:pic>
    </p:spTree>
    <p:extLst>
      <p:ext uri="{BB962C8B-B14F-4D97-AF65-F5344CB8AC3E}">
        <p14:creationId xmlns:p14="http://schemas.microsoft.com/office/powerpoint/2010/main" val="1887683785"/>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2.	Invest in mental health services for maximum population mental health</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163712" cy="5632311"/>
          </a:xfrm>
          <a:prstGeom prst="rect">
            <a:avLst/>
          </a:prstGeom>
          <a:noFill/>
        </p:spPr>
        <p:txBody>
          <a:bodyPr wrap="square" rtlCol="0">
            <a:spAutoFit/>
          </a:bodyPr>
          <a:lstStyle/>
          <a:p>
            <a:pPr marL="571500" indent="-5715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dirty="0">
                <a:solidFill>
                  <a:srgbClr val="00504D"/>
                </a:solidFill>
                <a:latin typeface="Verdana" panose="020B0604030504040204" pitchFamily="34" charset="0"/>
                <a:ea typeface="Verdana" panose="020B0604030504040204" pitchFamily="34" charset="0"/>
              </a:rPr>
              <a:t>NHI </a:t>
            </a:r>
            <a:r>
              <a:rPr lang="en-US" sz="2000" dirty="0" err="1">
                <a:solidFill>
                  <a:srgbClr val="00504D"/>
                </a:solidFill>
                <a:latin typeface="Verdana" panose="020B0604030504040204" pitchFamily="34" charset="0"/>
                <a:ea typeface="Verdana" panose="020B0604030504040204" pitchFamily="34" charset="0"/>
              </a:rPr>
              <a:t>recognises</a:t>
            </a:r>
            <a:r>
              <a:rPr lang="en-US" sz="2000" dirty="0">
                <a:solidFill>
                  <a:srgbClr val="00504D"/>
                </a:solidFill>
                <a:latin typeface="Verdana" panose="020B0604030504040204" pitchFamily="34" charset="0"/>
                <a:ea typeface="Verdana" panose="020B0604030504040204" pitchFamily="34" charset="0"/>
              </a:rPr>
              <a:t> Community-based mental health services, Primary Health Care, Prevention and promotion as ‘</a:t>
            </a:r>
            <a:r>
              <a:rPr lang="en-US" sz="2000" b="1" dirty="0">
                <a:solidFill>
                  <a:srgbClr val="00504D"/>
                </a:solidFill>
                <a:latin typeface="Verdana" panose="020B0604030504040204" pitchFamily="34" charset="0"/>
                <a:ea typeface="Verdana" panose="020B0604030504040204" pitchFamily="34" charset="0"/>
              </a:rPr>
              <a:t>essential mental health services’</a:t>
            </a:r>
          </a:p>
          <a:p>
            <a:pPr marL="571500" indent="-5715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b="1" dirty="0" smtClean="0">
                <a:solidFill>
                  <a:srgbClr val="00504D"/>
                </a:solidFill>
                <a:latin typeface="Verdana" panose="020B0604030504040204" pitchFamily="34" charset="0"/>
                <a:ea typeface="Verdana" panose="020B0604030504040204" pitchFamily="34" charset="0"/>
              </a:rPr>
              <a:t>NGO personnel</a:t>
            </a:r>
            <a:r>
              <a:rPr lang="en-US" sz="2000" dirty="0" smtClean="0">
                <a:solidFill>
                  <a:srgbClr val="00504D"/>
                </a:solidFill>
                <a:latin typeface="Verdana" panose="020B0604030504040204" pitchFamily="34" charset="0"/>
                <a:ea typeface="Verdana" panose="020B0604030504040204" pitchFamily="34" charset="0"/>
              </a:rPr>
              <a:t>, and </a:t>
            </a:r>
            <a:r>
              <a:rPr lang="en-US" sz="2000" b="1" dirty="0" smtClean="0">
                <a:solidFill>
                  <a:srgbClr val="00504D"/>
                </a:solidFill>
                <a:latin typeface="Verdana" panose="020B0604030504040204" pitchFamily="34" charset="0"/>
                <a:ea typeface="Verdana" panose="020B0604030504040204" pitchFamily="34" charset="0"/>
              </a:rPr>
              <a:t>traditional healers </a:t>
            </a:r>
            <a:r>
              <a:rPr lang="en-US" sz="2000" dirty="0" smtClean="0">
                <a:solidFill>
                  <a:srgbClr val="00504D"/>
                </a:solidFill>
                <a:latin typeface="Verdana" panose="020B0604030504040204" pitchFamily="34" charset="0"/>
                <a:ea typeface="Verdana" panose="020B0604030504040204" pitchFamily="34" charset="0"/>
              </a:rPr>
              <a:t>be included in the definition of ‘health care services provider’</a:t>
            </a:r>
            <a:endParaRPr lang="en-US" sz="2000" dirty="0">
              <a:solidFill>
                <a:srgbClr val="00504D"/>
              </a:solidFill>
              <a:latin typeface="Verdana" panose="020B0604030504040204" pitchFamily="34" charset="0"/>
              <a:ea typeface="Verdana" panose="020B0604030504040204" pitchFamily="34" charset="0"/>
            </a:endParaRPr>
          </a:p>
          <a:p>
            <a:pPr marL="571500" indent="-5715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b="1" dirty="0">
                <a:solidFill>
                  <a:srgbClr val="00504D"/>
                </a:solidFill>
                <a:latin typeface="Verdana" panose="020B0604030504040204" pitchFamily="34" charset="0"/>
                <a:ea typeface="Verdana" panose="020B0604030504040204" pitchFamily="34" charset="0"/>
              </a:rPr>
              <a:t>Accountability</a:t>
            </a:r>
            <a:r>
              <a:rPr lang="en-US" sz="2000" dirty="0">
                <a:solidFill>
                  <a:srgbClr val="00504D"/>
                </a:solidFill>
                <a:latin typeface="Verdana" panose="020B0604030504040204" pitchFamily="34" charset="0"/>
                <a:ea typeface="Verdana" panose="020B0604030504040204" pitchFamily="34" charset="0"/>
              </a:rPr>
              <a:t> &amp; </a:t>
            </a:r>
            <a:r>
              <a:rPr lang="en-US" sz="2000" b="1" dirty="0">
                <a:solidFill>
                  <a:srgbClr val="00504D"/>
                </a:solidFill>
                <a:latin typeface="Verdana" panose="020B0604030504040204" pitchFamily="34" charset="0"/>
                <a:ea typeface="Verdana" panose="020B0604030504040204" pitchFamily="34" charset="0"/>
              </a:rPr>
              <a:t>Transparency </a:t>
            </a:r>
          </a:p>
          <a:p>
            <a:pPr marL="571500" indent="-5715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dirty="0">
                <a:solidFill>
                  <a:srgbClr val="00504D"/>
                </a:solidFill>
                <a:latin typeface="Verdana" panose="020B0604030504040204" pitchFamily="34" charset="0"/>
                <a:ea typeface="Verdana" panose="020B0604030504040204" pitchFamily="34" charset="0"/>
              </a:rPr>
              <a:t>Increased </a:t>
            </a:r>
            <a:r>
              <a:rPr lang="en-US" sz="2000" b="1" dirty="0">
                <a:solidFill>
                  <a:srgbClr val="00504D"/>
                </a:solidFill>
                <a:latin typeface="Verdana" panose="020B0604030504040204" pitchFamily="34" charset="0"/>
                <a:ea typeface="Verdana" panose="020B0604030504040204" pitchFamily="34" charset="0"/>
              </a:rPr>
              <a:t>capturing</a:t>
            </a:r>
            <a:r>
              <a:rPr lang="en-US" sz="2000" dirty="0">
                <a:solidFill>
                  <a:srgbClr val="00504D"/>
                </a:solidFill>
                <a:latin typeface="Verdana" panose="020B0604030504040204" pitchFamily="34" charset="0"/>
                <a:ea typeface="Verdana" panose="020B0604030504040204" pitchFamily="34" charset="0"/>
              </a:rPr>
              <a:t> of mental health data </a:t>
            </a:r>
          </a:p>
          <a:p>
            <a:pPr marL="571500" indent="-571500">
              <a:lnSpc>
                <a:spcPct val="150000"/>
              </a:lnSpc>
              <a:buClr>
                <a:srgbClr val="ABD34C"/>
              </a:buClr>
              <a:buFont typeface="Wingdings" panose="05000000000000000000" pitchFamily="2" charset="2"/>
              <a:buChar char="Ø"/>
            </a:pPr>
            <a:endParaRPr lang="en-US" sz="2000" i="1" dirty="0">
              <a:solidFill>
                <a:srgbClr val="00504D"/>
              </a:solidFill>
              <a:latin typeface="Verdana" panose="020B0604030504040204" pitchFamily="34" charset="0"/>
              <a:ea typeface="Verdana" panose="020B0604030504040204" pitchFamily="34" charset="0"/>
            </a:endParaRPr>
          </a:p>
          <a:p>
            <a:pPr marL="571500" indent="-571500">
              <a:lnSpc>
                <a:spcPct val="150000"/>
              </a:lnSpc>
              <a:buClr>
                <a:srgbClr val="ABD34C"/>
              </a:buClr>
              <a:buFont typeface="Wingdings" panose="05000000000000000000" pitchFamily="2" charset="2"/>
              <a:buChar char="Ø"/>
            </a:pPr>
            <a:endParaRPr lang="en-US" sz="2000" i="1" dirty="0">
              <a:solidFill>
                <a:srgbClr val="00504D"/>
              </a:solidFill>
              <a:latin typeface="Verdana" panose="020B0604030504040204" pitchFamily="34" charset="0"/>
              <a:ea typeface="Verdana" panose="020B0604030504040204" pitchFamily="34" charset="0"/>
            </a:endParaRPr>
          </a:p>
          <a:p>
            <a:pPr marL="571500" indent="-571500">
              <a:lnSpc>
                <a:spcPct val="150000"/>
              </a:lnSpc>
              <a:buClr>
                <a:srgbClr val="ABD34C"/>
              </a:buClr>
              <a:buFont typeface="Wingdings" panose="05000000000000000000" pitchFamily="2" charset="2"/>
              <a:buChar char="Ø"/>
            </a:pPr>
            <a:endParaRPr lang="en-US" sz="2000" i="1" dirty="0">
              <a:solidFill>
                <a:srgbClr val="00504D"/>
              </a:solidFill>
              <a:latin typeface="Verdana" panose="020B0604030504040204" pitchFamily="34" charset="0"/>
              <a:ea typeface="Verdana" panose="020B0604030504040204" pitchFamily="34" charset="0"/>
            </a:endParaRPr>
          </a:p>
          <a:p>
            <a:pPr marL="571500" indent="-571500">
              <a:lnSpc>
                <a:spcPct val="150000"/>
              </a:lnSpc>
              <a:buClr>
                <a:srgbClr val="ABD34C"/>
              </a:buClr>
              <a:buFont typeface="Wingdings" panose="05000000000000000000" pitchFamily="2" charset="2"/>
              <a:buChar char="Ø"/>
            </a:pPr>
            <a:endParaRPr lang="en-US" sz="2000" i="1" dirty="0">
              <a:solidFill>
                <a:srgbClr val="00504D"/>
              </a:solidFill>
              <a:latin typeface="Verdana" panose="020B0604030504040204" pitchFamily="34" charset="0"/>
              <a:ea typeface="Verdana" panose="020B0604030504040204" pitchFamily="34" charset="0"/>
            </a:endParaRPr>
          </a:p>
          <a:p>
            <a:pPr marL="571500" indent="-571500">
              <a:lnSpc>
                <a:spcPct val="150000"/>
              </a:lnSpc>
              <a:buClr>
                <a:srgbClr val="ABD34C"/>
              </a:buClr>
              <a:buFont typeface="Wingdings" panose="05000000000000000000" pitchFamily="2" charset="2"/>
              <a:buChar char="Ø"/>
            </a:pPr>
            <a:endParaRPr lang="en-US" sz="2000" i="1" dirty="0">
              <a:solidFill>
                <a:srgbClr val="00504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3103108"/>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108" y="537187"/>
            <a:ext cx="10046525" cy="1200329"/>
          </a:xfrm>
          <a:prstGeom prst="rect">
            <a:avLst/>
          </a:prstGeom>
          <a:noFill/>
        </p:spPr>
        <p:txBody>
          <a:bodyPr wrap="square" rtlCol="0">
            <a:spAutoFit/>
          </a:bodyPr>
          <a:lstStyle/>
          <a:p>
            <a:pPr algn="ct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2a.	</a:t>
            </a:r>
            <a:r>
              <a:rPr lang="en-US" sz="3600" b="1" dirty="0" err="1" smtClean="0">
                <a:solidFill>
                  <a:srgbClr val="00504D"/>
                </a:solidFill>
                <a:effectLst>
                  <a:outerShdw blurRad="38100" dist="38100" dir="2700000" algn="tl">
                    <a:srgbClr val="000000">
                      <a:alpha val="43137"/>
                    </a:srgbClr>
                  </a:outerShdw>
                </a:effectLst>
                <a:latin typeface="Futura Md BT" panose="020B0602020204020303" pitchFamily="34" charset="0"/>
              </a:rPr>
              <a:t>Intersectoral</a:t>
            </a: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 community </a:t>
            </a:r>
            <a:r>
              <a:rPr lang="en-US" sz="3600" b="1" dirty="0">
                <a:solidFill>
                  <a:srgbClr val="00504D"/>
                </a:solidFill>
                <a:effectLst>
                  <a:outerShdw blurRad="38100" dist="38100" dir="2700000" algn="tl">
                    <a:srgbClr val="000000">
                      <a:alpha val="43137"/>
                    </a:srgbClr>
                  </a:outerShdw>
                </a:effectLst>
                <a:latin typeface="Futura Md BT" panose="020B0602020204020303" pitchFamily="34" charset="0"/>
              </a:rPr>
              <a:t>mental </a:t>
            </a:r>
            <a:endPar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endParaRPr>
          </a:p>
          <a:p>
            <a:pPr algn="ctr"/>
            <a:r>
              <a:rPr lang="en-US" sz="3600" b="1" dirty="0" smtClean="0">
                <a:solidFill>
                  <a:srgbClr val="00504D"/>
                </a:solidFill>
                <a:effectLst>
                  <a:outerShdw blurRad="38100" dist="38100" dir="2700000" algn="tl">
                    <a:srgbClr val="000000">
                      <a:alpha val="43137"/>
                    </a:srgbClr>
                  </a:outerShdw>
                </a:effectLst>
                <a:latin typeface="Futura Md BT" panose="020B0602020204020303" pitchFamily="34" charset="0"/>
              </a:rPr>
              <a:t>health services</a:t>
            </a:r>
            <a:endParaRPr lang="en-ZA" sz="3600" b="1" dirty="0">
              <a:solidFill>
                <a:srgbClr val="00504D"/>
              </a:solidFill>
              <a:effectLst>
                <a:outerShdw blurRad="38100" dist="38100" dir="2700000" algn="tl">
                  <a:srgbClr val="000000">
                    <a:alpha val="43137"/>
                  </a:srgbClr>
                </a:outerShdw>
              </a:effectLst>
              <a:latin typeface="Futura Md BT" panose="020B0602020204020303" pitchFamily="34" charset="0"/>
            </a:endParaRPr>
          </a:p>
        </p:txBody>
      </p:sp>
      <p:sp>
        <p:nvSpPr>
          <p:cNvPr id="6" name="TextBox 5"/>
          <p:cNvSpPr txBox="1"/>
          <p:nvPr/>
        </p:nvSpPr>
        <p:spPr>
          <a:xfrm>
            <a:off x="761588" y="1874752"/>
            <a:ext cx="11530942" cy="3785652"/>
          </a:xfrm>
          <a:prstGeom prst="rect">
            <a:avLst/>
          </a:prstGeom>
          <a:noFill/>
        </p:spPr>
        <p:txBody>
          <a:bodyPr wrap="square" rtlCol="0">
            <a:spAutoFit/>
          </a:bodyPr>
          <a:lstStyle/>
          <a:p>
            <a:pPr marL="457200" indent="-457200">
              <a:lnSpc>
                <a:spcPct val="150000"/>
              </a:lnSpc>
              <a:buClr>
                <a:srgbClr val="ABD34C"/>
              </a:buClr>
              <a:buFont typeface="Wingdings" panose="05000000000000000000" pitchFamily="2" charset="2"/>
              <a:buChar char="Ø"/>
            </a:pPr>
            <a:r>
              <a:rPr lang="en-US" sz="2000" dirty="0">
                <a:solidFill>
                  <a:srgbClr val="00504D"/>
                </a:solidFill>
                <a:latin typeface="Verdana" panose="020B0604030504040204" pitchFamily="34" charset="0"/>
                <a:ea typeface="Verdana" panose="020B0604030504040204" pitchFamily="34" charset="0"/>
              </a:rPr>
              <a:t>Examples: Residential and day care services, psychosocial and rehabilitation services, mental health literacy and awareness services, medication adherence support services</a:t>
            </a:r>
          </a:p>
          <a:p>
            <a:pPr marL="457200" indent="-4572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dirty="0">
                <a:solidFill>
                  <a:srgbClr val="00504D"/>
                </a:solidFill>
                <a:latin typeface="Verdana" panose="020B0604030504040204" pitchFamily="34" charset="0"/>
                <a:ea typeface="Verdana" panose="020B0604030504040204" pitchFamily="34" charset="0"/>
              </a:rPr>
              <a:t>Such services acknowledged in the NHI Bill for consistent funding</a:t>
            </a:r>
          </a:p>
          <a:p>
            <a:pPr marL="457200" indent="-4572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b="1" dirty="0">
                <a:solidFill>
                  <a:srgbClr val="00504D"/>
                </a:solidFill>
                <a:latin typeface="Verdana" panose="020B0604030504040204" pitchFamily="34" charset="0"/>
                <a:ea typeface="Verdana" panose="020B0604030504040204" pitchFamily="34" charset="0"/>
              </a:rPr>
              <a:t>Revise the current licensing regulations </a:t>
            </a:r>
            <a:r>
              <a:rPr lang="en-US" sz="2000" dirty="0">
                <a:solidFill>
                  <a:srgbClr val="00504D"/>
                </a:solidFill>
                <a:latin typeface="Verdana" panose="020B0604030504040204" pitchFamily="34" charset="0"/>
                <a:ea typeface="Verdana" panose="020B0604030504040204" pitchFamily="34" charset="0"/>
              </a:rPr>
              <a:t>of mental health NGOs to be more user-friendly and financially viable</a:t>
            </a:r>
          </a:p>
          <a:p>
            <a:pPr marL="457200" indent="-457200">
              <a:lnSpc>
                <a:spcPct val="150000"/>
              </a:lnSpc>
              <a:buClr>
                <a:srgbClr val="ABD34C"/>
              </a:buClr>
              <a:buFont typeface="Wingdings" panose="05000000000000000000" pitchFamily="2" charset="2"/>
              <a:buChar char="Ø"/>
            </a:pPr>
            <a:r>
              <a:rPr lang="en-US" sz="2000" i="1" u="sng" dirty="0">
                <a:solidFill>
                  <a:srgbClr val="00504D"/>
                </a:solidFill>
                <a:latin typeface="Verdana" panose="020B0604030504040204" pitchFamily="34" charset="0"/>
                <a:ea typeface="Verdana" panose="020B0604030504040204" pitchFamily="34" charset="0"/>
              </a:rPr>
              <a:t>Recommendation</a:t>
            </a:r>
            <a:r>
              <a:rPr lang="en-US" sz="2000" i="1" dirty="0">
                <a:solidFill>
                  <a:srgbClr val="00504D"/>
                </a:solidFill>
                <a:latin typeface="Verdana" panose="020B0604030504040204" pitchFamily="34" charset="0"/>
                <a:ea typeface="Verdana" panose="020B0604030504040204" pitchFamily="34" charset="0"/>
              </a:rPr>
              <a:t>: </a:t>
            </a:r>
            <a:r>
              <a:rPr lang="en-US" sz="2000" dirty="0">
                <a:solidFill>
                  <a:srgbClr val="00504D"/>
                </a:solidFill>
                <a:latin typeface="Verdana" panose="020B0604030504040204" pitchFamily="34" charset="0"/>
                <a:ea typeface="Verdana" panose="020B0604030504040204" pitchFamily="34" charset="0"/>
              </a:rPr>
              <a:t>Develop, implement, up-scale  a </a:t>
            </a:r>
            <a:r>
              <a:rPr lang="en-US" sz="2000" b="1" dirty="0" err="1">
                <a:solidFill>
                  <a:srgbClr val="00504D"/>
                </a:solidFill>
                <a:latin typeface="Verdana" panose="020B0604030504040204" pitchFamily="34" charset="0"/>
                <a:ea typeface="Verdana" panose="020B0604030504040204" pitchFamily="34" charset="0"/>
              </a:rPr>
              <a:t>standardised</a:t>
            </a:r>
            <a:r>
              <a:rPr lang="en-US" sz="2000" b="1" dirty="0">
                <a:solidFill>
                  <a:srgbClr val="00504D"/>
                </a:solidFill>
                <a:latin typeface="Verdana" panose="020B0604030504040204" pitchFamily="34" charset="0"/>
                <a:ea typeface="Verdana" panose="020B0604030504040204" pitchFamily="34" charset="0"/>
              </a:rPr>
              <a:t> package </a:t>
            </a:r>
            <a:r>
              <a:rPr lang="en-US" sz="2000" dirty="0">
                <a:solidFill>
                  <a:srgbClr val="00504D"/>
                </a:solidFill>
                <a:latin typeface="Verdana" panose="020B0604030504040204" pitchFamily="34" charset="0"/>
                <a:ea typeface="Verdana" panose="020B0604030504040204" pitchFamily="34" charset="0"/>
              </a:rPr>
              <a:t>of community person-</a:t>
            </a:r>
            <a:r>
              <a:rPr lang="en-US" sz="2000" dirty="0" err="1">
                <a:solidFill>
                  <a:srgbClr val="00504D"/>
                </a:solidFill>
                <a:latin typeface="Verdana" panose="020B0604030504040204" pitchFamily="34" charset="0"/>
                <a:ea typeface="Verdana" panose="020B0604030504040204" pitchFamily="34" charset="0"/>
              </a:rPr>
              <a:t>centred</a:t>
            </a:r>
            <a:r>
              <a:rPr lang="en-US" sz="2000" dirty="0">
                <a:solidFill>
                  <a:srgbClr val="00504D"/>
                </a:solidFill>
                <a:latin typeface="Verdana" panose="020B0604030504040204" pitchFamily="34" charset="0"/>
                <a:ea typeface="Verdana" panose="020B0604030504040204" pitchFamily="34" charset="0"/>
              </a:rPr>
              <a:t> care Psychosocial rehabilitation services (PSR)</a:t>
            </a:r>
          </a:p>
        </p:txBody>
      </p:sp>
    </p:spTree>
    <p:extLst>
      <p:ext uri="{BB962C8B-B14F-4D97-AF65-F5344CB8AC3E}">
        <p14:creationId xmlns:p14="http://schemas.microsoft.com/office/powerpoint/2010/main" val="3807578283"/>
      </p:ext>
    </p:extLst>
  </p:cSld>
  <p:clrMapOvr>
    <a:masterClrMapping/>
  </p:clrMapOvr>
  <mc:AlternateContent xmlns:mc="http://schemas.openxmlformats.org/markup-compatibility/2006" xmlns:p14="http://schemas.microsoft.com/office/powerpoint/2010/main">
    <mc:Choice Requires="p14">
      <p:transition spd="slow" p14:dur="2000" advTm="1945"/>
    </mc:Choice>
    <mc:Fallback xmlns="">
      <p:transition spd="slow" advTm="194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3058</TotalTime>
  <Words>976</Words>
  <Application>Microsoft Office PowerPoint</Application>
  <PresentationFormat>Widescreen</PresentationFormat>
  <Paragraphs>120</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Futura Md BT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Stefanie Poô</dc:creator>
  <cp:lastModifiedBy>Vuyokazi Majalamba</cp:lastModifiedBy>
  <cp:revision>61</cp:revision>
  <dcterms:created xsi:type="dcterms:W3CDTF">2014-06-30T10:15:34Z</dcterms:created>
  <dcterms:modified xsi:type="dcterms:W3CDTF">2021-12-07T13:46:53Z</dcterms:modified>
</cp:coreProperties>
</file>