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 id="2147483684" r:id="rId3"/>
  </p:sldMasterIdLst>
  <p:notesMasterIdLst>
    <p:notesMasterId r:id="rId14"/>
  </p:notesMasterIdLst>
  <p:handoutMasterIdLst>
    <p:handoutMasterId r:id="rId15"/>
  </p:handoutMasterIdLst>
  <p:sldIdLst>
    <p:sldId id="257" r:id="rId4"/>
    <p:sldId id="432" r:id="rId5"/>
    <p:sldId id="438" r:id="rId6"/>
    <p:sldId id="444" r:id="rId7"/>
    <p:sldId id="445" r:id="rId8"/>
    <p:sldId id="446" r:id="rId9"/>
    <p:sldId id="443" r:id="rId10"/>
    <p:sldId id="435" r:id="rId11"/>
    <p:sldId id="439" r:id="rId12"/>
    <p:sldId id="442" r:id="rId1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564" autoAdjust="0"/>
    <p:restoredTop sz="94660"/>
  </p:normalViewPr>
  <p:slideViewPr>
    <p:cSldViewPr snapToGrid="0">
      <p:cViewPr varScale="1">
        <p:scale>
          <a:sx n="73" d="100"/>
          <a:sy n="73" d="100"/>
        </p:scale>
        <p:origin x="666" y="66"/>
      </p:cViewPr>
      <p:guideLst>
        <p:guide orient="horz" pos="2160"/>
        <p:guide pos="3840"/>
      </p:guideLst>
    </p:cSldViewPr>
  </p:slideViewPr>
  <p:notesTextViewPr>
    <p:cViewPr>
      <p:scale>
        <a:sx n="1" d="1"/>
        <a:sy n="1" d="1"/>
      </p:scale>
      <p:origin x="0" y="0"/>
    </p:cViewPr>
  </p:notesTextViewPr>
  <p:notesViewPr>
    <p:cSldViewPr snapToGrid="0">
      <p:cViewPr varScale="1">
        <p:scale>
          <a:sx n="64" d="100"/>
          <a:sy n="64" d="100"/>
        </p:scale>
        <p:origin x="-2916"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809FA60-7E4B-41F3-AA4C-3E70A01CABA5}" type="datetimeFigureOut">
              <a:rPr lang="en-US" smtClean="0"/>
              <a:pPr/>
              <a:t>12/7/2021</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123CB817-3931-4A37-8E39-274EE661374A}" type="slidenum">
              <a:rPr lang="en-US" smtClean="0"/>
              <a:pPr/>
              <a:t>‹#›</a:t>
            </a:fld>
            <a:endParaRPr lang="en-US"/>
          </a:p>
        </p:txBody>
      </p:sp>
    </p:spTree>
    <p:extLst>
      <p:ext uri="{BB962C8B-B14F-4D97-AF65-F5344CB8AC3E}">
        <p14:creationId xmlns:p14="http://schemas.microsoft.com/office/powerpoint/2010/main" val="40249820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1"/>
            <a:ext cx="2945659" cy="498056"/>
          </a:xfrm>
          <a:prstGeom prst="rect">
            <a:avLst/>
          </a:prstGeom>
        </p:spPr>
        <p:txBody>
          <a:bodyPr vert="horz" lIns="91440" tIns="45720" rIns="91440" bIns="45720" rtlCol="0"/>
          <a:lstStyle>
            <a:lvl1pPr algn="r">
              <a:defRPr sz="1200"/>
            </a:lvl1pPr>
          </a:lstStyle>
          <a:p>
            <a:fld id="{62CBDE6C-B209-4F6A-BD6D-3DC3A5514C96}" type="datetimeFigureOut">
              <a:rPr lang="en-ZA" smtClean="0"/>
              <a:pPr/>
              <a:t>2021-12-07</a:t>
            </a:fld>
            <a:endParaRPr lang="en-ZA"/>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5"/>
            <a:ext cx="2945659" cy="49805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5"/>
            <a:ext cx="2945659" cy="498055"/>
          </a:xfrm>
          <a:prstGeom prst="rect">
            <a:avLst/>
          </a:prstGeom>
        </p:spPr>
        <p:txBody>
          <a:bodyPr vert="horz" lIns="91440" tIns="45720" rIns="91440" bIns="45720" rtlCol="0" anchor="b"/>
          <a:lstStyle>
            <a:lvl1pPr algn="r">
              <a:defRPr sz="1200"/>
            </a:lvl1pPr>
          </a:lstStyle>
          <a:p>
            <a:fld id="{3FBD26A5-0B12-432C-AE8F-E666E782F0D6}" type="slidenum">
              <a:rPr lang="en-ZA" smtClean="0"/>
              <a:pPr/>
              <a:t>‹#›</a:t>
            </a:fld>
            <a:endParaRPr lang="en-ZA"/>
          </a:p>
        </p:txBody>
      </p:sp>
    </p:spTree>
    <p:extLst>
      <p:ext uri="{BB962C8B-B14F-4D97-AF65-F5344CB8AC3E}">
        <p14:creationId xmlns:p14="http://schemas.microsoft.com/office/powerpoint/2010/main" val="167652675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6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46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BAD3734-BA7D-4B69-A559-B1902E402F12}" type="slidenum">
              <a:rPr lang="en-ZA" altLang="en-US" smtClean="0">
                <a:solidFill>
                  <a:prstClr val="black"/>
                </a:solidFill>
              </a:rPr>
              <a:pPr/>
              <a:t>1</a:t>
            </a:fld>
            <a:endParaRPr lang="en-ZA" altLang="en-US">
              <a:solidFill>
                <a:prstClr val="black"/>
              </a:solidFill>
            </a:endParaRPr>
          </a:p>
        </p:txBody>
      </p:sp>
    </p:spTree>
    <p:extLst>
      <p:ext uri="{BB962C8B-B14F-4D97-AF65-F5344CB8AC3E}">
        <p14:creationId xmlns:p14="http://schemas.microsoft.com/office/powerpoint/2010/main" val="3393835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3FBD26A5-0B12-432C-AE8F-E666E782F0D6}" type="slidenum">
              <a:rPr lang="en-ZA" smtClean="0"/>
              <a:pPr/>
              <a:t>2</a:t>
            </a:fld>
            <a:endParaRPr lang="en-ZA"/>
          </a:p>
        </p:txBody>
      </p:sp>
    </p:spTree>
    <p:extLst>
      <p:ext uri="{BB962C8B-B14F-4D97-AF65-F5344CB8AC3E}">
        <p14:creationId xmlns:p14="http://schemas.microsoft.com/office/powerpoint/2010/main" val="705452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FBD26A5-0B12-432C-AE8F-E666E782F0D6}" type="slidenum">
              <a:rPr lang="en-ZA" smtClean="0"/>
              <a:pPr/>
              <a:t>4</a:t>
            </a:fld>
            <a:endParaRPr lang="en-ZA"/>
          </a:p>
        </p:txBody>
      </p:sp>
    </p:spTree>
    <p:extLst>
      <p:ext uri="{BB962C8B-B14F-4D97-AF65-F5344CB8AC3E}">
        <p14:creationId xmlns:p14="http://schemas.microsoft.com/office/powerpoint/2010/main" val="1855371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ZA"/>
          </a:p>
        </p:txBody>
      </p:sp>
    </p:spTree>
    <p:extLst>
      <p:ext uri="{BB962C8B-B14F-4D97-AF65-F5344CB8AC3E}">
        <p14:creationId xmlns:p14="http://schemas.microsoft.com/office/powerpoint/2010/main" val="716805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val="1136659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364162"/>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609600" y="274638"/>
            <a:ext cx="80264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val="8099978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a:srcRect b="15651"/>
          <a:stretch>
            <a:fillRect/>
          </a:stretch>
        </p:blipFill>
        <p:spPr bwMode="auto">
          <a:xfrm>
            <a:off x="0" y="0"/>
            <a:ext cx="12192000" cy="5715000"/>
          </a:xfrm>
          <a:prstGeom prst="rect">
            <a:avLst/>
          </a:prstGeom>
          <a:noFill/>
          <a:ln w="9525">
            <a:noFill/>
            <a:miter lim="800000"/>
            <a:headEnd/>
            <a:tailEnd/>
          </a:ln>
        </p:spPr>
      </p:pic>
      <p:sp>
        <p:nvSpPr>
          <p:cNvPr id="5" name="Rectangle 6"/>
          <p:cNvSpPr>
            <a:spLocks noChangeArrowheads="1"/>
          </p:cNvSpPr>
          <p:nvPr/>
        </p:nvSpPr>
        <p:spPr bwMode="auto">
          <a:xfrm>
            <a:off x="0" y="5715000"/>
            <a:ext cx="12192000" cy="76200"/>
          </a:xfrm>
          <a:prstGeom prst="rect">
            <a:avLst/>
          </a:prstGeom>
          <a:solidFill>
            <a:srgbClr val="008000"/>
          </a:solidFill>
          <a:ln w="9525">
            <a:noFill/>
            <a:miter lim="800000"/>
            <a:headEnd/>
            <a:tailEnd/>
          </a:ln>
          <a:effectLst/>
        </p:spPr>
        <p:txBody>
          <a:bodyPr wrap="none" anchor="ctr"/>
          <a:lstStyle/>
          <a:p>
            <a:pPr eaLnBrk="0" fontAlgn="base" hangingPunct="0">
              <a:spcBef>
                <a:spcPct val="0"/>
              </a:spcBef>
              <a:spcAft>
                <a:spcPct val="0"/>
              </a:spcAft>
              <a:defRPr/>
            </a:pPr>
            <a:endParaRPr lang="en-US" dirty="0">
              <a:solidFill>
                <a:prstClr val="black"/>
              </a:solidFill>
              <a:latin typeface="Times"/>
            </a:endParaRPr>
          </a:p>
        </p:txBody>
      </p:sp>
      <p:pic>
        <p:nvPicPr>
          <p:cNvPr id="6" name="Picture 7" descr="dirclogo"/>
          <p:cNvPicPr>
            <a:picLocks noChangeAspect="1" noChangeArrowheads="1"/>
          </p:cNvPicPr>
          <p:nvPr/>
        </p:nvPicPr>
        <p:blipFill>
          <a:blip r:embed="rId3"/>
          <a:srcRect/>
          <a:stretch>
            <a:fillRect/>
          </a:stretch>
        </p:blipFill>
        <p:spPr bwMode="auto">
          <a:xfrm>
            <a:off x="304800" y="5943603"/>
            <a:ext cx="2946400" cy="728663"/>
          </a:xfrm>
          <a:prstGeom prst="rect">
            <a:avLst/>
          </a:prstGeom>
          <a:noFill/>
          <a:ln w="9525">
            <a:noFill/>
            <a:miter lim="800000"/>
            <a:headEnd/>
            <a:tailEnd/>
          </a:ln>
        </p:spPr>
      </p:pic>
      <p:sp>
        <p:nvSpPr>
          <p:cNvPr id="22538" name="Rectangle 10"/>
          <p:cNvSpPr>
            <a:spLocks noGrp="1" noChangeArrowheads="1"/>
          </p:cNvSpPr>
          <p:nvPr>
            <p:ph type="ctrTitle" sz="quarter"/>
          </p:nvPr>
        </p:nvSpPr>
        <p:spPr>
          <a:xfrm>
            <a:off x="914400" y="968378"/>
            <a:ext cx="103632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828800" y="3429000"/>
            <a:ext cx="85344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158392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3B81CA7B-C617-4EE3-BE71-584B15AC884F}"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33415230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CE9240E3-5A59-4E2B-8576-7CF86CF720A2}"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23992707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038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038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62BBFB9F-24C9-43CA-B401-C9FBEFE4170F}"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20274776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E2FEBEA7-4A31-4DE2-8306-A21A1FCEF9DA}"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34990393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B0E12B1A-09A8-4CB4-9D70-3AAFE3164C4B}"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36422590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D4661BC6-CA52-44BC-AB1A-3CB041A808AE}"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14215514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17505D6E-8655-44FC-8F72-2BF4C5C224AA}"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4179230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val="18163952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704F7A7B-2F10-4ACA-8F73-B78E4D551462}"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1728150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0A4D375A-C130-4DC5-B331-7D06C4B6AE55}"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27554116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C2712AF8-27C9-414E-9E35-BD647664F4E7}"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33324720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a:extLst>
              <a:ext uri="{28A0092B-C50C-407E-A947-70E740481C1C}">
                <a14:useLocalDpi xmlns:a14="http://schemas.microsoft.com/office/drawing/2010/main" val="0"/>
              </a:ext>
            </a:extLst>
          </a:blip>
          <a:srcRect b="15651"/>
          <a:stretch>
            <a:fillRect/>
          </a:stretch>
        </p:blipFill>
        <p:spPr bwMode="auto">
          <a:xfrm>
            <a:off x="0" y="0"/>
            <a:ext cx="12192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p:nvSpPr>
        <p:spPr bwMode="auto">
          <a:xfrm>
            <a:off x="0" y="5715000"/>
            <a:ext cx="12192000" cy="76200"/>
          </a:xfrm>
          <a:prstGeom prst="rect">
            <a:avLst/>
          </a:prstGeom>
          <a:solidFill>
            <a:srgbClr val="008000"/>
          </a:solidFill>
          <a:ln>
            <a:noFill/>
          </a:ln>
        </p:spPr>
        <p:txBody>
          <a:bodyPr wrap="none" anchor="ctr"/>
          <a:lstStyle>
            <a:lvl1pPr eaLnBrk="0" hangingPunct="0">
              <a:defRPr sz="2400">
                <a:solidFill>
                  <a:schemeClr val="tx1"/>
                </a:solidFill>
                <a:latin typeface="Times" panose="02020603050405020304" pitchFamily="18" charset="0"/>
                <a:cs typeface="Arial" panose="020B0604020202020204" pitchFamily="34" charset="0"/>
              </a:defRPr>
            </a:lvl1pPr>
            <a:lvl2pPr marL="742950" indent="-285750" eaLnBrk="0" hangingPunct="0">
              <a:defRPr sz="2400">
                <a:solidFill>
                  <a:schemeClr val="tx1"/>
                </a:solidFill>
                <a:latin typeface="Times" panose="02020603050405020304" pitchFamily="18" charset="0"/>
                <a:cs typeface="Arial" panose="020B0604020202020204" pitchFamily="34" charset="0"/>
              </a:defRPr>
            </a:lvl2pPr>
            <a:lvl3pPr marL="1143000" indent="-228600" eaLnBrk="0" hangingPunct="0">
              <a:defRPr sz="2400">
                <a:solidFill>
                  <a:schemeClr val="tx1"/>
                </a:solidFill>
                <a:latin typeface="Times" panose="02020603050405020304" pitchFamily="18" charset="0"/>
                <a:cs typeface="Arial" panose="020B0604020202020204" pitchFamily="34" charset="0"/>
              </a:defRPr>
            </a:lvl3pPr>
            <a:lvl4pPr marL="1600200" indent="-228600" eaLnBrk="0" hangingPunct="0">
              <a:defRPr sz="2400">
                <a:solidFill>
                  <a:schemeClr val="tx1"/>
                </a:solidFill>
                <a:latin typeface="Times" panose="02020603050405020304" pitchFamily="18" charset="0"/>
                <a:cs typeface="Arial" panose="020B0604020202020204" pitchFamily="34" charset="0"/>
              </a:defRPr>
            </a:lvl4pPr>
            <a:lvl5pPr marL="2057400" indent="-228600" eaLnBrk="0" hangingPunct="0">
              <a:defRPr sz="2400">
                <a:solidFill>
                  <a:schemeClr val="tx1"/>
                </a:solidFill>
                <a:latin typeface="Times"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9pPr>
          </a:lstStyle>
          <a:p>
            <a:pPr fontAlgn="base">
              <a:spcBef>
                <a:spcPct val="0"/>
              </a:spcBef>
              <a:spcAft>
                <a:spcPct val="0"/>
              </a:spcAft>
              <a:defRPr/>
            </a:pPr>
            <a:endParaRPr lang="en-US" sz="2400" dirty="0">
              <a:solidFill>
                <a:srgbClr val="000000"/>
              </a:solidFill>
            </a:endParaRPr>
          </a:p>
        </p:txBody>
      </p:sp>
      <p:pic>
        <p:nvPicPr>
          <p:cNvPr id="6" name="Picture 7" descr="dirc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914400" y="968376"/>
            <a:ext cx="103632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828800" y="3429000"/>
            <a:ext cx="85344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3629392423"/>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AB0A2F25-A3B7-4DF4-BA46-5F6EDE8E887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458624711"/>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Rectangle 28"/>
          <p:cNvSpPr>
            <a:spLocks noGrp="1" noChangeArrowheads="1"/>
          </p:cNvSpPr>
          <p:nvPr>
            <p:ph type="sldNum" sz="quarter" idx="10"/>
          </p:nvPr>
        </p:nvSpPr>
        <p:spPr>
          <a:ln/>
        </p:spPr>
        <p:txBody>
          <a:bodyPr/>
          <a:lstStyle>
            <a:lvl1pPr>
              <a:defRPr/>
            </a:lvl1pPr>
          </a:lstStyle>
          <a:p>
            <a:pPr>
              <a:defRPr/>
            </a:pPr>
            <a:fld id="{191826EC-CA59-4C66-98E6-6C63AFC5B92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242744087"/>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05472912-DC2A-43D1-9A3A-241BACCD737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460117984"/>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51498A5C-1919-4F7D-8A5C-940236D3977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63043924"/>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F1FE9FE8-AEB4-4117-A74B-C9C29D9900D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828329967"/>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23254143-6079-4EC4-9BB1-0B2FC79139F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62841902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35416577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19EF1A6B-78E7-441B-A8E8-677960EC66F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403032238"/>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33F53F00-7261-49C5-972C-10F160FF8D4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684404387"/>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AEFE71EB-F1D6-4C8C-AE5F-12D55F278BA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604087943"/>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711E6E08-104A-4EEC-92A9-7B0CE73CCEF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608626247"/>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7EDA19A6-1400-41B7-9EDD-282368D0B8E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02649888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609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97600" y="1600200"/>
            <a:ext cx="53848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val="1574393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val="1142035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Tree>
    <p:extLst>
      <p:ext uri="{BB962C8B-B14F-4D97-AF65-F5344CB8AC3E}">
        <p14:creationId xmlns:p14="http://schemas.microsoft.com/office/powerpoint/2010/main" val="2884718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4379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7658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706009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3" descr="Powerpoint"/>
          <p:cNvPicPr>
            <a:picLocks noChangeAspect="1" noChangeArrowheads="1"/>
          </p:cNvPicPr>
          <p:nvPr/>
        </p:nvPicPr>
        <p:blipFill>
          <a:blip r:embed="rId13">
            <a:extLst>
              <a:ext uri="{28A0092B-C50C-407E-A947-70E740481C1C}">
                <a14:useLocalDpi xmlns:a14="http://schemas.microsoft.com/office/drawing/2010/main" val="0"/>
              </a:ext>
            </a:extLst>
          </a:blip>
          <a:srcRect b="15651"/>
          <a:stretch>
            <a:fillRect/>
          </a:stretch>
        </p:blipFill>
        <p:spPr bwMode="auto">
          <a:xfrm>
            <a:off x="0" y="0"/>
            <a:ext cx="12192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6"/>
          <p:cNvSpPr>
            <a:spLocks noChangeArrowheads="1"/>
          </p:cNvSpPr>
          <p:nvPr/>
        </p:nvSpPr>
        <p:spPr bwMode="auto">
          <a:xfrm>
            <a:off x="0" y="5715000"/>
            <a:ext cx="12192000" cy="76200"/>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defRPr/>
            </a:pPr>
            <a:endParaRPr lang="en-US" sz="2400">
              <a:solidFill>
                <a:srgbClr val="000000"/>
              </a:solidFill>
              <a:latin typeface="Times" panose="02020603050405020304" pitchFamily="18" charset="0"/>
            </a:endParaRPr>
          </a:p>
        </p:txBody>
      </p:sp>
      <p:pic>
        <p:nvPicPr>
          <p:cNvPr id="1028" name="Picture 7" descr="dirc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Rectangle 25"/>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30" name="Rectangle 26"/>
          <p:cNvSpPr>
            <a:spLocks noGrp="1" noChangeArrowheads="1"/>
          </p:cNvSpPr>
          <p:nvPr>
            <p:ph type="body" idx="1"/>
          </p:nvPr>
        </p:nvSpPr>
        <p:spPr bwMode="auto">
          <a:xfrm>
            <a:off x="609600" y="1600200"/>
            <a:ext cx="10972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Tree>
    <p:extLst>
      <p:ext uri="{BB962C8B-B14F-4D97-AF65-F5344CB8AC3E}">
        <p14:creationId xmlns:p14="http://schemas.microsoft.com/office/powerpoint/2010/main" val="40686483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3200" b="1">
          <a:solidFill>
            <a:schemeClr val="tx2"/>
          </a:solidFill>
          <a:latin typeface="Arial" charset="0"/>
        </a:defRPr>
      </a:lvl6pPr>
      <a:lvl7pPr marL="914400" algn="ctr" rtl="0" fontAlgn="base">
        <a:spcBef>
          <a:spcPct val="0"/>
        </a:spcBef>
        <a:spcAft>
          <a:spcPct val="0"/>
        </a:spcAft>
        <a:defRPr sz="3200" b="1">
          <a:solidFill>
            <a:schemeClr val="tx2"/>
          </a:solidFill>
          <a:latin typeface="Arial" charset="0"/>
        </a:defRPr>
      </a:lvl7pPr>
      <a:lvl8pPr marL="1371600" algn="ctr" rtl="0" fontAlgn="base">
        <a:spcBef>
          <a:spcPct val="0"/>
        </a:spcBef>
        <a:spcAft>
          <a:spcPct val="0"/>
        </a:spcAft>
        <a:defRPr sz="3200" b="1">
          <a:solidFill>
            <a:schemeClr val="tx2"/>
          </a:solidFill>
          <a:latin typeface="Arial" charset="0"/>
        </a:defRPr>
      </a:lvl8pPr>
      <a:lvl9pPr marL="1828800" algn="ctr" rtl="0" fontAlgn="base">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42" name="Rectangle 18"/>
          <p:cNvSpPr>
            <a:spLocks noChangeArrowheads="1"/>
          </p:cNvSpPr>
          <p:nvPr/>
        </p:nvSpPr>
        <p:spPr bwMode="auto">
          <a:xfrm>
            <a:off x="0" y="5715000"/>
            <a:ext cx="12192000" cy="76200"/>
          </a:xfrm>
          <a:prstGeom prst="rect">
            <a:avLst/>
          </a:prstGeom>
          <a:solidFill>
            <a:srgbClr val="008000"/>
          </a:solidFill>
          <a:ln w="9525">
            <a:noFill/>
            <a:miter lim="800000"/>
            <a:headEnd/>
            <a:tailEnd/>
          </a:ln>
          <a:effectLst/>
        </p:spPr>
        <p:txBody>
          <a:bodyPr wrap="none" anchor="ctr"/>
          <a:lstStyle/>
          <a:p>
            <a:pPr eaLnBrk="0" fontAlgn="base" hangingPunct="0">
              <a:spcBef>
                <a:spcPct val="0"/>
              </a:spcBef>
              <a:spcAft>
                <a:spcPct val="0"/>
              </a:spcAft>
              <a:defRPr/>
            </a:pPr>
            <a:endParaRPr lang="en-US" dirty="0">
              <a:solidFill>
                <a:prstClr val="black"/>
              </a:solidFill>
              <a:latin typeface="Times"/>
            </a:endParaRPr>
          </a:p>
        </p:txBody>
      </p:sp>
      <p:pic>
        <p:nvPicPr>
          <p:cNvPr id="1027" name="Picture 20" descr="dirclogo"/>
          <p:cNvPicPr>
            <a:picLocks noChangeAspect="1" noChangeArrowheads="1"/>
          </p:cNvPicPr>
          <p:nvPr/>
        </p:nvPicPr>
        <p:blipFill>
          <a:blip r:embed="rId13"/>
          <a:srcRect/>
          <a:stretch>
            <a:fillRect/>
          </a:stretch>
        </p:blipFill>
        <p:spPr bwMode="auto">
          <a:xfrm>
            <a:off x="304800" y="5943603"/>
            <a:ext cx="2946400" cy="728663"/>
          </a:xfrm>
          <a:prstGeom prst="rect">
            <a:avLst/>
          </a:prstGeom>
          <a:noFill/>
          <a:ln w="9525">
            <a:noFill/>
            <a:miter lim="800000"/>
            <a:headEnd/>
            <a:tailEnd/>
          </a:ln>
        </p:spPr>
      </p:pic>
      <p:sp>
        <p:nvSpPr>
          <p:cNvPr id="1028" name="Rectangle 25"/>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9" name="Rectangle 26"/>
          <p:cNvSpPr>
            <a:spLocks noGrp="1" noChangeArrowheads="1"/>
          </p:cNvSpPr>
          <p:nvPr>
            <p:ph type="body" idx="1"/>
          </p:nvPr>
        </p:nvSpPr>
        <p:spPr bwMode="auto">
          <a:xfrm>
            <a:off x="609600" y="1600200"/>
            <a:ext cx="109728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52" name="Rectangle 28"/>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750"/>
            </a:lvl1pPr>
          </a:lstStyle>
          <a:p>
            <a:pPr fontAlgn="base">
              <a:spcBef>
                <a:spcPct val="0"/>
              </a:spcBef>
              <a:spcAft>
                <a:spcPct val="0"/>
              </a:spcAft>
              <a:defRPr/>
            </a:pPr>
            <a:fld id="{68C22A7B-7F9E-4B84-8047-9125B9FA7B1F}" type="slidenum">
              <a:rPr lang="en-GB">
                <a:solidFill>
                  <a:prstClr val="black"/>
                </a:solidFill>
                <a:latin typeface="Times"/>
              </a:rPr>
              <a:pPr fontAlgn="base">
                <a:spcBef>
                  <a:spcPct val="0"/>
                </a:spcBef>
                <a:spcAft>
                  <a:spcPct val="0"/>
                </a:spcAft>
                <a:defRPr/>
              </a:pPr>
              <a:t>‹#›</a:t>
            </a:fld>
            <a:endParaRPr lang="en-GB" dirty="0">
              <a:solidFill>
                <a:prstClr val="black"/>
              </a:solidFill>
              <a:latin typeface="Times"/>
            </a:endParaRPr>
          </a:p>
        </p:txBody>
      </p:sp>
    </p:spTree>
    <p:extLst>
      <p:ext uri="{BB962C8B-B14F-4D97-AF65-F5344CB8AC3E}">
        <p14:creationId xmlns:p14="http://schemas.microsoft.com/office/powerpoint/2010/main" val="1697385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fontAlgn="base">
        <a:spcBef>
          <a:spcPct val="0"/>
        </a:spcBef>
        <a:spcAft>
          <a:spcPct val="0"/>
        </a:spcAft>
        <a:defRPr sz="2400" b="1">
          <a:solidFill>
            <a:schemeClr val="tx2"/>
          </a:solidFill>
          <a:latin typeface="+mj-lt"/>
          <a:ea typeface="+mj-ea"/>
          <a:cs typeface="+mj-cs"/>
        </a:defRPr>
      </a:lvl1pPr>
      <a:lvl2pPr algn="ctr" rtl="0" fontAlgn="base">
        <a:spcBef>
          <a:spcPct val="0"/>
        </a:spcBef>
        <a:spcAft>
          <a:spcPct val="0"/>
        </a:spcAft>
        <a:defRPr sz="2400" b="1">
          <a:solidFill>
            <a:schemeClr val="tx2"/>
          </a:solidFill>
          <a:latin typeface="Arial" charset="0"/>
        </a:defRPr>
      </a:lvl2pPr>
      <a:lvl3pPr algn="ctr" rtl="0" fontAlgn="base">
        <a:spcBef>
          <a:spcPct val="0"/>
        </a:spcBef>
        <a:spcAft>
          <a:spcPct val="0"/>
        </a:spcAft>
        <a:defRPr sz="2400" b="1">
          <a:solidFill>
            <a:schemeClr val="tx2"/>
          </a:solidFill>
          <a:latin typeface="Arial" charset="0"/>
        </a:defRPr>
      </a:lvl3pPr>
      <a:lvl4pPr algn="ctr" rtl="0" fontAlgn="base">
        <a:spcBef>
          <a:spcPct val="0"/>
        </a:spcBef>
        <a:spcAft>
          <a:spcPct val="0"/>
        </a:spcAft>
        <a:defRPr sz="2400" b="1">
          <a:solidFill>
            <a:schemeClr val="tx2"/>
          </a:solidFill>
          <a:latin typeface="Arial" charset="0"/>
        </a:defRPr>
      </a:lvl4pPr>
      <a:lvl5pPr algn="ctr" rtl="0" fontAlgn="base">
        <a:spcBef>
          <a:spcPct val="0"/>
        </a:spcBef>
        <a:spcAft>
          <a:spcPct val="0"/>
        </a:spcAft>
        <a:defRPr sz="2400" b="1">
          <a:solidFill>
            <a:schemeClr val="tx2"/>
          </a:solidFill>
          <a:latin typeface="Arial" charset="0"/>
        </a:defRPr>
      </a:lvl5pPr>
      <a:lvl6pPr marL="342900" algn="ctr" rtl="0" eaLnBrk="1" fontAlgn="base" hangingPunct="1">
        <a:spcBef>
          <a:spcPct val="0"/>
        </a:spcBef>
        <a:spcAft>
          <a:spcPct val="0"/>
        </a:spcAft>
        <a:defRPr sz="2400" b="1">
          <a:solidFill>
            <a:schemeClr val="tx2"/>
          </a:solidFill>
          <a:latin typeface="Arial" charset="0"/>
        </a:defRPr>
      </a:lvl6pPr>
      <a:lvl7pPr marL="685800" algn="ctr" rtl="0" eaLnBrk="1" fontAlgn="base" hangingPunct="1">
        <a:spcBef>
          <a:spcPct val="0"/>
        </a:spcBef>
        <a:spcAft>
          <a:spcPct val="0"/>
        </a:spcAft>
        <a:defRPr sz="2400" b="1">
          <a:solidFill>
            <a:schemeClr val="tx2"/>
          </a:solidFill>
          <a:latin typeface="Arial" charset="0"/>
        </a:defRPr>
      </a:lvl7pPr>
      <a:lvl8pPr marL="1028700" algn="ctr" rtl="0" eaLnBrk="1" fontAlgn="base" hangingPunct="1">
        <a:spcBef>
          <a:spcPct val="0"/>
        </a:spcBef>
        <a:spcAft>
          <a:spcPct val="0"/>
        </a:spcAft>
        <a:defRPr sz="2400" b="1">
          <a:solidFill>
            <a:schemeClr val="tx2"/>
          </a:solidFill>
          <a:latin typeface="Arial" charset="0"/>
        </a:defRPr>
      </a:lvl8pPr>
      <a:lvl9pPr marL="1371600" algn="ctr" rtl="0" eaLnBrk="1" fontAlgn="base" hangingPunct="1">
        <a:spcBef>
          <a:spcPct val="0"/>
        </a:spcBef>
        <a:spcAft>
          <a:spcPct val="0"/>
        </a:spcAft>
        <a:defRPr sz="2400" b="1">
          <a:solidFill>
            <a:schemeClr val="tx2"/>
          </a:solidFill>
          <a:latin typeface="Arial" charset="0"/>
        </a:defRPr>
      </a:lvl9pPr>
    </p:titleStyle>
    <p:bodyStyle>
      <a:lvl1pPr marL="257175" indent="-257175" algn="l" rtl="0" fontAlgn="base">
        <a:spcBef>
          <a:spcPct val="20000"/>
        </a:spcBef>
        <a:spcAft>
          <a:spcPct val="0"/>
        </a:spcAft>
        <a:buChar char="•"/>
        <a:defRPr sz="1650">
          <a:solidFill>
            <a:schemeClr val="tx1"/>
          </a:solidFill>
          <a:latin typeface="+mn-lt"/>
          <a:ea typeface="+mn-ea"/>
          <a:cs typeface="+mn-cs"/>
        </a:defRPr>
      </a:lvl1pPr>
      <a:lvl2pPr marL="557213" indent="-214313" algn="l" rtl="0" fontAlgn="base">
        <a:spcBef>
          <a:spcPct val="20000"/>
        </a:spcBef>
        <a:spcAft>
          <a:spcPct val="0"/>
        </a:spcAft>
        <a:buChar char="–"/>
        <a:defRPr sz="1500">
          <a:solidFill>
            <a:schemeClr val="tx1"/>
          </a:solidFill>
          <a:latin typeface="+mn-lt"/>
        </a:defRPr>
      </a:lvl2pPr>
      <a:lvl3pPr marL="857250" indent="-171450" algn="l" rtl="0" fontAlgn="base">
        <a:spcBef>
          <a:spcPct val="20000"/>
        </a:spcBef>
        <a:spcAft>
          <a:spcPct val="0"/>
        </a:spcAft>
        <a:buChar char="•"/>
        <a:defRPr sz="1800">
          <a:solidFill>
            <a:schemeClr val="tx1"/>
          </a:solidFill>
          <a:latin typeface="+mn-lt"/>
        </a:defRPr>
      </a:lvl3pPr>
      <a:lvl4pPr marL="1200150" indent="-171450" algn="l" rtl="0" fontAlgn="base">
        <a:spcBef>
          <a:spcPct val="20000"/>
        </a:spcBef>
        <a:spcAft>
          <a:spcPct val="0"/>
        </a:spcAft>
        <a:buChar char="–"/>
        <a:defRPr sz="1200">
          <a:solidFill>
            <a:schemeClr val="tx1"/>
          </a:solidFill>
          <a:latin typeface="+mn-lt"/>
        </a:defRPr>
      </a:lvl4pPr>
      <a:lvl5pPr marL="1543050" indent="-171450" algn="l" rtl="0" fontAlgn="base">
        <a:spcBef>
          <a:spcPct val="20000"/>
        </a:spcBef>
        <a:spcAft>
          <a:spcPct val="0"/>
        </a:spcAft>
        <a:buChar char="»"/>
        <a:defRPr sz="1050">
          <a:solidFill>
            <a:schemeClr val="tx1"/>
          </a:solidFill>
          <a:latin typeface="+mn-lt"/>
        </a:defRPr>
      </a:lvl5pPr>
      <a:lvl6pPr marL="1885950" indent="-171450" algn="l" rtl="0" eaLnBrk="1" fontAlgn="base" hangingPunct="1">
        <a:spcBef>
          <a:spcPct val="20000"/>
        </a:spcBef>
        <a:spcAft>
          <a:spcPct val="0"/>
        </a:spcAft>
        <a:buChar char="»"/>
        <a:defRPr sz="1050">
          <a:solidFill>
            <a:schemeClr val="tx1"/>
          </a:solidFill>
          <a:latin typeface="+mn-lt"/>
        </a:defRPr>
      </a:lvl6pPr>
      <a:lvl7pPr marL="2228850" indent="-171450" algn="l" rtl="0" eaLnBrk="1" fontAlgn="base" hangingPunct="1">
        <a:spcBef>
          <a:spcPct val="20000"/>
        </a:spcBef>
        <a:spcAft>
          <a:spcPct val="0"/>
        </a:spcAft>
        <a:buChar char="»"/>
        <a:defRPr sz="1050">
          <a:solidFill>
            <a:schemeClr val="tx1"/>
          </a:solidFill>
          <a:latin typeface="+mn-lt"/>
        </a:defRPr>
      </a:lvl7pPr>
      <a:lvl8pPr marL="2571750" indent="-171450" algn="l" rtl="0" eaLnBrk="1" fontAlgn="base" hangingPunct="1">
        <a:spcBef>
          <a:spcPct val="20000"/>
        </a:spcBef>
        <a:spcAft>
          <a:spcPct val="0"/>
        </a:spcAft>
        <a:buChar char="»"/>
        <a:defRPr sz="1050">
          <a:solidFill>
            <a:schemeClr val="tx1"/>
          </a:solidFill>
          <a:latin typeface="+mn-lt"/>
        </a:defRPr>
      </a:lvl8pPr>
      <a:lvl9pPr marL="2914650" indent="-171450" algn="l" rtl="0" eaLnBrk="1" fontAlgn="base" hangingPunct="1">
        <a:spcBef>
          <a:spcPct val="20000"/>
        </a:spcBef>
        <a:spcAft>
          <a:spcPct val="0"/>
        </a:spcAft>
        <a:buChar char="»"/>
        <a:defRPr sz="105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sp>
        <p:nvSpPr>
          <p:cNvPr id="1026" name="Rectangle 18"/>
          <p:cNvSpPr>
            <a:spLocks noChangeArrowheads="1"/>
          </p:cNvSpPr>
          <p:nvPr/>
        </p:nvSpPr>
        <p:spPr bwMode="auto">
          <a:xfrm>
            <a:off x="0" y="5715000"/>
            <a:ext cx="12192000" cy="76200"/>
          </a:xfrm>
          <a:prstGeom prst="rect">
            <a:avLst/>
          </a:prstGeom>
          <a:solidFill>
            <a:srgbClr val="008000"/>
          </a:solidFill>
          <a:ln>
            <a:noFill/>
          </a:ln>
        </p:spPr>
        <p:txBody>
          <a:bodyPr wrap="none" anchor="ctr"/>
          <a:lstStyle>
            <a:lvl1pPr eaLnBrk="0" hangingPunct="0">
              <a:defRPr sz="2400">
                <a:solidFill>
                  <a:schemeClr val="tx1"/>
                </a:solidFill>
                <a:latin typeface="Times" panose="02020603050405020304" pitchFamily="18" charset="0"/>
                <a:cs typeface="Arial" panose="020B0604020202020204" pitchFamily="34" charset="0"/>
              </a:defRPr>
            </a:lvl1pPr>
            <a:lvl2pPr marL="742950" indent="-285750" eaLnBrk="0" hangingPunct="0">
              <a:defRPr sz="2400">
                <a:solidFill>
                  <a:schemeClr val="tx1"/>
                </a:solidFill>
                <a:latin typeface="Times" panose="02020603050405020304" pitchFamily="18" charset="0"/>
                <a:cs typeface="Arial" panose="020B0604020202020204" pitchFamily="34" charset="0"/>
              </a:defRPr>
            </a:lvl2pPr>
            <a:lvl3pPr marL="1143000" indent="-228600" eaLnBrk="0" hangingPunct="0">
              <a:defRPr sz="2400">
                <a:solidFill>
                  <a:schemeClr val="tx1"/>
                </a:solidFill>
                <a:latin typeface="Times" panose="02020603050405020304" pitchFamily="18" charset="0"/>
                <a:cs typeface="Arial" panose="020B0604020202020204" pitchFamily="34" charset="0"/>
              </a:defRPr>
            </a:lvl3pPr>
            <a:lvl4pPr marL="1600200" indent="-228600" eaLnBrk="0" hangingPunct="0">
              <a:defRPr sz="2400">
                <a:solidFill>
                  <a:schemeClr val="tx1"/>
                </a:solidFill>
                <a:latin typeface="Times" panose="02020603050405020304" pitchFamily="18" charset="0"/>
                <a:cs typeface="Arial" panose="020B0604020202020204" pitchFamily="34" charset="0"/>
              </a:defRPr>
            </a:lvl4pPr>
            <a:lvl5pPr marL="2057400" indent="-228600" eaLnBrk="0" hangingPunct="0">
              <a:defRPr sz="2400">
                <a:solidFill>
                  <a:schemeClr val="tx1"/>
                </a:solidFill>
                <a:latin typeface="Times"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9pPr>
          </a:lstStyle>
          <a:p>
            <a:pPr fontAlgn="base">
              <a:spcBef>
                <a:spcPct val="0"/>
              </a:spcBef>
              <a:spcAft>
                <a:spcPct val="0"/>
              </a:spcAft>
              <a:defRPr/>
            </a:pPr>
            <a:endParaRPr lang="en-US" sz="2400" dirty="0">
              <a:solidFill>
                <a:srgbClr val="000000"/>
              </a:solidFill>
            </a:endParaRPr>
          </a:p>
        </p:txBody>
      </p:sp>
      <p:pic>
        <p:nvPicPr>
          <p:cNvPr id="1027" name="Picture 20" descr="dirc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4800" y="5943601"/>
            <a:ext cx="29464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5"/>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9" name="Rectangle 26"/>
          <p:cNvSpPr>
            <a:spLocks noGrp="1" noChangeArrowheads="1"/>
          </p:cNvSpPr>
          <p:nvPr>
            <p:ph type="body" idx="1"/>
          </p:nvPr>
        </p:nvSpPr>
        <p:spPr bwMode="auto">
          <a:xfrm>
            <a:off x="609600" y="1600200"/>
            <a:ext cx="10972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eaLnBrk="0" fontAlgn="base" hangingPunct="0">
              <a:spcBef>
                <a:spcPct val="0"/>
              </a:spcBef>
              <a:spcAft>
                <a:spcPct val="0"/>
              </a:spcAft>
              <a:defRPr/>
            </a:pPr>
            <a:fld id="{10CB00D8-6EE7-4904-BE8C-DB0A7B79587B}" type="slidenum">
              <a:rPr lang="en-GB">
                <a:solidFill>
                  <a:srgbClr val="000000"/>
                </a:solidFill>
                <a:latin typeface="Times" panose="02020603050405020304" pitchFamily="18" charset="0"/>
                <a:cs typeface="Arial" panose="020B0604020202020204" pitchFamily="34" charset="0"/>
              </a:rPr>
              <a:pPr eaLnBrk="0" fontAlgn="base" hangingPunct="0">
                <a:spcBef>
                  <a:spcPct val="0"/>
                </a:spcBef>
                <a:spcAft>
                  <a:spcPct val="0"/>
                </a:spcAft>
                <a:defRPr/>
              </a:pPr>
              <a:t>‹#›</a:t>
            </a:fld>
            <a:endParaRPr lang="en-GB">
              <a:solidFill>
                <a:srgbClr val="000000"/>
              </a:solidFill>
              <a:latin typeface="Times" panose="02020603050405020304" pitchFamily="18" charset="0"/>
              <a:cs typeface="Arial" panose="020B0604020202020204" pitchFamily="34" charset="0"/>
            </a:endParaRPr>
          </a:p>
        </p:txBody>
      </p:sp>
    </p:spTree>
    <p:extLst>
      <p:ext uri="{BB962C8B-B14F-4D97-AF65-F5344CB8AC3E}">
        <p14:creationId xmlns:p14="http://schemas.microsoft.com/office/powerpoint/2010/main" val="376120577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ransition/>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itle 1"/>
          <p:cNvSpPr>
            <a:spLocks noGrp="1"/>
          </p:cNvSpPr>
          <p:nvPr>
            <p:ph type="ctrTitle"/>
          </p:nvPr>
        </p:nvSpPr>
        <p:spPr>
          <a:xfrm>
            <a:off x="846161" y="281350"/>
            <a:ext cx="10626971" cy="4658549"/>
          </a:xfrm>
        </p:spPr>
        <p:txBody>
          <a:bodyPr/>
          <a:lstStyle/>
          <a:p>
            <a:pPr>
              <a:defRPr/>
            </a:pPr>
            <a:br>
              <a:rPr lang="en-US" altLang="en-US" sz="2400" dirty="0">
                <a:latin typeface="+mn-lt"/>
              </a:rPr>
            </a:br>
            <a:r>
              <a:rPr lang="en-US" altLang="en-US" dirty="0">
                <a:cs typeface="Aharoni" panose="02010803020104030203" pitchFamily="2" charset="-79"/>
              </a:rPr>
              <a:t>  </a:t>
            </a:r>
            <a:br>
              <a:rPr lang="en-US" altLang="en-US" dirty="0">
                <a:cs typeface="Aharoni" panose="02010803020104030203" pitchFamily="2" charset="-79"/>
              </a:rPr>
            </a:br>
            <a:r>
              <a:rPr lang="en-US" altLang="en-US" sz="2400" dirty="0">
                <a:cs typeface="Aharoni" panose="02010803020104030203" pitchFamily="2" charset="-79"/>
              </a:rPr>
              <a:t>BI-NATIONAL COMMISSION</a:t>
            </a:r>
            <a:br>
              <a:rPr lang="en-US" altLang="en-US" sz="2400" dirty="0">
                <a:cs typeface="Aharoni" panose="02010803020104030203" pitchFamily="2" charset="-79"/>
              </a:rPr>
            </a:br>
            <a:r>
              <a:rPr lang="en-US" altLang="en-US" sz="2400" dirty="0">
                <a:cs typeface="Aharoni" panose="02010803020104030203" pitchFamily="2" charset="-79"/>
              </a:rPr>
              <a:t> BETWEEN </a:t>
            </a:r>
            <a:br>
              <a:rPr lang="en-US" altLang="en-US" sz="2400" dirty="0">
                <a:cs typeface="Aharoni" panose="02010803020104030203" pitchFamily="2" charset="-79"/>
              </a:rPr>
            </a:br>
            <a:r>
              <a:rPr lang="en-US" altLang="en-US" sz="2400" dirty="0">
                <a:cs typeface="Aharoni" panose="02010803020104030203" pitchFamily="2" charset="-79"/>
              </a:rPr>
              <a:t>THE REPUBLIC OF SOUTH AFRICA </a:t>
            </a:r>
            <a:br>
              <a:rPr lang="en-US" altLang="en-US" sz="2400" dirty="0">
                <a:cs typeface="Aharoni" panose="02010803020104030203" pitchFamily="2" charset="-79"/>
              </a:rPr>
            </a:br>
            <a:r>
              <a:rPr lang="en-US" altLang="en-US" sz="2400" dirty="0">
                <a:cs typeface="Aharoni" panose="02010803020104030203" pitchFamily="2" charset="-79"/>
              </a:rPr>
              <a:t>AND </a:t>
            </a:r>
            <a:br>
              <a:rPr lang="en-US" altLang="en-US" sz="2400" dirty="0">
                <a:cs typeface="Aharoni" panose="02010803020104030203" pitchFamily="2" charset="-79"/>
              </a:rPr>
            </a:br>
            <a:r>
              <a:rPr lang="en-US" altLang="en-US" sz="2400" dirty="0">
                <a:cs typeface="Aharoni" panose="02010803020104030203" pitchFamily="2" charset="-79"/>
              </a:rPr>
              <a:t>THE DEMOCRATIC REPUBLIC OF CONGO</a:t>
            </a:r>
            <a:br>
              <a:rPr lang="en-US" altLang="en-US" sz="2400" dirty="0">
                <a:cs typeface="Aharoni" panose="02010803020104030203" pitchFamily="2" charset="-79"/>
              </a:rPr>
            </a:br>
            <a:br>
              <a:rPr lang="en-US" altLang="en-US" sz="2400" dirty="0">
                <a:cs typeface="Aharoni" panose="02010803020104030203" pitchFamily="2" charset="-79"/>
              </a:rPr>
            </a:br>
            <a:br>
              <a:rPr lang="en-US" altLang="en-US" sz="2400" dirty="0">
                <a:cs typeface="Aharoni" panose="02010803020104030203" pitchFamily="2" charset="-79"/>
              </a:rPr>
            </a:br>
            <a:r>
              <a:rPr kumimoji="0" lang="en-ZA" sz="2800" b="1" i="0" u="none" strike="noStrike" kern="0" cap="none" spc="0" normalizeH="0" baseline="0" noProof="0" dirty="0">
                <a:ln>
                  <a:noFill/>
                </a:ln>
                <a:solidFill>
                  <a:srgbClr val="000000"/>
                </a:solidFill>
                <a:effectLst>
                  <a:outerShdw blurRad="38100" dist="38100" dir="2700000" algn="tl">
                    <a:srgbClr val="000000">
                      <a:alpha val="43137"/>
                    </a:srgbClr>
                  </a:outerShdw>
                </a:effectLst>
                <a:uLnTx/>
                <a:uFillTx/>
                <a:latin typeface="Arial"/>
                <a:ea typeface="+mj-ea"/>
                <a:cs typeface="+mj-cs"/>
              </a:rPr>
              <a:t>Presentation to Portfolio Committee on </a:t>
            </a:r>
            <a:br>
              <a:rPr kumimoji="0" lang="en-ZA" sz="2800" b="1" i="0" u="none" strike="noStrike" kern="0" cap="none" spc="0" normalizeH="0" baseline="0" noProof="0" dirty="0">
                <a:ln>
                  <a:noFill/>
                </a:ln>
                <a:solidFill>
                  <a:srgbClr val="000000"/>
                </a:solidFill>
                <a:effectLst>
                  <a:outerShdw blurRad="38100" dist="38100" dir="2700000" algn="tl">
                    <a:srgbClr val="000000">
                      <a:alpha val="43137"/>
                    </a:srgbClr>
                  </a:outerShdw>
                </a:effectLst>
                <a:uLnTx/>
                <a:uFillTx/>
                <a:latin typeface="Arial"/>
                <a:ea typeface="+mj-ea"/>
                <a:cs typeface="+mj-cs"/>
              </a:rPr>
            </a:br>
            <a:r>
              <a:rPr kumimoji="0" lang="en-ZA" sz="2800" b="1" i="0" u="none" strike="noStrike" kern="0" cap="none" spc="0" normalizeH="0" baseline="0" noProof="0" dirty="0">
                <a:ln>
                  <a:noFill/>
                </a:ln>
                <a:solidFill>
                  <a:srgbClr val="000000"/>
                </a:solidFill>
                <a:effectLst>
                  <a:outerShdw blurRad="38100" dist="38100" dir="2700000" algn="tl">
                    <a:srgbClr val="000000">
                      <a:alpha val="43137"/>
                    </a:srgbClr>
                  </a:outerShdw>
                </a:effectLst>
                <a:uLnTx/>
                <a:uFillTx/>
                <a:latin typeface="Arial"/>
                <a:ea typeface="+mj-ea"/>
                <a:cs typeface="+mj-cs"/>
              </a:rPr>
              <a:t>International Relations and Cooperation </a:t>
            </a:r>
            <a:br>
              <a:rPr kumimoji="0" lang="en-ZA" sz="2800" b="1" i="0" u="none" strike="noStrike" kern="0" cap="none" spc="0" normalizeH="0" baseline="0" noProof="0" dirty="0">
                <a:ln>
                  <a:noFill/>
                </a:ln>
                <a:solidFill>
                  <a:srgbClr val="000000"/>
                </a:solidFill>
                <a:effectLst>
                  <a:outerShdw blurRad="38100" dist="38100" dir="2700000" algn="tl">
                    <a:srgbClr val="000000">
                      <a:alpha val="43137"/>
                    </a:srgbClr>
                  </a:outerShdw>
                </a:effectLst>
                <a:uLnTx/>
                <a:uFillTx/>
                <a:latin typeface="Arial"/>
                <a:ea typeface="+mj-ea"/>
                <a:cs typeface="+mj-cs"/>
              </a:rPr>
            </a:br>
            <a:r>
              <a:rPr kumimoji="0" lang="en-ZA" sz="2800" b="1" i="0" u="none" strike="noStrike" kern="0" cap="none" spc="0" normalizeH="0" baseline="0" noProof="0" dirty="0">
                <a:ln>
                  <a:noFill/>
                </a:ln>
                <a:solidFill>
                  <a:srgbClr val="000000"/>
                </a:solidFill>
                <a:effectLst>
                  <a:outerShdw blurRad="38100" dist="38100" dir="2700000" algn="tl">
                    <a:srgbClr val="000000">
                      <a:alpha val="43137"/>
                    </a:srgbClr>
                  </a:outerShdw>
                </a:effectLst>
                <a:uLnTx/>
                <a:uFillTx/>
                <a:latin typeface="Arial"/>
                <a:ea typeface="+mj-ea"/>
                <a:cs typeface="+mj-cs"/>
              </a:rPr>
              <a:t>08 December 2021</a:t>
            </a:r>
            <a:br>
              <a:rPr lang="en-GB" sz="2400" dirty="0">
                <a:solidFill>
                  <a:srgbClr val="000000"/>
                </a:solidFill>
                <a:effectLst>
                  <a:outerShdw blurRad="38100" dist="38100" dir="2700000" algn="tl">
                    <a:srgbClr val="000000">
                      <a:alpha val="43137"/>
                    </a:srgbClr>
                  </a:outerShdw>
                </a:effectLst>
              </a:rPr>
            </a:br>
            <a:br>
              <a:rPr lang="en-US" altLang="en-US" sz="2400" dirty="0">
                <a:latin typeface="Aharoni" panose="02010803020104030203" pitchFamily="2" charset="-79"/>
                <a:cs typeface="Aharoni" panose="02010803020104030203" pitchFamily="2" charset="-79"/>
              </a:rPr>
            </a:br>
            <a:br>
              <a:rPr lang="en-US" altLang="en-US" sz="2400" dirty="0">
                <a:latin typeface="+mn-lt"/>
              </a:rPr>
            </a:br>
            <a:br>
              <a:rPr lang="en-US" altLang="en-US" sz="2400" dirty="0">
                <a:latin typeface="+mn-lt"/>
              </a:rPr>
            </a:br>
            <a:endParaRPr lang="en-ZA" altLang="en-US" sz="2400" dirty="0">
              <a:latin typeface="+mn-lt"/>
            </a:endParaRPr>
          </a:p>
        </p:txBody>
      </p:sp>
      <p:sp>
        <p:nvSpPr>
          <p:cNvPr id="3" name="TextBox 1"/>
          <p:cNvSpPr txBox="1">
            <a:spLocks noChangeArrowheads="1"/>
          </p:cNvSpPr>
          <p:nvPr/>
        </p:nvSpPr>
        <p:spPr bwMode="auto">
          <a:xfrm>
            <a:off x="4231789" y="39465"/>
            <a:ext cx="33845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a:cs typeface="Arial" charset="0"/>
              </a:defRPr>
            </a:lvl1pPr>
            <a:lvl2pPr marL="742950" indent="-285750">
              <a:defRPr sz="2400">
                <a:solidFill>
                  <a:schemeClr val="tx1"/>
                </a:solidFill>
                <a:latin typeface="Times"/>
                <a:cs typeface="Arial" charset="0"/>
              </a:defRPr>
            </a:lvl2pPr>
            <a:lvl3pPr marL="1143000" indent="-228600">
              <a:defRPr sz="2400">
                <a:solidFill>
                  <a:schemeClr val="tx1"/>
                </a:solidFill>
                <a:latin typeface="Times"/>
                <a:cs typeface="Arial" charset="0"/>
              </a:defRPr>
            </a:lvl3pPr>
            <a:lvl4pPr marL="1600200" indent="-228600">
              <a:defRPr sz="2400">
                <a:solidFill>
                  <a:schemeClr val="tx1"/>
                </a:solidFill>
                <a:latin typeface="Times"/>
                <a:cs typeface="Arial" charset="0"/>
              </a:defRPr>
            </a:lvl4pPr>
            <a:lvl5pPr marL="2057400" indent="-228600">
              <a:defRPr sz="2400">
                <a:solidFill>
                  <a:schemeClr val="tx1"/>
                </a:solidFill>
                <a:latin typeface="Times"/>
                <a:cs typeface="Arial" charset="0"/>
              </a:defRPr>
            </a:lvl5pPr>
            <a:lvl6pPr marL="2514600" indent="-228600" eaLnBrk="0" fontAlgn="base" hangingPunct="0">
              <a:spcBef>
                <a:spcPct val="0"/>
              </a:spcBef>
              <a:spcAft>
                <a:spcPct val="0"/>
              </a:spcAft>
              <a:defRPr sz="2400">
                <a:solidFill>
                  <a:schemeClr val="tx1"/>
                </a:solidFill>
                <a:latin typeface="Times"/>
                <a:cs typeface="Arial" charset="0"/>
              </a:defRPr>
            </a:lvl6pPr>
            <a:lvl7pPr marL="2971800" indent="-228600" eaLnBrk="0" fontAlgn="base" hangingPunct="0">
              <a:spcBef>
                <a:spcPct val="0"/>
              </a:spcBef>
              <a:spcAft>
                <a:spcPct val="0"/>
              </a:spcAft>
              <a:defRPr sz="2400">
                <a:solidFill>
                  <a:schemeClr val="tx1"/>
                </a:solidFill>
                <a:latin typeface="Times"/>
                <a:cs typeface="Arial" charset="0"/>
              </a:defRPr>
            </a:lvl7pPr>
            <a:lvl8pPr marL="3429000" indent="-228600" eaLnBrk="0" fontAlgn="base" hangingPunct="0">
              <a:spcBef>
                <a:spcPct val="0"/>
              </a:spcBef>
              <a:spcAft>
                <a:spcPct val="0"/>
              </a:spcAft>
              <a:defRPr sz="2400">
                <a:solidFill>
                  <a:schemeClr val="tx1"/>
                </a:solidFill>
                <a:latin typeface="Times"/>
                <a:cs typeface="Arial" charset="0"/>
              </a:defRPr>
            </a:lvl8pPr>
            <a:lvl9pPr marL="3886200" indent="-228600" eaLnBrk="0" fontAlgn="base" hangingPunct="0">
              <a:spcBef>
                <a:spcPct val="0"/>
              </a:spcBef>
              <a:spcAft>
                <a:spcPct val="0"/>
              </a:spcAft>
              <a:defRPr sz="2400">
                <a:solidFill>
                  <a:schemeClr val="tx1"/>
                </a:solidFill>
                <a:latin typeface="Times"/>
                <a:cs typeface="Arial" charset="0"/>
              </a:defRPr>
            </a:lvl9pPr>
          </a:lstStyle>
          <a:p>
            <a:pPr algn="ctr"/>
            <a:r>
              <a:rPr lang="en-ZA" sz="1600" b="1" dirty="0">
                <a:latin typeface="Arial Narrow" pitchFamily="34" charset="0"/>
              </a:rPr>
              <a:t> </a:t>
            </a:r>
          </a:p>
        </p:txBody>
      </p:sp>
      <p:pic>
        <p:nvPicPr>
          <p:cNvPr id="4" name="Picture 3"/>
          <p:cNvPicPr/>
          <p:nvPr/>
        </p:nvPicPr>
        <p:blipFill>
          <a:blip r:embed="rId3"/>
          <a:srcRect/>
          <a:stretch>
            <a:fillRect/>
          </a:stretch>
        </p:blipFill>
        <p:spPr bwMode="auto">
          <a:xfrm>
            <a:off x="846161" y="281350"/>
            <a:ext cx="2183642" cy="1355664"/>
          </a:xfrm>
          <a:prstGeom prst="rect">
            <a:avLst/>
          </a:prstGeom>
          <a:noFill/>
          <a:ln w="9525">
            <a:noFill/>
            <a:miter lim="800000"/>
            <a:headEnd/>
            <a:tailEnd/>
          </a:ln>
        </p:spPr>
      </p:pic>
      <p:pic>
        <p:nvPicPr>
          <p:cNvPr id="2" name="Picture 1"/>
          <p:cNvPicPr>
            <a:picLocks noChangeAspect="1"/>
          </p:cNvPicPr>
          <p:nvPr/>
        </p:nvPicPr>
        <p:blipFill>
          <a:blip r:embed="rId4"/>
          <a:stretch>
            <a:fillRect/>
          </a:stretch>
        </p:blipFill>
        <p:spPr>
          <a:xfrm>
            <a:off x="9471546" y="285885"/>
            <a:ext cx="2001586" cy="1276602"/>
          </a:xfrm>
          <a:prstGeom prst="rect">
            <a:avLst/>
          </a:prstGeom>
        </p:spPr>
      </p:pic>
    </p:spTree>
    <p:extLst>
      <p:ext uri="{BB962C8B-B14F-4D97-AF65-F5344CB8AC3E}">
        <p14:creationId xmlns:p14="http://schemas.microsoft.com/office/powerpoint/2010/main" val="2467231129"/>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SA-DRC BNC</a:t>
            </a:r>
          </a:p>
        </p:txBody>
      </p:sp>
      <p:sp>
        <p:nvSpPr>
          <p:cNvPr id="3" name="Content Placeholder 2"/>
          <p:cNvSpPr>
            <a:spLocks noGrp="1"/>
          </p:cNvSpPr>
          <p:nvPr>
            <p:ph idx="1"/>
          </p:nvPr>
        </p:nvSpPr>
        <p:spPr/>
        <p:txBody>
          <a:bodyPr/>
          <a:lstStyle/>
          <a:p>
            <a:pPr marL="0" indent="0">
              <a:buNone/>
            </a:pPr>
            <a:r>
              <a:rPr lang="en-US" dirty="0"/>
              <a:t>        </a:t>
            </a:r>
          </a:p>
          <a:p>
            <a:pPr marL="0" indent="0">
              <a:buNone/>
            </a:pPr>
            <a:endParaRPr lang="en-US" dirty="0"/>
          </a:p>
          <a:p>
            <a:pPr marL="0" indent="0">
              <a:buNone/>
            </a:pPr>
            <a:r>
              <a:rPr lang="en-US" dirty="0"/>
              <a:t>                                                      </a:t>
            </a:r>
            <a:r>
              <a:rPr lang="en-ZA" b="1" dirty="0"/>
              <a:t>THANK YOU</a:t>
            </a:r>
          </a:p>
        </p:txBody>
      </p:sp>
    </p:spTree>
    <p:extLst>
      <p:ext uri="{BB962C8B-B14F-4D97-AF65-F5344CB8AC3E}">
        <p14:creationId xmlns:p14="http://schemas.microsoft.com/office/powerpoint/2010/main" val="3467604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854519" cy="858126"/>
          </a:xfrm>
        </p:spPr>
        <p:txBody>
          <a:bodyPr/>
          <a:lstStyle/>
          <a:p>
            <a:r>
              <a:rPr lang="en-US" dirty="0"/>
              <a:t>Outline of presentation</a:t>
            </a:r>
            <a:r>
              <a:rPr lang="en-US" sz="2800" dirty="0">
                <a:latin typeface="+mn-lt"/>
              </a:rPr>
              <a:t> </a:t>
            </a:r>
            <a:r>
              <a:rPr lang="en-US" dirty="0"/>
              <a:t>  </a:t>
            </a:r>
            <a:endParaRPr lang="en-ZA" dirty="0"/>
          </a:p>
        </p:txBody>
      </p:sp>
      <p:sp>
        <p:nvSpPr>
          <p:cNvPr id="3" name="Content Placeholder 2"/>
          <p:cNvSpPr>
            <a:spLocks noGrp="1"/>
          </p:cNvSpPr>
          <p:nvPr>
            <p:ph idx="1"/>
          </p:nvPr>
        </p:nvSpPr>
        <p:spPr>
          <a:xfrm>
            <a:off x="464024" y="1282890"/>
            <a:ext cx="11118376" cy="4355910"/>
          </a:xfrm>
        </p:spPr>
        <p:txBody>
          <a:bodyPr/>
          <a:lstStyle/>
          <a:p>
            <a:pPr>
              <a:lnSpc>
                <a:spcPct val="150000"/>
              </a:lnSpc>
              <a:buFont typeface="Arial" panose="020B0604020202020204" pitchFamily="34" charset="0"/>
              <a:buChar char="•"/>
            </a:pPr>
            <a:r>
              <a:rPr lang="en-ZA" sz="2000" dirty="0"/>
              <a:t>Introduction </a:t>
            </a:r>
          </a:p>
          <a:p>
            <a:pPr>
              <a:lnSpc>
                <a:spcPct val="150000"/>
              </a:lnSpc>
              <a:buFont typeface="Arial" panose="020B0604020202020204" pitchFamily="34" charset="0"/>
              <a:buChar char="•"/>
            </a:pPr>
            <a:r>
              <a:rPr lang="en-ZA" sz="2000" dirty="0"/>
              <a:t>SA –DRC cooperation Agenda </a:t>
            </a:r>
          </a:p>
          <a:p>
            <a:pPr>
              <a:lnSpc>
                <a:spcPct val="150000"/>
              </a:lnSpc>
              <a:buFont typeface="Arial" panose="020B0604020202020204" pitchFamily="34" charset="0"/>
              <a:buChar char="•"/>
            </a:pPr>
            <a:r>
              <a:rPr lang="en-US" sz="2000" dirty="0"/>
              <a:t>Agreements and Memoranda of understanding </a:t>
            </a:r>
            <a:endParaRPr lang="en-ZA" sz="2000" dirty="0"/>
          </a:p>
          <a:p>
            <a:pPr>
              <a:lnSpc>
                <a:spcPct val="150000"/>
              </a:lnSpc>
              <a:buFont typeface="Arial" panose="020B0604020202020204" pitchFamily="34" charset="0"/>
              <a:buChar char="•"/>
            </a:pPr>
            <a:r>
              <a:rPr lang="en-US" sz="2000" dirty="0"/>
              <a:t>Objectives for  convening the 12</a:t>
            </a:r>
            <a:r>
              <a:rPr lang="en-US" sz="2000" baseline="30000" dirty="0"/>
              <a:t>th</a:t>
            </a:r>
            <a:r>
              <a:rPr lang="en-US" sz="2000" dirty="0"/>
              <a:t>  Session of the BNC </a:t>
            </a:r>
          </a:p>
          <a:p>
            <a:pPr>
              <a:lnSpc>
                <a:spcPct val="150000"/>
              </a:lnSpc>
              <a:buFont typeface="Arial" panose="020B0604020202020204" pitchFamily="34" charset="0"/>
              <a:buChar char="•"/>
            </a:pPr>
            <a:r>
              <a:rPr lang="en-US" sz="2000" dirty="0"/>
              <a:t>Convening of the 12</a:t>
            </a:r>
            <a:r>
              <a:rPr lang="en-US" sz="2000" baseline="30000" dirty="0"/>
              <a:t>th</a:t>
            </a:r>
            <a:r>
              <a:rPr lang="en-US" sz="2000" dirty="0"/>
              <a:t>  Session of the BNC </a:t>
            </a:r>
          </a:p>
          <a:p>
            <a:pPr>
              <a:lnSpc>
                <a:spcPct val="150000"/>
              </a:lnSpc>
              <a:buFont typeface="Arial" panose="020B0604020202020204" pitchFamily="34" charset="0"/>
              <a:buChar char="•"/>
            </a:pPr>
            <a:r>
              <a:rPr lang="en-US" sz="2000" dirty="0"/>
              <a:t>Conclusion </a:t>
            </a:r>
          </a:p>
          <a:p>
            <a:pPr marL="0" indent="0">
              <a:buNone/>
            </a:pPr>
            <a:endParaRPr lang="en-ZA" dirty="0"/>
          </a:p>
        </p:txBody>
      </p:sp>
    </p:spTree>
    <p:extLst>
      <p:ext uri="{BB962C8B-B14F-4D97-AF65-F5344CB8AC3E}">
        <p14:creationId xmlns:p14="http://schemas.microsoft.com/office/powerpoint/2010/main" val="3249944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Introduction</a:t>
            </a:r>
          </a:p>
        </p:txBody>
      </p:sp>
      <p:sp>
        <p:nvSpPr>
          <p:cNvPr id="3" name="Content Placeholder 2"/>
          <p:cNvSpPr>
            <a:spLocks noGrp="1"/>
          </p:cNvSpPr>
          <p:nvPr>
            <p:ph idx="1"/>
          </p:nvPr>
        </p:nvSpPr>
        <p:spPr>
          <a:xfrm>
            <a:off x="609600" y="1187355"/>
            <a:ext cx="10972800" cy="4477324"/>
          </a:xfrm>
        </p:spPr>
        <p:txBody>
          <a:bodyPr/>
          <a:lstStyle/>
          <a:p>
            <a:pPr>
              <a:lnSpc>
                <a:spcPct val="150000"/>
              </a:lnSpc>
              <a:buFont typeface="Arial" panose="020B0604020202020204" pitchFamily="34" charset="0"/>
              <a:buChar char="•"/>
            </a:pPr>
            <a:r>
              <a:rPr lang="en-US" sz="1800" dirty="0"/>
              <a:t>SA and DRC maintain good diplomatic and political relations traced back to 1997 </a:t>
            </a:r>
          </a:p>
          <a:p>
            <a:pPr>
              <a:lnSpc>
                <a:spcPct val="150000"/>
              </a:lnSpc>
              <a:buFont typeface="Arial" panose="020B0604020202020204" pitchFamily="34" charset="0"/>
              <a:buChar char="•"/>
            </a:pPr>
            <a:r>
              <a:rPr lang="en-US" sz="1800" dirty="0"/>
              <a:t>SA and DRC  signed a general Cooperation Agreement in January 2004 </a:t>
            </a:r>
          </a:p>
          <a:p>
            <a:pPr>
              <a:lnSpc>
                <a:spcPct val="150000"/>
              </a:lnSpc>
              <a:buFont typeface="Arial" panose="020B0604020202020204" pitchFamily="34" charset="0"/>
              <a:buChar char="•"/>
            </a:pPr>
            <a:r>
              <a:rPr lang="en-US" sz="1800" dirty="0"/>
              <a:t>The General Cooperation Agreement provided for the establishment of the BNC </a:t>
            </a:r>
          </a:p>
          <a:p>
            <a:pPr>
              <a:lnSpc>
                <a:spcPct val="150000"/>
              </a:lnSpc>
              <a:buFont typeface="Arial" panose="020B0604020202020204" pitchFamily="34" charset="0"/>
              <a:buChar char="•"/>
            </a:pPr>
            <a:r>
              <a:rPr lang="en-US" sz="1800" dirty="0"/>
              <a:t>The first Session of the BNC took place in 2004. </a:t>
            </a:r>
          </a:p>
          <a:p>
            <a:pPr>
              <a:lnSpc>
                <a:spcPct val="150000"/>
              </a:lnSpc>
              <a:buFont typeface="Arial" panose="020B0604020202020204" pitchFamily="34" charset="0"/>
              <a:buChar char="•"/>
            </a:pPr>
            <a:r>
              <a:rPr lang="en-US" sz="1800" dirty="0"/>
              <a:t>11th Session of the BNC was held in DRC from 13 – 16 October 2018, but couldn’t convene at Head of State and Government level</a:t>
            </a:r>
          </a:p>
          <a:p>
            <a:pPr>
              <a:lnSpc>
                <a:spcPct val="150000"/>
              </a:lnSpc>
              <a:buFont typeface="Arial" panose="020B0604020202020204" pitchFamily="34" charset="0"/>
              <a:buChar char="•"/>
            </a:pPr>
            <a:r>
              <a:rPr lang="en-US" sz="1800" dirty="0"/>
              <a:t>A decision was taken to convene the 12th  Session in Kinshasa, DRC in July 2021. (postponed due to unforeseen circumstances.)</a:t>
            </a:r>
          </a:p>
          <a:p>
            <a:endParaRPr lang="en-ZA" dirty="0"/>
          </a:p>
        </p:txBody>
      </p:sp>
    </p:spTree>
    <p:extLst>
      <p:ext uri="{BB962C8B-B14F-4D97-AF65-F5344CB8AC3E}">
        <p14:creationId xmlns:p14="http://schemas.microsoft.com/office/powerpoint/2010/main" val="3828903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868167" cy="680705"/>
          </a:xfrm>
        </p:spPr>
        <p:txBody>
          <a:bodyPr/>
          <a:lstStyle/>
          <a:p>
            <a:r>
              <a:rPr lang="en-ZA" dirty="0"/>
              <a:t>SA-DRC Cooperation agenda </a:t>
            </a:r>
            <a:endParaRPr lang="en-US" dirty="0"/>
          </a:p>
        </p:txBody>
      </p:sp>
      <p:sp>
        <p:nvSpPr>
          <p:cNvPr id="3" name="Content Placeholder 2"/>
          <p:cNvSpPr>
            <a:spLocks noGrp="1"/>
          </p:cNvSpPr>
          <p:nvPr>
            <p:ph idx="1"/>
          </p:nvPr>
        </p:nvSpPr>
        <p:spPr>
          <a:xfrm>
            <a:off x="609600" y="955343"/>
            <a:ext cx="10972800" cy="4355910"/>
          </a:xfrm>
        </p:spPr>
        <p:txBody>
          <a:bodyPr/>
          <a:lstStyle/>
          <a:p>
            <a:pPr>
              <a:buFont typeface="Arial" panose="020B0604020202020204" pitchFamily="34" charset="0"/>
              <a:buChar char="•"/>
            </a:pPr>
            <a:r>
              <a:rPr lang="en-ZA" dirty="0"/>
              <a:t>South Africa’s cooperation with the DRC is anchored on technical and institutional capacity building, economic cooperation and security sector reform  </a:t>
            </a:r>
          </a:p>
          <a:p>
            <a:pPr>
              <a:buFont typeface="Arial" panose="020B0604020202020204" pitchFamily="34" charset="0"/>
              <a:buChar char="•"/>
            </a:pPr>
            <a:r>
              <a:rPr lang="en-ZA" dirty="0"/>
              <a:t>The above was aimed at realising the DRC’s Post Conflict Reconstruction and Development </a:t>
            </a:r>
          </a:p>
          <a:p>
            <a:pPr>
              <a:buFont typeface="Arial" panose="020B0604020202020204" pitchFamily="34" charset="0"/>
              <a:buChar char="•"/>
            </a:pPr>
            <a:r>
              <a:rPr lang="en-ZA" dirty="0"/>
              <a:t>Extensive cooperation in the area of defence and military under the 2004 Agreement on Defence Co-operation  </a:t>
            </a:r>
          </a:p>
          <a:p>
            <a:pPr>
              <a:buFont typeface="Arial" panose="020B0604020202020204" pitchFamily="34" charset="0"/>
              <a:buChar char="•"/>
            </a:pPr>
            <a:r>
              <a:rPr lang="en-ZA" dirty="0"/>
              <a:t>Economic side, there has been a progressive increase of South African exports to the DRC in 2020 amounted to US$899,3million   </a:t>
            </a:r>
          </a:p>
          <a:p>
            <a:pPr>
              <a:buFont typeface="Arial" panose="020B0604020202020204" pitchFamily="34" charset="0"/>
              <a:buChar char="•"/>
            </a:pPr>
            <a:r>
              <a:rPr lang="en-ZA" dirty="0"/>
              <a:t>SA export to the DRC is US$1.1 Billion </a:t>
            </a:r>
          </a:p>
          <a:p>
            <a:pPr>
              <a:buFont typeface="Arial" panose="020B0604020202020204" pitchFamily="34" charset="0"/>
              <a:buChar char="•"/>
            </a:pPr>
            <a:r>
              <a:rPr lang="en-ZA" dirty="0"/>
              <a:t>There has been a noticeable increase in the South African investment in the DRC economy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433" y="0"/>
            <a:ext cx="10809027" cy="627797"/>
          </a:xfrm>
        </p:spPr>
        <p:txBody>
          <a:bodyPr/>
          <a:lstStyle/>
          <a:p>
            <a:r>
              <a:rPr lang="en-ZA" dirty="0"/>
              <a:t>SA-DRC Cooperation agenda ( continued)</a:t>
            </a:r>
            <a:endParaRPr lang="en-US" dirty="0"/>
          </a:p>
        </p:txBody>
      </p:sp>
      <p:sp>
        <p:nvSpPr>
          <p:cNvPr id="3" name="Content Placeholder 2"/>
          <p:cNvSpPr>
            <a:spLocks noGrp="1"/>
          </p:cNvSpPr>
          <p:nvPr>
            <p:ph idx="1"/>
          </p:nvPr>
        </p:nvSpPr>
        <p:spPr>
          <a:xfrm>
            <a:off x="595952" y="736979"/>
            <a:ext cx="10972800" cy="4451445"/>
          </a:xfrm>
        </p:spPr>
        <p:txBody>
          <a:bodyPr/>
          <a:lstStyle/>
          <a:p>
            <a:pPr>
              <a:buFont typeface="Arial" panose="020B0604020202020204" pitchFamily="34" charset="0"/>
              <a:buChar char="•"/>
            </a:pPr>
            <a:r>
              <a:rPr lang="en-ZA" sz="2000" dirty="0"/>
              <a:t>SA and the DRC signed an INGA Treaty in 2013 which is  due for renewal in 2023 </a:t>
            </a:r>
            <a:endParaRPr lang="en-US" sz="2000" dirty="0"/>
          </a:p>
          <a:p>
            <a:pPr>
              <a:buFont typeface="Arial" panose="020B0604020202020204" pitchFamily="34" charset="0"/>
              <a:buChar char="•"/>
            </a:pPr>
            <a:r>
              <a:rPr lang="en-ZA" sz="2000" dirty="0"/>
              <a:t>Since 2017 the Technical Committees have not met due to 2018 DRC elections and World Bank’s decision to pull out of the financing of the INGA project</a:t>
            </a:r>
          </a:p>
          <a:p>
            <a:pPr>
              <a:buFont typeface="Arial" panose="020B0604020202020204" pitchFamily="34" charset="0"/>
              <a:buChar char="•"/>
            </a:pPr>
            <a:r>
              <a:rPr lang="en-ZA" sz="2000" dirty="0"/>
              <a:t>INGA 3 project expected to  generate 11500 megawatts of electricity  </a:t>
            </a:r>
          </a:p>
          <a:p>
            <a:pPr>
              <a:buFont typeface="Arial" panose="020B0604020202020204" pitchFamily="34" charset="0"/>
              <a:buChar char="•"/>
            </a:pPr>
            <a:r>
              <a:rPr lang="en-ZA" sz="2000" dirty="0"/>
              <a:t> Agriculture identified as a low hanging fruit to bolster economic cooperation  </a:t>
            </a:r>
          </a:p>
          <a:p>
            <a:pPr lvl="1">
              <a:buFont typeface="Wingdings" panose="05000000000000000000" pitchFamily="2" charset="2"/>
              <a:buChar char="Ø"/>
            </a:pPr>
            <a:r>
              <a:rPr lang="en-ZA" sz="1800" dirty="0"/>
              <a:t>Domestic agriculture is the main source of food and income for the majority of the population in the DRC </a:t>
            </a:r>
          </a:p>
          <a:p>
            <a:pPr>
              <a:buFont typeface="Arial" panose="020B0604020202020204" pitchFamily="34" charset="0"/>
              <a:buChar char="•"/>
            </a:pPr>
            <a:r>
              <a:rPr lang="en-ZA" sz="2000" dirty="0"/>
              <a:t>In regard to immigration the DRC has a challenge of producing travel documents </a:t>
            </a:r>
          </a:p>
          <a:p>
            <a:pPr>
              <a:buFont typeface="Arial" panose="020B0604020202020204" pitchFamily="34" charset="0"/>
              <a:buChar char="•"/>
            </a:pPr>
            <a:r>
              <a:rPr lang="en-ZA" sz="2000" dirty="0"/>
              <a:t>An invitation was extended for South Africa to participate in the tendering process when it expire in June 2021  </a:t>
            </a:r>
          </a:p>
          <a:p>
            <a:pPr>
              <a:buFont typeface="Arial" panose="020B0604020202020204" pitchFamily="34" charset="0"/>
              <a:buChar char="•"/>
            </a:pPr>
            <a:r>
              <a:rPr lang="en-ZA" sz="2000" dirty="0"/>
              <a:t>SA’s bilateral cooperation programmes with the DRC are aligned with those of the African Union (AU) and the New Partnership for Africa’s Development (NEPAD) </a:t>
            </a:r>
          </a:p>
          <a:p>
            <a:pPr>
              <a:buFont typeface="Wingdings" pitchFamily="2" charset="2"/>
              <a:buChar char="v"/>
            </a:pPr>
            <a:endParaRPr lang="en-ZA" sz="2000" dirty="0"/>
          </a:p>
          <a:p>
            <a:pPr>
              <a:buFont typeface="Wingdings" pitchFamily="2" charset="2"/>
              <a:buChar char="v"/>
            </a:pPr>
            <a:endParaRPr lang="en-ZA" dirty="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758985" cy="585171"/>
          </a:xfrm>
        </p:spPr>
        <p:txBody>
          <a:bodyPr/>
          <a:lstStyle/>
          <a:p>
            <a:r>
              <a:rPr lang="en-US" dirty="0"/>
              <a:t>Agreements and Memoranda of understanding </a:t>
            </a:r>
          </a:p>
        </p:txBody>
      </p:sp>
      <p:sp>
        <p:nvSpPr>
          <p:cNvPr id="3" name="Content Placeholder 2"/>
          <p:cNvSpPr>
            <a:spLocks noGrp="1"/>
          </p:cNvSpPr>
          <p:nvPr>
            <p:ph idx="1"/>
          </p:nvPr>
        </p:nvSpPr>
        <p:spPr>
          <a:xfrm>
            <a:off x="609599" y="859809"/>
            <a:ext cx="10977349" cy="4778991"/>
          </a:xfrm>
        </p:spPr>
        <p:txBody>
          <a:bodyPr/>
          <a:lstStyle/>
          <a:p>
            <a:pPr lvl="0">
              <a:lnSpc>
                <a:spcPct val="150000"/>
              </a:lnSpc>
              <a:buFont typeface="Arial" panose="020B0604020202020204" pitchFamily="34" charset="0"/>
              <a:buChar char="•"/>
            </a:pPr>
            <a:r>
              <a:rPr lang="en-US" sz="2000" dirty="0">
                <a:solidFill>
                  <a:srgbClr val="000000"/>
                </a:solidFill>
              </a:rPr>
              <a:t>Since establishment of BNC- the two countries strengthened bilateral cooperation in many areas</a:t>
            </a:r>
          </a:p>
          <a:p>
            <a:pPr>
              <a:lnSpc>
                <a:spcPct val="150000"/>
              </a:lnSpc>
              <a:buFont typeface="Arial" panose="020B0604020202020204" pitchFamily="34" charset="0"/>
              <a:buChar char="•"/>
            </a:pPr>
            <a:r>
              <a:rPr lang="en-US" sz="2000" dirty="0"/>
              <a:t>Thirty seven (37) agreements and memoranda of understanding were signed over the years between the two countries. </a:t>
            </a:r>
          </a:p>
          <a:p>
            <a:pPr>
              <a:lnSpc>
                <a:spcPct val="150000"/>
              </a:lnSpc>
              <a:buFont typeface="Arial" panose="020B0604020202020204" pitchFamily="34" charset="0"/>
              <a:buChar char="•"/>
            </a:pPr>
            <a:r>
              <a:rPr lang="en-US" sz="2000" dirty="0"/>
              <a:t>These Agreements and memoranda of understanding cover a wide range of areas including agriculture, </a:t>
            </a:r>
            <a:r>
              <a:rPr lang="en-US" sz="2000" dirty="0" err="1"/>
              <a:t>defence</a:t>
            </a:r>
            <a:r>
              <a:rPr lang="en-US" sz="2000" dirty="0"/>
              <a:t>, trade and investment, health, police, energy, public service and administration, cooperative governance, transport, diplomatic cooperation, immigration, etc </a:t>
            </a:r>
          </a:p>
          <a:p>
            <a:pPr>
              <a:lnSpc>
                <a:spcPct val="150000"/>
              </a:lnSpc>
              <a:buFont typeface="Arial" panose="020B0604020202020204" pitchFamily="34" charset="0"/>
              <a:buChar char="•"/>
            </a:pPr>
            <a:r>
              <a:rPr lang="en-US" sz="2000" dirty="0"/>
              <a:t>Five  Agreements (05) are being </a:t>
            </a:r>
            <a:r>
              <a:rPr lang="en-US" sz="2000" dirty="0" err="1"/>
              <a:t>finalised</a:t>
            </a:r>
            <a:r>
              <a:rPr lang="en-US" sz="2000" dirty="0"/>
              <a:t> namely, Mining, Transport, Science, Technology and Maritime Transport and expected to be signed during the 12th Session of  the BNC.</a:t>
            </a:r>
          </a:p>
          <a:p>
            <a:pPr>
              <a:buFont typeface="Arial" panose="020B0604020202020204" pitchFamily="34" charset="0"/>
              <a:buChar cha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 for convening the 12</a:t>
            </a:r>
            <a:r>
              <a:rPr lang="en-US" baseline="30000" dirty="0"/>
              <a:t>th</a:t>
            </a:r>
            <a:r>
              <a:rPr lang="en-US" dirty="0"/>
              <a:t>  Session of the BNC </a:t>
            </a:r>
            <a:endParaRPr lang="en-ZA" dirty="0"/>
          </a:p>
        </p:txBody>
      </p:sp>
      <p:sp>
        <p:nvSpPr>
          <p:cNvPr id="3" name="Content Placeholder 2"/>
          <p:cNvSpPr>
            <a:spLocks noGrp="1"/>
          </p:cNvSpPr>
          <p:nvPr>
            <p:ph idx="1"/>
          </p:nvPr>
        </p:nvSpPr>
        <p:spPr/>
        <p:txBody>
          <a:bodyPr/>
          <a:lstStyle/>
          <a:p>
            <a:pPr>
              <a:buFont typeface="Wingdings" panose="05000000000000000000" pitchFamily="2" charset="2"/>
              <a:buChar char="v"/>
            </a:pPr>
            <a:endParaRPr lang="en-US" sz="2000" dirty="0"/>
          </a:p>
          <a:p>
            <a:endParaRPr lang="en-ZA" dirty="0"/>
          </a:p>
        </p:txBody>
      </p:sp>
      <p:sp>
        <p:nvSpPr>
          <p:cNvPr id="6" name="Rectangle 5"/>
          <p:cNvSpPr/>
          <p:nvPr/>
        </p:nvSpPr>
        <p:spPr>
          <a:xfrm>
            <a:off x="777924" y="1600200"/>
            <a:ext cx="10266240" cy="3323987"/>
          </a:xfrm>
          <a:prstGeom prst="rect">
            <a:avLst/>
          </a:prstGeom>
        </p:spPr>
        <p:txBody>
          <a:bodyPr wrap="square">
            <a:spAutoFit/>
          </a:bodyPr>
          <a:lstStyle/>
          <a:p>
            <a:pPr marL="285750" indent="-285750">
              <a:lnSpc>
                <a:spcPct val="150000"/>
              </a:lnSpc>
              <a:buFont typeface="Arial" panose="020B0604020202020204" pitchFamily="34" charset="0"/>
              <a:buChar char="•"/>
            </a:pPr>
            <a:r>
              <a:rPr lang="en-US" sz="2000" dirty="0"/>
              <a:t>The main objectives of the BNC are as follows: </a:t>
            </a:r>
          </a:p>
          <a:p>
            <a:pPr marL="742950" lvl="1" indent="-285750">
              <a:lnSpc>
                <a:spcPct val="150000"/>
              </a:lnSpc>
              <a:buFont typeface="Arial" panose="020B0604020202020204" pitchFamily="34" charset="0"/>
              <a:buChar char="•"/>
            </a:pPr>
            <a:r>
              <a:rPr lang="en-US" sz="2000" dirty="0"/>
              <a:t>To review progress in the implementation of agreed projects and decisions of the 11</a:t>
            </a:r>
            <a:r>
              <a:rPr lang="en-US" sz="2000" baseline="30000" dirty="0"/>
              <a:t>th</a:t>
            </a:r>
            <a:r>
              <a:rPr lang="en-US" sz="2000" dirty="0"/>
              <a:t>  BNC  </a:t>
            </a:r>
          </a:p>
          <a:p>
            <a:pPr marL="742950" lvl="1" indent="-285750">
              <a:lnSpc>
                <a:spcPct val="150000"/>
              </a:lnSpc>
              <a:buFont typeface="Arial" panose="020B0604020202020204" pitchFamily="34" charset="0"/>
              <a:buChar char="•"/>
            </a:pPr>
            <a:r>
              <a:rPr lang="en-US" sz="2000" dirty="0"/>
              <a:t>To enhance existing bilateral relations and cooperation and identify areas for future cooperation; and </a:t>
            </a:r>
          </a:p>
          <a:p>
            <a:pPr marL="742950" lvl="1" indent="-285750">
              <a:lnSpc>
                <a:spcPct val="150000"/>
              </a:lnSpc>
              <a:buFont typeface="Arial" panose="020B0604020202020204" pitchFamily="34" charset="0"/>
              <a:buChar char="•"/>
            </a:pPr>
            <a:r>
              <a:rPr lang="en-US" sz="2000" dirty="0"/>
              <a:t>To exchange views on national, regional and international matters of common interest. </a:t>
            </a:r>
          </a:p>
        </p:txBody>
      </p:sp>
    </p:spTree>
    <p:extLst>
      <p:ext uri="{BB962C8B-B14F-4D97-AF65-F5344CB8AC3E}">
        <p14:creationId xmlns:p14="http://schemas.microsoft.com/office/powerpoint/2010/main" val="3888410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236" y="-107499"/>
            <a:ext cx="10813576" cy="721647"/>
          </a:xfrm>
        </p:spPr>
        <p:txBody>
          <a:bodyPr/>
          <a:lstStyle/>
          <a:p>
            <a:r>
              <a:rPr lang="en-US" dirty="0"/>
              <a:t>Convening of the 12</a:t>
            </a:r>
            <a:r>
              <a:rPr lang="en-US" baseline="30000" dirty="0"/>
              <a:t>th</a:t>
            </a:r>
            <a:r>
              <a:rPr lang="en-US" dirty="0"/>
              <a:t>  Session of the BNC </a:t>
            </a:r>
            <a:endParaRPr lang="en-ZA" dirty="0"/>
          </a:p>
        </p:txBody>
      </p:sp>
      <p:sp>
        <p:nvSpPr>
          <p:cNvPr id="3" name="Content Placeholder 2"/>
          <p:cNvSpPr>
            <a:spLocks noGrp="1"/>
          </p:cNvSpPr>
          <p:nvPr>
            <p:ph idx="1"/>
          </p:nvPr>
        </p:nvSpPr>
        <p:spPr>
          <a:xfrm>
            <a:off x="609599" y="614148"/>
            <a:ext cx="11045589" cy="5363572"/>
          </a:xfrm>
        </p:spPr>
        <p:txBody>
          <a:bodyPr/>
          <a:lstStyle/>
          <a:p>
            <a:pPr>
              <a:lnSpc>
                <a:spcPct val="150000"/>
              </a:lnSpc>
              <a:buFont typeface="Arial" panose="020B0604020202020204" pitchFamily="34" charset="0"/>
              <a:buChar char="•"/>
            </a:pPr>
            <a:r>
              <a:rPr lang="en-US" sz="2000" dirty="0"/>
              <a:t>Convening of  the 12</a:t>
            </a:r>
            <a:r>
              <a:rPr lang="en-US" sz="2000" baseline="30000" dirty="0"/>
              <a:t>th</a:t>
            </a:r>
            <a:r>
              <a:rPr lang="en-US" sz="2000" dirty="0"/>
              <a:t>  Session of the BNC  provides  an opportunity to engage on:</a:t>
            </a:r>
          </a:p>
          <a:p>
            <a:pPr lvl="1">
              <a:lnSpc>
                <a:spcPct val="150000"/>
              </a:lnSpc>
              <a:buFont typeface="Wingdings" panose="05000000000000000000" pitchFamily="2" charset="2"/>
              <a:buChar char="Ø"/>
            </a:pPr>
            <a:r>
              <a:rPr lang="en-US" sz="1800" b="1" dirty="0"/>
              <a:t>Peace and Security  </a:t>
            </a:r>
          </a:p>
          <a:p>
            <a:pPr lvl="1">
              <a:lnSpc>
                <a:spcPct val="150000"/>
              </a:lnSpc>
              <a:buFont typeface="Wingdings" panose="05000000000000000000" pitchFamily="2" charset="2"/>
              <a:buChar char="Ø"/>
            </a:pPr>
            <a:r>
              <a:rPr lang="en-US" sz="1800" b="1" dirty="0"/>
              <a:t>Tripartite Mechanism on Dialogue and Cooperation between Angola, the DRC and South Africa</a:t>
            </a:r>
            <a:r>
              <a:rPr lang="en-US" sz="1800" dirty="0"/>
              <a:t>: </a:t>
            </a:r>
          </a:p>
          <a:p>
            <a:pPr lvl="1">
              <a:lnSpc>
                <a:spcPct val="150000"/>
              </a:lnSpc>
              <a:buFont typeface="Wingdings" panose="05000000000000000000" pitchFamily="2" charset="2"/>
              <a:buChar char="Ø"/>
            </a:pPr>
            <a:r>
              <a:rPr lang="en-US" sz="1800" b="1" dirty="0">
                <a:solidFill>
                  <a:srgbClr val="000000"/>
                </a:solidFill>
              </a:rPr>
              <a:t>Key economic and Infrastructure projects:  </a:t>
            </a:r>
            <a:endParaRPr lang="en-US" sz="1800" dirty="0">
              <a:solidFill>
                <a:srgbClr val="000000"/>
              </a:solidFill>
            </a:endParaRPr>
          </a:p>
          <a:p>
            <a:pPr lvl="1">
              <a:lnSpc>
                <a:spcPct val="150000"/>
              </a:lnSpc>
              <a:buFont typeface="Wingdings" panose="05000000000000000000" pitchFamily="2" charset="2"/>
              <a:buChar char="Ø"/>
            </a:pPr>
            <a:r>
              <a:rPr lang="en-US" sz="1800" b="1" dirty="0">
                <a:solidFill>
                  <a:srgbClr val="000000"/>
                </a:solidFill>
              </a:rPr>
              <a:t>Business Forum</a:t>
            </a:r>
          </a:p>
          <a:p>
            <a:pPr lvl="1" algn="just">
              <a:lnSpc>
                <a:spcPct val="150000"/>
              </a:lnSpc>
              <a:buFont typeface="Wingdings" panose="05000000000000000000" pitchFamily="2" charset="2"/>
              <a:buChar char="Ø"/>
            </a:pPr>
            <a:r>
              <a:rPr lang="en-ZA" sz="1800" b="1" dirty="0">
                <a:solidFill>
                  <a:srgbClr val="000000"/>
                </a:solidFill>
              </a:rPr>
              <a:t>Humanitarian Assistance  </a:t>
            </a:r>
            <a:endParaRPr lang="en-US" sz="1800" dirty="0">
              <a:solidFill>
                <a:srgbClr val="000000"/>
              </a:solidFill>
            </a:endParaRPr>
          </a:p>
          <a:p>
            <a:pPr lvl="1" algn="just">
              <a:lnSpc>
                <a:spcPct val="150000"/>
              </a:lnSpc>
              <a:buFont typeface="Wingdings" panose="05000000000000000000" pitchFamily="2" charset="2"/>
              <a:buChar char="Ø"/>
            </a:pPr>
            <a:r>
              <a:rPr lang="en-US" sz="1800" b="1" dirty="0">
                <a:solidFill>
                  <a:srgbClr val="000000"/>
                </a:solidFill>
              </a:rPr>
              <a:t>Science and Technology Agreement</a:t>
            </a:r>
            <a:r>
              <a:rPr lang="en-US" sz="1800" dirty="0">
                <a:solidFill>
                  <a:srgbClr val="000000"/>
                </a:solidFill>
              </a:rPr>
              <a:t>:  </a:t>
            </a:r>
          </a:p>
          <a:p>
            <a:pPr lvl="0" algn="just">
              <a:buFont typeface="Wingdings" panose="05000000000000000000" pitchFamily="2" charset="2"/>
              <a:buChar char="Ø"/>
            </a:pPr>
            <a:endParaRPr lang="en-ZA" dirty="0">
              <a:solidFill>
                <a:srgbClr val="000000"/>
              </a:solidFill>
            </a:endParaRPr>
          </a:p>
          <a:p>
            <a:pPr lvl="2">
              <a:lnSpc>
                <a:spcPct val="150000"/>
              </a:lnSpc>
              <a:buFont typeface="Wingdings" panose="05000000000000000000" pitchFamily="2" charset="2"/>
              <a:buChar char="Ø"/>
            </a:pPr>
            <a:endParaRPr lang="en-ZA" sz="2400" dirty="0"/>
          </a:p>
        </p:txBody>
      </p:sp>
    </p:spTree>
    <p:extLst>
      <p:ext uri="{BB962C8B-B14F-4D97-AF65-F5344CB8AC3E}">
        <p14:creationId xmlns:p14="http://schemas.microsoft.com/office/powerpoint/2010/main" val="702322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 </a:t>
            </a:r>
            <a:endParaRPr lang="en-ZA" dirty="0"/>
          </a:p>
        </p:txBody>
      </p:sp>
      <p:sp>
        <p:nvSpPr>
          <p:cNvPr id="3" name="Content Placeholder 2"/>
          <p:cNvSpPr>
            <a:spLocks noGrp="1"/>
          </p:cNvSpPr>
          <p:nvPr>
            <p:ph idx="1"/>
          </p:nvPr>
        </p:nvSpPr>
        <p:spPr>
          <a:xfrm>
            <a:off x="609600" y="986051"/>
            <a:ext cx="10972800" cy="4038600"/>
          </a:xfrm>
        </p:spPr>
        <p:txBody>
          <a:bodyPr/>
          <a:lstStyle/>
          <a:p>
            <a:pPr>
              <a:lnSpc>
                <a:spcPct val="150000"/>
              </a:lnSpc>
              <a:buFont typeface="Wingdings" panose="05000000000000000000" pitchFamily="2" charset="2"/>
              <a:buChar char="v"/>
            </a:pPr>
            <a:endParaRPr lang="en-US" sz="2000" dirty="0"/>
          </a:p>
          <a:p>
            <a:pPr>
              <a:lnSpc>
                <a:spcPct val="150000"/>
              </a:lnSpc>
              <a:buFont typeface="Arial" panose="020B0604020202020204" pitchFamily="34" charset="0"/>
              <a:buChar char="•"/>
            </a:pPr>
            <a:r>
              <a:rPr lang="en-US" sz="2000" dirty="0"/>
              <a:t>South Africa-DRC BNC has a strong focus on post-conflict reconstruction and development and is anchored in the pursuit for peace, stability and shared prosperity in Africa.</a:t>
            </a:r>
          </a:p>
          <a:p>
            <a:pPr>
              <a:lnSpc>
                <a:spcPct val="150000"/>
              </a:lnSpc>
              <a:buFont typeface="Arial" panose="020B0604020202020204" pitchFamily="34" charset="0"/>
              <a:buChar char="•"/>
            </a:pPr>
            <a:r>
              <a:rPr lang="en-US" dirty="0"/>
              <a:t>It is important for South Africa to continue to sustain momentum and heighten engagements with the DRC through convening the BNC. </a:t>
            </a:r>
          </a:p>
          <a:p>
            <a:pPr>
              <a:lnSpc>
                <a:spcPct val="150000"/>
              </a:lnSpc>
              <a:buFont typeface="Arial" panose="020B0604020202020204" pitchFamily="34" charset="0"/>
              <a:buChar char="•"/>
            </a:pPr>
            <a:r>
              <a:rPr lang="en-US" sz="2000" dirty="0"/>
              <a:t>Convening of the 12th Session of the BNC would assist in further strengthening and nurture our bilateral relations  as well as to review the progress made on the implementation of the outcomes of the 11</a:t>
            </a:r>
            <a:r>
              <a:rPr lang="en-US" sz="2000" baseline="30000" dirty="0"/>
              <a:t>th</a:t>
            </a:r>
            <a:r>
              <a:rPr lang="en-US" sz="2000" dirty="0"/>
              <a:t>  Session of the BNC.</a:t>
            </a:r>
          </a:p>
          <a:p>
            <a:endParaRPr lang="en-ZA" dirty="0"/>
          </a:p>
        </p:txBody>
      </p:sp>
    </p:spTree>
    <p:extLst>
      <p:ext uri="{BB962C8B-B14F-4D97-AF65-F5344CB8AC3E}">
        <p14:creationId xmlns:p14="http://schemas.microsoft.com/office/powerpoint/2010/main" val="833305511"/>
      </p:ext>
    </p:extLst>
  </p:cSld>
  <p:clrMapOvr>
    <a:masterClrMapping/>
  </p:clrMapOvr>
</p:sld>
</file>

<file path=ppt/theme/theme1.xml><?xml version="1.0" encoding="utf-8"?>
<a:theme xmlns:a="http://schemas.openxmlformats.org/drawingml/2006/main" name="1_Blank Presentation">
  <a:themeElements>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ICO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spPr>
      <a:bodyPr vert="horz" wrap="square" lIns="91440" tIns="45720" rIns="91440" bIns="45720" numCol="1" anchor="t" anchorCtr="0" compatLnSpc="1">
        <a:prstTxWarp prst="textNoShape">
          <a:avLst/>
        </a:prstTxWarp>
      </a:bodyPr>
      <a:lstStyle>
        <a:defPPr>
          <a:defRPr dirty="0"/>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11437</TotalTime>
  <Words>758</Words>
  <Application>Microsoft Office PowerPoint</Application>
  <PresentationFormat>Widescreen</PresentationFormat>
  <Paragraphs>63</Paragraphs>
  <Slides>10</Slides>
  <Notes>3</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10</vt:i4>
      </vt:variant>
    </vt:vector>
  </HeadingPairs>
  <TitlesOfParts>
    <vt:vector size="19" baseType="lpstr">
      <vt:lpstr>Aharoni</vt:lpstr>
      <vt:lpstr>Arial</vt:lpstr>
      <vt:lpstr>Arial Narrow</vt:lpstr>
      <vt:lpstr>Calibri</vt:lpstr>
      <vt:lpstr>Times</vt:lpstr>
      <vt:lpstr>Wingdings</vt:lpstr>
      <vt:lpstr>1_Blank Presentation</vt:lpstr>
      <vt:lpstr>DICO Presentation</vt:lpstr>
      <vt:lpstr>1_DICO Presentation</vt:lpstr>
      <vt:lpstr>    BI-NATIONAL COMMISSION  BETWEEN  THE REPUBLIC OF SOUTH AFRICA  AND  THE DEMOCRATIC REPUBLIC OF CONGO   Presentation to Portfolio Committee on  International Relations and Cooperation  08 December 2021    </vt:lpstr>
      <vt:lpstr>Outline of presentation   </vt:lpstr>
      <vt:lpstr>Introduction</vt:lpstr>
      <vt:lpstr>SA-DRC Cooperation agenda </vt:lpstr>
      <vt:lpstr>SA-DRC Cooperation agenda ( continued)</vt:lpstr>
      <vt:lpstr>Agreements and Memoranda of understanding </vt:lpstr>
      <vt:lpstr>Objectives for convening the 12th  Session of the BNC </vt:lpstr>
      <vt:lpstr>Convening of the 12th  Session of the BNC </vt:lpstr>
      <vt:lpstr>Conclusion </vt:lpstr>
      <vt:lpstr>SA-DRC BNC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AFRICAN REGIONAL HEADS OF MISSION MEETING      PRESENTATION BY MR EX MAKAYA DDG: AFRICA   31 MAY 2018</dc:title>
  <dc:creator>Thamaga, B Mr : Subdir: West Africa I (a), DIRCO</dc:creator>
  <cp:lastModifiedBy>Shoruv</cp:lastModifiedBy>
  <cp:revision>468</cp:revision>
  <cp:lastPrinted>2018-10-17T12:02:42Z</cp:lastPrinted>
  <dcterms:created xsi:type="dcterms:W3CDTF">2018-05-18T06:10:31Z</dcterms:created>
  <dcterms:modified xsi:type="dcterms:W3CDTF">2021-12-07T20:00:04Z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ea4d308-7b0a-45d1-8227-d28a129f3dd4_Enabled">
    <vt:lpwstr>true</vt:lpwstr>
  </property>
  <property fmtid="{D5CDD505-2E9C-101B-9397-08002B2CF9AE}" pid="3" name="MSIP_Label_9ea4d308-7b0a-45d1-8227-d28a129f3dd4_SetDate">
    <vt:lpwstr>2021-11-04T07:13:17Z</vt:lpwstr>
  </property>
  <property fmtid="{D5CDD505-2E9C-101B-9397-08002B2CF9AE}" pid="4" name="MSIP_Label_9ea4d308-7b0a-45d1-8227-d28a129f3dd4_Method">
    <vt:lpwstr>Standard</vt:lpwstr>
  </property>
  <property fmtid="{D5CDD505-2E9C-101B-9397-08002B2CF9AE}" pid="5" name="MSIP_Label_9ea4d308-7b0a-45d1-8227-d28a129f3dd4_Name">
    <vt:lpwstr>Enclair</vt:lpwstr>
  </property>
  <property fmtid="{D5CDD505-2E9C-101B-9397-08002B2CF9AE}" pid="6" name="MSIP_Label_9ea4d308-7b0a-45d1-8227-d28a129f3dd4_SiteId">
    <vt:lpwstr>14450b3f-942f-4f12-b2e1-0197504c6a5e</vt:lpwstr>
  </property>
  <property fmtid="{D5CDD505-2E9C-101B-9397-08002B2CF9AE}" pid="7" name="MSIP_Label_9ea4d308-7b0a-45d1-8227-d28a129f3dd4_ActionId">
    <vt:lpwstr>085e9069-eb7e-4c53-9bad-21a7fc1401f4</vt:lpwstr>
  </property>
  <property fmtid="{D5CDD505-2E9C-101B-9397-08002B2CF9AE}" pid="8" name="MSIP_Label_9ea4d308-7b0a-45d1-8227-d28a129f3dd4_ContentBits">
    <vt:lpwstr>0</vt:lpwstr>
  </property>
</Properties>
</file>