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7"/>
  </p:notesMasterIdLst>
  <p:sldIdLst>
    <p:sldId id="257" r:id="rId2"/>
    <p:sldId id="265" r:id="rId3"/>
    <p:sldId id="397" r:id="rId4"/>
    <p:sldId id="286" r:id="rId5"/>
    <p:sldId id="287" r:id="rId6"/>
    <p:sldId id="398" r:id="rId7"/>
    <p:sldId id="309" r:id="rId8"/>
    <p:sldId id="310" r:id="rId9"/>
    <p:sldId id="400" r:id="rId10"/>
    <p:sldId id="288" r:id="rId11"/>
    <p:sldId id="311" r:id="rId12"/>
    <p:sldId id="401" r:id="rId13"/>
    <p:sldId id="312" r:id="rId14"/>
    <p:sldId id="402" r:id="rId15"/>
    <p:sldId id="313" r:id="rId16"/>
    <p:sldId id="314" r:id="rId17"/>
    <p:sldId id="403" r:id="rId18"/>
    <p:sldId id="315" r:id="rId19"/>
    <p:sldId id="404" r:id="rId20"/>
    <p:sldId id="405" r:id="rId21"/>
    <p:sldId id="316" r:id="rId22"/>
    <p:sldId id="317" r:id="rId23"/>
    <p:sldId id="318" r:id="rId24"/>
    <p:sldId id="406" r:id="rId25"/>
    <p:sldId id="320" r:id="rId26"/>
    <p:sldId id="407" r:id="rId27"/>
    <p:sldId id="308" r:id="rId28"/>
    <p:sldId id="322" r:id="rId29"/>
    <p:sldId id="323" r:id="rId30"/>
    <p:sldId id="324" r:id="rId31"/>
    <p:sldId id="325" r:id="rId32"/>
    <p:sldId id="326" r:id="rId33"/>
    <p:sldId id="327" r:id="rId34"/>
    <p:sldId id="328" r:id="rId35"/>
    <p:sldId id="408" r:id="rId36"/>
    <p:sldId id="329" r:id="rId37"/>
    <p:sldId id="330" r:id="rId38"/>
    <p:sldId id="331" r:id="rId39"/>
    <p:sldId id="264" r:id="rId40"/>
    <p:sldId id="337" r:id="rId41"/>
    <p:sldId id="336" r:id="rId42"/>
    <p:sldId id="334" r:id="rId43"/>
    <p:sldId id="409" r:id="rId44"/>
    <p:sldId id="333" r:id="rId45"/>
    <p:sldId id="338" r:id="rId46"/>
    <p:sldId id="410" r:id="rId47"/>
    <p:sldId id="411" r:id="rId48"/>
    <p:sldId id="339" r:id="rId49"/>
    <p:sldId id="340" r:id="rId50"/>
    <p:sldId id="341" r:id="rId51"/>
    <p:sldId id="342" r:id="rId52"/>
    <p:sldId id="344" r:id="rId53"/>
    <p:sldId id="345" r:id="rId54"/>
    <p:sldId id="346" r:id="rId55"/>
    <p:sldId id="417" r:id="rId56"/>
    <p:sldId id="358" r:id="rId57"/>
    <p:sldId id="356" r:id="rId58"/>
    <p:sldId id="355" r:id="rId59"/>
    <p:sldId id="354" r:id="rId60"/>
    <p:sldId id="418" r:id="rId61"/>
    <p:sldId id="364" r:id="rId62"/>
    <p:sldId id="419" r:id="rId63"/>
    <p:sldId id="363" r:id="rId64"/>
    <p:sldId id="362" r:id="rId65"/>
    <p:sldId id="361" r:id="rId66"/>
    <p:sldId id="360" r:id="rId67"/>
    <p:sldId id="369" r:id="rId68"/>
    <p:sldId id="420" r:id="rId69"/>
    <p:sldId id="368" r:id="rId70"/>
    <p:sldId id="367" r:id="rId71"/>
    <p:sldId id="374" r:id="rId72"/>
    <p:sldId id="421" r:id="rId73"/>
    <p:sldId id="373" r:id="rId74"/>
    <p:sldId id="422" r:id="rId75"/>
    <p:sldId id="372" r:id="rId76"/>
    <p:sldId id="423" r:id="rId77"/>
    <p:sldId id="371" r:id="rId78"/>
    <p:sldId id="424" r:id="rId79"/>
    <p:sldId id="370" r:id="rId80"/>
    <p:sldId id="425" r:id="rId81"/>
    <p:sldId id="365" r:id="rId82"/>
    <p:sldId id="379" r:id="rId83"/>
    <p:sldId id="377" r:id="rId84"/>
    <p:sldId id="376" r:id="rId85"/>
    <p:sldId id="382" r:id="rId86"/>
    <p:sldId id="381" r:id="rId87"/>
    <p:sldId id="380" r:id="rId88"/>
    <p:sldId id="383" r:id="rId89"/>
    <p:sldId id="385" r:id="rId90"/>
    <p:sldId id="384" r:id="rId91"/>
    <p:sldId id="386" r:id="rId92"/>
    <p:sldId id="399" r:id="rId93"/>
    <p:sldId id="347" r:id="rId94"/>
    <p:sldId id="412" r:id="rId95"/>
    <p:sldId id="343" r:id="rId96"/>
    <p:sldId id="349" r:id="rId97"/>
    <p:sldId id="350" r:id="rId98"/>
    <p:sldId id="351" r:id="rId99"/>
    <p:sldId id="353" r:id="rId100"/>
    <p:sldId id="352" r:id="rId101"/>
    <p:sldId id="413" r:id="rId102"/>
    <p:sldId id="348" r:id="rId103"/>
    <p:sldId id="414" r:id="rId104"/>
    <p:sldId id="332" r:id="rId105"/>
    <p:sldId id="415" r:id="rId106"/>
    <p:sldId id="357" r:id="rId107"/>
    <p:sldId id="416" r:id="rId108"/>
    <p:sldId id="388" r:id="rId109"/>
    <p:sldId id="389" r:id="rId110"/>
    <p:sldId id="387" r:id="rId111"/>
    <p:sldId id="392" r:id="rId112"/>
    <p:sldId id="390" r:id="rId113"/>
    <p:sldId id="393" r:id="rId114"/>
    <p:sldId id="375" r:id="rId115"/>
    <p:sldId id="426" r:id="rId116"/>
    <p:sldId id="395" r:id="rId117"/>
    <p:sldId id="427" r:id="rId118"/>
    <p:sldId id="513" r:id="rId119"/>
    <p:sldId id="428" r:id="rId120"/>
    <p:sldId id="429" r:id="rId121"/>
    <p:sldId id="514" r:id="rId122"/>
    <p:sldId id="430" r:id="rId123"/>
    <p:sldId id="431" r:id="rId124"/>
    <p:sldId id="432" r:id="rId125"/>
    <p:sldId id="433" r:id="rId126"/>
    <p:sldId id="434" r:id="rId127"/>
    <p:sldId id="435" r:id="rId128"/>
    <p:sldId id="436" r:id="rId129"/>
    <p:sldId id="437" r:id="rId130"/>
    <p:sldId id="438" r:id="rId131"/>
    <p:sldId id="439" r:id="rId132"/>
    <p:sldId id="440" r:id="rId133"/>
    <p:sldId id="515" r:id="rId134"/>
    <p:sldId id="441" r:id="rId135"/>
    <p:sldId id="516" r:id="rId136"/>
    <p:sldId id="517" r:id="rId137"/>
    <p:sldId id="442" r:id="rId138"/>
    <p:sldId id="443" r:id="rId139"/>
    <p:sldId id="518" r:id="rId140"/>
    <p:sldId id="444" r:id="rId141"/>
    <p:sldId id="445" r:id="rId142"/>
    <p:sldId id="519" r:id="rId143"/>
    <p:sldId id="446" r:id="rId144"/>
    <p:sldId id="447" r:id="rId145"/>
    <p:sldId id="448" r:id="rId146"/>
    <p:sldId id="520" r:id="rId147"/>
    <p:sldId id="449" r:id="rId148"/>
    <p:sldId id="450" r:id="rId149"/>
    <p:sldId id="451" r:id="rId150"/>
    <p:sldId id="521" r:id="rId151"/>
    <p:sldId id="452" r:id="rId152"/>
    <p:sldId id="522" r:id="rId153"/>
    <p:sldId id="453" r:id="rId154"/>
    <p:sldId id="454" r:id="rId155"/>
    <p:sldId id="455" r:id="rId156"/>
    <p:sldId id="523" r:id="rId157"/>
    <p:sldId id="456" r:id="rId158"/>
    <p:sldId id="524" r:id="rId159"/>
    <p:sldId id="457" r:id="rId160"/>
    <p:sldId id="525" r:id="rId161"/>
    <p:sldId id="458" r:id="rId162"/>
    <p:sldId id="459" r:id="rId163"/>
    <p:sldId id="526" r:id="rId164"/>
    <p:sldId id="527" r:id="rId165"/>
    <p:sldId id="460" r:id="rId166"/>
    <p:sldId id="461" r:id="rId167"/>
    <p:sldId id="528" r:id="rId168"/>
    <p:sldId id="462" r:id="rId169"/>
    <p:sldId id="529" r:id="rId170"/>
    <p:sldId id="463" r:id="rId171"/>
    <p:sldId id="464" r:id="rId172"/>
    <p:sldId id="530" r:id="rId173"/>
    <p:sldId id="465" r:id="rId174"/>
    <p:sldId id="466" r:id="rId175"/>
    <p:sldId id="467" r:id="rId176"/>
    <p:sldId id="531" r:id="rId177"/>
    <p:sldId id="532" r:id="rId178"/>
    <p:sldId id="468" r:id="rId179"/>
    <p:sldId id="469" r:id="rId180"/>
    <p:sldId id="533" r:id="rId181"/>
    <p:sldId id="470" r:id="rId182"/>
    <p:sldId id="535" r:id="rId183"/>
    <p:sldId id="534" r:id="rId184"/>
    <p:sldId id="471" r:id="rId185"/>
    <p:sldId id="536" r:id="rId186"/>
    <p:sldId id="472" r:id="rId187"/>
    <p:sldId id="537" r:id="rId188"/>
    <p:sldId id="473" r:id="rId189"/>
    <p:sldId id="474" r:id="rId190"/>
    <p:sldId id="475" r:id="rId191"/>
    <p:sldId id="538" r:id="rId192"/>
    <p:sldId id="476" r:id="rId193"/>
    <p:sldId id="539" r:id="rId194"/>
    <p:sldId id="477" r:id="rId195"/>
    <p:sldId id="540" r:id="rId196"/>
    <p:sldId id="478" r:id="rId197"/>
    <p:sldId id="541" r:id="rId198"/>
    <p:sldId id="479" r:id="rId199"/>
    <p:sldId id="480" r:id="rId200"/>
    <p:sldId id="542" r:id="rId201"/>
    <p:sldId id="481" r:id="rId202"/>
    <p:sldId id="543" r:id="rId203"/>
    <p:sldId id="482" r:id="rId204"/>
    <p:sldId id="544" r:id="rId205"/>
    <p:sldId id="483" r:id="rId206"/>
    <p:sldId id="545" r:id="rId207"/>
    <p:sldId id="484" r:id="rId208"/>
    <p:sldId id="485" r:id="rId209"/>
    <p:sldId id="486" r:id="rId210"/>
    <p:sldId id="487" r:id="rId211"/>
    <p:sldId id="488" r:id="rId212"/>
    <p:sldId id="489" r:id="rId213"/>
    <p:sldId id="490" r:id="rId214"/>
    <p:sldId id="491" r:id="rId215"/>
    <p:sldId id="492" r:id="rId216"/>
    <p:sldId id="546" r:id="rId217"/>
    <p:sldId id="493" r:id="rId218"/>
    <p:sldId id="494" r:id="rId219"/>
    <p:sldId id="495" r:id="rId220"/>
    <p:sldId id="548" r:id="rId221"/>
    <p:sldId id="496" r:id="rId222"/>
    <p:sldId id="549" r:id="rId223"/>
    <p:sldId id="547" r:id="rId224"/>
    <p:sldId id="550" r:id="rId225"/>
    <p:sldId id="497" r:id="rId226"/>
    <p:sldId id="551" r:id="rId227"/>
    <p:sldId id="498" r:id="rId228"/>
    <p:sldId id="552" r:id="rId229"/>
    <p:sldId id="499" r:id="rId230"/>
    <p:sldId id="500" r:id="rId231"/>
    <p:sldId id="501" r:id="rId232"/>
    <p:sldId id="502" r:id="rId233"/>
    <p:sldId id="503" r:id="rId234"/>
    <p:sldId id="504" r:id="rId235"/>
    <p:sldId id="505" r:id="rId236"/>
    <p:sldId id="506" r:id="rId237"/>
    <p:sldId id="507" r:id="rId238"/>
    <p:sldId id="508" r:id="rId239"/>
    <p:sldId id="509" r:id="rId240"/>
    <p:sldId id="510" r:id="rId241"/>
    <p:sldId id="511" r:id="rId242"/>
    <p:sldId id="553" r:id="rId243"/>
    <p:sldId id="512" r:id="rId244"/>
    <p:sldId id="554" r:id="rId245"/>
    <p:sldId id="335" r:id="rId2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ello Matthews" initials="MM" lastIdx="5" clrIdx="0">
    <p:extLst>
      <p:ext uri="{19B8F6BF-5375-455C-9EA6-DF929625EA0E}">
        <p15:presenceInfo xmlns:p15="http://schemas.microsoft.com/office/powerpoint/2012/main" userId="0db8d18d2eedc4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353114-AE80-498F-AC35-806164303255}" v="1" dt="2021-12-06T10:14:02.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92"/>
    <p:restoredTop sz="94646"/>
  </p:normalViewPr>
  <p:slideViewPr>
    <p:cSldViewPr snapToGrid="0" snapToObjects="1">
      <p:cViewPr varScale="1">
        <p:scale>
          <a:sx n="61" d="100"/>
          <a:sy n="61" d="100"/>
        </p:scale>
        <p:origin x="6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commentAuthors" Target="commen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microsoft.com/office/2015/10/relationships/revisionInfo" Target="revisionInfo.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26T14:19:42.170" idx="4">
    <p:pos x="10" y="10"/>
    <p:text>check if the policies have been audited and when it was reviewed</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6C2D9-DBA5-594E-A6D1-0CC966A672AF}"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99112-678A-F94A-872E-9CACA21B4F33}" type="slidenum">
              <a:rPr lang="en-US" smtClean="0"/>
              <a:t>‹#›</a:t>
            </a:fld>
            <a:endParaRPr lang="en-US"/>
          </a:p>
        </p:txBody>
      </p:sp>
    </p:spTree>
    <p:extLst>
      <p:ext uri="{BB962C8B-B14F-4D97-AF65-F5344CB8AC3E}">
        <p14:creationId xmlns:p14="http://schemas.microsoft.com/office/powerpoint/2010/main" val="2484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5BB0195E-F01E-8344-AB11-8C516D7BCB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F32143-11EB-554C-9FA0-4CF7DA9B43F0}" type="slidenum">
              <a:rPr lang="en-GB" altLang="en-US" smtClean="0"/>
              <a:pPr>
                <a:spcBef>
                  <a:spcPct val="0"/>
                </a:spcBef>
              </a:pPr>
              <a:t>1</a:t>
            </a:fld>
            <a:endParaRPr lang="en-GB" altLang="en-US"/>
          </a:p>
        </p:txBody>
      </p:sp>
      <p:sp>
        <p:nvSpPr>
          <p:cNvPr id="4099" name="Rectangle 2">
            <a:extLst>
              <a:ext uri="{FF2B5EF4-FFF2-40B4-BE49-F238E27FC236}">
                <a16:creationId xmlns:a16="http://schemas.microsoft.com/office/drawing/2014/main" id="{2F454C51-2F8F-8A44-8F56-72932A14D821}"/>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D47D5881-F165-CB41-8A37-C6491E9EF2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42F1014-5934-6C4D-A6F5-4B3034899F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8BA982-A361-3F4B-8AA5-C05F5203827C}" type="slidenum">
              <a:rPr lang="en-GB" altLang="en-US" smtClean="0"/>
              <a:pPr>
                <a:spcBef>
                  <a:spcPct val="0"/>
                </a:spcBef>
              </a:pPr>
              <a:t>10</a:t>
            </a:fld>
            <a:endParaRPr lang="en-GB" altLang="en-US"/>
          </a:p>
        </p:txBody>
      </p:sp>
      <p:sp>
        <p:nvSpPr>
          <p:cNvPr id="14339" name="Rectangle 2">
            <a:extLst>
              <a:ext uri="{FF2B5EF4-FFF2-40B4-BE49-F238E27FC236}">
                <a16:creationId xmlns:a16="http://schemas.microsoft.com/office/drawing/2014/main" id="{72EEF95A-2A4A-6C48-ACA7-59E9B4834D1A}"/>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7FB14DA1-69E6-C142-89E5-D401F27660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100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8746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101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0799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102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0977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103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7547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104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20397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105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5124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106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69944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107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91329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108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52271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109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718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11</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53394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110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7601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111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7698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112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244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113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9651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114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3104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115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0685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116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7489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117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5643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118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3556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119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48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12</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02577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120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4650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121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46487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122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36190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123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27307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124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45315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125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03364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126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26713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127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09892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128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7317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129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70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13</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7874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130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1027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131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0700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132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1248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133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69502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134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90282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135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26596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136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87179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137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79916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138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28013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139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58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14</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88876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140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89595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141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90556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142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70640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143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07613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144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06373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145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97846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146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78109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147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46007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148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01530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149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960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15</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95502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150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72481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151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58053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152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56036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153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08813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154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5137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155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3425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156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92112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157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02327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158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48996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159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658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16</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726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160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49424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161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32510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162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04345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163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36455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164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41878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165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84106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166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42646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167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38522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168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08249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169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004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17</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8314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170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59129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171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6649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172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98116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173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10870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174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37906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175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90099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176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41870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177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16287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178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68106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179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585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18</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5718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180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86302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181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64322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182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95246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183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80768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184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64336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185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48857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186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71130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187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56003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188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58832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189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658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19</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30530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190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65949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191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94695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192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72088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193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55619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194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64869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195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90593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196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18141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197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33917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198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42693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199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73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F8539068-C129-144C-8F49-BF813C1586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BB5D71-2732-9F41-AF79-75FC95B5E7FC}" type="slidenum">
              <a:rPr lang="en-GB" altLang="en-US" smtClean="0"/>
              <a:pPr>
                <a:spcBef>
                  <a:spcPct val="0"/>
                </a:spcBef>
              </a:pPr>
              <a:t>2</a:t>
            </a:fld>
            <a:endParaRPr lang="en-GB" altLang="en-US"/>
          </a:p>
        </p:txBody>
      </p:sp>
      <p:sp>
        <p:nvSpPr>
          <p:cNvPr id="6147" name="Rectangle 2">
            <a:extLst>
              <a:ext uri="{FF2B5EF4-FFF2-40B4-BE49-F238E27FC236}">
                <a16:creationId xmlns:a16="http://schemas.microsoft.com/office/drawing/2014/main" id="{09B766AA-58F6-1140-94B5-1F33DE2A4BE0}"/>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FC4D07B-4942-684A-92DC-3DA44F3B2C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20</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17004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200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20678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201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40095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202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00764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203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86775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204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23266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205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56015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206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11665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207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83801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208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65122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209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395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21</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99430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210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34473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211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59027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212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58634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213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36466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214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72106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215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245537"/>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216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66894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217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7817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218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46123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219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713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22</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487827"/>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220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55946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221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325962"/>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222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60089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223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783408"/>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224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249559"/>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225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01588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226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22968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227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92484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228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821647"/>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229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820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23</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35993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230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27202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231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24163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232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54993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233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38780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234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692041"/>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235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47919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236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16422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237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165162"/>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238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2446035"/>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239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348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24</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874838"/>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240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298442"/>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241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27133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242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279041"/>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243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96840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244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47564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15028E9-6023-42CC-A7B0-E8F6A79B61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193A03-F9C6-4506-B298-3CD9BF0F1709}" type="slidenum">
              <a:rPr lang="en-GB" altLang="en-US" smtClean="0"/>
              <a:pPr>
                <a:spcBef>
                  <a:spcPct val="0"/>
                </a:spcBef>
              </a:pPr>
              <a:t>245</a:t>
            </a:fld>
            <a:endParaRPr lang="en-GB" altLang="en-US"/>
          </a:p>
        </p:txBody>
      </p:sp>
      <p:sp>
        <p:nvSpPr>
          <p:cNvPr id="60419" name="Rectangle 2">
            <a:extLst>
              <a:ext uri="{FF2B5EF4-FFF2-40B4-BE49-F238E27FC236}">
                <a16:creationId xmlns:a16="http://schemas.microsoft.com/office/drawing/2014/main" id="{CBA93F76-5C1D-4613-8756-893102E89536}"/>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581974AC-10BA-46FE-B059-FAD286711E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25</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77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62B7BE-E2E2-4C4B-9299-640E0FC6F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324293-68DE-8442-AE30-CC434EA4C52A}" type="slidenum">
              <a:rPr lang="en-GB" altLang="en-US" smtClean="0"/>
              <a:pPr>
                <a:spcBef>
                  <a:spcPct val="0"/>
                </a:spcBef>
              </a:pPr>
              <a:t>26</a:t>
            </a:fld>
            <a:endParaRPr lang="en-GB" altLang="en-US"/>
          </a:p>
        </p:txBody>
      </p:sp>
      <p:sp>
        <p:nvSpPr>
          <p:cNvPr id="16387" name="Rectangle 2">
            <a:extLst>
              <a:ext uri="{FF2B5EF4-FFF2-40B4-BE49-F238E27FC236}">
                <a16:creationId xmlns:a16="http://schemas.microsoft.com/office/drawing/2014/main" id="{E56CF3C8-6F3D-EE44-B77F-2BB532E2E86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4CD9B17-67D2-9147-8959-4EF5E0FD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461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27</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28</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19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29</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5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F8539068-C129-144C-8F49-BF813C1586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BB5D71-2732-9F41-AF79-75FC95B5E7FC}" type="slidenum">
              <a:rPr lang="en-GB" altLang="en-US" smtClean="0"/>
              <a:pPr>
                <a:spcBef>
                  <a:spcPct val="0"/>
                </a:spcBef>
              </a:pPr>
              <a:t>3</a:t>
            </a:fld>
            <a:endParaRPr lang="en-GB" altLang="en-US"/>
          </a:p>
        </p:txBody>
      </p:sp>
      <p:sp>
        <p:nvSpPr>
          <p:cNvPr id="6147" name="Rectangle 2">
            <a:extLst>
              <a:ext uri="{FF2B5EF4-FFF2-40B4-BE49-F238E27FC236}">
                <a16:creationId xmlns:a16="http://schemas.microsoft.com/office/drawing/2014/main" id="{09B766AA-58F6-1140-94B5-1F33DE2A4BE0}"/>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FC4D07B-4942-684A-92DC-3DA44F3B2C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424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30</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607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31</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297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32</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23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33</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9815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34</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30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35</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467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36</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783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37</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925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8909BC0-0E52-4E47-BB1A-AD16E3087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C098D-8663-8244-9F2C-CCC315B6475A}" type="slidenum">
              <a:rPr lang="en-GB" altLang="en-US" smtClean="0"/>
              <a:pPr>
                <a:spcBef>
                  <a:spcPct val="0"/>
                </a:spcBef>
              </a:pPr>
              <a:t>38</a:t>
            </a:fld>
            <a:endParaRPr lang="en-GB" altLang="en-US"/>
          </a:p>
        </p:txBody>
      </p:sp>
      <p:sp>
        <p:nvSpPr>
          <p:cNvPr id="55299" name="Rectangle 2">
            <a:extLst>
              <a:ext uri="{FF2B5EF4-FFF2-40B4-BE49-F238E27FC236}">
                <a16:creationId xmlns:a16="http://schemas.microsoft.com/office/drawing/2014/main" id="{14FE2F08-7FFA-AC43-9EB7-E84913B419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C822381-53C4-F84B-9973-02DB6589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157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39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6633535B-BAC8-CF46-A1AE-4B93AB359D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85C5A3-E25E-3E4B-A3A1-BA1021022DBB}" type="slidenum">
              <a:rPr lang="en-GB" altLang="en-US" smtClean="0"/>
              <a:pPr>
                <a:spcBef>
                  <a:spcPct val="0"/>
                </a:spcBef>
              </a:pPr>
              <a:t>4</a:t>
            </a:fld>
            <a:endParaRPr lang="en-GB" altLang="en-US"/>
          </a:p>
        </p:txBody>
      </p:sp>
      <p:sp>
        <p:nvSpPr>
          <p:cNvPr id="10243" name="Rectangle 2">
            <a:extLst>
              <a:ext uri="{FF2B5EF4-FFF2-40B4-BE49-F238E27FC236}">
                <a16:creationId xmlns:a16="http://schemas.microsoft.com/office/drawing/2014/main" id="{F0AE8D24-2ED8-1244-A8CD-C93A60978703}"/>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94250D9D-24E8-314E-ACAE-3576073E6E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40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8810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41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200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42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166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43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73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44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476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45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3485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46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197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47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014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48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378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49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25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1FFD9E2-BBE7-3F45-8EC0-503E36F6F2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4C07AD-9368-244F-A20C-016E2E457E05}" type="slidenum">
              <a:rPr lang="en-GB" altLang="en-US" smtClean="0"/>
              <a:pPr>
                <a:spcBef>
                  <a:spcPct val="0"/>
                </a:spcBef>
              </a:pPr>
              <a:t>5</a:t>
            </a:fld>
            <a:endParaRPr lang="en-GB" altLang="en-US"/>
          </a:p>
        </p:txBody>
      </p:sp>
      <p:sp>
        <p:nvSpPr>
          <p:cNvPr id="12291" name="Rectangle 2">
            <a:extLst>
              <a:ext uri="{FF2B5EF4-FFF2-40B4-BE49-F238E27FC236}">
                <a16:creationId xmlns:a16="http://schemas.microsoft.com/office/drawing/2014/main" id="{D3AF994B-DB8B-9E48-AFD3-530BE4805FD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AB7A8ED-87B3-B940-9895-CE9848DB7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50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976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51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381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52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967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53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7088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54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5901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1FFD9E2-BBE7-3F45-8EC0-503E36F6F2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4C07AD-9368-244F-A20C-016E2E457E05}" type="slidenum">
              <a:rPr lang="en-GB" altLang="en-US" smtClean="0"/>
              <a:pPr>
                <a:spcBef>
                  <a:spcPct val="0"/>
                </a:spcBef>
              </a:pPr>
              <a:t>55</a:t>
            </a:fld>
            <a:endParaRPr lang="en-GB" altLang="en-US"/>
          </a:p>
        </p:txBody>
      </p:sp>
      <p:sp>
        <p:nvSpPr>
          <p:cNvPr id="12291" name="Rectangle 2">
            <a:extLst>
              <a:ext uri="{FF2B5EF4-FFF2-40B4-BE49-F238E27FC236}">
                <a16:creationId xmlns:a16="http://schemas.microsoft.com/office/drawing/2014/main" id="{D3AF994B-DB8B-9E48-AFD3-530BE4805FD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AB7A8ED-87B3-B940-9895-CE9848DB7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941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56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4267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57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667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58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1009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59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16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1FFD9E2-BBE7-3F45-8EC0-503E36F6F2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4C07AD-9368-244F-A20C-016E2E457E05}" type="slidenum">
              <a:rPr lang="en-GB" altLang="en-US" smtClean="0"/>
              <a:pPr>
                <a:spcBef>
                  <a:spcPct val="0"/>
                </a:spcBef>
              </a:pPr>
              <a:t>6</a:t>
            </a:fld>
            <a:endParaRPr lang="en-GB" altLang="en-US"/>
          </a:p>
        </p:txBody>
      </p:sp>
      <p:sp>
        <p:nvSpPr>
          <p:cNvPr id="12291" name="Rectangle 2">
            <a:extLst>
              <a:ext uri="{FF2B5EF4-FFF2-40B4-BE49-F238E27FC236}">
                <a16:creationId xmlns:a16="http://schemas.microsoft.com/office/drawing/2014/main" id="{D3AF994B-DB8B-9E48-AFD3-530BE4805FD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AB7A8ED-87B3-B940-9895-CE9848DB7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8912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60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2894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61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2461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62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2217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63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7773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64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4047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65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7389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66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4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67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4523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68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0929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69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44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1FFD9E2-BBE7-3F45-8EC0-503E36F6F2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4C07AD-9368-244F-A20C-016E2E457E05}" type="slidenum">
              <a:rPr lang="en-GB" altLang="en-US" smtClean="0"/>
              <a:pPr>
                <a:spcBef>
                  <a:spcPct val="0"/>
                </a:spcBef>
              </a:pPr>
              <a:t>7</a:t>
            </a:fld>
            <a:endParaRPr lang="en-GB" altLang="en-US"/>
          </a:p>
        </p:txBody>
      </p:sp>
      <p:sp>
        <p:nvSpPr>
          <p:cNvPr id="12291" name="Rectangle 2">
            <a:extLst>
              <a:ext uri="{FF2B5EF4-FFF2-40B4-BE49-F238E27FC236}">
                <a16:creationId xmlns:a16="http://schemas.microsoft.com/office/drawing/2014/main" id="{D3AF994B-DB8B-9E48-AFD3-530BE4805FD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AB7A8ED-87B3-B940-9895-CE9848DB7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9591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70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9182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71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61703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72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0730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73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2072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74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4688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75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7417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76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9359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77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0163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78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7567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79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51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1FFD9E2-BBE7-3F45-8EC0-503E36F6F2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4C07AD-9368-244F-A20C-016E2E457E05}" type="slidenum">
              <a:rPr lang="en-GB" altLang="en-US" smtClean="0"/>
              <a:pPr>
                <a:spcBef>
                  <a:spcPct val="0"/>
                </a:spcBef>
              </a:pPr>
              <a:t>8</a:t>
            </a:fld>
            <a:endParaRPr lang="en-GB" altLang="en-US"/>
          </a:p>
        </p:txBody>
      </p:sp>
      <p:sp>
        <p:nvSpPr>
          <p:cNvPr id="12291" name="Rectangle 2">
            <a:extLst>
              <a:ext uri="{FF2B5EF4-FFF2-40B4-BE49-F238E27FC236}">
                <a16:creationId xmlns:a16="http://schemas.microsoft.com/office/drawing/2014/main" id="{D3AF994B-DB8B-9E48-AFD3-530BE4805FD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AB7A8ED-87B3-B940-9895-CE9848DB7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0822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80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2614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81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0752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82</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2138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83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3882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84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8214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85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3606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86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6160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87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0235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88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257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89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37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1FFD9E2-BBE7-3F45-8EC0-503E36F6F2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4C07AD-9368-244F-A20C-016E2E457E05}" type="slidenum">
              <a:rPr lang="en-GB" altLang="en-US" smtClean="0"/>
              <a:pPr>
                <a:spcBef>
                  <a:spcPct val="0"/>
                </a:spcBef>
              </a:pPr>
              <a:t>9</a:t>
            </a:fld>
            <a:endParaRPr lang="en-GB" altLang="en-US"/>
          </a:p>
        </p:txBody>
      </p:sp>
      <p:sp>
        <p:nvSpPr>
          <p:cNvPr id="12291" name="Rectangle 2">
            <a:extLst>
              <a:ext uri="{FF2B5EF4-FFF2-40B4-BE49-F238E27FC236}">
                <a16:creationId xmlns:a16="http://schemas.microsoft.com/office/drawing/2014/main" id="{D3AF994B-DB8B-9E48-AFD3-530BE4805FD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AB7A8ED-87B3-B940-9895-CE9848DB7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3298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90</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4160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91</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81712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1FFD9E2-BBE7-3F45-8EC0-503E36F6F2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4C07AD-9368-244F-A20C-016E2E457E05}" type="slidenum">
              <a:rPr lang="en-GB" altLang="en-US" smtClean="0"/>
              <a:pPr>
                <a:spcBef>
                  <a:spcPct val="0"/>
                </a:spcBef>
              </a:pPr>
              <a:t>92</a:t>
            </a:fld>
            <a:endParaRPr lang="en-GB" altLang="en-US"/>
          </a:p>
        </p:txBody>
      </p:sp>
      <p:sp>
        <p:nvSpPr>
          <p:cNvPr id="12291" name="Rectangle 2">
            <a:extLst>
              <a:ext uri="{FF2B5EF4-FFF2-40B4-BE49-F238E27FC236}">
                <a16:creationId xmlns:a16="http://schemas.microsoft.com/office/drawing/2014/main" id="{D3AF994B-DB8B-9E48-AFD3-530BE4805FD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AB7A8ED-87B3-B940-9895-CE9848DB7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2832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93</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4999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94</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5463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95</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4342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96</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8727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97</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0897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98</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9392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E6E5622-C8F8-7747-83D9-A56F870C9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4F17F8-F54B-8F4A-B846-EDC7F68D5E73}" type="slidenum">
              <a:rPr lang="en-GB" altLang="en-US" smtClean="0"/>
              <a:pPr>
                <a:spcBef>
                  <a:spcPct val="0"/>
                </a:spcBef>
              </a:pPr>
              <a:t>99</a:t>
            </a:fld>
            <a:endParaRPr lang="en-GB" altLang="en-US"/>
          </a:p>
        </p:txBody>
      </p:sp>
      <p:sp>
        <p:nvSpPr>
          <p:cNvPr id="57347" name="Rectangle 2">
            <a:extLst>
              <a:ext uri="{FF2B5EF4-FFF2-40B4-BE49-F238E27FC236}">
                <a16:creationId xmlns:a16="http://schemas.microsoft.com/office/drawing/2014/main" id="{1BAFDA5D-6D76-3748-B9A1-2045ECB3EF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70894D0-7B2C-634B-B4E6-B72671CC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7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911E-7B21-E542-9BA1-929173127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0E0500-BBE5-B043-9838-BB8762F898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9CAF01-87CC-BC4E-9BCF-BCE88E276F1D}"/>
              </a:ext>
            </a:extLst>
          </p:cNvPr>
          <p:cNvSpPr>
            <a:spLocks noGrp="1"/>
          </p:cNvSpPr>
          <p:nvPr>
            <p:ph type="dt" sz="half" idx="10"/>
          </p:nvPr>
        </p:nvSpPr>
        <p:spPr/>
        <p:txBody>
          <a:bodyPr/>
          <a:lstStyle/>
          <a:p>
            <a:fld id="{9658AF8E-9B5D-9C4F-8EA7-045B2D9BEB9D}" type="datetimeFigureOut">
              <a:rPr lang="en-US" smtClean="0"/>
              <a:t>12/6/2021</a:t>
            </a:fld>
            <a:endParaRPr lang="en-US"/>
          </a:p>
        </p:txBody>
      </p:sp>
      <p:sp>
        <p:nvSpPr>
          <p:cNvPr id="5" name="Footer Placeholder 4">
            <a:extLst>
              <a:ext uri="{FF2B5EF4-FFF2-40B4-BE49-F238E27FC236}">
                <a16:creationId xmlns:a16="http://schemas.microsoft.com/office/drawing/2014/main" id="{1D73E3E9-EFC2-E043-82AE-4C49CBDD8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29EB8-3829-674A-A242-8C54894C0F4B}"/>
              </a:ext>
            </a:extLst>
          </p:cNvPr>
          <p:cNvSpPr>
            <a:spLocks noGrp="1"/>
          </p:cNvSpPr>
          <p:nvPr>
            <p:ph type="sldNum" sz="quarter" idx="12"/>
          </p:nvPr>
        </p:nvSpPr>
        <p:spPr/>
        <p:txBody>
          <a:bodyPr/>
          <a:lstStyle/>
          <a:p>
            <a:fld id="{72F38CB7-B862-7B47-A98B-39B5D60AB8E2}" type="slidenum">
              <a:rPr lang="en-US" smtClean="0"/>
              <a:t>‹#›</a:t>
            </a:fld>
            <a:endParaRPr lang="en-US"/>
          </a:p>
        </p:txBody>
      </p:sp>
    </p:spTree>
    <p:extLst>
      <p:ext uri="{BB962C8B-B14F-4D97-AF65-F5344CB8AC3E}">
        <p14:creationId xmlns:p14="http://schemas.microsoft.com/office/powerpoint/2010/main" val="49770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0844-DE46-8743-92D9-B1CFB98E8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FDD036-EEC5-814F-B6AE-AD6BA97A9A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67896-B2C2-AE41-ACA3-04CEC2B004A2}"/>
              </a:ext>
            </a:extLst>
          </p:cNvPr>
          <p:cNvSpPr>
            <a:spLocks noGrp="1"/>
          </p:cNvSpPr>
          <p:nvPr>
            <p:ph type="dt" sz="half" idx="10"/>
          </p:nvPr>
        </p:nvSpPr>
        <p:spPr/>
        <p:txBody>
          <a:bodyPr/>
          <a:lstStyle/>
          <a:p>
            <a:fld id="{9658AF8E-9B5D-9C4F-8EA7-045B2D9BEB9D}" type="datetimeFigureOut">
              <a:rPr lang="en-US" smtClean="0"/>
              <a:t>12/6/2021</a:t>
            </a:fld>
            <a:endParaRPr lang="en-US"/>
          </a:p>
        </p:txBody>
      </p:sp>
      <p:sp>
        <p:nvSpPr>
          <p:cNvPr id="5" name="Footer Placeholder 4">
            <a:extLst>
              <a:ext uri="{FF2B5EF4-FFF2-40B4-BE49-F238E27FC236}">
                <a16:creationId xmlns:a16="http://schemas.microsoft.com/office/drawing/2014/main" id="{327802BB-6D6B-3C45-8AB1-FD15A8674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BA33B-B0E7-4E43-995F-DF355D3A06E9}"/>
              </a:ext>
            </a:extLst>
          </p:cNvPr>
          <p:cNvSpPr>
            <a:spLocks noGrp="1"/>
          </p:cNvSpPr>
          <p:nvPr>
            <p:ph type="sldNum" sz="quarter" idx="12"/>
          </p:nvPr>
        </p:nvSpPr>
        <p:spPr/>
        <p:txBody>
          <a:bodyPr/>
          <a:lstStyle/>
          <a:p>
            <a:fld id="{72F38CB7-B862-7B47-A98B-39B5D60AB8E2}" type="slidenum">
              <a:rPr lang="en-US" smtClean="0"/>
              <a:t>‹#›</a:t>
            </a:fld>
            <a:endParaRPr lang="en-US"/>
          </a:p>
        </p:txBody>
      </p:sp>
    </p:spTree>
    <p:extLst>
      <p:ext uri="{BB962C8B-B14F-4D97-AF65-F5344CB8AC3E}">
        <p14:creationId xmlns:p14="http://schemas.microsoft.com/office/powerpoint/2010/main" val="9152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0DCC81-BC0C-0B4D-9B8C-03C2D18376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A18950-669F-CB4D-B932-F6A3A7E6A6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C731B-04F7-4E4C-B5EE-C23BAC94490C}"/>
              </a:ext>
            </a:extLst>
          </p:cNvPr>
          <p:cNvSpPr>
            <a:spLocks noGrp="1"/>
          </p:cNvSpPr>
          <p:nvPr>
            <p:ph type="dt" sz="half" idx="10"/>
          </p:nvPr>
        </p:nvSpPr>
        <p:spPr/>
        <p:txBody>
          <a:bodyPr/>
          <a:lstStyle/>
          <a:p>
            <a:fld id="{9658AF8E-9B5D-9C4F-8EA7-045B2D9BEB9D}" type="datetimeFigureOut">
              <a:rPr lang="en-US" smtClean="0"/>
              <a:t>12/6/2021</a:t>
            </a:fld>
            <a:endParaRPr lang="en-US"/>
          </a:p>
        </p:txBody>
      </p:sp>
      <p:sp>
        <p:nvSpPr>
          <p:cNvPr id="5" name="Footer Placeholder 4">
            <a:extLst>
              <a:ext uri="{FF2B5EF4-FFF2-40B4-BE49-F238E27FC236}">
                <a16:creationId xmlns:a16="http://schemas.microsoft.com/office/drawing/2014/main" id="{E22D90FD-309F-054E-A8F5-1D4536E9A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A18E2-719A-5442-A4F6-7114B8FD66DD}"/>
              </a:ext>
            </a:extLst>
          </p:cNvPr>
          <p:cNvSpPr>
            <a:spLocks noGrp="1"/>
          </p:cNvSpPr>
          <p:nvPr>
            <p:ph type="sldNum" sz="quarter" idx="12"/>
          </p:nvPr>
        </p:nvSpPr>
        <p:spPr/>
        <p:txBody>
          <a:bodyPr/>
          <a:lstStyle/>
          <a:p>
            <a:fld id="{72F38CB7-B862-7B47-A98B-39B5D60AB8E2}" type="slidenum">
              <a:rPr lang="en-US" smtClean="0"/>
              <a:t>‹#›</a:t>
            </a:fld>
            <a:endParaRPr lang="en-US"/>
          </a:p>
        </p:txBody>
      </p:sp>
    </p:spTree>
    <p:extLst>
      <p:ext uri="{BB962C8B-B14F-4D97-AF65-F5344CB8AC3E}">
        <p14:creationId xmlns:p14="http://schemas.microsoft.com/office/powerpoint/2010/main" val="273630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0A95-AE16-AB4A-876D-7EAC83183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008D1-262E-A741-83FD-EEAD23836E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DEFAC-D3C4-4948-B7F6-DD69A01E5E9C}"/>
              </a:ext>
            </a:extLst>
          </p:cNvPr>
          <p:cNvSpPr>
            <a:spLocks noGrp="1"/>
          </p:cNvSpPr>
          <p:nvPr>
            <p:ph type="dt" sz="half" idx="10"/>
          </p:nvPr>
        </p:nvSpPr>
        <p:spPr/>
        <p:txBody>
          <a:bodyPr/>
          <a:lstStyle/>
          <a:p>
            <a:fld id="{9658AF8E-9B5D-9C4F-8EA7-045B2D9BEB9D}" type="datetimeFigureOut">
              <a:rPr lang="en-US" smtClean="0"/>
              <a:t>12/6/2021</a:t>
            </a:fld>
            <a:endParaRPr lang="en-US"/>
          </a:p>
        </p:txBody>
      </p:sp>
      <p:sp>
        <p:nvSpPr>
          <p:cNvPr id="5" name="Footer Placeholder 4">
            <a:extLst>
              <a:ext uri="{FF2B5EF4-FFF2-40B4-BE49-F238E27FC236}">
                <a16:creationId xmlns:a16="http://schemas.microsoft.com/office/drawing/2014/main" id="{5EC4E2FF-5136-5A48-BFF5-1B2E17C34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09051-5FCD-A34C-BC22-88350823D284}"/>
              </a:ext>
            </a:extLst>
          </p:cNvPr>
          <p:cNvSpPr>
            <a:spLocks noGrp="1"/>
          </p:cNvSpPr>
          <p:nvPr>
            <p:ph type="sldNum" sz="quarter" idx="12"/>
          </p:nvPr>
        </p:nvSpPr>
        <p:spPr/>
        <p:txBody>
          <a:bodyPr/>
          <a:lstStyle/>
          <a:p>
            <a:fld id="{72F38CB7-B862-7B47-A98B-39B5D60AB8E2}" type="slidenum">
              <a:rPr lang="en-US" smtClean="0"/>
              <a:t>‹#›</a:t>
            </a:fld>
            <a:endParaRPr lang="en-US"/>
          </a:p>
        </p:txBody>
      </p:sp>
    </p:spTree>
    <p:extLst>
      <p:ext uri="{BB962C8B-B14F-4D97-AF65-F5344CB8AC3E}">
        <p14:creationId xmlns:p14="http://schemas.microsoft.com/office/powerpoint/2010/main" val="191375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812B-1840-5C43-9289-C1DC08C6C7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9C95B4-005D-DB43-BF8A-92F56BE034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00D1DC-9939-4E41-8116-C5D4B2780B1B}"/>
              </a:ext>
            </a:extLst>
          </p:cNvPr>
          <p:cNvSpPr>
            <a:spLocks noGrp="1"/>
          </p:cNvSpPr>
          <p:nvPr>
            <p:ph type="dt" sz="half" idx="10"/>
          </p:nvPr>
        </p:nvSpPr>
        <p:spPr/>
        <p:txBody>
          <a:bodyPr/>
          <a:lstStyle/>
          <a:p>
            <a:fld id="{9658AF8E-9B5D-9C4F-8EA7-045B2D9BEB9D}" type="datetimeFigureOut">
              <a:rPr lang="en-US" smtClean="0"/>
              <a:t>12/6/2021</a:t>
            </a:fld>
            <a:endParaRPr lang="en-US"/>
          </a:p>
        </p:txBody>
      </p:sp>
      <p:sp>
        <p:nvSpPr>
          <p:cNvPr id="5" name="Footer Placeholder 4">
            <a:extLst>
              <a:ext uri="{FF2B5EF4-FFF2-40B4-BE49-F238E27FC236}">
                <a16:creationId xmlns:a16="http://schemas.microsoft.com/office/drawing/2014/main" id="{69DD73BF-959C-9645-81E6-4D5BF3C55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23A00-5D5F-1341-BBB1-0C1768F2CF08}"/>
              </a:ext>
            </a:extLst>
          </p:cNvPr>
          <p:cNvSpPr>
            <a:spLocks noGrp="1"/>
          </p:cNvSpPr>
          <p:nvPr>
            <p:ph type="sldNum" sz="quarter" idx="12"/>
          </p:nvPr>
        </p:nvSpPr>
        <p:spPr/>
        <p:txBody>
          <a:bodyPr/>
          <a:lstStyle/>
          <a:p>
            <a:fld id="{72F38CB7-B862-7B47-A98B-39B5D60AB8E2}" type="slidenum">
              <a:rPr lang="en-US" smtClean="0"/>
              <a:t>‹#›</a:t>
            </a:fld>
            <a:endParaRPr lang="en-US"/>
          </a:p>
        </p:txBody>
      </p:sp>
    </p:spTree>
    <p:extLst>
      <p:ext uri="{BB962C8B-B14F-4D97-AF65-F5344CB8AC3E}">
        <p14:creationId xmlns:p14="http://schemas.microsoft.com/office/powerpoint/2010/main" val="382524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97A5-00CF-3A4B-BF0C-62A6221E02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DFD2BB-1DD4-4648-B9C9-FA412212CE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C7B624-1F2F-AA4E-97FB-79B6BB8F9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076925-7A67-9943-A6D7-09DB1E43933F}"/>
              </a:ext>
            </a:extLst>
          </p:cNvPr>
          <p:cNvSpPr>
            <a:spLocks noGrp="1"/>
          </p:cNvSpPr>
          <p:nvPr>
            <p:ph type="dt" sz="half" idx="10"/>
          </p:nvPr>
        </p:nvSpPr>
        <p:spPr/>
        <p:txBody>
          <a:bodyPr/>
          <a:lstStyle/>
          <a:p>
            <a:fld id="{9658AF8E-9B5D-9C4F-8EA7-045B2D9BEB9D}" type="datetimeFigureOut">
              <a:rPr lang="en-US" smtClean="0"/>
              <a:t>12/6/2021</a:t>
            </a:fld>
            <a:endParaRPr lang="en-US"/>
          </a:p>
        </p:txBody>
      </p:sp>
      <p:sp>
        <p:nvSpPr>
          <p:cNvPr id="6" name="Footer Placeholder 5">
            <a:extLst>
              <a:ext uri="{FF2B5EF4-FFF2-40B4-BE49-F238E27FC236}">
                <a16:creationId xmlns:a16="http://schemas.microsoft.com/office/drawing/2014/main" id="{FDB241A0-6DA2-4244-A773-4C49AB92F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99C95F-6079-6C4F-A316-287ADAD39F7B}"/>
              </a:ext>
            </a:extLst>
          </p:cNvPr>
          <p:cNvSpPr>
            <a:spLocks noGrp="1"/>
          </p:cNvSpPr>
          <p:nvPr>
            <p:ph type="sldNum" sz="quarter" idx="12"/>
          </p:nvPr>
        </p:nvSpPr>
        <p:spPr/>
        <p:txBody>
          <a:bodyPr/>
          <a:lstStyle/>
          <a:p>
            <a:fld id="{72F38CB7-B862-7B47-A98B-39B5D60AB8E2}" type="slidenum">
              <a:rPr lang="en-US" smtClean="0"/>
              <a:t>‹#›</a:t>
            </a:fld>
            <a:endParaRPr lang="en-US"/>
          </a:p>
        </p:txBody>
      </p:sp>
    </p:spTree>
    <p:extLst>
      <p:ext uri="{BB962C8B-B14F-4D97-AF65-F5344CB8AC3E}">
        <p14:creationId xmlns:p14="http://schemas.microsoft.com/office/powerpoint/2010/main" val="300581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72A3-C052-3E4D-99CD-5F079BBD02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2AFAB-9911-EA42-ACF3-EC31537C8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968791-94E9-4247-BEC9-9233C071E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CE1BC6-23B9-8C44-BA84-0AED82CDB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7AD927-25DF-3841-A9CB-C67698BCD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6571FA-8217-EB41-B0BE-489D80C6E769}"/>
              </a:ext>
            </a:extLst>
          </p:cNvPr>
          <p:cNvSpPr>
            <a:spLocks noGrp="1"/>
          </p:cNvSpPr>
          <p:nvPr>
            <p:ph type="dt" sz="half" idx="10"/>
          </p:nvPr>
        </p:nvSpPr>
        <p:spPr/>
        <p:txBody>
          <a:bodyPr/>
          <a:lstStyle/>
          <a:p>
            <a:fld id="{9658AF8E-9B5D-9C4F-8EA7-045B2D9BEB9D}" type="datetimeFigureOut">
              <a:rPr lang="en-US" smtClean="0"/>
              <a:t>12/6/2021</a:t>
            </a:fld>
            <a:endParaRPr lang="en-US"/>
          </a:p>
        </p:txBody>
      </p:sp>
      <p:sp>
        <p:nvSpPr>
          <p:cNvPr id="8" name="Footer Placeholder 7">
            <a:extLst>
              <a:ext uri="{FF2B5EF4-FFF2-40B4-BE49-F238E27FC236}">
                <a16:creationId xmlns:a16="http://schemas.microsoft.com/office/drawing/2014/main" id="{F294827A-3BD1-FB4B-8A40-B46F80628E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1AFBA9-BC91-8946-8A0A-129CE37AE0C8}"/>
              </a:ext>
            </a:extLst>
          </p:cNvPr>
          <p:cNvSpPr>
            <a:spLocks noGrp="1"/>
          </p:cNvSpPr>
          <p:nvPr>
            <p:ph type="sldNum" sz="quarter" idx="12"/>
          </p:nvPr>
        </p:nvSpPr>
        <p:spPr/>
        <p:txBody>
          <a:bodyPr/>
          <a:lstStyle/>
          <a:p>
            <a:fld id="{72F38CB7-B862-7B47-A98B-39B5D60AB8E2}" type="slidenum">
              <a:rPr lang="en-US" smtClean="0"/>
              <a:t>‹#›</a:t>
            </a:fld>
            <a:endParaRPr lang="en-US"/>
          </a:p>
        </p:txBody>
      </p:sp>
    </p:spTree>
    <p:extLst>
      <p:ext uri="{BB962C8B-B14F-4D97-AF65-F5344CB8AC3E}">
        <p14:creationId xmlns:p14="http://schemas.microsoft.com/office/powerpoint/2010/main" val="173677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7E11-B927-2B4D-9F47-FFE36D913A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44E915-1170-A144-AA42-ACAE45B7ACC8}"/>
              </a:ext>
            </a:extLst>
          </p:cNvPr>
          <p:cNvSpPr>
            <a:spLocks noGrp="1"/>
          </p:cNvSpPr>
          <p:nvPr>
            <p:ph type="dt" sz="half" idx="10"/>
          </p:nvPr>
        </p:nvSpPr>
        <p:spPr/>
        <p:txBody>
          <a:bodyPr/>
          <a:lstStyle/>
          <a:p>
            <a:fld id="{9658AF8E-9B5D-9C4F-8EA7-045B2D9BEB9D}" type="datetimeFigureOut">
              <a:rPr lang="en-US" smtClean="0"/>
              <a:t>12/6/2021</a:t>
            </a:fld>
            <a:endParaRPr lang="en-US"/>
          </a:p>
        </p:txBody>
      </p:sp>
      <p:sp>
        <p:nvSpPr>
          <p:cNvPr id="4" name="Footer Placeholder 3">
            <a:extLst>
              <a:ext uri="{FF2B5EF4-FFF2-40B4-BE49-F238E27FC236}">
                <a16:creationId xmlns:a16="http://schemas.microsoft.com/office/drawing/2014/main" id="{346DFAA0-FEF3-714B-AD01-E6BA5D8C08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1AEC4-DA9D-9D46-BD9A-3D7EC05F9E2A}"/>
              </a:ext>
            </a:extLst>
          </p:cNvPr>
          <p:cNvSpPr>
            <a:spLocks noGrp="1"/>
          </p:cNvSpPr>
          <p:nvPr>
            <p:ph type="sldNum" sz="quarter" idx="12"/>
          </p:nvPr>
        </p:nvSpPr>
        <p:spPr/>
        <p:txBody>
          <a:bodyPr/>
          <a:lstStyle/>
          <a:p>
            <a:fld id="{72F38CB7-B862-7B47-A98B-39B5D60AB8E2}" type="slidenum">
              <a:rPr lang="en-US" smtClean="0"/>
              <a:t>‹#›</a:t>
            </a:fld>
            <a:endParaRPr lang="en-US"/>
          </a:p>
        </p:txBody>
      </p:sp>
    </p:spTree>
    <p:extLst>
      <p:ext uri="{BB962C8B-B14F-4D97-AF65-F5344CB8AC3E}">
        <p14:creationId xmlns:p14="http://schemas.microsoft.com/office/powerpoint/2010/main" val="299194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339F35-D905-E44F-8C64-6023D6EE198A}"/>
              </a:ext>
            </a:extLst>
          </p:cNvPr>
          <p:cNvSpPr>
            <a:spLocks noGrp="1"/>
          </p:cNvSpPr>
          <p:nvPr>
            <p:ph type="dt" sz="half" idx="10"/>
          </p:nvPr>
        </p:nvSpPr>
        <p:spPr/>
        <p:txBody>
          <a:bodyPr/>
          <a:lstStyle/>
          <a:p>
            <a:fld id="{9658AF8E-9B5D-9C4F-8EA7-045B2D9BEB9D}" type="datetimeFigureOut">
              <a:rPr lang="en-US" smtClean="0"/>
              <a:t>12/6/2021</a:t>
            </a:fld>
            <a:endParaRPr lang="en-US"/>
          </a:p>
        </p:txBody>
      </p:sp>
      <p:sp>
        <p:nvSpPr>
          <p:cNvPr id="3" name="Footer Placeholder 2">
            <a:extLst>
              <a:ext uri="{FF2B5EF4-FFF2-40B4-BE49-F238E27FC236}">
                <a16:creationId xmlns:a16="http://schemas.microsoft.com/office/drawing/2014/main" id="{3A4E112E-F08B-BA44-A829-4113427D1C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BACF17-BD23-644B-8CE6-294AD09AB68B}"/>
              </a:ext>
            </a:extLst>
          </p:cNvPr>
          <p:cNvSpPr>
            <a:spLocks noGrp="1"/>
          </p:cNvSpPr>
          <p:nvPr>
            <p:ph type="sldNum" sz="quarter" idx="12"/>
          </p:nvPr>
        </p:nvSpPr>
        <p:spPr/>
        <p:txBody>
          <a:bodyPr/>
          <a:lstStyle/>
          <a:p>
            <a:fld id="{72F38CB7-B862-7B47-A98B-39B5D60AB8E2}" type="slidenum">
              <a:rPr lang="en-US" smtClean="0"/>
              <a:t>‹#›</a:t>
            </a:fld>
            <a:endParaRPr lang="en-US"/>
          </a:p>
        </p:txBody>
      </p:sp>
    </p:spTree>
    <p:extLst>
      <p:ext uri="{BB962C8B-B14F-4D97-AF65-F5344CB8AC3E}">
        <p14:creationId xmlns:p14="http://schemas.microsoft.com/office/powerpoint/2010/main" val="37566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DEAC-FF7A-244F-A186-2EC33B9D2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3350FF-8452-CD41-88F9-67A721570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2BD1BD-FDB6-1145-8CE5-E1E0D8A5A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82587-467B-9A40-9344-5AEA5F2473F4}"/>
              </a:ext>
            </a:extLst>
          </p:cNvPr>
          <p:cNvSpPr>
            <a:spLocks noGrp="1"/>
          </p:cNvSpPr>
          <p:nvPr>
            <p:ph type="dt" sz="half" idx="10"/>
          </p:nvPr>
        </p:nvSpPr>
        <p:spPr/>
        <p:txBody>
          <a:bodyPr/>
          <a:lstStyle/>
          <a:p>
            <a:fld id="{9658AF8E-9B5D-9C4F-8EA7-045B2D9BEB9D}" type="datetimeFigureOut">
              <a:rPr lang="en-US" smtClean="0"/>
              <a:t>12/6/2021</a:t>
            </a:fld>
            <a:endParaRPr lang="en-US"/>
          </a:p>
        </p:txBody>
      </p:sp>
      <p:sp>
        <p:nvSpPr>
          <p:cNvPr id="6" name="Footer Placeholder 5">
            <a:extLst>
              <a:ext uri="{FF2B5EF4-FFF2-40B4-BE49-F238E27FC236}">
                <a16:creationId xmlns:a16="http://schemas.microsoft.com/office/drawing/2014/main" id="{705DADD8-ED29-FA46-BA59-CE9BA510D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D93BF-4FA3-7748-B182-5114261FCEB8}"/>
              </a:ext>
            </a:extLst>
          </p:cNvPr>
          <p:cNvSpPr>
            <a:spLocks noGrp="1"/>
          </p:cNvSpPr>
          <p:nvPr>
            <p:ph type="sldNum" sz="quarter" idx="12"/>
          </p:nvPr>
        </p:nvSpPr>
        <p:spPr/>
        <p:txBody>
          <a:bodyPr/>
          <a:lstStyle/>
          <a:p>
            <a:fld id="{72F38CB7-B862-7B47-A98B-39B5D60AB8E2}" type="slidenum">
              <a:rPr lang="en-US" smtClean="0"/>
              <a:t>‹#›</a:t>
            </a:fld>
            <a:endParaRPr lang="en-US"/>
          </a:p>
        </p:txBody>
      </p:sp>
    </p:spTree>
    <p:extLst>
      <p:ext uri="{BB962C8B-B14F-4D97-AF65-F5344CB8AC3E}">
        <p14:creationId xmlns:p14="http://schemas.microsoft.com/office/powerpoint/2010/main" val="152560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9EF2-73A1-BC42-9901-E3BE910FB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595E75-B14B-9842-AB85-B230958873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399BC-901A-4B4A-8DCD-E53850353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2AAE3-9F26-F04C-B722-84502822A474}"/>
              </a:ext>
            </a:extLst>
          </p:cNvPr>
          <p:cNvSpPr>
            <a:spLocks noGrp="1"/>
          </p:cNvSpPr>
          <p:nvPr>
            <p:ph type="dt" sz="half" idx="10"/>
          </p:nvPr>
        </p:nvSpPr>
        <p:spPr/>
        <p:txBody>
          <a:bodyPr/>
          <a:lstStyle/>
          <a:p>
            <a:fld id="{9658AF8E-9B5D-9C4F-8EA7-045B2D9BEB9D}" type="datetimeFigureOut">
              <a:rPr lang="en-US" smtClean="0"/>
              <a:t>12/6/2021</a:t>
            </a:fld>
            <a:endParaRPr lang="en-US"/>
          </a:p>
        </p:txBody>
      </p:sp>
      <p:sp>
        <p:nvSpPr>
          <p:cNvPr id="6" name="Footer Placeholder 5">
            <a:extLst>
              <a:ext uri="{FF2B5EF4-FFF2-40B4-BE49-F238E27FC236}">
                <a16:creationId xmlns:a16="http://schemas.microsoft.com/office/drawing/2014/main" id="{485CE5AB-0E7A-424E-BCDC-54DDE611D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FD13C-3212-4D41-B9DF-72E250A070F9}"/>
              </a:ext>
            </a:extLst>
          </p:cNvPr>
          <p:cNvSpPr>
            <a:spLocks noGrp="1"/>
          </p:cNvSpPr>
          <p:nvPr>
            <p:ph type="sldNum" sz="quarter" idx="12"/>
          </p:nvPr>
        </p:nvSpPr>
        <p:spPr/>
        <p:txBody>
          <a:bodyPr/>
          <a:lstStyle/>
          <a:p>
            <a:fld id="{72F38CB7-B862-7B47-A98B-39B5D60AB8E2}" type="slidenum">
              <a:rPr lang="en-US" smtClean="0"/>
              <a:t>‹#›</a:t>
            </a:fld>
            <a:endParaRPr lang="en-US"/>
          </a:p>
        </p:txBody>
      </p:sp>
    </p:spTree>
    <p:extLst>
      <p:ext uri="{BB962C8B-B14F-4D97-AF65-F5344CB8AC3E}">
        <p14:creationId xmlns:p14="http://schemas.microsoft.com/office/powerpoint/2010/main" val="80005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201B48-FB3A-624A-AE8B-0C93BDA4D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CF3FCA-16F3-3A45-9D0E-16549EC62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10FC4-CF6D-0B41-A87E-C472DDE04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8AF8E-9B5D-9C4F-8EA7-045B2D9BEB9D}" type="datetimeFigureOut">
              <a:rPr lang="en-US" smtClean="0"/>
              <a:t>12/6/2021</a:t>
            </a:fld>
            <a:endParaRPr lang="en-US"/>
          </a:p>
        </p:txBody>
      </p:sp>
      <p:sp>
        <p:nvSpPr>
          <p:cNvPr id="5" name="Footer Placeholder 4">
            <a:extLst>
              <a:ext uri="{FF2B5EF4-FFF2-40B4-BE49-F238E27FC236}">
                <a16:creationId xmlns:a16="http://schemas.microsoft.com/office/drawing/2014/main" id="{DF38ABF8-D385-844D-AACA-BA4F94D7C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51FDF2-9170-DA42-87AC-C2FE86880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38CB7-B862-7B47-A98B-39B5D60AB8E2}" type="slidenum">
              <a:rPr lang="en-US" smtClean="0"/>
              <a:t>‹#›</a:t>
            </a:fld>
            <a:endParaRPr lang="en-US"/>
          </a:p>
        </p:txBody>
      </p:sp>
    </p:spTree>
    <p:extLst>
      <p:ext uri="{BB962C8B-B14F-4D97-AF65-F5344CB8AC3E}">
        <p14:creationId xmlns:p14="http://schemas.microsoft.com/office/powerpoint/2010/main" val="3469585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8.xml"/><Relationship Id="rId1" Type="http://schemas.openxmlformats.org/officeDocument/2006/relationships/slideLayout" Target="../slideLayouts/slideLayout1.xml"/><Relationship Id="rId6" Type="http://schemas.openxmlformats.org/officeDocument/2006/relationships/image" Target="../media/image5.tif"/><Relationship Id="rId5" Type="http://schemas.openxmlformats.org/officeDocument/2006/relationships/image" Target="../media/image2.emf"/><Relationship Id="rId4" Type="http://schemas.openxmlformats.org/officeDocument/2006/relationships/image" Target="../media/image1.jpeg"/></Relationships>
</file>

<file path=ppt/slides/_rels/slide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emf"/></Relationships>
</file>

<file path=ppt/slides/_rels/slide1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8.xml"/><Relationship Id="rId1" Type="http://schemas.openxmlformats.org/officeDocument/2006/relationships/slideLayout" Target="../slideLayouts/slideLayout1.xml"/><Relationship Id="rId6" Type="http://schemas.openxmlformats.org/officeDocument/2006/relationships/image" Target="../media/image6.tif"/><Relationship Id="rId5" Type="http://schemas.openxmlformats.org/officeDocument/2006/relationships/image" Target="../media/image2.emf"/><Relationship Id="rId4" Type="http://schemas.openxmlformats.org/officeDocument/2006/relationships/image" Target="../media/image1.jpeg"/></Relationships>
</file>

<file path=ppt/slides/_rels/slide2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1.xml"/><Relationship Id="rId1" Type="http://schemas.openxmlformats.org/officeDocument/2006/relationships/slideLayout" Target="../slideLayouts/slideLayout1.xml"/><Relationship Id="rId6" Type="http://schemas.openxmlformats.org/officeDocument/2006/relationships/image" Target="../media/image7.tif"/><Relationship Id="rId5" Type="http://schemas.openxmlformats.org/officeDocument/2006/relationships/image" Target="../media/image2.emf"/><Relationship Id="rId4" Type="http://schemas.openxmlformats.org/officeDocument/2006/relationships/image" Target="../media/image1.jpeg"/></Relationships>
</file>

<file path=ppt/slides/_rels/slide2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2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5.xml"/><Relationship Id="rId1" Type="http://schemas.openxmlformats.org/officeDocument/2006/relationships/slideLayout" Target="../slideLayouts/slideLayout1.xml"/><Relationship Id="rId5" Type="http://schemas.openxmlformats.org/officeDocument/2006/relationships/image" Target="../media/image8.wmf"/><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7.xml"/><Relationship Id="rId1" Type="http://schemas.openxmlformats.org/officeDocument/2006/relationships/slideLayout" Target="../slideLayouts/slideLayout1.xml"/><Relationship Id="rId6" Type="http://schemas.openxmlformats.org/officeDocument/2006/relationships/image" Target="../media/image4.tif"/><Relationship Id="rId5" Type="http://schemas.openxmlformats.org/officeDocument/2006/relationships/image" Target="../media/image2.emf"/><Relationship Id="rId4" Type="http://schemas.openxmlformats.org/officeDocument/2006/relationships/image" Target="../media/image1.jpeg"/></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a:extLst>
              <a:ext uri="{FF2B5EF4-FFF2-40B4-BE49-F238E27FC236}">
                <a16:creationId xmlns:a16="http://schemas.microsoft.com/office/drawing/2014/main" id="{D6620FB9-FDBB-5642-BD8C-2270A81E72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3655474-C2E5-B74A-A445-FC5C1043A97C}" type="slidenum">
              <a:rPr lang="en-GB" altLang="en-US" sz="1400"/>
              <a:pPr>
                <a:spcBef>
                  <a:spcPct val="0"/>
                </a:spcBef>
                <a:buFontTx/>
                <a:buNone/>
              </a:pPr>
              <a:t>1</a:t>
            </a:fld>
            <a:endParaRPr lang="en-GB" altLang="en-US" sz="1400"/>
          </a:p>
        </p:txBody>
      </p:sp>
      <p:sp>
        <p:nvSpPr>
          <p:cNvPr id="3075" name="Rectangle 2">
            <a:extLst>
              <a:ext uri="{FF2B5EF4-FFF2-40B4-BE49-F238E27FC236}">
                <a16:creationId xmlns:a16="http://schemas.microsoft.com/office/drawing/2014/main" id="{9D50E20B-CA57-8A46-8525-A6B5E716F419}"/>
              </a:ext>
            </a:extLst>
          </p:cNvPr>
          <p:cNvSpPr>
            <a:spLocks noGrp="1" noChangeArrowheads="1"/>
          </p:cNvSpPr>
          <p:nvPr>
            <p:ph type="ctrTitle"/>
          </p:nvPr>
        </p:nvSpPr>
        <p:spPr>
          <a:xfrm>
            <a:off x="2170113" y="2578302"/>
            <a:ext cx="7772400" cy="741350"/>
          </a:xfrm>
        </p:spPr>
        <p:txBody>
          <a:bodyPr>
            <a:noAutofit/>
          </a:bodyPr>
          <a:lstStyle/>
          <a:p>
            <a:pPr>
              <a:lnSpc>
                <a:spcPct val="150000"/>
              </a:lnSpc>
              <a:spcBef>
                <a:spcPct val="20000"/>
              </a:spcBef>
              <a:defRPr/>
            </a:pPr>
            <a:r>
              <a:rPr lang="en-US" sz="1800" b="1" dirty="0">
                <a:latin typeface="Century Gothic" panose="020B0502020202020204" pitchFamily="34" charset="0"/>
              </a:rPr>
              <a:t> Commission for Gender Equality Presentation to Brief the PC on Employment and Labour </a:t>
            </a:r>
            <a:endParaRPr lang="en-GB" altLang="en-US" sz="1800" b="1" dirty="0">
              <a:latin typeface="Century Gothic" panose="020B0502020202020204" pitchFamily="34" charset="0"/>
              <a:sym typeface="Century Gothic" panose="020B0502020202020204" pitchFamily="34" charset="0"/>
            </a:endParaRPr>
          </a:p>
        </p:txBody>
      </p:sp>
      <p:sp>
        <p:nvSpPr>
          <p:cNvPr id="3076" name="Rectangle 3">
            <a:extLst>
              <a:ext uri="{FF2B5EF4-FFF2-40B4-BE49-F238E27FC236}">
                <a16:creationId xmlns:a16="http://schemas.microsoft.com/office/drawing/2014/main" id="{2DF6E065-2AD6-FA42-88A1-292204DB2C2B}"/>
              </a:ext>
            </a:extLst>
          </p:cNvPr>
          <p:cNvSpPr>
            <a:spLocks noGrp="1" noChangeArrowheads="1"/>
          </p:cNvSpPr>
          <p:nvPr>
            <p:ph type="subTitle" idx="1"/>
          </p:nvPr>
        </p:nvSpPr>
        <p:spPr>
          <a:xfrm>
            <a:off x="2090108" y="4215887"/>
            <a:ext cx="7932410" cy="1752600"/>
          </a:xfrm>
        </p:spPr>
        <p:txBody>
          <a:bodyPr>
            <a:noAutofit/>
          </a:bodyPr>
          <a:lstStyle/>
          <a:p>
            <a:pPr>
              <a:lnSpc>
                <a:spcPct val="150000"/>
              </a:lnSpc>
            </a:pPr>
            <a:r>
              <a:rPr lang="en-US" sz="1400" b="1" dirty="0">
                <a:latin typeface="Century Gothic" panose="020B0502020202020204" pitchFamily="34" charset="0"/>
                <a:ea typeface="Calibri" panose="020F0502020204030204" pitchFamily="34" charset="0"/>
                <a:cs typeface="ÍˇÂá˛"/>
              </a:rPr>
              <a:t>REPORT: PRIVATE SECTOR TRANSFORMATION IN THE PUBLIC AND </a:t>
            </a:r>
            <a:r>
              <a:rPr lang="en-US" sz="1400" b="1">
                <a:latin typeface="Century Gothic" panose="020B0502020202020204" pitchFamily="34" charset="0"/>
                <a:ea typeface="Calibri" panose="020F0502020204030204" pitchFamily="34" charset="0"/>
                <a:cs typeface="ÍˇÂá˛"/>
              </a:rPr>
              <a:t>PRIVATE SECTOR</a:t>
            </a:r>
          </a:p>
          <a:p>
            <a:pPr>
              <a:lnSpc>
                <a:spcPct val="150000"/>
              </a:lnSpc>
            </a:pPr>
            <a:r>
              <a:rPr lang="en-US" sz="1400" b="1">
                <a:latin typeface="Century Gothic" panose="020B0502020202020204" pitchFamily="34" charset="0"/>
                <a:ea typeface="Calibri" panose="020F0502020204030204" pitchFamily="34" charset="0"/>
                <a:cs typeface="ÍˇÂá˛"/>
              </a:rPr>
              <a:t>2021</a:t>
            </a:r>
            <a:endParaRPr lang="en-US" sz="1400" b="1" dirty="0">
              <a:latin typeface="Century Gothic" panose="020B0502020202020204" pitchFamily="34" charset="0"/>
              <a:ea typeface="Calibri" panose="020F0502020204030204" pitchFamily="34" charset="0"/>
              <a:cs typeface="ÍˇÂá˛"/>
            </a:endParaRPr>
          </a:p>
          <a:p>
            <a:pPr>
              <a:lnSpc>
                <a:spcPct val="150000"/>
              </a:lnSpc>
            </a:pPr>
            <a:r>
              <a:rPr lang="en-US" sz="1400" b="1" dirty="0">
                <a:latin typeface="Century Gothic" panose="020B0502020202020204" pitchFamily="34" charset="0"/>
                <a:ea typeface="Calibri" panose="020F0502020204030204" pitchFamily="34" charset="0"/>
                <a:cs typeface="Times New Roman" panose="02020603050405020304" pitchFamily="18" charset="0"/>
              </a:rPr>
              <a:t>REPORT ON FOLLOW-UP HEARINGS ON EMPLOYMENT EQUITY AND GENDER TRANSFORMATION IN THE PRIVATE SECTOR FOR THE FINANCIAL YEAR 2019/2020.</a:t>
            </a:r>
            <a:endParaRPr lang="en-ZA" sz="1400" b="1" dirty="0">
              <a:latin typeface="Century Gothic" panose="020B0502020202020204" pitchFamily="34" charset="0"/>
              <a:ea typeface="Calibri" panose="020F0502020204030204" pitchFamily="34" charset="0"/>
              <a:cs typeface="Times New Roman" panose="02020603050405020304" pitchFamily="18" charset="0"/>
            </a:endParaRPr>
          </a:p>
          <a:p>
            <a:pPr eaLnBrk="1" hangingPunct="1"/>
            <a:endParaRPr lang="en-US" altLang="en-US" sz="1400" b="1" dirty="0">
              <a:latin typeface="Century Gothic" panose="020B0502020202020204" pitchFamily="34" charset="0"/>
            </a:endParaRPr>
          </a:p>
        </p:txBody>
      </p:sp>
      <p:grpSp>
        <p:nvGrpSpPr>
          <p:cNvPr id="3077" name="Group 8">
            <a:extLst>
              <a:ext uri="{FF2B5EF4-FFF2-40B4-BE49-F238E27FC236}">
                <a16:creationId xmlns:a16="http://schemas.microsoft.com/office/drawing/2014/main" id="{B5357973-DB64-6545-8D9F-9E44A8051D04}"/>
              </a:ext>
            </a:extLst>
          </p:cNvPr>
          <p:cNvGrpSpPr>
            <a:grpSpLocks/>
          </p:cNvGrpSpPr>
          <p:nvPr/>
        </p:nvGrpSpPr>
        <p:grpSpPr bwMode="auto">
          <a:xfrm>
            <a:off x="1524000" y="-28575"/>
            <a:ext cx="9144000" cy="6524625"/>
            <a:chOff x="0" y="-899376"/>
            <a:chExt cx="9144000" cy="7757375"/>
          </a:xfrm>
        </p:grpSpPr>
        <p:pic>
          <p:nvPicPr>
            <p:cNvPr id="3078" name="Picture 10" descr="CGE Banner1">
              <a:extLst>
                <a:ext uri="{FF2B5EF4-FFF2-40B4-BE49-F238E27FC236}">
                  <a16:creationId xmlns:a16="http://schemas.microsoft.com/office/drawing/2014/main" id="{C4A3EF90-272A-334D-ABA7-D36B559C7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9376"/>
              <a:ext cx="9144000" cy="28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4">
              <a:extLst>
                <a:ext uri="{FF2B5EF4-FFF2-40B4-BE49-F238E27FC236}">
                  <a16:creationId xmlns:a16="http://schemas.microsoft.com/office/drawing/2014/main" id="{505CAC82-8F02-6244-A46F-C97F6E2D9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3571876"/>
              <a:ext cx="9144000" cy="22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5">
              <a:extLst>
                <a:ext uri="{FF2B5EF4-FFF2-40B4-BE49-F238E27FC236}">
                  <a16:creationId xmlns:a16="http://schemas.microsoft.com/office/drawing/2014/main" id="{35D40B98-5DBD-164B-AB5A-E280820C9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629401"/>
              <a:ext cx="9144000" cy="22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8">
            <a:extLst>
              <a:ext uri="{FF2B5EF4-FFF2-40B4-BE49-F238E27FC236}">
                <a16:creationId xmlns:a16="http://schemas.microsoft.com/office/drawing/2014/main" id="{72F24B4F-9DEF-F445-BDCC-9B95FB8EA43C}"/>
              </a:ext>
            </a:extLst>
          </p:cNvPr>
          <p:cNvGrpSpPr>
            <a:grpSpLocks/>
          </p:cNvGrpSpPr>
          <p:nvPr/>
        </p:nvGrpSpPr>
        <p:grpSpPr bwMode="auto">
          <a:xfrm>
            <a:off x="1524000" y="0"/>
            <a:ext cx="9144000" cy="6859588"/>
            <a:chOff x="0" y="0"/>
            <a:chExt cx="9144000" cy="6859029"/>
          </a:xfrm>
        </p:grpSpPr>
        <p:pic>
          <p:nvPicPr>
            <p:cNvPr id="13345" name="Picture 7" descr="CGE Banner1">
              <a:extLst>
                <a:ext uri="{FF2B5EF4-FFF2-40B4-BE49-F238E27FC236}">
                  <a16:creationId xmlns:a16="http://schemas.microsoft.com/office/drawing/2014/main" id="{3FCF30FD-13CE-0248-8AC5-66BF2DC34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9">
              <a:extLst>
                <a:ext uri="{FF2B5EF4-FFF2-40B4-BE49-F238E27FC236}">
                  <a16:creationId xmlns:a16="http://schemas.microsoft.com/office/drawing/2014/main" id="{02379072-FE25-3943-B8B4-99BD422BC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5" name="Slide Number Placeholder 5">
            <a:extLst>
              <a:ext uri="{FF2B5EF4-FFF2-40B4-BE49-F238E27FC236}">
                <a16:creationId xmlns:a16="http://schemas.microsoft.com/office/drawing/2014/main" id="{1582BE2C-0D9D-2044-B46D-6FBE6A0E19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A9FEE6D-FD6E-714F-811B-D40F23FA080F}" type="slidenum">
              <a:rPr lang="en-GB" altLang="en-US" sz="1400"/>
              <a:pPr>
                <a:spcBef>
                  <a:spcPct val="0"/>
                </a:spcBef>
                <a:buFontTx/>
                <a:buNone/>
              </a:pPr>
              <a:t>10</a:t>
            </a:fld>
            <a:endParaRPr lang="en-GB" altLang="en-US" sz="1400"/>
          </a:p>
        </p:txBody>
      </p:sp>
      <p:sp>
        <p:nvSpPr>
          <p:cNvPr id="13316" name="Rectangle 2">
            <a:extLst>
              <a:ext uri="{FF2B5EF4-FFF2-40B4-BE49-F238E27FC236}">
                <a16:creationId xmlns:a16="http://schemas.microsoft.com/office/drawing/2014/main" id="{DD44614C-5430-CD43-86FC-6765B01FDC59}"/>
              </a:ext>
            </a:extLst>
          </p:cNvPr>
          <p:cNvSpPr>
            <a:spLocks noGrp="1" noChangeArrowheads="1"/>
          </p:cNvSpPr>
          <p:nvPr>
            <p:ph type="ctrTitle"/>
          </p:nvPr>
        </p:nvSpPr>
        <p:spPr>
          <a:xfrm>
            <a:off x="2279650" y="1928959"/>
            <a:ext cx="7772400" cy="346620"/>
          </a:xfrm>
        </p:spPr>
        <p:txBody>
          <a:bodyPr>
            <a:normAutofit/>
          </a:bodyPr>
          <a:lstStyle/>
          <a:p>
            <a:r>
              <a:rPr lang="en-GB" altLang="en-US" sz="1800" b="1" dirty="0">
                <a:latin typeface="Century Gothic" panose="020B0502020202020204" pitchFamily="34" charset="0"/>
                <a:sym typeface="Century Gothic" panose="020B0502020202020204" pitchFamily="34" charset="0"/>
              </a:rPr>
              <a:t>METHODOLOGY USED AND RATIONALE:</a:t>
            </a:r>
          </a:p>
        </p:txBody>
      </p:sp>
      <p:sp>
        <p:nvSpPr>
          <p:cNvPr id="13317" name="Rectangle 3">
            <a:extLst>
              <a:ext uri="{FF2B5EF4-FFF2-40B4-BE49-F238E27FC236}">
                <a16:creationId xmlns:a16="http://schemas.microsoft.com/office/drawing/2014/main" id="{C1C28443-B765-B14E-8415-942A77035970}"/>
              </a:ext>
            </a:extLst>
          </p:cNvPr>
          <p:cNvSpPr>
            <a:spLocks noGrp="1" noChangeArrowheads="1"/>
          </p:cNvSpPr>
          <p:nvPr>
            <p:ph type="subTitle" idx="1"/>
          </p:nvPr>
        </p:nvSpPr>
        <p:spPr>
          <a:xfrm>
            <a:off x="1981200" y="2384277"/>
            <a:ext cx="8497888" cy="4318693"/>
          </a:xfrm>
        </p:spPr>
        <p:txBody>
          <a:bodyPr>
            <a:normAutofit/>
          </a:bodyPr>
          <a:lstStyle/>
          <a:p>
            <a:pPr algn="just"/>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500" dirty="0">
                <a:solidFill>
                  <a:srgbClr val="373435"/>
                </a:solidFill>
                <a:effectLst/>
                <a:latin typeface="Century Gothic" panose="020B0502020202020204" pitchFamily="34" charset="0"/>
                <a:ea typeface="Calibri" panose="020F0502020204030204" pitchFamily="34" charset="0"/>
                <a:cs typeface="ÍˇÂá˛"/>
              </a:rPr>
              <a:t>The Commission aimed to conduct transformation hearings into four entities comprising of both the public and private sectors. The initial hearings were projected to occur during the third</a:t>
            </a:r>
            <a:r>
              <a:rPr lang="en-ZA" sz="1500" dirty="0">
                <a:latin typeface="Century Gothic" panose="020B0502020202020204" pitchFamily="34" charset="0"/>
                <a:ea typeface="Calibri" panose="020F0502020204030204" pitchFamily="34" charset="0"/>
                <a:cs typeface="Times New Roman" panose="02020603050405020304" pitchFamily="18" charset="0"/>
              </a:rPr>
              <a:t> </a:t>
            </a:r>
            <a:r>
              <a:rPr lang="en-US" sz="1500" dirty="0">
                <a:solidFill>
                  <a:srgbClr val="373435"/>
                </a:solidFill>
                <a:effectLst/>
                <a:latin typeface="Century Gothic" panose="020B0502020202020204" pitchFamily="34" charset="0"/>
                <a:ea typeface="Calibri" panose="020F0502020204030204" pitchFamily="34" charset="0"/>
                <a:cs typeface="ÍˇÂá˛"/>
              </a:rPr>
              <a:t>quarter of 2020/2021. </a:t>
            </a:r>
          </a:p>
          <a:p>
            <a:pPr algn="just">
              <a:lnSpc>
                <a:spcPct val="150000"/>
              </a:lnSpc>
            </a:pPr>
            <a:endParaRPr lang="en-US" sz="15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r>
              <a:rPr lang="en-US" sz="1500" dirty="0">
                <a:solidFill>
                  <a:srgbClr val="373435"/>
                </a:solidFill>
                <a:effectLst/>
                <a:latin typeface="Century Gothic" panose="020B0502020202020204" pitchFamily="34" charset="0"/>
                <a:ea typeface="Calibri" panose="020F0502020204030204" pitchFamily="34" charset="0"/>
                <a:cs typeface="ÍˇÂá˛"/>
              </a:rPr>
              <a:t>The Commission developed a questionnaire disseminated it to the various entities for the transformation hearings.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100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2732"/>
            <a:ext cx="9144000" cy="4164957"/>
          </a:xfrm>
        </p:spPr>
        <p:txBody>
          <a:bodyPr>
            <a:normAutofit/>
          </a:bodyPr>
          <a:lstStyle/>
          <a:p>
            <a:pPr algn="just">
              <a:lnSpc>
                <a:spcPct val="150000"/>
              </a:lnSpc>
            </a:pPr>
            <a:r>
              <a:rPr lang="en-US" sz="1500" dirty="0">
                <a:effectLst/>
                <a:latin typeface="Century Gothic" panose="020B0502020202020204" pitchFamily="34" charset="0"/>
                <a:ea typeface="Calibri" panose="020F0502020204030204" pitchFamily="34" charset="0"/>
                <a:cs typeface="Times New Roman" panose="02020603050405020304" pitchFamily="18" charset="0"/>
              </a:rPr>
              <a:t>Lastly, as part of its upcoming initiatives, MBSA outlined the</a:t>
            </a:r>
            <a:endParaRPr lang="en-ZA" sz="15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500" dirty="0">
                <a:effectLst/>
                <a:latin typeface="Century Gothic" panose="020B0502020202020204" pitchFamily="34" charset="0"/>
                <a:ea typeface="Calibri" panose="020F0502020204030204" pitchFamily="34" charset="0"/>
                <a:cs typeface="Times New Roman" panose="02020603050405020304" pitchFamily="18" charset="0"/>
              </a:rPr>
              <a:t>following:</a:t>
            </a:r>
            <a:endParaRPr lang="en-ZA" sz="15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5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Leadership training focusing on how to manage a sexual harassment complaint.</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Putting faces to the hashtag #notinourname. A video will be created with the HR Executive Director encouraging all employees to pledge their support</a:t>
            </a:r>
            <a:r>
              <a:rPr lang="en-ZA" sz="1400" dirty="0">
                <a:latin typeface="Century Gothic" panose="020B050202020202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to the hashtag.</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a:t>
            </a:r>
            <a:r>
              <a:rPr lang="en-US" sz="35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While MBSA has included same-sex harassment in various training initiatives, it has undertaken to make it a focus area in the upcoming interventions.</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84896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101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2732"/>
            <a:ext cx="9144000" cy="4164957"/>
          </a:xfrm>
        </p:spPr>
        <p:txBody>
          <a:bodyPr>
            <a:normAutofit/>
          </a:bodyPr>
          <a:lstStyle/>
          <a:p>
            <a:pPr algn="just">
              <a:lnSpc>
                <a:spcPct val="150000"/>
              </a:lnSpc>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MSBA had reported on the 2018 Daimler Diversity Summit, which was said to be hosted in South Africa in 2018 with a strong focus placed on Gender Transformation.</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In respect of the follow-up hearings, MSBA was requested to provide an update report on the 2018 Daimler Diversity Summit outcomes.</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MBSA hosted the Global Daimler Diversity Summit in October 2018. The overarching theme was diversity in the workplace.</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716036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102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2731"/>
            <a:ext cx="9144000" cy="4299897"/>
          </a:xfrm>
        </p:spPr>
        <p:txBody>
          <a:bodyPr>
            <a:normAutofit fontScale="32500" lnSpcReduction="20000"/>
          </a:bodyPr>
          <a:lstStyle/>
          <a:p>
            <a:pPr algn="just">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Accordingly, gender inclusion was referred to in parallel with other topics relating to diversity. These included, but were not limited to:</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ÍˇÂá˛"/>
              </a:rPr>
              <a:t>• </a:t>
            </a:r>
            <a:r>
              <a:rPr lang="en-US" sz="4400" dirty="0">
                <a:effectLst/>
                <a:latin typeface="Century Gothic" panose="020B0502020202020204" pitchFamily="34" charset="0"/>
                <a:ea typeface="Calibri" panose="020F0502020204030204" pitchFamily="34" charset="0"/>
                <a:cs typeface="Times New Roman" panose="02020603050405020304" pitchFamily="18" charset="0"/>
              </a:rPr>
              <a:t>Disability in the workplace</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ÍˇÂá˛"/>
              </a:rPr>
              <a:t>• </a:t>
            </a:r>
            <a:r>
              <a:rPr lang="en-US" sz="4400" dirty="0">
                <a:effectLst/>
                <a:latin typeface="Century Gothic" panose="020B0502020202020204" pitchFamily="34" charset="0"/>
                <a:ea typeface="Calibri" panose="020F0502020204030204" pitchFamily="34" charset="0"/>
                <a:cs typeface="Times New Roman" panose="02020603050405020304" pitchFamily="18" charset="0"/>
              </a:rPr>
              <a:t>Culture creates diversity</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ÍˇÂá˛"/>
              </a:rPr>
              <a:t>• </a:t>
            </a:r>
            <a:r>
              <a:rPr lang="en-US" sz="4400" dirty="0">
                <a:effectLst/>
                <a:latin typeface="Century Gothic" panose="020B0502020202020204" pitchFamily="34" charset="0"/>
                <a:ea typeface="Calibri" panose="020F0502020204030204" pitchFamily="34" charset="0"/>
                <a:cs typeface="Times New Roman" panose="02020603050405020304" pitchFamily="18" charset="0"/>
              </a:rPr>
              <a:t>Hiring autistic people</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ÍˇÂá˛"/>
              </a:rPr>
              <a:t>• </a:t>
            </a:r>
            <a:r>
              <a:rPr lang="en-US" sz="4400" dirty="0">
                <a:effectLst/>
                <a:latin typeface="Century Gothic" panose="020B0502020202020204" pitchFamily="34" charset="0"/>
                <a:ea typeface="Calibri" panose="020F0502020204030204" pitchFamily="34" charset="0"/>
                <a:cs typeface="Times New Roman" panose="02020603050405020304" pitchFamily="18" charset="0"/>
              </a:rPr>
              <a:t>Pipeline diversity</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ÍˇÂá˛"/>
              </a:rPr>
              <a:t>• </a:t>
            </a:r>
            <a:r>
              <a:rPr lang="en-US" sz="4400" dirty="0">
                <a:effectLst/>
                <a:latin typeface="Century Gothic" panose="020B0502020202020204" pitchFamily="34" charset="0"/>
                <a:ea typeface="Calibri" panose="020F0502020204030204" pitchFamily="34" charset="0"/>
                <a:cs typeface="Times New Roman" panose="02020603050405020304" pitchFamily="18" charset="0"/>
              </a:rPr>
              <a:t>Human library</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ÍˇÂá˛"/>
              </a:rPr>
              <a:t>• </a:t>
            </a:r>
            <a:r>
              <a:rPr lang="en-US" sz="4400" dirty="0">
                <a:effectLst/>
                <a:latin typeface="Century Gothic" panose="020B0502020202020204" pitchFamily="34" charset="0"/>
                <a:ea typeface="Calibri" panose="020F0502020204030204" pitchFamily="34" charset="0"/>
                <a:cs typeface="Times New Roman" panose="02020603050405020304" pitchFamily="18" charset="0"/>
              </a:rPr>
              <a:t>Diversity and inclusion training</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ÍˇÂá˛"/>
              </a:rPr>
              <a:t>• </a:t>
            </a:r>
            <a:r>
              <a:rPr lang="en-US" sz="4400" dirty="0">
                <a:effectLst/>
                <a:latin typeface="Century Gothic" panose="020B0502020202020204" pitchFamily="34" charset="0"/>
                <a:ea typeface="Calibri" panose="020F0502020204030204" pitchFamily="34" charset="0"/>
                <a:cs typeface="Times New Roman" panose="02020603050405020304" pitchFamily="18" charset="0"/>
              </a:rPr>
              <a:t>Joining forces – increasing impact</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ÍˇÂá˛"/>
              </a:rPr>
              <a:t>• </a:t>
            </a:r>
            <a:r>
              <a:rPr lang="en-US" sz="4400" dirty="0" err="1">
                <a:effectLst/>
                <a:latin typeface="Century Gothic" panose="020B0502020202020204" pitchFamily="34" charset="0"/>
                <a:ea typeface="Calibri" panose="020F0502020204030204" pitchFamily="34" charset="0"/>
                <a:cs typeface="Times New Roman" panose="02020603050405020304" pitchFamily="18" charset="0"/>
              </a:rPr>
              <a:t>Transgender@Daimler</a:t>
            </a:r>
            <a:endParaRPr lang="en-US"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50211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103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2731"/>
            <a:ext cx="9144000" cy="4299897"/>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MBSA noted that during discussions relating to pipeline diversity, the barriers to hiring women were interrogated </a:t>
            </a:r>
            <a:r>
              <a:rPr lang="en-US" sz="1400" dirty="0">
                <a:effectLst/>
                <a:latin typeface="Century Gothic" panose="020B0502020202020204" pitchFamily="34" charset="0"/>
                <a:ea typeface="Calibri" panose="020F0502020204030204" pitchFamily="34" charset="0"/>
                <a:cs typeface="ÍˇÂá˛"/>
              </a:rPr>
              <a:t>specifically regarding senior management level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appointments.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67364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104</a:t>
            </a:fld>
            <a:endParaRPr lang="en-GB" altLang="en-US" sz="1400"/>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8313"/>
            <a:ext cx="9144000" cy="4306685"/>
          </a:xfrm>
        </p:spPr>
        <p:txBody>
          <a:bodyPr>
            <a:normAutofit fontScale="32500" lnSpcReduction="20000"/>
          </a:bodyPr>
          <a:lstStyle/>
          <a:p>
            <a:pPr algn="just">
              <a:lnSpc>
                <a:spcPct val="150000"/>
              </a:lnSpc>
            </a:pPr>
            <a:r>
              <a:rPr lang="en-US" sz="4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 </a:t>
            </a:r>
            <a:r>
              <a:rPr lang="en-US" sz="4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Regarding gender-disaggregated statistics, a slight increase in female employees was noted; however, this remains skewed in </a:t>
            </a:r>
            <a:r>
              <a:rPr lang="en-US" sz="4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favour</a:t>
            </a:r>
            <a:r>
              <a:rPr lang="en-US" sz="4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of men, </a:t>
            </a:r>
            <a:r>
              <a:rPr lang="en-US" sz="4400" dirty="0">
                <a:solidFill>
                  <a:srgbClr val="000000"/>
                </a:solidFill>
                <a:effectLst/>
                <a:latin typeface="Century Gothic" panose="020B0502020202020204" pitchFamily="34" charset="0"/>
                <a:ea typeface="Calibri" panose="020F0502020204030204" pitchFamily="34" charset="0"/>
                <a:cs typeface="ÍˇÂá˛"/>
              </a:rPr>
              <a:t>specifically in the  upper echelons of the entity. MBSA acknowledged</a:t>
            </a:r>
            <a:r>
              <a:rPr lang="en-US" sz="4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that given time and the strides being made towards transformation, and</a:t>
            </a:r>
            <a:r>
              <a:rPr lang="en-ZA" sz="4400" dirty="0">
                <a:latin typeface="Century Gothic" panose="020B0502020202020204" pitchFamily="34" charset="0"/>
                <a:ea typeface="Calibri" panose="020F0502020204030204" pitchFamily="34" charset="0"/>
                <a:cs typeface="Times New Roman" panose="02020603050405020304" pitchFamily="18" charset="0"/>
              </a:rPr>
              <a:t> </a:t>
            </a:r>
            <a:r>
              <a:rPr lang="en-US" sz="4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despite attrition, the data would improve.</a:t>
            </a:r>
          </a:p>
          <a:p>
            <a:pPr algn="just">
              <a:lnSpc>
                <a:spcPct val="150000"/>
              </a:lnSpc>
            </a:pP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pPr>
            <a:r>
              <a:rPr lang="en-US" sz="4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b) </a:t>
            </a:r>
            <a:r>
              <a:rPr lang="en-US" sz="4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Given that the industry is historically male-dominated, the starting platform was considerably more </a:t>
            </a:r>
            <a:r>
              <a:rPr lang="en-US" sz="4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unfavourable</a:t>
            </a:r>
            <a:r>
              <a:rPr lang="en-US" sz="4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than other sectors. However, MBSA interventions increase women's representation with the pipeline </a:t>
            </a:r>
            <a:r>
              <a:rPr lang="en-US" sz="4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4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to create a </a:t>
            </a:r>
            <a:r>
              <a:rPr lang="en-US" sz="4400" dirty="0">
                <a:solidFill>
                  <a:srgbClr val="000000"/>
                </a:solidFill>
                <a:effectLst/>
                <a:latin typeface="Century Gothic" panose="020B0502020202020204" pitchFamily="34" charset="0"/>
                <a:ea typeface="Calibri" panose="020F0502020204030204" pitchFamily="34" charset="0"/>
                <a:cs typeface="ÍˇÂá˛"/>
              </a:rPr>
              <a:t>more diversified workforce. </a:t>
            </a:r>
          </a:p>
          <a:p>
            <a:pPr lvl="0" algn="just">
              <a:lnSpc>
                <a:spcPct val="150000"/>
              </a:lnSpc>
            </a:pPr>
            <a:r>
              <a:rPr lang="en-US" sz="4400" dirty="0">
                <a:solidFill>
                  <a:srgbClr val="000000"/>
                </a:solidFill>
                <a:effectLst/>
                <a:latin typeface="Century Gothic" panose="020B0502020202020204" pitchFamily="34" charset="0"/>
                <a:ea typeface="Calibri" panose="020F0502020204030204" pitchFamily="34" charset="0"/>
                <a:cs typeface="ÍˇÂá˛"/>
              </a:rPr>
              <a:t>The Accelerated Management Leadership </a:t>
            </a:r>
            <a:r>
              <a:rPr lang="en-US" sz="4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4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indicates MBSA's commitment to gender diversity, with women representation at 71</a:t>
            </a:r>
            <a:r>
              <a:rPr lang="en-US" sz="4400" dirty="0">
                <a:solidFill>
                  <a:srgbClr val="000000"/>
                </a:solidFill>
                <a:effectLst/>
                <a:latin typeface="Century Gothic" panose="020B0502020202020204" pitchFamily="34" charset="0"/>
                <a:ea typeface="Calibri" panose="020F0502020204030204" pitchFamily="34" charset="0"/>
                <a:cs typeface="ÍˇÂá˛"/>
              </a:rPr>
              <a:t>%.</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algn="just">
              <a:lnSpc>
                <a:spcPct val="150000"/>
              </a:lnSpc>
            </a:pPr>
            <a:r>
              <a:rPr lang="en-US" sz="4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587"/>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a:extLst>
              <a:ext uri="{FF2B5EF4-FFF2-40B4-BE49-F238E27FC236}">
                <a16:creationId xmlns:a16="http://schemas.microsoft.com/office/drawing/2014/main" id="{9ACB3948-47AC-4885-B52F-7A01483A2D61}"/>
              </a:ext>
            </a:extLst>
          </p:cNvPr>
          <p:cNvSpPr>
            <a:spLocks noGrp="1"/>
          </p:cNvSpPr>
          <p:nvPr>
            <p:ph type="ctrTitle"/>
          </p:nvPr>
        </p:nvSpPr>
        <p:spPr>
          <a:xfrm>
            <a:off x="1524000" y="1930448"/>
            <a:ext cx="9144000" cy="326370"/>
          </a:xfrm>
        </p:spPr>
        <p:txBody>
          <a:bodyPr>
            <a:noAutofit/>
          </a:bodyPr>
          <a:lstStyle/>
          <a:p>
            <a:r>
              <a:rPr lang="en-ZA" sz="1800" b="1" dirty="0">
                <a:latin typeface="Century Gothic" panose="020B0502020202020204" pitchFamily="34" charset="0"/>
              </a:rPr>
              <a:t>ANALYSIS, CONCLUDING COMMENTS AND RECOMMENDATIONS</a:t>
            </a:r>
          </a:p>
        </p:txBody>
      </p:sp>
    </p:spTree>
    <p:extLst>
      <p:ext uri="{BB962C8B-B14F-4D97-AF65-F5344CB8AC3E}">
        <p14:creationId xmlns:p14="http://schemas.microsoft.com/office/powerpoint/2010/main" val="42243402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105</a:t>
            </a:fld>
            <a:endParaRPr lang="en-GB" altLang="en-US" sz="1400"/>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8313"/>
            <a:ext cx="9144000" cy="4306685"/>
          </a:xfrm>
        </p:spPr>
        <p:txBody>
          <a:bodyPr>
            <a:normAutofit/>
          </a:bodyPr>
          <a:lstStyle/>
          <a:p>
            <a:pPr lvl="0" algn="just">
              <a:lnSpc>
                <a:spcPct val="150000"/>
              </a:lnSpc>
            </a:pPr>
            <a:endParaRPr lang="en-US" sz="1400" dirty="0">
              <a:solidFill>
                <a:srgbClr val="000000"/>
              </a:solidFill>
              <a:effectLst/>
              <a:latin typeface="Century Gothic" panose="020B0502020202020204" pitchFamily="34" charset="0"/>
              <a:ea typeface="Calibri" panose="020F0502020204030204" pitchFamily="34" charset="0"/>
              <a:cs typeface="ÍˇÂá˛"/>
            </a:endParaRPr>
          </a:p>
          <a:p>
            <a:pPr lvl="0"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ÍˇÂá˛"/>
              </a:rPr>
              <a:t>c) Within its Pretoria offices, MBSA reported that the Anti Sexual Harassment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Campaign was being rolled out and all employees would receive a</a:t>
            </a:r>
            <a:r>
              <a:rPr lang="en-US" sz="1400" dirty="0">
                <a:solidFill>
                  <a:srgbClr val="000000"/>
                </a:solidFill>
                <a:effectLst/>
                <a:latin typeface="Century Gothic" panose="020B0502020202020204" pitchFamily="34" charset="0"/>
                <a:ea typeface="Calibri" panose="020F0502020204030204" pitchFamily="34" charset="0"/>
                <a:cs typeface="ÍˇÂá˛"/>
              </a:rPr>
              <a: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postcard version of the cartoon. Moreover, the video and an invitation</a:t>
            </a:r>
            <a:r>
              <a:rPr lang="en-US" sz="1400" dirty="0">
                <a:solidFill>
                  <a:srgbClr val="000000"/>
                </a:solidFill>
                <a:effectLst/>
                <a:latin typeface="Century Gothic" panose="020B0502020202020204" pitchFamily="34" charset="0"/>
                <a:ea typeface="Calibri" panose="020F0502020204030204" pitchFamily="34" charset="0"/>
                <a:cs typeface="ÍˇÂá˛"/>
              </a:rPr>
              <a: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to the contact sessions would be sent to employees.</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 The East London Plant displays the video on all available platforms as a constant reminder. </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587"/>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a:extLst>
              <a:ext uri="{FF2B5EF4-FFF2-40B4-BE49-F238E27FC236}">
                <a16:creationId xmlns:a16="http://schemas.microsoft.com/office/drawing/2014/main" id="{9ACB3948-47AC-4885-B52F-7A01483A2D61}"/>
              </a:ext>
            </a:extLst>
          </p:cNvPr>
          <p:cNvSpPr>
            <a:spLocks noGrp="1"/>
          </p:cNvSpPr>
          <p:nvPr>
            <p:ph type="ctrTitle"/>
          </p:nvPr>
        </p:nvSpPr>
        <p:spPr>
          <a:xfrm>
            <a:off x="1524000" y="1930448"/>
            <a:ext cx="9144000" cy="326370"/>
          </a:xfrm>
        </p:spPr>
        <p:txBody>
          <a:bodyPr>
            <a:noAutofit/>
          </a:bodyPr>
          <a:lstStyle/>
          <a:p>
            <a:r>
              <a:rPr lang="en-ZA" sz="1800" b="1" dirty="0">
                <a:latin typeface="Century Gothic" panose="020B0502020202020204" pitchFamily="34" charset="0"/>
              </a:rPr>
              <a:t>ANALYSIS, CONCLUDING COMMENTS AND RECOMMENDATIONS</a:t>
            </a:r>
          </a:p>
        </p:txBody>
      </p:sp>
    </p:spTree>
    <p:extLst>
      <p:ext uri="{BB962C8B-B14F-4D97-AF65-F5344CB8AC3E}">
        <p14:creationId xmlns:p14="http://schemas.microsoft.com/office/powerpoint/2010/main" val="33546817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106</a:t>
            </a:fld>
            <a:endParaRPr lang="en-GB" altLang="en-US" sz="1400"/>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64863"/>
            <a:ext cx="9144000" cy="4320135"/>
          </a:xfrm>
        </p:spPr>
        <p:txBody>
          <a:bodyPr>
            <a:normAutofit fontScale="40000" lnSpcReduction="20000"/>
          </a:bodyPr>
          <a:lstStyle/>
          <a:p>
            <a:pPr algn="just">
              <a:lnSpc>
                <a:spcPct val="150000"/>
              </a:lnSpc>
            </a:pPr>
            <a:r>
              <a:rPr lang="en-US" sz="3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Lastly, the Employee Relation’s Specialist would</a:t>
            </a:r>
            <a:r>
              <a:rPr lang="en-US" sz="3400" dirty="0">
                <a:effectLst/>
                <a:latin typeface="Century Gothic" panose="020B0502020202020204" pitchFamily="34" charset="0"/>
                <a:ea typeface="Calibri" panose="020F0502020204030204" pitchFamily="34" charset="0"/>
                <a:cs typeface="Times New Roman" panose="02020603050405020304" pitchFamily="18" charset="0"/>
              </a:rPr>
              <a:t> facilitate contact sessions where employees would be encouraged to engage around the topic of Sexual Harassment and Diversity.</a:t>
            </a:r>
            <a:endParaRPr lang="en-ZA" sz="34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pPr>
            <a:r>
              <a:rPr lang="en-US" sz="3400" dirty="0">
                <a:effectLst/>
                <a:latin typeface="Century Gothic" panose="020B0502020202020204" pitchFamily="34" charset="0"/>
                <a:ea typeface="Calibri" panose="020F0502020204030204" pitchFamily="34" charset="0"/>
                <a:cs typeface="Times New Roman" panose="02020603050405020304" pitchFamily="18" charset="0"/>
              </a:rPr>
              <a:t>e) MBSA’s multifaceted approach to educating its employees on sexual harassment is applaudable. The recent inclusion of a hashtag campaign illustrates insight into the immense “latch on” effect that social media and hashtags have.</a:t>
            </a:r>
          </a:p>
          <a:p>
            <a:pPr lvl="0" algn="just">
              <a:lnSpc>
                <a:spcPct val="150000"/>
              </a:lnSpc>
            </a:pPr>
            <a:endParaRPr lang="en-ZA" sz="34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pPr>
            <a:r>
              <a:rPr lang="en-US" sz="3400" dirty="0">
                <a:effectLst/>
                <a:latin typeface="Century Gothic" panose="020B0502020202020204" pitchFamily="34" charset="0"/>
                <a:ea typeface="Calibri" panose="020F0502020204030204" pitchFamily="34" charset="0"/>
                <a:cs typeface="Times New Roman" panose="02020603050405020304" pitchFamily="18" charset="0"/>
              </a:rPr>
              <a:t>f) In addition, MBSA has taken heed of the CGE’s recommendation to include same-sex harassment as part of its campaign and initiatives. It is encouraging to note that its 2019 interventions include a focus on same-sex harassment.</a:t>
            </a:r>
            <a:endParaRPr lang="en-ZA" sz="3400"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algn="just">
              <a:lnSpc>
                <a:spcPct val="150000"/>
              </a:lnSpc>
            </a:pPr>
            <a:r>
              <a:rPr lang="en-US" sz="3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34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pPr>
            <a:r>
              <a:rPr lang="en-US" sz="3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3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3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3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endParaRPr lang="en-ZA" sz="3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587"/>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a:extLst>
              <a:ext uri="{FF2B5EF4-FFF2-40B4-BE49-F238E27FC236}">
                <a16:creationId xmlns:a16="http://schemas.microsoft.com/office/drawing/2014/main" id="{9ACB3948-47AC-4885-B52F-7A01483A2D61}"/>
              </a:ext>
            </a:extLst>
          </p:cNvPr>
          <p:cNvSpPr>
            <a:spLocks noGrp="1"/>
          </p:cNvSpPr>
          <p:nvPr>
            <p:ph type="ctrTitle"/>
          </p:nvPr>
        </p:nvSpPr>
        <p:spPr>
          <a:xfrm>
            <a:off x="1524000" y="1930448"/>
            <a:ext cx="9144000" cy="334415"/>
          </a:xfrm>
        </p:spPr>
        <p:txBody>
          <a:bodyPr>
            <a:noAutofit/>
          </a:bodyPr>
          <a:lstStyle/>
          <a:p>
            <a:r>
              <a:rPr lang="en-ZA" sz="1800" b="1" dirty="0">
                <a:latin typeface="Century Gothic" panose="020B0502020202020204" pitchFamily="34" charset="0"/>
              </a:rPr>
              <a:t>CONTINUATION</a:t>
            </a:r>
          </a:p>
        </p:txBody>
      </p:sp>
    </p:spTree>
    <p:extLst>
      <p:ext uri="{BB962C8B-B14F-4D97-AF65-F5344CB8AC3E}">
        <p14:creationId xmlns:p14="http://schemas.microsoft.com/office/powerpoint/2010/main" val="21365777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107</a:t>
            </a:fld>
            <a:endParaRPr lang="en-GB" altLang="en-US" sz="1400"/>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64863"/>
            <a:ext cx="9144000" cy="4320135"/>
          </a:xfrm>
        </p:spPr>
        <p:txBody>
          <a:bodyPr>
            <a:normAutofit fontScale="25000" lnSpcReduction="20000"/>
          </a:bodyPr>
          <a:lstStyle/>
          <a:p>
            <a:pPr algn="just">
              <a:lnSpc>
                <a:spcPct val="150000"/>
              </a:lnSpc>
            </a:pPr>
            <a:r>
              <a:rPr lang="en-US" sz="3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34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g) MBSA displayed its intention to be more deliberate with its pipelining of women talent with a view to implementing best practices from other Daimler-owned companies. Such intention was evident in the representation of women, as cited above. It is inspiring that MBSA engages in global conversations on gender transformation and measures to improve diversity within the workplace.</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h) Once more, the CGE noted the efforts made as a benchmark for other </a:t>
            </a:r>
            <a:r>
              <a:rPr lang="en-US" sz="5600" dirty="0">
                <a:effectLst/>
                <a:latin typeface="Century Gothic" panose="020B0502020202020204" pitchFamily="34" charset="0"/>
                <a:ea typeface="Calibri" panose="020F0502020204030204" pitchFamily="34" charset="0"/>
                <a:cs typeface="ÍˇÂá˛"/>
              </a:rPr>
              <a:t>entities to strive for, specifically the cartoon video, which is relevant to the</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South African context. It, however commented that same-sex harassment should be included in the video.</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I ) The CGE observed that the entity showed positive progress in respect of all recommendations listed above. The pace at which the entity progressed to address issues outlined by the CGE was satisfying, and it was deemed unnecessary for MBSA to appear again before the CGE to</a:t>
            </a:r>
            <a:r>
              <a:rPr lang="en-ZA" sz="5600" dirty="0">
                <a:latin typeface="Century Gothic" panose="020B0502020202020204" pitchFamily="34" charset="0"/>
                <a:ea typeface="Calibri" panose="020F0502020204030204" pitchFamily="34" charset="0"/>
                <a:cs typeface="Times New Roman" panose="02020603050405020304" pitchFamily="18" charset="0"/>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make further submissions.</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3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3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3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3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endParaRPr lang="en-ZA" sz="3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587"/>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a:extLst>
              <a:ext uri="{FF2B5EF4-FFF2-40B4-BE49-F238E27FC236}">
                <a16:creationId xmlns:a16="http://schemas.microsoft.com/office/drawing/2014/main" id="{9ACB3948-47AC-4885-B52F-7A01483A2D61}"/>
              </a:ext>
            </a:extLst>
          </p:cNvPr>
          <p:cNvSpPr>
            <a:spLocks noGrp="1"/>
          </p:cNvSpPr>
          <p:nvPr>
            <p:ph type="ctrTitle"/>
          </p:nvPr>
        </p:nvSpPr>
        <p:spPr>
          <a:xfrm>
            <a:off x="1524000" y="1930448"/>
            <a:ext cx="9144000" cy="334415"/>
          </a:xfrm>
        </p:spPr>
        <p:txBody>
          <a:bodyPr>
            <a:noAutofit/>
          </a:bodyPr>
          <a:lstStyle/>
          <a:p>
            <a:r>
              <a:rPr lang="en-ZA" sz="1800" b="1" dirty="0">
                <a:latin typeface="Century Gothic" panose="020B0502020202020204" pitchFamily="34" charset="0"/>
              </a:rPr>
              <a:t>CONTINUATION</a:t>
            </a:r>
          </a:p>
        </p:txBody>
      </p:sp>
    </p:spTree>
    <p:extLst>
      <p:ext uri="{BB962C8B-B14F-4D97-AF65-F5344CB8AC3E}">
        <p14:creationId xmlns:p14="http://schemas.microsoft.com/office/powerpoint/2010/main" val="23076968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108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4"/>
            <a:ext cx="7772400" cy="1091624"/>
          </a:xfrm>
        </p:spPr>
        <p:txBody>
          <a:bodyPr>
            <a:normAutofit/>
          </a:bodyPr>
          <a:lstStyle/>
          <a:p>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40085"/>
            <a:ext cx="9144000" cy="4427605"/>
          </a:xfrm>
        </p:spPr>
        <p:txBody>
          <a:bodyPr>
            <a:normAutofit fontScale="77500" lnSpcReduction="20000"/>
          </a:bodyPr>
          <a:lstStyle/>
          <a:p>
            <a:pPr eaLnBrk="1" hangingPunct="1">
              <a:lnSpc>
                <a:spcPct val="90000"/>
              </a:lnSpc>
              <a:spcBef>
                <a:spcPct val="0"/>
              </a:spcBef>
              <a:defRPr/>
            </a:pPr>
            <a:endParaRPr lang="en-GB" sz="3300" dirty="0">
              <a:solidFill>
                <a:srgbClr val="002060"/>
              </a:solidFill>
            </a:endParaRPr>
          </a:p>
          <a:p>
            <a:pPr eaLnBrk="1" hangingPunct="1">
              <a:lnSpc>
                <a:spcPct val="90000"/>
              </a:lnSpc>
              <a:spcBef>
                <a:spcPct val="0"/>
              </a:spcBef>
              <a:defRPr/>
            </a:pPr>
            <a:endParaRPr lang="en-GB" sz="3300" dirty="0">
              <a:solidFill>
                <a:srgbClr val="002060"/>
              </a:solidFill>
            </a:endParaRPr>
          </a:p>
          <a:p>
            <a:pPr eaLnBrk="1" hangingPunct="1">
              <a:lnSpc>
                <a:spcPct val="90000"/>
              </a:lnSpc>
              <a:spcBef>
                <a:spcPct val="0"/>
              </a:spcBef>
              <a:defRPr/>
            </a:pPr>
            <a:endParaRPr lang="en-GB" sz="3300" dirty="0">
              <a:solidFill>
                <a:srgbClr val="002060"/>
              </a:solidFill>
            </a:endParaRPr>
          </a:p>
          <a:p>
            <a:pPr eaLnBrk="1" hangingPunct="1">
              <a:lnSpc>
                <a:spcPct val="90000"/>
              </a:lnSpc>
              <a:spcBef>
                <a:spcPct val="0"/>
              </a:spcBef>
              <a:defRPr/>
            </a:pPr>
            <a:endParaRPr lang="en-GB" sz="3300" dirty="0">
              <a:solidFill>
                <a:srgbClr val="002060"/>
              </a:solidFill>
            </a:endParaRPr>
          </a:p>
          <a:p>
            <a:pPr eaLnBrk="1" hangingPunct="1">
              <a:lnSpc>
                <a:spcPct val="90000"/>
              </a:lnSpc>
              <a:spcBef>
                <a:spcPct val="0"/>
              </a:spcBef>
              <a:defRPr/>
            </a:pPr>
            <a:endParaRPr lang="en-GB" sz="3300" dirty="0">
              <a:solidFill>
                <a:srgbClr val="002060"/>
              </a:solidFill>
            </a:endParaRPr>
          </a:p>
          <a:p>
            <a:pPr eaLnBrk="1" hangingPunct="1">
              <a:lnSpc>
                <a:spcPct val="90000"/>
              </a:lnSpc>
              <a:spcBef>
                <a:spcPct val="0"/>
              </a:spcBef>
              <a:defRPr/>
            </a:pPr>
            <a:endParaRPr lang="en-GB" sz="3300" dirty="0">
              <a:solidFill>
                <a:srgbClr val="002060"/>
              </a:solidFill>
            </a:endParaRPr>
          </a:p>
          <a:p>
            <a:pPr eaLnBrk="1" hangingPunct="1">
              <a:lnSpc>
                <a:spcPct val="90000"/>
              </a:lnSpc>
              <a:spcBef>
                <a:spcPct val="0"/>
              </a:spcBef>
              <a:defRPr/>
            </a:pPr>
            <a:endParaRPr lang="en-GB" sz="3300" dirty="0">
              <a:solidFill>
                <a:srgbClr val="002060"/>
              </a:solidFill>
            </a:endParaRPr>
          </a:p>
          <a:p>
            <a:pPr algn="just">
              <a:lnSpc>
                <a:spcPct val="150000"/>
              </a:lnSpc>
            </a:pPr>
            <a:r>
              <a:rPr lang="en-US" sz="1600" dirty="0">
                <a:solidFill>
                  <a:srgbClr val="373435"/>
                </a:solidFill>
                <a:effectLst/>
                <a:latin typeface="Century Gothic" panose="020B0502020202020204" pitchFamily="34" charset="0"/>
                <a:ea typeface="Calibri" panose="020F0502020204030204" pitchFamily="34" charset="0"/>
                <a:cs typeface="ÍˇÂá˛"/>
              </a:rPr>
              <a:t>From the above, it is evident that more males benefitted from staff development and life-skills </a:t>
            </a:r>
            <a:r>
              <a:rPr lang="en-US" sz="1600" dirty="0" err="1">
                <a:solidFill>
                  <a:srgbClr val="373435"/>
                </a:solidFill>
                <a:effectLst/>
                <a:latin typeface="Century Gothic" panose="020B0502020202020204" pitchFamily="34" charset="0"/>
                <a:ea typeface="Calibri" panose="020F0502020204030204" pitchFamily="34" charset="0"/>
                <a:cs typeface="ÍˇÂá˛"/>
              </a:rPr>
              <a:t>programmes</a:t>
            </a:r>
            <a:r>
              <a:rPr lang="en-US" sz="1600" dirty="0">
                <a:solidFill>
                  <a:srgbClr val="373435"/>
                </a:solidFill>
                <a:effectLst/>
                <a:latin typeface="Century Gothic" panose="020B0502020202020204" pitchFamily="34" charset="0"/>
                <a:ea typeface="Calibri" panose="020F0502020204030204" pitchFamily="34" charset="0"/>
                <a:cs typeface="ÍˇÂá˛"/>
              </a:rPr>
              <a:t>. The Document Warehouse reaffirms that it provides various training programs, including EE training, which focuses on eliminating unfair discrimination within the workplace and promoting equity within the workplace (including race and gender).</a:t>
            </a:r>
          </a:p>
          <a:p>
            <a:pPr algn="just">
              <a:lnSpc>
                <a:spcPct val="150000"/>
              </a:lnSpc>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600" dirty="0">
                <a:solidFill>
                  <a:srgbClr val="373435"/>
                </a:solidFill>
                <a:effectLst/>
                <a:latin typeface="Century Gothic" panose="020B0502020202020204" pitchFamily="34" charset="0"/>
                <a:ea typeface="Calibri" panose="020F0502020204030204" pitchFamily="34" charset="0"/>
                <a:cs typeface="ÍˇÂá˛"/>
              </a:rPr>
              <a:t>The training is done throughout the whole company (all categories and levels in the workforce). Various courses are offered throughout the year.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4F7E3836-AE75-47EE-8411-24CC761B2FEF}"/>
              </a:ext>
            </a:extLst>
          </p:cNvPr>
          <p:cNvPicPr>
            <a:picLocks noChangeAspect="1"/>
          </p:cNvPicPr>
          <p:nvPr/>
        </p:nvPicPr>
        <p:blipFill>
          <a:blip r:embed="rId6"/>
          <a:stretch>
            <a:fillRect/>
          </a:stretch>
        </p:blipFill>
        <p:spPr>
          <a:xfrm>
            <a:off x="2986391" y="2063801"/>
            <a:ext cx="6081409" cy="2119093"/>
          </a:xfrm>
          <a:prstGeom prst="rect">
            <a:avLst/>
          </a:prstGeom>
        </p:spPr>
      </p:pic>
    </p:spTree>
    <p:extLst>
      <p:ext uri="{BB962C8B-B14F-4D97-AF65-F5344CB8AC3E}">
        <p14:creationId xmlns:p14="http://schemas.microsoft.com/office/powerpoint/2010/main" val="34978443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109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1047802"/>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Key performance areas (KPA's)/performance contract</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41644"/>
            <a:ext cx="9144000" cy="4126046"/>
          </a:xfrm>
        </p:spPr>
        <p:txBody>
          <a:bodyPr/>
          <a:lstStyle/>
          <a:p>
            <a:pPr algn="just">
              <a:spcBef>
                <a:spcPct val="0"/>
              </a:spcBef>
              <a:defRPr/>
            </a:pPr>
            <a:endParaRPr lang="en-US" sz="1400" dirty="0">
              <a:solidFill>
                <a:srgbClr val="373435"/>
              </a:solidFill>
              <a:effectLst/>
              <a:latin typeface="Century Gothic" panose="020B0502020202020204" pitchFamily="34" charset="0"/>
              <a:ea typeface="Calibri" panose="020F0502020204030204" pitchFamily="34" charset="0"/>
              <a:cs typeface="ÍˇÂá˛"/>
            </a:endParaRPr>
          </a:p>
          <a:p>
            <a:pPr algn="just">
              <a:spcBef>
                <a:spcPct val="0"/>
              </a:spcBef>
              <a:defRPr/>
            </a:pPr>
            <a:endParaRPr lang="en-US" sz="1400" dirty="0">
              <a:solidFill>
                <a:srgbClr val="373435"/>
              </a:solidFill>
              <a:latin typeface="Century Gothic" panose="020B0502020202020204" pitchFamily="34" charset="0"/>
              <a:ea typeface="Calibri" panose="020F0502020204030204" pitchFamily="34" charset="0"/>
              <a:cs typeface="ÍˇÂá˛"/>
            </a:endParaRPr>
          </a:p>
          <a:p>
            <a:pPr algn="just">
              <a:spcBef>
                <a:spcPct val="0"/>
              </a:spcBef>
              <a:defRPr/>
            </a:pPr>
            <a:r>
              <a:rPr lang="en-US" sz="1400" dirty="0">
                <a:solidFill>
                  <a:srgbClr val="373435"/>
                </a:solidFill>
                <a:effectLst/>
                <a:latin typeface="Century Gothic" panose="020B0502020202020204" pitchFamily="34" charset="0"/>
                <a:ea typeface="Calibri" panose="020F0502020204030204" pitchFamily="34" charset="0"/>
                <a:cs typeface="ÍˇÂá˛"/>
              </a:rPr>
              <a:t>The company reaffirms that top and senior management are committed to transformation within the Document Warehouse (including gender transformation). </a:t>
            </a:r>
          </a:p>
          <a:p>
            <a:pPr algn="just">
              <a:spcBef>
                <a:spcPct val="0"/>
              </a:spcBef>
              <a:defRPr/>
            </a:pPr>
            <a:endParaRPr lang="en-US" sz="1400" dirty="0">
              <a:solidFill>
                <a:srgbClr val="373435"/>
              </a:solidFill>
              <a:latin typeface="Century Gothic" panose="020B0502020202020204" pitchFamily="34" charset="0"/>
              <a:ea typeface="Calibri" panose="020F0502020204030204" pitchFamily="34" charset="0"/>
              <a:cs typeface="ÍˇÂá˛"/>
            </a:endParaRPr>
          </a:p>
          <a:p>
            <a:pPr algn="just">
              <a:spcBef>
                <a:spcPct val="0"/>
              </a:spcBef>
              <a:defRPr/>
            </a:pPr>
            <a:endParaRPr lang="en-US" sz="1400" dirty="0">
              <a:solidFill>
                <a:srgbClr val="373435"/>
              </a:solidFill>
              <a:effectLst/>
              <a:latin typeface="Century Gothic" panose="020B0502020202020204" pitchFamily="34" charset="0"/>
              <a:ea typeface="Calibri" panose="020F0502020204030204" pitchFamily="34" charset="0"/>
              <a:cs typeface="ÍˇÂá˛"/>
            </a:endParaRPr>
          </a:p>
          <a:p>
            <a:pPr algn="just">
              <a:spcBef>
                <a:spcPct val="0"/>
              </a:spcBef>
              <a:defRPr/>
            </a:pPr>
            <a:r>
              <a:rPr lang="en-US" sz="1400" dirty="0">
                <a:solidFill>
                  <a:srgbClr val="373435"/>
                </a:solidFill>
                <a:effectLst/>
                <a:latin typeface="Century Gothic" panose="020B0502020202020204" pitchFamily="34" charset="0"/>
                <a:ea typeface="Calibri" panose="020F0502020204030204" pitchFamily="34" charset="0"/>
                <a:cs typeface="ÍˇÂá˛"/>
              </a:rPr>
              <a:t>It is submitted that the company is in the process of a full review of its employment documents, including all KPAs, and will be sure to include this as one of the key focus and deliverables.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013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1588"/>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11</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09800" y="2133842"/>
            <a:ext cx="7772400" cy="346620"/>
          </a:xfrm>
        </p:spPr>
        <p:txBody>
          <a:bodyPr>
            <a:normAutofit fontScale="90000"/>
          </a:bodyPr>
          <a:lstStyle/>
          <a:p>
            <a:r>
              <a:rPr lang="en-US" sz="2000" b="1" dirty="0">
                <a:latin typeface="Century Gothic" panose="020B0502020202020204" pitchFamily="34" charset="0"/>
                <a:ea typeface="Calibri" panose="020F0502020204030204" pitchFamily="34" charset="0"/>
                <a:cs typeface="ÍˇÂá˛"/>
              </a:rPr>
              <a:t>REPORT: PRIVATE SECTOR TRANSFORMATION IN THE PUBLIC AND PRIVATE SECTOR : 2021</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685345"/>
            <a:ext cx="8497888" cy="3879511"/>
          </a:xfrm>
        </p:spPr>
        <p:txBody>
          <a:bodyPr>
            <a:normAutofit/>
          </a:bodyPr>
          <a:lstStyle/>
          <a:p>
            <a:pPr algn="just">
              <a:lnSpc>
                <a:spcPct val="150000"/>
              </a:lnSpc>
            </a:pPr>
            <a:endParaRPr lang="en-US" sz="15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endParaRPr lang="en-US" sz="1500" dirty="0">
              <a:solidFill>
                <a:srgbClr val="373435"/>
              </a:solidFill>
              <a:latin typeface="Century Gothic" panose="020B0502020202020204" pitchFamily="34" charset="0"/>
              <a:ea typeface="Calibri" panose="020F0502020204030204" pitchFamily="34" charset="0"/>
              <a:cs typeface="ÍˇÂá˛"/>
            </a:endParaRPr>
          </a:p>
          <a:p>
            <a:pPr algn="just">
              <a:lnSpc>
                <a:spcPct val="150000"/>
              </a:lnSpc>
            </a:pPr>
            <a:r>
              <a:rPr lang="en-US" sz="1500" dirty="0">
                <a:solidFill>
                  <a:srgbClr val="373435"/>
                </a:solidFill>
                <a:effectLst/>
                <a:latin typeface="Century Gothic" panose="020B0502020202020204" pitchFamily="34" charset="0"/>
                <a:ea typeface="Calibri" panose="020F0502020204030204" pitchFamily="34" charset="0"/>
                <a:cs typeface="ÍˇÂá˛"/>
              </a:rPr>
              <a:t>The identified entities were as follows:</a:t>
            </a:r>
            <a:endParaRPr lang="en-ZA" sz="15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SzPts val="1100"/>
              <a:buFont typeface="ÍˇÂá˛"/>
              <a:buAutoNum type="arabicPeriod"/>
            </a:pPr>
            <a:r>
              <a:rPr lang="en-US" sz="1400" dirty="0">
                <a:solidFill>
                  <a:srgbClr val="373435"/>
                </a:solidFill>
                <a:effectLst/>
                <a:latin typeface="Century Gothic" panose="020B0502020202020204" pitchFamily="34" charset="0"/>
                <a:ea typeface="Calibri" panose="020F0502020204030204" pitchFamily="34" charset="0"/>
                <a:cs typeface="ÍˇÂá˛"/>
              </a:rPr>
              <a:t>Department of Trade and Industry</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SzPts val="1100"/>
              <a:buFont typeface="ÍˇÂá˛"/>
              <a:buAutoNum type="arabicPeriod"/>
            </a:pPr>
            <a:r>
              <a:rPr lang="en-US" sz="1400" dirty="0">
                <a:solidFill>
                  <a:srgbClr val="373435"/>
                </a:solidFill>
                <a:effectLst/>
                <a:latin typeface="Century Gothic" panose="020B0502020202020204" pitchFamily="34" charset="0"/>
                <a:ea typeface="Calibri" panose="020F0502020204030204" pitchFamily="34" charset="0"/>
                <a:cs typeface="ÍˇÂá˛"/>
              </a:rPr>
              <a:t>Department of </a:t>
            </a:r>
            <a:r>
              <a:rPr lang="en-US" sz="1400" dirty="0" err="1">
                <a:solidFill>
                  <a:srgbClr val="373435"/>
                </a:solidFill>
                <a:effectLst/>
                <a:latin typeface="Century Gothic" panose="020B0502020202020204" pitchFamily="34" charset="0"/>
                <a:ea typeface="Calibri" panose="020F0502020204030204" pitchFamily="34" charset="0"/>
                <a:cs typeface="ÍˇÂá˛"/>
              </a:rPr>
              <a:t>Defence</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SzPts val="1100"/>
              <a:buFont typeface="ÍˇÂá˛"/>
              <a:buAutoNum type="arabicPeriod"/>
            </a:pP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Pty Ltd</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SzPts val="1100"/>
              <a:buFont typeface="ÍˇÂá˛"/>
              <a:buAutoNum type="arabicPeriod"/>
            </a:pPr>
            <a:r>
              <a:rPr lang="en-US" sz="1400" dirty="0">
                <a:solidFill>
                  <a:srgbClr val="373435"/>
                </a:solidFill>
                <a:effectLst/>
                <a:latin typeface="Century Gothic" panose="020B0502020202020204" pitchFamily="34" charset="0"/>
                <a:ea typeface="Calibri" panose="020F0502020204030204" pitchFamily="34" charset="0"/>
                <a:cs typeface="ÍˇÂá˛"/>
              </a:rPr>
              <a:t>Document Warehouse Pty Ltd  </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l">
              <a:lnSpc>
                <a:spcPct val="150000"/>
              </a:lnSpc>
              <a:buFont typeface="Wingdings" pitchFamily="2" charset="2"/>
              <a:buChar char="§"/>
            </a:pPr>
            <a:endParaRPr lang="en-US" sz="4400" b="1" dirty="0">
              <a:latin typeface="Century Gothic" panose="020B0502020202020204" pitchFamily="34" charset="0"/>
            </a:endParaRPr>
          </a:p>
          <a:p>
            <a:pPr marL="285750" indent="-285750" algn="l">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p:txBody>
      </p:sp>
    </p:spTree>
    <p:extLst>
      <p:ext uri="{BB962C8B-B14F-4D97-AF65-F5344CB8AC3E}">
        <p14:creationId xmlns:p14="http://schemas.microsoft.com/office/powerpoint/2010/main" val="34853401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110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4"/>
            <a:ext cx="7772400" cy="1266722"/>
          </a:xfrm>
        </p:spPr>
        <p:txBody>
          <a:bodyPr>
            <a:normAutofit fontScale="90000"/>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WORKSHOPS ON SEXUAL HARASSMENT FOR EMPLOYEES AND MANAGEMENT</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41644"/>
            <a:ext cx="9144000" cy="4126046"/>
          </a:xfrm>
        </p:spPr>
        <p:txBody>
          <a:bodyPr/>
          <a:lstStyle/>
          <a:p>
            <a:pPr algn="just">
              <a:spcBef>
                <a:spcPct val="0"/>
              </a:spcBef>
              <a:defRPr/>
            </a:pPr>
            <a:r>
              <a:rPr lang="en-US" sz="1400" dirty="0">
                <a:solidFill>
                  <a:srgbClr val="373435"/>
                </a:solidFill>
                <a:effectLst/>
                <a:latin typeface="Century Gothic" panose="020B0502020202020204" pitchFamily="34" charset="0"/>
                <a:ea typeface="Calibri" panose="020F0502020204030204" pitchFamily="34" charset="0"/>
                <a:cs typeface="ÍˇÂá˛"/>
              </a:rPr>
              <a:t>The company asserts that it conducts workshops on sexual harassment, and this is done yearly. Since 2017 to date, two sexual harassment cases have been reported. Since 2020, the company has added additional gender equality and sexual harassment training programme.</a:t>
            </a:r>
            <a:endParaRPr lang="en-GB" sz="3300" dirty="0">
              <a:solidFill>
                <a:srgbClr val="002060"/>
              </a:solidFill>
              <a:effectLst/>
              <a:latin typeface="Century Gothic" panose="020B0502020202020204" pitchFamily="34" charset="0"/>
              <a:ea typeface="Calibri" panose="020F0502020204030204" pitchFamily="34" charset="0"/>
              <a:cs typeface="ÍˇÂá˛"/>
            </a:endParaRPr>
          </a:p>
          <a:p>
            <a:pPr algn="just">
              <a:spcBef>
                <a:spcPct val="0"/>
              </a:spcBef>
              <a:defRPr/>
            </a:pPr>
            <a:endParaRPr lang="en-GB" sz="33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algn="just">
              <a:spcBef>
                <a:spcPct val="0"/>
              </a:spcBef>
              <a:defRPr/>
            </a:pPr>
            <a:r>
              <a:rPr lang="en-US" sz="1800" b="1" dirty="0">
                <a:solidFill>
                  <a:srgbClr val="373435"/>
                </a:solidFill>
                <a:latin typeface="Century Gothic" panose="020B0502020202020204" pitchFamily="34" charset="0"/>
                <a:ea typeface="Calibri" panose="020F0502020204030204" pitchFamily="34" charset="0"/>
                <a:cs typeface="ÍˇÂá˛"/>
              </a:rPr>
              <a:t>EMPLOYMENT EQUITY MANAGER</a:t>
            </a:r>
          </a:p>
          <a:p>
            <a:pPr algn="just">
              <a:spcBef>
                <a:spcPct val="0"/>
              </a:spcBef>
              <a:defRPr/>
            </a:pPr>
            <a:endParaRPr lang="en-US" sz="1800" b="1" dirty="0">
              <a:solidFill>
                <a:srgbClr val="3734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spcBef>
                <a:spcPct val="0"/>
              </a:spcBef>
              <a:defRPr/>
            </a:pPr>
            <a:r>
              <a:rPr lang="en-US" sz="1400" dirty="0">
                <a:solidFill>
                  <a:srgbClr val="373435"/>
                </a:solidFill>
                <a:latin typeface="Century Gothic" panose="020B0502020202020204" pitchFamily="34" charset="0"/>
                <a:ea typeface="Calibri" panose="020F0502020204030204" pitchFamily="34" charset="0"/>
                <a:cs typeface="ÍˇÂá˛"/>
              </a:rPr>
              <a:t>The company has an EE manager, which is commendable to ensure that the company achieves the aspirations of the EE Plan.</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spcBef>
                <a:spcPct val="0"/>
              </a:spcBef>
              <a:defRP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942670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111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3"/>
            <a:ext cx="7772400" cy="1305633"/>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PROMOTION OF EMPLOYEES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41644"/>
            <a:ext cx="9144000" cy="4126046"/>
          </a:xfrm>
        </p:spPr>
        <p:txBody>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data submitted by the company reflects that more males (8) were promoted than females (5) in the past three years. </a:t>
            </a:r>
          </a:p>
          <a:p>
            <a:pPr algn="just">
              <a:lnSpc>
                <a:spcPct val="150000"/>
              </a:lnSpc>
            </a:pPr>
            <a:endParaRPr lang="en-US" sz="1400" dirty="0">
              <a:solidFill>
                <a:srgbClr val="373435"/>
              </a:solidFill>
              <a:latin typeface="Century Gothic" panose="020B0502020202020204" pitchFamily="34" charset="0"/>
              <a:ea typeface="Calibri" panose="020F0502020204030204" pitchFamily="34" charset="0"/>
              <a:cs typeface="ÍˇÂá˛"/>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difference is, however not significantly vast. In aiming to achieve equity, the company ought to consider and empower women with skills in male-dominated areas to increase the rate of promotion for women.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768758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112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4"/>
            <a:ext cx="7772400" cy="2249216"/>
          </a:xfrm>
        </p:spPr>
        <p:txBody>
          <a:bodyPr>
            <a:normAutofit fontScale="90000"/>
          </a:bodyPr>
          <a:lstStyle/>
          <a:p>
            <a:pPr>
              <a:lnSpc>
                <a:spcPct val="150000"/>
              </a:lnSpc>
            </a:pPr>
            <a:r>
              <a:rPr lang="en-US" sz="2000" b="1" dirty="0">
                <a:solidFill>
                  <a:srgbClr val="373435"/>
                </a:solidFill>
                <a:effectLst/>
                <a:latin typeface="Century Gothic" panose="020B0502020202020204" pitchFamily="34" charset="0"/>
                <a:ea typeface="Calibri" panose="020F0502020204030204" pitchFamily="34" charset="0"/>
                <a:cs typeface="ÍˇÂá˛"/>
              </a:rPr>
              <a:t>CHILDCARE FACILITIES AND /OR FLEXITIME FOR WORKING EMPLOYEES TO BALANCE FAMILY RESPONSIBILITIES WITH WORK RESPONSIBILITIES.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solidFill>
                  <a:srgbClr val="373435"/>
                </a:solidFill>
                <a:effectLst/>
                <a:latin typeface="Century Gothic" panose="020B0502020202020204" pitchFamily="34" charset="0"/>
                <a:ea typeface="Calibri" panose="020F0502020204030204" pitchFamily="34" charset="0"/>
                <a:cs typeface="ÍˇÂá˛"/>
              </a:rPr>
              <a:t>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26468"/>
            <a:ext cx="9144000" cy="3941222"/>
          </a:xfrm>
        </p:spPr>
        <p:txBody>
          <a:bodyPr>
            <a:normAutofit/>
          </a:bodyPr>
          <a:lstStyle/>
          <a:p>
            <a:pPr algn="l">
              <a:lnSpc>
                <a:spcPct val="150000"/>
              </a:lnSpc>
            </a:pPr>
            <a:endParaRPr lang="en-US" sz="1400" dirty="0">
              <a:solidFill>
                <a:srgbClr val="373435"/>
              </a:solidFill>
              <a:effectLst/>
              <a:latin typeface="Century Gothic" panose="020B0502020202020204" pitchFamily="34" charset="0"/>
              <a:ea typeface="Calibri" panose="020F0502020204030204" pitchFamily="34" charset="0"/>
              <a:cs typeface="ÍˇÂá˛"/>
            </a:endParaRPr>
          </a:p>
          <a:p>
            <a:pPr algn="l">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company does not have childcare facilities and cites the following reasons: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a:t>
            </a:r>
            <a:r>
              <a:rPr lang="en-US" sz="1400" dirty="0" err="1">
                <a:solidFill>
                  <a:srgbClr val="373435"/>
                </a:solidFill>
                <a:effectLst/>
                <a:latin typeface="Century Gothic" panose="020B0502020202020204" pitchFamily="34" charset="0"/>
                <a:ea typeface="Calibri" panose="020F0502020204030204" pitchFamily="34" charset="0"/>
                <a:cs typeface="ÍˇÂá˛"/>
              </a:rPr>
              <a:t>i</a:t>
            </a:r>
            <a:r>
              <a:rPr lang="en-US" sz="1400" dirty="0">
                <a:solidFill>
                  <a:srgbClr val="373435"/>
                </a:solidFill>
                <a:effectLst/>
                <a:latin typeface="Century Gothic" panose="020B0502020202020204" pitchFamily="34" charset="0"/>
                <a:ea typeface="Calibri" panose="020F0502020204030204" pitchFamily="34" charset="0"/>
                <a:cs typeface="ÍˇÂá˛"/>
              </a:rPr>
              <a:t>) the operational requirements of our business do not accommodate for </a:t>
            </a:r>
            <a:r>
              <a:rPr lang="en-US" sz="1400" dirty="0" err="1">
                <a:solidFill>
                  <a:srgbClr val="373435"/>
                </a:solidFill>
                <a:effectLst/>
                <a:latin typeface="Century Gothic" panose="020B0502020202020204" pitchFamily="34" charset="0"/>
                <a:ea typeface="Calibri" panose="020F0502020204030204" pitchFamily="34" charset="0"/>
                <a:cs typeface="ÍˇÂá˛"/>
              </a:rPr>
              <a:t>flexitime</a:t>
            </a:r>
            <a:r>
              <a:rPr lang="en-US" sz="1400" dirty="0">
                <a:solidFill>
                  <a:srgbClr val="373435"/>
                </a:solidFill>
                <a:effectLst/>
                <a:latin typeface="Century Gothic" panose="020B0502020202020204" pitchFamily="34" charset="0"/>
                <a:ea typeface="Calibri" panose="020F0502020204030204" pitchFamily="34" charset="0"/>
                <a:cs typeface="ÍˇÂá˛"/>
              </a:rPr>
              <a:t> work;</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(ii) the environment (surroundings) in which our business is situated is dangerous; and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(iii) on top of that, our work environment is not conducive for having childcare facilities on site.”</a:t>
            </a:r>
          </a:p>
          <a:p>
            <a:pPr algn="l">
              <a:lnSpc>
                <a:spcPct val="150000"/>
              </a:lnSpc>
            </a:pPr>
            <a:r>
              <a:rPr lang="en-US" sz="1800" b="1" dirty="0">
                <a:solidFill>
                  <a:srgbClr val="373435"/>
                </a:solidFill>
                <a:latin typeface="Century Gothic" panose="020B0502020202020204" pitchFamily="34" charset="0"/>
                <a:ea typeface="Calibri" panose="020F0502020204030204" pitchFamily="34" charset="0"/>
                <a:cs typeface="ÍˇÂá˛"/>
              </a:rPr>
              <a:t>ISSUES RELATING TO DISABILITY</a:t>
            </a:r>
          </a:p>
          <a:p>
            <a:pPr algn="l">
              <a:lnSpc>
                <a:spcPct val="150000"/>
              </a:lnSpc>
            </a:pPr>
            <a:r>
              <a:rPr lang="en-US" sz="1400" dirty="0">
                <a:solidFill>
                  <a:srgbClr val="373435"/>
                </a:solidFill>
                <a:latin typeface="Century Gothic" panose="020B0502020202020204" pitchFamily="34" charset="0"/>
                <a:ea typeface="Calibri" panose="020F0502020204030204" pitchFamily="34" charset="0"/>
                <a:cs typeface="ÍˇÂá˛"/>
              </a:rPr>
              <a:t>The Commission expressed its concern around the inadequate representation of persons with disabilities in various occupational levels. Moreover, it was expressed that the company infrastructure is not promoting reasonable accommodation for persons with disabilities.</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151646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113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3"/>
            <a:ext cx="7772400" cy="1305633"/>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FINDINGS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41644"/>
            <a:ext cx="9144000" cy="4126046"/>
          </a:xfrm>
        </p:spPr>
        <p:txBody>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company policies are not gender blind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More attention be given to disability, regarding tools of trade and access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Progression and promotion plan must be drafted and implemented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Policies must be reviewed to be gender-sensitive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The company does not provide childcare nor flexi-time in the workplace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There is no gender-responsive budgeting nor is there gender-sensitive monitoring and evaluation (M&amp;E) and gender-sensitive audits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00694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114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05776"/>
          </a:xfrm>
        </p:spPr>
        <p:txBody>
          <a:bodyPr>
            <a:normAutofit/>
          </a:bodyPr>
          <a:lstStyle/>
          <a:p>
            <a:pPr eaLnBrk="1" hangingPunct="1"/>
            <a:r>
              <a:rPr lang="en-US" sz="1800" b="1" dirty="0">
                <a:solidFill>
                  <a:srgbClr val="373435"/>
                </a:solidFill>
                <a:effectLst/>
                <a:latin typeface="Century Gothic" panose="020B0502020202020204" pitchFamily="34" charset="0"/>
                <a:ea typeface="Calibri" panose="020F0502020204030204" pitchFamily="34" charset="0"/>
                <a:cs typeface="ÍˇÂá˛"/>
              </a:rPr>
              <a:t>RECOMMENDATIONS</a:t>
            </a: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41644"/>
            <a:ext cx="9144000" cy="4126046"/>
          </a:xfrm>
        </p:spPr>
        <p:txBody>
          <a:bodyPr>
            <a:normAutofit lnSpcReduction="10000"/>
          </a:bodyPr>
          <a:lstStyle/>
          <a:p>
            <a:pPr algn="just">
              <a:lnSpc>
                <a:spcPct val="150000"/>
              </a:lnSpc>
            </a:pPr>
            <a:r>
              <a:rPr lang="en-US" sz="1500" dirty="0">
                <a:solidFill>
                  <a:srgbClr val="373435"/>
                </a:solidFill>
                <a:effectLst/>
                <a:latin typeface="Century Gothic" panose="020B0502020202020204" pitchFamily="34" charset="0"/>
                <a:ea typeface="Calibri" panose="020F0502020204030204" pitchFamily="34" charset="0"/>
                <a:cs typeface="ÍˇÂá˛"/>
              </a:rPr>
              <a:t>Gender-responsive budgeting and gender-sensitive M&amp;E and gender-sensitive audits must be attended to. Sexual harassment campaigns are generally not </a:t>
            </a:r>
            <a:r>
              <a:rPr lang="en-US" sz="1500" dirty="0" err="1">
                <a:solidFill>
                  <a:srgbClr val="373435"/>
                </a:solidFill>
                <a:effectLst/>
                <a:latin typeface="Century Gothic" panose="020B0502020202020204" pitchFamily="34" charset="0"/>
                <a:ea typeface="Calibri" panose="020F0502020204030204" pitchFamily="34" charset="0"/>
                <a:cs typeface="ÍˇÂá˛"/>
              </a:rPr>
              <a:t>prioritised</a:t>
            </a:r>
            <a:r>
              <a:rPr lang="en-US" sz="1500" dirty="0">
                <a:solidFill>
                  <a:srgbClr val="373435"/>
                </a:solidFill>
                <a:effectLst/>
                <a:latin typeface="Century Gothic" panose="020B0502020202020204" pitchFamily="34" charset="0"/>
                <a:ea typeface="Calibri" panose="020F0502020204030204" pitchFamily="34" charset="0"/>
                <a:cs typeface="ÍˇÂá˛"/>
              </a:rPr>
              <a:t> by the entities. Equally, sexual harassment policies are inadequate. As such, the reported number of cases of sexual harassment is lower.</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500" dirty="0">
                <a:solidFill>
                  <a:srgbClr val="373435"/>
                </a:solidFill>
                <a:effectLst/>
                <a:latin typeface="Century Gothic" panose="020B0502020202020204" pitchFamily="34" charset="0"/>
                <a:ea typeface="Calibri" panose="020F0502020204030204" pitchFamily="34" charset="0"/>
                <a:cs typeface="ÍˇÂá˛"/>
              </a:rPr>
              <a:t>Regarding occupational levels, the Commission for Gender Equality (CGE) found that males predominantly occupy the top and senior management positions of the private sector entities. The Commission also found that the entities have not set robust targets in their employment equity (EE) plans to achieve equity at the top and senior positions at the entities.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500" dirty="0">
                <a:solidFill>
                  <a:srgbClr val="373435"/>
                </a:solidFill>
                <a:effectLst/>
                <a:latin typeface="Century Gothic" panose="020B0502020202020204" pitchFamily="34" charset="0"/>
                <a:ea typeface="Calibri" panose="020F0502020204030204" pitchFamily="34" charset="0"/>
                <a:cs typeface="ÍˇÂá˛"/>
              </a:rPr>
              <a:t>EE managers who do not have decision-making powers to drive the transformation agenda perpetuates a lack of equity at these entities. Most decisions of the EE manager are subject to the consent of the executives</a:t>
            </a:r>
            <a:r>
              <a:rPr lang="en-US" sz="1600" dirty="0">
                <a:solidFill>
                  <a:srgbClr val="373435"/>
                </a:solidFill>
                <a:effectLst/>
                <a:latin typeface="Century Gothic" panose="020B0502020202020204" pitchFamily="34" charset="0"/>
                <a:ea typeface="Calibri" panose="020F0502020204030204" pitchFamily="34" charset="0"/>
                <a:cs typeface="ÍˇÂá˛"/>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50487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115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US" sz="1800" b="1" dirty="0">
                <a:effectLst/>
                <a:latin typeface="Century Gothic" panose="020B0502020202020204" pitchFamily="34" charset="0"/>
                <a:ea typeface="Calibri" panose="020F0502020204030204" pitchFamily="34" charset="0"/>
                <a:cs typeface="ÍˇÂá˛"/>
              </a:rPr>
              <a:t>CONCLUSION</a:t>
            </a:r>
            <a:endParaRPr lang="en-GB" altLang="en-US" sz="18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3735388"/>
          </a:xfrm>
        </p:spPr>
        <p:txBody>
          <a:bodyPr>
            <a:normAutofit lnSpcReduction="10000"/>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Offices are not disability friendly. Document warehouse must understand the concept of disability as it includes a variety of disabilities.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r>
              <a:rPr lang="en-US" sz="1400" dirty="0">
                <a:solidFill>
                  <a:srgbClr val="373435"/>
                </a:solidFill>
                <a:effectLst/>
                <a:latin typeface="Century Gothic" panose="020B0502020202020204" pitchFamily="34" charset="0"/>
                <a:ea typeface="Calibri" panose="020F0502020204030204" pitchFamily="34" charset="0"/>
                <a:cs typeface="ÍˇÂá˛"/>
              </a:rPr>
              <a:t>Sexual harassment training must be conducted in terms of the 2005 code of good practice. CGE to be invited to one of the sessions to observe.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r>
              <a:rPr lang="en-US" sz="1400" dirty="0">
                <a:solidFill>
                  <a:srgbClr val="373435"/>
                </a:solidFill>
                <a:effectLst/>
                <a:latin typeface="Century Gothic" panose="020B0502020202020204" pitchFamily="34" charset="0"/>
                <a:ea typeface="Calibri" panose="020F0502020204030204" pitchFamily="34" charset="0"/>
                <a:cs typeface="ÍˇÂá˛"/>
              </a:rPr>
              <a:t>The 1998 code of good practice is being used, and not the 2005 code. Sexual</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373435"/>
                </a:solidFill>
                <a:effectLst/>
                <a:latin typeface="Century Gothic" panose="020B0502020202020204" pitchFamily="34" charset="0"/>
                <a:ea typeface="Calibri" panose="020F0502020204030204" pitchFamily="34" charset="0"/>
                <a:cs typeface="ÍˇÂá˛"/>
              </a:rPr>
              <a:t>harassment might be an issue. It is concerning that there are no cases reported.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373435"/>
                </a:solidFill>
                <a:effectLst/>
                <a:latin typeface="Century Gothic" panose="020B0502020202020204" pitchFamily="34" charset="0"/>
                <a:ea typeface="Calibri" panose="020F0502020204030204" pitchFamily="34" charset="0"/>
                <a:cs typeface="ÍˇÂá˛"/>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10907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116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US" sz="1800" b="1" dirty="0">
                <a:effectLst/>
                <a:latin typeface="Century Gothic" panose="020B0502020202020204" pitchFamily="34" charset="0"/>
                <a:ea typeface="Calibri" panose="020F0502020204030204" pitchFamily="34" charset="0"/>
                <a:cs typeface="ÍˇÂá˛"/>
              </a:rPr>
              <a:t>CONCLUSION</a:t>
            </a:r>
            <a:endParaRPr lang="en-GB" altLang="en-US" sz="18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3735388"/>
          </a:xfrm>
        </p:spPr>
        <p:txBody>
          <a:bodyPr>
            <a:normAutofit fontScale="25000" lnSpcReduction="20000"/>
          </a:bodyPr>
          <a:lstStyle/>
          <a:p>
            <a:pPr algn="just">
              <a:lnSpc>
                <a:spcPct val="150000"/>
              </a:lnSpc>
            </a:pPr>
            <a:r>
              <a:rPr lang="en-US" sz="5600" dirty="0">
                <a:solidFill>
                  <a:srgbClr val="373435"/>
                </a:solidFill>
                <a:effectLst/>
                <a:latin typeface="Century Gothic" panose="020B0502020202020204" pitchFamily="34" charset="0"/>
                <a:ea typeface="Calibri" panose="020F0502020204030204" pitchFamily="34" charset="0"/>
                <a:cs typeface="ÍˇÂá˛"/>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373435"/>
                </a:solidFill>
                <a:effectLst/>
                <a:latin typeface="Century Gothic" panose="020B0502020202020204" pitchFamily="34" charset="0"/>
                <a:ea typeface="Calibri" panose="020F0502020204030204" pitchFamily="34" charset="0"/>
                <a:cs typeface="ÍˇÂá˛"/>
              </a:rPr>
              <a:t>· HR and the EE manager must have KPAs relating to gender From these entities, and it is evident that gender is not included as a key performance indicator in the contracts of the senior and top managers of the entities, which creates doubt on the entity's commitment to achieving gender transformation of the entities.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373435"/>
                </a:solidFill>
                <a:effectLst/>
                <a:latin typeface="Century Gothic" panose="020B0502020202020204" pitchFamily="34" charset="0"/>
                <a:ea typeface="Calibri" panose="020F0502020204030204" pitchFamily="34" charset="0"/>
                <a:cs typeface="ÍˇÂá˛"/>
              </a:rPr>
              <a:t>Generally, the entities demonstrated commitments in creating an environment conducive to women, men, and people with disabilities. A case in point is </a:t>
            </a:r>
            <a:r>
              <a:rPr lang="en-US" sz="5600" dirty="0" err="1">
                <a:solidFill>
                  <a:srgbClr val="373435"/>
                </a:solidFill>
                <a:effectLst/>
                <a:latin typeface="Century Gothic" panose="020B0502020202020204" pitchFamily="34" charset="0"/>
                <a:ea typeface="Calibri" panose="020F0502020204030204" pitchFamily="34" charset="0"/>
                <a:cs typeface="ÍˇÂá˛"/>
              </a:rPr>
              <a:t>PowaFix</a:t>
            </a:r>
            <a:r>
              <a:rPr lang="en-US" sz="5600" dirty="0">
                <a:solidFill>
                  <a:srgbClr val="373435"/>
                </a:solidFill>
                <a:effectLst/>
                <a:latin typeface="Century Gothic" panose="020B0502020202020204" pitchFamily="34" charset="0"/>
                <a:ea typeface="Calibri" panose="020F0502020204030204" pitchFamily="34" charset="0"/>
                <a:cs typeface="ÍˇÂá˛"/>
              </a:rPr>
              <a:t> Pty Ltd, which has developed policies to ensure that pregnant women or breastfeeding women are not exposed to hazardous environments to protect their young children. The measures put in place by these entities to achieve equity do pass the scrutiny test; however, such measures have not resulted in the upward movement of women and PWD into key managerial levels.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b="1"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42009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117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32450"/>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SOUTH AFRICAN BREWERIES (SAB), NOW KNOWN AS AB INBEV</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24585"/>
            <a:ext cx="9144000" cy="4478044"/>
          </a:xfrm>
        </p:spPr>
        <p:txBody>
          <a:bodyPr>
            <a:normAutofit/>
          </a:bodyPr>
          <a:lstStyle/>
          <a:p>
            <a:pPr algn="l">
              <a:lnSpc>
                <a:spcPct val="150000"/>
              </a:lnSpc>
            </a:pPr>
            <a:r>
              <a:rPr lang="en-US" sz="1400" dirty="0">
                <a:effectLst/>
                <a:latin typeface="Century Gothic" panose="020B0502020202020204" pitchFamily="34" charset="0"/>
                <a:ea typeface="Calibri" panose="020F0502020204030204" pitchFamily="34" charset="0"/>
                <a:cs typeface="ÍˇÂá˛"/>
              </a:rPr>
              <a:t>During the employment Equity hearings, the CGE called in SAB in the 2016/2017 financial year. As a result of the hearing, the CGE made recommendations that SAB was requested to implement. Part of its submission was that it was anticipating changes to leadership structures, and as a result, the name SAB would change to Ab InBev. However, during hearings, the company was known as SAB, hence for this report, the name SAB is used. Below are the recommendations made by the CGE and the progress made thus far.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mj-lt"/>
              <a:buAutoNum type="alphaLcParen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should provide disaggregated data on the 105 university graduates mentioned in its presentation made in 2016/17.</a:t>
            </a:r>
          </a:p>
          <a:p>
            <a:pPr marL="342900" lvl="0" indent="-342900" algn="l">
              <a:lnSpc>
                <a:spcPct val="150000"/>
              </a:lnSpc>
              <a:buFont typeface="+mj-lt"/>
              <a:buAutoNum type="alphaLcParen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395510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118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32450"/>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SOUTH AFRICAN BREWERIES (SAB), NOW KNOWN AS AB INBEV</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24585"/>
            <a:ext cx="9144000" cy="4478044"/>
          </a:xfrm>
        </p:spPr>
        <p:txBody>
          <a:bodyPr>
            <a:normAutofit/>
          </a:bodyPr>
          <a:lstStyle/>
          <a:p>
            <a:pPr marL="342900" lvl="0" indent="-342900" algn="l">
              <a:lnSpc>
                <a:spcPct val="150000"/>
              </a:lnSpc>
              <a:buFont typeface="+mj-lt"/>
              <a:buAutoNum type="alphaLcParen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SAB provided a thorough analysis, with disaggregated </a:t>
            </a:r>
            <a:r>
              <a:rPr lang="en-US" sz="1400" dirty="0">
                <a:effectLst/>
                <a:latin typeface="Century Gothic" panose="020B0502020202020204" pitchFamily="34" charset="0"/>
                <a:ea typeface="Calibri" panose="020F0502020204030204" pitchFamily="34" charset="0"/>
                <a:cs typeface="ÍˇÂá˛"/>
              </a:rPr>
              <a:t>data confirming 105 graduates in its various employment</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programmes. </a:t>
            </a:r>
            <a:r>
              <a:rPr lang="en-US" sz="1400" dirty="0">
                <a:effectLst/>
                <a:latin typeface="Century Gothic" panose="020B0502020202020204" pitchFamily="34" charset="0"/>
                <a:ea typeface="Calibri" panose="020F0502020204030204" pitchFamily="34" charset="0"/>
                <a:cs typeface="ÍˇÂá˛"/>
              </a:rPr>
              <a:t>Of these graduates, 58% were women, 42% were men, and 92%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were equity candidates.</a:t>
            </a:r>
            <a:endParaRPr lang="en-GB" sz="1400" dirty="0">
              <a:solidFill>
                <a:srgbClr val="002060"/>
              </a:solidFill>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r>
              <a:rPr lang="en-ZA" sz="1400" dirty="0">
                <a:effectLst/>
                <a:latin typeface="Calibri" panose="020F0502020204030204" pitchFamily="34" charset="0"/>
                <a:ea typeface="Calibri" panose="020F0502020204030204" pitchFamily="34" charset="0"/>
                <a:cs typeface="Times New Roman" panose="02020603050405020304" pitchFamily="18" charset="0"/>
              </a:rPr>
              <a:t>b)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As the company referred to global management, it should grow the numbers to boost the junior global management pipeline.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880098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119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46098"/>
          </a:xfrm>
        </p:spPr>
        <p:txBody>
          <a:bodyPr>
            <a:normAutofit fontScale="90000"/>
          </a:bodyPr>
          <a:lstStyle/>
          <a:p>
            <a:r>
              <a:rPr lang="en-ZA" sz="2000" b="1" dirty="0">
                <a:effectLst/>
                <a:latin typeface="Century Gothic" panose="020B0502020202020204" pitchFamily="34" charset="0"/>
                <a:ea typeface="Calibri" panose="020F0502020204030204" pitchFamily="34" charset="0"/>
                <a:cs typeface="Times New Roman" panose="02020603050405020304" pitchFamily="18" charset="0"/>
              </a:rPr>
              <a:t>CONTINUATION</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3735388"/>
          </a:xfrm>
        </p:spPr>
        <p:txBody>
          <a:bodyPr>
            <a:normAutofit fontScale="77500" lnSpcReduction="20000"/>
          </a:bodyPr>
          <a:lstStyle/>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SAB has a pre-hire project, where potential employees are provided with tools for skills development and preparation for the workplace. This assists in boosting junior global management.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Global Management Trainee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has a higher placement rate in South Africa than in other African countries where SAB is involved. Of the selected </a:t>
            </a:r>
            <a:r>
              <a:rPr lang="en-US" sz="1800" dirty="0">
                <a:effectLst/>
                <a:latin typeface="Century Gothic" panose="020B0502020202020204" pitchFamily="34" charset="0"/>
                <a:ea typeface="Calibri" panose="020F0502020204030204" pitchFamily="34" charset="0"/>
                <a:cs typeface="ÍˇÂá˛"/>
              </a:rPr>
              <a:t>candidates, 50% are women, and 31% are equity</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appointments. The vast majority of employees from the </a:t>
            </a:r>
            <a:r>
              <a:rPr lang="en-US" sz="1800" dirty="0">
                <a:effectLst/>
                <a:latin typeface="Century Gothic" panose="020B0502020202020204" pitchFamily="34" charset="0"/>
                <a:ea typeface="Calibri" panose="020F0502020204030204" pitchFamily="34" charset="0"/>
                <a:cs typeface="ÍˇÂá˛"/>
              </a:rPr>
              <a:t>graduate </a:t>
            </a:r>
            <a:r>
              <a:rPr lang="en-US" sz="1800" dirty="0" err="1">
                <a:effectLst/>
                <a:latin typeface="Century Gothic" panose="020B0502020202020204" pitchFamily="34" charset="0"/>
                <a:ea typeface="Calibri" panose="020F0502020204030204" pitchFamily="34" charset="0"/>
                <a:cs typeface="ÍˇÂá˛"/>
              </a:rPr>
              <a:t>programme</a:t>
            </a:r>
            <a:r>
              <a:rPr lang="en-US" sz="1800" dirty="0">
                <a:effectLst/>
                <a:latin typeface="Century Gothic" panose="020B0502020202020204" pitchFamily="34" charset="0"/>
                <a:ea typeface="Calibri" panose="020F0502020204030204" pitchFamily="34" charset="0"/>
                <a:cs typeface="ÍˇÂá˛"/>
              </a:rPr>
              <a:t> are filtered to junior and middle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management positions within the business. </a:t>
            </a:r>
            <a:r>
              <a:rPr lang="en-US" sz="1800" dirty="0">
                <a:effectLst/>
                <a:latin typeface="Century Gothic" panose="020B0502020202020204" pitchFamily="34" charset="0"/>
                <a:ea typeface="Calibri" panose="020F0502020204030204" pitchFamily="34" charset="0"/>
                <a:cs typeface="ÍˇÂá˛"/>
              </a:rPr>
              <a:t>The selected candidates for 2019 were 38% women, 62%</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effectLst/>
                <a:latin typeface="Century Gothic" panose="020B0502020202020204" pitchFamily="34" charset="0"/>
                <a:ea typeface="Calibri" panose="020F0502020204030204" pitchFamily="34" charset="0"/>
                <a:cs typeface="ÍˇÂá˛"/>
              </a:rPr>
              <a:t>men and 53% equity appointments.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company should clear</a:t>
            </a:r>
            <a:r>
              <a:rPr lang="en-US" sz="1800" dirty="0">
                <a:effectLst/>
                <a:latin typeface="Century Gothic" panose="020B0502020202020204" pitchFamily="34" charset="0"/>
                <a:ea typeface="Calibri" panose="020F0502020204030204" pitchFamily="34" charset="0"/>
                <a:cs typeface="ÍˇÂá˛"/>
              </a:rPr>
              <a:t>ly show how much of the 7% sup</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plier development allocation is allocated for women in monetary terms.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6844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12</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1928959"/>
            <a:ext cx="7772400" cy="346620"/>
          </a:xfrm>
        </p:spPr>
        <p:txBody>
          <a:bodyPr>
            <a:normAutofit fontScale="90000"/>
          </a:bodyPr>
          <a:lstStyle/>
          <a:p>
            <a:pPr eaLnBrk="1" hangingPunct="1"/>
            <a:r>
              <a:rPr lang="en-ZA" altLang="en-US" sz="2000" b="1" dirty="0">
                <a:latin typeface="Century Gothic" panose="020B0502020202020204" pitchFamily="34" charset="0"/>
                <a:sym typeface="Century Gothic" panose="020B0502020202020204" pitchFamily="34" charset="0"/>
              </a:rPr>
              <a:t>CONTINUATION</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213361"/>
            <a:ext cx="8497888" cy="4351495"/>
          </a:xfrm>
        </p:spPr>
        <p:txBody>
          <a:bodyPr>
            <a:normAutofit fontScale="25000" lnSpcReduction="20000"/>
          </a:bodyPr>
          <a:lstStyle/>
          <a:p>
            <a:pPr algn="just">
              <a:lnSpc>
                <a:spcPct val="150000"/>
              </a:lnSpc>
            </a:pPr>
            <a:r>
              <a:rPr lang="en-US" sz="5600" dirty="0">
                <a:solidFill>
                  <a:srgbClr val="373435"/>
                </a:solidFill>
                <a:effectLst/>
                <a:latin typeface="Century Gothic" panose="020B0502020202020204" pitchFamily="34" charset="0"/>
                <a:ea typeface="Calibri" panose="020F0502020204030204" pitchFamily="34" charset="0"/>
                <a:cs typeface="ÍˇÂá˛"/>
              </a:rPr>
              <a:t>The procedure for the determination of any investigation is provided for in terms of Sections 10, 11, 12, 13, 14, 15, 17, and 18 of the Commission for Gender Equality (CGE) Act as amended and regulated in terms of the procedure set out herein read in conjunction with the relevant CGE Complaints Manual, a public document </a:t>
            </a:r>
            <a:r>
              <a:rPr lang="en-US" sz="5600" dirty="0" err="1">
                <a:solidFill>
                  <a:srgbClr val="373435"/>
                </a:solidFill>
                <a:latin typeface="Century Gothic" panose="020B0502020202020204" pitchFamily="34" charset="0"/>
                <a:ea typeface="Calibri" panose="020F0502020204030204" pitchFamily="34" charset="0"/>
                <a:cs typeface="ÍˇÂá˛"/>
              </a:rPr>
              <a:t>G</a:t>
            </a:r>
            <a:r>
              <a:rPr lang="en-US" sz="5600" dirty="0" err="1">
                <a:solidFill>
                  <a:srgbClr val="373435"/>
                </a:solidFill>
                <a:effectLst/>
                <a:latin typeface="Century Gothic" panose="020B0502020202020204" pitchFamily="34" charset="0"/>
                <a:ea typeface="Calibri" panose="020F0502020204030204" pitchFamily="34" charset="0"/>
                <a:cs typeface="ÍˇÂá˛"/>
              </a:rPr>
              <a:t>azetted</a:t>
            </a:r>
            <a:r>
              <a:rPr lang="en-US" sz="5600" dirty="0">
                <a:solidFill>
                  <a:srgbClr val="373435"/>
                </a:solidFill>
                <a:effectLst/>
                <a:latin typeface="Century Gothic" panose="020B0502020202020204" pitchFamily="34" charset="0"/>
                <a:ea typeface="Calibri" panose="020F0502020204030204" pitchFamily="34" charset="0"/>
                <a:cs typeface="ÍˇÂá˛"/>
              </a:rPr>
              <a:t> in July 2016. Accordingly, all persons, including commissioners and officials of the Commission and entities and individuals subject to an investigation inclusive of any other person or organisation appointed to assist or participate in an investigation, will be subject to the procedures set out herein.</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a:lnSpc>
                <a:spcPct val="150000"/>
              </a:lnSpc>
            </a:pPr>
            <a:r>
              <a:rPr lang="en-US" sz="5600" i="1" dirty="0">
                <a:solidFill>
                  <a:srgbClr val="373435"/>
                </a:solidFill>
                <a:effectLst/>
                <a:latin typeface="Century Gothic" panose="020B0502020202020204" pitchFamily="34" charset="0"/>
                <a:ea typeface="Calibri" panose="020F0502020204030204" pitchFamily="34" charset="0"/>
                <a:cs typeface="ÍˇÂá˛"/>
              </a:rPr>
              <a:t>“Require any person by notice in writing under the hand of a member of the commission, addressed and delivered by a sheriff, to appear before it at a time and place specified in such notice and to produce to it specified articles or documents in the possession or custody or under the control of any such person: Provided that such notice shall contain the reasons why such person's presence is needed and why any such article or document should be produced.”</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l">
              <a:lnSpc>
                <a:spcPct val="150000"/>
              </a:lnSpc>
              <a:buFont typeface="Wingdings" pitchFamily="2" charset="2"/>
              <a:buChar char="§"/>
            </a:pPr>
            <a:endParaRPr lang="en-US" sz="4400" b="1" dirty="0">
              <a:latin typeface="Century Gothic" panose="020B0502020202020204" pitchFamily="34" charset="0"/>
            </a:endParaRPr>
          </a:p>
          <a:p>
            <a:pPr marL="285750" indent="-285750" algn="l">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p:txBody>
      </p:sp>
    </p:spTree>
    <p:extLst>
      <p:ext uri="{BB962C8B-B14F-4D97-AF65-F5344CB8AC3E}">
        <p14:creationId xmlns:p14="http://schemas.microsoft.com/office/powerpoint/2010/main" val="4701356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120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108606"/>
          </a:xfrm>
        </p:spPr>
        <p:txBody>
          <a:bodyPr>
            <a:normAutofit fontScale="55000" lnSpcReduction="20000"/>
          </a:bodyPr>
          <a:lstStyle/>
          <a:p>
            <a:pPr algn="just">
              <a:lnSpc>
                <a:spcPct val="150000"/>
              </a:lnSpc>
            </a:pPr>
            <a:r>
              <a:rPr lang="en-US" sz="2500" dirty="0">
                <a:effectLst/>
                <a:latin typeface="Century Gothic" panose="020B0502020202020204" pitchFamily="34" charset="0"/>
                <a:ea typeface="Calibri" panose="020F0502020204030204" pitchFamily="34" charset="0"/>
                <a:cs typeface="ÍˇÂá˛"/>
              </a:rPr>
              <a:t>The company had established that 18.8% of businesses in South Africa are owned and/led by women. </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00" dirty="0">
                <a:effectLst/>
                <a:latin typeface="Century Gothic" panose="020B0502020202020204" pitchFamily="34" charset="0"/>
                <a:ea typeface="Calibri" panose="020F0502020204030204" pitchFamily="34" charset="0"/>
                <a:cs typeface="ÍˇÂá˛"/>
              </a:rPr>
              <a:t>They also established that women in South Africa tend to go into business due to constraints rather than an interest in pursuing such avenues. </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00" dirty="0">
                <a:effectLst/>
                <a:latin typeface="Century Gothic" panose="020B0502020202020204" pitchFamily="34" charset="0"/>
                <a:ea typeface="Calibri" panose="020F0502020204030204" pitchFamily="34" charset="0"/>
                <a:cs typeface="ÍˇÂá˛"/>
              </a:rPr>
              <a:t>To address some of these challenges, SAB adopted a 3 (three) pronged approach to assist in empowering women-owned businesses. Namely:</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00" dirty="0">
                <a:effectLst/>
                <a:latin typeface="Century Gothic" panose="020B0502020202020204" pitchFamily="34" charset="0"/>
                <a:ea typeface="Calibri" panose="020F0502020204030204" pitchFamily="34" charset="0"/>
                <a:cs typeface="ÍˇÂá˛"/>
              </a:rPr>
              <a:t>• Ensure gender parity amongst beneficiaries of enterprise and supplier development initiatives</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00" dirty="0">
                <a:effectLst/>
                <a:latin typeface="Century Gothic" panose="020B0502020202020204" pitchFamily="34" charset="0"/>
                <a:ea typeface="Calibri" panose="020F0502020204030204" pitchFamily="34" charset="0"/>
                <a:cs typeface="ÍˇÂá˛"/>
              </a:rPr>
              <a:t>• Create a dedicated </a:t>
            </a:r>
            <a:r>
              <a:rPr lang="en-US" sz="2500" dirty="0" err="1">
                <a:effectLst/>
                <a:latin typeface="Century Gothic" panose="020B0502020202020204" pitchFamily="34" charset="0"/>
                <a:ea typeface="Calibri" panose="020F0502020204030204" pitchFamily="34" charset="0"/>
                <a:cs typeface="ÍˇÂá˛"/>
              </a:rPr>
              <a:t>programme</a:t>
            </a:r>
            <a:r>
              <a:rPr lang="en-US" sz="2500" dirty="0">
                <a:effectLst/>
                <a:latin typeface="Century Gothic" panose="020B0502020202020204" pitchFamily="34" charset="0"/>
                <a:ea typeface="Calibri" panose="020F0502020204030204" pitchFamily="34" charset="0"/>
                <a:cs typeface="ÍˇÂá˛"/>
              </a:rPr>
              <a:t> for female entrepreneurs (SAB </a:t>
            </a:r>
            <a:r>
              <a:rPr lang="en-US" sz="2500" dirty="0" err="1">
                <a:effectLst/>
                <a:latin typeface="Century Gothic" panose="020B0502020202020204" pitchFamily="34" charset="0"/>
                <a:ea typeface="Calibri" panose="020F0502020204030204" pitchFamily="34" charset="0"/>
                <a:cs typeface="ÍˇÂá˛"/>
              </a:rPr>
              <a:t>Lerumo</a:t>
            </a:r>
            <a:r>
              <a:rPr lang="en-US" sz="2500" dirty="0">
                <a:effectLst/>
                <a:latin typeface="Century Gothic" panose="020B0502020202020204" pitchFamily="34" charset="0"/>
                <a:ea typeface="Calibri" panose="020F0502020204030204" pitchFamily="34" charset="0"/>
                <a:cs typeface="ÍˇÂá˛"/>
              </a:rPr>
              <a:t>)</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00" dirty="0">
                <a:effectLst/>
                <a:latin typeface="Century Gothic" panose="020B0502020202020204" pitchFamily="34" charset="0"/>
                <a:ea typeface="Calibri" panose="020F0502020204030204" pitchFamily="34" charset="0"/>
                <a:cs typeface="ÍˇÂá˛"/>
              </a:rPr>
              <a:t>• Deliberately divert spending towards Black women-owned businesses.</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102254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121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108606"/>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ÍˇÂá˛"/>
              </a:rPr>
              <a:t>In 2018, SAB invested R240 million in Enterprise and Supplier Development initiatives, with many of the programmes aimed at developing women.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248310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122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02315"/>
          </a:xfrm>
        </p:spPr>
        <p:txBody>
          <a:bodyPr>
            <a:normAutofit fontScale="77500" lnSpcReduction="20000"/>
          </a:bodyPr>
          <a:lstStyle/>
          <a:p>
            <a:pPr algn="just">
              <a:lnSpc>
                <a:spcPct val="150000"/>
              </a:lnSpc>
            </a:pPr>
            <a:r>
              <a:rPr lang="en-US" sz="1800" dirty="0">
                <a:effectLst/>
                <a:latin typeface="Century Gothic" panose="020B0502020202020204" pitchFamily="34" charset="0"/>
                <a:ea typeface="Calibri" panose="020F0502020204030204" pitchFamily="34" charset="0"/>
                <a:cs typeface="ÍˇÂá˛"/>
              </a:rPr>
              <a:t>Among others, these include: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 The SAB Foundation, a Trust aimed at developing and empowering women and youth in rural areas. According to the data provided, in 2018, 70% of the participants were women.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 SAB Kickstart focuses on developing entrepreneurs, especially amongst the youth. It became operational in South Africa in 1995.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 The SAB Accelerator </a:t>
            </a:r>
            <a:r>
              <a:rPr lang="en-US" sz="1800" dirty="0" err="1">
                <a:effectLst/>
                <a:latin typeface="Century Gothic" panose="020B0502020202020204" pitchFamily="34" charset="0"/>
                <a:ea typeface="Calibri" panose="020F0502020204030204" pitchFamily="34" charset="0"/>
                <a:cs typeface="ÍˇÂá˛"/>
              </a:rPr>
              <a:t>Programme</a:t>
            </a:r>
            <a:r>
              <a:rPr lang="en-US" sz="1800" dirty="0">
                <a:effectLst/>
                <a:latin typeface="Century Gothic" panose="020B0502020202020204" pitchFamily="34" charset="0"/>
                <a:ea typeface="Calibri" panose="020F0502020204030204" pitchFamily="34" charset="0"/>
                <a:cs typeface="ÍˇÂá˛"/>
              </a:rPr>
              <a:t> is used to enhance business management and technical skills through its in-house incubator. Its main focus has been on Black-owned suppliers and Black-owned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women suppliers.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SAB Thrive Fund is an equity fund aimed at providing growth capital to businesses in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SAB supply chain. These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have allowed for women participation and growth within SAB.</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314509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123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108606"/>
          </a:xfrm>
        </p:spPr>
        <p:txBody>
          <a:bodyPr>
            <a:normAutofit fontScale="47500" lnSpcReduction="20000"/>
          </a:bodyPr>
          <a:lstStyle/>
          <a:p>
            <a:pPr algn="just">
              <a:lnSpc>
                <a:spcPct val="150000"/>
              </a:lnSpc>
            </a:pPr>
            <a:r>
              <a:rPr lang="en-US" sz="2900" dirty="0">
                <a:effectLst/>
                <a:latin typeface="Century Gothic" panose="020B0502020202020204" pitchFamily="34" charset="0"/>
                <a:ea typeface="Calibri" panose="020F0502020204030204" pitchFamily="34" charset="0"/>
                <a:cs typeface="Times New Roman" panose="02020603050405020304" pitchFamily="18" charset="0"/>
              </a:rPr>
              <a:t>Other </a:t>
            </a:r>
            <a:r>
              <a:rPr lang="en-US" sz="29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2900" dirty="0">
                <a:effectLst/>
                <a:latin typeface="Century Gothic" panose="020B0502020202020204" pitchFamily="34" charset="0"/>
                <a:ea typeface="Calibri" panose="020F0502020204030204" pitchFamily="34" charset="0"/>
                <a:cs typeface="Times New Roman" panose="02020603050405020304" pitchFamily="18" charset="0"/>
              </a:rPr>
              <a:t> include the </a:t>
            </a:r>
            <a:r>
              <a:rPr lang="en-US" sz="2900" dirty="0" err="1">
                <a:effectLst/>
                <a:latin typeface="Century Gothic" panose="020B0502020202020204" pitchFamily="34" charset="0"/>
                <a:ea typeface="Calibri" panose="020F0502020204030204" pitchFamily="34" charset="0"/>
                <a:cs typeface="Times New Roman" panose="02020603050405020304" pitchFamily="18" charset="0"/>
              </a:rPr>
              <a:t>Taung</a:t>
            </a:r>
            <a:r>
              <a:rPr lang="en-US" sz="2900" dirty="0">
                <a:effectLst/>
                <a:latin typeface="Century Gothic" panose="020B0502020202020204" pitchFamily="34" charset="0"/>
                <a:ea typeface="Calibri" panose="020F0502020204030204" pitchFamily="34" charset="0"/>
                <a:cs typeface="Times New Roman" panose="02020603050405020304" pitchFamily="18" charset="0"/>
              </a:rPr>
              <a:t> Barley Farmers and Women in Maize. These aim to develop women who are</a:t>
            </a:r>
            <a:r>
              <a:rPr lang="en-ZA" sz="2900" dirty="0">
                <a:latin typeface="Calibri" panose="020F0502020204030204" pitchFamily="34" charset="0"/>
                <a:ea typeface="Calibri" panose="020F0502020204030204" pitchFamily="34" charset="0"/>
                <a:cs typeface="Times New Roman" panose="02020603050405020304" pitchFamily="18" charset="0"/>
              </a:rPr>
              <a:t> </a:t>
            </a:r>
            <a:r>
              <a:rPr lang="en-US" sz="2900" dirty="0">
                <a:effectLst/>
                <a:latin typeface="Century Gothic" panose="020B0502020202020204" pitchFamily="34" charset="0"/>
                <a:ea typeface="Calibri" panose="020F0502020204030204" pitchFamily="34" charset="0"/>
                <a:cs typeface="Times New Roman" panose="02020603050405020304" pitchFamily="18" charset="0"/>
              </a:rPr>
              <a:t>in farming.</a:t>
            </a: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900" dirty="0">
                <a:effectLst/>
                <a:latin typeface="Century Gothic" panose="020B0502020202020204" pitchFamily="34" charset="0"/>
                <a:ea typeface="Calibri" panose="020F0502020204030204" pitchFamily="34" charset="0"/>
                <a:cs typeface="Times New Roman" panose="02020603050405020304" pitchFamily="18" charset="0"/>
              </a:rPr>
              <a:t>SAB </a:t>
            </a:r>
            <a:r>
              <a:rPr lang="en-US" sz="2900" dirty="0" err="1">
                <a:effectLst/>
                <a:latin typeface="Century Gothic" panose="020B0502020202020204" pitchFamily="34" charset="0"/>
                <a:ea typeface="Calibri" panose="020F0502020204030204" pitchFamily="34" charset="0"/>
                <a:cs typeface="Times New Roman" panose="02020603050405020304" pitchFamily="18" charset="0"/>
              </a:rPr>
              <a:t>Lerumo</a:t>
            </a:r>
            <a:r>
              <a:rPr lang="en-US" sz="2900" dirty="0">
                <a:effectLst/>
                <a:latin typeface="Century Gothic" panose="020B0502020202020204" pitchFamily="34" charset="0"/>
                <a:ea typeface="Calibri" panose="020F0502020204030204" pitchFamily="34" charset="0"/>
                <a:cs typeface="Times New Roman" panose="02020603050405020304" pitchFamily="18" charset="0"/>
              </a:rPr>
              <a:t> has helped participants improve their </a:t>
            </a:r>
            <a:r>
              <a:rPr lang="en-US" sz="2900" dirty="0">
                <a:effectLst/>
                <a:latin typeface="Century Gothic" panose="020B0502020202020204" pitchFamily="34" charset="0"/>
                <a:ea typeface="Calibri" panose="020F0502020204030204" pitchFamily="34" charset="0"/>
                <a:cs typeface="ÍˇÂá˛"/>
              </a:rPr>
              <a:t>procurement success by finding contract opportunities for</a:t>
            </a:r>
            <a:r>
              <a:rPr lang="en-US" sz="2900" dirty="0">
                <a:effectLst/>
                <a:latin typeface="Century Gothic" panose="020B0502020202020204" pitchFamily="34" charset="0"/>
                <a:ea typeface="Calibri" panose="020F0502020204030204" pitchFamily="34" charset="0"/>
                <a:cs typeface="Times New Roman" panose="02020603050405020304" pitchFamily="18" charset="0"/>
              </a:rPr>
              <a:t> them and helping them understand the compliance requirements in large supply chains.</a:t>
            </a: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900" dirty="0">
                <a:effectLst/>
                <a:latin typeface="Century Gothic" panose="020B0502020202020204" pitchFamily="34" charset="0"/>
                <a:ea typeface="Calibri" panose="020F0502020204030204" pitchFamily="34" charset="0"/>
                <a:cs typeface="Times New Roman" panose="02020603050405020304" pitchFamily="18" charset="0"/>
              </a:rPr>
              <a:t>The strategy that was developed to divert money to </a:t>
            </a:r>
            <a:r>
              <a:rPr lang="en-US" sz="2900" dirty="0">
                <a:effectLst/>
                <a:latin typeface="Century Gothic" panose="020B0502020202020204" pitchFamily="34" charset="0"/>
                <a:ea typeface="Calibri" panose="020F0502020204030204" pitchFamily="34" charset="0"/>
                <a:cs typeface="ÍˇÂá˛"/>
              </a:rPr>
              <a:t>Black women-owned businesses resulted in significant</a:t>
            </a:r>
            <a:r>
              <a:rPr lang="en-US" sz="2900" dirty="0">
                <a:effectLst/>
                <a:latin typeface="Century Gothic" panose="020B0502020202020204" pitchFamily="34" charset="0"/>
                <a:ea typeface="Calibri" panose="020F0502020204030204" pitchFamily="34" charset="0"/>
                <a:cs typeface="Times New Roman" panose="02020603050405020304" pitchFamily="18" charset="0"/>
              </a:rPr>
              <a:t> improvements, increasing spending on women-owned suppliers from R1.25 billion in 2017 to R2.4 billion in 2018</a:t>
            </a: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2900" dirty="0">
                <a:effectLst/>
                <a:latin typeface="Century Gothic" panose="020B0502020202020204" pitchFamily="34" charset="0"/>
                <a:ea typeface="Calibri" panose="020F0502020204030204" pitchFamily="34" charset="0"/>
                <a:cs typeface="Times New Roman" panose="02020603050405020304" pitchFamily="18" charset="0"/>
              </a:rPr>
              <a:t>The company should consider international treaties: Minimum Wage Fixing Convention No. 131 of 1970 and Equal Remuneration Convention No. 100 of 1951 to move towards parity.</a:t>
            </a: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49931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124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02315"/>
          </a:xfrm>
        </p:spPr>
        <p:txBody>
          <a:bodyPr>
            <a:normAutofit fontScale="62500" lnSpcReduction="20000"/>
          </a:bodyPr>
          <a:lstStyle/>
          <a:p>
            <a:pPr algn="just">
              <a:lnSpc>
                <a:spcPct val="150000"/>
              </a:lnSpc>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SAB indicated that it complies with the Minimum Wage Fixing Convention No. 131 of 1970 and Equal Remuneration Convention No. 100 of 1951. It pays above the average minimum rate prescribed in South Africa. Each worker is paid according to their job grade and skill. Regarding the minimum wages as prescribed by the President, which is R20.00 an hour, SAB remunerates above the prescribed rate, paying an estimated rate of R67.61 per hour for a Grade 1 employee. Workers on farms earn an average of R36.55 per hour instead of the prescribed rate of R18.00 per hour.</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200" dirty="0">
                <a:effectLst/>
                <a:latin typeface="Century Gothic" panose="020B0502020202020204" pitchFamily="34" charset="0"/>
                <a:ea typeface="Calibri" panose="020F0502020204030204" pitchFamily="34" charset="0"/>
                <a:cs typeface="Times New Roman" panose="02020603050405020304" pitchFamily="18" charset="0"/>
              </a:rPr>
              <a:t>SAB amended its leave policy to suit both the primary and secondary caregiver, with a maximum of 16 weeks fully paid maternity leave for a primary caregiver and two full weeks fully paid for a secondary caregiver to ensure that</a:t>
            </a:r>
            <a:r>
              <a:rPr lang="en-ZA"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entury Gothic" panose="020B0502020202020204" pitchFamily="34" charset="0"/>
                <a:ea typeface="Calibri" panose="020F0502020204030204" pitchFamily="34" charset="0"/>
                <a:cs typeface="Times New Roman" panose="02020603050405020304" pitchFamily="18" charset="0"/>
              </a:rPr>
              <a:t>workers adjust and enjoy this new stage of life. In addition, individuals requiring in vitro </a:t>
            </a:r>
            <a:r>
              <a:rPr lang="en-US" sz="2200" dirty="0" err="1">
                <a:effectLst/>
                <a:latin typeface="Century Gothic" panose="020B0502020202020204" pitchFamily="34" charset="0"/>
                <a:ea typeface="Calibri" panose="020F0502020204030204" pitchFamily="34" charset="0"/>
                <a:cs typeface="Times New Roman" panose="02020603050405020304" pitchFamily="18" charset="0"/>
              </a:rPr>
              <a:t>fertilisation</a:t>
            </a:r>
            <a:r>
              <a:rPr lang="en-US" sz="2200" dirty="0">
                <a:effectLst/>
                <a:latin typeface="Century Gothic" panose="020B0502020202020204" pitchFamily="34" charset="0"/>
                <a:ea typeface="Calibri" panose="020F0502020204030204" pitchFamily="34" charset="0"/>
                <a:cs typeface="Times New Roman" panose="02020603050405020304" pitchFamily="18" charset="0"/>
              </a:rPr>
              <a:t> are provided with leave during the IVF period. In addition, SAB has incorporated a Return-to-Work </a:t>
            </a:r>
            <a:r>
              <a:rPr lang="en-US" sz="22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2200" dirty="0">
                <a:effectLst/>
                <a:latin typeface="Century Gothic" panose="020B0502020202020204" pitchFamily="34" charset="0"/>
                <a:ea typeface="Calibri" panose="020F0502020204030204" pitchFamily="34" charset="0"/>
                <a:cs typeface="Times New Roman" panose="02020603050405020304" pitchFamily="18" charset="0"/>
              </a:rPr>
              <a:t>, including half-day work, nursing rooms, pregnancy parking, and tips and tools for primary caregivers. This allows primary caregivers to readjust to the working environment and ensures they receive the necessary support.</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81581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125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487606"/>
            <a:ext cx="7772400" cy="1201003"/>
          </a:xfrm>
        </p:spPr>
        <p:txBody>
          <a:bodyPr>
            <a:normAutofit/>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19623"/>
          </a:xfrm>
        </p:spPr>
        <p:txBody>
          <a:bodyPr>
            <a:normAutofit fontScale="25000" lnSpcReduction="20000"/>
          </a:bodyPr>
          <a:lstStyle/>
          <a:p>
            <a:pPr marL="342900" lvl="0" indent="-342900" algn="just">
              <a:lnSpc>
                <a:spcPct val="150000"/>
              </a:lnSpc>
              <a:buFont typeface="Times New Roman" panose="02020603050405020304" pitchFamily="18" charset="0"/>
              <a:buAutoNum type="alphaLcParenR"/>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Based on the submission and data provided, SAB has shown positive progress in ensuring that it complies with the recommendations of the </a:t>
            </a:r>
            <a:r>
              <a:rPr lang="en-US" sz="5600" dirty="0">
                <a:solidFill>
                  <a:srgbClr val="000000"/>
                </a:solidFill>
                <a:effectLst/>
                <a:latin typeface="Century Gothic" panose="020B0502020202020204" pitchFamily="34" charset="0"/>
                <a:ea typeface="Calibri" panose="020F0502020204030204" pitchFamily="34" charset="0"/>
                <a:cs typeface="ÍˇÂá˛"/>
              </a:rPr>
              <a:t>CGE, with specific reference to the graduate </a:t>
            </a:r>
            <a:r>
              <a:rPr lang="en-US" sz="5600" dirty="0" err="1">
                <a:solidFill>
                  <a:srgbClr val="000000"/>
                </a:solidFill>
                <a:effectLst/>
                <a:latin typeface="Century Gothic" panose="020B0502020202020204" pitchFamily="34" charset="0"/>
                <a:ea typeface="Calibri" panose="020F0502020204030204" pitchFamily="34" charset="0"/>
                <a:cs typeface="ÍˇÂá˛"/>
              </a:rPr>
              <a:t>programme</a:t>
            </a:r>
            <a:r>
              <a:rPr lang="en-US" sz="5600" dirty="0">
                <a:solidFill>
                  <a:srgbClr val="000000"/>
                </a:solidFill>
                <a:effectLst/>
                <a:latin typeface="Century Gothic" panose="020B0502020202020204" pitchFamily="34" charset="0"/>
                <a:ea typeface="Calibri" panose="020F0502020204030204" pitchFamily="34" charset="0"/>
                <a:cs typeface="ÍˇÂá˛"/>
              </a:rPr>
              <a: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300" dirty="0">
                <a:solidFill>
                  <a:srgbClr val="000000"/>
                </a:solidFill>
                <a:effectLst/>
                <a:latin typeface="Century Gothic" panose="020B0502020202020204" pitchFamily="34" charset="0"/>
                <a:ea typeface="Calibri" panose="020F0502020204030204" pitchFamily="34" charset="0"/>
                <a:cs typeface="ÍˇÂá˛"/>
              </a:rPr>
              <a:t>b</a:t>
            </a:r>
            <a:r>
              <a:rPr lang="en-US" sz="5600" dirty="0">
                <a:solidFill>
                  <a:srgbClr val="000000"/>
                </a:solidFill>
                <a:effectLst/>
                <a:latin typeface="Century Gothic" panose="020B0502020202020204" pitchFamily="34" charset="0"/>
                <a:ea typeface="Calibri" panose="020F0502020204030204" pitchFamily="34" charset="0"/>
                <a:cs typeface="ÍˇÂá˛"/>
              </a:rPr>
              <a:t>) A significant improvement was presented by the SAB to ensure that it </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adheres to the principles of the EEA and other relevant legislation such</a:t>
            </a:r>
            <a:r>
              <a:rPr lang="en-US" sz="5600" dirty="0">
                <a:solidFill>
                  <a:srgbClr val="000000"/>
                </a:solidFill>
                <a:effectLst/>
                <a:latin typeface="Century Gothic" panose="020B0502020202020204" pitchFamily="34" charset="0"/>
                <a:ea typeface="Calibri" panose="020F0502020204030204" pitchFamily="34" charset="0"/>
                <a:cs typeface="ÍˇÂá˛"/>
              </a:rPr>
              <a:t> </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 the Wage Fixing Convention No. 131 of 1970 and Equal Remuneration</a:t>
            </a:r>
            <a:r>
              <a:rPr lang="en-US" sz="5600" dirty="0">
                <a:solidFill>
                  <a:srgbClr val="000000"/>
                </a:solidFill>
                <a:effectLst/>
                <a:latin typeface="Century Gothic" panose="020B0502020202020204" pitchFamily="34" charset="0"/>
                <a:ea typeface="Calibri" panose="020F0502020204030204" pitchFamily="34" charset="0"/>
                <a:cs typeface="ÍˇÂá˛"/>
              </a:rPr>
              <a:t> </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Convention No. 100 of 1951 to create an environment that is free of</a:t>
            </a:r>
            <a:r>
              <a:rPr lang="en-US" sz="5600" dirty="0">
                <a:solidFill>
                  <a:srgbClr val="000000"/>
                </a:solidFill>
                <a:effectLst/>
                <a:latin typeface="Century Gothic" panose="020B0502020202020204" pitchFamily="34" charset="0"/>
                <a:ea typeface="Calibri" panose="020F0502020204030204" pitchFamily="34" charset="0"/>
                <a:cs typeface="ÍˇÂá˛"/>
              </a:rPr>
              <a:t> </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oppression or any forms of discrimination.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 Budget allocation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are now more focused on enhancing and developing women and equity groups, which were in the past </a:t>
            </a:r>
            <a:r>
              <a:rPr lang="en-US" sz="5600" dirty="0">
                <a:solidFill>
                  <a:srgbClr val="000000"/>
                </a:solidFill>
                <a:effectLst/>
                <a:latin typeface="Century Gothic" panose="020B0502020202020204" pitchFamily="34" charset="0"/>
                <a:ea typeface="Calibri" panose="020F0502020204030204" pitchFamily="34" charset="0"/>
                <a:cs typeface="ÍˇÂá˛"/>
              </a:rPr>
              <a:t>classified as previously disadvantaged according to Section 1 of the</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EEA.</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startAt="4"/>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 its effort to comply and enhance a culture of diversity and improvement, the CGE applauds SAB for its visible commitment and dedication to ensuring workplace transformation.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35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64988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126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596787"/>
            <a:ext cx="7772400" cy="1187355"/>
          </a:xfrm>
        </p:spPr>
        <p:txBody>
          <a:bodyPr>
            <a:normAutofit/>
          </a:bodyPr>
          <a:lstStyle/>
          <a:p>
            <a:r>
              <a:rPr lang="en-US" sz="1800" b="1" dirty="0">
                <a:effectLst/>
                <a:latin typeface="Century Gothic" panose="020B0502020202020204" pitchFamily="34" charset="0"/>
                <a:ea typeface="Calibri" panose="020F0502020204030204" pitchFamily="34" charset="0"/>
                <a:cs typeface="ÍˇÂá˛"/>
              </a:rPr>
              <a:t>MAFIKENG TOYOTA</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19623"/>
          </a:xfrm>
        </p:spPr>
        <p:txBody>
          <a:bodyPr>
            <a:normAutofit/>
          </a:bodyPr>
          <a:lstStyle/>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ÍˇÂá˛"/>
              </a:rPr>
              <a:t>Mafikeng Toyota is a Toyota vehicle dealership and service </a:t>
            </a:r>
            <a:r>
              <a:rPr lang="en-US" sz="1400" dirty="0" err="1">
                <a:solidFill>
                  <a:srgbClr val="000000"/>
                </a:solidFill>
                <a:effectLst/>
                <a:latin typeface="Century Gothic" panose="020B0502020202020204" pitchFamily="34" charset="0"/>
                <a:ea typeface="Calibri" panose="020F0502020204030204" pitchFamily="34" charset="0"/>
                <a:cs typeface="ÍˇÂá˛"/>
              </a:rPr>
              <a:t>centre</a:t>
            </a:r>
            <a:r>
              <a:rPr lang="en-US" sz="1400" dirty="0">
                <a:solidFill>
                  <a:srgbClr val="000000"/>
                </a:solidFill>
                <a:effectLst/>
                <a:latin typeface="Century Gothic" panose="020B0502020202020204" pitchFamily="34" charset="0"/>
                <a:ea typeface="Calibri" panose="020F0502020204030204" pitchFamily="34" charset="0"/>
                <a:cs typeface="ÍˇÂá˛"/>
              </a:rPr>
              <a:t> situated in Mafikeng, Northwest. During the 2019/2020 financial year, the CGE sought a report from Mafikeng Toyota concerning its progress with implementing recommendations made by the CGE.</a:t>
            </a:r>
          </a:p>
          <a:p>
            <a:pPr algn="just">
              <a:lnSpc>
                <a:spcPct val="150000"/>
              </a:lnSpc>
            </a:pPr>
            <a:endParaRPr lang="en-US" sz="1400" dirty="0">
              <a:solidFill>
                <a:srgbClr val="000000"/>
              </a:solidFill>
              <a:effectLst/>
              <a:latin typeface="Century Gothic" panose="020B0502020202020204" pitchFamily="34" charset="0"/>
              <a:ea typeface="Calibri" panose="020F0502020204030204" pitchFamily="34" charset="0"/>
              <a:cs typeface="ÍˇÂá˛"/>
            </a:endParaRPr>
          </a:p>
          <a:p>
            <a:pPr algn="just">
              <a:lnSpc>
                <a:spcPct val="150000"/>
              </a:lnSpc>
            </a:pPr>
            <a:r>
              <a:rPr lang="en-US" sz="14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First, the company must develop a plan to expose women to management positions.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b="1" dirty="0">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latin typeface="Century Gothic" panose="020B0502020202020204" pitchFamily="34" charset="0"/>
                <a:ea typeface="Calibri" panose="020F0502020204030204" pitchFamily="34" charset="0"/>
                <a:cs typeface="ÍˇÂá˛"/>
              </a:rPr>
              <a:t>According to Mafikeng Toyota, the current economic environment had not contributed positively, and expansion had not been possible for the company. While there had not been retrenchments, there had also not been any new appointments.</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001725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127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19623"/>
          </a:xfrm>
        </p:spPr>
        <p:txBody>
          <a:bodyPr>
            <a:normAutofit/>
          </a:bodyPr>
          <a:lstStyle/>
          <a:p>
            <a:pPr algn="just">
              <a:lnSpc>
                <a:spcPct val="150000"/>
              </a:lnSpc>
            </a:pPr>
            <a:r>
              <a:rPr lang="en-US" sz="1800" dirty="0">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The company also indicated that it did not foresee any growth in the next financial year; on the contrary, sales losses were possible. However, the company indicated that it had implemented commitments to the CGE as far as possible.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Management: Mafikeng Toyota has a management coaching </a:t>
            </a:r>
            <a:r>
              <a:rPr lang="en-US" sz="1400" dirty="0" err="1">
                <a:effectLst/>
                <a:latin typeface="Century Gothic" panose="020B0502020202020204" pitchFamily="34" charset="0"/>
                <a:ea typeface="Calibri" panose="020F0502020204030204" pitchFamily="34" charset="0"/>
                <a:cs typeface="ÍˇÂá˛"/>
              </a:rPr>
              <a:t>programme</a:t>
            </a:r>
            <a:r>
              <a:rPr lang="en-US" sz="1400" dirty="0">
                <a:effectLst/>
                <a:latin typeface="Century Gothic" panose="020B0502020202020204" pitchFamily="34" charset="0"/>
                <a:ea typeface="Calibri" panose="020F0502020204030204" pitchFamily="34" charset="0"/>
                <a:cs typeface="ÍˇÂá˛"/>
              </a:rPr>
              <a:t> for existing previously disadvantaged women staff occupying skilled positions within the sales division. The Sales Manager coordinates this.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629442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128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02315"/>
          </a:xfrm>
        </p:spPr>
        <p:txBody>
          <a:bodyPr>
            <a:normAutofit lnSpcReduction="10000"/>
          </a:bodyPr>
          <a:lstStyle/>
          <a:p>
            <a:pPr algn="just">
              <a:lnSpc>
                <a:spcPct val="150000"/>
              </a:lnSpc>
            </a:pPr>
            <a:r>
              <a:rPr lang="en-US" sz="1400" dirty="0">
                <a:effectLst/>
                <a:latin typeface="Century Gothic" panose="020B0502020202020204" pitchFamily="34" charset="0"/>
                <a:ea typeface="Calibri" panose="020F0502020204030204" pitchFamily="34" charset="0"/>
                <a:cs typeface="ÍˇÂá˛"/>
              </a:rPr>
              <a:t>The </a:t>
            </a:r>
            <a:r>
              <a:rPr lang="en-US" sz="1400" dirty="0" err="1">
                <a:effectLst/>
                <a:latin typeface="Century Gothic" panose="020B0502020202020204" pitchFamily="34" charset="0"/>
                <a:ea typeface="Calibri" panose="020F0502020204030204" pitchFamily="34" charset="0"/>
                <a:cs typeface="ÍˇÂá˛"/>
              </a:rPr>
              <a:t>programme</a:t>
            </a:r>
            <a:r>
              <a:rPr lang="en-US" sz="1400" dirty="0">
                <a:effectLst/>
                <a:latin typeface="Century Gothic" panose="020B0502020202020204" pitchFamily="34" charset="0"/>
                <a:ea typeface="Calibri" panose="020F0502020204030204" pitchFamily="34" charset="0"/>
                <a:cs typeface="ÍˇÂá˛"/>
              </a:rPr>
              <a:t> entails: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Monthly feedback reports to the Dealer Principal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Sales target planning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Managing sales and identifying potential areas to</a:t>
            </a: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foresee when planning department sales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Client management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Personal management and time management.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b) The company must develop a training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534377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129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endParaRPr lang="en-GB" altLang="en-US" sz="18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3735388"/>
          </a:xfrm>
        </p:spPr>
        <p:txBody>
          <a:bodyPr>
            <a:normAutofit/>
          </a:bodyPr>
          <a:lstStyle/>
          <a:p>
            <a:pPr algn="just">
              <a:lnSpc>
                <a:spcPct val="150000"/>
              </a:lnSpc>
            </a:pPr>
            <a:r>
              <a:rPr lang="en-US" sz="1400" b="1" dirty="0">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Current trainees included three (3) Black men, training as a diesel mechanic and auto electrical apprentices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Two (2) of the three (3) trainees were sourced from </a:t>
            </a:r>
            <a:r>
              <a:rPr lang="en-US" sz="1400" dirty="0">
                <a:effectLst/>
                <a:latin typeface="Century Gothic" panose="020B0502020202020204" pitchFamily="34" charset="0"/>
                <a:ea typeface="Calibri" panose="020F0502020204030204" pitchFamily="34" charset="0"/>
                <a:cs typeface="ÍˇÂá˛"/>
              </a:rPr>
              <a:t>the local TVET college in Mafikeng. They completed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their required N2 subjects and required formal apprenticeship to qualify.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c) The company must source talent from the local university because it </a:t>
            </a:r>
            <a:r>
              <a:rPr lang="en-US" sz="1400" dirty="0">
                <a:effectLst/>
                <a:latin typeface="Century Gothic" panose="020B0502020202020204" pitchFamily="34" charset="0"/>
                <a:ea typeface="Calibri" panose="020F0502020204030204" pitchFamily="34" charset="0"/>
                <a:cs typeface="ÍˇÂá˛"/>
              </a:rPr>
              <a:t>had indicated that it was difficult to get qualified people.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273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13</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1928959"/>
            <a:ext cx="7772400" cy="848424"/>
          </a:xfrm>
        </p:spPr>
        <p:txBody>
          <a:bodyPr>
            <a:normAutofit fontScale="90000"/>
          </a:bodyPr>
          <a:lstStyle/>
          <a:p>
            <a:pPr eaLnBrk="1" hangingPunct="1"/>
            <a:r>
              <a:rPr lang="en-ZA" altLang="en-US" sz="2000" b="1" dirty="0">
                <a:latin typeface="Century Gothic" panose="020B0502020202020204" pitchFamily="34" charset="0"/>
                <a:sym typeface="Century Gothic" panose="020B0502020202020204" pitchFamily="34" charset="0"/>
              </a:rPr>
              <a:t>PART 2: REPORT ON FOLLOW-UP HEARINGS ON EMPLOYMENT EQUITY AND GENDER TRANSFORMATION IN THE PRIVATE SECTOR FOR THE FINANCIAL YEAR 2019/2020</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777382"/>
            <a:ext cx="8497888" cy="3925587"/>
          </a:xfrm>
        </p:spPr>
        <p:txBody>
          <a:bodyPr>
            <a:normAutofit/>
          </a:bodyPr>
          <a:lstStyle/>
          <a:p>
            <a:pPr algn="just">
              <a:lnSpc>
                <a:spcPct val="150000"/>
              </a:lnSpc>
            </a:pPr>
            <a:r>
              <a:rPr lang="en-ZA" altLang="en-US" sz="1400" dirty="0">
                <a:solidFill>
                  <a:srgbClr val="000000"/>
                </a:solidFill>
                <a:latin typeface="Century Gothic" panose="020B0502020202020204" pitchFamily="34" charset="0"/>
              </a:rPr>
              <a:t>Purpose of Follow-up hearings:</a:t>
            </a:r>
          </a:p>
          <a:p>
            <a:pPr algn="just">
              <a:lnSpc>
                <a:spcPct val="150000"/>
              </a:lnSpc>
            </a:pPr>
            <a:r>
              <a:rPr lang="en-ZA" altLang="en-US" sz="1400" dirty="0">
                <a:solidFill>
                  <a:srgbClr val="000000"/>
                </a:solidFill>
                <a:latin typeface="Century Gothic" panose="020B0502020202020204" pitchFamily="34" charset="0"/>
              </a:rPr>
              <a:t>The Commission observed in its progress report that the private sector was fraught with challenges, including, among other things, the lack of a policy framework to promote the needs and challenges of women in the workplace. </a:t>
            </a:r>
          </a:p>
          <a:p>
            <a:pPr algn="just">
              <a:lnSpc>
                <a:spcPct val="150000"/>
              </a:lnSpc>
            </a:pPr>
            <a:endParaRPr lang="en-ZA" altLang="en-US" sz="1400" dirty="0">
              <a:solidFill>
                <a:srgbClr val="000000"/>
              </a:solidFill>
              <a:latin typeface="Century Gothic" panose="020B0502020202020204" pitchFamily="34" charset="0"/>
            </a:endParaRPr>
          </a:p>
          <a:p>
            <a:pPr algn="just">
              <a:lnSpc>
                <a:spcPct val="150000"/>
              </a:lnSpc>
            </a:pPr>
            <a:r>
              <a:rPr lang="en-ZA" altLang="en-US" sz="1400" dirty="0">
                <a:solidFill>
                  <a:srgbClr val="000000"/>
                </a:solidFill>
                <a:latin typeface="Century Gothic" panose="020B0502020202020204" pitchFamily="34" charset="0"/>
              </a:rPr>
              <a:t>To this end, the Commission resolved to conduct follow-up hearings to monitor and evaluate progress made in complying with the recommendations of the CGE and the necessary provisions of law that promote gender equality.</a:t>
            </a:r>
          </a:p>
          <a:p>
            <a:pPr marL="285750" indent="-285750" algn="l">
              <a:buFont typeface="Wingdings" pitchFamily="2" charset="2"/>
              <a:buChar char="§"/>
            </a:pPr>
            <a:endParaRPr lang="en-GB" sz="1400" dirty="0">
              <a:latin typeface="Century Gothic" panose="020B0502020202020204" pitchFamily="34" charset="0"/>
            </a:endParaRPr>
          </a:p>
        </p:txBody>
      </p:sp>
    </p:spTree>
    <p:extLst>
      <p:ext uri="{BB962C8B-B14F-4D97-AF65-F5344CB8AC3E}">
        <p14:creationId xmlns:p14="http://schemas.microsoft.com/office/powerpoint/2010/main" val="36631814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130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3735388"/>
          </a:xfrm>
        </p:spPr>
        <p:txBody>
          <a:bodyPr>
            <a:normAutofit/>
          </a:bodyPr>
          <a:lstStyle/>
          <a:p>
            <a:pPr algn="just">
              <a:lnSpc>
                <a:spcPct val="150000"/>
              </a:lnSpc>
            </a:pPr>
            <a:r>
              <a:rPr lang="en-US" sz="1400" b="1" dirty="0">
                <a:latin typeface="Century Gothic" panose="020B0502020202020204" pitchFamily="34" charset="0"/>
                <a:ea typeface="Calibri" panose="020F0502020204030204" pitchFamily="34" charset="0"/>
                <a:cs typeface="Times New Roman" panose="02020603050405020304" pitchFamily="18" charset="0"/>
              </a:rPr>
              <a:t>PROGRESS REPORTED ON</a:t>
            </a: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External service providers such as “I can SA” were contacted to determine their aim and areas where they might assist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At this point, however, the company is not hiring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had six (6) terminations at the beginning of 2018, of which two (2) were semi-skilled and were replaced as they were crucial technical positions.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d) The company must engage the Sector Education and Training Authority (SETAs) to attract persons with disabilities.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973916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131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3735388"/>
          </a:xfrm>
        </p:spPr>
        <p:txBody>
          <a:bodyPr>
            <a:normAutofit/>
          </a:bodyPr>
          <a:lstStyle/>
          <a:p>
            <a:pPr algn="just">
              <a:lnSpc>
                <a:spcPct val="150000"/>
              </a:lnSpc>
            </a:pPr>
            <a:r>
              <a:rPr lang="en-US" sz="1800" b="1" dirty="0">
                <a:latin typeface="Century Gothic" panose="020B0502020202020204" pitchFamily="34" charset="0"/>
                <a:ea typeface="Calibri" panose="020F0502020204030204" pitchFamily="34" charset="0"/>
                <a:cs typeface="Times New Roman" panose="02020603050405020304" pitchFamily="18" charset="0"/>
              </a:rPr>
              <a:t>PROGRESS REPORTED ON</a:t>
            </a:r>
          </a:p>
          <a:p>
            <a:pPr algn="just">
              <a:lnSpc>
                <a:spcPct val="150000"/>
              </a:lnSpc>
            </a:pP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Meseta</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was contacted to obtain a list of persons with disabilities; however, they did not have such a database.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Mafikeng Toyota has previously indicated that the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company is very small, and this fact was reiterated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also did not foresee any possibility of growth; however, it must be commended for putting a management coaching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in place for its existing previously disadvantaged women staff.</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914501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132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487606"/>
            <a:ext cx="7772400" cy="1296537"/>
          </a:xfrm>
        </p:spPr>
        <p:txBody>
          <a:bodyPr>
            <a:normAutofit/>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337255"/>
          </a:xfrm>
        </p:spPr>
        <p:txBody>
          <a:bodyPr>
            <a:normAutofit/>
          </a:bodyPr>
          <a:lstStyle/>
          <a:p>
            <a:pPr marL="342900" lvl="0" indent="-342900" algn="just">
              <a:lnSpc>
                <a:spcPct val="150000"/>
              </a:lnSpc>
              <a:buFont typeface="+mj-lt"/>
              <a:buAutoNum type="alphaLcParenR"/>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CGE observed a lack of women included in apprenticeship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which contributes to the lack of skills development in the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organisation</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This is, however, an ongoing process that the CGE will monitor.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It was recommended that the company engage relevant entities to source persons with disabilities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PwD</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should there be available space for </a:t>
            </a:r>
            <a:r>
              <a:rPr lang="en-US" sz="1400" dirty="0">
                <a:solidFill>
                  <a:srgbClr val="000000"/>
                </a:solidFill>
                <a:effectLst/>
                <a:latin typeface="Century Gothic" panose="020B0502020202020204" pitchFamily="34" charset="0"/>
                <a:ea typeface="Calibri" panose="020F0502020204030204" pitchFamily="34" charset="0"/>
                <a:cs typeface="ÍˇÂá˛"/>
              </a:rPr>
              <a:t>apprenticeships. Accordingly, the CGE avails itself to assist Mafikeng Toyota by engaging with</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entities that would provide a database of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PwD</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p>
          <a:p>
            <a:pPr algn="just">
              <a:lnSpc>
                <a:spcPct val="150000"/>
              </a:lnSpc>
            </a:pP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00" dirty="0">
                <a:solidFill>
                  <a:srgbClr val="000000"/>
                </a:solidFill>
                <a:effectLst/>
                <a:latin typeface="Century Gothic" panose="020B0502020202020204" pitchFamily="34" charset="0"/>
                <a:ea typeface="Calibri" panose="020F0502020204030204" pitchFamily="34" charset="0"/>
                <a:cs typeface="ÍˇÂá˛"/>
              </a:rPr>
              <a:t> </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66605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133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487606"/>
            <a:ext cx="7772400" cy="1296537"/>
          </a:xfrm>
        </p:spPr>
        <p:txBody>
          <a:bodyPr>
            <a:normAutofit/>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337255"/>
          </a:xfrm>
        </p:spPr>
        <p:txBody>
          <a:bodyPr>
            <a:normAutofit fontScale="92500" lnSpcReduction="10000"/>
          </a:bodyPr>
          <a:lstStyle/>
          <a:p>
            <a:pPr algn="just">
              <a:lnSpc>
                <a:spcPct val="150000"/>
              </a:lnSpc>
            </a:pP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 In respect of training and education, the information provided demonstrates the willingness of the company to ensure that Black women, in particular, are in the succession pipeline. The CGE is concerned, though, that all the trainees are male. Therefore, Toyota should elaborate on why women were not among the trainees.</a:t>
            </a:r>
          </a:p>
          <a:p>
            <a:pPr algn="just">
              <a:lnSpc>
                <a:spcPct val="150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ÍˇÂá˛"/>
              </a:rPr>
              <a:t>d</a:t>
            </a:r>
            <a:r>
              <a:rPr lang="en-US" sz="1500" dirty="0">
                <a:solidFill>
                  <a:srgbClr val="000000"/>
                </a:solidFill>
                <a:effectLst/>
                <a:latin typeface="Century Gothic" panose="020B0502020202020204" pitchFamily="34" charset="0"/>
                <a:ea typeface="Calibri" panose="020F0502020204030204" pitchFamily="34" charset="0"/>
                <a:cs typeface="ÍˇÂá˛"/>
              </a:rPr>
              <a:t>)Considering the progress made by Mafikeng Toyota in terms of gender transformation </a:t>
            </a: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and compliance with recommendations, the CGE did not deem it necessary to</a:t>
            </a:r>
            <a:r>
              <a:rPr lang="en-US" sz="1500" dirty="0">
                <a:solidFill>
                  <a:srgbClr val="000000"/>
                </a:solidFill>
                <a:effectLst/>
                <a:latin typeface="Century Gothic" panose="020B0502020202020204" pitchFamily="34" charset="0"/>
                <a:ea typeface="Calibri" panose="020F0502020204030204" pitchFamily="34" charset="0"/>
                <a:cs typeface="ÍˇÂá˛"/>
              </a:rPr>
              <a:t> </a:t>
            </a: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call the entity to account again.</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00" dirty="0">
                <a:solidFill>
                  <a:srgbClr val="000000"/>
                </a:solidFill>
                <a:effectLst/>
                <a:latin typeface="Century Gothic" panose="020B0502020202020204" pitchFamily="34" charset="0"/>
                <a:ea typeface="Calibri" panose="020F0502020204030204" pitchFamily="34" charset="0"/>
                <a:cs typeface="ÍˇÂá˛"/>
              </a:rPr>
              <a:t> </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481898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134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800689"/>
          </a:xfrm>
        </p:spPr>
        <p:txBody>
          <a:bodyPr>
            <a:normAutofit/>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NWK</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57510"/>
            <a:ext cx="9144000" cy="4545119"/>
          </a:xfrm>
        </p:spPr>
        <p:txBody>
          <a:bodyPr>
            <a:normAutofit/>
          </a:bodyPr>
          <a:lstStyle/>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NWK is an agricultural business and has been participating in southern Africa's grain and food value chain, mainly in the Northwest, for more than a century.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NWK’s main objective is to trade in agricultural and related products and services at a retail level and to undertake associated activities. It also participates in the upliftment and development of local communities and beginner farmers.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6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company’s representation of persons with disabilities was very low. It was therefore recommended that the company use the university’s disability desk</a:t>
            </a:r>
          </a:p>
          <a:p>
            <a:pPr lvl="0" algn="l">
              <a:lnSpc>
                <a:spcPct val="150000"/>
              </a:lnSpc>
            </a:pPr>
            <a:endParaRPr lang="en-US" sz="43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066207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135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800689"/>
          </a:xfrm>
        </p:spPr>
        <p:txBody>
          <a:bodyPr>
            <a:normAutofit/>
          </a:bodyPr>
          <a:lstStyle/>
          <a:p>
            <a:r>
              <a:rPr lang="en-US" sz="1800" b="1" dirty="0">
                <a:latin typeface="Century Gothic" panose="020B0502020202020204" pitchFamily="34" charset="0"/>
                <a:ea typeface="Calibri" panose="020F0502020204030204" pitchFamily="34" charset="0"/>
                <a:cs typeface="Times New Roman" panose="02020603050405020304" pitchFamily="18" charset="0"/>
              </a:rPr>
              <a:t>CONTINUATION</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57510"/>
            <a:ext cx="9144000" cy="4545119"/>
          </a:xfrm>
        </p:spPr>
        <p:txBody>
          <a:bodyPr>
            <a:normAutofit/>
          </a:bodyPr>
          <a:lstStyle/>
          <a:p>
            <a:pPr lvl="0" algn="l">
              <a:lnSpc>
                <a:spcPct val="150000"/>
              </a:lnSpc>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NWK liaised with North-West University’s Disability Centre and received a list of eight (8) students with disabilities.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Unfortunately, the NWK could not match any persons on the list with available positions. NWK did include two</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(2) of the students on its graduate programme; however, </a:t>
            </a:r>
            <a:r>
              <a:rPr lang="en-US" sz="1400" dirty="0">
                <a:effectLst/>
                <a:latin typeface="Century Gothic" panose="020B0502020202020204" pitchFamily="34" charset="0"/>
                <a:ea typeface="Calibri" panose="020F0502020204030204" pitchFamily="34" charset="0"/>
                <a:cs typeface="ÍˇÂá˛"/>
              </a:rPr>
              <a:t>due to financial constraints facing the company, the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programme had to be rescheduled for 2019. The CGE will </a:t>
            </a:r>
            <a:r>
              <a:rPr lang="en-US" sz="1400" dirty="0">
                <a:effectLst/>
                <a:latin typeface="Century Gothic" panose="020B0502020202020204" pitchFamily="34" charset="0"/>
                <a:ea typeface="Calibri" panose="020F0502020204030204" pitchFamily="34" charset="0"/>
                <a:cs typeface="ÍˇÂá˛"/>
              </a:rPr>
              <a:t>follow up in the 2020/2021 financial year on whether the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ensued and met its intended objectives.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17785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136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77500" lnSpcReduction="20000"/>
          </a:bodyPr>
          <a:lstStyle/>
          <a:p>
            <a:pPr algn="l">
              <a:lnSpc>
                <a:spcPct val="170000"/>
              </a:lnSpc>
              <a:spcBef>
                <a:spcPct val="0"/>
              </a:spcBef>
              <a:defRPr/>
            </a:pPr>
            <a:r>
              <a:rPr lang="en-US" sz="1900" dirty="0">
                <a:effectLst/>
                <a:latin typeface="Century Gothic" panose="020B0502020202020204" pitchFamily="34" charset="0"/>
                <a:ea typeface="Calibri" panose="020F0502020204030204" pitchFamily="34" charset="0"/>
                <a:cs typeface="Times New Roman" panose="02020603050405020304" pitchFamily="18" charset="0"/>
              </a:rPr>
              <a:t>NW</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K indicated that it struggled to get an updated list of students for the graduate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However, the company is mindful that the university’s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centre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cannot be its only avenue for seeking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NWK uses the North West University's career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centre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effectLst/>
                <a:latin typeface="Century Gothic" panose="020B0502020202020204" pitchFamily="34" charset="0"/>
                <a:ea typeface="Calibri" panose="020F0502020204030204" pitchFamily="34" charset="0"/>
                <a:cs typeface="ÍˇÂá˛"/>
              </a:rPr>
              <a:t>in Potchefstroom and Mafikeng to advertise available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positions</a:t>
            </a:r>
            <a:endParaRPr lang="en-US" sz="1800" dirty="0">
              <a:latin typeface="Century Gothic" panose="020B0502020202020204" pitchFamily="34" charset="0"/>
              <a:ea typeface="Calibri" panose="020F0502020204030204" pitchFamily="34" charset="0"/>
              <a:cs typeface="Times New Roman" panose="02020603050405020304" pitchFamily="18" charset="0"/>
            </a:endParaRPr>
          </a:p>
          <a:p>
            <a:pPr algn="l">
              <a:lnSpc>
                <a:spcPct val="170000"/>
              </a:lnSpc>
              <a:spcBef>
                <a:spcPct val="0"/>
              </a:spcBef>
              <a:defRPr/>
            </a:pPr>
            <a:endParaRPr lang="en-US" sz="1900" dirty="0">
              <a:effectLst/>
              <a:latin typeface="Century Gothic" panose="020B0502020202020204" pitchFamily="34" charset="0"/>
              <a:ea typeface="Calibri" panose="020F0502020204030204" pitchFamily="34" charset="0"/>
              <a:cs typeface="Times New Roman" panose="02020603050405020304" pitchFamily="18" charset="0"/>
            </a:endParaRPr>
          </a:p>
          <a:p>
            <a:pPr algn="l">
              <a:spcBef>
                <a:spcPct val="0"/>
              </a:spcBef>
              <a:defRPr/>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To ensure that advertisements are distributed as broadly as possible, NWK engaged with the Department of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Labour</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regarding the possibility of advertising its vacancies through the department. NWK also made the department aware that its vacancies are advertised on the NWK website.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NWK also requested a database of persons with disabilities from the department. Unfortunately, the department did not have such a database and had no infrastructure or system in place for persons with disabilities.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ct val="0"/>
              </a:spcBef>
              <a:defRPr/>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1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088660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137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a:bodyPr>
          <a:lstStyle/>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500" dirty="0">
                <a:effectLst/>
                <a:latin typeface="Century Gothic" panose="020B0502020202020204" pitchFamily="34" charset="0"/>
                <a:ea typeface="Calibri" panose="020F0502020204030204" pitchFamily="34" charset="0"/>
                <a:cs typeface="Times New Roman" panose="02020603050405020304" pitchFamily="18" charset="0"/>
              </a:rPr>
              <a:t>NWK persisted by engaging with the Department of Social Development and worked closely with them to provide learnerships at the </a:t>
            </a:r>
            <a:r>
              <a:rPr lang="en-US" sz="1500" dirty="0" err="1">
                <a:effectLst/>
                <a:latin typeface="Century Gothic" panose="020B0502020202020204" pitchFamily="34" charset="0"/>
                <a:ea typeface="Calibri" panose="020F0502020204030204" pitchFamily="34" charset="0"/>
                <a:cs typeface="Times New Roman" panose="02020603050405020304" pitchFamily="18" charset="0"/>
              </a:rPr>
              <a:t>Itsoseng</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 Disability Centre. </a:t>
            </a:r>
            <a:r>
              <a:rPr lang="en-US" sz="1500" dirty="0">
                <a:effectLst/>
                <a:latin typeface="Century Gothic" panose="020B0502020202020204" pitchFamily="34" charset="0"/>
                <a:ea typeface="Calibri" panose="020F0502020204030204" pitchFamily="34" charset="0"/>
                <a:cs typeface="ÍˇÂá˛"/>
              </a:rPr>
              <a:t>As a result, the CGE followed up with NWK in the 2020/2021 financial year</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 to ascertain whether the partnership was successful.</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NWK had started to provide learnerships for people with or without work experience, especially learners with disabilities. Some of the learners were absorbed and appointed after completion of the learnerships, either for a second learnership or permanent employment.</a:t>
            </a:r>
          </a:p>
          <a:p>
            <a:pPr algn="just">
              <a:lnSpc>
                <a:spcPct val="150000"/>
              </a:lnSpc>
            </a:pPr>
            <a:r>
              <a:rPr lang="en-US" sz="1400" dirty="0">
                <a:latin typeface="Century Gothic" panose="020B0502020202020204" pitchFamily="34" charset="0"/>
                <a:ea typeface="Calibri" panose="020F0502020204030204" pitchFamily="34" charset="0"/>
                <a:cs typeface="Times New Roman" panose="02020603050405020304" pitchFamily="18" charset="0"/>
              </a:rPr>
              <a:t>NWK’s numbers in terms of </a:t>
            </a:r>
            <a:r>
              <a:rPr lang="en-US" sz="1400" dirty="0" err="1">
                <a:latin typeface="Century Gothic" panose="020B0502020202020204" pitchFamily="34" charset="0"/>
                <a:ea typeface="Calibri" panose="020F0502020204030204" pitchFamily="34" charset="0"/>
                <a:cs typeface="Times New Roman" panose="02020603050405020304" pitchFamily="18" charset="0"/>
              </a:rPr>
              <a:t>PwD</a:t>
            </a:r>
            <a:r>
              <a:rPr lang="en-US" sz="1400" dirty="0">
                <a:latin typeface="Century Gothic" panose="020B0502020202020204" pitchFamily="34" charset="0"/>
                <a:ea typeface="Calibri" panose="020F0502020204030204" pitchFamily="34" charset="0"/>
                <a:cs typeface="Times New Roman" panose="02020603050405020304" pitchFamily="18" charset="0"/>
              </a:rPr>
              <a:t> have grown since its appearance before the CGE in November 2017. At that time, NWK had 10 </a:t>
            </a:r>
            <a:r>
              <a:rPr lang="en-US" sz="1400" dirty="0" err="1">
                <a:latin typeface="Century Gothic" panose="020B0502020202020204" pitchFamily="34" charset="0"/>
                <a:ea typeface="Calibri" panose="020F0502020204030204" pitchFamily="34" charset="0"/>
                <a:cs typeface="Times New Roman" panose="02020603050405020304" pitchFamily="18" charset="0"/>
              </a:rPr>
              <a:t>PwD</a:t>
            </a:r>
            <a:r>
              <a:rPr lang="en-US" sz="1400" dirty="0">
                <a:latin typeface="Century Gothic" panose="020B0502020202020204" pitchFamily="34" charset="0"/>
                <a:ea typeface="Calibri" panose="020F0502020204030204" pitchFamily="34" charset="0"/>
                <a:cs typeface="Times New Roman" panose="02020603050405020304" pitchFamily="18" charset="0"/>
              </a:rPr>
              <a:t> on its payroll. This number has grown to 21.</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ct val="0"/>
              </a:spcBef>
              <a:defRPr/>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1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427928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138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427487"/>
          </a:xfrm>
        </p:spPr>
        <p:txBody>
          <a:bodyPr>
            <a:normAutofit/>
          </a:bodyPr>
          <a:lstStyle/>
          <a:p>
            <a:pPr marL="342900" lvl="0" indent="-342900" algn="l">
              <a:buFont typeface="+mj-lt"/>
              <a:buAutoNum type="alphaLcParenR"/>
            </a:pPr>
            <a:r>
              <a:rPr lang="en-US" sz="1500" dirty="0">
                <a:effectLst/>
                <a:latin typeface="Century Gothic" panose="020B0502020202020204" pitchFamily="34" charset="0"/>
                <a:ea typeface="Calibri" panose="020F0502020204030204" pitchFamily="34" charset="0"/>
                <a:cs typeface="Times New Roman" panose="02020603050405020304" pitchFamily="18" charset="0"/>
              </a:rPr>
              <a:t>The company should consider ring-fencing top management positions for women.</a:t>
            </a:r>
          </a:p>
          <a:p>
            <a:pPr marL="342900" lvl="0" indent="-342900" algn="l">
              <a:buFont typeface="+mj-lt"/>
              <a:buAutoNum type="alphaLcParenR"/>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l"/>
            <a:r>
              <a:rPr lang="en-US" sz="15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pPr>
            <a:r>
              <a:rPr lang="en-US" sz="1500" dirty="0">
                <a:effectLst/>
                <a:latin typeface="Century Gothic" panose="020B0502020202020204" pitchFamily="34" charset="0"/>
                <a:ea typeface="Calibri" panose="020F0502020204030204" pitchFamily="34" charset="0"/>
                <a:cs typeface="Times New Roman" panose="02020603050405020304" pitchFamily="18" charset="0"/>
              </a:rPr>
              <a:t>NWK has ring-fenced the following positions exclusively for women if they become vacant: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pPr>
            <a:r>
              <a:rPr lang="en-US" sz="1800" dirty="0">
                <a:effectLst/>
                <a:latin typeface="Century Gothic" panose="020B0502020202020204" pitchFamily="34" charset="0"/>
                <a:ea typeface="Calibri" panose="020F0502020204030204" pitchFamily="34" charset="0"/>
                <a:cs typeface="ÍˇÂá˛"/>
              </a:rPr>
              <a:t>•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Company Secretary</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pPr>
            <a:r>
              <a:rPr lang="en-US" sz="1500" dirty="0">
                <a:effectLst/>
                <a:latin typeface="Century Gothic" panose="020B0502020202020204" pitchFamily="34" charset="0"/>
                <a:ea typeface="Calibri" panose="020F0502020204030204" pitchFamily="34" charset="0"/>
                <a:cs typeface="ÍˇÂá˛"/>
              </a:rPr>
              <a:t>•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Group Manager: Internal Audit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pPr>
            <a:r>
              <a:rPr lang="en-US" sz="1500" dirty="0">
                <a:effectLst/>
                <a:latin typeface="Century Gothic" panose="020B0502020202020204" pitchFamily="34" charset="0"/>
                <a:ea typeface="Calibri" panose="020F0502020204030204" pitchFamily="34" charset="0"/>
                <a:cs typeface="ÍˇÂá˛"/>
              </a:rPr>
              <a:t>•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Group Manager: Finance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pPr>
            <a:r>
              <a:rPr lang="en-US" sz="1500" dirty="0">
                <a:effectLst/>
                <a:latin typeface="Century Gothic" panose="020B0502020202020204" pitchFamily="34" charset="0"/>
                <a:ea typeface="Calibri" panose="020F0502020204030204" pitchFamily="34" charset="0"/>
                <a:cs typeface="ÍˇÂá˛"/>
              </a:rPr>
              <a:t>•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Group Manager: Human Capital</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pPr>
            <a:r>
              <a:rPr lang="en-US" sz="1500" dirty="0">
                <a:effectLst/>
                <a:latin typeface="Century Gothic" panose="020B0502020202020204" pitchFamily="34" charset="0"/>
                <a:ea typeface="Calibri" panose="020F0502020204030204" pitchFamily="34" charset="0"/>
                <a:cs typeface="ÍˇÂá˛"/>
              </a:rPr>
              <a:t>•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Group Manager: Corporate Communication and</a:t>
            </a:r>
            <a:r>
              <a:rPr lang="en-ZA" sz="1500" dirty="0">
                <a:latin typeface="Calibri" panose="020F0502020204030204" pitchFamily="34" charset="0"/>
                <a:ea typeface="Calibri" panose="020F0502020204030204" pitchFamily="34" charset="0"/>
                <a:cs typeface="Times New Roman" panose="02020603050405020304" pitchFamily="18" charset="0"/>
              </a:rPr>
              <a:t>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Marketing.</a:t>
            </a:r>
            <a:endParaRPr lang="en-ZA" sz="3700" dirty="0">
              <a:effectLst/>
              <a:latin typeface="Calibri" panose="020F0502020204030204" pitchFamily="34" charset="0"/>
              <a:ea typeface="Calibri" panose="020F0502020204030204" pitchFamily="34" charset="0"/>
              <a:cs typeface="Times New Roman" panose="02020603050405020304" pitchFamily="18" charset="0"/>
            </a:endParaRPr>
          </a:p>
          <a:p>
            <a:pPr algn="l"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6922276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139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427487"/>
          </a:xfrm>
        </p:spPr>
        <p:txBody>
          <a:bodyPr>
            <a:normAutofit/>
          </a:bodyPr>
          <a:lstStyle/>
          <a:p>
            <a:pPr algn="l">
              <a:lnSpc>
                <a:spcPct val="115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NWK indicated that other top management positions might </a:t>
            </a:r>
            <a:r>
              <a:rPr lang="en-US" sz="1400" dirty="0">
                <a:effectLst/>
                <a:latin typeface="Century Gothic" panose="020B0502020202020204" pitchFamily="34" charset="0"/>
                <a:ea typeface="Calibri" panose="020F0502020204030204" pitchFamily="34" charset="0"/>
                <a:cs typeface="ÍˇÂá˛"/>
              </a:rPr>
              <a:t>be filled with women when vacant positions, but</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ÍˇÂá˛"/>
              </a:rPr>
              <a:t>the above five (5) have been ring-fenced exclusively for women.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7471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14</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1928959"/>
            <a:ext cx="7772400" cy="848424"/>
          </a:xfrm>
        </p:spPr>
        <p:txBody>
          <a:bodyPr>
            <a:normAutofit fontScale="90000"/>
          </a:bodyPr>
          <a:lstStyle/>
          <a:p>
            <a:pPr eaLnBrk="1" hangingPunct="1"/>
            <a:r>
              <a:rPr lang="en-ZA" altLang="en-US" sz="2000" b="1" dirty="0">
                <a:latin typeface="Century Gothic" panose="020B0502020202020204" pitchFamily="34" charset="0"/>
                <a:sym typeface="Century Gothic" panose="020B0502020202020204" pitchFamily="34" charset="0"/>
              </a:rPr>
              <a:t>PART 2: REPORT ON FOLLOW-UP HEARINGS ON EMPLOYMENT EQUITY AND GENDER TRANSFORMATION IN THE PRIVATE SECTOR FOR THE FINANCIAL YEAR 2019/2020</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777382"/>
            <a:ext cx="8497888" cy="3925587"/>
          </a:xfrm>
        </p:spPr>
        <p:txBody>
          <a:bodyPr>
            <a:normAutofit/>
          </a:bodyPr>
          <a:lstStyle/>
          <a:p>
            <a:pPr algn="l">
              <a:lnSpc>
                <a:spcPct val="150000"/>
              </a:lnSpc>
            </a:pPr>
            <a:r>
              <a:rPr lang="en-ZA" altLang="en-US" sz="1500" dirty="0">
                <a:solidFill>
                  <a:srgbClr val="000000"/>
                </a:solidFill>
                <a:latin typeface="Century Gothic" panose="020B0502020202020204" pitchFamily="34" charset="0"/>
              </a:rPr>
              <a:t>The CGE selected the following private entities to take part in this process:</a:t>
            </a:r>
          </a:p>
          <a:p>
            <a:pPr algn="l">
              <a:lnSpc>
                <a:spcPct val="150000"/>
              </a:lnSpc>
            </a:pPr>
            <a:r>
              <a:rPr lang="en-ZA" altLang="en-US" sz="1400" dirty="0">
                <a:solidFill>
                  <a:srgbClr val="000000"/>
                </a:solidFill>
                <a:latin typeface="Century Gothic" panose="020B0502020202020204" pitchFamily="34" charset="0"/>
              </a:rPr>
              <a:t>1. Mercedes Benz South Africa</a:t>
            </a:r>
          </a:p>
          <a:p>
            <a:pPr algn="l">
              <a:lnSpc>
                <a:spcPct val="150000"/>
              </a:lnSpc>
            </a:pPr>
            <a:r>
              <a:rPr lang="en-ZA" altLang="en-US" sz="1400" dirty="0">
                <a:solidFill>
                  <a:srgbClr val="000000"/>
                </a:solidFill>
                <a:latin typeface="Century Gothic" panose="020B0502020202020204" pitchFamily="34" charset="0"/>
              </a:rPr>
              <a:t>2. EH Hassim Builders World</a:t>
            </a:r>
          </a:p>
          <a:p>
            <a:pPr algn="l">
              <a:lnSpc>
                <a:spcPct val="150000"/>
              </a:lnSpc>
            </a:pPr>
            <a:r>
              <a:rPr lang="en-ZA" altLang="en-US" sz="1400" dirty="0">
                <a:solidFill>
                  <a:srgbClr val="000000"/>
                </a:solidFill>
                <a:latin typeface="Century Gothic" panose="020B0502020202020204" pitchFamily="34" charset="0"/>
              </a:rPr>
              <a:t>3. </a:t>
            </a:r>
            <a:r>
              <a:rPr lang="en-ZA" altLang="en-US" sz="1400" dirty="0" err="1">
                <a:solidFill>
                  <a:srgbClr val="000000"/>
                </a:solidFill>
                <a:latin typeface="Century Gothic" panose="020B0502020202020204" pitchFamily="34" charset="0"/>
              </a:rPr>
              <a:t>Moorddrift</a:t>
            </a:r>
            <a:r>
              <a:rPr lang="en-ZA" altLang="en-US" sz="1400" dirty="0">
                <a:solidFill>
                  <a:srgbClr val="000000"/>
                </a:solidFill>
                <a:latin typeface="Century Gothic" panose="020B0502020202020204" pitchFamily="34" charset="0"/>
              </a:rPr>
              <a:t> Dairy</a:t>
            </a:r>
          </a:p>
          <a:p>
            <a:pPr algn="l">
              <a:lnSpc>
                <a:spcPct val="150000"/>
              </a:lnSpc>
            </a:pPr>
            <a:r>
              <a:rPr lang="en-ZA" altLang="en-US" sz="1400" dirty="0">
                <a:solidFill>
                  <a:srgbClr val="000000"/>
                </a:solidFill>
                <a:latin typeface="Century Gothic" panose="020B0502020202020204" pitchFamily="34" charset="0"/>
              </a:rPr>
              <a:t>4. RCL Foods</a:t>
            </a:r>
          </a:p>
          <a:p>
            <a:pPr algn="l">
              <a:lnSpc>
                <a:spcPct val="150000"/>
              </a:lnSpc>
            </a:pPr>
            <a:r>
              <a:rPr lang="en-ZA" altLang="en-US" sz="1400" dirty="0">
                <a:solidFill>
                  <a:srgbClr val="000000"/>
                </a:solidFill>
                <a:latin typeface="Century Gothic" panose="020B0502020202020204" pitchFamily="34" charset="0"/>
              </a:rPr>
              <a:t>5.Jonsson Workwear</a:t>
            </a:r>
          </a:p>
          <a:p>
            <a:pPr algn="l">
              <a:lnSpc>
                <a:spcPct val="150000"/>
              </a:lnSpc>
            </a:pPr>
            <a:r>
              <a:rPr lang="en-ZA" altLang="en-US" sz="1400" dirty="0">
                <a:solidFill>
                  <a:srgbClr val="000000"/>
                </a:solidFill>
                <a:latin typeface="Century Gothic" panose="020B0502020202020204" pitchFamily="34" charset="0"/>
              </a:rPr>
              <a:t>6.  Sasol</a:t>
            </a:r>
          </a:p>
          <a:p>
            <a:pPr marL="285750" indent="-285750" algn="l">
              <a:buFont typeface="Wingdings" pitchFamily="2" charset="2"/>
              <a:buChar char="§"/>
            </a:pPr>
            <a:endParaRPr lang="en-GB" sz="1400" dirty="0">
              <a:latin typeface="Century Gothic" panose="020B0502020202020204" pitchFamily="34" charset="0"/>
            </a:endParaRPr>
          </a:p>
        </p:txBody>
      </p:sp>
    </p:spTree>
    <p:extLst>
      <p:ext uri="{BB962C8B-B14F-4D97-AF65-F5344CB8AC3E}">
        <p14:creationId xmlns:p14="http://schemas.microsoft.com/office/powerpoint/2010/main" val="23583988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140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73394"/>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b="1" dirty="0">
                <a:effectLst/>
                <a:latin typeface="Century Gothic" panose="020B050202020202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77500" lnSpcReduction="20000"/>
          </a:bodyPr>
          <a:lstStyle/>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NWK has shown not only commitment but concerted efforts to comply with the recommendations of the CGE.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NWK has taken the CGE's recommendation concerning ring-fencing for </a:t>
            </a:r>
            <a:r>
              <a:rPr lang="en-US" sz="1800" dirty="0">
                <a:solidFill>
                  <a:srgbClr val="000000"/>
                </a:solidFill>
                <a:effectLst/>
                <a:latin typeface="Century Gothic" panose="020B0502020202020204" pitchFamily="34" charset="0"/>
                <a:ea typeface="Calibri" panose="020F0502020204030204" pitchFamily="34" charset="0"/>
                <a:cs typeface="ÍˇÂá˛"/>
              </a:rPr>
              <a:t>women seriously in that five (5) top management positions have been</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ÍˇÂá˛"/>
              </a:rPr>
              <a:t>ring-fenced exclusively for women, with one (1) post already filled by</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 woman. This shows NWK’s commitment to transforming its workplace and ensuring that women hold top management positions.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 NWK is commended for the robust </a:t>
            </a: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wayfor</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the robust way it approached its journey towards transformation. Strides have been made to build a workforce </a:t>
            </a:r>
            <a:r>
              <a:rPr lang="en-US" sz="1800" dirty="0">
                <a:solidFill>
                  <a:srgbClr val="000000"/>
                </a:solidFill>
                <a:effectLst/>
                <a:latin typeface="Century Gothic" panose="020B0502020202020204" pitchFamily="34" charset="0"/>
                <a:ea typeface="Calibri" panose="020F0502020204030204" pitchFamily="34" charset="0"/>
                <a:cs typeface="ÍˇÂá˛"/>
              </a:rPr>
              <a:t>that reflects the demographics of South Africa.</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 NWK took the CGE’s recommendations to heart in that it made a concerted effort to contact the university’s Disability Desk to secure </a:t>
            </a: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PwD</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and went further by engaging with the Department of </a:t>
            </a: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Labour</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to request a database of PWD.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 The CGE did not deem it necessary to call NWK to make further representations.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159781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141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923519"/>
          </a:xfrm>
        </p:spPr>
        <p:txBody>
          <a:bodyPr>
            <a:normAutofit fontScale="90000"/>
          </a:bodyPr>
          <a:lstStyle/>
          <a:p>
            <a:pPr>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MOORDDRIFT</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57510"/>
            <a:ext cx="9144000" cy="4427488"/>
          </a:xfrm>
        </p:spPr>
        <p:txBody>
          <a:bodyPr>
            <a:normAutofit fontScale="32500" lnSpcReduction="20000"/>
          </a:bodyPr>
          <a:lstStyle/>
          <a:p>
            <a:pPr algn="l">
              <a:lnSpc>
                <a:spcPct val="150000"/>
              </a:lnSpc>
            </a:pPr>
            <a:r>
              <a:rPr lang="en-US" sz="43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Moorddrift</a:t>
            </a:r>
            <a:r>
              <a:rPr lang="en-US" sz="4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Dairy is a Limpopo-based company that </a:t>
            </a:r>
            <a:r>
              <a:rPr lang="en-US" sz="43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specialises</a:t>
            </a:r>
            <a:r>
              <a:rPr lang="en-US" sz="4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in dairy products. The company appeared before the CGE during the transformation hearings in the 2016/2017 </a:t>
            </a:r>
            <a:r>
              <a:rPr lang="en-US" sz="4300" dirty="0">
                <a:solidFill>
                  <a:srgbClr val="000000"/>
                </a:solidFill>
                <a:effectLst/>
                <a:latin typeface="Century Gothic" panose="020B0502020202020204" pitchFamily="34" charset="0"/>
                <a:ea typeface="Calibri" panose="020F0502020204030204" pitchFamily="34" charset="0"/>
                <a:cs typeface="ÍˇÂá˛"/>
              </a:rPr>
              <a:t>financial year and again in 2017/2018. The company has demonstrated</a:t>
            </a:r>
            <a:r>
              <a:rPr lang="en-US" sz="4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substantial progress in complying with the recommendations of the CGE.</a:t>
            </a:r>
          </a:p>
          <a:p>
            <a:pPr algn="l">
              <a:lnSpc>
                <a:spcPct val="150000"/>
              </a:lnSpc>
            </a:pP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3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mj-lt"/>
              <a:buAutoNum type="alphaLcParenR"/>
            </a:pPr>
            <a:r>
              <a:rPr lang="en-US" sz="4300" dirty="0">
                <a:effectLst/>
                <a:latin typeface="Century Gothic" panose="020B0502020202020204" pitchFamily="34" charset="0"/>
                <a:ea typeface="Calibri" panose="020F0502020204030204" pitchFamily="34" charset="0"/>
                <a:cs typeface="Times New Roman" panose="02020603050405020304" pitchFamily="18" charset="0"/>
              </a:rPr>
              <a:t>The company must ensure active participation of women in the unions.</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212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142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923519"/>
          </a:xfrm>
        </p:spPr>
        <p:txBody>
          <a:bodyPr>
            <a:normAutofit fontScale="90000"/>
          </a:bodyPr>
          <a:lstStyle/>
          <a:p>
            <a:pPr>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MOORDDRIFT</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57510"/>
            <a:ext cx="9144000" cy="4427488"/>
          </a:xfrm>
        </p:spPr>
        <p:txBody>
          <a:bodyPr>
            <a:normAutofit fontScale="25000" lnSpcReduction="20000"/>
          </a:bodyPr>
          <a:lstStyle/>
          <a:p>
            <a:pPr algn="l"/>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 submitted that it had engaged several times with the unions regarding women participation. As a result, the workforce would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finalise</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the se</a:t>
            </a:r>
            <a:r>
              <a:rPr lang="en-US" sz="5600" dirty="0">
                <a:effectLst/>
                <a:latin typeface="Century Gothic" panose="020B0502020202020204" pitchFamily="34" charset="0"/>
                <a:ea typeface="Calibri" panose="020F0502020204030204" pitchFamily="34" charset="0"/>
                <a:cs typeface="ÍˇÂá˛"/>
              </a:rPr>
              <a:t>lection</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5600" dirty="0">
                <a:effectLst/>
                <a:latin typeface="Century Gothic" panose="020B0502020202020204" pitchFamily="34" charset="0"/>
                <a:ea typeface="Calibri" panose="020F0502020204030204" pitchFamily="34" charset="0"/>
                <a:cs typeface="ÍˇÂá˛"/>
              </a:rPr>
              <a:t>of three women shop stewards</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In addition, it had recommended to unions that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women be separated in union meetings to ensure meaningful participation, unhampered by traditional/cultural in</a:t>
            </a:r>
            <a:r>
              <a:rPr lang="en-US" sz="5600" dirty="0">
                <a:effectLst/>
                <a:latin typeface="Century Gothic" panose="020B0502020202020204" pitchFamily="34" charset="0"/>
                <a:ea typeface="Calibri" panose="020F0502020204030204" pitchFamily="34" charset="0"/>
                <a:cs typeface="ÍˇÂá˛"/>
              </a:rPr>
              <a:t>fluences.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mj-lt"/>
              <a:buAutoNum type="alphaLcParenR"/>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Reasonable accommodation should be provided for persons with disabilities in the workplace, and concerns should be addressed that PWD are side-lined by fellow employees.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005680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143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3735388"/>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stated that the relationship between PWD and their fellow employees was improving. This was</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achieved through awareness campaigns that focused on diversity and disability. The company indicated that n the past it had tried through learnership programmes to employ PWD. Currently, however,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were appointed through workforce referrals.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Minutes of meetings held with the unions should be signed by the CEO and the Employment Equity Manager.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99150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144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2"/>
            <a:ext cx="9144000" cy="4309856"/>
          </a:xfrm>
        </p:spPr>
        <p:txBody>
          <a:bodyPr>
            <a:normAutofit fontScale="25000" lnSpcReduction="20000"/>
          </a:bodyPr>
          <a:lstStyle/>
          <a:p>
            <a:pPr algn="just">
              <a:lnSpc>
                <a:spcPct val="150000"/>
              </a:lnSpc>
            </a:pP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 submitted copies of the minutes of a meet</a:t>
            </a:r>
            <a:r>
              <a:rPr lang="en-US" sz="5600" dirty="0">
                <a:effectLst/>
                <a:latin typeface="Century Gothic" panose="020B0502020202020204" pitchFamily="34" charset="0"/>
                <a:ea typeface="Calibri" panose="020F0502020204030204" pitchFamily="34" charset="0"/>
                <a:cs typeface="ÍˇÂá˛"/>
              </a:rPr>
              <a:t>ing held with the unions and the CGE accordingly verified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that the CEO had signed same.</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CGE must conduct workshops to address issues of gender-based violence at the company.</a:t>
            </a:r>
            <a:endParaRPr lang="en-US" sz="5600" dirty="0">
              <a:latin typeface="Century Gothic" panose="020B050202020202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ÍˇÂá˛"/>
              </a:rPr>
              <a:t>The CGE Limpopo Office was invited to, and attended, an awareness campaign in 2018 and another one on 16 August 2019.</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e) The company must appoint an Employment Equity Manager.</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HR Manager was assigned the duties of Employment Equity Manager. The appointment is progressive and per the EEA. The assignment of an employment equity manager ensures that equity and gender equality in the company are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prioritised</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50000"/>
              </a:lnSpc>
            </a:pP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ÍˇÂá˛"/>
              </a:rPr>
              <a:t> </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ÍˇÂá˛"/>
              </a:rPr>
              <a:t> </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ÍˇÂá˛"/>
              </a:rPr>
              <a:t> </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ÍˇÂá˛"/>
              </a:rPr>
              <a:t> </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ÍˇÂá˛"/>
              </a:rPr>
              <a:t> </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l" eaLnBrk="1" hangingPunct="1">
              <a:lnSpc>
                <a:spcPct val="90000"/>
              </a:lnSpc>
              <a:spcBef>
                <a:spcPct val="0"/>
              </a:spcBef>
              <a:defRPr/>
            </a:pPr>
            <a:endParaRPr lang="en-GB" sz="12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235440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145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787041"/>
          </a:xfrm>
        </p:spPr>
        <p:txBody>
          <a:bodyPr>
            <a:normAutofit/>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2"/>
            <a:ext cx="9144000" cy="4309856"/>
          </a:xfrm>
        </p:spPr>
        <p:txBody>
          <a:bodyPr>
            <a:normAutofit fontScale="25000" lnSpcReduction="20000"/>
          </a:bodyPr>
          <a:lstStyle/>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The company has complied with most recommendations of the CGE.</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The critical recommendation outstanding was addressing gender-based violence in the workplace. The company has strengthened relations with the South African Police Service (SAPS) to address this challenge. The Company and SAPS have accommodated regular awareness campaigns on gender-based violence. Moreover, SAPS has committed to readily avail itself for any challenges encountered by employees.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 The CGE and SAPS attended a session with employees in 2018 where gender-based violence was discussed. Similarly, during August</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2019, the CGE and the Department of Social Development attended a session with employers to discuss issues of gender-based violence.</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d) The company has created an enabling environment for employees with disabilities. For example, awareness campaigns on disability have been held to ensure that employees are sensitive to various disabilities. Moreover, the company has provided listening devices to its employees to accommodate them reasonably.</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482488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146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787041"/>
          </a:xfrm>
        </p:spPr>
        <p:txBody>
          <a:bodyPr>
            <a:normAutofit/>
          </a:bodyPr>
          <a:lstStyle/>
          <a:p>
            <a:r>
              <a:rPr lang="en-US" sz="1800" b="1" dirty="0">
                <a:latin typeface="Century Gothic" panose="020B0502020202020204" pitchFamily="34" charset="0"/>
                <a:ea typeface="Calibri" panose="020F0502020204030204" pitchFamily="34" charset="0"/>
                <a:cs typeface="Times New Roman" panose="02020603050405020304" pitchFamily="18" charset="0"/>
              </a:rPr>
              <a:t>EH HASSIM</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2"/>
            <a:ext cx="9144000" cy="4309856"/>
          </a:xfrm>
        </p:spPr>
        <p:txBody>
          <a:bodyPr>
            <a:normAutofit fontScale="40000" lnSpcReduction="20000"/>
          </a:bodyPr>
          <a:lstStyle/>
          <a:p>
            <a:pPr algn="just">
              <a:lnSpc>
                <a:spcPct val="150000"/>
              </a:lnSpc>
            </a:pPr>
            <a:r>
              <a:rPr lang="en-US" sz="3500" dirty="0">
                <a:effectLst/>
                <a:latin typeface="Century Gothic" panose="020B0502020202020204" pitchFamily="34" charset="0"/>
                <a:ea typeface="Calibri" panose="020F0502020204030204" pitchFamily="34" charset="0"/>
                <a:cs typeface="Times New Roman" panose="02020603050405020304" pitchFamily="18" charset="0"/>
              </a:rPr>
              <a:t>EH Hassim Builders World is a Limpopo based company that </a:t>
            </a:r>
            <a:r>
              <a:rPr lang="en-US" sz="3500" dirty="0" err="1">
                <a:effectLst/>
                <a:latin typeface="Century Gothic" panose="020B0502020202020204" pitchFamily="34" charset="0"/>
                <a:ea typeface="Calibri" panose="020F0502020204030204" pitchFamily="34" charset="0"/>
                <a:cs typeface="Times New Roman" panose="02020603050405020304" pitchFamily="18" charset="0"/>
              </a:rPr>
              <a:t>specialises</a:t>
            </a:r>
            <a:r>
              <a:rPr lang="en-US" sz="3500" dirty="0">
                <a:effectLst/>
                <a:latin typeface="Century Gothic" panose="020B0502020202020204" pitchFamily="34" charset="0"/>
                <a:ea typeface="Calibri" panose="020F0502020204030204" pitchFamily="34" charset="0"/>
                <a:cs typeface="Times New Roman" panose="02020603050405020304" pitchFamily="18" charset="0"/>
              </a:rPr>
              <a:t> in hardware products. The company appeared before the CGE during the transformation hearings </a:t>
            </a:r>
            <a:r>
              <a:rPr lang="en-US" sz="3500" dirty="0">
                <a:effectLst/>
                <a:latin typeface="Century Gothic" panose="020B0502020202020204" pitchFamily="34" charset="0"/>
                <a:ea typeface="Calibri" panose="020F0502020204030204" pitchFamily="34" charset="0"/>
                <a:cs typeface="ÍˇÂá˛"/>
              </a:rPr>
              <a:t>in the 2016/2017 financial year and during follow-up hearings in the 2017/2018</a:t>
            </a:r>
            <a:r>
              <a:rPr lang="en-US" sz="35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3500" dirty="0">
                <a:effectLst/>
                <a:latin typeface="Century Gothic" panose="020B0502020202020204" pitchFamily="34" charset="0"/>
                <a:ea typeface="Calibri" panose="020F0502020204030204" pitchFamily="34" charset="0"/>
                <a:cs typeface="ÍˇÂá˛"/>
              </a:rPr>
              <a:t>financial year. </a:t>
            </a:r>
          </a:p>
          <a:p>
            <a:pPr algn="just">
              <a:lnSpc>
                <a:spcPct val="150000"/>
              </a:lnSpc>
            </a:pPr>
            <a:endParaRPr lang="en-US" sz="3500" dirty="0">
              <a:effectLst/>
              <a:latin typeface="Century Gothic" panose="020B0502020202020204" pitchFamily="34" charset="0"/>
              <a:ea typeface="Calibri" panose="020F0502020204030204" pitchFamily="34" charset="0"/>
              <a:cs typeface="ÍˇÂá˛"/>
            </a:endParaRPr>
          </a:p>
          <a:p>
            <a:pPr algn="just">
              <a:lnSpc>
                <a:spcPct val="150000"/>
              </a:lnSpc>
            </a:pPr>
            <a:r>
              <a:rPr lang="en-US" sz="3500" dirty="0">
                <a:effectLst/>
                <a:latin typeface="Century Gothic" panose="020B0502020202020204" pitchFamily="34" charset="0"/>
                <a:ea typeface="Calibri" panose="020F0502020204030204" pitchFamily="34" charset="0"/>
                <a:cs typeface="ÍˇÂá˛"/>
              </a:rPr>
              <a:t>As a result, the company has demonstrated substantial progress in complying with</a:t>
            </a:r>
            <a:r>
              <a:rPr lang="en-US" sz="3500" dirty="0">
                <a:effectLst/>
                <a:latin typeface="Century Gothic" panose="020B0502020202020204" pitchFamily="34" charset="0"/>
                <a:ea typeface="Calibri" panose="020F0502020204030204" pitchFamily="34" charset="0"/>
                <a:cs typeface="Times New Roman" panose="02020603050405020304" pitchFamily="18" charset="0"/>
              </a:rPr>
              <a:t> the recommendations of the CGE.</a:t>
            </a:r>
            <a:endParaRPr lang="en-ZA" sz="3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714143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147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800689"/>
          </a:xfrm>
        </p:spPr>
        <p:txBody>
          <a:bodyPr>
            <a:normAutofit/>
          </a:bodyPr>
          <a:lstStyle/>
          <a:p>
            <a:r>
              <a:rPr lang="en-ZA" sz="1800" b="1" dirty="0">
                <a:effectLst/>
                <a:latin typeface="Century Gothic" panose="020B0502020202020204" pitchFamily="34" charset="0"/>
                <a:ea typeface="Calibri" panose="020F0502020204030204" pitchFamily="34" charset="0"/>
                <a:cs typeface="Times New Roman" panose="02020603050405020304" pitchFamily="18" charset="0"/>
              </a:rPr>
              <a:t>CONTINUATION</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92824"/>
            <a:ext cx="9144000" cy="4274866"/>
          </a:xfrm>
        </p:spPr>
        <p:txBody>
          <a:bodyPr>
            <a:normAutofit fontScale="25000" lnSpcReduction="20000"/>
          </a:bodyPr>
          <a:lstStyle/>
          <a:p>
            <a:pPr lvl="0" algn="l">
              <a:lnSpc>
                <a:spcPct val="170000"/>
              </a:lnSpc>
            </a:pPr>
            <a:r>
              <a:rPr lang="en-US" sz="6000" b="1" dirty="0">
                <a:latin typeface="Century Gothic" panose="020B0502020202020204" pitchFamily="34" charset="0"/>
                <a:ea typeface="Calibri" panose="020F0502020204030204" pitchFamily="34" charset="0"/>
                <a:cs typeface="ÍˇÂá˛"/>
              </a:rPr>
              <a:t>RECOMMENDATIONS MADE IN 2016/2017 THE CGE NOTED THE FOLLOWING:</a:t>
            </a:r>
            <a:endParaRPr lang="en-US" sz="5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l">
              <a:lnSpc>
                <a:spcPct val="170000"/>
              </a:lnSpc>
              <a:buFont typeface="+mj-lt"/>
              <a:buAutoNum type="alphaLcParenR"/>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 needs to conduct sexual harassment workshops for employees who are stationed in the yards.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Workshops were conducted in the yards during 2017 and 2018 but no attendance registers were completed. The company further submitted that on 26 June 2019, sexual harassment training was done with yard employees </a:t>
            </a:r>
            <a:r>
              <a:rPr lang="en-US" sz="5600" dirty="0">
                <a:effectLst/>
                <a:latin typeface="Century Gothic" panose="020B0502020202020204" pitchFamily="34" charset="0"/>
                <a:ea typeface="Calibri" panose="020F0502020204030204" pitchFamily="34" charset="0"/>
                <a:cs typeface="ÍˇÂá˛"/>
              </a:rPr>
              <a:t>by the HR Manager and Health and Safety Officer. The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attendance register for 26 June 2019 was submitted to the CGE. The attitude of male employees towards women in the yards had changed since the sexual harassment training took place. The company submitted that employees understand the seriousness of sexual harassment in the workplace. The CGE records that it conducted a sexual harassment workshop with the company during 2017.</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r>
              <a:rPr lang="en-ZA" sz="5600" dirty="0">
                <a:latin typeface="Calibri" panose="020F0502020204030204" pitchFamily="34" charset="0"/>
                <a:ea typeface="Calibri" panose="020F0502020204030204" pitchFamily="34" charset="0"/>
                <a:cs typeface="Times New Roman" panose="02020603050405020304" pitchFamily="18" charset="0"/>
              </a:rPr>
              <a:t>b)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company’s Training Centre needs to take in female learners to learn the necessary skills to be appointed in the yards.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14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8497454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148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718803"/>
          </a:xfrm>
        </p:spPr>
        <p:txBody>
          <a:bodyPr>
            <a:normAutofit fontScale="90000"/>
          </a:bodyPr>
          <a:lstStyle/>
          <a:p>
            <a:r>
              <a:rPr lang="en-ZA" sz="2000" b="1" dirty="0">
                <a:effectLst/>
                <a:latin typeface="Century Gothic" panose="020B0502020202020204" pitchFamily="34" charset="0"/>
                <a:ea typeface="Calibri" panose="020F0502020204030204" pitchFamily="34" charset="0"/>
                <a:cs typeface="Times New Roman" panose="02020603050405020304" pitchFamily="18" charset="0"/>
              </a:rPr>
              <a:t>CONTIUATION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57510"/>
            <a:ext cx="9144000" cy="4410179"/>
          </a:xfrm>
        </p:spPr>
        <p:txBody>
          <a:bodyPr>
            <a:normAutofit fontScale="25000" lnSpcReduction="20000"/>
          </a:bodyPr>
          <a:lstStyle/>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 submitted that: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Total Learners in 2018/2019:</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 Women = 45 (85%)</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Men = 8.</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Total Learners in 2019/2020:</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 Women =11 (85%)</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Men = 2.</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However, the company explained that it had found that women did not want to work in the yards because of the physical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labour</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required. The working environment in the yards is harsh, and employees need to be on their feet the whole day. It was further submitted that the Yard employees carry heavy objects, and most women cannot pick up or load these products. The company indicated that it was looking for women willing to use the forklifts in the yards but had not received CVs to this effect.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9597431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149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51881"/>
            <a:ext cx="9144000" cy="4450748"/>
          </a:xfrm>
        </p:spPr>
        <p:txBody>
          <a:bodyPr>
            <a:normAutofit fontScale="32500" lnSpcReduction="20000"/>
          </a:bodyPr>
          <a:lstStyle/>
          <a:p>
            <a:pPr algn="just">
              <a:lnSpc>
                <a:spcPct val="150000"/>
              </a:lnSpc>
            </a:pPr>
            <a:r>
              <a:rPr lang="en-US" sz="4300" dirty="0">
                <a:effectLst/>
                <a:latin typeface="Century Gothic" panose="020B0502020202020204" pitchFamily="34" charset="0"/>
                <a:ea typeface="Calibri" panose="020F0502020204030204" pitchFamily="34" charset="0"/>
                <a:cs typeface="Times New Roman" panose="02020603050405020304" pitchFamily="18" charset="0"/>
              </a:rPr>
              <a:t>The CGE recorded that women can use forklifts like men in the yards and therefore should be considered for such roles.</a:t>
            </a:r>
          </a:p>
          <a:p>
            <a:pPr lvl="0" algn="l">
              <a:lnSpc>
                <a:spcPct val="170000"/>
              </a:lnSpc>
            </a:pPr>
            <a:r>
              <a:rPr lang="en-US" sz="4400" b="1" dirty="0">
                <a:latin typeface="Century Gothic" panose="020B0502020202020204" pitchFamily="34" charset="0"/>
                <a:ea typeface="Calibri" panose="020F0502020204030204" pitchFamily="34" charset="0"/>
                <a:cs typeface="ÍˇÂá˛"/>
              </a:rPr>
              <a:t>RECOMMENDATIONS MADE IN 2016/2017 THE CGE NOTED THE FOLLOWING:</a:t>
            </a:r>
            <a:endParaRPr lang="en-US" sz="4400" dirty="0">
              <a:latin typeface="Century Gothic" panose="020B0502020202020204" pitchFamily="34" charset="0"/>
              <a:ea typeface="Calibri" panose="020F0502020204030204" pitchFamily="34" charset="0"/>
              <a:cs typeface="Times New Roman" panose="02020603050405020304" pitchFamily="18" charset="0"/>
            </a:endParaRPr>
          </a:p>
          <a:p>
            <a:pPr lvl="0" algn="just"/>
            <a:r>
              <a:rPr lang="en-US" sz="4300" dirty="0">
                <a:latin typeface="Century Gothic" panose="020B0502020202020204" pitchFamily="34" charset="0"/>
                <a:ea typeface="Calibri" panose="020F0502020204030204" pitchFamily="34" charset="0"/>
                <a:cs typeface="Times New Roman" panose="02020603050405020304" pitchFamily="18" charset="0"/>
              </a:rPr>
              <a:t>c) </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The representation of women in management positions needs to be improved</a:t>
            </a:r>
          </a:p>
          <a:p>
            <a:pPr lvl="0" algn="just"/>
            <a:endParaRPr lang="en-US" sz="4300" dirty="0">
              <a:solidFill>
                <a:srgbClr val="002060"/>
              </a:solidFill>
              <a:latin typeface="Century Gothic" panose="020B0502020202020204" pitchFamily="34" charset="0"/>
              <a:cs typeface="Times New Roman" panose="02020603050405020304" pitchFamily="18" charset="0"/>
            </a:endParaRPr>
          </a:p>
          <a:p>
            <a:pPr algn="just"/>
            <a:r>
              <a:rPr lang="en-US" sz="43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300" dirty="0">
                <a:effectLst/>
                <a:latin typeface="Century Gothic" panose="020B0502020202020204" pitchFamily="34" charset="0"/>
                <a:ea typeface="Calibri" panose="020F0502020204030204" pitchFamily="34" charset="0"/>
                <a:cs typeface="Times New Roman" panose="02020603050405020304" pitchFamily="18" charset="0"/>
              </a:rPr>
              <a:t>The company submitted that women in top management</a:t>
            </a:r>
            <a:r>
              <a:rPr lang="en-ZA" sz="4300" dirty="0">
                <a:latin typeface="Calibri" panose="020F0502020204030204" pitchFamily="34" charset="0"/>
                <a:ea typeface="Calibri" panose="020F0502020204030204" pitchFamily="34" charset="0"/>
                <a:cs typeface="Times New Roman" panose="02020603050405020304" pitchFamily="18" charset="0"/>
              </a:rPr>
              <a:t> </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were as follows:</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300" dirty="0">
                <a:effectLst/>
                <a:latin typeface="Century Gothic" panose="020B0502020202020204" pitchFamily="34" charset="0"/>
                <a:ea typeface="Calibri" panose="020F0502020204030204" pitchFamily="34" charset="0"/>
                <a:cs typeface="ÍˇÂá˛"/>
              </a:rPr>
              <a:t>• </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Total in 2017 – Zero (0)</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300" dirty="0">
                <a:effectLst/>
                <a:latin typeface="Century Gothic" panose="020B0502020202020204" pitchFamily="34" charset="0"/>
                <a:ea typeface="Calibri" panose="020F0502020204030204" pitchFamily="34" charset="0"/>
                <a:cs typeface="ÍˇÂá˛"/>
              </a:rPr>
              <a:t>• </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Total in 2019 – Two (2)</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300" dirty="0" err="1">
                <a:effectLst/>
                <a:latin typeface="Century Gothic" panose="020B0502020202020204" pitchFamily="34" charset="0"/>
                <a:ea typeface="Calibri" panose="020F0502020204030204" pitchFamily="34" charset="0"/>
                <a:cs typeface="Times New Roman" panose="02020603050405020304" pitchFamily="18" charset="0"/>
              </a:rPr>
              <a:t>Mrs</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Fatima </a:t>
            </a:r>
            <a:r>
              <a:rPr lang="en-US" sz="4300" dirty="0" err="1">
                <a:effectLst/>
                <a:latin typeface="Century Gothic" panose="020B0502020202020204" pitchFamily="34" charset="0"/>
                <a:ea typeface="Calibri" panose="020F0502020204030204" pitchFamily="34" charset="0"/>
                <a:cs typeface="Times New Roman" panose="02020603050405020304" pitchFamily="18" charset="0"/>
              </a:rPr>
              <a:t>Tayob</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was appointed as a Director in 2018.</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300" dirty="0" err="1">
                <a:effectLst/>
                <a:latin typeface="Century Gothic" panose="020B0502020202020204" pitchFamily="34" charset="0"/>
                <a:ea typeface="Calibri" panose="020F0502020204030204" pitchFamily="34" charset="0"/>
                <a:cs typeface="Times New Roman" panose="02020603050405020304" pitchFamily="18" charset="0"/>
              </a:rPr>
              <a:t>Mrs</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4300" dirty="0" err="1">
                <a:effectLst/>
                <a:latin typeface="Century Gothic" panose="020B0502020202020204" pitchFamily="34" charset="0"/>
                <a:ea typeface="Calibri" panose="020F0502020204030204" pitchFamily="34" charset="0"/>
                <a:cs typeface="Times New Roman" panose="02020603050405020304" pitchFamily="18" charset="0"/>
              </a:rPr>
              <a:t>Christene</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Pienaar was appointed as CFO in 2018.</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endParaRPr lang="en-GB" sz="14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962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15</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2060575"/>
            <a:ext cx="7772400" cy="431800"/>
          </a:xfrm>
        </p:spPr>
        <p:txBody>
          <a:bodyPr>
            <a:normAutofit/>
          </a:bodyPr>
          <a:lstStyle/>
          <a:p>
            <a:pPr eaLnBrk="1" hangingPunct="1"/>
            <a:r>
              <a:rPr lang="en-ZA" altLang="en-US" sz="2000" b="1" dirty="0">
                <a:latin typeface="Century Gothic" panose="020B0502020202020204" pitchFamily="34" charset="0"/>
                <a:sym typeface="Century Gothic" panose="020B0502020202020204" pitchFamily="34" charset="0"/>
              </a:rPr>
              <a:t>CONTINUATION</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708276"/>
            <a:ext cx="8497888" cy="3673475"/>
          </a:xfrm>
        </p:spPr>
        <p:txBody>
          <a:bodyPr>
            <a:normAutofit/>
          </a:bodyPr>
          <a:lstStyle/>
          <a:p>
            <a:pPr algn="l"/>
            <a:r>
              <a:rPr lang="en-GB" sz="1400" dirty="0">
                <a:latin typeface="Century Gothic" panose="020B0502020202020204" pitchFamily="34" charset="0"/>
              </a:rPr>
              <a:t>7. Six Sons t/a Kloppers Six Sons (Pty) Ltd t/a Kloppers</a:t>
            </a:r>
          </a:p>
          <a:p>
            <a:pPr algn="l"/>
            <a:r>
              <a:rPr lang="en-GB" sz="1400" dirty="0">
                <a:latin typeface="Century Gothic" panose="020B0502020202020204" pitchFamily="34" charset="0"/>
              </a:rPr>
              <a:t>8. </a:t>
            </a:r>
            <a:r>
              <a:rPr lang="en-GB" sz="1400" dirty="0" err="1">
                <a:latin typeface="Century Gothic" panose="020B0502020202020204" pitchFamily="34" charset="0"/>
              </a:rPr>
              <a:t>Vermeulens</a:t>
            </a:r>
            <a:r>
              <a:rPr lang="en-GB" sz="1400" dirty="0">
                <a:latin typeface="Century Gothic" panose="020B0502020202020204" pitchFamily="34" charset="0"/>
              </a:rPr>
              <a:t> Build It</a:t>
            </a:r>
          </a:p>
          <a:p>
            <a:pPr algn="l"/>
            <a:r>
              <a:rPr lang="en-GB" sz="1400" dirty="0">
                <a:latin typeface="Century Gothic" panose="020B0502020202020204" pitchFamily="34" charset="0"/>
              </a:rPr>
              <a:t>9. SAB</a:t>
            </a:r>
          </a:p>
          <a:p>
            <a:pPr algn="l"/>
            <a:r>
              <a:rPr lang="en-GB" sz="1400" dirty="0">
                <a:latin typeface="Century Gothic" panose="020B0502020202020204" pitchFamily="34" charset="0"/>
              </a:rPr>
              <a:t>10.Tiger Brands</a:t>
            </a:r>
          </a:p>
          <a:p>
            <a:pPr algn="l"/>
            <a:r>
              <a:rPr lang="en-GB" sz="1400" dirty="0">
                <a:latin typeface="Century Gothic" panose="020B0502020202020204" pitchFamily="34" charset="0"/>
              </a:rPr>
              <a:t>11. Mafikeng Toyota</a:t>
            </a:r>
          </a:p>
          <a:p>
            <a:pPr algn="l"/>
            <a:r>
              <a:rPr lang="en-GB" sz="1400" dirty="0">
                <a:latin typeface="Century Gothic" panose="020B0502020202020204" pitchFamily="34" charset="0"/>
              </a:rPr>
              <a:t>12. Noord Wes </a:t>
            </a:r>
            <a:r>
              <a:rPr lang="en-GB" sz="1400" dirty="0" err="1">
                <a:latin typeface="Century Gothic" panose="020B0502020202020204" pitchFamily="34" charset="0"/>
              </a:rPr>
              <a:t>Korporasie</a:t>
            </a:r>
            <a:r>
              <a:rPr lang="en-GB" sz="1400" dirty="0">
                <a:latin typeface="Century Gothic" panose="020B0502020202020204" pitchFamily="34" charset="0"/>
              </a:rPr>
              <a:t> (NWK)</a:t>
            </a:r>
          </a:p>
          <a:p>
            <a:pPr algn="l"/>
            <a:r>
              <a:rPr lang="en-GB" sz="1400" dirty="0">
                <a:latin typeface="Century Gothic" panose="020B0502020202020204" pitchFamily="34" charset="0"/>
              </a:rPr>
              <a:t>13. </a:t>
            </a:r>
            <a:r>
              <a:rPr lang="en-GB" sz="1400" dirty="0" err="1">
                <a:latin typeface="Century Gothic" panose="020B0502020202020204" pitchFamily="34" charset="0"/>
              </a:rPr>
              <a:t>Oos</a:t>
            </a:r>
            <a:r>
              <a:rPr lang="en-GB" sz="1400" dirty="0">
                <a:latin typeface="Century Gothic" panose="020B0502020202020204" pitchFamily="34" charset="0"/>
              </a:rPr>
              <a:t> </a:t>
            </a:r>
            <a:r>
              <a:rPr lang="en-GB" sz="1400" dirty="0" err="1">
                <a:latin typeface="Century Gothic" panose="020B0502020202020204" pitchFamily="34" charset="0"/>
              </a:rPr>
              <a:t>Vrystaat</a:t>
            </a:r>
            <a:r>
              <a:rPr lang="en-GB" sz="1400" dirty="0">
                <a:latin typeface="Century Gothic" panose="020B0502020202020204" pitchFamily="34" charset="0"/>
              </a:rPr>
              <a:t> </a:t>
            </a:r>
            <a:r>
              <a:rPr lang="en-GB" sz="1400" dirty="0" err="1">
                <a:latin typeface="Century Gothic" panose="020B0502020202020204" pitchFamily="34" charset="0"/>
              </a:rPr>
              <a:t>Korporasie</a:t>
            </a:r>
            <a:r>
              <a:rPr lang="en-GB" sz="1400" dirty="0">
                <a:latin typeface="Century Gothic" panose="020B0502020202020204" pitchFamily="34" charset="0"/>
              </a:rPr>
              <a:t> (OVK)</a:t>
            </a:r>
          </a:p>
          <a:p>
            <a:pPr algn="l"/>
            <a:r>
              <a:rPr lang="en-GB" sz="1400" dirty="0">
                <a:latin typeface="Century Gothic" panose="020B0502020202020204" pitchFamily="34" charset="0"/>
              </a:rPr>
              <a:t>14. Pick n Pay (PnP)</a:t>
            </a:r>
          </a:p>
          <a:p>
            <a:pPr algn="l"/>
            <a:r>
              <a:rPr lang="en-GB" sz="1400" dirty="0">
                <a:latin typeface="Century Gothic" panose="020B0502020202020204" pitchFamily="34" charset="0"/>
              </a:rPr>
              <a:t>15. Rhodes Food Group</a:t>
            </a:r>
          </a:p>
          <a:p>
            <a:pPr algn="l"/>
            <a:r>
              <a:rPr lang="en-GB" sz="1400" dirty="0">
                <a:latin typeface="Century Gothic" panose="020B0502020202020204" pitchFamily="34" charset="0"/>
              </a:rPr>
              <a:t>16. HL Hall and Sons Ltd.</a:t>
            </a:r>
          </a:p>
          <a:p>
            <a:pPr marL="285750" indent="-285750" algn="l">
              <a:buFont typeface="Wingdings" pitchFamily="2" charset="2"/>
              <a:buChar char="§"/>
            </a:pPr>
            <a:endParaRPr lang="en-GB" sz="1400" dirty="0">
              <a:latin typeface="Century Gothic" panose="020B0502020202020204" pitchFamily="34" charset="0"/>
            </a:endParaRPr>
          </a:p>
        </p:txBody>
      </p:sp>
    </p:spTree>
    <p:extLst>
      <p:ext uri="{BB962C8B-B14F-4D97-AF65-F5344CB8AC3E}">
        <p14:creationId xmlns:p14="http://schemas.microsoft.com/office/powerpoint/2010/main" val="85336104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150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51881"/>
            <a:ext cx="9144000" cy="4450748"/>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overall women representation in top management </a:t>
            </a:r>
            <a:r>
              <a:rPr lang="en-US" sz="1400" dirty="0">
                <a:effectLst/>
                <a:latin typeface="Century Gothic" panose="020B0502020202020204" pitchFamily="34" charset="0"/>
                <a:ea typeface="Calibri" panose="020F0502020204030204" pitchFamily="34" charset="0"/>
                <a:cs typeface="ÍˇÂá˛"/>
              </a:rPr>
              <a:t>positions improved from 27.91% in 2017 to 48.64% in 2019.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submitted that in 2017 there had been some retrenchments due to restructuring, resulting in fewer management positions overall.</a:t>
            </a: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CGE observes that men still dominate senior management, notwithstanding a slight improvement </a:t>
            </a:r>
            <a:r>
              <a:rPr lang="en-US" sz="1400" dirty="0">
                <a:effectLst/>
                <a:latin typeface="Century Gothic" panose="020B0502020202020204" pitchFamily="34" charset="0"/>
                <a:ea typeface="Calibri" panose="020F0502020204030204" pitchFamily="34" charset="0"/>
                <a:cs typeface="ÍˇÂá˛"/>
              </a:rPr>
              <a:t>in women's representation, i.e. 31.25% in 2017 and 33.33% in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2019.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endParaRPr lang="en-GB" sz="14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949115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151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56100"/>
          </a:xfrm>
        </p:spPr>
        <p:txBody>
          <a:bodyPr>
            <a:normAutofit fontScale="25000" lnSpcReduction="20000"/>
          </a:bodyPr>
          <a:lstStyle/>
          <a:p>
            <a:pPr lvl="0" algn="l">
              <a:lnSpc>
                <a:spcPct val="170000"/>
              </a:lnSpc>
            </a:pPr>
            <a:r>
              <a:rPr lang="en-US" sz="5600" b="1" dirty="0">
                <a:latin typeface="Century Gothic" panose="020B0502020202020204" pitchFamily="34" charset="0"/>
                <a:ea typeface="Calibri" panose="020F0502020204030204" pitchFamily="34" charset="0"/>
                <a:cs typeface="ÍˇÂá˛"/>
              </a:rPr>
              <a:t>RECOMMENDATIONS MADE IN 2016/2017 THE CGE NOTED THE FOLLOWING:</a:t>
            </a:r>
            <a:endParaRPr lang="en-US" sz="5600" dirty="0">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d) Representation of women with disabilities needs to be improved, including headhunting at the University of Limpopo.</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4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 submitted that it had contacted the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QuadPara</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Association of South Africa, National Council of and for Persons with Disabilities; Disabled People South Africa and the Department of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Labour</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to recruit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As a result, numerous applications were received for the positions advertised, but most candidates did not meet the requirements stated in the advertisements.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 did not indicate what the advertised positions were and the reasons why the candidates did not meet the requirements.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878837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152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56100"/>
          </a:xfrm>
        </p:spPr>
        <p:txBody>
          <a:bodyPr>
            <a:normAutofit/>
          </a:bodyPr>
          <a:lstStyle/>
          <a:p>
            <a:pPr lvl="0" algn="l">
              <a:lnSpc>
                <a:spcPct val="170000"/>
              </a:lnSpc>
            </a:pPr>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e) The race representation of Indian and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Coloured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people needs to be improved.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b="1" dirty="0">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latin typeface="Century Gothic" panose="020B0502020202020204" pitchFamily="34" charset="0"/>
                <a:ea typeface="Calibri" panose="020F0502020204030204" pitchFamily="34" charset="0"/>
                <a:cs typeface="Times New Roman" panose="02020603050405020304" pitchFamily="18" charset="0"/>
              </a:rPr>
              <a:t>The company submitted that race representation had </a:t>
            </a:r>
            <a:r>
              <a:rPr lang="en-US" sz="1400" dirty="0">
                <a:latin typeface="Century Gothic" panose="020B0502020202020204" pitchFamily="34" charset="0"/>
                <a:ea typeface="Calibri" panose="020F0502020204030204" pitchFamily="34" charset="0"/>
                <a:cs typeface="ÍˇÂá˛"/>
              </a:rPr>
              <a:t>improved since 2017 by an average of 20%. Indian</a:t>
            </a:r>
            <a:r>
              <a:rPr lang="en-US" sz="1400" dirty="0">
                <a:latin typeface="Century Gothic" panose="020B0502020202020204" pitchFamily="34" charset="0"/>
                <a:ea typeface="Calibri" panose="020F0502020204030204" pitchFamily="34" charset="0"/>
                <a:cs typeface="Times New Roman" panose="02020603050405020304" pitchFamily="18" charset="0"/>
              </a:rPr>
              <a:t> representation improved the most with eight (8) new employees. However, no CVS had been received from Coloured persons, probably due to the company's location</a:t>
            </a:r>
            <a:r>
              <a:rPr lang="en-US" sz="1800" dirty="0">
                <a:latin typeface="Century Gothic" panose="020B0502020202020204" pitchFamily="34" charset="0"/>
                <a:ea typeface="Calibri" panose="020F0502020204030204" pitchFamily="34" charset="0"/>
                <a:cs typeface="Times New Roman" panose="02020603050405020304" pitchFamily="18" charset="0"/>
              </a:rPr>
              <a:t>.</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636304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153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25000" lnSpcReduction="20000"/>
          </a:bodyPr>
          <a:lstStyle/>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6000" b="1" dirty="0">
                <a:latin typeface="Century Gothic" panose="020B0502020202020204" pitchFamily="34" charset="0"/>
                <a:ea typeface="Calibri" panose="020F0502020204030204" pitchFamily="34" charset="0"/>
                <a:cs typeface="ÍˇÂá˛"/>
              </a:rPr>
              <a:t>RECOMMENDATIONS MADE IN 2016/2017 THE CGE NOTED THE FOLLOWING:</a:t>
            </a:r>
            <a:r>
              <a:rPr lang="en-US" sz="6000" dirty="0">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f) A succession plan for female employees must be created.</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 had developed a Succession Policy that seeks to employ women within the company. The policy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recognises</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mentorship and coaching as important elements for the purposes of succession. However, the CGE noted with concern the principles set out in the policy, particularly a clause that states: “Succession planning aims to obviate the premature promotion of women employees who may </a:t>
            </a:r>
            <a:r>
              <a:rPr lang="en-US" sz="5600" dirty="0">
                <a:effectLst/>
                <a:latin typeface="Century Gothic" panose="020B0502020202020204" pitchFamily="34" charset="0"/>
                <a:ea typeface="Calibri" panose="020F0502020204030204" pitchFamily="34" charset="0"/>
                <a:cs typeface="ÍˇÂá˛"/>
              </a:rPr>
              <a:t>not yet be capable of fulfilling the appropriate tasks.” The</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clause must be gender-neutral.</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236133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154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800689"/>
          </a:xfrm>
        </p:spPr>
        <p:txBody>
          <a:bodyPr>
            <a:normAutofit/>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92824"/>
            <a:ext cx="9144000" cy="4409805"/>
          </a:xfrm>
        </p:spPr>
        <p:txBody>
          <a:bodyPr>
            <a:normAutofit fontScale="25000" lnSpcReduction="20000"/>
          </a:bodyPr>
          <a:lstStyle/>
          <a:p>
            <a:pPr algn="l">
              <a:lnSpc>
                <a:spcPct val="170000"/>
              </a:lnSpc>
            </a:pPr>
            <a:r>
              <a:rPr lang="en-US" sz="1800" b="1" dirty="0">
                <a:solidFill>
                  <a:srgbClr val="0D436C"/>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a) The company demonstrated its commitment to complying with the recommendations of the CGE and most recommendations were complied with.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70000"/>
              </a:lnSpc>
            </a:pPr>
            <a:r>
              <a:rPr lang="en-US" sz="5600" dirty="0">
                <a:effectLst/>
                <a:latin typeface="Century Gothic" panose="020B0502020202020204" pitchFamily="34" charset="0"/>
                <a:ea typeface="Calibri" panose="020F0502020204030204" pitchFamily="34" charset="0"/>
                <a:cs typeface="ÍˇÂá˛"/>
              </a:rPr>
              <a:t>b) The CGE observed that middle management improved significantly to ensure the representation of women i.e. from 29.17% in 2017 to 54.17% in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2019. 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7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c) It was observed that retrenchments in 2017 resulted in an increase in women employees in that more men were retrenched.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70000"/>
              </a:lnSpc>
            </a:pPr>
            <a:r>
              <a:rPr lang="en-US" sz="5600" dirty="0">
                <a:effectLst/>
                <a:latin typeface="Century Gothic" panose="020B0502020202020204" pitchFamily="34" charset="0"/>
                <a:ea typeface="Calibri" panose="020F0502020204030204" pitchFamily="34" charset="0"/>
                <a:cs typeface="ÍˇÂá˛"/>
              </a:rPr>
              <a:t>d) The Commission recommended that the Limpopo Office of the CGE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continue to work with the company and assist with drafting policies.</a:t>
            </a: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Policies such as gender policies, breastfeeding policies and</a:t>
            </a: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succession policies have subsequently been redrafted and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scrutinised</a:t>
            </a: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by the CGE.</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70000"/>
              </a:lnSpc>
            </a:pPr>
            <a:r>
              <a:rPr lang="en-US" sz="5600" dirty="0">
                <a:effectLst/>
                <a:latin typeface="Century Gothic" panose="020B0502020202020204" pitchFamily="34" charset="0"/>
                <a:ea typeface="Calibri" panose="020F0502020204030204" pitchFamily="34" charset="0"/>
                <a:cs typeface="ÍˇÂá˛"/>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464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155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46098"/>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OOS VRYSTAAT KORPORASIE (OVK)</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02315"/>
          </a:xfrm>
        </p:spPr>
        <p:txBody>
          <a:bodyPr>
            <a:normAutofit fontScale="25000" lnSpcReduction="20000"/>
          </a:bodyPr>
          <a:lstStyle/>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OVK, a well-known agricultural entity in the Free State, participated in the </a:t>
            </a:r>
            <a:r>
              <a:rPr lang="en-US" sz="5600" dirty="0">
                <a:solidFill>
                  <a:srgbClr val="000000"/>
                </a:solidFill>
                <a:effectLst/>
                <a:latin typeface="Century Gothic" panose="020B0502020202020204" pitchFamily="34" charset="0"/>
                <a:ea typeface="Calibri" panose="020F0502020204030204" pitchFamily="34" charset="0"/>
                <a:cs typeface="ÍˇÂá˛"/>
              </a:rPr>
              <a:t>Employment Equity hearing in the 2017/2018 financial year. Following its response on</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progress with recommendations made by the Commission, it was decided to recall the entity to a follow-up hearing.</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entity was scheduled to reappear before the Commission in November 2019.</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Pursuant to the Notice to Appear being served, a company representative informed the Commission of a possible amalgamation with a major agricultural company, namely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Suidwes</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Landbou</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The company submitted that the process still required various negotiations and meetings, and if successful would have a direct impact on its staff establishment and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organisational</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policies.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5173007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156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46098"/>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OOS VRYSTAAT KORPORASIE (OVK)</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02315"/>
          </a:xfrm>
        </p:spPr>
        <p:txBody>
          <a:bodyPr>
            <a:normAutofit fontScale="55000" lnSpcReduction="20000"/>
          </a:bodyPr>
          <a:lstStyle/>
          <a:p>
            <a:pPr algn="just">
              <a:lnSpc>
                <a:spcPct val="150000"/>
              </a:lnSpc>
            </a:pPr>
            <a:r>
              <a:rPr lang="en-US" sz="2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Commission agreed to a postponement on the condition that a follow-up meeting be held in early January 2020 to track progress of the amalgamation. </a:t>
            </a:r>
          </a:p>
          <a:p>
            <a:pPr algn="just">
              <a:lnSpc>
                <a:spcPct val="150000"/>
              </a:lnSpc>
            </a:pPr>
            <a:endParaRPr lang="en-US" sz="2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2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 January 2020 the entity informed the Commission that the said amalgamation would no longer take place. The decision was then taken to proceed with the follow-up hearing.</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3677115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157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38233"/>
            <a:ext cx="9144000" cy="4464396"/>
          </a:xfrm>
        </p:spPr>
        <p:txBody>
          <a:bodyPr>
            <a:normAutofit fontScale="25000" lnSpcReduction="20000"/>
          </a:bodyPr>
          <a:lstStyle/>
          <a:p>
            <a:pPr algn="l">
              <a:lnSpc>
                <a:spcPct val="150000"/>
              </a:lnSpc>
            </a:pPr>
            <a:r>
              <a:rPr lang="en-US" sz="56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lvl="0" algn="l"/>
            <a:r>
              <a:rPr lang="en-US" sz="5600" dirty="0">
                <a:effectLst/>
                <a:latin typeface="Century Gothic" panose="020B0502020202020204" pitchFamily="34" charset="0"/>
                <a:ea typeface="Calibri" panose="020F0502020204030204" pitchFamily="34" charset="0"/>
                <a:cs typeface="Times New Roman" panose="02020603050405020304" pitchFamily="18" charset="0"/>
              </a:rPr>
              <a:t>a) Gender transformation should form part of the performance reviews of the company.</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OVK indicated that gender transformation was addressed in Employment Equity Committee and Management</a:t>
            </a:r>
            <a:r>
              <a:rPr lang="en-ZA" sz="5600" dirty="0">
                <a:latin typeface="Calibri" panose="020F0502020204030204" pitchFamily="34" charset="0"/>
                <a:ea typeface="Calibri" panose="020F0502020204030204" pitchFamily="34" charset="0"/>
                <a:cs typeface="Times New Roman" panose="02020603050405020304" pitchFamily="18" charset="0"/>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meetings. The company was requested to submit minutes of the meetings to establish the nature of discussions on transformation. After a telephonic conversation with a company representative, it was recorded that there had been no meetings wherein gender-related </a:t>
            </a:r>
            <a:r>
              <a:rPr lang="en-US" sz="5600" dirty="0">
                <a:effectLst/>
                <a:latin typeface="Century Gothic" panose="020B0502020202020204" pitchFamily="34" charset="0"/>
                <a:ea typeface="Calibri" panose="020F0502020204030204" pitchFamily="34" charset="0"/>
                <a:cs typeface="ÍˇÂá˛"/>
              </a:rPr>
              <a:t>matters had specifically been discussed. Following the</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5600" dirty="0">
                <a:effectLst/>
                <a:latin typeface="Century Gothic" panose="020B0502020202020204" pitchFamily="34" charset="0"/>
                <a:ea typeface="Calibri" panose="020F0502020204030204" pitchFamily="34" charset="0"/>
                <a:cs typeface="ÍˇÂá˛"/>
              </a:rPr>
              <a:t>first follow-up hearings, it was submitted that meetings</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5600" dirty="0">
                <a:effectLst/>
                <a:latin typeface="Century Gothic" panose="020B0502020202020204" pitchFamily="34" charset="0"/>
                <a:ea typeface="Calibri" panose="020F0502020204030204" pitchFamily="34" charset="0"/>
                <a:cs typeface="ÍˇÂá˛"/>
              </a:rPr>
              <a:t>were to be held with the Board and Head Office,</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however same never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materialised</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778950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158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38233"/>
            <a:ext cx="9144000" cy="4464396"/>
          </a:xfrm>
        </p:spPr>
        <p:txBody>
          <a:bodyPr>
            <a:normAutofit/>
          </a:bodyPr>
          <a:lstStyle/>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This contradictory </a:t>
            </a:r>
            <a:r>
              <a:rPr lang="en-US" sz="1400" dirty="0">
                <a:effectLst/>
                <a:latin typeface="Century Gothic" panose="020B0502020202020204" pitchFamily="34" charset="0"/>
                <a:ea typeface="Calibri" panose="020F0502020204030204" pitchFamily="34" charset="0"/>
                <a:cs typeface="ÍˇÂá˛"/>
              </a:rPr>
              <a:t>statement was flagged as a major concern to the CGE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as the company showed no intention or commitment to address gender transformation or link accountability for the non-achievement thereof. It was indicated that a proposal for these meetings would be put forward to the management team.</a:t>
            </a:r>
          </a:p>
          <a:p>
            <a:pPr algn="l">
              <a:lnSpc>
                <a:spcPct val="150000"/>
              </a:lnSpc>
            </a:pP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b) Capacity-building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need to be introduced aimed at accelerating women and people with disabilities to senior and top management positions.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913211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159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62500" lnSpcReduction="20000"/>
          </a:bodyPr>
          <a:lstStyle/>
          <a:p>
            <a:pPr algn="l"/>
            <a:r>
              <a:rPr lang="en-US" sz="29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2200" dirty="0">
                <a:effectLst/>
                <a:latin typeface="Century Gothic" panose="020B0502020202020204" pitchFamily="34" charset="0"/>
                <a:ea typeface="Calibri" panose="020F0502020204030204" pitchFamily="34" charset="0"/>
                <a:cs typeface="Times New Roman" panose="02020603050405020304" pitchFamily="18" charset="0"/>
              </a:rPr>
              <a:t>OVK indicated that fair opportunity is given to all employees to progress to senior roles irrespective of diversity. No statistics were provided and no supporting documents were given to support this statement.</a:t>
            </a:r>
          </a:p>
          <a:p>
            <a:pPr algn="l">
              <a:lnSpc>
                <a:spcPct val="150000"/>
              </a:lnSpc>
            </a:pP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2500" dirty="0">
                <a:effectLst/>
                <a:latin typeface="Century Gothic" panose="020B0502020202020204" pitchFamily="34" charset="0"/>
                <a:ea typeface="Calibri" panose="020F0502020204030204" pitchFamily="34" charset="0"/>
                <a:cs typeface="Times New Roman" panose="02020603050405020304" pitchFamily="18" charset="0"/>
              </a:rPr>
              <a:t>However, the company indicated that three (3) women employees had recently been promoted to managerial positions, which suggests a slight improvement in respect of gender transformation.</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6347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16</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2060575"/>
            <a:ext cx="7772400" cy="431800"/>
          </a:xfrm>
        </p:spPr>
        <p:txBody>
          <a:bodyPr>
            <a:normAutofit/>
          </a:bodyPr>
          <a:lstStyle/>
          <a:p>
            <a:pPr eaLnBrk="1" hangingPunct="1"/>
            <a:r>
              <a:rPr lang="en-ZA" altLang="en-US" sz="2000" b="1" dirty="0">
                <a:latin typeface="Century Gothic" panose="020B0502020202020204" pitchFamily="34" charset="0"/>
                <a:sym typeface="Century Gothic" panose="020B0502020202020204" pitchFamily="34" charset="0"/>
              </a:rPr>
              <a:t>THE METHODOLOGY USED AND RATIONALE:</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427006"/>
            <a:ext cx="8497888" cy="3954745"/>
          </a:xfrm>
        </p:spPr>
        <p:txBody>
          <a:bodyPr>
            <a:normAutofit/>
          </a:bodyPr>
          <a:lstStyle/>
          <a:p>
            <a:pPr marL="285750" indent="-285750" algn="l">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a:p>
            <a:pPr marL="285750" indent="-285750" algn="l">
              <a:lnSpc>
                <a:spcPct val="150000"/>
              </a:lnSpc>
              <a:buFont typeface="Wingdings" pitchFamily="2" charset="2"/>
              <a:buChar char="§"/>
            </a:pPr>
            <a:r>
              <a:rPr lang="en-ZA" altLang="en-US" sz="1400" dirty="0">
                <a:solidFill>
                  <a:srgbClr val="000000"/>
                </a:solidFill>
                <a:latin typeface="Century Gothic" panose="020B0502020202020204" pitchFamily="34" charset="0"/>
              </a:rPr>
              <a:t>The procedure used to determine any investigation is provided in Sections 10 to 18 of the CGE Act as amended and regulated in terms of the procedure set out therein, read in conjunction with the relevant CGE Complaints Manual, a public document gazetted in July 2016. </a:t>
            </a:r>
          </a:p>
          <a:p>
            <a:pPr marL="285750" indent="-285750" algn="l">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a:p>
            <a:pPr marL="285750" indent="-285750" algn="l">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a:p>
            <a:pPr marL="285750" indent="-285750" algn="l">
              <a:lnSpc>
                <a:spcPct val="150000"/>
              </a:lnSpc>
              <a:buFont typeface="Wingdings" pitchFamily="2" charset="2"/>
              <a:buChar char="§"/>
            </a:pPr>
            <a:r>
              <a:rPr lang="en-ZA" altLang="en-US" sz="1400" dirty="0">
                <a:solidFill>
                  <a:srgbClr val="000000"/>
                </a:solidFill>
                <a:latin typeface="Century Gothic" panose="020B0502020202020204" pitchFamily="34" charset="0"/>
              </a:rPr>
              <a:t>These procedures apply to all persons, including Commissioners and Officials of the CGE, entities and individuals subject to an investigation, and any other person or organisation appointed to assist or participate in an investigation.</a:t>
            </a:r>
          </a:p>
          <a:p>
            <a:pPr marL="285750" indent="-285750" algn="l">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a:p>
            <a:pPr marL="285750" indent="-285750" algn="l">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algn="just">
              <a:lnSpc>
                <a:spcPct val="150000"/>
              </a:lnSpc>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p:txBody>
      </p:sp>
    </p:spTree>
    <p:extLst>
      <p:ext uri="{BB962C8B-B14F-4D97-AF65-F5344CB8AC3E}">
        <p14:creationId xmlns:p14="http://schemas.microsoft.com/office/powerpoint/2010/main" val="160093657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160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25000" lnSpcReduction="20000"/>
          </a:bodyPr>
          <a:lstStyle/>
          <a:p>
            <a:pPr algn="l">
              <a:lnSpc>
                <a:spcPct val="150000"/>
              </a:lnSpc>
            </a:pPr>
            <a:r>
              <a:rPr lang="en-US" sz="5600" b="1" dirty="0">
                <a:latin typeface="Century Gothic" panose="020B0502020202020204" pitchFamily="34" charset="0"/>
                <a:ea typeface="Calibri" panose="020F0502020204030204" pitchFamily="34" charset="0"/>
                <a:cs typeface="ÍˇÂá˛"/>
              </a:rPr>
              <a:t>Recommendations made in 2016/2017 the CGE noted the following:</a:t>
            </a:r>
            <a:endParaRPr lang="en-ZA" sz="5600" dirty="0">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c) Childcare facilities need to be provided, and there is no provision for </a:t>
            </a:r>
            <a:r>
              <a:rPr lang="en-US" sz="5600" dirty="0">
                <a:effectLst/>
                <a:latin typeface="Century Gothic" panose="020B0502020202020204" pitchFamily="34" charset="0"/>
                <a:ea typeface="Calibri" panose="020F0502020204030204" pitchFamily="34" charset="0"/>
                <a:cs typeface="ÍˇÂá˛"/>
              </a:rPr>
              <a:t>flextime within the company.</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OVK indicated that it does not provide childcare facilities </a:t>
            </a:r>
            <a:r>
              <a:rPr lang="en-US" sz="5600" dirty="0">
                <a:effectLst/>
                <a:latin typeface="Century Gothic" panose="020B0502020202020204" pitchFamily="34" charset="0"/>
                <a:ea typeface="Calibri" panose="020F0502020204030204" pitchFamily="34" charset="0"/>
                <a:cs typeface="ÍˇÂá˛"/>
              </a:rPr>
              <a:t>and no provision is made for </a:t>
            </a:r>
            <a:r>
              <a:rPr lang="en-US" sz="5600" dirty="0" err="1">
                <a:effectLst/>
                <a:latin typeface="Century Gothic" panose="020B0502020202020204" pitchFamily="34" charset="0"/>
                <a:ea typeface="Calibri" panose="020F0502020204030204" pitchFamily="34" charset="0"/>
                <a:cs typeface="ÍˇÂá˛"/>
              </a:rPr>
              <a:t>flexitime</a:t>
            </a:r>
            <a:r>
              <a:rPr lang="en-US" sz="5600" dirty="0">
                <a:effectLst/>
                <a:latin typeface="Century Gothic" panose="020B0502020202020204" pitchFamily="34" charset="0"/>
                <a:ea typeface="Calibri" panose="020F0502020204030204" pitchFamily="34" charset="0"/>
                <a:cs typeface="ÍˇÂá˛"/>
              </a:rPr>
              <a:t> within the company.</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However, the company pointed out that it operates in small towns, which allows for women employees to take two childminding breaks per day. This has been an on-going practice. Although not formally communicated in writing, employees are aware of the practice and need only to plan with their direct line managers to use this opportunity. The lack of formal communication in this regard was noted with concern. The absence of a policy directly impacts on implementation processes and accountability.</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19508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161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25000" lnSpcReduction="20000"/>
          </a:bodyPr>
          <a:lstStyle/>
          <a:p>
            <a:pPr lvl="0"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d) Progress made in terms of transformation must be reported. In addition, it was recommended that the company should have a memorandum of understanding with schools, technical colleges and universities.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It was previously stated that the Human Resource section and branch managers embarked on a process of approaching schools to identify potential employees from learners in designated groups.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OVK indicated that a partnership had been formed between the business representative and several schools</a:t>
            </a:r>
            <a:r>
              <a:rPr lang="en-ZA" sz="5600" dirty="0">
                <a:latin typeface="Calibri" panose="020F0502020204030204" pitchFamily="34" charset="0"/>
                <a:ea typeface="Calibri" panose="020F0502020204030204" pitchFamily="34" charset="0"/>
                <a:cs typeface="Times New Roman" panose="02020603050405020304" pitchFamily="18" charset="0"/>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in the area. </a:t>
            </a:r>
            <a:r>
              <a:rPr lang="en-US" sz="5600" dirty="0">
                <a:effectLst/>
                <a:latin typeface="Century Gothic" panose="020B0502020202020204" pitchFamily="34" charset="0"/>
                <a:ea typeface="Calibri" panose="020F0502020204030204" pitchFamily="34" charset="0"/>
                <a:cs typeface="ÍˇÂá˛"/>
              </a:rPr>
              <a:t>In addition, the entity confirmed that it had identified several tertiary</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institutions to be used as feeders of possible interested candidates. Sol Plaatje in the Northern Cape, University of Free State, and North-West University. The Department of Labour had also been approached to assist with recruitment opportunities at OVK.</a:t>
            </a:r>
          </a:p>
          <a:p>
            <a:pPr algn="l">
              <a:lnSpc>
                <a:spcPct val="150000"/>
              </a:lnSpc>
            </a:pP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243148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162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19623"/>
          </a:xfrm>
        </p:spPr>
        <p:txBody>
          <a:bodyPr>
            <a:normAutofit/>
          </a:bodyPr>
          <a:lstStyle/>
          <a:p>
            <a:pPr algn="l"/>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l"/>
            <a:endParaRPr lang="en-US"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algn="l"/>
            <a:r>
              <a:rPr lang="en-US" sz="1400" dirty="0">
                <a:latin typeface="Century Gothic" panose="020B0502020202020204" pitchFamily="34" charset="0"/>
                <a:ea typeface="Calibri" panose="020F0502020204030204" pitchFamily="34" charset="0"/>
                <a:cs typeface="Times New Roman" panose="02020603050405020304" pitchFamily="18" charset="0"/>
              </a:rPr>
              <a:t>e) Disaggregated data must be provided in terms of race and gender regarding the 14 employees previously reported to be disabled.</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l"/>
            <a:endParaRPr lang="en-US" sz="1400" b="1" dirty="0">
              <a:latin typeface="Century Gothic" panose="020B0502020202020204" pitchFamily="34" charset="0"/>
              <a:ea typeface="Calibri" panose="020F0502020204030204" pitchFamily="34" charset="0"/>
              <a:cs typeface="Times New Roman" panose="02020603050405020304" pitchFamily="18" charset="0"/>
            </a:endParaRPr>
          </a:p>
          <a:p>
            <a:pPr algn="l"/>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Because no information had been submitted, the CGE was not able to express its view on whether more or less women with disabilities had been employed by this entity. Therefore, it cannot be said that there is positive progress in terms of transformation relating to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343255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163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19623"/>
          </a:xfrm>
        </p:spPr>
        <p:txBody>
          <a:bodyPr>
            <a:normAutofit/>
          </a:bodyPr>
          <a:lstStyle/>
          <a:p>
            <a:pPr algn="l"/>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l"/>
            <a:endParaRPr lang="en-US"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algn="l"/>
            <a:r>
              <a:rPr lang="en-US" sz="1400" dirty="0">
                <a:effectLst/>
                <a:latin typeface="Century Gothic" panose="020B0502020202020204" pitchFamily="34" charset="0"/>
                <a:ea typeface="Calibri" panose="020F0502020204030204" pitchFamily="34" charset="0"/>
                <a:cs typeface="Times New Roman" panose="02020603050405020304" pitchFamily="18" charset="0"/>
              </a:rPr>
              <a:t> f) Submit a transformation plan.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No information was submitted despite the request for additional information. This is a clear indication of the lack of commitment from the entity to comply with the EEA.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14817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164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73394"/>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309856"/>
          </a:xfrm>
        </p:spPr>
        <p:txBody>
          <a:bodyPr>
            <a:normAutofit/>
          </a:bodyPr>
          <a:lstStyle/>
          <a:p>
            <a:pPr marL="342900" indent="-342900" algn="just">
              <a:lnSpc>
                <a:spcPct val="150000"/>
              </a:lnSpc>
              <a:buAutoNum type="alphaLcParenR"/>
            </a:pPr>
            <a:r>
              <a:rPr lang="en-US"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contradictory statement regarding Employment Equity meetings, which had </a:t>
            </a:r>
            <a:r>
              <a:rPr lang="en-US" sz="1400" dirty="0">
                <a:solidFill>
                  <a:srgbClr val="000000"/>
                </a:solidFill>
                <a:latin typeface="Century Gothic" panose="020B0502020202020204" pitchFamily="34" charset="0"/>
                <a:ea typeface="Calibri" panose="020F0502020204030204" pitchFamily="34" charset="0"/>
                <a:cs typeface="ÍˇÂá˛"/>
              </a:rPr>
              <a:t>not been conducted since the previous hearings, was flagged as a significant concern</a:t>
            </a:r>
            <a:r>
              <a:rPr lang="en-US"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to the CGE, indicating that the company showed no intention or commitment</a:t>
            </a:r>
            <a:r>
              <a:rPr lang="en-US" sz="1400" dirty="0">
                <a:latin typeface="Century Gothic" panose="020B0502020202020204" pitchFamily="34" charset="0"/>
                <a:ea typeface="Calibri" panose="020F0502020204030204" pitchFamily="34" charset="0"/>
                <a:cs typeface="Times New Roman" panose="02020603050405020304" pitchFamily="18" charset="0"/>
              </a:rPr>
              <a:t> to address gender transformation or link accountability for the non-achievement thereof. However, the company later submitted minutes of a meeting in October 2019, which can be construed as either an attempt to make up for this failure or merely to comply with the recommendation for reporting purposes.</a:t>
            </a:r>
          </a:p>
          <a:p>
            <a:pPr marL="342900" indent="-342900" algn="just">
              <a:lnSpc>
                <a:spcPct val="150000"/>
              </a:lnSpc>
              <a:buAutoNum type="alphaLcParenR"/>
            </a:pP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ZA" sz="1400" dirty="0">
                <a:latin typeface="Calibri" panose="020F0502020204030204" pitchFamily="34" charset="0"/>
                <a:ea typeface="Calibri" panose="020F0502020204030204" pitchFamily="34" charset="0"/>
                <a:cs typeface="Times New Roman" panose="02020603050405020304" pitchFamily="18" charset="0"/>
              </a:rPr>
              <a:t>b) </a:t>
            </a:r>
            <a:r>
              <a:rPr lang="en-US" sz="1400" dirty="0">
                <a:latin typeface="Century Gothic" panose="020B0502020202020204" pitchFamily="34" charset="0"/>
                <a:ea typeface="Calibri" panose="020F0502020204030204" pitchFamily="34" charset="0"/>
                <a:cs typeface="Times New Roman" panose="02020603050405020304" pitchFamily="18" charset="0"/>
              </a:rPr>
              <a:t>It would appear that the staff establishment in terms of management is largely occupied by White men, which shows that no transformation has taken place in this regard. Therefore, the company needs to take a robust approach in terms of its turnaround strategy in achieving gender transformation.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457200"/>
            <a:r>
              <a:rPr lang="en-US" sz="19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4648406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165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73394"/>
          </a:xfrm>
        </p:spPr>
        <p:txBody>
          <a:bodyPr>
            <a:normAutofit fontScale="90000"/>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309856"/>
          </a:xfrm>
        </p:spPr>
        <p:txBody>
          <a:bodyPr>
            <a:normAutofit/>
          </a:bodyPr>
          <a:lstStyle/>
          <a:p>
            <a:pPr lvl="0" algn="just">
              <a:lnSpc>
                <a:spcPct val="150000"/>
              </a:lnSpc>
              <a:buClr>
                <a:srgbClr val="000000"/>
              </a:buClr>
            </a:pPr>
            <a:r>
              <a:rPr lang="en-US" sz="1400" dirty="0">
                <a:latin typeface="Century Gothic" panose="020B0502020202020204" pitchFamily="34" charset="0"/>
                <a:ea typeface="Calibri" panose="020F0502020204030204" pitchFamily="34" charset="0"/>
                <a:cs typeface="ÍˇÂá˛"/>
              </a:rPr>
              <a:t>c) The lack of formal communication in relation to childmind</a:t>
            </a:r>
            <a:r>
              <a:rPr lang="en-US" sz="1400" dirty="0">
                <a:effectLst/>
                <a:latin typeface="Century Gothic" panose="020B0502020202020204" pitchFamily="34" charset="0"/>
                <a:ea typeface="Calibri" panose="020F0502020204030204" pitchFamily="34" charset="0"/>
                <a:cs typeface="ÍˇÂá˛"/>
              </a:rPr>
              <a:t>ing and/or flextime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was noted with concern. It is recommended that this be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formalised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by way of a</a:t>
            </a: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policy and communicated to employees.</a:t>
            </a:r>
            <a:r>
              <a:rPr lang="en-US" sz="1400" dirty="0">
                <a:effectLst/>
                <a:latin typeface="Century Gothic" panose="020B0502020202020204" pitchFamily="34" charset="0"/>
                <a:ea typeface="Calibri" panose="020F0502020204030204" pitchFamily="34" charset="0"/>
                <a:cs typeface="ÍˇÂá˛"/>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Clr>
                <a:srgbClr val="000000"/>
              </a:buCl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d) OVK provided no information in terms of the memorandums of understanding with schools, technical colleges or universities as recommended by the CGE.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Clr>
                <a:srgbClr val="000000"/>
              </a:buClr>
            </a:pPr>
            <a:r>
              <a:rPr lang="en-US" sz="1400" dirty="0">
                <a:latin typeface="Century Gothic" panose="020B0502020202020204" pitchFamily="34" charset="0"/>
                <a:ea typeface="Calibri" panose="020F0502020204030204" pitchFamily="34" charset="0"/>
                <a:cs typeface="Times New Roman" panose="02020603050405020304" pitchFamily="18" charset="0"/>
              </a:rPr>
              <a:t>e)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No progress was shown in terms of transformation relating to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which further </a:t>
            </a:r>
            <a:r>
              <a:rPr lang="en-US" sz="1400" dirty="0">
                <a:effectLst/>
                <a:latin typeface="Century Gothic" panose="020B0502020202020204" pitchFamily="34" charset="0"/>
                <a:ea typeface="Calibri" panose="020F0502020204030204" pitchFamily="34" charset="0"/>
                <a:cs typeface="ÍˇÂá˛"/>
              </a:rPr>
              <a:t>speaks to the need for the development of a Transformation Plan with specific</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measures in place to achieve transformation.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9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372259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166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718803"/>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KLOPPERS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427488"/>
          </a:xfrm>
        </p:spPr>
        <p:txBody>
          <a:bodyPr>
            <a:no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Kloppers is a privately-owned family retail store, situated in Loch Logan Waterfront, Bloemfontein, Free State. The entity appeared before the CGE in the 2016/2017 </a:t>
            </a:r>
            <a:r>
              <a:rPr lang="en-US" sz="1400" dirty="0">
                <a:effectLst/>
                <a:latin typeface="Century Gothic" panose="020B0502020202020204" pitchFamily="34" charset="0"/>
                <a:ea typeface="Calibri" panose="020F0502020204030204" pitchFamily="34" charset="0"/>
                <a:cs typeface="ÍˇÂá˛"/>
              </a:rPr>
              <a:t>and 2017/2018 financial years. During the follow-up engagement the company</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acknowledged that the environment is still male-dominated and linked this to the nature of its business which is retail. The company, however, conceded that it cannot shy away from transformation and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emphasised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the need to have an on-going relationship with the CGE in its journey to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realise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transformation.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14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0548193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167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718803"/>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KLOPPERS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427488"/>
          </a:xfrm>
        </p:spPr>
        <p:txBody>
          <a:bodyPr>
            <a:no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It was positively received that since the previous hearings before the CGE, the</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company had shown some improvements in that women had been appointed in the </a:t>
            </a:r>
            <a:r>
              <a:rPr lang="en-US" sz="1400" dirty="0">
                <a:effectLst/>
                <a:latin typeface="Century Gothic" panose="020B0502020202020204" pitchFamily="34" charset="0"/>
                <a:ea typeface="Calibri" panose="020F0502020204030204" pitchFamily="34" charset="0"/>
                <a:cs typeface="ÍˇÂá˛"/>
              </a:rPr>
              <a:t>maintenance, firearms and gardening sections. This effort was commended by the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CGE as it is empowering and promoting a diverse culture within the workplace. </a:t>
            </a: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following recommendations were captured in the progress report to which the entity responded as follows: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14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9741571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168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85000" lnSpcReduction="10000"/>
          </a:bodyPr>
          <a:lstStyle/>
          <a:p>
            <a:pPr algn="l">
              <a:lnSpc>
                <a:spcPct val="150000"/>
              </a:lnSpc>
            </a:pPr>
            <a:r>
              <a:rPr lang="en-US" sz="20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mj-lt"/>
              <a:buAutoNum type="alphaLcParen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Introduce a system to track upward movement of women and people with disabilities to top management positions.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Kloppers indicated that with the appointment of </a:t>
            </a:r>
            <a:r>
              <a:rPr lang="en-US" sz="1600" dirty="0" err="1">
                <a:effectLst/>
                <a:latin typeface="Century Gothic" panose="020B0502020202020204" pitchFamily="34" charset="0"/>
                <a:ea typeface="Calibri" panose="020F0502020204030204" pitchFamily="34" charset="0"/>
                <a:cs typeface="ÍˇÂá˛"/>
              </a:rPr>
              <a:t>LabourNet</a:t>
            </a:r>
            <a:r>
              <a:rPr lang="en-US" sz="1600" dirty="0">
                <a:effectLst/>
                <a:latin typeface="Century Gothic" panose="020B0502020202020204" pitchFamily="34" charset="0"/>
                <a:ea typeface="Calibri" panose="020F0502020204030204" pitchFamily="34" charset="0"/>
                <a:cs typeface="ÍˇÂá˛"/>
              </a:rPr>
              <a:t>, a specific system has been put in place to</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600" dirty="0">
                <a:effectLst/>
                <a:latin typeface="Century Gothic" panose="020B0502020202020204" pitchFamily="34" charset="0"/>
                <a:ea typeface="Calibri" panose="020F0502020204030204" pitchFamily="34" charset="0"/>
                <a:cs typeface="ÍˇÂá˛"/>
              </a:rPr>
              <a:t>track upward movement of staff and specifically </a:t>
            </a:r>
            <a:r>
              <a:rPr lang="en-US" sz="1600" dirty="0" err="1">
                <a:effectLst/>
                <a:latin typeface="Century Gothic" panose="020B0502020202020204" pitchFamily="34" charset="0"/>
                <a:ea typeface="Calibri" panose="020F0502020204030204" pitchFamily="34" charset="0"/>
                <a:cs typeface="ÍˇÂá˛"/>
              </a:rPr>
              <a:t>PwD</a:t>
            </a:r>
            <a:r>
              <a:rPr lang="en-US" sz="1600" dirty="0">
                <a:effectLst/>
                <a:latin typeface="Century Gothic" panose="020B0502020202020204" pitchFamily="34" charset="0"/>
                <a:ea typeface="Calibri" panose="020F0502020204030204" pitchFamily="34" charset="0"/>
                <a:cs typeface="ÍˇÂá˛"/>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Th</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e company uses the Paterson Job Grading System for job evaluation purposes. In addition, since 2018, a total of</a:t>
            </a:r>
            <a:r>
              <a:rPr lang="en-ZA"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13 women had been promoted. Subsequent to the hearings the company appointed a Black woman, recorded in the statistics as a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Information provided suggests that the staff complement relating to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is still male-dominated</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008558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169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a:bodyPr>
          <a:lstStyle/>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An Employment Equity Committee had been established with diverse individuals forming part of the committee.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It was submitted that the company had previously relied on outside advice with regards to transformation and diversity but had subsequently recruited its own in-house specialist. The newly appointed Employment Equity Manager is responsible for Employment Equity and skills development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An Employment Equity Plan and a Workplace Skills Development Plan for 2019/2020 were established and will end on 31 March 2020. The next Skills Development Plan will include Diversity and Change Management.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2271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17</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2060575"/>
            <a:ext cx="7772400" cy="431800"/>
          </a:xfrm>
        </p:spPr>
        <p:txBody>
          <a:bodyPr>
            <a:normAutofit/>
          </a:bodyPr>
          <a:lstStyle/>
          <a:p>
            <a:pPr eaLnBrk="1" hangingPunct="1"/>
            <a:r>
              <a:rPr lang="en-ZA" altLang="en-US" sz="2000" b="1" dirty="0">
                <a:latin typeface="Century Gothic" panose="020B0502020202020204" pitchFamily="34" charset="0"/>
                <a:sym typeface="Century Gothic" panose="020B0502020202020204" pitchFamily="34" charset="0"/>
              </a:rPr>
              <a:t>THE METHODOLOGY USED AND RATIONALE:</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427006"/>
            <a:ext cx="8497888" cy="3954745"/>
          </a:xfrm>
        </p:spPr>
        <p:txBody>
          <a:bodyPr>
            <a:normAutofit/>
          </a:bodyPr>
          <a:lstStyle/>
          <a:p>
            <a:pPr marL="285750" indent="-285750" algn="l">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a:p>
            <a:pPr marL="285750" indent="-285750" algn="l">
              <a:lnSpc>
                <a:spcPct val="150000"/>
              </a:lnSpc>
              <a:buFont typeface="Wingdings" pitchFamily="2" charset="2"/>
              <a:buChar char="§"/>
            </a:pPr>
            <a:r>
              <a:rPr lang="en-ZA" altLang="en-US" sz="1400" dirty="0">
                <a:solidFill>
                  <a:srgbClr val="000000"/>
                </a:solidFill>
                <a:latin typeface="Century Gothic" panose="020B0502020202020204" pitchFamily="34" charset="0"/>
              </a:rPr>
              <a:t>Section 12 (4)(b) of the CGE Act provides that the CGE may:</a:t>
            </a:r>
          </a:p>
          <a:p>
            <a:pPr marL="285750" indent="-285750" algn="l">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a:p>
            <a:pPr marL="742950" lvl="1" indent="-285750" algn="just">
              <a:lnSpc>
                <a:spcPct val="150000"/>
              </a:lnSpc>
              <a:buFont typeface="Wingdings" pitchFamily="2" charset="2"/>
              <a:buChar char="§"/>
            </a:pPr>
            <a:r>
              <a:rPr lang="en-ZA" altLang="en-US" sz="1400" i="1" dirty="0">
                <a:solidFill>
                  <a:srgbClr val="000000"/>
                </a:solidFill>
                <a:latin typeface="Century Gothic" panose="020B0502020202020204" pitchFamily="34" charset="0"/>
              </a:rPr>
              <a:t>“Require any person by notice in writing under the hand of a member of the CGE, addressed and delivered by a sheriff, to appear before it at a time and place specified in such notice and to produce to it specified articles or documents in the possession or custody or under the control of any such person: Provided that such notice shall contain the reasons why such person’s presence is needed and why any such article or document should be produced.”</a:t>
            </a:r>
          </a:p>
          <a:p>
            <a:pPr marL="285750" indent="-285750" algn="l">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a:p>
            <a:pPr marL="285750" indent="-285750" algn="l">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a:p>
            <a:pPr algn="just">
              <a:lnSpc>
                <a:spcPct val="150000"/>
              </a:lnSpc>
            </a:pPr>
            <a:endParaRPr lang="en-GB" sz="1400" dirty="0">
              <a:latin typeface="Century Gothic" panose="020B0502020202020204" pitchFamily="34" charset="0"/>
            </a:endParaRPr>
          </a:p>
          <a:p>
            <a:pPr marL="285750" indent="-285750" algn="l">
              <a:buFont typeface="Wingdings" pitchFamily="2" charset="2"/>
              <a:buChar char="§"/>
            </a:pPr>
            <a:endParaRPr lang="en-GB" sz="1400" dirty="0">
              <a:latin typeface="Century Gothic" panose="020B0502020202020204" pitchFamily="34" charset="0"/>
            </a:endParaRPr>
          </a:p>
        </p:txBody>
      </p:sp>
    </p:spTree>
    <p:extLst>
      <p:ext uri="{BB962C8B-B14F-4D97-AF65-F5344CB8AC3E}">
        <p14:creationId xmlns:p14="http://schemas.microsoft.com/office/powerpoint/2010/main" val="313375501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170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92500" lnSpcReduction="10000"/>
          </a:bodyPr>
          <a:lstStyle/>
          <a:p>
            <a:pPr algn="l">
              <a:lnSpc>
                <a:spcPct val="150000"/>
              </a:lnSpc>
            </a:pPr>
            <a:r>
              <a:rPr lang="en-US" sz="1400" dirty="0">
                <a:effectLst/>
                <a:latin typeface="Century Gothic" panose="020B0502020202020204" pitchFamily="34" charset="0"/>
                <a:ea typeface="Calibri" panose="020F0502020204030204" pitchFamily="34" charset="0"/>
                <a:cs typeface="ÍˇÂá˛"/>
              </a:rPr>
              <a:t>O</a:t>
            </a:r>
            <a:r>
              <a:rPr lang="en-US" sz="1500" dirty="0">
                <a:effectLst/>
                <a:latin typeface="Century Gothic" panose="020B0502020202020204" pitchFamily="34" charset="0"/>
                <a:ea typeface="Calibri" panose="020F0502020204030204" pitchFamily="34" charset="0"/>
                <a:cs typeface="ÍˇÂá˛"/>
              </a:rPr>
              <a:t>ne of the barriers identified in the Employment Equity (EE)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Plan was the fact that training currently only takes place</a:t>
            </a:r>
            <a:r>
              <a:rPr lang="en-US" sz="1500" dirty="0">
                <a:effectLst/>
                <a:latin typeface="Century Gothic" panose="020B0502020202020204" pitchFamily="34" charset="0"/>
                <a:ea typeface="Calibri" panose="020F0502020204030204" pitchFamily="34" charset="0"/>
                <a:cs typeface="ÍˇÂá˛"/>
              </a:rPr>
              <a:t>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at the management level. The CGE noted this with concern</a:t>
            </a:r>
            <a:r>
              <a:rPr lang="en-US" sz="1500" dirty="0">
                <a:effectLst/>
                <a:latin typeface="Century Gothic" panose="020B0502020202020204" pitchFamily="34" charset="0"/>
                <a:ea typeface="Calibri" panose="020F0502020204030204" pitchFamily="34" charset="0"/>
                <a:cs typeface="ÍˇÂá˛"/>
              </a:rPr>
              <a:t>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as this will result in a huge skills/development gap since the</a:t>
            </a:r>
            <a:r>
              <a:rPr lang="en-US" sz="1500" dirty="0">
                <a:effectLst/>
                <a:latin typeface="Century Gothic" panose="020B0502020202020204" pitchFamily="34" charset="0"/>
                <a:ea typeface="Calibri" panose="020F0502020204030204" pitchFamily="34" charset="0"/>
                <a:cs typeface="ÍˇÂá˛"/>
              </a:rPr>
              <a:t>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majority of management is male.</a:t>
            </a:r>
          </a:p>
          <a:p>
            <a:pPr algn="l">
              <a:lnSpc>
                <a:spcPct val="150000"/>
              </a:lnSpc>
            </a:pPr>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r>
              <a:rPr lang="en-US" sz="1500" dirty="0">
                <a:effectLst/>
                <a:latin typeface="Century Gothic" panose="020B0502020202020204" pitchFamily="34" charset="0"/>
                <a:ea typeface="Calibri" panose="020F0502020204030204" pitchFamily="34" charset="0"/>
                <a:cs typeface="Times New Roman" panose="02020603050405020304" pitchFamily="18" charset="0"/>
              </a:rPr>
              <a:t>b) Capacity-building </a:t>
            </a:r>
            <a:r>
              <a:rPr lang="en-US" sz="15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 aimed at accelerating women and people with disabilities to top management positions, must be introduced.</a:t>
            </a:r>
          </a:p>
          <a:p>
            <a:pPr lvl="0" algn="l">
              <a:lnSpc>
                <a:spcPct val="150000"/>
              </a:lnSpc>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5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500" dirty="0">
                <a:effectLst/>
                <a:latin typeface="Century Gothic" panose="020B0502020202020204" pitchFamily="34" charset="0"/>
                <a:ea typeface="Calibri" panose="020F0502020204030204" pitchFamily="34" charset="0"/>
                <a:cs typeface="Times New Roman" panose="02020603050405020304" pitchFamily="18" charset="0"/>
              </a:rPr>
              <a:t>The company submitted that </a:t>
            </a:r>
            <a:r>
              <a:rPr lang="en-US" sz="1500" dirty="0" err="1">
                <a:effectLst/>
                <a:latin typeface="Century Gothic" panose="020B0502020202020204" pitchFamily="34" charset="0"/>
                <a:ea typeface="Calibri" panose="020F0502020204030204" pitchFamily="34" charset="0"/>
                <a:cs typeface="Times New Roman" panose="02020603050405020304" pitchFamily="18" charset="0"/>
              </a:rPr>
              <a:t>LabourNet</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 would be assisting in providing </a:t>
            </a:r>
            <a:r>
              <a:rPr lang="en-US" sz="15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 directed to fast track women and disabled individuals into managerial positions. The company reiterated its commitment to gender transformation and advised that more training on diversity management would be conducted in the </a:t>
            </a:r>
            <a:r>
              <a:rPr lang="en-US" sz="1500" dirty="0">
                <a:effectLst/>
                <a:latin typeface="Century Gothic" panose="020B0502020202020204" pitchFamily="34" charset="0"/>
                <a:ea typeface="Calibri" panose="020F0502020204030204" pitchFamily="34" charset="0"/>
                <a:cs typeface="ÍˇÂá˛"/>
              </a:rPr>
              <a:t>coming financial year.</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773002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171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lnSpcReduction="10000"/>
          </a:bodyPr>
          <a:lstStyle/>
          <a:p>
            <a:pPr algn="l">
              <a:lnSpc>
                <a:spcPct val="150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The CGE observed positive feedback from the company in relation to the establishment of the Workers Forum. The company submitted that having women as part of the platform to address issues in the workplace has proven </a:t>
            </a:r>
            <a:r>
              <a:rPr lang="en-US" sz="1600" dirty="0">
                <a:effectLst/>
                <a:latin typeface="Century Gothic" panose="020B0502020202020204" pitchFamily="34" charset="0"/>
                <a:ea typeface="Calibri" panose="020F0502020204030204" pitchFamily="34" charset="0"/>
                <a:cs typeface="ÍˇÂá˛"/>
              </a:rPr>
              <a:t>very valuable. Issues identified by this forum are escalated </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to the Employment Equity Committee for discussion and/</a:t>
            </a:r>
            <a:r>
              <a:rPr lang="en-US" sz="1600" dirty="0">
                <a:effectLst/>
                <a:latin typeface="Century Gothic" panose="020B0502020202020204" pitchFamily="34" charset="0"/>
                <a:ea typeface="Calibri" panose="020F0502020204030204" pitchFamily="34" charset="0"/>
                <a:cs typeface="ÍˇÂá˛"/>
              </a:rPr>
              <a:t> </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or consideration.</a:t>
            </a:r>
          </a:p>
          <a:p>
            <a:pPr algn="l">
              <a:lnSpc>
                <a:spcPct val="150000"/>
              </a:lnSpc>
            </a:pPr>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r>
              <a:rPr lang="en-US" sz="1800" dirty="0">
                <a:effectLst/>
                <a:latin typeface="Century Gothic" panose="020B0502020202020204" pitchFamily="34" charset="0"/>
                <a:ea typeface="Calibri" panose="020F0502020204030204" pitchFamily="34" charset="0"/>
                <a:cs typeface="ÍˇÂá˛"/>
              </a:rPr>
              <a:t>c</a:t>
            </a:r>
            <a:r>
              <a:rPr lang="en-US" sz="1600" dirty="0">
                <a:effectLst/>
                <a:latin typeface="Century Gothic" panose="020B0502020202020204" pitchFamily="34" charset="0"/>
                <a:ea typeface="Calibri" panose="020F0502020204030204" pitchFamily="34" charset="0"/>
                <a:cs typeface="ÍˇÂá˛"/>
              </a:rPr>
              <a:t>) In-house childcare facilities and </a:t>
            </a:r>
            <a:r>
              <a:rPr lang="en-US" sz="1600" dirty="0" err="1">
                <a:effectLst/>
                <a:latin typeface="Century Gothic" panose="020B0502020202020204" pitchFamily="34" charset="0"/>
                <a:ea typeface="Calibri" panose="020F0502020204030204" pitchFamily="34" charset="0"/>
                <a:cs typeface="ÍˇÂá˛"/>
              </a:rPr>
              <a:t>flexitime</a:t>
            </a:r>
            <a:r>
              <a:rPr lang="en-US" sz="1600" dirty="0">
                <a:effectLst/>
                <a:latin typeface="Century Gothic" panose="020B0502020202020204" pitchFamily="34" charset="0"/>
                <a:ea typeface="Calibri" panose="020F0502020204030204" pitchFamily="34" charset="0"/>
                <a:cs typeface="ÍˇÂá˛"/>
              </a:rPr>
              <a:t> must be introduced. The company indicated that a crèche would be built within the coming three to five years. The CGE suggested that the company should partner with  other facilities in the vicinity.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11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13635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172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32500" lnSpcReduction="20000"/>
          </a:bodyPr>
          <a:lstStyle/>
          <a:p>
            <a:pPr algn="l"/>
            <a:r>
              <a:rPr lang="en-US" sz="48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3500" dirty="0">
                <a:effectLst/>
                <a:latin typeface="Century Gothic" panose="020B0502020202020204" pitchFamily="34" charset="0"/>
                <a:ea typeface="Calibri" panose="020F0502020204030204" pitchFamily="34" charset="0"/>
                <a:cs typeface="Times New Roman" panose="02020603050405020304" pitchFamily="18" charset="0"/>
              </a:rPr>
              <a:t>Kloppers indicted that since it is situated in a mall surrounded by other businesses, an in-house childcare facility would not be achievable, which statement is contrary to the submission in the previous follow-up report.</a:t>
            </a:r>
          </a:p>
          <a:p>
            <a:pPr algn="l">
              <a:lnSpc>
                <a:spcPct val="150000"/>
              </a:lnSpc>
            </a:pPr>
            <a:endParaRPr lang="en-ZA" sz="3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3500" dirty="0">
                <a:effectLst/>
                <a:latin typeface="Century Gothic" panose="020B0502020202020204" pitchFamily="34" charset="0"/>
                <a:ea typeface="Calibri" panose="020F0502020204030204" pitchFamily="34" charset="0"/>
                <a:cs typeface="Times New Roman" panose="02020603050405020304" pitchFamily="18" charset="0"/>
              </a:rPr>
              <a:t>It was further recorded that the current staff establishment does not require such a facility since most of their children fall outside the age group of a crèche.</a:t>
            </a:r>
          </a:p>
          <a:p>
            <a:pPr algn="l">
              <a:lnSpc>
                <a:spcPct val="150000"/>
              </a:lnSpc>
            </a:pPr>
            <a:endParaRPr lang="en-ZA" sz="3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300" dirty="0">
                <a:effectLst/>
                <a:latin typeface="Century Gothic" panose="020B0502020202020204" pitchFamily="34" charset="0"/>
                <a:ea typeface="Calibri" panose="020F0502020204030204" pitchFamily="34" charset="0"/>
                <a:cs typeface="Times New Roman" panose="02020603050405020304" pitchFamily="18" charset="0"/>
              </a:rPr>
              <a:t>It was, however, recorded that alternative measures had </a:t>
            </a:r>
            <a:r>
              <a:rPr lang="en-US" sz="4300" dirty="0">
                <a:effectLst/>
                <a:latin typeface="Century Gothic" panose="020B0502020202020204" pitchFamily="34" charset="0"/>
                <a:ea typeface="Calibri" panose="020F0502020204030204" pitchFamily="34" charset="0"/>
                <a:cs typeface="ÍˇÂá˛"/>
              </a:rPr>
              <a:t>been put in place in terms of more flexible working hours</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for staff, with an extra day off work every month to attend to responsibilities such as clinic visits etc.</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11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123392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173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56100"/>
          </a:xfrm>
        </p:spPr>
        <p:txBody>
          <a:bodyPr>
            <a:normAutofit fontScale="77500" lnSpcReduction="20000"/>
          </a:bodyPr>
          <a:lstStyle/>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Kloppers acknowledged that it does not oppose the original recommendation and will re-evaluate the feasibility as soon as an actual need arises.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d) Women should be represented on selection panels and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should also be represented.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This recommendation was addressed through the establishment of several committees. Amongst others,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committees include the Workers Forum Committee, consisting of diverse members representing each of the occupational levels as well as race, gender and disabled employees.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This committee received training on its role and responsibilities within the workplace and meetings are held on a monthly basis. The company is applauded for this initiative, since employees will be more comfortable discussing matters of any nature rather than directly with management.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e) A sexual harassment policy is needed </a:t>
            </a:r>
            <a:r>
              <a:rPr lang="en-US" sz="1800" dirty="0">
                <a:effectLst/>
                <a:latin typeface="Century Gothic" panose="020B0502020202020204" pitchFamily="34" charset="0"/>
                <a:ea typeface="Calibri" panose="020F0502020204030204" pitchFamily="34" charset="0"/>
                <a:cs typeface="ÍˇÂá˛"/>
              </a:rPr>
              <a:t>as it does not suffice only to follow the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Code of Good Practice.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12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126669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174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3735388"/>
          </a:xfrm>
        </p:spPr>
        <p:txBody>
          <a:bodyPr>
            <a:normAutofit/>
          </a:bodyPr>
          <a:lstStyle/>
          <a:p>
            <a:pPr algn="l"/>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 Sexual Harassment Policy was drafted and implemented. In addition, training relating to the policy was conducted, and attendance registers in support thereof were submitted.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272823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175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718803"/>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57510"/>
            <a:ext cx="9144000" cy="4545119"/>
          </a:xfrm>
        </p:spPr>
        <p:txBody>
          <a:bodyPr>
            <a:normAutofit/>
          </a:bodyPr>
          <a:lstStyle/>
          <a:p>
            <a:pPr marL="342900" indent="-342900" algn="l">
              <a:lnSpc>
                <a:spcPct val="150000"/>
              </a:lnSpc>
              <a:buAutoNum type="alphaLcParenR"/>
            </a:pP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Reference was made to an in-house doctor and social worker. The company reported that the health of its employees is of great importance and as such it had made the above services available to staff free of </a:t>
            </a:r>
            <a:r>
              <a:rPr lang="en-US" sz="1500" dirty="0">
                <a:solidFill>
                  <a:srgbClr val="000000"/>
                </a:solidFill>
                <a:effectLst/>
                <a:latin typeface="Century Gothic" panose="020B0502020202020204" pitchFamily="34" charset="0"/>
                <a:ea typeface="Calibri" panose="020F0502020204030204" pitchFamily="34" charset="0"/>
                <a:cs typeface="ÍˇÂá˛"/>
              </a:rPr>
              <a:t>charge. Medical information is kept confidential and as an additional benefit, the company contributes 50% to its employees’ medical aid </a:t>
            </a: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funds.</a:t>
            </a:r>
          </a:p>
          <a:p>
            <a:pPr marL="342900" indent="-342900" algn="l">
              <a:lnSpc>
                <a:spcPct val="150000"/>
              </a:lnSpc>
              <a:buAutoNum type="alphaLcParenR"/>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company further reported that employees may make use of</a:t>
            </a:r>
            <a:r>
              <a:rPr lang="en-US" sz="1500" dirty="0">
                <a:solidFill>
                  <a:srgbClr val="000000"/>
                </a:solidFill>
                <a:effectLst/>
                <a:latin typeface="Century Gothic" panose="020B0502020202020204" pitchFamily="34" charset="0"/>
                <a:ea typeface="Calibri" panose="020F0502020204030204" pitchFamily="34" charset="0"/>
                <a:cs typeface="ÍˇÂá˛"/>
              </a:rPr>
              <a:t> </a:t>
            </a: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any medical practitioner of their choice and are not obligated to make</a:t>
            </a:r>
            <a:r>
              <a:rPr lang="en-US" sz="1500" dirty="0">
                <a:solidFill>
                  <a:srgbClr val="000000"/>
                </a:solidFill>
                <a:effectLst/>
                <a:latin typeface="Century Gothic" panose="020B0502020202020204" pitchFamily="34" charset="0"/>
                <a:ea typeface="Calibri" panose="020F0502020204030204" pitchFamily="34" charset="0"/>
                <a:cs typeface="ÍˇÂá˛"/>
              </a:rPr>
              <a:t> </a:t>
            </a: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use of the in-house doctor.</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Top management comprises of White men only, and the company indicated that it did not foresee that this would change since it is a family-owned company.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ÍˇÂá˛"/>
              </a:rPr>
              <a:t>c) The workforce profile submitted indicted a clear under-representation of</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ÍˇÂá˛"/>
              </a:rPr>
              <a:t>Indian women at all levels within the company.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450920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176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718803"/>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57510"/>
            <a:ext cx="9144000" cy="4545119"/>
          </a:xfrm>
        </p:spPr>
        <p:txBody>
          <a:bodyPr>
            <a:normAutofit/>
          </a:bodyPr>
          <a:lstStyle/>
          <a:p>
            <a:pPr algn="l">
              <a:lnSpc>
                <a:spcPct val="150000"/>
              </a:lnSpc>
            </a:pPr>
            <a:r>
              <a:rPr lang="en-US" sz="1400" dirty="0">
                <a:latin typeface="Century Gothic" panose="020B0502020202020204" pitchFamily="34" charset="0"/>
                <a:ea typeface="Calibri" panose="020F0502020204030204" pitchFamily="34" charset="0"/>
                <a:cs typeface="Times New Roman" panose="02020603050405020304" pitchFamily="18" charset="0"/>
              </a:rPr>
              <a:t>a)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Reference was made to an in-house doctor and social worker. The company reported that the health of its employees is of great importance and as such it had made the above services available to staff free of </a:t>
            </a:r>
            <a:r>
              <a:rPr lang="en-US" sz="1400" dirty="0">
                <a:solidFill>
                  <a:srgbClr val="000000"/>
                </a:solidFill>
                <a:effectLst/>
                <a:latin typeface="Century Gothic" panose="020B0502020202020204" pitchFamily="34" charset="0"/>
                <a:ea typeface="Calibri" panose="020F0502020204030204" pitchFamily="34" charset="0"/>
                <a:cs typeface="ÍˇÂá˛"/>
              </a:rPr>
              <a:t>charge. Medical information is kept confidential and as an additional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ÍˇÂá˛"/>
              </a:rPr>
              <a:t>benefit, the company contributes 50% to its employees’ medical aid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funds. The company further reported that employees may make use of</a:t>
            </a:r>
            <a:r>
              <a:rPr lang="en-US" sz="1400" dirty="0">
                <a:solidFill>
                  <a:srgbClr val="000000"/>
                </a:solidFill>
                <a:effectLst/>
                <a:latin typeface="Century Gothic" panose="020B0502020202020204" pitchFamily="34" charset="0"/>
                <a:ea typeface="Calibri" panose="020F0502020204030204" pitchFamily="34" charset="0"/>
                <a:cs typeface="ÍˇÂá˛"/>
              </a:rPr>
              <a: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any medical practitioner of their choice and are not obligated to make</a:t>
            </a:r>
            <a:r>
              <a:rPr lang="en-US" sz="1400" dirty="0">
                <a:solidFill>
                  <a:srgbClr val="000000"/>
                </a:solidFill>
                <a:effectLst/>
                <a:latin typeface="Century Gothic" panose="020B0502020202020204" pitchFamily="34" charset="0"/>
                <a:ea typeface="Calibri" panose="020F0502020204030204" pitchFamily="34" charset="0"/>
                <a:cs typeface="ÍˇÂá˛"/>
              </a:rPr>
              <a: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use of the in-house doctor.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Top management comprises of White men only, and the company indicated that it did not foresee that this would change since it is a family-owned company.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ÍˇÂá˛"/>
              </a:rPr>
              <a:t>c) The workforce profile submitted indicted a clear under-representation of</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ÍˇÂá˛"/>
              </a:rPr>
              <a:t>Indian women at all levels within the company.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240125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177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718803"/>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57510"/>
            <a:ext cx="9144000" cy="4545119"/>
          </a:xfrm>
        </p:spPr>
        <p:txBody>
          <a:bodyPr>
            <a:normAutofit/>
          </a:bodyPr>
          <a:lstStyle/>
          <a:p>
            <a:pPr algn="l">
              <a:lnSpc>
                <a:spcPct val="150000"/>
              </a:lnSpc>
            </a:pPr>
            <a:r>
              <a:rPr lang="en-US" sz="1400" dirty="0">
                <a:effectLst/>
                <a:latin typeface="Century Gothic" panose="020B0502020202020204" pitchFamily="34" charset="0"/>
                <a:ea typeface="Calibri" panose="020F0502020204030204" pitchFamily="34" charset="0"/>
                <a:cs typeface="ÍˇÂá˛"/>
              </a:rPr>
              <a:t>d) It was observed that transformation within the institution had progressed at a very slow pace, which was a concern to the CGE. As a result, it was resolved during the hearing that Kloppers would furnish the CGE with all policies to </a:t>
            </a:r>
            <a:r>
              <a:rPr lang="en-US" sz="1400" dirty="0" err="1">
                <a:effectLst/>
                <a:latin typeface="Century Gothic" panose="020B0502020202020204" pitchFamily="34" charset="0"/>
                <a:ea typeface="Calibri" panose="020F0502020204030204" pitchFamily="34" charset="0"/>
                <a:cs typeface="ÍˇÂá˛"/>
              </a:rPr>
              <a:t>analyse</a:t>
            </a:r>
            <a:r>
              <a:rPr lang="en-US" sz="1400" dirty="0">
                <a:effectLst/>
                <a:latin typeface="Century Gothic" panose="020B0502020202020204" pitchFamily="34" charset="0"/>
                <a:ea typeface="Calibri" panose="020F0502020204030204" pitchFamily="34" charset="0"/>
                <a:cs typeface="ÍˇÂá˛"/>
              </a:rPr>
              <a:t> as part of tracking compliance with recommendations made by the CGE during the 2017/2018 assessment.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ÍˇÂá˛"/>
              </a:rPr>
              <a:t>e) A Transition Policy is to be drafted and submitted to the CGE for review.</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ÍˇÂá˛"/>
              </a:rPr>
              <a:t>This is to make provision for employees who wish to transition and indicate how the employer will accommodate this transition. Kloppers welcomed this recommendation and undertook to release the first draft to the CGE by February 2020.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835199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178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56100"/>
          </a:xfrm>
        </p:spPr>
        <p:txBody>
          <a:bodyPr>
            <a:normAutofit fontScale="77500" lnSpcReduction="20000"/>
          </a:bodyPr>
          <a:lstStyle/>
          <a:p>
            <a:pPr algn="just">
              <a:lnSpc>
                <a:spcPct val="150000"/>
              </a:lnSpc>
            </a:pPr>
            <a:r>
              <a:rPr lang="en-US" sz="1800" dirty="0">
                <a:effectLst/>
                <a:latin typeface="Century Gothic" panose="020B0502020202020204" pitchFamily="34" charset="0"/>
                <a:ea typeface="Calibri" panose="020F0502020204030204" pitchFamily="34" charset="0"/>
                <a:cs typeface="ÍˇÂá˛"/>
              </a:rPr>
              <a:t>f) Progress reports on diversity management and change management training are to be submitted to the CGE.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g) All </a:t>
            </a:r>
            <a:r>
              <a:rPr lang="en-US" sz="1800" dirty="0" err="1">
                <a:effectLst/>
                <a:latin typeface="Century Gothic" panose="020B0502020202020204" pitchFamily="34" charset="0"/>
                <a:ea typeface="Calibri" panose="020F0502020204030204" pitchFamily="34" charset="0"/>
                <a:cs typeface="ÍˇÂá˛"/>
              </a:rPr>
              <a:t>organisational</a:t>
            </a:r>
            <a:r>
              <a:rPr lang="en-US" sz="1800" dirty="0">
                <a:effectLst/>
                <a:latin typeface="Century Gothic" panose="020B0502020202020204" pitchFamily="34" charset="0"/>
                <a:ea typeface="Calibri" panose="020F0502020204030204" pitchFamily="34" charset="0"/>
                <a:cs typeface="ÍˇÂá˛"/>
              </a:rPr>
              <a:t> policies are to be submitted to the CGE for review, after which Kloppers will need to ensure that the said policies are all engendered. The company submitted that it had embarked on a major project to update and translate current workplace policies and requested the assistance of the CGE to ensure that all policies are engendered before these are put into operation in the workplace.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h) Quarterly progress reports are to be submitted to the CGE to monitor progress in terms of gender transformation.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err="1">
                <a:effectLst/>
                <a:latin typeface="Century Gothic" panose="020B0502020202020204" pitchFamily="34" charset="0"/>
                <a:ea typeface="Calibri" panose="020F0502020204030204" pitchFamily="34" charset="0"/>
                <a:cs typeface="ÍˇÂá˛"/>
              </a:rPr>
              <a:t>i</a:t>
            </a:r>
            <a:r>
              <a:rPr lang="en-US" sz="1800" dirty="0">
                <a:effectLst/>
                <a:latin typeface="Century Gothic" panose="020B0502020202020204" pitchFamily="34" charset="0"/>
                <a:ea typeface="Calibri" panose="020F0502020204030204" pitchFamily="34" charset="0"/>
                <a:cs typeface="ÍˇÂá˛"/>
              </a:rPr>
              <a:t>) The purpose of the Skills Development Act is to develop the skills of the workforce and to improve the quality of life of workers, their prospects of work, and </a:t>
            </a:r>
            <a:r>
              <a:rPr lang="en-US" sz="1800" dirty="0" err="1">
                <a:effectLst/>
                <a:latin typeface="Century Gothic" panose="020B0502020202020204" pitchFamily="34" charset="0"/>
                <a:ea typeface="Calibri" panose="020F0502020204030204" pitchFamily="34" charset="0"/>
                <a:cs typeface="ÍˇÂá˛"/>
              </a:rPr>
              <a:t>labour</a:t>
            </a:r>
            <a:r>
              <a:rPr lang="en-US" sz="1800" dirty="0">
                <a:effectLst/>
                <a:latin typeface="Century Gothic" panose="020B0502020202020204" pitchFamily="34" charset="0"/>
                <a:ea typeface="Calibri" panose="020F0502020204030204" pitchFamily="34" charset="0"/>
                <a:cs typeface="ÍˇÂá˛"/>
              </a:rPr>
              <a:t> mobility. It was observed that training at Kloppers mostly takes place at the management level resulting in the skills gap being ineffectively addressed and previously disadvantaged employees not being empowered as outlined in the mentioned act.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6138733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179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32450"/>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JONSSON WORKWEAR</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97290"/>
            <a:ext cx="9144000" cy="4505339"/>
          </a:xfrm>
        </p:spPr>
        <p:txBody>
          <a:bodyPr>
            <a:normAutofit/>
          </a:bodyPr>
          <a:lstStyle/>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Jonsson Workwear is a KwaZulu-Natal based company that produces workwear for the </a:t>
            </a:r>
            <a:r>
              <a:rPr lang="en-US" sz="1400" dirty="0">
                <a:solidFill>
                  <a:srgbClr val="000000"/>
                </a:solidFill>
                <a:effectLst/>
                <a:latin typeface="Century Gothic" panose="020B0502020202020204" pitchFamily="34" charset="0"/>
                <a:ea typeface="Calibri" panose="020F0502020204030204" pitchFamily="34" charset="0"/>
                <a:cs typeface="ÍˇÂá˛"/>
              </a:rPr>
              <a:t>South African and international markets. The company first appeared before CGE in the</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a:solidFill>
                  <a:srgbClr val="000000"/>
                </a:solidFill>
                <a:effectLst/>
                <a:latin typeface="Century Gothic" panose="020B0502020202020204" pitchFamily="34" charset="0"/>
                <a:ea typeface="Calibri" panose="020F0502020204030204" pitchFamily="34" charset="0"/>
                <a:cs typeface="ÍˇÂá˛"/>
              </a:rPr>
              <a:t>2016/2017 financial year, at which time certain findings and recommendations were</a:t>
            </a:r>
            <a:r>
              <a:rPr lang="en-US" sz="1400" dirty="0">
                <a:effectLst/>
                <a:latin typeface="Century Gothic" panose="020B0502020202020204" pitchFamily="34" charset="0"/>
                <a:ea typeface="Calibri" panose="020F0502020204030204" pitchFamily="34" charset="0"/>
                <a:cs typeface="ÍˇÂá˛"/>
              </a:rPr>
              <a:t> made. Jonsson Workwear was recalled by the CGE in the 2017/2018 financial year to provide an update on its compliance with the CGE’s findings and recommendations.</a:t>
            </a: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Pursuant to the employment equity hearings on the 23 November 2017 the CGE made further findings and recommendations  below.</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33058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18</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2060575"/>
            <a:ext cx="7772400" cy="431800"/>
          </a:xfrm>
        </p:spPr>
        <p:txBody>
          <a:bodyPr>
            <a:normAutofit/>
          </a:bodyPr>
          <a:lstStyle/>
          <a:p>
            <a:pPr eaLnBrk="1" hangingPunct="1"/>
            <a:r>
              <a:rPr lang="en-ZA" altLang="en-US" sz="2000" b="1" dirty="0">
                <a:latin typeface="Century Gothic" panose="020B0502020202020204" pitchFamily="34" charset="0"/>
                <a:sym typeface="Century Gothic" panose="020B0502020202020204" pitchFamily="34" charset="0"/>
              </a:rPr>
              <a:t>CONTINUATION</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492376"/>
            <a:ext cx="8497888" cy="3889376"/>
          </a:xfrm>
        </p:spPr>
        <p:txBody>
          <a:bodyPr>
            <a:normAutofit/>
          </a:bodyPr>
          <a:lstStyle/>
          <a:p>
            <a:pPr algn="l">
              <a:lnSpc>
                <a:spcPct val="150000"/>
              </a:lnSpc>
            </a:pPr>
            <a:r>
              <a:rPr lang="en-ZA" sz="1400" dirty="0">
                <a:latin typeface="Century Gothic" panose="020B0502020202020204" pitchFamily="34" charset="0"/>
              </a:rPr>
              <a:t>The CGE dispatched letters listing the recommendations made by the CGE and</a:t>
            </a:r>
          </a:p>
          <a:p>
            <a:pPr algn="l">
              <a:lnSpc>
                <a:spcPct val="150000"/>
              </a:lnSpc>
            </a:pPr>
            <a:r>
              <a:rPr lang="en-ZA" sz="1400" dirty="0">
                <a:latin typeface="Century Gothic" panose="020B0502020202020204" pitchFamily="34" charset="0"/>
              </a:rPr>
              <a:t>requesting written progress reports from the entities who participated in the initial</a:t>
            </a:r>
          </a:p>
          <a:p>
            <a:pPr algn="l">
              <a:lnSpc>
                <a:spcPct val="150000"/>
              </a:lnSpc>
            </a:pPr>
            <a:r>
              <a:rPr lang="en-ZA" sz="1400" dirty="0">
                <a:latin typeface="Century Gothic" panose="020B0502020202020204" pitchFamily="34" charset="0"/>
              </a:rPr>
              <a:t>transformation hearings.</a:t>
            </a:r>
          </a:p>
          <a:p>
            <a:pPr algn="l">
              <a:lnSpc>
                <a:spcPct val="150000"/>
              </a:lnSpc>
            </a:pPr>
            <a:endParaRPr lang="en-ZA" sz="1400" dirty="0">
              <a:latin typeface="Century Gothic" panose="020B0502020202020204" pitchFamily="34" charset="0"/>
            </a:endParaRPr>
          </a:p>
          <a:p>
            <a:pPr algn="l">
              <a:lnSpc>
                <a:spcPct val="150000"/>
              </a:lnSpc>
            </a:pPr>
            <a:r>
              <a:rPr lang="en-ZA" sz="1400" dirty="0">
                <a:latin typeface="Century Gothic" panose="020B0502020202020204" pitchFamily="34" charset="0"/>
              </a:rPr>
              <a:t>In its analysis of the information submitted, the CGE considered the level of progress and compliance by the entities and reasons provided for the non-implementation and/or lack of measures put in place to achieve full compliance with the recommendations.</a:t>
            </a:r>
          </a:p>
          <a:p>
            <a:pPr algn="l">
              <a:lnSpc>
                <a:spcPct val="150000"/>
              </a:lnSpc>
            </a:pPr>
            <a:endParaRPr lang="en-GB" sz="1400" dirty="0">
              <a:latin typeface="Century Gothic" panose="020B0502020202020204" pitchFamily="34" charset="0"/>
            </a:endParaRPr>
          </a:p>
        </p:txBody>
      </p:sp>
    </p:spTree>
    <p:extLst>
      <p:ext uri="{BB962C8B-B14F-4D97-AF65-F5344CB8AC3E}">
        <p14:creationId xmlns:p14="http://schemas.microsoft.com/office/powerpoint/2010/main" val="331898790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180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32450"/>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JONSSON WORKWEAR</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97290"/>
            <a:ext cx="9144000" cy="4505339"/>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ÍˇÂá˛"/>
              </a:rPr>
              <a:t>The Chief Executive Officer of Jonsson Workwear could not attend the hearings and was permitted by the CGE to be represented by a delegation from the company.</a:t>
            </a:r>
          </a:p>
          <a:p>
            <a:pPr algn="just">
              <a:lnSpc>
                <a:spcPct val="150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 The company should write all its policies and conduct awareness campaigns on all its policies.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Specifically, it should have in place: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Transformation Policy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Develop a succession plan/ policy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8922706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181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446334"/>
          </a:xfrm>
        </p:spPr>
        <p:txBody>
          <a:bodyPr>
            <a:normAutofit/>
          </a:bodyPr>
          <a:lstStyle/>
          <a:p>
            <a:pPr algn="l"/>
            <a:r>
              <a:rPr lang="en-US" sz="15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Jonsson Workwear provided the CGE with an update, </a:t>
            </a:r>
            <a:r>
              <a:rPr lang="en-US" sz="1400" dirty="0">
                <a:effectLst/>
                <a:latin typeface="Century Gothic" panose="020B0502020202020204" pitchFamily="34" charset="0"/>
                <a:ea typeface="Calibri" panose="020F0502020204030204" pitchFamily="34" charset="0"/>
                <a:cs typeface="ÍˇÂá˛"/>
              </a:rPr>
              <a:t>confirming that all company policies had been published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on Engage (its intranet site) and that the policies are updated annually or when there are new legislative promulgations.</a:t>
            </a:r>
          </a:p>
          <a:p>
            <a:pPr algn="l">
              <a:lnSpc>
                <a:spcPct val="150000"/>
              </a:lnSpc>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500" dirty="0">
                <a:effectLst/>
                <a:latin typeface="Century Gothic" panose="020B0502020202020204" pitchFamily="34" charset="0"/>
                <a:ea typeface="Calibri" panose="020F0502020204030204" pitchFamily="34" charset="0"/>
                <a:cs typeface="Times New Roman" panose="02020603050405020304" pitchFamily="18" charset="0"/>
              </a:rPr>
              <a:t>Jonsson Workwear provided a list of awareness campaigns that had been conducted as well as the number of attendees at each training session. These are additional to the company policy training/awareness campaigns.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515407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182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446334"/>
          </a:xfrm>
        </p:spPr>
        <p:txBody>
          <a:bodyPr>
            <a:normAutofit/>
          </a:bodyPr>
          <a:lstStyle/>
          <a:p>
            <a:pPr algn="l"/>
            <a:endParaRPr lang="en-US" sz="1400" b="1" dirty="0">
              <a:latin typeface="Century Gothic" panose="020B0502020202020204" pitchFamily="34" charset="0"/>
              <a:ea typeface="Calibri" panose="020F0502020204030204" pitchFamily="34" charset="0"/>
              <a:cs typeface="ÍˇÂá˛"/>
            </a:endParaRPr>
          </a:p>
          <a:p>
            <a:pPr algn="l"/>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l"/>
            <a:r>
              <a:rPr lang="en-US" sz="1400" dirty="0">
                <a:effectLst/>
                <a:latin typeface="Century Gothic" panose="020B0502020202020204" pitchFamily="34" charset="0"/>
                <a:ea typeface="Calibri" panose="020F0502020204030204" pitchFamily="34" charset="0"/>
                <a:cs typeface="Times New Roman" panose="02020603050405020304" pitchFamily="18" charset="0"/>
              </a:rPr>
              <a:t>b) The company should conduct sexual harassment awareness campaigns.</a:t>
            </a:r>
          </a:p>
          <a:p>
            <a:pPr lvl="0" algn="l"/>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In 2017 Jonsson Workwear launched an ethics hotline which is managed by Deloitte. In addition, Ms. Chantelle Fuchs, a director at Jonsson Workwear conducts annual workshops focusing on the importance of the hotline, including topics on sexual harassment. To date no cases had been reported.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4551782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183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446334"/>
          </a:xfrm>
        </p:spPr>
        <p:txBody>
          <a:bodyPr>
            <a:normAutofit/>
          </a:bodyPr>
          <a:lstStyle/>
          <a:p>
            <a:pPr algn="l"/>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endParaRPr lang="en-US" sz="1400" dirty="0">
              <a:latin typeface="Century Gothic" panose="020B0502020202020204" pitchFamily="34" charset="0"/>
              <a:ea typeface="Calibri" panose="020F0502020204030204" pitchFamily="34" charset="0"/>
              <a:cs typeface="Times New Roman" panose="02020603050405020304" pitchFamily="18" charset="0"/>
            </a:endParaRPr>
          </a:p>
          <a:p>
            <a:pPr algn="l"/>
            <a:endParaRPr lang="en-US" sz="2000" b="1" dirty="0">
              <a:effectLst/>
              <a:latin typeface="Century Gothic" panose="020B0502020202020204" pitchFamily="34" charset="0"/>
              <a:ea typeface="Calibri" panose="020F0502020204030204" pitchFamily="34" charset="0"/>
              <a:cs typeface="Times New Roman" panose="02020603050405020304" pitchFamily="18" charset="0"/>
            </a:endParaRPr>
          </a:p>
          <a:p>
            <a:pPr lvl="0"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c) Submit plans to improve the number of individuals with a disability at Jonsson Workwear.</a:t>
            </a:r>
          </a:p>
          <a:p>
            <a:pPr lvl="0" algn="l">
              <a:lnSpc>
                <a:spcPct val="150000"/>
              </a:lnSpc>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Jonsson Workwear established a disability focus group to drive recruitment,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awareness and upliftment and inclusion of </a:t>
            </a:r>
            <a:r>
              <a:rPr lang="en-US" sz="15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 in the workplace. As a new initiative, it had not yet produced the expected results, but focused on producing future results. The group meets on a monthly basis to discuss and work towards the following goals: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0730823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184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Recruit and retain people with disabilities who are effective, well trained and appropriately supported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Increase knowledge, awareness and skill to support people with disabilities appropriately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Grow the pipeline of people with disabilities with </a:t>
            </a:r>
            <a:r>
              <a:rPr lang="en-US" sz="1400" dirty="0">
                <a:effectLst/>
                <a:latin typeface="Century Gothic" panose="020B0502020202020204" pitchFamily="34" charset="0"/>
                <a:ea typeface="Calibri" panose="020F0502020204030204" pitchFamily="34" charset="0"/>
                <a:cs typeface="ÍˇÂá˛"/>
              </a:rPr>
              <a:t>identified skills sought.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monthly meetings have not increased by people with disabilities working at Jonsson's Workwear.</a:t>
            </a: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7164347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185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Autofit/>
          </a:bodyPr>
          <a:lstStyle/>
          <a:p>
            <a:pPr lvl="0" algn="l"/>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l"/>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endParaRPr lang="en-US" sz="1400" dirty="0">
              <a:latin typeface="Century Gothic" panose="020B0502020202020204" pitchFamily="34" charset="0"/>
              <a:ea typeface="Calibri" panose="020F0502020204030204" pitchFamily="34" charset="0"/>
              <a:cs typeface="Times New Roman" panose="02020603050405020304" pitchFamily="18" charset="0"/>
            </a:endParaRPr>
          </a:p>
          <a:p>
            <a:pPr lvl="0" algn="l"/>
            <a:r>
              <a:rPr lang="en-US" sz="1400" dirty="0">
                <a:effectLst/>
                <a:latin typeface="Century Gothic" panose="020B0502020202020204" pitchFamily="34" charset="0"/>
                <a:ea typeface="Calibri" panose="020F0502020204030204" pitchFamily="34" charset="0"/>
                <a:cs typeface="Times New Roman" panose="02020603050405020304" pitchFamily="18" charset="0"/>
              </a:rPr>
              <a:t>d) Develop a Succession Plan for Jonsson Workwear.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Jonsson Workwear is committed to identifying and developing talented individuals within the organisation</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and building a talent pipeline. However, it is not in the company's ethos to implement conventional succession plans. Jonsson Workwear is of the opinion that conventional succession plans limit employees’ potential</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and or opportunity.</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Jonsson Workwear indicated that the company does not </a:t>
            </a:r>
            <a:r>
              <a:rPr lang="en-US" sz="1400" dirty="0">
                <a:effectLst/>
                <a:latin typeface="Century Gothic" panose="020B0502020202020204" pitchFamily="34" charset="0"/>
                <a:ea typeface="Calibri" panose="020F0502020204030204" pitchFamily="34" charset="0"/>
                <a:cs typeface="ÍˇÂá˛"/>
              </a:rPr>
              <a:t>define its roles by titles and all employees are expected to</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work together and collaborate, irrespective of their levels in the organisation.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757001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186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678674" y="2238233"/>
            <a:ext cx="8989325" cy="4464396"/>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Jonsson Workwear has an Employment Equity Policy that seeks to regulate succession issues at the company. This is supplemented by its Performance Management Policy that addresses and accentuates the company’s culture of self-development.</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Both policies address the need to grow the company’s timber to develop future company leaders.</a:t>
            </a:r>
            <a:endParaRPr lang="en-ZA" sz="25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n-US" sz="1500" dirty="0">
                <a:latin typeface="Century Gothic" panose="020B0502020202020204" pitchFamily="34" charset="0"/>
                <a:ea typeface="Calibri" panose="020F0502020204030204" pitchFamily="34" charset="0"/>
                <a:cs typeface="Times New Roman" panose="02020603050405020304" pitchFamily="18" charset="0"/>
              </a:rPr>
              <a:t>e) </a:t>
            </a:r>
            <a:r>
              <a:rPr lang="en-US" sz="1500" dirty="0">
                <a:effectLst/>
                <a:latin typeface="Century Gothic" panose="020B0502020202020204" pitchFamily="34" charset="0"/>
                <a:ea typeface="Calibri" panose="020F0502020204030204" pitchFamily="34" charset="0"/>
                <a:cs typeface="Times New Roman" panose="02020603050405020304" pitchFamily="18" charset="0"/>
              </a:rPr>
              <a:t>Jonsson Workwear to develop a Transformation Policy.</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5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reported that no Transformation Policy had been developed since it believes that the principle of transformation is embedded in three of its policies as well as through its Social, Ethics and Sustainability Committee and the work of the Jonsson Foundation.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7795079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187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678674" y="2238233"/>
            <a:ext cx="8989325" cy="4464396"/>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submitted that it relies on the following policies to drive transformation within the workplace: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Broad-Based Black Economic Empowerment Policy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Employment Equity Policy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Non-Discrimination Policy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Social, Ethics and Sustainability Charter as legislated in the Companies Act of South Africa.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283964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188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3735388"/>
          </a:xfrm>
        </p:spPr>
        <p:txBody>
          <a:bodyPr>
            <a:normAutofit fontScale="77500" lnSpcReduction="20000"/>
          </a:bodyPr>
          <a:lstStyle/>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above policies enhance Jonsson Workwear’s statutory requirements such as the Employment Equity Act, where the company is required to drive transformation and align its demographics in accordance with the economically active population of South Africa. This ensures that Jonsson </a:t>
            </a:r>
            <a:r>
              <a:rPr lang="en-US" sz="1800" dirty="0">
                <a:effectLst/>
                <a:latin typeface="Century Gothic" panose="020B0502020202020204" pitchFamily="34" charset="0"/>
                <a:ea typeface="Calibri" panose="020F0502020204030204" pitchFamily="34" charset="0"/>
                <a:cs typeface="ÍˇÂá˛"/>
              </a:rPr>
              <a:t>Workwear’s profile meets the required target as set out in the EEA, reflecting the economically active population.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Therefore, Jonsson Workwear submitted that it did not develop a separate policy because the Employment Equity Act addresses the same.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three policies above, together with the Social, Ethics and Sustainability Committee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emphasise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the responsibility of the company and the leaders in the business to ensure that they address transformation and any short comings in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business relating to transformation.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6543691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189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800689"/>
          </a:xfrm>
        </p:spPr>
        <p:txBody>
          <a:bodyPr>
            <a:normAutofit/>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85000" lnSpcReduction="20000"/>
          </a:bodyPr>
          <a:lstStyle/>
          <a:p>
            <a:pPr algn="just">
              <a:lnSpc>
                <a:spcPct val="150000"/>
              </a:lnSpc>
            </a:pP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The Commission resolved to do an inspection in loco </a:t>
            </a:r>
            <a:r>
              <a:rPr lang="en-US" sz="1600" dirty="0">
                <a:solidFill>
                  <a:srgbClr val="000000"/>
                </a:solidFill>
                <a:effectLst/>
                <a:latin typeface="Century Gothic" panose="020B0502020202020204" pitchFamily="34" charset="0"/>
                <a:ea typeface="Calibri" panose="020F0502020204030204" pitchFamily="34" charset="0"/>
                <a:cs typeface="ÍˇÂá˛"/>
              </a:rPr>
              <a:t>in 2020 at the offices of </a:t>
            </a: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Jonsson Workwear to understand the company's culture and operations.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Jonsson Workwear has made great strides in transforming since originally appearing before the Commission, and the company is applauded for its </a:t>
            </a:r>
            <a:r>
              <a:rPr lang="en-US" sz="1600" dirty="0">
                <a:solidFill>
                  <a:srgbClr val="000000"/>
                </a:solidFill>
                <a:effectLst/>
                <a:latin typeface="Century Gothic" panose="020B0502020202020204" pitchFamily="34" charset="0"/>
                <a:ea typeface="Calibri" panose="020F0502020204030204" pitchFamily="34" charset="0"/>
                <a:cs typeface="ÍˇÂá˛"/>
              </a:rPr>
              <a:t>continued compliance with the Commission’s findings and recommendations.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Section 15(a) of the Employment Equity Act provides for the employer to ensure that all designated groups are equitably represented in all the occupational levels of the workforce. At Jonsson Workwear there is a representation of the designated groups. At the company's top level, there is a Black woman who works directly with the CEO as his right-hand woman.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1600" dirty="0">
                <a:solidFill>
                  <a:srgbClr val="000000"/>
                </a:solidFill>
                <a:effectLst/>
                <a:latin typeface="Century Gothic" panose="020B0502020202020204" pitchFamily="34" charset="0"/>
                <a:ea typeface="Calibri" panose="020F0502020204030204" pitchFamily="34" charset="0"/>
                <a:cs typeface="ÍˇÂá˛"/>
              </a:rPr>
              <a:t>d) Jonsson Workwear has adopted a flat management structure that provides equal </a:t>
            </a: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opportunity for all its employees to develop to reach their full potential. This is in</a:t>
            </a:r>
            <a:r>
              <a:rPr lang="en-US" sz="1600" dirty="0">
                <a:solidFill>
                  <a:srgbClr val="000000"/>
                </a:solidFill>
                <a:effectLst/>
                <a:latin typeface="Century Gothic" panose="020B0502020202020204" pitchFamily="34" charset="0"/>
                <a:ea typeface="Calibri" panose="020F0502020204030204" pitchFamily="34" charset="0"/>
                <a:cs typeface="ÍˇÂá˛"/>
              </a:rPr>
              <a:t> </a:t>
            </a: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alignment with Goal 5 of the Sustainable Development Goals, which seeks to end</a:t>
            </a:r>
            <a:r>
              <a:rPr lang="en-US" sz="1600" dirty="0">
                <a:solidFill>
                  <a:srgbClr val="000000"/>
                </a:solidFill>
                <a:effectLst/>
                <a:latin typeface="Century Gothic" panose="020B0502020202020204" pitchFamily="34" charset="0"/>
                <a:ea typeface="Calibri" panose="020F0502020204030204" pitchFamily="34" charset="0"/>
                <a:cs typeface="ÍˇÂá˛"/>
              </a:rPr>
              <a:t> </a:t>
            </a: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gender inequality and provide economic opportunities for women.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022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19</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2060575"/>
            <a:ext cx="7772400" cy="431800"/>
          </a:xfrm>
        </p:spPr>
        <p:txBody>
          <a:bodyPr>
            <a:normAutofit/>
          </a:bodyPr>
          <a:lstStyle/>
          <a:p>
            <a:pPr eaLnBrk="1" hangingPunct="1"/>
            <a:r>
              <a:rPr lang="en-ZA" altLang="en-US" sz="2000" b="1" dirty="0">
                <a:latin typeface="Century Gothic" panose="020B0502020202020204" pitchFamily="34" charset="0"/>
                <a:sym typeface="Century Gothic" panose="020B0502020202020204" pitchFamily="34" charset="0"/>
              </a:rPr>
              <a:t>CONTINUATION</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492376"/>
            <a:ext cx="8497888" cy="3889376"/>
          </a:xfrm>
        </p:spPr>
        <p:txBody>
          <a:bodyPr>
            <a:normAutofit/>
          </a:bodyPr>
          <a:lstStyle/>
          <a:p>
            <a:pPr algn="l">
              <a:lnSpc>
                <a:spcPct val="150000"/>
              </a:lnSpc>
            </a:pPr>
            <a:endParaRPr lang="en-ZA" sz="1400" dirty="0">
              <a:latin typeface="Century Gothic" panose="020B0502020202020204" pitchFamily="34" charset="0"/>
            </a:endParaRPr>
          </a:p>
          <a:p>
            <a:pPr algn="l">
              <a:lnSpc>
                <a:spcPct val="150000"/>
              </a:lnSpc>
            </a:pPr>
            <a:r>
              <a:rPr lang="en-ZA" sz="1400" dirty="0">
                <a:latin typeface="Century Gothic" panose="020B0502020202020204" pitchFamily="34" charset="0"/>
              </a:rPr>
              <a:t>The CGE issued notices to appear in terms of Section 12(4)(b) of the CGE Act to nine (9) of the selected private entities that had not shown notable progress. In addition, these entities were invited to participate in follow-up hearings in the 2019/2020 financial year to report on progress in implementing the recommendations made by the Commission and on measures put in place to address employment equity issues within their respective entities</a:t>
            </a:r>
          </a:p>
          <a:p>
            <a:pPr algn="l">
              <a:lnSpc>
                <a:spcPct val="150000"/>
              </a:lnSpc>
            </a:pPr>
            <a:endParaRPr lang="en-GB" sz="1400" dirty="0">
              <a:latin typeface="Century Gothic" panose="020B0502020202020204" pitchFamily="34" charset="0"/>
            </a:endParaRPr>
          </a:p>
        </p:txBody>
      </p:sp>
    </p:spTree>
    <p:extLst>
      <p:ext uri="{BB962C8B-B14F-4D97-AF65-F5344CB8AC3E}">
        <p14:creationId xmlns:p14="http://schemas.microsoft.com/office/powerpoint/2010/main" val="290664434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190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950815"/>
          </a:xfrm>
        </p:spPr>
        <p:txBody>
          <a:bodyPr>
            <a:normAutofit fontScale="90000"/>
          </a:bodyPr>
          <a:lstStyle/>
          <a:p>
            <a:pPr>
              <a:lnSpc>
                <a:spcPct val="150000"/>
              </a:lnSpc>
            </a:pPr>
            <a:r>
              <a:rPr lang="en-US" sz="1800" dirty="0">
                <a:effectLst/>
                <a:latin typeface="Century Gothic" panose="020B0502020202020204" pitchFamily="34" charset="0"/>
                <a:ea typeface="Calibri" panose="020F0502020204030204" pitchFamily="34" charset="0"/>
                <a:cs typeface="ÍˇÂá˛"/>
              </a:rPr>
              <a:t>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PICK N PAY</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93850" y="2205933"/>
            <a:ext cx="9144000" cy="4515541"/>
          </a:xfrm>
        </p:spPr>
        <p:txBody>
          <a:bodyPr>
            <a:normAutofit/>
          </a:bodyPr>
          <a:lstStyle/>
          <a:p>
            <a:pPr algn="l">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Pick n Pay (PnP) is one of the largest chain supermarkets in South Africa. The entity participated in the previous investigative hearing and was called again during the 2019/2020 hearing to present its progress on recommendations made. The positive </a:t>
            </a:r>
            <a:r>
              <a:rPr lang="en-US" sz="1400" dirty="0">
                <a:solidFill>
                  <a:srgbClr val="000000"/>
                </a:solidFill>
                <a:effectLst/>
                <a:latin typeface="Century Gothic" panose="020B0502020202020204" pitchFamily="34" charset="0"/>
                <a:ea typeface="Calibri" panose="020F0502020204030204" pitchFamily="34" charset="0"/>
                <a:cs typeface="ÍˇÂá˛"/>
              </a:rPr>
              <a:t>approach by PnP to transform its work environment to equally benefit all employees</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was well received by the Commission. Recommendations made, together with the progress report are presented in the table following.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mj-lt"/>
              <a:buAutoNum type="alphaLcParen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needs to put concerted effort into the transformation of its senior management.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8422492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191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950815"/>
          </a:xfrm>
        </p:spPr>
        <p:txBody>
          <a:bodyPr>
            <a:normAutofit fontScale="90000"/>
          </a:bodyPr>
          <a:lstStyle/>
          <a:p>
            <a:pPr>
              <a:lnSpc>
                <a:spcPct val="150000"/>
              </a:lnSpc>
            </a:pPr>
            <a:r>
              <a:rPr lang="en-US" sz="1800" dirty="0">
                <a:effectLst/>
                <a:latin typeface="Century Gothic" panose="020B0502020202020204" pitchFamily="34" charset="0"/>
                <a:ea typeface="Calibri" panose="020F0502020204030204" pitchFamily="34" charset="0"/>
                <a:cs typeface="ÍˇÂá˛"/>
              </a:rPr>
              <a:t>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PICK N PAY</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93850" y="2205933"/>
            <a:ext cx="9144000" cy="4515541"/>
          </a:xfrm>
        </p:spPr>
        <p:txBody>
          <a:bodyPr>
            <a:normAutofit/>
          </a:bodyPr>
          <a:lstStyle/>
          <a:p>
            <a:pPr algn="l"/>
            <a:r>
              <a:rPr lang="en-US" sz="15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PnP advised that the following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had been implemented since 2017, as part of its transformation efforts: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Retail Business Performance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 University of Pretoria Enterprise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Retail Management Development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 University of Pretoria Enterprise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Management Advancement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 Wits Business School.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These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are run by external Higher Education Institutions to ensure that the content and outcomes are aligned with industry standards and that managers receive formal recognition for their achievements.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989258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192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32500" lnSpcReduction="20000"/>
          </a:bodyPr>
          <a:lstStyle/>
          <a:p>
            <a:pPr algn="just">
              <a:lnSpc>
                <a:spcPct val="150000"/>
              </a:lnSpc>
            </a:pPr>
            <a:r>
              <a:rPr lang="en-US" sz="4300" dirty="0">
                <a:effectLst/>
                <a:latin typeface="Century Gothic" panose="020B0502020202020204" pitchFamily="34" charset="0"/>
                <a:ea typeface="Calibri" panose="020F0502020204030204" pitchFamily="34" charset="0"/>
                <a:cs typeface="Times New Roman" panose="02020603050405020304" pitchFamily="18" charset="0"/>
              </a:rPr>
              <a:t>The company submitted that since 2017 it had been able to </a:t>
            </a:r>
            <a:r>
              <a:rPr lang="en-US" sz="4300" dirty="0" err="1">
                <a:effectLst/>
                <a:latin typeface="Century Gothic" panose="020B0502020202020204" pitchFamily="34" charset="0"/>
                <a:ea typeface="Calibri" panose="020F0502020204030204" pitchFamily="34" charset="0"/>
                <a:cs typeface="Times New Roman" panose="02020603050405020304" pitchFamily="18" charset="0"/>
              </a:rPr>
              <a:t>enrol</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254 managers on these </a:t>
            </a:r>
            <a:r>
              <a:rPr lang="en-US" sz="43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Of these,</a:t>
            </a:r>
            <a:r>
              <a:rPr lang="en-US" sz="4300" dirty="0">
                <a:effectLst/>
                <a:latin typeface="Century Gothic" panose="020B0502020202020204" pitchFamily="34" charset="0"/>
                <a:ea typeface="Calibri" panose="020F0502020204030204" pitchFamily="34" charset="0"/>
                <a:cs typeface="ÍˇÂá˛"/>
              </a:rPr>
              <a:t>73% were from previously disadvantaged groups and 34%</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were women.17</a:t>
            </a:r>
          </a:p>
          <a:p>
            <a:pPr algn="just">
              <a:lnSpc>
                <a:spcPct val="150000"/>
              </a:lnSpc>
            </a:pP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300" dirty="0">
                <a:effectLst/>
                <a:latin typeface="Century Gothic" panose="020B0502020202020204" pitchFamily="34" charset="0"/>
                <a:ea typeface="Calibri" panose="020F0502020204030204" pitchFamily="34" charset="0"/>
                <a:cs typeface="Times New Roman" panose="02020603050405020304" pitchFamily="18" charset="0"/>
              </a:rPr>
              <a:t>In addition to these formal management </a:t>
            </a:r>
            <a:r>
              <a:rPr lang="en-US" sz="43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4300" dirty="0">
                <a:effectLst/>
                <a:latin typeface="Century Gothic" panose="020B0502020202020204" pitchFamily="34" charset="0"/>
                <a:ea typeface="Calibri" panose="020F0502020204030204" pitchFamily="34" charset="0"/>
                <a:cs typeface="ÍˇÂá˛"/>
              </a:rPr>
              <a:t>PnP confirmed that it had also initiated an internal</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development </a:t>
            </a:r>
            <a:r>
              <a:rPr lang="en-US" sz="43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for regional line managers to</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300" dirty="0">
                <a:effectLst/>
                <a:latin typeface="Century Gothic" panose="020B0502020202020204" pitchFamily="34" charset="0"/>
                <a:ea typeface="Calibri" panose="020F0502020204030204" pitchFamily="34" charset="0"/>
                <a:cs typeface="Times New Roman" panose="02020603050405020304" pitchFamily="18" charset="0"/>
              </a:rPr>
              <a:t>ensure that they are exposed to on-going management development practices and are kept up to date on operational changes. This </a:t>
            </a:r>
            <a:r>
              <a:rPr lang="en-US" sz="43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4300" dirty="0">
                <a:effectLst/>
                <a:latin typeface="Century Gothic" panose="020B0502020202020204" pitchFamily="34" charset="0"/>
                <a:ea typeface="Calibri" panose="020F0502020204030204" pitchFamily="34" charset="0"/>
                <a:cs typeface="Times New Roman" panose="02020603050405020304" pitchFamily="18" charset="0"/>
              </a:rPr>
              <a:t> commenced in 2018 and is an on-going initiative covering all regional line managers. To bring the above statement in line with transformation the following breakdown was provided:</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874152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193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47500" lnSpcReduction="20000"/>
          </a:bodyPr>
          <a:lstStyle/>
          <a:p>
            <a:pPr algn="just">
              <a:lnSpc>
                <a:spcPct val="150000"/>
              </a:lnSpc>
            </a:pPr>
            <a:r>
              <a:rPr lang="en-US" sz="2900" dirty="0">
                <a:effectLst/>
                <a:latin typeface="Century Gothic" panose="020B0502020202020204" pitchFamily="34" charset="0"/>
                <a:ea typeface="Calibri" panose="020F0502020204030204" pitchFamily="34" charset="0"/>
                <a:cs typeface="Times New Roman" panose="02020603050405020304" pitchFamily="18" charset="0"/>
              </a:rPr>
              <a:t>Of the total complement of 50 regional managers:</a:t>
            </a: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900" dirty="0">
                <a:effectLst/>
                <a:latin typeface="Century Gothic" panose="020B0502020202020204" pitchFamily="34" charset="0"/>
                <a:ea typeface="Calibri" panose="020F0502020204030204" pitchFamily="34" charset="0"/>
                <a:cs typeface="ÍˇÂá˛"/>
              </a:rPr>
              <a:t>• 60% are people from previously disadvantaged </a:t>
            </a:r>
            <a:r>
              <a:rPr lang="en-US" sz="2900" dirty="0">
                <a:effectLst/>
                <a:latin typeface="Century Gothic" panose="020B0502020202020204" pitchFamily="34" charset="0"/>
                <a:ea typeface="Calibri" panose="020F0502020204030204" pitchFamily="34" charset="0"/>
                <a:cs typeface="Times New Roman" panose="02020603050405020304" pitchFamily="18" charset="0"/>
              </a:rPr>
              <a:t>backgrounds</a:t>
            </a: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900" dirty="0">
                <a:effectLst/>
                <a:latin typeface="Century Gothic" panose="020B0502020202020204" pitchFamily="34" charset="0"/>
                <a:ea typeface="Calibri" panose="020F0502020204030204" pitchFamily="34" charset="0"/>
                <a:cs typeface="ÍˇÂá˛"/>
              </a:rPr>
              <a:t>• 10% are women.</a:t>
            </a:r>
          </a:p>
          <a:p>
            <a:pPr algn="just">
              <a:lnSpc>
                <a:spcPct val="150000"/>
              </a:lnSpc>
            </a:pPr>
            <a:endParaRPr lang="en-ZA" sz="3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900" dirty="0">
                <a:effectLst/>
                <a:latin typeface="Century Gothic" panose="020B0502020202020204" pitchFamily="34" charset="0"/>
                <a:ea typeface="Calibri" panose="020F0502020204030204" pitchFamily="34" charset="0"/>
                <a:cs typeface="Times New Roman" panose="02020603050405020304" pitchFamily="18" charset="0"/>
              </a:rPr>
              <a:t>Apart from these initiatives, PnP continues with other </a:t>
            </a:r>
            <a:r>
              <a:rPr lang="en-US" sz="29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2900" dirty="0">
                <a:effectLst/>
                <a:latin typeface="Century Gothic" panose="020B0502020202020204" pitchFamily="34" charset="0"/>
                <a:ea typeface="Calibri" panose="020F0502020204030204" pitchFamily="34" charset="0"/>
                <a:cs typeface="Times New Roman" panose="02020603050405020304" pitchFamily="18" charset="0"/>
              </a:rPr>
              <a:t> that contribute to management and leadership development, including company-sponsored</a:t>
            </a: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900" dirty="0">
                <a:effectLst/>
                <a:latin typeface="Century Gothic" panose="020B0502020202020204" pitchFamily="34" charset="0"/>
                <a:ea typeface="Calibri" panose="020F0502020204030204" pitchFamily="34" charset="0"/>
                <a:cs typeface="Times New Roman" panose="02020603050405020304" pitchFamily="18" charset="0"/>
              </a:rPr>
              <a:t>MBAs and the International Leadership Development Programme, sponsored by the Wholesale and Retail SETA.</a:t>
            </a:r>
          </a:p>
          <a:p>
            <a:pPr algn="just">
              <a:lnSpc>
                <a:spcPct val="150000"/>
              </a:lnSpc>
            </a:pP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9422833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194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PnP further runs a Woman in Leadership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aimed at developing high potential and high performing female talent in PnP, whilst also addressing its EE aspirations.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PnP confirmed that the appointment of women into senior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retail positions remains a priority. Currently, out of 1 359</a:t>
            </a:r>
            <a:r>
              <a:rPr lang="en-US" sz="1400" dirty="0">
                <a:effectLst/>
                <a:latin typeface="Century Gothic" panose="020B0502020202020204" pitchFamily="34" charset="0"/>
                <a:ea typeface="Calibri" panose="020F0502020204030204" pitchFamily="34" charset="0"/>
                <a:cs typeface="ÍˇÂá˛"/>
              </a:rPr>
              <a:t> positions, 486 are filled by women, representing 36% of the group. Of the 486 women, 17% (82) are Black, 9% (43) are White, 6% (29) are </a:t>
            </a:r>
            <a:r>
              <a:rPr lang="en-US" sz="1400" dirty="0" err="1">
                <a:effectLst/>
                <a:latin typeface="Century Gothic" panose="020B0502020202020204" pitchFamily="34" charset="0"/>
                <a:ea typeface="Calibri" panose="020F0502020204030204" pitchFamily="34" charset="0"/>
                <a:cs typeface="ÍˇÂá˛"/>
              </a:rPr>
              <a:t>Coloured</a:t>
            </a:r>
            <a:r>
              <a:rPr lang="en-US" sz="1400" dirty="0">
                <a:effectLst/>
                <a:latin typeface="Century Gothic" panose="020B0502020202020204" pitchFamily="34" charset="0"/>
                <a:ea typeface="Calibri" panose="020F0502020204030204" pitchFamily="34" charset="0"/>
                <a:cs typeface="ÍˇÂá˛"/>
              </a:rPr>
              <a:t> and 3% (15) are Indian.</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18 The</a:t>
            </a: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company further showed its commitment in this regard</a:t>
            </a: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through the recent appointment of a woman to the</a:t>
            </a:r>
            <a:r>
              <a:rPr lang="en-US" sz="1400" dirty="0">
                <a:effectLst/>
                <a:latin typeface="Century Gothic" panose="020B0502020202020204" pitchFamily="34" charset="0"/>
                <a:ea typeface="Calibri" panose="020F0502020204030204" pitchFamily="34" charset="0"/>
                <a:cs typeface="ÍˇÂá˛"/>
              </a:rPr>
              <a:t> position of Group Chief Financial Officer.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287317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195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a:bodyPr>
          <a:lstStyle/>
          <a:p>
            <a:pPr algn="just">
              <a:lnSpc>
                <a:spcPct val="150000"/>
              </a:lnSpc>
            </a:pP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still forms part of the transformation process in that during 2018, 100 people with disabilities were placed on a 12-month learnership programme. Of these learners, 88 completed the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and were all permanently employed. PnP currently had 50 people with disabilities on a retail learnership programme and was committed to employing those who successfully completed the</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programme at the end of the 12-month period.</a:t>
            </a:r>
          </a:p>
          <a:p>
            <a:pPr algn="just">
              <a:lnSpc>
                <a:spcPct val="150000"/>
              </a:lnSpc>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 further R4 million had been earmarked by the company for disability learnerships. The aim is to provide for further inclusion and a support structure to ensure an enabling environment for PwD.19 The company acknowledged that disability refers to more than just physical disabilities and pledged to ensure that its recruitment process would consider a range of disabilities.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127690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196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a:bodyPr>
          <a:lstStyle/>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further pledged to highlight issues related to disability and what this entails through staff communication.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Staff will be encouraged to talk about mental health and where needed, register same with the medical aid.</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b="1" dirty="0">
                <a:latin typeface="Century Gothic" panose="020B0502020202020204" pitchFamily="34" charset="0"/>
                <a:ea typeface="Calibri" panose="020F0502020204030204" pitchFamily="34" charset="0"/>
                <a:cs typeface="ÍˇÂá˛"/>
              </a:rPr>
              <a:t>Recommendations made in 2016/2017 the CGE noted the following: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lvl="0" algn="l"/>
            <a:r>
              <a:rPr lang="en-US" sz="1400" dirty="0">
                <a:effectLst/>
                <a:latin typeface="Century Gothic" panose="020B0502020202020204" pitchFamily="34" charset="0"/>
                <a:ea typeface="Calibri" panose="020F0502020204030204" pitchFamily="34" charset="0"/>
                <a:cs typeface="Times New Roman" panose="02020603050405020304" pitchFamily="18" charset="0"/>
              </a:rPr>
              <a:t>b) The company must address the need for child-care facilities.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A" sz="30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64177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197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70000" lnSpcReduction="20000"/>
          </a:bodyPr>
          <a:lstStyle/>
          <a:p>
            <a:pPr algn="l"/>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A" sz="30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2200" dirty="0">
                <a:effectLst/>
                <a:latin typeface="Century Gothic" panose="020B0502020202020204" pitchFamily="34" charset="0"/>
                <a:ea typeface="Calibri" panose="020F0502020204030204" pitchFamily="34" charset="0"/>
                <a:cs typeface="Times New Roman" panose="02020603050405020304" pitchFamily="18" charset="0"/>
              </a:rPr>
              <a:t>PnP submitted that it had assessed the feasibility of such </a:t>
            </a:r>
            <a:r>
              <a:rPr lang="en-US" sz="2200" dirty="0" err="1">
                <a:effectLst/>
                <a:latin typeface="Century Gothic" panose="020B0502020202020204" pitchFamily="34" charset="0"/>
                <a:ea typeface="Calibri" panose="020F0502020204030204" pitchFamily="34" charset="0"/>
                <a:cs typeface="Times New Roman" panose="02020603050405020304" pitchFamily="18" charset="0"/>
              </a:rPr>
              <a:t>centres</a:t>
            </a:r>
            <a:r>
              <a:rPr lang="en-US" sz="2200" dirty="0">
                <a:effectLst/>
                <a:latin typeface="Century Gothic" panose="020B0502020202020204" pitchFamily="34" charset="0"/>
                <a:ea typeface="Calibri" panose="020F0502020204030204" pitchFamily="34" charset="0"/>
                <a:cs typeface="Times New Roman" panose="02020603050405020304" pitchFamily="18" charset="0"/>
              </a:rPr>
              <a:t> and concluded that the cost in the current economic climate was unaffordable. The company submitted that practical implementation posed a further challenge in that additional space would be required that would need to be legally compliant and conducive to housing and looking after children whilst their parents were at</a:t>
            </a:r>
            <a:r>
              <a:rPr lang="en-ZA"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entury Gothic" panose="020B0502020202020204" pitchFamily="34" charset="0"/>
                <a:ea typeface="Calibri" panose="020F0502020204030204" pitchFamily="34" charset="0"/>
                <a:cs typeface="Times New Roman" panose="02020603050405020304" pitchFamily="18" charset="0"/>
              </a:rPr>
              <a:t>work. The additional cost linked to this project could lead to retrenchments.</a:t>
            </a:r>
          </a:p>
          <a:p>
            <a:pPr algn="l">
              <a:lnSpc>
                <a:spcPct val="150000"/>
              </a:lnSpc>
            </a:pP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2200" dirty="0">
                <a:effectLst/>
                <a:latin typeface="Century Gothic" panose="020B0502020202020204" pitchFamily="34" charset="0"/>
                <a:ea typeface="Calibri" panose="020F0502020204030204" pitchFamily="34" charset="0"/>
                <a:cs typeface="Times New Roman" panose="02020603050405020304" pitchFamily="18" charset="0"/>
              </a:rPr>
              <a:t>However, PnP submitted that it remains committed to this recommendation through other means such as the provision of extended maternity leave (11 months) and paternity leave. Included in this is occasional leave for childcare</a:t>
            </a:r>
            <a:r>
              <a:rPr lang="en-ZA"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entury Gothic" panose="020B0502020202020204" pitchFamily="34" charset="0"/>
                <a:ea typeface="Calibri" panose="020F0502020204030204" pitchFamily="34" charset="0"/>
                <a:cs typeface="Times New Roman" panose="02020603050405020304" pitchFamily="18" charset="0"/>
              </a:rPr>
              <a:t>beyond the maternity leave period. </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9486761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198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73394"/>
          </a:xfrm>
        </p:spPr>
        <p:txBody>
          <a:bodyPr>
            <a:normAutofit fontScale="90000"/>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77500" lnSpcReduction="20000"/>
          </a:bodyPr>
          <a:lstStyle/>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Overall Pick n Pay showed consistent improvement and commitment to achieve transformation, which efforts were noted and commended by the CGE.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Considering the above statistics, the line management positions still leave room for gender transformation. A concern regarding crime in South Africa was cited as one of the challenges faced by the company in relation to the promotion of women to the position of store managers.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This is largely due to the fact that stores close late, which poses a risk for the safety of the staff, especially women. The company indicated that it proactively assists staff by providing transport which takes them to their respective homes. Store managers are provided with a company </a:t>
            </a:r>
            <a:r>
              <a:rPr lang="en-US" sz="1800" dirty="0">
                <a:effectLst/>
                <a:latin typeface="Century Gothic" panose="020B0502020202020204" pitchFamily="34" charset="0"/>
                <a:ea typeface="Calibri" panose="020F0502020204030204" pitchFamily="34" charset="0"/>
                <a:cs typeface="ÍˇÂá˛"/>
              </a:rPr>
              <a:t>vehicle and are accompanied by security officials when opening their stores. PnP however undertook to continue to look into this matter and re-evaluate measures in line with other best practices in the industry.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c) The CGE commented on the Women in Leadership initiative, suggesting it should also focus on skills development for women, which will create economic empowerment and growth as well as the confidence the company referred to in its presentation.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505693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199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ÍˇÂá˛"/>
              </a:rPr>
              <a:t>d) PnP was commended for its maternity leave provision. The recommendation on childcare facilities, however, remains under careful review.</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500" dirty="0">
                <a:effectLst/>
                <a:latin typeface="Century Gothic" panose="020B0502020202020204" pitchFamily="34" charset="0"/>
                <a:ea typeface="Calibri" panose="020F0502020204030204" pitchFamily="34" charset="0"/>
                <a:cs typeface="ÍˇÂá˛"/>
              </a:rPr>
              <a:t>e) Spousal Benefits: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The CGE requested confirmation that same-sex couples are allowed the same benefits. This is linked to the Satchwell20 case where the court ruled unanimously that the law violated the equality clause as set out in the Constitution21, which prohibits unfair discrimination based on sexual orientation. The judgment consequently resulted in an amendment to the law to extend spousal benefits to same-sex partners who had undertaken “reciprocal duties of support.”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891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8">
            <a:extLst>
              <a:ext uri="{FF2B5EF4-FFF2-40B4-BE49-F238E27FC236}">
                <a16:creationId xmlns:a16="http://schemas.microsoft.com/office/drawing/2014/main" id="{792FE564-3A1C-7E42-8DC0-26E7EC67037A}"/>
              </a:ext>
            </a:extLst>
          </p:cNvPr>
          <p:cNvGrpSpPr>
            <a:grpSpLocks/>
          </p:cNvGrpSpPr>
          <p:nvPr/>
        </p:nvGrpSpPr>
        <p:grpSpPr bwMode="auto">
          <a:xfrm>
            <a:off x="1524000" y="0"/>
            <a:ext cx="9144000" cy="6859588"/>
            <a:chOff x="0" y="0"/>
            <a:chExt cx="9144000" cy="6859029"/>
          </a:xfrm>
        </p:grpSpPr>
        <p:pic>
          <p:nvPicPr>
            <p:cNvPr id="5126" name="Picture 7" descr="CGE Banner1">
              <a:extLst>
                <a:ext uri="{FF2B5EF4-FFF2-40B4-BE49-F238E27FC236}">
                  <a16:creationId xmlns:a16="http://schemas.microsoft.com/office/drawing/2014/main" id="{DC8E0D3F-803E-5E4B-BA0B-724F584CA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a:extLst>
                <a:ext uri="{FF2B5EF4-FFF2-40B4-BE49-F238E27FC236}">
                  <a16:creationId xmlns:a16="http://schemas.microsoft.com/office/drawing/2014/main" id="{BF72E89F-5609-5548-B276-9DA562B2C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5">
            <a:extLst>
              <a:ext uri="{FF2B5EF4-FFF2-40B4-BE49-F238E27FC236}">
                <a16:creationId xmlns:a16="http://schemas.microsoft.com/office/drawing/2014/main" id="{A8BBDFB3-02B0-FC47-94CF-9E671DEAEF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BDEBCBE-DDA7-9245-A8BD-960B5EE8028D}" type="slidenum">
              <a:rPr lang="en-GB" altLang="en-US" sz="1400"/>
              <a:pPr>
                <a:spcBef>
                  <a:spcPct val="0"/>
                </a:spcBef>
                <a:buFontTx/>
                <a:buNone/>
              </a:pPr>
              <a:t>2</a:t>
            </a:fld>
            <a:endParaRPr lang="en-GB" altLang="en-US" sz="1400"/>
          </a:p>
        </p:txBody>
      </p:sp>
      <p:sp>
        <p:nvSpPr>
          <p:cNvPr id="5124" name="Rectangle 2">
            <a:extLst>
              <a:ext uri="{FF2B5EF4-FFF2-40B4-BE49-F238E27FC236}">
                <a16:creationId xmlns:a16="http://schemas.microsoft.com/office/drawing/2014/main" id="{0803D251-538E-D94C-A785-CF0C8A0DE38F}"/>
              </a:ext>
            </a:extLst>
          </p:cNvPr>
          <p:cNvSpPr>
            <a:spLocks noGrp="1" noChangeArrowheads="1"/>
          </p:cNvSpPr>
          <p:nvPr>
            <p:ph type="ctrTitle"/>
          </p:nvPr>
        </p:nvSpPr>
        <p:spPr>
          <a:xfrm>
            <a:off x="2279650" y="2060575"/>
            <a:ext cx="7772400" cy="431800"/>
          </a:xfrm>
        </p:spPr>
        <p:txBody>
          <a:bodyPr>
            <a:normAutofit fontScale="90000"/>
          </a:bodyPr>
          <a:lstStyle/>
          <a:p>
            <a:br>
              <a:rPr lang="en-ZA" sz="3200" dirty="0">
                <a:effectLst/>
                <a:latin typeface="Calibri" panose="020F0502020204030204" pitchFamily="34" charset="0"/>
                <a:ea typeface="Calibri" panose="020F0502020204030204" pitchFamily="34" charset="0"/>
                <a:cs typeface="Times New Roman" panose="02020603050405020304" pitchFamily="18" charset="0"/>
              </a:rPr>
            </a:br>
            <a:r>
              <a:rPr lang="en-ZA" sz="2200" b="1" dirty="0">
                <a:effectLst/>
                <a:latin typeface="Century Gothic" panose="020B0502020202020204" pitchFamily="34" charset="0"/>
                <a:ea typeface="Calibri" panose="020F0502020204030204" pitchFamily="34" charset="0"/>
                <a:cs typeface="Times New Roman" panose="02020603050405020304" pitchFamily="18" charset="0"/>
              </a:rPr>
              <a:t>INTRODUCTION: GENERAL</a:t>
            </a:r>
            <a:endParaRPr lang="en-GB" altLang="en-US" sz="2200" b="1" dirty="0">
              <a:latin typeface="Century Gothic" panose="020B0502020202020204" pitchFamily="34" charset="0"/>
              <a:sym typeface="Century Gothic" panose="020B0502020202020204" pitchFamily="34" charset="0"/>
            </a:endParaRPr>
          </a:p>
        </p:txBody>
      </p:sp>
      <p:sp>
        <p:nvSpPr>
          <p:cNvPr id="5125" name="Rectangle 3">
            <a:extLst>
              <a:ext uri="{FF2B5EF4-FFF2-40B4-BE49-F238E27FC236}">
                <a16:creationId xmlns:a16="http://schemas.microsoft.com/office/drawing/2014/main" id="{618AA7EB-B84D-F54A-A5F5-982DD0CF14C0}"/>
              </a:ext>
            </a:extLst>
          </p:cNvPr>
          <p:cNvSpPr>
            <a:spLocks noGrp="1" noChangeArrowheads="1"/>
          </p:cNvSpPr>
          <p:nvPr>
            <p:ph type="subTitle" idx="1"/>
          </p:nvPr>
        </p:nvSpPr>
        <p:spPr>
          <a:xfrm>
            <a:off x="1919289" y="2492376"/>
            <a:ext cx="8497887" cy="3889375"/>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Commission for Gender Equality (CGE) is an independent statutory body created under Chapter 9 of the Republic of South Africa Constitution, 1996 ('the Constitution').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Commission has the mandate to promote and protect gender equality in government, civil society, and the private sector.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To this end, the Commission for Gender Equality Act 39 of 1996, as amended ("the CGE Act"), gives the Commission the power to monitor and evaluate policies and practices of organs of state at any level, statutory bodies and functionaries, public bodies and authorities and private businesses, enterprises, and institutions to promote gender equality and make any recommendations that the Commission deems necessary.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itchFamily="2" charset="2"/>
              <a:buChar char="§"/>
            </a:pPr>
            <a:endParaRPr lang="en-GB" altLang="en-US" sz="16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20</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2008262"/>
            <a:ext cx="7772400" cy="267318"/>
          </a:xfrm>
        </p:spPr>
        <p:txBody>
          <a:bodyPr>
            <a:normAutofit fontScale="90000"/>
          </a:bodyPr>
          <a:lstStyle/>
          <a:p>
            <a:pPr eaLnBrk="1" hangingPunct="1"/>
            <a:r>
              <a:rPr lang="en-ZA" altLang="en-US" sz="2000" b="1" dirty="0">
                <a:latin typeface="Century Gothic" panose="020B0502020202020204" pitchFamily="34" charset="0"/>
                <a:sym typeface="Century Gothic" panose="020B0502020202020204" pitchFamily="34" charset="0"/>
              </a:rPr>
              <a:t>LEGAL FRAMEWORK RELIED ON IN BOTH INSTANCES:</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275580"/>
            <a:ext cx="8497888" cy="4289277"/>
          </a:xfrm>
        </p:spPr>
        <p:txBody>
          <a:bodyPr>
            <a:normAutofit fontScale="32500" lnSpcReduction="20000"/>
          </a:bodyPr>
          <a:lstStyle/>
          <a:p>
            <a:pPr algn="l">
              <a:lnSpc>
                <a:spcPct val="150000"/>
              </a:lnSpc>
            </a:pPr>
            <a:r>
              <a:rPr lang="en-ZA" sz="4300" b="1" dirty="0">
                <a:latin typeface="Century Gothic" panose="020B0502020202020204" pitchFamily="34" charset="0"/>
              </a:rPr>
              <a:t>1. International instruments</a:t>
            </a:r>
          </a:p>
          <a:p>
            <a:pPr algn="l">
              <a:lnSpc>
                <a:spcPct val="150000"/>
              </a:lnSpc>
            </a:pPr>
            <a:endParaRPr lang="en-ZA" sz="4300" dirty="0">
              <a:latin typeface="Century Gothic" panose="020B0502020202020204" pitchFamily="34" charset="0"/>
            </a:endParaRPr>
          </a:p>
          <a:p>
            <a:pPr algn="l">
              <a:lnSpc>
                <a:spcPct val="150000"/>
              </a:lnSpc>
            </a:pPr>
            <a:r>
              <a:rPr lang="en-ZA" sz="4300" dirty="0">
                <a:latin typeface="Century Gothic" panose="020B0502020202020204" pitchFamily="34" charset="0"/>
              </a:rPr>
              <a:t>South Africa has ratified and is a party to the Convention on the Elimination of All Forms of Discrimination Against Women (CEDAW).</a:t>
            </a:r>
          </a:p>
          <a:p>
            <a:pPr algn="l">
              <a:lnSpc>
                <a:spcPct val="150000"/>
              </a:lnSpc>
            </a:pPr>
            <a:r>
              <a:rPr lang="en-ZA" sz="4300" dirty="0">
                <a:latin typeface="Century Gothic" panose="020B0502020202020204" pitchFamily="34" charset="0"/>
              </a:rPr>
              <a:t> In terms of Article 11 of CEDAW, the South African government is obliged to take all appropriate measures to eliminate discrimination against women in the field of employment to ensure the equality of men and women, the same rights in the workplace.</a:t>
            </a:r>
          </a:p>
          <a:p>
            <a:pPr algn="l">
              <a:lnSpc>
                <a:spcPct val="150000"/>
              </a:lnSpc>
            </a:pPr>
            <a:r>
              <a:rPr lang="en-ZA" sz="4300" dirty="0">
                <a:latin typeface="Century Gothic" panose="020B0502020202020204" pitchFamily="34" charset="0"/>
              </a:rPr>
              <a:t>Secondly, The Sustainable Development Goals (SDGs) are set by the United Nations. </a:t>
            </a:r>
          </a:p>
          <a:p>
            <a:pPr algn="l">
              <a:lnSpc>
                <a:spcPct val="150000"/>
              </a:lnSpc>
            </a:pPr>
            <a:r>
              <a:rPr lang="en-ZA" sz="4300" dirty="0">
                <a:latin typeface="Century Gothic" panose="020B0502020202020204" pitchFamily="34" charset="0"/>
              </a:rPr>
              <a:t>The goals cover a range of social and economic development issues. Gender Equality is one of the goals, targeting the empowerment of women and girls.</a:t>
            </a:r>
          </a:p>
          <a:p>
            <a:pPr algn="l">
              <a:lnSpc>
                <a:spcPct val="150000"/>
              </a:lnSpc>
            </a:pPr>
            <a:endParaRPr lang="en-GB" sz="1400" dirty="0">
              <a:latin typeface="Century Gothic" panose="020B0502020202020204" pitchFamily="34" charset="0"/>
            </a:endParaRPr>
          </a:p>
        </p:txBody>
      </p:sp>
      <p:sp>
        <p:nvSpPr>
          <p:cNvPr id="2" name="TextBox 1">
            <a:extLst>
              <a:ext uri="{FF2B5EF4-FFF2-40B4-BE49-F238E27FC236}">
                <a16:creationId xmlns:a16="http://schemas.microsoft.com/office/drawing/2014/main" id="{6B75E844-3B46-864C-A80D-03F3620B33CD}"/>
              </a:ext>
            </a:extLst>
          </p:cNvPr>
          <p:cNvSpPr txBox="1"/>
          <p:nvPr/>
        </p:nvSpPr>
        <p:spPr>
          <a:xfrm>
            <a:off x="2636322" y="31707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3831165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200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ÍˇÂá˛"/>
              </a:rPr>
              <a:t>The company submitted that it continuously reviews employee benefit</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policies to ensure alignment with the industry and with the current legislative framework. The parental leave policy was cited as an example, allowing for changes with reference to gender thereby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equalising</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ÍˇÂá˛"/>
              </a:rPr>
              <a:t>benefits.</a:t>
            </a: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medical aid, however, is governed by rules set by the scheme, which is understood by the company to be in line with the relevant legislation. In respect of payment for hormone treatment, the company submitted that the medical aid regarded hormone treatment</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as an elective process which is not covered by the scheme.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2368806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201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19623"/>
          </a:xfrm>
        </p:spPr>
        <p:txBody>
          <a:bodyPr>
            <a:normAutofit/>
          </a:bodyPr>
          <a:lstStyle/>
          <a:p>
            <a:pPr algn="just">
              <a:lnSpc>
                <a:spcPct val="150000"/>
              </a:lnSpc>
            </a:pPr>
            <a:r>
              <a:rPr lang="en-US" sz="1500" dirty="0">
                <a:effectLst/>
                <a:latin typeface="Century Gothic" panose="020B0502020202020204" pitchFamily="34" charset="0"/>
                <a:ea typeface="Calibri" panose="020F0502020204030204" pitchFamily="34" charset="0"/>
                <a:cs typeface="Times New Roman" panose="02020603050405020304" pitchFamily="18" charset="0"/>
              </a:rPr>
              <a:t>Fu</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rther discussions were held on the registration of customary marriages of staff in rural areas. The CGE offered its assistance in the education of these staff members on the registration of such marriages and the </a:t>
            </a:r>
            <a:r>
              <a:rPr lang="en-US" sz="1400" dirty="0">
                <a:effectLst/>
                <a:latin typeface="Century Gothic" panose="020B0502020202020204" pitchFamily="34" charset="0"/>
                <a:ea typeface="Calibri" panose="020F0502020204030204" pitchFamily="34" charset="0"/>
                <a:cs typeface="ÍˇÂá˛"/>
              </a:rPr>
              <a:t>benefits thereof. PnP welcomed this suggestion and submitted that these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information sessions not be limited to rural areas only but also extended to urban areas.</a:t>
            </a:r>
          </a:p>
          <a:p>
            <a:pPr algn="just">
              <a:lnSpc>
                <a:spcPct val="150000"/>
              </a:lnSpc>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It was concluded that Pick n Pay should submit its definition of the term "spousal" within its spousal benefit policy to CGE, to ensure that same-sex partners receive the necessary spousal entitlements as per the </a:t>
            </a:r>
            <a:r>
              <a:rPr lang="en-US" sz="1400" dirty="0" err="1">
                <a:effectLst/>
                <a:latin typeface="Century Gothic" panose="020B0502020202020204" pitchFamily="34" charset="0"/>
                <a:ea typeface="Calibri" panose="020F0502020204030204" pitchFamily="34" charset="0"/>
                <a:cs typeface="ÍˇÂá˛"/>
              </a:rPr>
              <a:t>Satchwell</a:t>
            </a:r>
            <a:r>
              <a:rPr lang="en-US" sz="1400" dirty="0">
                <a:effectLst/>
                <a:latin typeface="Century Gothic" panose="020B0502020202020204" pitchFamily="34" charset="0"/>
                <a:ea typeface="Calibri" panose="020F0502020204030204" pitchFamily="34" charset="0"/>
                <a:cs typeface="ÍˇÂá˛"/>
              </a:rPr>
              <a:t> decision.</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ÍˇÂá˛"/>
              </a:rPr>
              <a:t>All other </a:t>
            </a:r>
            <a:r>
              <a:rPr lang="en-US" sz="1400" dirty="0" err="1">
                <a:effectLst/>
                <a:latin typeface="Century Gothic" panose="020B0502020202020204" pitchFamily="34" charset="0"/>
                <a:ea typeface="Calibri" panose="020F0502020204030204" pitchFamily="34" charset="0"/>
                <a:cs typeface="ÍˇÂá˛"/>
              </a:rPr>
              <a:t>organisational</a:t>
            </a:r>
            <a:r>
              <a:rPr lang="en-US" sz="1400" dirty="0">
                <a:effectLst/>
                <a:latin typeface="Century Gothic" panose="020B0502020202020204" pitchFamily="34" charset="0"/>
                <a:ea typeface="Calibri" panose="020F0502020204030204" pitchFamily="34" charset="0"/>
                <a:cs typeface="ÍˇÂá˛"/>
              </a:rPr>
              <a:t> policies are to be amended to include this position.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8357551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202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4"/>
            <a:ext cx="9144000" cy="4219623"/>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ÍˇÂá˛"/>
              </a:rPr>
              <a:t>f) The CGE raised the issue of large companies being indifferent to space for taxis (public transport) and extended a request to PnP to be more accommodative in this regard, especially in areas where the property is owned by the company.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g) The CGE recommended that PnP acquire the services of a professional linguist and/or professional lawyers to assist with the translation of its sexual harassment policy.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h) A Bullying Policy is to be drafted and implemented in addition to the Sexual Harassment Policy.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0561900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203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a:bodyPr>
          <a:lstStyle/>
          <a:p>
            <a:pPr marL="400050" indent="-400050" algn="just">
              <a:lnSpc>
                <a:spcPct val="150000"/>
              </a:lnSpc>
              <a:buAutoNum type="romanLcParenR"/>
            </a:pPr>
            <a:r>
              <a:rPr lang="en-US" sz="1400" dirty="0">
                <a:effectLst/>
                <a:latin typeface="Century Gothic" panose="020B0502020202020204" pitchFamily="34" charset="0"/>
                <a:ea typeface="Calibri" panose="020F0502020204030204" pitchFamily="34" charset="0"/>
                <a:cs typeface="ÍˇÂá˛"/>
              </a:rPr>
              <a:t>PnP should provide its Childcare Feasibility Study to the CGE for further engagement.</a:t>
            </a:r>
          </a:p>
          <a:p>
            <a:pPr marL="400050" indent="-400050" algn="just">
              <a:lnSpc>
                <a:spcPct val="150000"/>
              </a:lnSpc>
              <a:buAutoNum type="romanLcParenR"/>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j) The CGE recommended that the Disability Policy be updated to include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all forms of disability. The said policy should be submitted to the CGE for review. Disability within the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organisation</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must be mainstreamed and proof thereof must be submitted to the CGE.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k) Pick n Pay should submit their definition of the term “spousal” within their spousal benefit policy to CGE. This is to ensure that same-sex partners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receive the necessary spousal entitlements as per the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Satchwell</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decision.</a:t>
            </a: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All other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organisational</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policies are further to be amended to include</a:t>
            </a: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this position.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662729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204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l) Provision should be made to ensure that transformation is achieved at all levels of the organisation. A report is to be submitted to CGE on the implementation plan.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m) In terms of management positions, the CGE recorded that the 30%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growth in women representation in senior management levels was</a:t>
            </a:r>
            <a:r>
              <a:rPr lang="en-US" sz="1400" dirty="0">
                <a:effectLst/>
                <a:latin typeface="Century Gothic" panose="020B0502020202020204" pitchFamily="34" charset="0"/>
                <a:ea typeface="Calibri" panose="020F0502020204030204" pitchFamily="34" charset="0"/>
                <a:cs typeface="ÍˇÂá˛"/>
              </a:rPr>
              <a:t> insufficient. PnP should therefore progressively move towards </a:t>
            </a:r>
            <a:r>
              <a:rPr lang="en-US" sz="1400" dirty="0" err="1">
                <a:effectLst/>
                <a:latin typeface="Century Gothic" panose="020B0502020202020204" pitchFamily="34" charset="0"/>
                <a:ea typeface="Calibri" panose="020F0502020204030204" pitchFamily="34" charset="0"/>
                <a:cs typeface="ÍˇÂá˛"/>
              </a:rPr>
              <a:t>realising</a:t>
            </a:r>
            <a:r>
              <a:rPr lang="en-US" sz="1400" dirty="0">
                <a:effectLst/>
                <a:latin typeface="Century Gothic" panose="020B0502020202020204" pitchFamily="34" charset="0"/>
                <a:ea typeface="Calibri" panose="020F0502020204030204" pitchFamily="34" charset="0"/>
                <a:cs typeface="ÍˇÂá˛"/>
              </a:rPr>
              <a:t> the 51.2% demographic of the country.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1442927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205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59746"/>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SASOL</a:t>
            </a:r>
            <a:br>
              <a:rPr lang="en-ZA"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624084" y="2238233"/>
            <a:ext cx="9043916" cy="4464396"/>
          </a:xfrm>
        </p:spPr>
        <p:txBody>
          <a:bodyPr>
            <a:normAutofit fontScale="32500" lnSpcReduction="20000"/>
          </a:bodyPr>
          <a:lstStyle/>
          <a:p>
            <a:pPr algn="just">
              <a:lnSpc>
                <a:spcPct val="150000"/>
              </a:lnSpc>
            </a:pPr>
            <a:r>
              <a:rPr lang="en-US" sz="4300" dirty="0">
                <a:solidFill>
                  <a:srgbClr val="000000"/>
                </a:solidFill>
                <a:effectLst/>
                <a:latin typeface="Century Gothic" panose="020B0502020202020204" pitchFamily="34" charset="0"/>
                <a:ea typeface="Calibri" panose="020F0502020204030204" pitchFamily="34" charset="0"/>
                <a:cs typeface="ÍˇÂá˛"/>
              </a:rPr>
              <a:t>Sasol is a global integrated chemicals and energy company with its head office based </a:t>
            </a:r>
            <a:r>
              <a:rPr lang="en-US" sz="4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 Sandton, Johannesburg. It has operating hubs in </a:t>
            </a:r>
            <a:r>
              <a:rPr lang="en-US" sz="43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Secunda</a:t>
            </a:r>
            <a:r>
              <a:rPr lang="en-US" sz="4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in Mpumalanga and</a:t>
            </a:r>
            <a:r>
              <a:rPr lang="en-US" sz="4300" dirty="0">
                <a:solidFill>
                  <a:srgbClr val="000000"/>
                </a:solidFill>
                <a:effectLst/>
                <a:latin typeface="Century Gothic" panose="020B0502020202020204" pitchFamily="34" charset="0"/>
                <a:ea typeface="Calibri" panose="020F0502020204030204" pitchFamily="34" charset="0"/>
                <a:cs typeface="ÍˇÂá˛"/>
              </a:rPr>
              <a:t> </a:t>
            </a:r>
            <a:r>
              <a:rPr lang="en-US" sz="4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Sasolburg in the Free State.</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300" dirty="0">
                <a:solidFill>
                  <a:srgbClr val="000000"/>
                </a:solidFill>
                <a:effectLst/>
                <a:latin typeface="Century Gothic" panose="020B0502020202020204" pitchFamily="34" charset="0"/>
                <a:ea typeface="Calibri" panose="020F0502020204030204" pitchFamily="34" charset="0"/>
                <a:cs typeface="ÍˇÂá˛"/>
              </a:rPr>
              <a:t>Sasol first appeared before the CGE during the transformation hearings in the 2016/17 financial year. A number of recommendations were made. Progress in </a:t>
            </a:r>
            <a:r>
              <a:rPr lang="en-US" sz="4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this regard is recorded in the table following.</a:t>
            </a:r>
          </a:p>
          <a:p>
            <a:pPr algn="l">
              <a:lnSpc>
                <a:spcPct val="150000"/>
              </a:lnSpc>
            </a:pP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3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mj-lt"/>
              <a:buAutoNum type="alphaLcParenR"/>
            </a:pPr>
            <a:r>
              <a:rPr lang="en-US" sz="4300" dirty="0">
                <a:effectLst/>
                <a:latin typeface="Century Gothic" panose="020B0502020202020204" pitchFamily="34" charset="0"/>
                <a:ea typeface="Calibri" panose="020F0502020204030204" pitchFamily="34" charset="0"/>
                <a:cs typeface="Times New Roman" panose="02020603050405020304" pitchFamily="18" charset="0"/>
              </a:rPr>
              <a:t>Sasol should relook at its commitment to promote people with disabilities.</a:t>
            </a:r>
          </a:p>
          <a:p>
            <a:pPr lvl="0" algn="l"/>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8682973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206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759746"/>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SASOL</a:t>
            </a:r>
            <a:br>
              <a:rPr lang="en-ZA"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624084" y="2238233"/>
            <a:ext cx="9043916" cy="4464396"/>
          </a:xfrm>
        </p:spPr>
        <p:txBody>
          <a:bodyPr>
            <a:normAutofit fontScale="25000" lnSpcReduction="20000"/>
          </a:bodyPr>
          <a:lstStyle/>
          <a:p>
            <a:pPr lvl="0" algn="l"/>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CGE observed growth in representation of women in the top, senior, middle and junior management levels.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ÍˇÂá˛"/>
              </a:rPr>
              <a:t>Growth of 0.6% across the entire workforce was recorded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between September 2016 and May 2019.</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Additional measures implemented by Sasol to promote persons with disabilities include:</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Integration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Enablement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Accessibility</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7827090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207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4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Performance measurement.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Further success includes bursaries, a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video increasing awareness, and online training for emergency evacuation of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t>
            </a:r>
          </a:p>
          <a:p>
            <a:pPr lvl="0" algn="just"/>
            <a:r>
              <a:rPr lang="en-US" sz="1400" dirty="0">
                <a:effectLst/>
                <a:latin typeface="Century Gothic" panose="020B0502020202020204" pitchFamily="34" charset="0"/>
                <a:ea typeface="Calibri" panose="020F0502020204030204" pitchFamily="34" charset="0"/>
                <a:cs typeface="Times New Roman" panose="02020603050405020304" pitchFamily="18" charset="0"/>
              </a:rPr>
              <a:t>b) Sasol should increase the number of women taking up bursaries.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has shown progress in this regard with an </a:t>
            </a:r>
            <a:r>
              <a:rPr lang="en-US" sz="1400" dirty="0">
                <a:effectLst/>
                <a:latin typeface="Century Gothic" panose="020B0502020202020204" pitchFamily="34" charset="0"/>
                <a:ea typeface="Calibri" panose="020F0502020204030204" pitchFamily="34" charset="0"/>
                <a:cs typeface="ÍˇÂá˛"/>
              </a:rPr>
              <a:t>increase from 44% to 49% in women bursary holders since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2016/2017.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9865590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208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19160"/>
            <a:ext cx="9144000" cy="4065837"/>
          </a:xfrm>
        </p:spPr>
        <p:txBody>
          <a:bodyPr>
            <a:normAutofit/>
          </a:bodyPr>
          <a:lstStyle/>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1264827E-857C-4A61-A883-C287BC8D1FEC}"/>
              </a:ext>
            </a:extLst>
          </p:cNvPr>
          <p:cNvPicPr>
            <a:picLocks noChangeAspect="1"/>
          </p:cNvPicPr>
          <p:nvPr/>
        </p:nvPicPr>
        <p:blipFill>
          <a:blip r:embed="rId6"/>
          <a:stretch>
            <a:fillRect/>
          </a:stretch>
        </p:blipFill>
        <p:spPr>
          <a:xfrm>
            <a:off x="2156346" y="2483006"/>
            <a:ext cx="8106770" cy="3644696"/>
          </a:xfrm>
          <a:prstGeom prst="rect">
            <a:avLst/>
          </a:prstGeom>
        </p:spPr>
      </p:pic>
    </p:spTree>
    <p:extLst>
      <p:ext uri="{BB962C8B-B14F-4D97-AF65-F5344CB8AC3E}">
        <p14:creationId xmlns:p14="http://schemas.microsoft.com/office/powerpoint/2010/main" val="153494348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209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3735388"/>
          </a:xfrm>
        </p:spPr>
        <p:txBody>
          <a:bodyPr>
            <a:normAutofit fontScale="77500" lnSpcReduction="20000"/>
          </a:bodyPr>
          <a:lstStyle/>
          <a:p>
            <a:pPr algn="l">
              <a:spcBef>
                <a:spcPct val="0"/>
              </a:spcBef>
              <a:defRPr/>
            </a:pPr>
            <a:r>
              <a:rPr lang="en-US" sz="1800" dirty="0">
                <a:latin typeface="Century Gothic" panose="020B0502020202020204" pitchFamily="34" charset="0"/>
                <a:ea typeface="Calibri" panose="020F0502020204030204" pitchFamily="34" charset="0"/>
                <a:cs typeface="Times New Roman" panose="02020603050405020304" pitchFamily="18" charset="0"/>
              </a:rPr>
              <a:t>c)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Sasol should establish childcare facilities at all Sasol sites.</a:t>
            </a:r>
          </a:p>
          <a:p>
            <a:pPr algn="l">
              <a:spcBef>
                <a:spcPct val="0"/>
              </a:spcBef>
              <a:defRP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ct val="0"/>
              </a:spcBef>
              <a:defRP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One crèche has been built in the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Secunda</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region. Sasol reported that all building plans of Sasol sites have childcare facilities, but these were placed on hold due to cost.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However, there are nursing rooms for breast feeding. Sasol submitted that it continues to invest in early Childhood Development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Centres</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within its communities.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d) Sasol to provide details of the sexual harassment cases that the company dealt with where no sanction was imposed.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l"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5848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21</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2008262"/>
            <a:ext cx="7772400" cy="267318"/>
          </a:xfrm>
        </p:spPr>
        <p:txBody>
          <a:bodyPr>
            <a:normAutofit fontScale="90000"/>
          </a:bodyPr>
          <a:lstStyle/>
          <a:p>
            <a:pPr eaLnBrk="1" hangingPunct="1"/>
            <a:r>
              <a:rPr lang="en-ZA" altLang="en-US" sz="2000" b="1" dirty="0">
                <a:latin typeface="Century Gothic" panose="020B0502020202020204" pitchFamily="34" charset="0"/>
                <a:sym typeface="Century Gothic" panose="020B0502020202020204" pitchFamily="34" charset="0"/>
              </a:rPr>
              <a:t>LEGAL FRAMEWORK RELIED ON IN BOTH INSTANCES:</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275580"/>
            <a:ext cx="8497888" cy="4289277"/>
          </a:xfrm>
        </p:spPr>
        <p:txBody>
          <a:bodyPr>
            <a:normAutofit/>
          </a:bodyPr>
          <a:lstStyle/>
          <a:p>
            <a:pPr algn="just">
              <a:lnSpc>
                <a:spcPct val="150000"/>
              </a:lnSpc>
            </a:pPr>
            <a:endParaRPr lang="en-ZA" sz="1400" dirty="0">
              <a:latin typeface="Century Gothic" panose="020B0502020202020204" pitchFamily="34" charset="0"/>
            </a:endParaRPr>
          </a:p>
          <a:p>
            <a:pPr algn="just">
              <a:lnSpc>
                <a:spcPct val="150000"/>
              </a:lnSpc>
            </a:pPr>
            <a:r>
              <a:rPr lang="en-ZA" sz="1400" dirty="0">
                <a:latin typeface="Century Gothic" panose="020B0502020202020204" pitchFamily="34" charset="0"/>
              </a:rPr>
              <a:t>Thirdly, Women Empowerment Principle 2 (WEP) provides for equal opportunity, inclusion, and </a:t>
            </a:r>
            <a:r>
              <a:rPr lang="en-ZA" sz="1400" dirty="0" err="1">
                <a:latin typeface="Century Gothic" panose="020B0502020202020204" pitchFamily="34" charset="0"/>
              </a:rPr>
              <a:t>nondiscrimination</a:t>
            </a:r>
            <a:r>
              <a:rPr lang="en-ZA" sz="1400" dirty="0">
                <a:latin typeface="Century Gothic" panose="020B0502020202020204" pitchFamily="34" charset="0"/>
              </a:rPr>
              <a:t> and assures sufficient participation of women – 30% or greater – in decision making and governance at all levels and across all business areas. </a:t>
            </a:r>
          </a:p>
          <a:p>
            <a:pPr algn="just">
              <a:lnSpc>
                <a:spcPct val="150000"/>
              </a:lnSpc>
            </a:pPr>
            <a:endParaRPr lang="en-ZA" sz="1400" dirty="0">
              <a:latin typeface="Century Gothic" panose="020B0502020202020204" pitchFamily="34" charset="0"/>
            </a:endParaRPr>
          </a:p>
          <a:p>
            <a:pPr algn="just">
              <a:lnSpc>
                <a:spcPct val="150000"/>
              </a:lnSpc>
            </a:pPr>
            <a:r>
              <a:rPr lang="en-ZA" sz="1400" dirty="0">
                <a:latin typeface="Century Gothic" panose="020B0502020202020204" pitchFamily="34" charset="0"/>
              </a:rPr>
              <a:t>WEP 7 provides for transparency, measuring and reporting; making company policies and implementation plans for promoting gender equality public, establishing benchmarks that quantify inclusion of women at all levels, measures, and progress reports, both internally and externally, using data disaggregated by sex and incorporate gender markers into ongoing reporting obligations.</a:t>
            </a:r>
          </a:p>
          <a:p>
            <a:pPr algn="l">
              <a:lnSpc>
                <a:spcPct val="150000"/>
              </a:lnSpc>
            </a:pPr>
            <a:endParaRPr lang="en-GB" sz="1400" dirty="0">
              <a:latin typeface="Century Gothic" panose="020B0502020202020204" pitchFamily="34" charset="0"/>
            </a:endParaRPr>
          </a:p>
        </p:txBody>
      </p:sp>
      <p:sp>
        <p:nvSpPr>
          <p:cNvPr id="2" name="TextBox 1">
            <a:extLst>
              <a:ext uri="{FF2B5EF4-FFF2-40B4-BE49-F238E27FC236}">
                <a16:creationId xmlns:a16="http://schemas.microsoft.com/office/drawing/2014/main" id="{6B75E844-3B46-864C-A80D-03F3620B33CD}"/>
              </a:ext>
            </a:extLst>
          </p:cNvPr>
          <p:cNvSpPr txBox="1"/>
          <p:nvPr/>
        </p:nvSpPr>
        <p:spPr>
          <a:xfrm>
            <a:off x="2636322" y="31707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115619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210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36512"/>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5375"/>
            <a:ext cx="9144000" cy="4337254"/>
          </a:xfrm>
        </p:spPr>
        <p:txBody>
          <a:bodyPr>
            <a:normAutofit fontScale="25000" lnSpcReduction="20000"/>
          </a:bodyPr>
          <a:lstStyle/>
          <a:p>
            <a:pPr algn="just"/>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Sasol established an anonymous Ethics Hotline to report and register sexual harassment cases. It is the responsibility</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of the Sasol Forensic Division to investigate cases reported through the hotline.</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impact of the hotline could not be determined because only one case of sexual harassment had been reported. The victim, an employee, refused to avail herself at the enquiry, hence the perpetrator was not prosecuted</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due to lack of evidence. There were other reported incidents of sexual harassment during 2019.</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Sasol further stated that it has a Code of Conduct which is communicated to all employees. Sexual harassment is not treated lightly and is seen as serious misconduct.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It was noted that Sasol initiated awareness and conduct training sessions on handling sexual harassment throughout its regions.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4168428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211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4"/>
            <a:ext cx="7772400" cy="696273"/>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2006"/>
            <a:ext cx="9144000" cy="4182991"/>
          </a:xfrm>
        </p:spPr>
        <p:txBody>
          <a:bodyPr>
            <a:normAutofit fontScale="25000" lnSpcReduction="20000"/>
          </a:bodyPr>
          <a:lstStyle/>
          <a:p>
            <a:pPr algn="just">
              <a:lnSpc>
                <a:spcPct val="17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The Commission applauded Sasol’s initiative to sponsor the Banyana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Banyana</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Football Team.</a:t>
            </a:r>
          </a:p>
          <a:p>
            <a:pPr algn="just">
              <a:lnSpc>
                <a:spcPct val="170000"/>
              </a:lnSpc>
            </a:pP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The CGE noted that Sasol experiences challenges in recruiting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PwD</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especially those in possession of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specialised</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skills. The CGE recommended that Sasol consult relevant stakeholders in order to recruit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PwD</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p>
          <a:p>
            <a:pPr algn="just">
              <a:lnSpc>
                <a:spcPct val="170000"/>
              </a:lnSpc>
            </a:pP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 The CGE observed that Sasol confuses Early Childhood Development (ECD) with Corporate Social Investment (CSI) in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Zamdela</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 township near Sasolburg, where the majority of Sasol employees reside. Unlike CSI, </a:t>
            </a:r>
            <a:r>
              <a:rPr lang="en-US" sz="5600" dirty="0">
                <a:solidFill>
                  <a:srgbClr val="000000"/>
                </a:solidFill>
                <a:effectLst/>
                <a:latin typeface="Century Gothic" panose="020B0502020202020204" pitchFamily="34" charset="0"/>
                <a:ea typeface="Calibri" panose="020F0502020204030204" pitchFamily="34" charset="0"/>
                <a:cs typeface="ÍˇÂá˛"/>
              </a:rPr>
              <a:t>ECD in </a:t>
            </a:r>
            <a:r>
              <a:rPr lang="en-US" sz="5600" dirty="0" err="1">
                <a:solidFill>
                  <a:srgbClr val="000000"/>
                </a:solidFill>
                <a:effectLst/>
                <a:latin typeface="Century Gothic" panose="020B0502020202020204" pitchFamily="34" charset="0"/>
                <a:ea typeface="Calibri" panose="020F0502020204030204" pitchFamily="34" charset="0"/>
                <a:cs typeface="ÍˇÂá˛"/>
              </a:rPr>
              <a:t>Zamdela</a:t>
            </a:r>
            <a:r>
              <a:rPr lang="en-US" sz="5600" dirty="0">
                <a:solidFill>
                  <a:srgbClr val="000000"/>
                </a:solidFill>
                <a:effectLst/>
                <a:latin typeface="Century Gothic" panose="020B0502020202020204" pitchFamily="34" charset="0"/>
                <a:ea typeface="Calibri" panose="020F0502020204030204" pitchFamily="34" charset="0"/>
                <a:cs typeface="ÍˇÂá˛"/>
              </a:rPr>
              <a:t> only benefits Sasol employees and their </a:t>
            </a:r>
            <a:r>
              <a:rPr lang="en-US" sz="5600" dirty="0" err="1">
                <a:solidFill>
                  <a:srgbClr val="000000"/>
                </a:solidFill>
                <a:effectLst/>
                <a:latin typeface="Century Gothic" panose="020B0502020202020204" pitchFamily="34" charset="0"/>
                <a:ea typeface="Calibri" panose="020F0502020204030204" pitchFamily="34" charset="0"/>
                <a:cs typeface="ÍˇÂá˛"/>
              </a:rPr>
              <a:t>dependants</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and not the community. As such it cannot be regarded as a social project.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68493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212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723568"/>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HL HALL &amp; SONS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74710"/>
            <a:ext cx="9144000" cy="4210287"/>
          </a:xfrm>
        </p:spPr>
        <p:txBody>
          <a:bodyPr>
            <a:normAutofit/>
          </a:bodyPr>
          <a:lstStyle/>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HL Hall &amp; Sons is a vertically integrated, sub-tropical fresh produce business with global reach. It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specialises</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in the growing, sourcing, packing, ripening, distribution and marketing of quality sub-tropical fresh produce, especially avocado. Its expanded product suite includes mango, litchi, lime and pecan in addition to an ever-expanding range of other sub-tropical exotics and associated product lines. There are farms in Mpumalanga and Limpopo under management, with other operations outside South</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Africa.</a:t>
            </a: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must assign one or more senior managers to ensure implementation and monitoring of employment equity in terms of Section 24 of the Employment Equity Act. The EE Plan must disclose recruitment of Indian,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Coloured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and Black candidates.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1715551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213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3"/>
            <a:ext cx="9144000" cy="4084685"/>
          </a:xfrm>
        </p:spPr>
        <p:txBody>
          <a:bodyPr>
            <a:normAutofit fontScale="25000" lnSpcReduction="20000"/>
          </a:bodyPr>
          <a:lstStyle/>
          <a:p>
            <a:pPr algn="just"/>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CGE noted that the company had successfully appointed an Employment Equity Manager, who forms part of the EE Committee.</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Employment Equity Manager has executive authority and a mandate to make decisions regarding the company’s employment equity initiatives, appropriate budget and access to the required resources in order to promote equitable representation.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HL Hall &amp; Sons could not provide the CGE with a redraft of its EE Plan that included Indian,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Coloured</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and Black candidates as part of the recommendation.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EE Plan submitted to the CGE was for the period 01 October 2019 to 30 September 2022.</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b) The company’s Sexual Harassment Policy must be revised to include a </a:t>
            </a:r>
            <a:r>
              <a:rPr lang="en-US" sz="5600" dirty="0">
                <a:effectLst/>
                <a:latin typeface="Century Gothic" panose="020B0502020202020204" pitchFamily="34" charset="0"/>
                <a:ea typeface="Calibri" panose="020F0502020204030204" pitchFamily="34" charset="0"/>
                <a:cs typeface="ÍˇÂá˛"/>
              </a:rPr>
              <a:t>clear definition of sexual harassment,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ways in which it is perpetrated, and must be aligned with recent case law and legislation.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7989825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214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3"/>
            <a:ext cx="9144000" cy="4202315"/>
          </a:xfrm>
        </p:spPr>
        <p:txBody>
          <a:bodyPr>
            <a:normAutofit fontScale="25000" lnSpcReduction="20000"/>
          </a:bodyPr>
          <a:lstStyle/>
          <a:p>
            <a:pPr algn="just"/>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 had not conduct sexual harassment awareness sessions pending the approval of the Sexual Harassment Policy.</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 then expressed its intention to conduct sexual harassment awareness sessions during the month of August 2019 to include "16 Days of Activism for No Violence against Women and Children.” This did not take place and no reasons were provided to the CGE.</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5600" dirty="0">
                <a:latin typeface="Century Gothic" panose="020B0502020202020204" pitchFamily="34" charset="0"/>
                <a:ea typeface="Calibri" panose="020F0502020204030204" pitchFamily="34" charset="0"/>
                <a:cs typeface="Times New Roman" panose="02020603050405020304" pitchFamily="18" charset="0"/>
              </a:rPr>
              <a:t>d</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The company must run disability awareness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to enable employees to disclose their disabil</a:t>
            </a:r>
            <a:r>
              <a:rPr lang="en-US" sz="5600" dirty="0">
                <a:effectLst/>
                <a:latin typeface="Century Gothic" panose="020B0502020202020204" pitchFamily="34" charset="0"/>
                <a:ea typeface="Calibri" panose="020F0502020204030204" pitchFamily="34" charset="0"/>
                <a:cs typeface="ÍˇÂá˛"/>
              </a:rPr>
              <a:t>ity, especially during campfire meet</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ings, for disability audit purposes. As per the White Paper, disabled persons have a right to be represented through disabled person’s organisations in all matters and processes impacting on their lives.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 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 held a 2-hour Disability Awareness Campaign on 10 April 2019 for farm, fresh produce, value-add and export workers. Participants were invited to disclose their disability. EEA1 Forms were completed for record purposes. The content of the sessions was not made available to the CGE to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analyse</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4793934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215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5429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2"/>
            <a:ext cx="9144000" cy="4427488"/>
          </a:xfrm>
        </p:spPr>
        <p:txBody>
          <a:bodyPr>
            <a:normAutofit fontScale="55000" lnSpcReduction="20000"/>
          </a:bodyPr>
          <a:lstStyle/>
          <a:p>
            <a:pPr lvl="0" algn="just">
              <a:lnSpc>
                <a:spcPct val="150000"/>
              </a:lnSpc>
            </a:pPr>
            <a:r>
              <a:rPr lang="en-US" sz="2900" dirty="0">
                <a:effectLst/>
                <a:latin typeface="Century Gothic" panose="020B0502020202020204" pitchFamily="34" charset="0"/>
                <a:ea typeface="Calibri" panose="020F0502020204030204" pitchFamily="34" charset="0"/>
                <a:cs typeface="Times New Roman" panose="02020603050405020304" pitchFamily="18" charset="0"/>
              </a:rPr>
              <a:t>d) The company was advised to approach Mpumalanga University to recruit female candidates from the Faculty of Agriculture and Natural Sciences.</a:t>
            </a:r>
          </a:p>
          <a:p>
            <a:pPr lvl="0" algn="just">
              <a:lnSpc>
                <a:spcPct val="150000"/>
              </a:lnSpc>
            </a:pPr>
            <a:endParaRPr lang="en-ZA" sz="35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9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900" dirty="0">
                <a:effectLst/>
                <a:latin typeface="Century Gothic" panose="020B0502020202020204" pitchFamily="34" charset="0"/>
                <a:ea typeface="Calibri" panose="020F0502020204030204" pitchFamily="34" charset="0"/>
                <a:cs typeface="Times New Roman" panose="02020603050405020304" pitchFamily="18" charset="0"/>
              </a:rPr>
              <a:t>The company submitted that the lack of women skilled in the agricultural sector directly impacts on recruitment of employees from the designated groups. To address this challenge it had recruited graduates for internship and learnership programmes.</a:t>
            </a:r>
          </a:p>
          <a:p>
            <a:pPr algn="just">
              <a:lnSpc>
                <a:spcPct val="150000"/>
              </a:lnSpc>
            </a:pP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4114051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216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3"/>
            <a:ext cx="7772400" cy="454298"/>
          </a:xfrm>
        </p:spPr>
        <p:txBody>
          <a:bodyPr>
            <a:normAutofit/>
          </a:bodyPr>
          <a:lstStyle/>
          <a:p>
            <a:pPr eaLnBrk="1" hangingPunct="1"/>
            <a:r>
              <a:rPr lang="en-GB" altLang="en-US" sz="14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2"/>
            <a:ext cx="9144000" cy="4427488"/>
          </a:xfrm>
        </p:spPr>
        <p:txBody>
          <a:bodyPr>
            <a:normAutofit fontScale="25000" lnSpcReduction="20000"/>
          </a:bodyPr>
          <a:lstStyle/>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A total of 29 women students, of whom 20 are Black, were accommodated from the Universities of Mpumalanga, Venda and Limpopo respectively. The following are new appointments since November 2017:</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Top management, CEO – White woman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Middle management, Human Capital Manager – Black man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Middle management, Technical Manager – White woman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Junior management, Farm manager &amp; Communi</a:t>
            </a:r>
            <a:r>
              <a:rPr lang="en-US" sz="5600" dirty="0">
                <a:effectLst/>
                <a:latin typeface="Century Gothic" panose="020B0502020202020204" pitchFamily="34" charset="0"/>
                <a:ea typeface="Calibri" panose="020F0502020204030204" pitchFamily="34" charset="0"/>
                <a:cs typeface="ÍˇÂá˛"/>
              </a:rPr>
              <a:t>cations officer – 2 Black women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 Junior management, Technical officer – Black man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 Junior management, Accounts officer – White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woman</a:t>
            </a:r>
          </a:p>
          <a:p>
            <a:pPr algn="just">
              <a:lnSpc>
                <a:spcPct val="150000"/>
              </a:lnSpc>
            </a:pPr>
            <a:endParaRPr lang="en-ZA" sz="6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6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6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0777607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217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817845"/>
            <a:ext cx="7772400" cy="979945"/>
          </a:xfrm>
        </p:spPr>
        <p:txBody>
          <a:bodyPr>
            <a:normAutofit/>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2006"/>
            <a:ext cx="9144000" cy="4182991"/>
          </a:xfrm>
        </p:spPr>
        <p:txBody>
          <a:bodyPr>
            <a:normAutofit fontScale="77500" lnSpcReduction="20000"/>
          </a:bodyPr>
          <a:lstStyle/>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The CGE expressed its dissatisfaction with the overall lack of progress made by HL Hall &amp; Sons regarding the implementation of recommendations made during 2018.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The CGE observed that the EE plan is silent on race targets within the workforce. The plan further does not identify the objective of recruitment and selection of employees as well as time frames for recruitment procedures and selection criteria.</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 The CGE will conduct an inspection in loco in October 2020 in terms of Section 11(1)(h) of the Commission for Gender Equality, Act No. 39 of 1996, as amended.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 HL Hall &amp; Sons should conduct a refresher workshop on sexual harassment for employees and provide a report to the CGE by October 2020.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 Engagement between CGE and HL Hall &amp; Sons on implementation of recommendations will continue.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5745303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218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832750"/>
          </a:xfrm>
        </p:spPr>
        <p:txBody>
          <a:bodyPr>
            <a:normAutofit/>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RHODES FOOD GROUP</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2006"/>
            <a:ext cx="9144000" cy="4182991"/>
          </a:xfrm>
        </p:spPr>
        <p:txBody>
          <a:bodyPr>
            <a:normAutofit/>
          </a:bodyPr>
          <a:lstStyle/>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Rhodes Food Group (RFG) is an internationally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recognised</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manufacturer of convenience meal solutions for customers throughout South Africa, sub-Saharan Africa and major global markets. The entity appeared before the CGE in both the 2016/2017 and </a:t>
            </a:r>
            <a:r>
              <a:rPr lang="en-US" sz="1400" dirty="0">
                <a:solidFill>
                  <a:srgbClr val="000000"/>
                </a:solidFill>
                <a:effectLst/>
                <a:latin typeface="Century Gothic" panose="020B0502020202020204" pitchFamily="34" charset="0"/>
                <a:ea typeface="Calibri" panose="020F0502020204030204" pitchFamily="34" charset="0"/>
                <a:cs typeface="ÍˇÂá˛"/>
              </a:rPr>
              <a:t>2017/2018 financial years.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Since prior commitments resulted in the unavailability of the CEO to attend the scheduled hearing, the CGE, after due consideration, deferred the hearing to 09 December 2019. The company was given the opportunity to present its progress on recommendations as listed below</a:t>
            </a: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mj-lt"/>
              <a:buAutoNum type="alphaLcParen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should transform management by inter alia creating a position on the Board with responsibility for transformation.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903486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219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4"/>
            <a:ext cx="9144000" cy="4084684"/>
          </a:xfrm>
        </p:spPr>
        <p:txBody>
          <a:bodyPr>
            <a:normAutofit/>
          </a:bodyPr>
          <a:lstStyle/>
          <a:p>
            <a:pPr algn="l">
              <a:lnSpc>
                <a:spcPct val="150000"/>
              </a:lnSpc>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Progress Reported 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In September 2017 a new director’s position was created (Director Corporate Affairs) which is currently occupied by a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Coloured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woman who was internally promoted.</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Transformation falls within the ambit of the said employees’ responsibilities.</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In terms of the executive management structure, women </a:t>
            </a:r>
            <a:r>
              <a:rPr lang="en-US" sz="1400" dirty="0">
                <a:effectLst/>
                <a:latin typeface="Century Gothic" panose="020B0502020202020204" pitchFamily="34" charset="0"/>
                <a:ea typeface="Calibri" panose="020F0502020204030204" pitchFamily="34" charset="0"/>
                <a:cs typeface="ÍˇÂá˛"/>
              </a:rPr>
              <a:t>representation increased from 0% to 28.6%.</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974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22</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2060575"/>
            <a:ext cx="7772400" cy="431800"/>
          </a:xfrm>
        </p:spPr>
        <p:txBody>
          <a:bodyPr>
            <a:normAutofit/>
          </a:bodyPr>
          <a:lstStyle/>
          <a:p>
            <a:r>
              <a:rPr lang="en-GB" altLang="en-US" sz="1800" b="1" dirty="0">
                <a:latin typeface="Century Gothic" panose="020B0502020202020204" pitchFamily="34" charset="0"/>
                <a:sym typeface="Century Gothic" panose="020B0502020202020204" pitchFamily="34" charset="0"/>
              </a:rPr>
              <a:t>CONTINUATION</a:t>
            </a: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492376"/>
            <a:ext cx="8497888" cy="3889376"/>
          </a:xfrm>
        </p:spPr>
        <p:txBody>
          <a:bodyPr>
            <a:normAutofit fontScale="47500" lnSpcReduction="20000"/>
          </a:bodyPr>
          <a:lstStyle/>
          <a:p>
            <a:pPr algn="just">
              <a:lnSpc>
                <a:spcPct val="150000"/>
              </a:lnSpc>
            </a:pPr>
            <a:endParaRPr lang="en-ZA" sz="1500" dirty="0">
              <a:latin typeface="Century Gothic" panose="020B0502020202020204" pitchFamily="34" charset="0"/>
            </a:endParaRPr>
          </a:p>
          <a:p>
            <a:pPr algn="just">
              <a:lnSpc>
                <a:spcPct val="150000"/>
              </a:lnSpc>
            </a:pPr>
            <a:r>
              <a:rPr lang="en-ZA" sz="2500" dirty="0">
                <a:latin typeface="Century Gothic" panose="020B0502020202020204" pitchFamily="34" charset="0"/>
              </a:rPr>
              <a:t>Notwithstanding the above, South Africa has also ratified many international treaties, including the following:</a:t>
            </a:r>
          </a:p>
          <a:p>
            <a:pPr algn="just">
              <a:lnSpc>
                <a:spcPct val="150000"/>
              </a:lnSpc>
            </a:pPr>
            <a:endParaRPr lang="en-ZA" sz="2500" dirty="0">
              <a:latin typeface="Century Gothic" panose="020B0502020202020204" pitchFamily="34" charset="0"/>
            </a:endParaRPr>
          </a:p>
          <a:p>
            <a:pPr marL="342900" indent="-342900" algn="just">
              <a:lnSpc>
                <a:spcPct val="150000"/>
              </a:lnSpc>
              <a:buFont typeface="Arial" panose="020B0604020202020204" pitchFamily="34" charset="0"/>
              <a:buChar char="•"/>
            </a:pPr>
            <a:r>
              <a:rPr lang="en-ZA" sz="2500" dirty="0">
                <a:latin typeface="Century Gothic" panose="020B0502020202020204" pitchFamily="34" charset="0"/>
              </a:rPr>
              <a:t>The International Labour Organisation (ILO) Convention 111, concerning equal</a:t>
            </a:r>
          </a:p>
          <a:p>
            <a:pPr algn="just">
              <a:lnSpc>
                <a:spcPct val="150000"/>
              </a:lnSpc>
            </a:pPr>
            <a:r>
              <a:rPr lang="en-ZA" sz="2500" dirty="0">
                <a:latin typeface="Century Gothic" panose="020B0502020202020204" pitchFamily="34" charset="0"/>
              </a:rPr>
              <a:t>         remuneration for men and women workers for work of equal value (ratified by South Africa in 2000). </a:t>
            </a:r>
          </a:p>
          <a:p>
            <a:pPr marL="342900" indent="-342900" algn="just">
              <a:lnSpc>
                <a:spcPct val="150000"/>
              </a:lnSpc>
              <a:buFont typeface="Arial" panose="020B0604020202020204" pitchFamily="34" charset="0"/>
              <a:buChar char="•"/>
            </a:pPr>
            <a:r>
              <a:rPr lang="en-ZA" sz="2500" dirty="0">
                <a:latin typeface="Century Gothic" panose="020B0502020202020204" pitchFamily="34" charset="0"/>
              </a:rPr>
              <a:t>Article 2 of the Convention requires member states to promote and apply the principle of equal remuneration to men and women for work of equal value through national laws, recognised machinery for wage determination, and collective agreements.</a:t>
            </a:r>
          </a:p>
          <a:p>
            <a:pPr marL="342900" indent="-342900" algn="just">
              <a:lnSpc>
                <a:spcPct val="150000"/>
              </a:lnSpc>
              <a:buFont typeface="Arial" panose="020B0604020202020204" pitchFamily="34" charset="0"/>
              <a:buChar char="•"/>
            </a:pPr>
            <a:endParaRPr lang="en-ZA" sz="2500" dirty="0">
              <a:latin typeface="Century Gothic" panose="020B0502020202020204" pitchFamily="34" charset="0"/>
            </a:endParaRPr>
          </a:p>
          <a:p>
            <a:pPr marL="342900" indent="-342900" algn="just">
              <a:lnSpc>
                <a:spcPct val="150000"/>
              </a:lnSpc>
              <a:buFont typeface="Wingdings" panose="05000000000000000000" pitchFamily="2" charset="2"/>
              <a:buChar char="§"/>
            </a:pPr>
            <a:r>
              <a:rPr lang="en-ZA" sz="2500" dirty="0">
                <a:latin typeface="Century Gothic" panose="020B0502020202020204" pitchFamily="34" charset="0"/>
              </a:rPr>
              <a:t>ILO Convention 100 (ratified by South Africa in 1997) requires member states to pursue policies that promote equal opportunity, treatment in employment, and access to opportunities, including vocational training (to eliminate discrimination in employment).</a:t>
            </a:r>
          </a:p>
          <a:p>
            <a:pPr algn="just">
              <a:lnSpc>
                <a:spcPct val="150000"/>
              </a:lnSpc>
            </a:pPr>
            <a:endParaRPr lang="en-US" sz="2000" dirty="0">
              <a:latin typeface="Century Gothic" panose="020B0502020202020204" pitchFamily="34" charset="0"/>
            </a:endParaRPr>
          </a:p>
          <a:p>
            <a:pPr marL="285750" indent="-285750" algn="l">
              <a:lnSpc>
                <a:spcPct val="150000"/>
              </a:lnSpc>
              <a:buFont typeface="Wingdings" pitchFamily="2" charset="2"/>
              <a:buChar char="§"/>
            </a:pPr>
            <a:endParaRPr lang="en-GB" sz="1400" dirty="0">
              <a:latin typeface="Century Gothic" panose="020B0502020202020204" pitchFamily="34" charset="0"/>
            </a:endParaRPr>
          </a:p>
        </p:txBody>
      </p:sp>
      <p:sp>
        <p:nvSpPr>
          <p:cNvPr id="2" name="TextBox 1">
            <a:extLst>
              <a:ext uri="{FF2B5EF4-FFF2-40B4-BE49-F238E27FC236}">
                <a16:creationId xmlns:a16="http://schemas.microsoft.com/office/drawing/2014/main" id="{6B75E844-3B46-864C-A80D-03F3620B33CD}"/>
              </a:ext>
            </a:extLst>
          </p:cNvPr>
          <p:cNvSpPr txBox="1"/>
          <p:nvPr/>
        </p:nvSpPr>
        <p:spPr>
          <a:xfrm>
            <a:off x="2636322" y="31707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87675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220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4"/>
            <a:ext cx="9144000" cy="4084684"/>
          </a:xfrm>
        </p:spPr>
        <p:txBody>
          <a:bodyPr>
            <a:norm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As part of the transformation journey, the company engaged the services of an external training provider to assist with Diversity Workshops across the Group, which covered sexual harassment. Ten workshops had been conducted across the various sites, and a further two workshops were to take place at the remaining sites.</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The company confirmed that the workshops were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interactive and covered broad areas of diversity,</a:t>
            </a: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including the importance of identity, personal and cultural</a:t>
            </a: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differences, stereotypes, prejudice, discrimination as well</a:t>
            </a: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as best practices in managing diversity.</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5673623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221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4"/>
            <a:ext cx="9144000" cy="4084684"/>
          </a:xfrm>
        </p:spPr>
        <p:txBody>
          <a:bodyPr>
            <a:normAutofit/>
          </a:bodyPr>
          <a:lstStyle/>
          <a:p>
            <a:pPr algn="l">
              <a:lnSpc>
                <a:spcPct val="150000"/>
              </a:lnSpc>
            </a:pPr>
            <a:r>
              <a:rPr lang="en-US" sz="1400" dirty="0">
                <a:latin typeface="Century Gothic" panose="020B0502020202020204" pitchFamily="34" charset="0"/>
                <a:ea typeface="Calibri" panose="020F0502020204030204" pitchFamily="34" charset="0"/>
                <a:cs typeface="Times New Roman" panose="02020603050405020304" pitchFamily="18" charset="0"/>
              </a:rPr>
              <a:t>b)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should be involved in the redistribution of equity in farms and consider equity-shared farms in its procurement of farm produce.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had embarked on a process of sponsoring small businesses with interest-free loans to assist in the development of their businesses.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 supplier development initiative of RFG, namely Constitution Road Wine Growers (Pty) Ltd., is a black economic empowered company that owns the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Klipdrift</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farm in Robertson. The property was purchased with the assistance of the Department of Land Reform. The shareholders are represented by the Le Chasseur Trust </a:t>
            </a:r>
            <a:r>
              <a:rPr lang="en-US" sz="1400" dirty="0">
                <a:effectLst/>
                <a:latin typeface="Century Gothic" panose="020B0502020202020204" pitchFamily="34" charset="0"/>
                <a:ea typeface="Calibri" panose="020F0502020204030204" pitchFamily="34" charset="0"/>
                <a:cs typeface="ÍˇÂá˛"/>
              </a:rPr>
              <a:t>(66%) and Robertson Co-operative Winery Ltd, which</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ÍˇÂá˛"/>
              </a:rPr>
              <a:t>holds a 34% share.</a:t>
            </a:r>
            <a:endParaRPr lang="en-GB" sz="14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390109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222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4"/>
            <a:ext cx="9144000" cy="4084684"/>
          </a:xfrm>
        </p:spPr>
        <p:txBody>
          <a:bodyPr>
            <a:normAutofit/>
          </a:bodyPr>
          <a:lstStyle/>
          <a:p>
            <a:pPr algn="l">
              <a:lnSpc>
                <a:spcPct val="150000"/>
              </a:lnSpc>
            </a:pPr>
            <a:r>
              <a:rPr lang="en-US" sz="19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ÍˇÂá˛"/>
              </a:rPr>
              <a:t>A total of 183 Black women are the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ÍˇÂá˛"/>
              </a:rPr>
              <a:t>beneficiaries of the worker trust. Various production lines</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were reported showing continuous expansion of this </a:t>
            </a:r>
            <a:r>
              <a:rPr lang="en-US" sz="1400" dirty="0">
                <a:effectLst/>
                <a:latin typeface="Century Gothic" panose="020B0502020202020204" pitchFamily="34" charset="0"/>
                <a:ea typeface="Calibri" panose="020F0502020204030204" pitchFamily="34" charset="0"/>
                <a:cs typeface="ÍˇÂá˛"/>
              </a:rPr>
              <a:t>flagship project.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ÍˇÂá˛"/>
              </a:rPr>
              <a:t>RFG is regarded as an off-taker, with long</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-term rolling contracts for fruits and grapes. Interest free loans of R5.86 million had been granted over the years, providing for additional hectares for planting purposes.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Canning Fruit Producers’ Association further provides support and mentorship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6618040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223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4"/>
            <a:ext cx="9144000" cy="4084684"/>
          </a:xfrm>
        </p:spPr>
        <p:txBody>
          <a:bodyPr>
            <a:normAutofit/>
          </a:bodyPr>
          <a:lstStyle/>
          <a:p>
            <a:pPr algn="l">
              <a:lnSpc>
                <a:spcPct val="150000"/>
              </a:lnSpc>
            </a:pPr>
            <a:r>
              <a:rPr lang="en-US" sz="1400" dirty="0">
                <a:latin typeface="Century Gothic" panose="020B0502020202020204" pitchFamily="34" charset="0"/>
                <a:ea typeface="Calibri" panose="020F0502020204030204" pitchFamily="34" charset="0"/>
                <a:cs typeface="Times New Roman" panose="02020603050405020304" pitchFamily="18" charset="0"/>
              </a:rPr>
              <a:t>b)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should be involved in the redistribution of equity in farms and consider equity-shared farms in its procurement of farm produce.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company had embarked on a process of sponsoring small businesses with interest-free loans to assist in the development of their businesses.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 supplier development initiative of RFG, namely Constitution Road Wine Growers (Pty) Ltd., is a black economic empowered company that owns the </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Klipdrift</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farm in Robertson. The property was purchased with the assistance of the Department of Land Reform. The shareholders are represented by the Le Chasseur Trust </a:t>
            </a:r>
            <a:r>
              <a:rPr lang="en-US" sz="1400" dirty="0">
                <a:effectLst/>
                <a:latin typeface="Century Gothic" panose="020B0502020202020204" pitchFamily="34" charset="0"/>
                <a:ea typeface="Calibri" panose="020F0502020204030204" pitchFamily="34" charset="0"/>
                <a:cs typeface="ÍˇÂá˛"/>
              </a:rPr>
              <a:t>(66%) and Robertson Co-operative Winery Ltd, which</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ÍˇÂá˛"/>
              </a:rPr>
              <a:t>holds a 34% share.</a:t>
            </a:r>
            <a:endParaRPr lang="en-GB" sz="14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7057297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224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4"/>
            <a:ext cx="9144000" cy="4084684"/>
          </a:xfrm>
        </p:spPr>
        <p:txBody>
          <a:bodyPr>
            <a:normAutofit/>
          </a:bodyPr>
          <a:lstStyle/>
          <a:p>
            <a:pPr algn="l">
              <a:lnSpc>
                <a:spcPct val="150000"/>
              </a:lnSpc>
            </a:pPr>
            <a:r>
              <a:rPr lang="en-US" sz="19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ÍˇÂá˛"/>
              </a:rPr>
              <a:t>A total of 183 Black women are the</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a:effectLst/>
                <a:latin typeface="Century Gothic" panose="020B0502020202020204" pitchFamily="34" charset="0"/>
                <a:ea typeface="Calibri" panose="020F0502020204030204" pitchFamily="34" charset="0"/>
                <a:cs typeface="ÍˇÂá˛"/>
              </a:rPr>
              <a:t>beneficiaries of the worker trust. Various production lines</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were reported showing continuous expansion of this </a:t>
            </a:r>
            <a:r>
              <a:rPr lang="en-US" sz="1400" dirty="0">
                <a:effectLst/>
                <a:latin typeface="Century Gothic" panose="020B0502020202020204" pitchFamily="34" charset="0"/>
                <a:ea typeface="Calibri" panose="020F0502020204030204" pitchFamily="34" charset="0"/>
                <a:cs typeface="ÍˇÂá˛"/>
              </a:rPr>
              <a:t>flagship project.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ÍˇÂá˛"/>
              </a:rPr>
              <a:t>RFG is regarded as an off-taker, with long</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-term rolling contracts for fruits and grapes. Interest free loans of R5.86 million had been granted over the years, providing for additional hectares for planting purposes.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Canning Fruit Producers’ Association further provides support and mentorship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8291598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225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4"/>
            <a:ext cx="9144000" cy="4084684"/>
          </a:xfrm>
        </p:spPr>
        <p:txBody>
          <a:bodyPr>
            <a:normAutofit fontScale="25000" lnSpcReduction="20000"/>
          </a:bodyPr>
          <a:lstStyle/>
          <a:p>
            <a:pPr algn="l">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r>
              <a:rPr lang="en-ZA" sz="5600" dirty="0">
                <a:latin typeface="Calibri" panose="020F0502020204030204" pitchFamily="34" charset="0"/>
                <a:ea typeface="Calibri" panose="020F0502020204030204" pitchFamily="34" charset="0"/>
                <a:cs typeface="Times New Roman" panose="02020603050405020304" pitchFamily="18" charset="0"/>
              </a:rPr>
              <a:t>c)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The company should develop a pol</a:t>
            </a:r>
            <a:r>
              <a:rPr lang="en-US" sz="5600" dirty="0">
                <a:effectLst/>
                <a:latin typeface="Century Gothic" panose="020B0502020202020204" pitchFamily="34" charset="0"/>
                <a:ea typeface="Calibri" panose="020F0502020204030204" pitchFamily="34" charset="0"/>
                <a:cs typeface="ÍˇÂá˛"/>
              </a:rPr>
              <a:t>icy on maternity and </a:t>
            </a:r>
            <a:r>
              <a:rPr lang="en-US" sz="5600" dirty="0" err="1">
                <a:effectLst/>
                <a:latin typeface="Century Gothic" panose="020B0502020202020204" pitchFamily="34" charset="0"/>
                <a:ea typeface="Calibri" panose="020F0502020204030204" pitchFamily="34" charset="0"/>
                <a:cs typeface="ÍˇÂá˛"/>
              </a:rPr>
              <a:t>flexitime</a:t>
            </a:r>
            <a:r>
              <a:rPr lang="en-US" sz="5600" dirty="0">
                <a:effectLst/>
                <a:latin typeface="Century Gothic" panose="020B0502020202020204" pitchFamily="34" charset="0"/>
                <a:ea typeface="Calibri" panose="020F0502020204030204" pitchFamily="34" charset="0"/>
                <a:cs typeface="ÍˇÂá˛"/>
              </a:rPr>
              <a:t> and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should make provision for on-site childcare facilities.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20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RFG stated that it had implemented a work environment that is conducive to mothers, piloting a ‘Mother’s Room’ at Groot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Drakenstein</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which is one of its largest sites and where women constitute the majority of the workforce.</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20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This facility is based at the clinic and is safe and private with comfortable chairs, a fridge and a table. The company </a:t>
            </a:r>
            <a:r>
              <a:rPr lang="en-US" sz="5600" dirty="0">
                <a:effectLst/>
                <a:latin typeface="Century Gothic" panose="020B0502020202020204" pitchFamily="34" charset="0"/>
                <a:ea typeface="Calibri" panose="020F0502020204030204" pitchFamily="34" charset="0"/>
                <a:cs typeface="ÍˇÂá˛"/>
              </a:rPr>
              <a:t>confirmed that new mothers are aware of the facility and</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5600" dirty="0">
                <a:effectLst/>
                <a:latin typeface="Century Gothic" panose="020B0502020202020204" pitchFamily="34" charset="0"/>
                <a:ea typeface="Calibri" panose="020F0502020204030204" pitchFamily="34" charset="0"/>
                <a:cs typeface="ÍˇÂá˛"/>
              </a:rPr>
              <a:t>are using it, as confirmed by the uptake system they have</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in place to monitor use. The same will be rolled out across the group over the next year.</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20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20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7837618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226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4"/>
            <a:ext cx="9144000" cy="4084684"/>
          </a:xfrm>
        </p:spPr>
        <p:txBody>
          <a:bodyPr>
            <a:normAutofit fontScale="40000" lnSpcReduction="20000"/>
          </a:bodyPr>
          <a:lstStyle/>
          <a:p>
            <a:pPr algn="l">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3500" dirty="0">
                <a:effectLst/>
                <a:latin typeface="Century Gothic" panose="020B0502020202020204" pitchFamily="34" charset="0"/>
                <a:ea typeface="Calibri" panose="020F0502020204030204" pitchFamily="34" charset="0"/>
                <a:cs typeface="Times New Roman" panose="02020603050405020304" pitchFamily="18" charset="0"/>
              </a:rPr>
              <a:t>As a manufacturer, however, the majority of the compa</a:t>
            </a:r>
            <a:r>
              <a:rPr lang="en-US" sz="3500" dirty="0">
                <a:effectLst/>
                <a:latin typeface="Century Gothic" panose="020B0502020202020204" pitchFamily="34" charset="0"/>
                <a:ea typeface="Calibri" panose="020F0502020204030204" pitchFamily="34" charset="0"/>
                <a:cs typeface="ÍˇÂá˛"/>
              </a:rPr>
              <a:t>ny’s employees are shop floor workers. The company is unable to provide the same benefit in this environment and </a:t>
            </a:r>
            <a:r>
              <a:rPr lang="en-US" sz="3500" dirty="0">
                <a:effectLst/>
                <a:latin typeface="Century Gothic" panose="020B0502020202020204" pitchFamily="34" charset="0"/>
                <a:ea typeface="Calibri" panose="020F0502020204030204" pitchFamily="34" charset="0"/>
                <a:cs typeface="Times New Roman" panose="02020603050405020304" pitchFamily="18" charset="0"/>
              </a:rPr>
              <a:t>wishes to prevent differentiation in this regard.</a:t>
            </a:r>
          </a:p>
          <a:p>
            <a:pPr algn="l">
              <a:lnSpc>
                <a:spcPct val="150000"/>
              </a:lnSpc>
            </a:pPr>
            <a:endParaRPr lang="en-ZA" sz="3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200000"/>
              </a:lnSpc>
            </a:pPr>
            <a:r>
              <a:rPr lang="en-US" sz="3500" dirty="0">
                <a:effectLst/>
                <a:latin typeface="Century Gothic" panose="020B0502020202020204" pitchFamily="34" charset="0"/>
                <a:ea typeface="Calibri" panose="020F0502020204030204" pitchFamily="34" charset="0"/>
                <a:cs typeface="Times New Roman" panose="02020603050405020304" pitchFamily="18" charset="0"/>
              </a:rPr>
              <a:t>It was submitted that where a mother has to take a child to </a:t>
            </a:r>
            <a:r>
              <a:rPr lang="en-US" sz="3500" dirty="0">
                <a:effectLst/>
                <a:latin typeface="Century Gothic" panose="020B0502020202020204" pitchFamily="34" charset="0"/>
                <a:ea typeface="Calibri" panose="020F0502020204030204" pitchFamily="34" charset="0"/>
                <a:cs typeface="ÍˇÂá˛"/>
              </a:rPr>
              <a:t>a clinic, </a:t>
            </a:r>
            <a:r>
              <a:rPr lang="en-US" sz="3500" dirty="0" err="1">
                <a:effectLst/>
                <a:latin typeface="Century Gothic" panose="020B0502020202020204" pitchFamily="34" charset="0"/>
                <a:ea typeface="Calibri" panose="020F0502020204030204" pitchFamily="34" charset="0"/>
                <a:cs typeface="ÍˇÂá˛"/>
              </a:rPr>
              <a:t>flexitime</a:t>
            </a:r>
            <a:r>
              <a:rPr lang="en-US" sz="3500" dirty="0">
                <a:effectLst/>
                <a:latin typeface="Century Gothic" panose="020B0502020202020204" pitchFamily="34" charset="0"/>
                <a:ea typeface="Calibri" panose="020F0502020204030204" pitchFamily="34" charset="0"/>
                <a:cs typeface="ÍˇÂá˛"/>
              </a:rPr>
              <a:t> is available. Compassionate leave is also</a:t>
            </a:r>
            <a:r>
              <a:rPr lang="en-US" sz="3500" dirty="0">
                <a:effectLst/>
                <a:latin typeface="Century Gothic" panose="020B0502020202020204" pitchFamily="34" charset="0"/>
                <a:ea typeface="Calibri" panose="020F0502020204030204" pitchFamily="34" charset="0"/>
                <a:cs typeface="Times New Roman" panose="02020603050405020304" pitchFamily="18" charset="0"/>
              </a:rPr>
              <a:t> provided, but is not </a:t>
            </a:r>
            <a:r>
              <a:rPr lang="en-US" sz="3500" dirty="0" err="1">
                <a:effectLst/>
                <a:latin typeface="Century Gothic" panose="020B0502020202020204" pitchFamily="34" charset="0"/>
                <a:ea typeface="Calibri" panose="020F0502020204030204" pitchFamily="34" charset="0"/>
                <a:cs typeface="Times New Roman" panose="02020603050405020304" pitchFamily="18" charset="0"/>
              </a:rPr>
              <a:t>formalised</a:t>
            </a:r>
            <a:r>
              <a:rPr lang="en-US" sz="35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3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20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20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945319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227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4"/>
            <a:ext cx="7772400" cy="682625"/>
          </a:xfrm>
        </p:spPr>
        <p:txBody>
          <a:bodyPr>
            <a:normAutofit fontScale="90000"/>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88358"/>
            <a:ext cx="9144000" cy="4196639"/>
          </a:xfrm>
        </p:spPr>
        <p:txBody>
          <a:bodyPr>
            <a:normAutofit/>
          </a:bodyPr>
          <a:lstStyle/>
          <a:p>
            <a:pPr marL="342900" indent="-342900" algn="just">
              <a:lnSpc>
                <a:spcPct val="150000"/>
              </a:lnSpc>
              <a:buAutoNum type="alphaLcParenR"/>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company provided the CGE with an overview of progress made from 2016 to date. It was, however, observed that no grading system was in place. The company took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cognisance</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thereof and undertook to put such a system in place.</a:t>
            </a:r>
          </a:p>
          <a:p>
            <a:pPr algn="just">
              <a:lnSpc>
                <a:spcPct val="150000"/>
              </a:lnSpc>
            </a:pP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The company was further requested to elaborate on the number of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PwD</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appointed at the different levels within the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organisation</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It was observed from the information provided that the total number of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PwD</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appointed is 96 of which there is one woman represented in top management.</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7713180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228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4"/>
            <a:ext cx="7772400" cy="682625"/>
          </a:xfrm>
        </p:spPr>
        <p:txBody>
          <a:bodyPr>
            <a:normAutofit fontScale="90000"/>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88358"/>
            <a:ext cx="9144000" cy="4196639"/>
          </a:xfrm>
        </p:spPr>
        <p:txBody>
          <a:bodyPr>
            <a:normAutofit/>
          </a:bodyPr>
          <a:lstStyle/>
          <a:p>
            <a:pPr algn="just">
              <a:lnSpc>
                <a:spcPct val="150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Health and wellness RFG submitted that it had launched an Employee Wellness Programme in November 2019. This is inclusive of medical aid and wellness programmes are available for employees should the medical aid have limits on available funds.</a:t>
            </a:r>
          </a:p>
          <a:p>
            <a:pPr algn="just">
              <a:lnSpc>
                <a:spcPct val="150000"/>
              </a:lnSpc>
            </a:pPr>
            <a:r>
              <a:rPr lang="en-US"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Where employees have psychosocial situations or challenges, the wellness programmes are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utilised</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The company further recorded that this service was extended to family members of employees. The Financial Wellness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is part and parcel of the wellness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and aims to raise awareness about retirement/ budgeting etc. Employees are also provided with legal assistance in terms of preparation of documentation up to the court appearance stage. </a:t>
            </a:r>
          </a:p>
          <a:p>
            <a:pPr algn="just">
              <a:lnSpc>
                <a:spcPct val="150000"/>
              </a:lnSpc>
            </a:pP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00608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229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3"/>
            <a:ext cx="9144000" cy="4202316"/>
          </a:xfrm>
        </p:spPr>
        <p:txBody>
          <a:bodyPr>
            <a:normAutofit fontScale="25000" lnSpcReduction="20000"/>
          </a:bodyPr>
          <a:lstStyle/>
          <a:p>
            <a:pPr algn="just">
              <a:lnSpc>
                <a:spcPct val="150000"/>
              </a:lnSpc>
            </a:pPr>
            <a:r>
              <a:rPr lang="en-US" sz="56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d)</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Organisational</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policies submitted The company submitted that it has zero-tolerance for any form of racism, sexual harassment, bullying or discrimination in the workplace. Policies are in place and where there is contravention of the same, offenders are subjected to a disciplinary process in line with the company Disciplinary Policy and Procedure.</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e) In terms of the Sexual Harassment Policy, the company is commended on its approach, which includes a risk assessment after a complaint of sexual harassment has been lodged and is undertaken in the event that the victim chooses to follow an informal procedure. In such an event, the company obligates itself to assess the risk to other employees. The assessment includes, amongst others, the severity of the sexual harassment and the history of the perpetrator. The company submitted that in an effort to encourage reporting of sexual harassment cases an anonymous hotline had been introduced in 2015. Since the inception of this mechanism, a total of two (2) sexual harassment cases have been reported.</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487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23</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480552" y="2065839"/>
            <a:ext cx="7571497" cy="434170"/>
          </a:xfrm>
        </p:spPr>
        <p:txBody>
          <a:bodyPr>
            <a:normAutofit fontScale="90000"/>
          </a:bodyPr>
          <a:lstStyle/>
          <a:p>
            <a:pPr eaLnBrk="1" hangingPunct="1"/>
            <a:r>
              <a:rPr lang="en-ZA" altLang="en-US" sz="2000" b="1" dirty="0">
                <a:latin typeface="Century Gothic" panose="020B0502020202020204" pitchFamily="34" charset="0"/>
                <a:sym typeface="Century Gothic" panose="020B0502020202020204" pitchFamily="34" charset="0"/>
              </a:rPr>
              <a:t>ELIMINATION OF ALL FORMS OF DISCRIMINATION AGAINST WOMEN (CEDAW)</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500008"/>
            <a:ext cx="8497888" cy="4202962"/>
          </a:xfrm>
        </p:spPr>
        <p:txBody>
          <a:bodyPr>
            <a:normAutofit/>
          </a:bodyPr>
          <a:lstStyle/>
          <a:p>
            <a:pPr algn="just">
              <a:lnSpc>
                <a:spcPct val="170000"/>
              </a:lnSpc>
            </a:pPr>
            <a:r>
              <a:rPr lang="en-ZA" altLang="en-US" sz="1500" dirty="0">
                <a:solidFill>
                  <a:srgbClr val="000000"/>
                </a:solidFill>
                <a:latin typeface="Century Gothic" panose="020B0502020202020204" pitchFamily="34" charset="0"/>
              </a:rPr>
              <a:t> </a:t>
            </a:r>
          </a:p>
          <a:p>
            <a:pPr algn="just">
              <a:lnSpc>
                <a:spcPct val="170000"/>
              </a:lnSpc>
            </a:pPr>
            <a:r>
              <a:rPr lang="en-ZA" altLang="en-US" sz="1500" dirty="0">
                <a:solidFill>
                  <a:srgbClr val="000000"/>
                </a:solidFill>
                <a:latin typeface="Century Gothic" panose="020B0502020202020204" pitchFamily="34" charset="0"/>
              </a:rPr>
              <a:t>In its preamble, the Convention recognises that:</a:t>
            </a:r>
          </a:p>
          <a:p>
            <a:pPr algn="just">
              <a:lnSpc>
                <a:spcPct val="170000"/>
              </a:lnSpc>
            </a:pPr>
            <a:endParaRPr lang="en-ZA" altLang="en-US" sz="1500" dirty="0">
              <a:solidFill>
                <a:srgbClr val="000000"/>
              </a:solidFill>
              <a:latin typeface="Century Gothic" panose="020B0502020202020204" pitchFamily="34" charset="0"/>
            </a:endParaRPr>
          </a:p>
          <a:p>
            <a:pPr lvl="1" algn="just">
              <a:lnSpc>
                <a:spcPct val="170000"/>
              </a:lnSpc>
            </a:pPr>
            <a:r>
              <a:rPr lang="en-ZA" altLang="en-US" sz="1100" dirty="0">
                <a:solidFill>
                  <a:srgbClr val="000000"/>
                </a:solidFill>
                <a:latin typeface="Century Gothic" panose="020B0502020202020204" pitchFamily="34" charset="0"/>
              </a:rPr>
              <a:t> "</a:t>
            </a:r>
            <a:r>
              <a:rPr lang="en-ZA" altLang="en-US" sz="1400" i="1" dirty="0">
                <a:solidFill>
                  <a:srgbClr val="000000"/>
                </a:solidFill>
                <a:latin typeface="Century Gothic" panose="020B0502020202020204" pitchFamily="34" charset="0"/>
              </a:rPr>
              <a:t>Extensive discrimination against women continues to exist” and underlines that such discrimination "violates the principles of equality of rights and respect for human dignity". Article 1 defines discrimination as "any distinction, exclusion or restriction made based on sex...in the political, economic, social, cultural, civil or any other field".</a:t>
            </a:r>
          </a:p>
          <a:p>
            <a:pPr algn="just">
              <a:lnSpc>
                <a:spcPct val="170000"/>
              </a:lnSpc>
            </a:pPr>
            <a:endParaRPr lang="en-ZA" altLang="en-US" sz="1400" dirty="0">
              <a:solidFill>
                <a:srgbClr val="000000"/>
              </a:solidFill>
              <a:latin typeface="Century Gothic" panose="020B0502020202020204" pitchFamily="34" charset="0"/>
            </a:endParaRPr>
          </a:p>
          <a:p>
            <a:pPr algn="just">
              <a:lnSpc>
                <a:spcPct val="170000"/>
              </a:lnSpc>
            </a:pPr>
            <a:endParaRPr lang="en-ZA" altLang="en-US" sz="1400" dirty="0">
              <a:solidFill>
                <a:srgbClr val="000000"/>
              </a:solidFill>
              <a:latin typeface="Century Gothic" panose="020B0502020202020204" pitchFamily="34" charset="0"/>
            </a:endParaRPr>
          </a:p>
          <a:p>
            <a:pPr algn="just">
              <a:lnSpc>
                <a:spcPct val="170000"/>
              </a:lnSpc>
            </a:pPr>
            <a:endParaRPr lang="en-GB" sz="1400" dirty="0">
              <a:latin typeface="Century Gothic" panose="020B0502020202020204" pitchFamily="34" charset="0"/>
            </a:endParaRPr>
          </a:p>
        </p:txBody>
      </p:sp>
      <p:sp>
        <p:nvSpPr>
          <p:cNvPr id="2" name="TextBox 1">
            <a:extLst>
              <a:ext uri="{FF2B5EF4-FFF2-40B4-BE49-F238E27FC236}">
                <a16:creationId xmlns:a16="http://schemas.microsoft.com/office/drawing/2014/main" id="{6B75E844-3B46-864C-A80D-03F3620B33CD}"/>
              </a:ext>
            </a:extLst>
          </p:cNvPr>
          <p:cNvSpPr txBox="1"/>
          <p:nvPr/>
        </p:nvSpPr>
        <p:spPr>
          <a:xfrm>
            <a:off x="2636322" y="31707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3865071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230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47666"/>
            <a:ext cx="9144000" cy="3937331"/>
          </a:xfrm>
        </p:spPr>
        <p:txBody>
          <a:bodyPr>
            <a:normAutofit fontScale="70000" lnSpcReduction="20000"/>
          </a:bodyPr>
          <a:lstStyle/>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f) The company Leave Policy provides that employees at different levels qualify for a different number of leave days. The policy makes provision for extended unpaid maternity leave which is over-and-above the four month designated period. The HR Director, however, needs to approve </a:t>
            </a:r>
            <a:r>
              <a:rPr lang="en-US" sz="1800" dirty="0">
                <a:effectLst/>
                <a:latin typeface="Century Gothic" panose="020B0502020202020204" pitchFamily="34" charset="0"/>
                <a:ea typeface="Calibri" panose="020F0502020204030204" pitchFamily="34" charset="0"/>
                <a:cs typeface="ÍˇÂá˛"/>
              </a:rPr>
              <a:t>such a request. Maternity/adoption leave benefits are applicable to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employees after completion of 12 consecutive month’s service to the</a:t>
            </a:r>
            <a:r>
              <a:rPr lang="en-US" sz="1800" dirty="0">
                <a:effectLst/>
                <a:latin typeface="Century Gothic" panose="020B0502020202020204" pitchFamily="34" charset="0"/>
                <a:ea typeface="Calibri" panose="020F0502020204030204" pitchFamily="34" charset="0"/>
                <a:cs typeface="ÍˇÂá˛"/>
              </a:rPr>
              <a: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company and employees are remunerated during this period at a rate</a:t>
            </a:r>
            <a:r>
              <a:rPr lang="en-US" sz="1800" dirty="0">
                <a:effectLst/>
                <a:latin typeface="Century Gothic" panose="020B0502020202020204" pitchFamily="34" charset="0"/>
                <a:ea typeface="Calibri" panose="020F0502020204030204" pitchFamily="34" charset="0"/>
                <a:cs typeface="ÍˇÂá˛"/>
              </a:rPr>
              <a:t> of 75% of their cost to company package. No reference was made as to whether this benefit is also applicable to contract workers. In terms of the 10-day paternity leave, only five (5) days are paid and the rest is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expected to be claimed from UIF.</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g) Training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The table reflects all RFG PIVOTAL </a:t>
            </a:r>
            <a:r>
              <a:rPr lang="en-US" sz="1800" dirty="0" err="1">
                <a:effectLst/>
                <a:latin typeface="Century Gothic" panose="020B0502020202020204" pitchFamily="34" charset="0"/>
                <a:ea typeface="Calibri" panose="020F0502020204030204" pitchFamily="34" charset="0"/>
                <a:cs typeface="ÍˇÂá˛"/>
              </a:rPr>
              <a:t>programmes</a:t>
            </a:r>
            <a:r>
              <a:rPr lang="en-US" sz="1800" dirty="0">
                <a:effectLst/>
                <a:latin typeface="Century Gothic" panose="020B0502020202020204" pitchFamily="34" charset="0"/>
                <a:ea typeface="Calibri" panose="020F0502020204030204" pitchFamily="34" charset="0"/>
                <a:cs typeface="ÍˇÂá˛"/>
              </a:rPr>
              <a:t> implemented in the previous financial year. The company submitted that its aim is to develop individuals in these specific areas, thereby closing the skills gaps that exist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between the different employee demographics. Wherever possible,</a:t>
            </a:r>
            <a:r>
              <a:rPr lang="en-US" sz="1800" dirty="0">
                <a:effectLst/>
                <a:latin typeface="Century Gothic" panose="020B0502020202020204" pitchFamily="34" charset="0"/>
                <a:ea typeface="Calibri" panose="020F0502020204030204" pitchFamily="34" charset="0"/>
                <a:cs typeface="ÍˇÂá˛"/>
              </a:rPr>
              <a: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priority is given to women, as can be seen in the Internships, Learnerships</a:t>
            </a:r>
            <a:r>
              <a:rPr lang="en-US" sz="1800" dirty="0">
                <a:effectLst/>
                <a:latin typeface="Century Gothic" panose="020B0502020202020204" pitchFamily="34" charset="0"/>
                <a:ea typeface="Calibri" panose="020F0502020204030204" pitchFamily="34" charset="0"/>
                <a:cs typeface="ÍˇÂá˛"/>
              </a:rPr>
              <a: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and Management Development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highlighted in the table</a:t>
            </a:r>
            <a:r>
              <a:rPr lang="en-US" sz="1800" dirty="0">
                <a:effectLst/>
                <a:latin typeface="Century Gothic" panose="020B0502020202020204" pitchFamily="34" charset="0"/>
                <a:ea typeface="Calibri" panose="020F0502020204030204" pitchFamily="34" charset="0"/>
                <a:cs typeface="ÍˇÂá˛"/>
              </a:rPr>
              <a: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below:</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3736538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231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47666"/>
            <a:ext cx="9144000" cy="3937331"/>
          </a:xfrm>
        </p:spPr>
        <p:txBody>
          <a:bodyPr/>
          <a:lstStyle/>
          <a:p>
            <a:pPr>
              <a:spcBef>
                <a:spcPct val="0"/>
              </a:spcBef>
              <a:defRPr/>
            </a:pPr>
            <a:r>
              <a:rPr lang="en-US" sz="1800" b="1" dirty="0">
                <a:solidFill>
                  <a:srgbClr val="0D436C"/>
                </a:solidFill>
                <a:effectLst/>
                <a:latin typeface="Century Gothic" panose="020B0502020202020204" pitchFamily="34" charset="0"/>
                <a:ea typeface="Calibri" panose="020F0502020204030204" pitchFamily="34" charset="0"/>
                <a:cs typeface="Times New Roman" panose="02020603050405020304" pitchFamily="18" charset="0"/>
              </a:rPr>
              <a:t>Training </a:t>
            </a:r>
            <a:r>
              <a:rPr lang="en-US" sz="1800" b="1" dirty="0" err="1">
                <a:solidFill>
                  <a:srgbClr val="0D436C"/>
                </a:solidFill>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1800" b="1" dirty="0">
                <a:solidFill>
                  <a:srgbClr val="0D436C"/>
                </a:solidFill>
                <a:effectLst/>
                <a:latin typeface="Century Gothic" panose="020B0502020202020204" pitchFamily="34" charset="0"/>
                <a:ea typeface="Calibri" panose="020F0502020204030204" pitchFamily="34" charset="0"/>
                <a:cs typeface="Times New Roman" panose="02020603050405020304" pitchFamily="18" charset="0"/>
              </a:rPr>
              <a:t> Implemented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557CD0BA-FFD3-410E-8AAA-779683B45F14}"/>
              </a:ext>
            </a:extLst>
          </p:cNvPr>
          <p:cNvPicPr>
            <a:picLocks noChangeAspect="1"/>
          </p:cNvPicPr>
          <p:nvPr/>
        </p:nvPicPr>
        <p:blipFill>
          <a:blip r:embed="rId6"/>
          <a:stretch>
            <a:fillRect/>
          </a:stretch>
        </p:blipFill>
        <p:spPr>
          <a:xfrm>
            <a:off x="2402006" y="3153936"/>
            <a:ext cx="7206018" cy="3273084"/>
          </a:xfrm>
          <a:prstGeom prst="rect">
            <a:avLst/>
          </a:prstGeom>
        </p:spPr>
      </p:pic>
    </p:spTree>
    <p:extLst>
      <p:ext uri="{BB962C8B-B14F-4D97-AF65-F5344CB8AC3E}">
        <p14:creationId xmlns:p14="http://schemas.microsoft.com/office/powerpoint/2010/main" val="121871595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232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47666"/>
            <a:ext cx="9144000" cy="3937331"/>
          </a:xfrm>
        </p:spPr>
        <p:txBody>
          <a:bodyPr>
            <a:normAutofit fontScale="25000" lnSpcReduction="20000"/>
          </a:bodyPr>
          <a:lstStyle/>
          <a:p>
            <a:pPr algn="just">
              <a:lnSpc>
                <a:spcPct val="150000"/>
              </a:lnSpc>
            </a:pPr>
            <a:r>
              <a:rPr lang="en-ZA" sz="5600" dirty="0">
                <a:latin typeface="Calibri" panose="020F0502020204030204" pitchFamily="34" charset="0"/>
                <a:ea typeface="Calibri" panose="020F0502020204030204" pitchFamily="34" charset="0"/>
                <a:cs typeface="Times New Roman" panose="02020603050405020304" pitchFamily="18" charset="0"/>
              </a:rPr>
              <a:t>h)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It was observed that RFG has shown improvement in terms of gender transformation since 2016.</a:t>
            </a:r>
          </a:p>
          <a:p>
            <a:pPr algn="just">
              <a:lnSpc>
                <a:spcPct val="150000"/>
              </a:lnSpc>
            </a:pP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i</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The CGE applauds the company for its efforts in respect of transformation, as a positive impact is seen internally in respect of promotions, as well as externally in terms of new appointments.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j) The CGE recommended that RFG look into the possibility of including a policy-making provision for mothers who need to attend to their children during working hours.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k) It was further recommended that the company implement a grading system to determine equal pay for work of equal value.</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l) The company positively accepted the recommendation by the </a:t>
            </a:r>
            <a:r>
              <a:rPr lang="en-US" sz="5600" dirty="0">
                <a:effectLst/>
                <a:latin typeface="Century Gothic" panose="020B0502020202020204" pitchFamily="34" charset="0"/>
                <a:ea typeface="Calibri" panose="020F0502020204030204" pitchFamily="34" charset="0"/>
                <a:cs typeface="ÍˇÂá˛"/>
              </a:rPr>
              <a:t>Commission that </a:t>
            </a:r>
            <a:r>
              <a:rPr lang="en-US" sz="5600" dirty="0" err="1">
                <a:effectLst/>
                <a:latin typeface="Century Gothic" panose="020B0502020202020204" pitchFamily="34" charset="0"/>
                <a:ea typeface="Calibri" panose="020F0502020204030204" pitchFamily="34" charset="0"/>
                <a:cs typeface="ÍˇÂá˛"/>
              </a:rPr>
              <a:t>flexitime</a:t>
            </a:r>
            <a:r>
              <a:rPr lang="en-US" sz="5600" dirty="0">
                <a:effectLst/>
                <a:latin typeface="Century Gothic" panose="020B0502020202020204" pitchFamily="34" charset="0"/>
                <a:ea typeface="Calibri" panose="020F0502020204030204" pitchFamily="34" charset="0"/>
                <a:cs typeface="ÍˇÂá˛"/>
              </a:rPr>
              <a:t> should be </a:t>
            </a:r>
            <a:r>
              <a:rPr lang="en-US" sz="5600" dirty="0" err="1">
                <a:effectLst/>
                <a:latin typeface="Century Gothic" panose="020B0502020202020204" pitchFamily="34" charset="0"/>
                <a:ea typeface="Calibri" panose="020F0502020204030204" pitchFamily="34" charset="0"/>
                <a:cs typeface="ÍˇÂá˛"/>
              </a:rPr>
              <a:t>formalised</a:t>
            </a:r>
            <a:r>
              <a:rPr lang="en-US" sz="5600" dirty="0">
                <a:effectLst/>
                <a:latin typeface="Century Gothic" panose="020B0502020202020204" pitchFamily="34" charset="0"/>
                <a:ea typeface="Calibri" panose="020F0502020204030204" pitchFamily="34" charset="0"/>
                <a:cs typeface="ÍˇÂá˛"/>
              </a:rPr>
              <a:t> and noted it as an</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opportunity to see how it can be built into current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organisational</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policies.</a:t>
            </a:r>
          </a:p>
          <a:p>
            <a:pPr algn="just">
              <a:lnSpc>
                <a:spcPct val="150000"/>
              </a:lnSpc>
            </a:pPr>
            <a:endParaRPr lang="en-ZA" sz="3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789979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233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4"/>
            <a:ext cx="7772400" cy="709921"/>
          </a:xfrm>
        </p:spPr>
        <p:txBody>
          <a:bodyPr>
            <a:normAutofit fontScale="90000"/>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TIGER BRANDS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2006"/>
            <a:ext cx="9144000" cy="4182991"/>
          </a:xfrm>
        </p:spPr>
        <p:txBody>
          <a:bodyPr>
            <a:normAutofit fontScale="77500" lnSpcReduction="20000"/>
          </a:bodyPr>
          <a:lstStyle/>
          <a:p>
            <a:pPr algn="l">
              <a:lnSpc>
                <a:spcPct val="170000"/>
              </a:lnSpc>
            </a:pPr>
            <a:r>
              <a:rPr lang="en-US" sz="1800" b="1" dirty="0">
                <a:solidFill>
                  <a:srgbClr val="0D436C"/>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Tiger Brands was selected to participate in previous investigative hearings in 2017/2018 and 2018/2019 relating to gender transformation and employment equity. A communiqué was dispatched to the entity requesting a progress report on recommendations made by the Commission during the previous processes. Based on </a:t>
            </a:r>
            <a:r>
              <a:rPr lang="en-US" sz="1800" dirty="0">
                <a:solidFill>
                  <a:srgbClr val="000000"/>
                </a:solidFill>
                <a:effectLst/>
                <a:latin typeface="Century Gothic" panose="020B0502020202020204" pitchFamily="34" charset="0"/>
                <a:ea typeface="Calibri" panose="020F0502020204030204" pitchFamily="34" charset="0"/>
                <a:cs typeface="ÍˇÂá˛"/>
              </a:rPr>
              <a:t>the submission received, it was resolved that Tiger Brands had not provided sufficient</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information to the Commission and should be recalled reporting on progress made.</a:t>
            </a:r>
            <a:endParaRPr lang="en-ZA"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70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b="1" dirty="0">
                <a:effectLst/>
                <a:latin typeface="Century Gothic" panose="020B0502020202020204" pitchFamily="34" charset="0"/>
                <a:ea typeface="Calibri" panose="020F0502020204030204" pitchFamily="34" charset="0"/>
                <a:cs typeface="ÍˇÂá˛"/>
              </a:rPr>
              <a:t>Recommendations made in 2016/2017 the CGE noted the following: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Tiger Brands should take into consideration recent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Labour</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Court decisions on CCMA cases for the employ</a:t>
            </a:r>
            <a:r>
              <a:rPr lang="en-US" sz="1800" dirty="0">
                <a:effectLst/>
                <a:latin typeface="Century Gothic" panose="020B0502020202020204" pitchFamily="34" charset="0"/>
                <a:ea typeface="Calibri" panose="020F0502020204030204" pitchFamily="34" charset="0"/>
                <a:cs typeface="ÍˇÂá˛"/>
              </a:rPr>
              <a:t>er and put specific measures in place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for dealing with sexual harassment grievances.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64760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234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4"/>
            <a:ext cx="9144000" cy="3952923"/>
          </a:xfrm>
        </p:spPr>
        <p:txBody>
          <a:bodyPr>
            <a:normAutofit fontScale="25000" lnSpcReduction="20000"/>
          </a:bodyPr>
          <a:lstStyle/>
          <a:p>
            <a:pPr algn="l">
              <a:lnSpc>
                <a:spcPct val="150000"/>
              </a:lnSpc>
            </a:pPr>
            <a:r>
              <a:rPr lang="en-US" sz="5600" b="1" dirty="0">
                <a:effectLst/>
                <a:latin typeface="Century Gothic" panose="020B0502020202020204" pitchFamily="34" charset="0"/>
                <a:ea typeface="Calibri" panose="020F0502020204030204" pitchFamily="34" charset="0"/>
                <a:cs typeface="Times New Roman" panose="02020603050405020304" pitchFamily="18" charset="0"/>
              </a:rPr>
              <a:t>Progress Reported on: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Musina:</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Tiger Brands submitted that it had appointed a service provider on all sites affected with alleged sexual</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harassment cases. Seventy-nine (79) employees, including management, were trained on sexual harassment in November and December 2018. Further training was anticipated for seasonal employees in July 2019. Enterprise Foods: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Employees, numbering 1 032, were retrained on the company’s Disciplinary Code, Grievance Procedure and</a:t>
            </a:r>
            <a:r>
              <a:rPr lang="en-ZA" sz="5600" dirty="0">
                <a:latin typeface="Calibri" panose="020F0502020204030204" pitchFamily="34" charset="0"/>
                <a:ea typeface="Calibri" panose="020F0502020204030204" pitchFamily="34" charset="0"/>
                <a:cs typeface="Times New Roman" panose="02020603050405020304" pitchFamily="18" charset="0"/>
              </a:rPr>
              <a:t>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its Sexual Harassment Policy. Although awareness was created to deal with issues of sexual harassment and grievances, it was not clear what the training entailed, and as a result, the CGE could not make </a:t>
            </a:r>
            <a:r>
              <a:rPr lang="en-US" sz="5600" dirty="0">
                <a:effectLst/>
                <a:latin typeface="Century Gothic" panose="020B0502020202020204" pitchFamily="34" charset="0"/>
                <a:ea typeface="Calibri" panose="020F0502020204030204" pitchFamily="34" charset="0"/>
                <a:cs typeface="ÍˇÂá˛"/>
              </a:rPr>
              <a:t>proper findings until satisfied with the contents thereof. It is</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imperative that the CGE obtains the information, together with the registers of these awareness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3477370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235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88359"/>
            <a:ext cx="9144000" cy="4314270"/>
          </a:xfrm>
        </p:spPr>
        <p:txBody>
          <a:bodyPr>
            <a:normAutofit fontScale="25000" lnSpcReduction="20000"/>
          </a:bodyPr>
          <a:lstStyle/>
          <a:p>
            <a:pPr algn="l">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r>
              <a:rPr lang="en-ZA" sz="4800" dirty="0">
                <a:latin typeface="Calibri" panose="020F0502020204030204" pitchFamily="34" charset="0"/>
                <a:ea typeface="Calibri" panose="020F0502020204030204" pitchFamily="34" charset="0"/>
                <a:cs typeface="Times New Roman" panose="02020603050405020304" pitchFamily="18" charset="0"/>
              </a:rPr>
              <a:t>b) </a:t>
            </a:r>
            <a:r>
              <a:rPr lang="en-US" sz="4800" dirty="0">
                <a:effectLst/>
                <a:latin typeface="Century Gothic" panose="020B0502020202020204" pitchFamily="34" charset="0"/>
                <a:ea typeface="Calibri" panose="020F0502020204030204" pitchFamily="34" charset="0"/>
                <a:cs typeface="Times New Roman" panose="02020603050405020304" pitchFamily="18" charset="0"/>
              </a:rPr>
              <a:t>The company should provide disaggregated information on its leadership </a:t>
            </a:r>
            <a:r>
              <a:rPr lang="en-US" sz="48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(550) and submit the actual numbers.</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The company provided disaggregated data on the various employees employed at Tiger Brands, </a:t>
            </a:r>
            <a:r>
              <a:rPr lang="en-US" sz="4800" dirty="0" err="1">
                <a:effectLst/>
                <a:latin typeface="Century Gothic" panose="020B0502020202020204" pitchFamily="34" charset="0"/>
                <a:ea typeface="Calibri" panose="020F0502020204030204" pitchFamily="34" charset="0"/>
                <a:cs typeface="Times New Roman" panose="02020603050405020304" pitchFamily="18" charset="0"/>
              </a:rPr>
              <a:t>categorising</a:t>
            </a: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and providing a breakdown of the gender in relation to the various classes and/ categories of management.</a:t>
            </a:r>
            <a:endParaRPr lang="en-ZA" sz="4800" dirty="0">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ZA" sz="4800" dirty="0">
                <a:effectLst/>
                <a:latin typeface="Calibri" panose="020F0502020204030204" pitchFamily="34" charset="0"/>
                <a:ea typeface="Calibri" panose="020F0502020204030204" pitchFamily="34" charset="0"/>
                <a:cs typeface="Times New Roman" panose="02020603050405020304" pitchFamily="18" charset="0"/>
              </a:rPr>
              <a:t>c) </a:t>
            </a:r>
            <a:r>
              <a:rPr lang="en-US" sz="4800" dirty="0">
                <a:effectLst/>
                <a:latin typeface="Century Gothic" panose="020B0502020202020204" pitchFamily="34" charset="0"/>
                <a:ea typeface="Calibri" panose="020F0502020204030204" pitchFamily="34" charset="0"/>
                <a:cs typeface="Times New Roman" panose="02020603050405020304" pitchFamily="18" charset="0"/>
              </a:rPr>
              <a:t>The company should put more effort into recruiting </a:t>
            </a:r>
            <a:r>
              <a:rPr lang="en-US" sz="48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as their presentation did not disclose the percentages and it was not easy to </a:t>
            </a:r>
            <a:r>
              <a:rPr lang="en-US" sz="4800" dirty="0" err="1">
                <a:effectLst/>
                <a:latin typeface="Century Gothic" panose="020B0502020202020204" pitchFamily="34" charset="0"/>
                <a:ea typeface="Calibri" panose="020F0502020204030204" pitchFamily="34" charset="0"/>
                <a:cs typeface="Times New Roman" panose="02020603050405020304" pitchFamily="18" charset="0"/>
              </a:rPr>
              <a:t>categorise</a:t>
            </a:r>
            <a:r>
              <a:rPr lang="en-US" sz="48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Tiger Brands submitted a plan that targeted </a:t>
            </a:r>
            <a:r>
              <a:rPr lang="en-US" sz="4800" dirty="0" err="1">
                <a:effectLst/>
                <a:latin typeface="Century Gothic" panose="020B0502020202020204" pitchFamily="34" charset="0"/>
                <a:ea typeface="Calibri" panose="020F0502020204030204" pitchFamily="34" charset="0"/>
                <a:cs typeface="Times New Roman" panose="02020603050405020304" pitchFamily="18" charset="0"/>
              </a:rPr>
              <a:t>PwD</a:t>
            </a:r>
            <a:r>
              <a:rPr lang="en-US" sz="4800" dirty="0">
                <a:effectLst/>
                <a:latin typeface="Century Gothic" panose="020B0502020202020204" pitchFamily="34" charset="0"/>
                <a:ea typeface="Calibri" panose="020F0502020204030204" pitchFamily="34" charset="0"/>
                <a:cs typeface="Times New Roman" panose="02020603050405020304" pitchFamily="18" charset="0"/>
              </a:rPr>
              <a:t>, guided by the National Employee Assistance </a:t>
            </a:r>
            <a:r>
              <a:rPr lang="en-US" sz="4800" dirty="0" err="1">
                <a:effectLst/>
                <a:latin typeface="Century Gothic" panose="020B0502020202020204" pitchFamily="34" charset="0"/>
                <a:ea typeface="Calibri" panose="020F0502020204030204" pitchFamily="34" charset="0"/>
                <a:cs typeface="Times New Roman" panose="02020603050405020304" pitchFamily="18" charset="0"/>
              </a:rPr>
              <a:t>Programme</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ÍˇÂá˛"/>
              </a:rPr>
              <a:t>benchmark of 2% of the workforce. Tiger Brands aims to achieve a target of 1.68 % of the workforce by 2023.</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It was noted that the plan would be integrated from 2019 until 2023, but it was not clear whether the process had commenced, or if it was still in the planning phase.</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2920975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236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3"/>
            <a:ext cx="9144000" cy="4202315"/>
          </a:xfrm>
        </p:spPr>
        <p:txBody>
          <a:bodyPr>
            <a:normAutofit fontScale="62500" lnSpcReduction="20000"/>
          </a:bodyPr>
          <a:lstStyle/>
          <a:p>
            <a:pPr algn="l">
              <a:lnSpc>
                <a:spcPct val="150000"/>
              </a:lnSpc>
            </a:pPr>
            <a:r>
              <a:rPr lang="en-US" sz="1900" dirty="0">
                <a:effectLst/>
                <a:latin typeface="Century Gothic" panose="020B0502020202020204" pitchFamily="34" charset="0"/>
                <a:ea typeface="Calibri" panose="020F0502020204030204" pitchFamily="34" charset="0"/>
                <a:cs typeface="Times New Roman" panose="02020603050405020304" pitchFamily="18" charset="0"/>
              </a:rPr>
              <a:t>During the consultative hearing Tiger Brands indicated that it had reviewed and submitted its Employment Equity Plan to the Department of </a:t>
            </a:r>
            <a:r>
              <a:rPr lang="en-US" sz="1900" dirty="0" err="1">
                <a:effectLst/>
                <a:latin typeface="Century Gothic" panose="020B0502020202020204" pitchFamily="34" charset="0"/>
                <a:ea typeface="Calibri" panose="020F0502020204030204" pitchFamily="34" charset="0"/>
                <a:cs typeface="Times New Roman" panose="02020603050405020304" pitchFamily="18" charset="0"/>
              </a:rPr>
              <a:t>Labour</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 in January 2019. This includes the Disability Activation Campaign which resumed in 2019, </a:t>
            </a:r>
            <a:r>
              <a:rPr lang="en-US" sz="1900" dirty="0">
                <a:effectLst/>
                <a:latin typeface="Century Gothic" panose="020B0502020202020204" pitchFamily="34" charset="0"/>
                <a:ea typeface="Calibri" panose="020F0502020204030204" pitchFamily="34" charset="0"/>
                <a:cs typeface="ÍˇÂá˛"/>
              </a:rPr>
              <a:t>with projected implementation plans in the 2020 financial</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 year.</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50000"/>
              </a:lnSpc>
            </a:pPr>
            <a:r>
              <a:rPr lang="en-US" sz="1900" dirty="0">
                <a:effectLst/>
                <a:latin typeface="Century Gothic" panose="020B0502020202020204" pitchFamily="34" charset="0"/>
                <a:ea typeface="Calibri" panose="020F0502020204030204" pitchFamily="34" charset="0"/>
                <a:cs typeface="Times New Roman" panose="02020603050405020304" pitchFamily="18" charset="0"/>
              </a:rPr>
              <a:t>d) Clarity was required on whether the Talent Acquisition Team and the Women’s Forum have decision making powers. The company should map out a strategy to have both the Team and the Forum enforcing those powers.</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900" b="1" dirty="0">
                <a:effectLst/>
                <a:latin typeface="Century Gothic" panose="020B0502020202020204" pitchFamily="34" charset="0"/>
                <a:ea typeface="Calibri" panose="020F0502020204030204" pitchFamily="34" charset="0"/>
                <a:cs typeface="Times New Roman" panose="02020603050405020304" pitchFamily="18" charset="0"/>
              </a:rPr>
              <a:t>Progress Reported on:</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900" dirty="0">
                <a:effectLst/>
                <a:latin typeface="Century Gothic" panose="020B0502020202020204" pitchFamily="34" charset="0"/>
                <a:ea typeface="Calibri" panose="020F0502020204030204" pitchFamily="34" charset="0"/>
                <a:cs typeface="Times New Roman" panose="02020603050405020304" pitchFamily="18" charset="0"/>
              </a:rPr>
              <a:t>Tiger Brands explained that the mapping for shortlisting targets is done with full authority by the Talent Acquisition Team, based on EE targets, and signed off by EXCO. The Women’s Forum is an advisory body to EXCO on matters relating to gender equality (e.g. culture and representation).</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900" dirty="0">
                <a:effectLst/>
                <a:latin typeface="Century Gothic" panose="020B0502020202020204" pitchFamily="34" charset="0"/>
                <a:ea typeface="Calibri" panose="020F0502020204030204" pitchFamily="34" charset="0"/>
                <a:cs typeface="Times New Roman" panose="02020603050405020304" pitchFamily="18" charset="0"/>
              </a:rPr>
              <a:t>Group HR is responsible for the implementation of guidelines on how to </a:t>
            </a:r>
            <a:r>
              <a:rPr lang="en-US" sz="1900" dirty="0" err="1">
                <a:effectLst/>
                <a:latin typeface="Century Gothic" panose="020B0502020202020204" pitchFamily="34" charset="0"/>
                <a:ea typeface="Calibri" panose="020F0502020204030204" pitchFamily="34" charset="0"/>
                <a:cs typeface="Times New Roman" panose="02020603050405020304" pitchFamily="18" charset="0"/>
              </a:rPr>
              <a:t>utilise</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 opportunities for appointments and promotion of culture to achieve this. From the presentation, the different roles of the structures within the </a:t>
            </a:r>
            <a:r>
              <a:rPr lang="en-US" sz="1900" dirty="0" err="1">
                <a:effectLst/>
                <a:latin typeface="Century Gothic" panose="020B0502020202020204" pitchFamily="34" charset="0"/>
                <a:ea typeface="Calibri" panose="020F0502020204030204" pitchFamily="34" charset="0"/>
                <a:cs typeface="Times New Roman" panose="02020603050405020304" pitchFamily="18" charset="0"/>
              </a:rPr>
              <a:t>organisation</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 were made evident, but it remained unclear what actual strategy had been employed by the company.</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9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6325053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237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4"/>
            <a:ext cx="7772400" cy="668977"/>
          </a:xfrm>
        </p:spPr>
        <p:txBody>
          <a:bodyPr>
            <a:normAutofit fontScale="90000"/>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ANALYSIS, CONCLUDING COMMENTS AND 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8146"/>
            <a:ext cx="9144000" cy="4216852"/>
          </a:xfrm>
        </p:spPr>
        <p:txBody>
          <a:bodyPr>
            <a:normAutofit/>
          </a:bodyPr>
          <a:lstStyle/>
          <a:p>
            <a:pPr algn="l"/>
            <a:r>
              <a:rPr lang="en-US" sz="1400" dirty="0">
                <a:latin typeface="Century Gothic" panose="020B0502020202020204" pitchFamily="34" charset="0"/>
                <a:ea typeface="Calibri" panose="020F0502020204030204" pitchFamily="34" charset="0"/>
                <a:cs typeface="Times New Roman" panose="02020603050405020304" pitchFamily="18" charset="0"/>
              </a:rPr>
              <a:t>a)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delegation from Tiger Brands presented to the CGE on 20 November 2019 regarding the recommendations.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presentation included inter alia the Diversity and Inclusion Framework, the 5-year Plan on Employment Equity and the Gender Equity Strategy.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CGE pointed out that the presentation did not capture what had been requested by the CGE as per its recommendations, and the </a:t>
            </a:r>
            <a:r>
              <a:rPr lang="en-US" sz="1400" dirty="0">
                <a:solidFill>
                  <a:srgbClr val="000000"/>
                </a:solidFill>
                <a:effectLst/>
                <a:latin typeface="Century Gothic" panose="020B0502020202020204" pitchFamily="34" charset="0"/>
                <a:ea typeface="Calibri" panose="020F0502020204030204" pitchFamily="34" charset="0"/>
                <a:cs typeface="ÍˇÂá˛"/>
              </a:rPr>
              <a:t>following findings and recommendations were made: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That there should be better communication between the Tiger Brand employees who are responsible for providing the CGE with updates in relation to transformation within the workplace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ÍˇÂá˛"/>
              </a:rPr>
              <a: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Tiger Brands should submit its Sexual Harassment Policy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ÍˇÂá˛"/>
              </a:rPr>
              <a: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Content of training on sexual harassment should be shared with the CGE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ÍˇÂá˛"/>
              </a:rPr>
              <a: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Tiger Brands should provide statistics on sexual harassment cases for </a:t>
            </a:r>
            <a:r>
              <a:rPr lang="en-US" sz="1400" dirty="0">
                <a:solidFill>
                  <a:srgbClr val="000000"/>
                </a:solidFill>
                <a:effectLst/>
                <a:latin typeface="Century Gothic" panose="020B0502020202020204" pitchFamily="34" charset="0"/>
                <a:ea typeface="Calibri" panose="020F0502020204030204" pitchFamily="34" charset="0"/>
                <a:cs typeface="ÍˇÂá˛"/>
              </a:rPr>
              <a:t>the past financial year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1403450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238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5"/>
            <a:ext cx="9144000" cy="4089400"/>
          </a:xfrm>
        </p:spPr>
        <p:txBody>
          <a:bodyPr>
            <a:normAutofit fontScale="62500" lnSpcReduction="20000"/>
          </a:bodyPr>
          <a:lstStyle/>
          <a:p>
            <a:pPr algn="just">
              <a:lnSpc>
                <a:spcPct val="150000"/>
              </a:lnSpc>
            </a:pPr>
            <a:r>
              <a:rPr lang="en-US" sz="1900" dirty="0">
                <a:solidFill>
                  <a:srgbClr val="000000"/>
                </a:solidFill>
                <a:effectLst/>
                <a:latin typeface="Century Gothic" panose="020B0502020202020204" pitchFamily="34" charset="0"/>
                <a:ea typeface="Calibri" panose="020F0502020204030204" pitchFamily="34" charset="0"/>
                <a:cs typeface="ÍˇÂá˛"/>
              </a:rPr>
              <a:t>• </a:t>
            </a:r>
            <a:r>
              <a:rPr lang="en-US" sz="19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risk assessment should be conducted on the possible numbers of sexual harassment cases and a further study on the absence of breastfeeding facilities and how the same affect breastfeeding mothers.</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900" dirty="0">
                <a:solidFill>
                  <a:srgbClr val="000000"/>
                </a:solidFill>
                <a:effectLst/>
                <a:latin typeface="Century Gothic" panose="020B0502020202020204" pitchFamily="34" charset="0"/>
                <a:ea typeface="Calibri" panose="020F0502020204030204" pitchFamily="34" charset="0"/>
                <a:cs typeface="ÍˇÂá˛"/>
              </a:rPr>
              <a:t>• </a:t>
            </a:r>
            <a:r>
              <a:rPr lang="en-US" sz="19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Information must be provided on how alleged perpetrators and victims of sexual harassment are dealt with, and measures in place to provide protection and avoid secondary </a:t>
            </a:r>
            <a:r>
              <a:rPr lang="en-US" sz="19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victimisation</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900" dirty="0">
                <a:solidFill>
                  <a:srgbClr val="000000"/>
                </a:solidFill>
                <a:effectLst/>
                <a:latin typeface="Century Gothic" panose="020B0502020202020204" pitchFamily="34" charset="0"/>
                <a:ea typeface="Calibri" panose="020F0502020204030204" pitchFamily="34" charset="0"/>
                <a:cs typeface="ÍˇÂá˛"/>
              </a:rPr>
              <a:t>• </a:t>
            </a:r>
            <a:r>
              <a:rPr lang="en-US" sz="19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different wages for different bands per gender should be provided to establish equal pay for work of equal value; It was resolved that Tiger Brands would provide the information to the CGE on or before 13 December 2019.</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900" dirty="0">
                <a:effectLst/>
                <a:latin typeface="Century Gothic" panose="020B0502020202020204" pitchFamily="34" charset="0"/>
                <a:ea typeface="Calibri" panose="020F0502020204030204" pitchFamily="34" charset="0"/>
                <a:cs typeface="ÍˇÂá˛"/>
              </a:rPr>
              <a:t>d) Staff Management profile</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900" dirty="0">
                <a:effectLst/>
                <a:latin typeface="Century Gothic" panose="020B0502020202020204" pitchFamily="34" charset="0"/>
                <a:ea typeface="Calibri" panose="020F0502020204030204" pitchFamily="34" charset="0"/>
                <a:cs typeface="ÍˇÂá˛"/>
              </a:rPr>
              <a:t>Tiger Brands provided information regarding top management, senior management, middle management, and junior management. Although it had been submitted during the hearing that there had been significant improvement in relation to the representation of women in management positions, there remains a gap. The majority of those represented in the various levels are men. It is imperative that, for Tiger Brands to achieve its targeted projections, more women should be attracted to ensure fair representation and eliminate any form of discrimination as required per the EEA.</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7257306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239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2006"/>
            <a:ext cx="9144000" cy="4319469"/>
          </a:xfrm>
        </p:spPr>
        <p:txBody>
          <a:bodyPr>
            <a:normAutofit fontScale="70000" lnSpcReduction="20000"/>
          </a:bodyPr>
          <a:lstStyle/>
          <a:p>
            <a:pPr algn="just">
              <a:lnSpc>
                <a:spcPct val="150000"/>
              </a:lnSpc>
            </a:pPr>
            <a:r>
              <a:rPr lang="en-US" sz="1800" dirty="0">
                <a:effectLst/>
                <a:latin typeface="Century Gothic" panose="020B0502020202020204" pitchFamily="34" charset="0"/>
                <a:ea typeface="Calibri" panose="020F0502020204030204" pitchFamily="34" charset="0"/>
                <a:cs typeface="ÍˇÂá˛"/>
              </a:rPr>
              <a:t>e) Sexual harassment in the workplace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ÍˇÂá˛"/>
              </a:rPr>
              <a:t>Based on the information submitted, there had been only one reported case of sexual harassment in 2019, for which a sanction of dismissal was imposed. The CGE requested information on the number of sexual harassment training sessions held, whether employees understand what sexual harassment entails, whether they have experienced such incidents and whether issues were adequately dealt with.</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1800" dirty="0">
                <a:effectLst/>
                <a:latin typeface="Century Gothic" panose="020B0502020202020204" pitchFamily="34" charset="0"/>
                <a:ea typeface="Calibri" panose="020F0502020204030204" pitchFamily="34" charset="0"/>
                <a:cs typeface="ÍˇÂá˛"/>
              </a:rPr>
              <a:t>f) Clause 6 of the Code of Good Practice for the Handling of Sexual Harassment Cases in the workplace, 2005, provides employers with guidelines that assist in ensuring that a good working environment, free of any form of harassment, is maintained. In terms of Tiger Brands’ Sexual Harassment Policy, there is little detail around ways in which the employer can provide a safe working environment in line with the Code. It is also imperative that the Sexual Harassment Policy is gender neutral to accommodate the needs of those in the LGBTIQA+ community. The stereotype is that sexual harassment only takes place between people of the opposite sex, however it should be noted that it can take place.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g) between people of the same sex. The sexual harassment policy also makes no provision for those who are bullied in the workplace.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13288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24</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480552" y="2065839"/>
            <a:ext cx="7571497" cy="434170"/>
          </a:xfrm>
        </p:spPr>
        <p:txBody>
          <a:bodyPr>
            <a:normAutofit fontScale="90000"/>
          </a:bodyPr>
          <a:lstStyle/>
          <a:p>
            <a:pPr eaLnBrk="1" hangingPunct="1"/>
            <a:r>
              <a:rPr lang="en-ZA" altLang="en-US" sz="2000" b="1" dirty="0">
                <a:latin typeface="Century Gothic" panose="020B0502020202020204" pitchFamily="34" charset="0"/>
                <a:sym typeface="Century Gothic" panose="020B0502020202020204" pitchFamily="34" charset="0"/>
              </a:rPr>
              <a:t>ELIMINATION OF ALL FORMS OF DISCRIMINATION AGAINST WOMEN (CEDAW)</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500008"/>
            <a:ext cx="8497888" cy="4202962"/>
          </a:xfrm>
        </p:spPr>
        <p:txBody>
          <a:bodyPr>
            <a:normAutofit/>
          </a:bodyPr>
          <a:lstStyle/>
          <a:p>
            <a:pPr algn="just">
              <a:lnSpc>
                <a:spcPct val="170000"/>
              </a:lnSpc>
            </a:pPr>
            <a:r>
              <a:rPr lang="en-ZA" altLang="en-US" sz="1400" dirty="0">
                <a:solidFill>
                  <a:srgbClr val="000000"/>
                </a:solidFill>
                <a:latin typeface="Century Gothic" panose="020B0502020202020204" pitchFamily="34" charset="0"/>
              </a:rPr>
              <a:t> </a:t>
            </a:r>
          </a:p>
          <a:p>
            <a:pPr algn="just">
              <a:lnSpc>
                <a:spcPct val="170000"/>
              </a:lnSpc>
            </a:pPr>
            <a:r>
              <a:rPr lang="en-ZA" altLang="en-US" sz="1400" dirty="0">
                <a:solidFill>
                  <a:srgbClr val="000000"/>
                </a:solidFill>
                <a:latin typeface="Century Gothic" panose="020B0502020202020204" pitchFamily="34" charset="0"/>
              </a:rPr>
              <a:t>South Africa has ratified and is a party to the Convention on the Elimination of All Forms of Discrimination Against Women (CEDAW). In terms of Article 11 of CEDAW, the South African Government is obliged to take all appropriate measures to eliminate discrimination against women in the field of employment to ensure equality.</a:t>
            </a:r>
          </a:p>
          <a:p>
            <a:pPr algn="just">
              <a:lnSpc>
                <a:spcPct val="170000"/>
              </a:lnSpc>
            </a:pPr>
            <a:endParaRPr lang="en-ZA" altLang="en-US" sz="1400" dirty="0">
              <a:solidFill>
                <a:srgbClr val="000000"/>
              </a:solidFill>
              <a:latin typeface="Century Gothic" panose="020B0502020202020204" pitchFamily="34" charset="0"/>
            </a:endParaRPr>
          </a:p>
          <a:p>
            <a:pPr algn="just">
              <a:lnSpc>
                <a:spcPct val="170000"/>
              </a:lnSpc>
            </a:pPr>
            <a:endParaRPr lang="en-GB" sz="1400" dirty="0">
              <a:latin typeface="Century Gothic" panose="020B0502020202020204" pitchFamily="34" charset="0"/>
            </a:endParaRPr>
          </a:p>
        </p:txBody>
      </p:sp>
      <p:sp>
        <p:nvSpPr>
          <p:cNvPr id="2" name="TextBox 1">
            <a:extLst>
              <a:ext uri="{FF2B5EF4-FFF2-40B4-BE49-F238E27FC236}">
                <a16:creationId xmlns:a16="http://schemas.microsoft.com/office/drawing/2014/main" id="{6B75E844-3B46-864C-A80D-03F3620B33CD}"/>
              </a:ext>
            </a:extLst>
          </p:cNvPr>
          <p:cNvSpPr txBox="1"/>
          <p:nvPr/>
        </p:nvSpPr>
        <p:spPr>
          <a:xfrm>
            <a:off x="2636322" y="31707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9870092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240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3"/>
            <a:ext cx="9144000" cy="4221162"/>
          </a:xfrm>
        </p:spPr>
        <p:txBody>
          <a:bodyPr>
            <a:normAutofit fontScale="85000" lnSpcReduction="20000"/>
          </a:bodyPr>
          <a:lstStyle/>
          <a:p>
            <a:pPr marL="228600" algn="l">
              <a:lnSpc>
                <a:spcPct val="150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g) The CGE further noted from the sexual harassment training content, that reference is still made to the 1998 Code, which has been repealed. It is imperative that Tiger Brands reviews the content of its training. No risk assessment was included in the submission and the company indicated </a:t>
            </a:r>
            <a:r>
              <a:rPr lang="en-US" sz="1600" dirty="0">
                <a:effectLst/>
                <a:latin typeface="Century Gothic" panose="020B0502020202020204" pitchFamily="34" charset="0"/>
                <a:ea typeface="Calibri" panose="020F0502020204030204" pitchFamily="34" charset="0"/>
                <a:cs typeface="ÍˇÂá˛"/>
              </a:rPr>
              <a:t>that this would only be supplied in the 2020 financial year.</a:t>
            </a:r>
          </a:p>
          <a:p>
            <a:pPr marL="228600" algn="l">
              <a:lnSpc>
                <a:spcPct val="150000"/>
              </a:lnSpc>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h) Plan to Build Breastfeeding rooms According to the Tiger Brands 2022 Transformation Strategy, provision is made to build breast feeding facilities which will include space for a visiting doctor, breastfeeding, a hand basin, fridge, and sick/recovery room. This will assist women who are visiting the premises with their children, and those employees who are at work and have to breastfeed their children. The assistance of the doctor will help mothers who need to monitor their sick and/or recovering children in the absence of a nanny.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600" dirty="0" err="1">
                <a:effectLst/>
                <a:latin typeface="Century Gothic" panose="020B0502020202020204" pitchFamily="34" charset="0"/>
                <a:ea typeface="Calibri" panose="020F0502020204030204" pitchFamily="34" charset="0"/>
                <a:cs typeface="Times New Roman" panose="02020603050405020304" pitchFamily="18" charset="0"/>
              </a:rPr>
              <a:t>i</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 Gender Equity Pay Gap Report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6955928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241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fontScale="90000"/>
          </a:bodyPr>
          <a:lstStyle/>
          <a:p>
            <a:pPr eaLnBrk="1" hangingPunct="1"/>
            <a:r>
              <a:rPr lang="en-GB" altLang="en-US" sz="32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5"/>
            <a:ext cx="9144000" cy="4089400"/>
          </a:xfrm>
        </p:spPr>
        <p:txBody>
          <a:bodyPr>
            <a:normAutofit fontScale="25000" lnSpcReduction="20000"/>
          </a:bodyPr>
          <a:lstStyle/>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Tiger Brands indicated that it is committed to fair and equitable pay and that it adopts a proactive and holistic approach to pay within the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organisation</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with equitable pay being a key part of the </a:t>
            </a:r>
            <a:r>
              <a:rPr lang="en-US" sz="5600" dirty="0" err="1">
                <a:effectLst/>
                <a:latin typeface="Century Gothic" panose="020B0502020202020204" pitchFamily="34" charset="0"/>
                <a:ea typeface="Calibri" panose="020F0502020204030204" pitchFamily="34" charset="0"/>
                <a:cs typeface="Times New Roman" panose="02020603050405020304" pitchFamily="18" charset="0"/>
              </a:rPr>
              <a:t>RemunerationStrategy</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Graphs were provided by Tiger Brands on the average pay for both men and women. It is not clear to the CGE what percentage </a:t>
            </a:r>
            <a:r>
              <a:rPr lang="en-US" sz="5600" dirty="0">
                <a:effectLst/>
                <a:latin typeface="Century Gothic" panose="020B0502020202020204" pitchFamily="34" charset="0"/>
                <a:ea typeface="Calibri" panose="020F0502020204030204" pitchFamily="34" charset="0"/>
                <a:cs typeface="ÍˇÂá˛"/>
              </a:rPr>
              <a:t>criteria was used in the determination of the reflected pay averages,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but at face value, it was noted that a man's average pay is slightly higher than that of a woman counterpart. This could be affected by the percentage in representation and numbers, and Tiger Brands needs to provide clarity on this.</a:t>
            </a: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pPr>
            <a:r>
              <a:rPr lang="en-US" sz="4300" dirty="0">
                <a:effectLst/>
                <a:latin typeface="Century Gothic" panose="020B0502020202020204" pitchFamily="34" charset="0"/>
                <a:ea typeface="Calibri" panose="020F0502020204030204" pitchFamily="34" charset="0"/>
                <a:cs typeface="Times New Roman" panose="02020603050405020304" pitchFamily="18" charset="0"/>
              </a:rPr>
              <a:t>j</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Although it was expressed during the hearing on 20 November 2019 that </a:t>
            </a:r>
            <a:r>
              <a:rPr lang="en-US" sz="5600" dirty="0">
                <a:effectLst/>
                <a:latin typeface="Century Gothic" panose="020B0502020202020204" pitchFamily="34" charset="0"/>
                <a:ea typeface="Calibri" panose="020F0502020204030204" pitchFamily="34" charset="0"/>
                <a:cs typeface="ÍˇÂá˛"/>
              </a:rPr>
              <a:t>Tiger Brands presentation did not reflect much on the GCSEs previous</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recommendations, it is acknowledged that Tiger Brands has made </a:t>
            </a:r>
            <a:r>
              <a:rPr lang="en-US" sz="5600" dirty="0">
                <a:effectLst/>
                <a:latin typeface="Century Gothic" panose="020B0502020202020204" pitchFamily="34" charset="0"/>
                <a:ea typeface="Calibri" panose="020F0502020204030204" pitchFamily="34" charset="0"/>
                <a:cs typeface="ÍˇÂá˛"/>
              </a:rPr>
              <a:t>significant improvement especially on issues of women development</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 and disability management.</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1322640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242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5"/>
            <a:ext cx="9144000" cy="4089400"/>
          </a:xfrm>
        </p:spPr>
        <p:txBody>
          <a:bodyPr>
            <a:normAutofit/>
          </a:bodyPr>
          <a:lstStyle/>
          <a:p>
            <a:pPr algn="just">
              <a:lnSpc>
                <a:spcPct val="150000"/>
              </a:lnSpc>
              <a:spcBef>
                <a:spcPct val="0"/>
              </a:spcBef>
              <a:defRPr/>
            </a:pPr>
            <a:r>
              <a:rPr lang="en-US" sz="1500" dirty="0">
                <a:latin typeface="Century Gothic" panose="020B0502020202020204" pitchFamily="34" charset="0"/>
                <a:ea typeface="Calibri" panose="020F0502020204030204" pitchFamily="34" charset="0"/>
                <a:cs typeface="Times New Roman" panose="02020603050405020304" pitchFamily="18" charset="0"/>
              </a:rPr>
              <a:t>k) It is evident from the disaggregated data that there is fair representation of women in top management, although men are still in the majority by </a:t>
            </a:r>
            <a:r>
              <a:rPr lang="en-US" sz="1500" dirty="0">
                <a:latin typeface="Century Gothic" panose="020B0502020202020204" pitchFamily="34" charset="0"/>
                <a:ea typeface="Calibri" panose="020F0502020204030204" pitchFamily="34" charset="0"/>
                <a:cs typeface="ÍˇÂá˛"/>
              </a:rPr>
              <a:t>about 1%. In middle management there is fair representation, with more</a:t>
            </a:r>
            <a:r>
              <a:rPr lang="en-US" sz="1500" dirty="0">
                <a:latin typeface="Century Gothic" panose="020B0502020202020204" pitchFamily="34" charset="0"/>
                <a:ea typeface="Calibri" panose="020F0502020204030204" pitchFamily="34" charset="0"/>
                <a:cs typeface="Times New Roman" panose="02020603050405020304" pitchFamily="18" charset="0"/>
              </a:rPr>
              <a:t> women than men. However, in junior management there is a large gap with regard to women representation, with more men occupying this segment.</a:t>
            </a:r>
            <a:endParaRPr lang="en-ZA" sz="15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4529760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243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737216"/>
          </a:xfrm>
        </p:spPr>
        <p:txBody>
          <a:bodyPr>
            <a:normAutofit fontScale="90000"/>
          </a:bodyPr>
          <a:lstStyle/>
          <a:p>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5. CONCLUSION</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1063"/>
            <a:ext cx="9144000" cy="4341566"/>
          </a:xfrm>
        </p:spPr>
        <p:txBody>
          <a:bodyPr>
            <a:normAutofit fontScale="85000" lnSpcReduction="20000"/>
          </a:bodyPr>
          <a:lstStyle/>
          <a:p>
            <a:pPr algn="just">
              <a:lnSpc>
                <a:spcPct val="150000"/>
              </a:lnSpc>
            </a:pP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Transformation in the private sector remains a challenge, particularly in terms of</a:t>
            </a:r>
            <a:r>
              <a:rPr lang="en-ZA"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implementation of the EEA. Previously disadvantaged groups continue to be underrepresented at managerial levels despite numerous policies and measures explored by the private companies. The Commission submits that robust mechanisms need to be</a:t>
            </a:r>
            <a:r>
              <a:rPr lang="en-ZA"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introduced to ensure that the private sector </a:t>
            </a:r>
            <a:r>
              <a:rPr lang="en-US" sz="1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prioritises</a:t>
            </a: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transformation in the workplace.</a:t>
            </a:r>
          </a:p>
          <a:p>
            <a:pPr algn="just">
              <a:lnSpc>
                <a:spcPct val="150000"/>
              </a:lnSpc>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To this end, the Commission supports the establishment of sectoral targets, as introduced by the Employment Equity Amendment Bill and Regulations, in order to transform the private sector. Sectorial targets are key to responding to the slow pace of transformation in the private sector. The Commission is, however, encouraged by the willingness of some of the private sector companies to transform their workplaces by ring-fencing positions or headhunting previously disadvantaged groups for managerial positions.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9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4566861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244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737216"/>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 CONCLUSION</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61063"/>
            <a:ext cx="9144000" cy="4341566"/>
          </a:xfrm>
        </p:spPr>
        <p:txBody>
          <a:bodyPr>
            <a:normAutofit/>
          </a:bodyPr>
          <a:lstStyle/>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continuous sessions such as sexual harassment dialogues have created an enabling environment and improved reporting channels to most private sector companies.</a:t>
            </a: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Commission is further encouraged by various skills development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programmes</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000000"/>
                </a:solidFill>
                <a:effectLst/>
                <a:latin typeface="Century Gothic" panose="020B0502020202020204" pitchFamily="34" charset="0"/>
                <a:ea typeface="Calibri" panose="020F0502020204030204" pitchFamily="34" charset="0"/>
                <a:cs typeface="ÍˇÂá˛"/>
              </a:rPr>
              <a:t>that have benefited previously disadvantaged groups. Nevertheless, the Commission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asserts that transformative measures in the workplace must result in women and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PwD</a:t>
            </a:r>
            <a:r>
              <a:rPr lang="en-US" sz="1400" dirty="0">
                <a:solidFill>
                  <a:srgbClr val="000000"/>
                </a:solidFill>
                <a:effectLst/>
                <a:latin typeface="Century Gothic" panose="020B0502020202020204" pitchFamily="34" charset="0"/>
                <a:ea typeface="Calibri" panose="020F0502020204030204" pitchFamily="34" charset="0"/>
                <a:cs typeface="ÍˇÂá˛"/>
              </a:rPr>
              <a: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occupying meaningful, key positions in the private sector.</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Commission must therefore continue to monitor this sector.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809717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E89969FE-020E-4445-97B0-3290D15883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DCB0A1C-4057-487D-A496-65997DEEE55B}" type="slidenum">
              <a:rPr lang="en-GB" altLang="en-US" sz="1400"/>
              <a:pPr>
                <a:spcBef>
                  <a:spcPct val="0"/>
                </a:spcBef>
                <a:buFontTx/>
                <a:buNone/>
              </a:pPr>
              <a:t>245</a:t>
            </a:fld>
            <a:endParaRPr lang="en-GB" altLang="en-US" sz="1400"/>
          </a:p>
        </p:txBody>
      </p:sp>
      <p:sp>
        <p:nvSpPr>
          <p:cNvPr id="59395" name="Rectangle 2">
            <a:extLst>
              <a:ext uri="{FF2B5EF4-FFF2-40B4-BE49-F238E27FC236}">
                <a16:creationId xmlns:a16="http://schemas.microsoft.com/office/drawing/2014/main" id="{7115437E-0811-454C-8141-F512B4CA6190}"/>
              </a:ext>
            </a:extLst>
          </p:cNvPr>
          <p:cNvSpPr>
            <a:spLocks noGrp="1" noChangeArrowheads="1"/>
          </p:cNvSpPr>
          <p:nvPr>
            <p:ph type="ctrTitle"/>
          </p:nvPr>
        </p:nvSpPr>
        <p:spPr>
          <a:xfrm>
            <a:off x="2209800" y="1947864"/>
            <a:ext cx="7772400" cy="439737"/>
          </a:xfrm>
        </p:spPr>
        <p:txBody>
          <a:bodyPr>
            <a:normAutofit fontScale="90000"/>
          </a:bodyPr>
          <a:lstStyle/>
          <a:p>
            <a:pPr eaLnBrk="1" hangingPunct="1"/>
            <a:r>
              <a:rPr lang="en-ZA" altLang="en-US" sz="3200" b="1">
                <a:latin typeface="Century Gothic" panose="020B0502020202020204" pitchFamily="34" charset="0"/>
                <a:sym typeface="Century Gothic" panose="020B0502020202020204" pitchFamily="34" charset="0"/>
              </a:rPr>
              <a:t>Thank You</a:t>
            </a:r>
            <a:endParaRPr lang="en-GB" altLang="en-US" sz="3200" b="1">
              <a:latin typeface="Century Gothic" panose="020B0502020202020204" pitchFamily="34" charset="0"/>
              <a:sym typeface="Century Gothic" panose="020B0502020202020204" pitchFamily="34" charset="0"/>
            </a:endParaRPr>
          </a:p>
        </p:txBody>
      </p:sp>
      <p:sp>
        <p:nvSpPr>
          <p:cNvPr id="23555" name="Rectangle 3">
            <a:extLst>
              <a:ext uri="{FF2B5EF4-FFF2-40B4-BE49-F238E27FC236}">
                <a16:creationId xmlns:a16="http://schemas.microsoft.com/office/drawing/2014/main" id="{4A2B4EBC-4183-413B-B804-74262BBFFC6D}"/>
              </a:ext>
            </a:extLst>
          </p:cNvPr>
          <p:cNvSpPr>
            <a:spLocks noGrp="1" noChangeArrowheads="1"/>
          </p:cNvSpPr>
          <p:nvPr>
            <p:ph type="subTitle" idx="1"/>
          </p:nvPr>
        </p:nvSpPr>
        <p:spPr>
          <a:xfrm>
            <a:off x="1524000" y="2500313"/>
            <a:ext cx="9144000" cy="4089400"/>
          </a:xfrm>
        </p:spPr>
        <p:txBody>
          <a:bodyPr>
            <a:normAutofit lnSpcReduction="10000"/>
          </a:bodyPr>
          <a:lstStyle/>
          <a:p>
            <a:pPr eaLnBrk="1" hangingPunct="1">
              <a:lnSpc>
                <a:spcPct val="90000"/>
              </a:lnSpc>
              <a:spcBef>
                <a:spcPct val="0"/>
              </a:spcBef>
              <a:defRPr/>
            </a:pPr>
            <a:r>
              <a:rPr lang="en-ZA" b="1" i="1" dirty="0">
                <a:solidFill>
                  <a:srgbClr val="041C31"/>
                </a:solidFill>
                <a:effectLst>
                  <a:outerShdw blurRad="38100" dist="38100" dir="2700000" algn="tl">
                    <a:srgbClr val="C0C0C0"/>
                  </a:outerShdw>
                </a:effectLst>
              </a:rPr>
              <a:t>HAVE A GENDER RELATED COMPLAINT ????</a:t>
            </a:r>
          </a:p>
          <a:p>
            <a:pPr eaLnBrk="1" hangingPunct="1">
              <a:lnSpc>
                <a:spcPct val="90000"/>
              </a:lnSpc>
              <a:spcBef>
                <a:spcPct val="0"/>
              </a:spcBef>
              <a:defRPr/>
            </a:pPr>
            <a:r>
              <a:rPr lang="en-ZA" b="1" i="1" dirty="0">
                <a:solidFill>
                  <a:srgbClr val="041C31"/>
                </a:solidFill>
                <a:effectLst>
                  <a:outerShdw blurRad="38100" dist="38100" dir="2700000" algn="tl">
                    <a:srgbClr val="C0C0C0"/>
                  </a:outerShdw>
                </a:effectLst>
              </a:rPr>
              <a:t>REPORT IT TO </a:t>
            </a:r>
          </a:p>
          <a:p>
            <a:pPr eaLnBrk="1" hangingPunct="1">
              <a:lnSpc>
                <a:spcPct val="90000"/>
              </a:lnSpc>
              <a:defRPr/>
            </a:pPr>
            <a:endParaRPr lang="en-ZA" sz="2600" b="1" dirty="0">
              <a:solidFill>
                <a:srgbClr val="0000FF"/>
              </a:solidFill>
              <a:effectLst>
                <a:outerShdw blurRad="38100" dist="38100" dir="2700000" algn="tl">
                  <a:srgbClr val="C0C0C0"/>
                </a:outerShdw>
              </a:effectLst>
            </a:endParaRPr>
          </a:p>
          <a:p>
            <a:pPr eaLnBrk="1" hangingPunct="1">
              <a:lnSpc>
                <a:spcPct val="90000"/>
              </a:lnSpc>
              <a:spcBef>
                <a:spcPct val="0"/>
              </a:spcBef>
              <a:defRPr/>
            </a:pPr>
            <a:r>
              <a:rPr lang="en-US" sz="5500" b="1" i="1" dirty="0">
                <a:solidFill>
                  <a:srgbClr val="FF0000"/>
                </a:solidFill>
              </a:rPr>
              <a:t>0800 007 709 </a:t>
            </a:r>
          </a:p>
          <a:p>
            <a:pPr eaLnBrk="1" hangingPunct="1">
              <a:lnSpc>
                <a:spcPct val="130000"/>
              </a:lnSpc>
              <a:spcBef>
                <a:spcPct val="0"/>
              </a:spcBef>
              <a:defRPr/>
            </a:pPr>
            <a:r>
              <a:rPr lang="en-US" sz="3300" b="1" i="1" dirty="0">
                <a:solidFill>
                  <a:srgbClr val="FF0000"/>
                </a:solidFill>
              </a:rPr>
              <a:t>Twitter</a:t>
            </a:r>
            <a:r>
              <a:rPr lang="en-US" sz="3300" b="1" i="1" dirty="0">
                <a:solidFill>
                  <a:srgbClr val="002060"/>
                </a:solidFill>
              </a:rPr>
              <a:t> </a:t>
            </a:r>
            <a:r>
              <a:rPr lang="en-US" sz="3300" b="1" i="1" dirty="0">
                <a:solidFill>
                  <a:srgbClr val="FF0000"/>
                </a:solidFill>
              </a:rPr>
              <a:t>Handle </a:t>
            </a:r>
            <a:r>
              <a:rPr lang="en-US" sz="3300" dirty="0">
                <a:solidFill>
                  <a:srgbClr val="002060"/>
                </a:solidFill>
              </a:rPr>
              <a:t>@</a:t>
            </a:r>
            <a:r>
              <a:rPr lang="en-ZA" sz="3300" dirty="0">
                <a:solidFill>
                  <a:schemeClr val="tx2"/>
                </a:solidFill>
                <a:latin typeface="Calibri" panose="020F0502020204030204" pitchFamily="34" charset="0"/>
                <a:ea typeface="Calibri" panose="020F0502020204030204" pitchFamily="34" charset="0"/>
              </a:rPr>
              <a:t>CGE_Za</a:t>
            </a:r>
            <a:br>
              <a:rPr lang="en-US" sz="3300" dirty="0">
                <a:solidFill>
                  <a:srgbClr val="002060"/>
                </a:solidFill>
              </a:rPr>
            </a:br>
            <a:r>
              <a:rPr lang="en-US" sz="2800" b="1" dirty="0">
                <a:solidFill>
                  <a:srgbClr val="002060"/>
                </a:solidFill>
              </a:rPr>
              <a:t>Facebook:</a:t>
            </a:r>
            <a:r>
              <a:rPr lang="en-US" sz="2800" dirty="0">
                <a:solidFill>
                  <a:srgbClr val="002060"/>
                </a:solidFill>
              </a:rPr>
              <a:t> </a:t>
            </a:r>
            <a:r>
              <a:rPr lang="en-ZA" sz="2800" dirty="0">
                <a:solidFill>
                  <a:srgbClr val="002060"/>
                </a:solidFill>
                <a:ea typeface="Calibri" panose="020F0502020204030204" pitchFamily="34" charset="0"/>
              </a:rPr>
              <a:t>Commission for Gender Equality</a:t>
            </a:r>
          </a:p>
          <a:p>
            <a:pPr eaLnBrk="1" hangingPunct="1">
              <a:lnSpc>
                <a:spcPct val="130000"/>
              </a:lnSpc>
              <a:spcBef>
                <a:spcPct val="0"/>
              </a:spcBef>
              <a:defRPr/>
            </a:pPr>
            <a:r>
              <a:rPr lang="en-ZA" sz="2800" b="1" dirty="0">
                <a:solidFill>
                  <a:srgbClr val="002060"/>
                </a:solidFill>
                <a:ea typeface="Calibri" panose="020F0502020204030204" pitchFamily="34" charset="0"/>
              </a:rPr>
              <a:t>YouTube:</a:t>
            </a:r>
            <a:r>
              <a:rPr lang="en-ZA" sz="2800" dirty="0">
                <a:solidFill>
                  <a:srgbClr val="002060"/>
                </a:solidFill>
                <a:ea typeface="Calibri" panose="020F0502020204030204" pitchFamily="34" charset="0"/>
              </a:rPr>
              <a:t> Commission for Gender Equality</a:t>
            </a:r>
          </a:p>
          <a:p>
            <a:pPr eaLnBrk="1" hangingPunct="1">
              <a:lnSpc>
                <a:spcPct val="130000"/>
              </a:lnSpc>
              <a:spcBef>
                <a:spcPct val="0"/>
              </a:spcBef>
              <a:defRPr/>
            </a:pPr>
            <a:r>
              <a:rPr lang="en-ZA" sz="2800" b="1" dirty="0">
                <a:solidFill>
                  <a:srgbClr val="002060"/>
                </a:solidFill>
                <a:ea typeface="Calibri" panose="020F0502020204030204" pitchFamily="34" charset="0"/>
              </a:rPr>
              <a:t>Instagram: </a:t>
            </a:r>
            <a:r>
              <a:rPr lang="en-ZA" sz="2800" dirty="0">
                <a:solidFill>
                  <a:srgbClr val="002060"/>
                </a:solidFill>
                <a:ea typeface="Calibri" panose="020F0502020204030204" pitchFamily="34" charset="0"/>
              </a:rPr>
              <a:t>cgelive</a:t>
            </a:r>
            <a:endParaRPr lang="en-GB" sz="2800" dirty="0">
              <a:solidFill>
                <a:srgbClr val="002060"/>
              </a:solidFill>
            </a:endParaRPr>
          </a:p>
        </p:txBody>
      </p:sp>
      <p:pic>
        <p:nvPicPr>
          <p:cNvPr id="59397" name="Picture 4" descr="Banner6">
            <a:extLst>
              <a:ext uri="{FF2B5EF4-FFF2-40B4-BE49-F238E27FC236}">
                <a16:creationId xmlns:a16="http://schemas.microsoft.com/office/drawing/2014/main" id="{7B5D58A1-B7E6-4F88-B2AF-F76F7CB9D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8" name="Group 8">
            <a:extLst>
              <a:ext uri="{FF2B5EF4-FFF2-40B4-BE49-F238E27FC236}">
                <a16:creationId xmlns:a16="http://schemas.microsoft.com/office/drawing/2014/main" id="{93512199-8DA8-413C-B66C-507CD8D1A69C}"/>
              </a:ext>
            </a:extLst>
          </p:cNvPr>
          <p:cNvGrpSpPr>
            <a:grpSpLocks/>
          </p:cNvGrpSpPr>
          <p:nvPr/>
        </p:nvGrpSpPr>
        <p:grpSpPr bwMode="auto">
          <a:xfrm>
            <a:off x="1524000" y="1"/>
            <a:ext cx="9144000" cy="6856413"/>
            <a:chOff x="0" y="1"/>
            <a:chExt cx="9144000" cy="6856204"/>
          </a:xfrm>
        </p:grpSpPr>
        <p:pic>
          <p:nvPicPr>
            <p:cNvPr id="59399" name="Picture 5" descr="CGE Banner1">
              <a:extLst>
                <a:ext uri="{FF2B5EF4-FFF2-40B4-BE49-F238E27FC236}">
                  <a16:creationId xmlns:a16="http://schemas.microsoft.com/office/drawing/2014/main" id="{7B4E6F1F-A8E3-42AD-97B8-AF8C68A41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6">
              <a:extLst>
                <a:ext uri="{FF2B5EF4-FFF2-40B4-BE49-F238E27FC236}">
                  <a16:creationId xmlns:a16="http://schemas.microsoft.com/office/drawing/2014/main" id="{D0109175-116B-4A3C-BAFE-B13D553E6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25</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1928959"/>
            <a:ext cx="7772400" cy="458098"/>
          </a:xfrm>
        </p:spPr>
        <p:txBody>
          <a:bodyPr>
            <a:normAutofit fontScale="90000"/>
          </a:bodyPr>
          <a:lstStyle/>
          <a:p>
            <a:pPr>
              <a:lnSpc>
                <a:spcPct val="150000"/>
              </a:lnSpc>
            </a:pPr>
            <a:r>
              <a:rPr lang="en-ZA" sz="2000" b="1" dirty="0">
                <a:effectLst/>
                <a:latin typeface="Calibri" panose="020F0502020204030204" pitchFamily="34" charset="0"/>
                <a:ea typeface="Calibri" panose="020F0502020204030204" pitchFamily="34" charset="0"/>
                <a:cs typeface="Times New Roman" panose="02020603050405020304" pitchFamily="18" charset="0"/>
              </a:rPr>
              <a:t>THE SUSTAINABLE DEVELOPMENT GOALS (SDGS)</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387057"/>
            <a:ext cx="8497888" cy="4177799"/>
          </a:xfrm>
        </p:spPr>
        <p:txBody>
          <a:bodyPr>
            <a:normAutofit lnSpcReduction="10000"/>
          </a:bodyPr>
          <a:lstStyle/>
          <a:p>
            <a:pPr algn="just">
              <a:lnSpc>
                <a:spcPct val="150000"/>
              </a:lnSpc>
            </a:pPr>
            <a:r>
              <a:rPr lang="en-ZA" sz="1400" dirty="0">
                <a:latin typeface="Century Gothic" panose="020B0502020202020204" pitchFamily="34" charset="0"/>
              </a:rPr>
              <a:t>The United Nations set the Sustainable Development Goals (SDGs). The goals cover a range of social and economic development issues.</a:t>
            </a:r>
          </a:p>
          <a:p>
            <a:pPr marL="285750" indent="-285750" algn="just">
              <a:lnSpc>
                <a:spcPct val="150000"/>
              </a:lnSpc>
              <a:buFont typeface="Wingdings" panose="05000000000000000000" pitchFamily="2" charset="2"/>
              <a:buChar char="§"/>
            </a:pPr>
            <a:r>
              <a:rPr lang="en-ZA" sz="1400" dirty="0">
                <a:latin typeface="Century Gothic" panose="020B0502020202020204" pitchFamily="34" charset="0"/>
              </a:rPr>
              <a:t>SDG 5 provides for achieving gender equality and empowering all women and girls and seeks to end all forms of discrimination against all women and girls everywhere. It recognises and values unpaid care and domestic work through public services, infrastructure and social protection policies, and the promotion of shared responsibility within the household and the family as nationally appropriate. It also ensures women's full and effective participation and equal opportunities for leadership at all levels of decision-making in political, economic, and public life.</a:t>
            </a:r>
          </a:p>
          <a:p>
            <a:pPr marL="285750" indent="-285750" algn="just">
              <a:lnSpc>
                <a:spcPct val="150000"/>
              </a:lnSpc>
              <a:buFont typeface="Wingdings" panose="05000000000000000000" pitchFamily="2" charset="2"/>
              <a:buChar char="§"/>
            </a:pPr>
            <a:r>
              <a:rPr lang="en-ZA" sz="1400" dirty="0">
                <a:latin typeface="Century Gothic" panose="020B0502020202020204" pitchFamily="34" charset="0"/>
              </a:rPr>
              <a:t>SDG 5 also provides for the adoption and strengthening of sound policies and enforceable legislation to promote gender equality and the empowerment of all women and girls at all levels.</a:t>
            </a:r>
          </a:p>
          <a:p>
            <a:pPr marL="285750" indent="-285750" algn="just">
              <a:lnSpc>
                <a:spcPct val="150000"/>
              </a:lnSpc>
              <a:buFont typeface="Wingdings" panose="05000000000000000000" pitchFamily="2" charset="2"/>
              <a:buChar char="§"/>
            </a:pPr>
            <a:endParaRPr lang="en-ZA" sz="1400" dirty="0">
              <a:latin typeface="Century Gothic" panose="020B0502020202020204" pitchFamily="34" charset="0"/>
            </a:endParaRPr>
          </a:p>
          <a:p>
            <a:pPr marL="285750" indent="-285750" algn="just">
              <a:lnSpc>
                <a:spcPct val="150000"/>
              </a:lnSpc>
              <a:buFont typeface="Wingdings" panose="05000000000000000000" pitchFamily="2" charset="2"/>
              <a:buChar char="§"/>
            </a:pPr>
            <a:endParaRPr lang="en-ZA" sz="1400" dirty="0">
              <a:latin typeface="Century Gothic" panose="020B0502020202020204" pitchFamily="34" charset="0"/>
            </a:endParaRPr>
          </a:p>
          <a:p>
            <a:pPr algn="just">
              <a:lnSpc>
                <a:spcPct val="150000"/>
              </a:lnSpc>
            </a:pPr>
            <a:endParaRPr lang="en-ZA" sz="1400" dirty="0">
              <a:latin typeface="Century Gothic" panose="020B0502020202020204" pitchFamily="34" charset="0"/>
            </a:endParaRPr>
          </a:p>
          <a:p>
            <a:pPr algn="just">
              <a:lnSpc>
                <a:spcPct val="150000"/>
              </a:lnSpc>
            </a:pPr>
            <a:endParaRPr lang="en-ZA" sz="1400" dirty="0">
              <a:latin typeface="Century Gothic" panose="020B0502020202020204" pitchFamily="34" charset="0"/>
            </a:endParaRPr>
          </a:p>
          <a:p>
            <a:pPr algn="just">
              <a:lnSpc>
                <a:spcPct val="150000"/>
              </a:lnSpc>
            </a:pPr>
            <a:endParaRPr lang="en-GB" sz="1400" dirty="0">
              <a:latin typeface="Century Gothic" panose="020B0502020202020204" pitchFamily="34" charset="0"/>
            </a:endParaRPr>
          </a:p>
        </p:txBody>
      </p:sp>
      <p:sp>
        <p:nvSpPr>
          <p:cNvPr id="2" name="TextBox 1">
            <a:extLst>
              <a:ext uri="{FF2B5EF4-FFF2-40B4-BE49-F238E27FC236}">
                <a16:creationId xmlns:a16="http://schemas.microsoft.com/office/drawing/2014/main" id="{6B75E844-3B46-864C-A80D-03F3620B33CD}"/>
              </a:ext>
            </a:extLst>
          </p:cNvPr>
          <p:cNvSpPr txBox="1"/>
          <p:nvPr/>
        </p:nvSpPr>
        <p:spPr>
          <a:xfrm>
            <a:off x="2636322" y="31707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69796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0D370C52-27D7-B943-BC10-8D79996D4901}"/>
              </a:ext>
            </a:extLst>
          </p:cNvPr>
          <p:cNvGrpSpPr>
            <a:grpSpLocks/>
          </p:cNvGrpSpPr>
          <p:nvPr/>
        </p:nvGrpSpPr>
        <p:grpSpPr bwMode="auto">
          <a:xfrm>
            <a:off x="1524000" y="0"/>
            <a:ext cx="9144000" cy="6859588"/>
            <a:chOff x="0" y="0"/>
            <a:chExt cx="9144000" cy="6859029"/>
          </a:xfrm>
        </p:grpSpPr>
        <p:pic>
          <p:nvPicPr>
            <p:cNvPr id="15366" name="Picture 7" descr="CGE Banner1">
              <a:extLst>
                <a:ext uri="{FF2B5EF4-FFF2-40B4-BE49-F238E27FC236}">
                  <a16:creationId xmlns:a16="http://schemas.microsoft.com/office/drawing/2014/main" id="{0D396169-7CF6-A942-B99A-0B86C04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a:extLst>
                <a:ext uri="{FF2B5EF4-FFF2-40B4-BE49-F238E27FC236}">
                  <a16:creationId xmlns:a16="http://schemas.microsoft.com/office/drawing/2014/main" id="{8259CC9C-69D8-5346-8F68-DAD1B84F5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Slide Number Placeholder 5">
            <a:extLst>
              <a:ext uri="{FF2B5EF4-FFF2-40B4-BE49-F238E27FC236}">
                <a16:creationId xmlns:a16="http://schemas.microsoft.com/office/drawing/2014/main" id="{49B8ECCC-3A65-1B46-A02A-52B43D5D11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B3DAD3-DEFE-824D-8800-68B140EE8471}" type="slidenum">
              <a:rPr lang="en-GB" altLang="en-US" sz="1400"/>
              <a:pPr>
                <a:spcBef>
                  <a:spcPct val="0"/>
                </a:spcBef>
                <a:buFontTx/>
                <a:buNone/>
              </a:pPr>
              <a:t>26</a:t>
            </a:fld>
            <a:endParaRPr lang="en-GB" altLang="en-US" sz="1400"/>
          </a:p>
        </p:txBody>
      </p:sp>
      <p:sp>
        <p:nvSpPr>
          <p:cNvPr id="15364" name="Rectangle 2">
            <a:extLst>
              <a:ext uri="{FF2B5EF4-FFF2-40B4-BE49-F238E27FC236}">
                <a16:creationId xmlns:a16="http://schemas.microsoft.com/office/drawing/2014/main" id="{5B79EDC2-529F-5A4C-A2FB-DBBF9154C0C6}"/>
              </a:ext>
            </a:extLst>
          </p:cNvPr>
          <p:cNvSpPr>
            <a:spLocks noGrp="1" noChangeArrowheads="1"/>
          </p:cNvSpPr>
          <p:nvPr>
            <p:ph type="ctrTitle"/>
          </p:nvPr>
        </p:nvSpPr>
        <p:spPr>
          <a:xfrm>
            <a:off x="2279650" y="1928959"/>
            <a:ext cx="7772400" cy="458098"/>
          </a:xfrm>
        </p:spPr>
        <p:txBody>
          <a:bodyPr>
            <a:normAutofit fontScale="90000"/>
          </a:bodyPr>
          <a:lstStyle/>
          <a:p>
            <a:pPr>
              <a:lnSpc>
                <a:spcPct val="150000"/>
              </a:lnSpc>
            </a:pPr>
            <a:r>
              <a:rPr lang="en-ZA" sz="2000" b="1" dirty="0">
                <a:effectLst/>
                <a:latin typeface="Calibri" panose="020F0502020204030204" pitchFamily="34" charset="0"/>
                <a:ea typeface="Calibri" panose="020F0502020204030204" pitchFamily="34" charset="0"/>
                <a:cs typeface="Times New Roman" panose="02020603050405020304" pitchFamily="18" charset="0"/>
              </a:rPr>
              <a:t>THE SUSTAINABLE DEVELOPMENT GOALS (SDGS)</a:t>
            </a:r>
            <a:endParaRPr lang="en-GB" altLang="en-US" sz="2000" b="1" dirty="0">
              <a:latin typeface="Century Gothic" panose="020B0502020202020204" pitchFamily="34" charset="0"/>
              <a:sym typeface="Century Gothic" panose="020B0502020202020204" pitchFamily="34" charset="0"/>
            </a:endParaRPr>
          </a:p>
        </p:txBody>
      </p:sp>
      <p:sp>
        <p:nvSpPr>
          <p:cNvPr id="15365" name="Rectangle 3">
            <a:extLst>
              <a:ext uri="{FF2B5EF4-FFF2-40B4-BE49-F238E27FC236}">
                <a16:creationId xmlns:a16="http://schemas.microsoft.com/office/drawing/2014/main" id="{A143D850-0E95-A14E-9615-398058DEB6F0}"/>
              </a:ext>
            </a:extLst>
          </p:cNvPr>
          <p:cNvSpPr>
            <a:spLocks noGrp="1" noChangeArrowheads="1"/>
          </p:cNvSpPr>
          <p:nvPr>
            <p:ph type="subTitle" idx="1"/>
          </p:nvPr>
        </p:nvSpPr>
        <p:spPr>
          <a:xfrm>
            <a:off x="1981200" y="2387057"/>
            <a:ext cx="8497888" cy="4177799"/>
          </a:xfrm>
        </p:spPr>
        <p:txBody>
          <a:bodyPr>
            <a:normAutofit/>
          </a:bodyPr>
          <a:lstStyle/>
          <a:p>
            <a:pPr algn="just">
              <a:lnSpc>
                <a:spcPct val="150000"/>
              </a:lnSpc>
            </a:pPr>
            <a:endParaRPr lang="en-ZA" sz="1400" dirty="0">
              <a:latin typeface="Century Gothic" panose="020B0502020202020204" pitchFamily="34" charset="0"/>
            </a:endParaRPr>
          </a:p>
          <a:p>
            <a:pPr marL="285750" indent="-285750" algn="just">
              <a:lnSpc>
                <a:spcPct val="150000"/>
              </a:lnSpc>
              <a:buFont typeface="Wingdings" panose="05000000000000000000" pitchFamily="2" charset="2"/>
              <a:buChar char="§"/>
            </a:pPr>
            <a:r>
              <a:rPr lang="en-ZA" sz="1400" dirty="0">
                <a:latin typeface="Century Gothic" panose="020B0502020202020204" pitchFamily="34" charset="0"/>
              </a:rPr>
              <a:t>SDG 8 promotes sustainable economic growth, inclusive, complete, and productive employment and decent work for all.</a:t>
            </a:r>
          </a:p>
          <a:p>
            <a:pPr algn="just">
              <a:lnSpc>
                <a:spcPct val="150000"/>
              </a:lnSpc>
            </a:pPr>
            <a:endParaRPr lang="en-ZA" sz="1400" dirty="0">
              <a:latin typeface="Century Gothic" panose="020B0502020202020204" pitchFamily="34" charset="0"/>
            </a:endParaRPr>
          </a:p>
          <a:p>
            <a:pPr marL="285750" indent="-285750" algn="l">
              <a:lnSpc>
                <a:spcPct val="150000"/>
              </a:lnSpc>
              <a:buFont typeface="Wingdings" pitchFamily="2" charset="2"/>
              <a:buChar char="§"/>
            </a:pPr>
            <a:r>
              <a:rPr lang="en-ZA" sz="1400" dirty="0">
                <a:latin typeface="Century Gothic" panose="020B0502020202020204" pitchFamily="34" charset="0"/>
              </a:rPr>
              <a:t>SDG 10 provides that to reduce inequalities. Policies should be universal in principle,</a:t>
            </a:r>
          </a:p>
          <a:p>
            <a:pPr algn="l">
              <a:lnSpc>
                <a:spcPct val="150000"/>
              </a:lnSpc>
            </a:pPr>
            <a:r>
              <a:rPr lang="en-ZA" sz="1400" dirty="0">
                <a:latin typeface="Century Gothic" panose="020B0502020202020204" pitchFamily="34" charset="0"/>
              </a:rPr>
              <a:t> paying attention to the needs of the disadvantaged and marginalised populations.</a:t>
            </a:r>
          </a:p>
          <a:p>
            <a:pPr marL="285750" indent="-285750" algn="just">
              <a:lnSpc>
                <a:spcPct val="150000"/>
              </a:lnSpc>
              <a:buFont typeface="Wingdings" panose="05000000000000000000" pitchFamily="2" charset="2"/>
              <a:buChar char="§"/>
            </a:pPr>
            <a:endParaRPr lang="en-ZA" sz="1400" dirty="0">
              <a:latin typeface="Century Gothic" panose="020B0502020202020204" pitchFamily="34" charset="0"/>
            </a:endParaRPr>
          </a:p>
          <a:p>
            <a:pPr algn="just">
              <a:lnSpc>
                <a:spcPct val="150000"/>
              </a:lnSpc>
            </a:pPr>
            <a:endParaRPr lang="en-ZA" sz="1400" dirty="0">
              <a:latin typeface="Century Gothic" panose="020B0502020202020204" pitchFamily="34" charset="0"/>
            </a:endParaRPr>
          </a:p>
          <a:p>
            <a:pPr algn="just">
              <a:lnSpc>
                <a:spcPct val="150000"/>
              </a:lnSpc>
            </a:pPr>
            <a:endParaRPr lang="en-ZA" sz="1400" dirty="0">
              <a:latin typeface="Century Gothic" panose="020B0502020202020204" pitchFamily="34" charset="0"/>
            </a:endParaRPr>
          </a:p>
          <a:p>
            <a:pPr algn="just">
              <a:lnSpc>
                <a:spcPct val="150000"/>
              </a:lnSpc>
            </a:pPr>
            <a:endParaRPr lang="en-GB" sz="1400" dirty="0">
              <a:latin typeface="Century Gothic" panose="020B0502020202020204" pitchFamily="34" charset="0"/>
            </a:endParaRPr>
          </a:p>
        </p:txBody>
      </p:sp>
      <p:sp>
        <p:nvSpPr>
          <p:cNvPr id="2" name="TextBox 1">
            <a:extLst>
              <a:ext uri="{FF2B5EF4-FFF2-40B4-BE49-F238E27FC236}">
                <a16:creationId xmlns:a16="http://schemas.microsoft.com/office/drawing/2014/main" id="{6B75E844-3B46-864C-A80D-03F3620B33CD}"/>
              </a:ext>
            </a:extLst>
          </p:cNvPr>
          <p:cNvSpPr txBox="1"/>
          <p:nvPr/>
        </p:nvSpPr>
        <p:spPr>
          <a:xfrm>
            <a:off x="2636322" y="31707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72513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27</a:t>
            </a:fld>
            <a:endParaRPr lang="en-GB" altLang="en-US" sz="1400"/>
          </a:p>
        </p:txBody>
      </p:sp>
      <p:sp>
        <p:nvSpPr>
          <p:cNvPr id="54276" name="Rectangle 2">
            <a:extLst>
              <a:ext uri="{FF2B5EF4-FFF2-40B4-BE49-F238E27FC236}">
                <a16:creationId xmlns:a16="http://schemas.microsoft.com/office/drawing/2014/main" id="{01B61519-CB27-B247-8404-A5C15AAECBDA}"/>
              </a:ext>
            </a:extLst>
          </p:cNvPr>
          <p:cNvSpPr>
            <a:spLocks noGrp="1" noChangeArrowheads="1"/>
          </p:cNvSpPr>
          <p:nvPr>
            <p:ph type="ctrTitle"/>
          </p:nvPr>
        </p:nvSpPr>
        <p:spPr>
          <a:xfrm>
            <a:off x="2279650" y="2023353"/>
            <a:ext cx="7772400" cy="484457"/>
          </a:xfrm>
        </p:spPr>
        <p:txBody>
          <a:bodyPr>
            <a:normAutofit fontScale="90000"/>
          </a:bodyPr>
          <a:lstStyle/>
          <a:p>
            <a:pPr eaLnBrk="1" hangingPunct="1"/>
            <a:r>
              <a:rPr lang="en-GB" altLang="en-US" sz="2000" b="1" dirty="0">
                <a:latin typeface="Century Gothic" panose="020B0502020202020204" pitchFamily="34" charset="0"/>
                <a:sym typeface="Century Gothic" panose="020B0502020202020204" pitchFamily="34" charset="0"/>
              </a:rPr>
              <a:t>DISCRIMINATION (EMPLOYMENT AND OCCUPATION) CONVENTION, 1958 (NO. 111)</a:t>
            </a:r>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412460"/>
            <a:ext cx="8497888" cy="4290510"/>
          </a:xfrm>
        </p:spPr>
        <p:txBody>
          <a:bodyPr>
            <a:normAutofit fontScale="32500" lnSpcReduction="20000"/>
          </a:bodyPr>
          <a:lstStyle/>
          <a:p>
            <a:pPr marL="407988" algn="just">
              <a:lnSpc>
                <a:spcPct val="150000"/>
              </a:lnSpc>
              <a:spcAft>
                <a:spcPts val="1000"/>
              </a:spcAft>
              <a:tabLst>
                <a:tab pos="228600" algn="l"/>
              </a:tabLst>
            </a:pPr>
            <a:r>
              <a:rPr lang="en-ZA" altLang="en-US" sz="4400" dirty="0">
                <a:latin typeface="Century Gothic" panose="020B0502020202020204" pitchFamily="34" charset="0"/>
                <a:cs typeface="Times New Roman" panose="02020603050405020304" pitchFamily="18" charset="0"/>
              </a:rPr>
              <a:t>Article 5 states that:</a:t>
            </a:r>
          </a:p>
          <a:p>
            <a:pPr marL="407988" algn="just">
              <a:lnSpc>
                <a:spcPct val="150000"/>
              </a:lnSpc>
              <a:spcAft>
                <a:spcPts val="1000"/>
              </a:spcAft>
              <a:tabLst>
                <a:tab pos="228600" algn="l"/>
              </a:tabLst>
            </a:pPr>
            <a:r>
              <a:rPr lang="en-ZA" altLang="en-US" sz="4400" dirty="0">
                <a:latin typeface="Century Gothic" panose="020B0502020202020204" pitchFamily="34" charset="0"/>
                <a:cs typeface="Times New Roman" panose="02020603050405020304" pitchFamily="18" charset="0"/>
              </a:rPr>
              <a:t>Special measures of protection or assistance provided for in other conventions or recommendations adopted by the International Labour Conference shall not be deemed to be discrimination.</a:t>
            </a:r>
          </a:p>
          <a:p>
            <a:pPr marL="407988" algn="just">
              <a:lnSpc>
                <a:spcPct val="150000"/>
              </a:lnSpc>
              <a:spcAft>
                <a:spcPts val="1000"/>
              </a:spcAft>
              <a:tabLst>
                <a:tab pos="228600" algn="l"/>
              </a:tabLst>
            </a:pPr>
            <a:r>
              <a:rPr lang="en-ZA" altLang="en-US" sz="4400" dirty="0">
                <a:latin typeface="Century Gothic" panose="020B0502020202020204" pitchFamily="34" charset="0"/>
                <a:cs typeface="Times New Roman" panose="02020603050405020304" pitchFamily="18" charset="0"/>
              </a:rPr>
              <a:t>Any member may, after consultation with representative employers' and workers' organisations, where such exist, determine that other special measures designed to meet the requirements of persons who, for reasons such as sex, age, disablement, family responsibilities or social or cultural status, are generally recognised to require special protection or assistance.</a:t>
            </a:r>
          </a:p>
          <a:p>
            <a:pPr marL="407988" algn="just">
              <a:lnSpc>
                <a:spcPct val="150000"/>
              </a:lnSpc>
              <a:spcAft>
                <a:spcPts val="1000"/>
              </a:spcAft>
              <a:tabLst>
                <a:tab pos="228600" algn="l"/>
              </a:tabLst>
            </a:pPr>
            <a:r>
              <a:rPr lang="en-ZA" altLang="en-US" sz="4400" dirty="0">
                <a:latin typeface="Century Gothic" panose="020B0502020202020204" pitchFamily="34" charset="0"/>
                <a:cs typeface="Times New Roman" panose="02020603050405020304" pitchFamily="18" charset="0"/>
              </a:rPr>
              <a:t> Shall not be deemed to be discrimination.</a:t>
            </a:r>
          </a:p>
          <a:p>
            <a:pPr marL="407988" algn="just">
              <a:lnSpc>
                <a:spcPct val="150000"/>
              </a:lnSpc>
              <a:spcAft>
                <a:spcPts val="1000"/>
              </a:spcAft>
              <a:tabLst>
                <a:tab pos="228600" algn="l"/>
              </a:tabLst>
            </a:pPr>
            <a:endParaRPr lang="en-GB" altLang="en-US" sz="1600" dirty="0">
              <a:latin typeface="Century Gothic" panose="020B050202020202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28</a:t>
            </a:fld>
            <a:endParaRPr lang="en-GB" altLang="en-US" sz="1400"/>
          </a:p>
        </p:txBody>
      </p:sp>
      <p:sp>
        <p:nvSpPr>
          <p:cNvPr id="54276" name="Rectangle 2">
            <a:extLst>
              <a:ext uri="{FF2B5EF4-FFF2-40B4-BE49-F238E27FC236}">
                <a16:creationId xmlns:a16="http://schemas.microsoft.com/office/drawing/2014/main" id="{01B61519-CB27-B247-8404-A5C15AAECBDA}"/>
              </a:ext>
            </a:extLst>
          </p:cNvPr>
          <p:cNvSpPr>
            <a:spLocks noGrp="1" noChangeArrowheads="1"/>
          </p:cNvSpPr>
          <p:nvPr>
            <p:ph type="ctrTitle"/>
          </p:nvPr>
        </p:nvSpPr>
        <p:spPr>
          <a:xfrm>
            <a:off x="2279650" y="1928813"/>
            <a:ext cx="7772400" cy="346766"/>
          </a:xfrm>
        </p:spPr>
        <p:txBody>
          <a:bodyPr>
            <a:normAutofit fontScale="90000"/>
          </a:bodyPr>
          <a:lstStyle/>
          <a:p>
            <a:pPr eaLnBrk="1" hangingPunct="1"/>
            <a:endParaRPr lang="en-GB" altLang="en-US" sz="2000" b="1" dirty="0">
              <a:latin typeface="Century Gothic" panose="020B0502020202020204" pitchFamily="34" charset="0"/>
              <a:sym typeface="Century Gothic" panose="020B0502020202020204" pitchFamily="34" charset="0"/>
            </a:endParaRPr>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386014"/>
            <a:ext cx="8497888" cy="3995737"/>
          </a:xfrm>
        </p:spPr>
        <p:txBody>
          <a:bodyPr>
            <a:normAutofit/>
          </a:bodyPr>
          <a:lstStyle/>
          <a:p>
            <a:pPr marL="693738" indent="-285750" algn="just">
              <a:lnSpc>
                <a:spcPct val="150000"/>
              </a:lnSpc>
              <a:spcAft>
                <a:spcPts val="1000"/>
              </a:spcAft>
              <a:buFont typeface="Wingdings" pitchFamily="2" charset="2"/>
              <a:buChar char="§"/>
              <a:tabLst>
                <a:tab pos="228600" algn="l"/>
              </a:tabLst>
            </a:pPr>
            <a:r>
              <a:rPr lang="en-ZA" altLang="en-US" sz="1400" dirty="0">
                <a:latin typeface="Century Gothic" panose="020B0502020202020204" pitchFamily="34" charset="0"/>
                <a:cs typeface="Times New Roman" panose="02020603050405020304" pitchFamily="18" charset="0"/>
              </a:rPr>
              <a:t>Article 3 states that:</a:t>
            </a:r>
          </a:p>
          <a:p>
            <a:pPr marL="693738" indent="-285750" algn="just">
              <a:lnSpc>
                <a:spcPct val="150000"/>
              </a:lnSpc>
              <a:spcAft>
                <a:spcPts val="1000"/>
              </a:spcAft>
              <a:buFont typeface="Wingdings" pitchFamily="2" charset="2"/>
              <a:buChar char="§"/>
              <a:tabLst>
                <a:tab pos="228600" algn="l"/>
              </a:tabLst>
            </a:pPr>
            <a:r>
              <a:rPr lang="en-ZA" altLang="en-US" sz="1400" dirty="0">
                <a:latin typeface="Century Gothic" panose="020B0502020202020204" pitchFamily="34" charset="0"/>
                <a:cs typeface="Times New Roman" panose="02020603050405020304" pitchFamily="18" charset="0"/>
              </a:rPr>
              <a:t>1. To create effective equality of opportunity and treatment for men and women workers, each member shall make it an aim of national policy to enable persons with family responsibilities who are engaged or wish to engage in employment to exercise their right to do so without being subject to discrimination and, to the extent possible, without conflict between their employment and family responsibilities.</a:t>
            </a:r>
          </a:p>
          <a:p>
            <a:pPr marL="693738" indent="-285750" algn="just">
              <a:lnSpc>
                <a:spcPct val="150000"/>
              </a:lnSpc>
              <a:spcAft>
                <a:spcPts val="1000"/>
              </a:spcAft>
              <a:buFont typeface="Wingdings" pitchFamily="2" charset="2"/>
              <a:buChar char="§"/>
              <a:tabLst>
                <a:tab pos="228600" algn="l"/>
              </a:tabLst>
            </a:pPr>
            <a:r>
              <a:rPr lang="en-ZA" altLang="en-US" sz="1400" dirty="0">
                <a:latin typeface="Century Gothic" panose="020B0502020202020204" pitchFamily="34" charset="0"/>
                <a:cs typeface="Times New Roman" panose="02020603050405020304" pitchFamily="18" charset="0"/>
              </a:rPr>
              <a:t>2. For paragraph 1 of this article, the term discrimination means discrimination in employment and occupation as defined by Articles 1 and 5 of the Discrimination (Employment and Occupation) Convention, 1958.</a:t>
            </a:r>
          </a:p>
          <a:p>
            <a:pPr marL="693738" indent="-285750" algn="just">
              <a:lnSpc>
                <a:spcPct val="150000"/>
              </a:lnSpc>
              <a:spcAft>
                <a:spcPts val="1000"/>
              </a:spcAft>
              <a:buFont typeface="Wingdings" pitchFamily="2" charset="2"/>
              <a:buChar char="§"/>
              <a:tabLst>
                <a:tab pos="228600" algn="l"/>
              </a:tabLst>
            </a:pPr>
            <a:endParaRPr lang="en-GB" altLang="en-US" sz="16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818927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29</a:t>
            </a:fld>
            <a:endParaRPr lang="en-GB" altLang="en-US" sz="1400"/>
          </a:p>
        </p:txBody>
      </p:sp>
      <p:sp>
        <p:nvSpPr>
          <p:cNvPr id="54276" name="Rectangle 2">
            <a:extLst>
              <a:ext uri="{FF2B5EF4-FFF2-40B4-BE49-F238E27FC236}">
                <a16:creationId xmlns:a16="http://schemas.microsoft.com/office/drawing/2014/main" id="{01B61519-CB27-B247-8404-A5C15AAECBDA}"/>
              </a:ext>
            </a:extLst>
          </p:cNvPr>
          <p:cNvSpPr>
            <a:spLocks noGrp="1" noChangeArrowheads="1"/>
          </p:cNvSpPr>
          <p:nvPr>
            <p:ph type="ctrTitle"/>
          </p:nvPr>
        </p:nvSpPr>
        <p:spPr>
          <a:xfrm>
            <a:off x="2279650" y="1928958"/>
            <a:ext cx="7772400" cy="785059"/>
          </a:xfrm>
        </p:spPr>
        <p:txBody>
          <a:bodyPr>
            <a:normAutofit fontScale="90000"/>
          </a:bodyPr>
          <a:lstStyle/>
          <a:p>
            <a:pPr eaLnBrk="1" hangingPunct="1"/>
            <a:r>
              <a:rPr kumimoji="0" lang="en-GB" altLang="en-US"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sym typeface="Century Gothic" panose="020B0502020202020204" pitchFamily="34" charset="0"/>
              </a:rPr>
              <a:t>Discrimination (Employment and Occupation) Convention, 1958</a:t>
            </a:r>
            <a:br>
              <a:rPr kumimoji="0" lang="en-GB" altLang="en-US"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sym typeface="Century Gothic" panose="020B0502020202020204" pitchFamily="34" charset="0"/>
              </a:rPr>
            </a:br>
            <a:r>
              <a:rPr kumimoji="0" lang="en-GB" altLang="en-US"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sym typeface="Century Gothic" panose="020B0502020202020204" pitchFamily="34" charset="0"/>
              </a:rPr>
              <a:t>Article 5 states that:</a:t>
            </a:r>
            <a:br>
              <a:rPr kumimoji="0" lang="en-GB" altLang="en-US"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sym typeface="Century Gothic" panose="020B0502020202020204" pitchFamily="34" charset="0"/>
              </a:rPr>
            </a:br>
            <a:endParaRPr lang="en-GB" altLang="en-US" sz="2000" b="1" dirty="0">
              <a:latin typeface="Century Gothic" panose="020B0502020202020204" pitchFamily="34" charset="0"/>
              <a:sym typeface="Century Gothic" panose="020B0502020202020204" pitchFamily="34" charset="0"/>
            </a:endParaRPr>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470826"/>
            <a:ext cx="8497888" cy="3910925"/>
          </a:xfrm>
        </p:spPr>
        <p:txBody>
          <a:bodyPr>
            <a:normAutofit/>
          </a:bodyPr>
          <a:lstStyle/>
          <a:p>
            <a:pPr marL="693738" indent="-285750" algn="just">
              <a:lnSpc>
                <a:spcPct val="150000"/>
              </a:lnSpc>
              <a:spcAft>
                <a:spcPts val="1000"/>
              </a:spcAft>
              <a:buFont typeface="Wingdings" pitchFamily="2" charset="2"/>
              <a:buChar char="§"/>
              <a:tabLst>
                <a:tab pos="228600" algn="l"/>
              </a:tabLst>
            </a:pPr>
            <a:r>
              <a:rPr lang="en-ZA" altLang="en-US" sz="1600" dirty="0">
                <a:latin typeface="Century Gothic" panose="020B0502020202020204" pitchFamily="34" charset="0"/>
                <a:cs typeface="Times New Roman" panose="02020603050405020304" pitchFamily="18" charset="0"/>
              </a:rPr>
              <a:t>Special measures of protection or assistance provided for in other conventions or recommendations adopted by the International Labour Conference shall not be deemed to be discrimination.</a:t>
            </a:r>
          </a:p>
          <a:p>
            <a:pPr marL="693738" indent="-285750" algn="just">
              <a:lnSpc>
                <a:spcPct val="150000"/>
              </a:lnSpc>
              <a:spcAft>
                <a:spcPts val="1000"/>
              </a:spcAft>
              <a:buFont typeface="Wingdings" pitchFamily="2" charset="2"/>
              <a:buChar char="§"/>
              <a:tabLst>
                <a:tab pos="228600" algn="l"/>
              </a:tabLst>
            </a:pPr>
            <a:r>
              <a:rPr lang="en-ZA" altLang="en-US" sz="1600" dirty="0">
                <a:latin typeface="Century Gothic" panose="020B0502020202020204" pitchFamily="34" charset="0"/>
                <a:cs typeface="Times New Roman" panose="02020603050405020304" pitchFamily="18" charset="0"/>
              </a:rPr>
              <a:t>Any member may, after consultation with representative employers' and workers' organisations, where such exist, determine that other special measures designed to meet the requirements of persons who, for reasons such as sex, age, disablement, family responsibilities or social or cultural status, are generally recognised to require special protection or assistance, shall not be deemed to be discrimination.</a:t>
            </a:r>
          </a:p>
          <a:p>
            <a:pPr marL="693738" indent="-285750" algn="just">
              <a:lnSpc>
                <a:spcPct val="150000"/>
              </a:lnSpc>
              <a:spcAft>
                <a:spcPts val="1000"/>
              </a:spcAft>
              <a:buFont typeface="Wingdings" pitchFamily="2" charset="2"/>
              <a:buChar char="§"/>
              <a:tabLst>
                <a:tab pos="228600" algn="l"/>
              </a:tabLst>
            </a:pPr>
            <a:endParaRPr lang="en-GB" altLang="en-US" sz="16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78606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8">
            <a:extLst>
              <a:ext uri="{FF2B5EF4-FFF2-40B4-BE49-F238E27FC236}">
                <a16:creationId xmlns:a16="http://schemas.microsoft.com/office/drawing/2014/main" id="{792FE564-3A1C-7E42-8DC0-26E7EC67037A}"/>
              </a:ext>
            </a:extLst>
          </p:cNvPr>
          <p:cNvGrpSpPr>
            <a:grpSpLocks/>
          </p:cNvGrpSpPr>
          <p:nvPr/>
        </p:nvGrpSpPr>
        <p:grpSpPr bwMode="auto">
          <a:xfrm>
            <a:off x="1524000" y="0"/>
            <a:ext cx="9144000" cy="6859588"/>
            <a:chOff x="0" y="0"/>
            <a:chExt cx="9144000" cy="6859029"/>
          </a:xfrm>
        </p:grpSpPr>
        <p:pic>
          <p:nvPicPr>
            <p:cNvPr id="5126" name="Picture 7" descr="CGE Banner1">
              <a:extLst>
                <a:ext uri="{FF2B5EF4-FFF2-40B4-BE49-F238E27FC236}">
                  <a16:creationId xmlns:a16="http://schemas.microsoft.com/office/drawing/2014/main" id="{DC8E0D3F-803E-5E4B-BA0B-724F584CA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a:extLst>
                <a:ext uri="{FF2B5EF4-FFF2-40B4-BE49-F238E27FC236}">
                  <a16:creationId xmlns:a16="http://schemas.microsoft.com/office/drawing/2014/main" id="{BF72E89F-5609-5548-B276-9DA562B2C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5">
            <a:extLst>
              <a:ext uri="{FF2B5EF4-FFF2-40B4-BE49-F238E27FC236}">
                <a16:creationId xmlns:a16="http://schemas.microsoft.com/office/drawing/2014/main" id="{A8BBDFB3-02B0-FC47-94CF-9E671DEAEF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BDEBCBE-DDA7-9245-A8BD-960B5EE8028D}" type="slidenum">
              <a:rPr lang="en-GB" altLang="en-US" sz="1400"/>
              <a:pPr>
                <a:spcBef>
                  <a:spcPct val="0"/>
                </a:spcBef>
                <a:buFontTx/>
                <a:buNone/>
              </a:pPr>
              <a:t>3</a:t>
            </a:fld>
            <a:endParaRPr lang="en-GB" altLang="en-US" sz="1400"/>
          </a:p>
        </p:txBody>
      </p:sp>
      <p:sp>
        <p:nvSpPr>
          <p:cNvPr id="5124" name="Rectangle 2">
            <a:extLst>
              <a:ext uri="{FF2B5EF4-FFF2-40B4-BE49-F238E27FC236}">
                <a16:creationId xmlns:a16="http://schemas.microsoft.com/office/drawing/2014/main" id="{0803D251-538E-D94C-A785-CF0C8A0DE38F}"/>
              </a:ext>
            </a:extLst>
          </p:cNvPr>
          <p:cNvSpPr>
            <a:spLocks noGrp="1" noChangeArrowheads="1"/>
          </p:cNvSpPr>
          <p:nvPr>
            <p:ph type="ctrTitle"/>
          </p:nvPr>
        </p:nvSpPr>
        <p:spPr>
          <a:xfrm>
            <a:off x="2279650" y="2060575"/>
            <a:ext cx="7772400" cy="431800"/>
          </a:xfrm>
        </p:spPr>
        <p:txBody>
          <a:bodyPr>
            <a:normAutofit fontScale="90000"/>
          </a:bodyPr>
          <a:lstStyle/>
          <a:p>
            <a:br>
              <a:rPr lang="en-ZA" sz="3200" dirty="0">
                <a:effectLst/>
                <a:latin typeface="Calibri" panose="020F0502020204030204" pitchFamily="34" charset="0"/>
                <a:ea typeface="Calibri" panose="020F0502020204030204" pitchFamily="34" charset="0"/>
                <a:cs typeface="Times New Roman" panose="02020603050405020304" pitchFamily="18" charset="0"/>
              </a:rPr>
            </a:br>
            <a:r>
              <a:rPr lang="en-ZA" sz="2200" b="1" dirty="0">
                <a:effectLst/>
                <a:latin typeface="Century Gothic" panose="020B0502020202020204" pitchFamily="34" charset="0"/>
                <a:ea typeface="Calibri" panose="020F0502020204030204" pitchFamily="34" charset="0"/>
                <a:cs typeface="Times New Roman" panose="02020603050405020304" pitchFamily="18" charset="0"/>
              </a:rPr>
              <a:t>INTRODUCTION</a:t>
            </a:r>
            <a:endParaRPr lang="en-GB" altLang="en-US" sz="2200" b="1" dirty="0">
              <a:latin typeface="Century Gothic" panose="020B0502020202020204" pitchFamily="34" charset="0"/>
              <a:sym typeface="Century Gothic" panose="020B0502020202020204" pitchFamily="34" charset="0"/>
            </a:endParaRPr>
          </a:p>
        </p:txBody>
      </p:sp>
      <p:sp>
        <p:nvSpPr>
          <p:cNvPr id="5125" name="Rectangle 3">
            <a:extLst>
              <a:ext uri="{FF2B5EF4-FFF2-40B4-BE49-F238E27FC236}">
                <a16:creationId xmlns:a16="http://schemas.microsoft.com/office/drawing/2014/main" id="{618AA7EB-B84D-F54A-A5F5-982DD0CF14C0}"/>
              </a:ext>
            </a:extLst>
          </p:cNvPr>
          <p:cNvSpPr>
            <a:spLocks noGrp="1" noChangeArrowheads="1"/>
          </p:cNvSpPr>
          <p:nvPr>
            <p:ph type="subTitle" idx="1"/>
          </p:nvPr>
        </p:nvSpPr>
        <p:spPr>
          <a:xfrm>
            <a:off x="1919289" y="2492376"/>
            <a:ext cx="8497887" cy="3889375"/>
          </a:xfrm>
        </p:spPr>
        <p:txBody>
          <a:bodyPr>
            <a:normAutofit/>
          </a:bodyPr>
          <a:lstStyle/>
          <a:p>
            <a:pPr algn="just">
              <a:lnSpc>
                <a:spcPct val="150000"/>
              </a:lnSpc>
            </a:pPr>
            <a:r>
              <a:rPr lang="en-US" sz="1400" dirty="0">
                <a:solidFill>
                  <a:srgbClr val="373435"/>
                </a:solidFill>
                <a:latin typeface="Century Gothic" panose="020B0502020202020204" pitchFamily="34" charset="0"/>
                <a:ea typeface="Calibri" panose="020F0502020204030204" pitchFamily="34" charset="0"/>
                <a:cs typeface="ÍˇÂá˛"/>
              </a:rPr>
              <a:t>Transformation in the workplace is a process to change the workplace's racial, gender, and economic status to reflect South African population demographics. </a:t>
            </a:r>
          </a:p>
          <a:p>
            <a:pPr algn="just">
              <a:lnSpc>
                <a:spcPct val="150000"/>
              </a:lnSpc>
            </a:pP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latin typeface="Century Gothic" panose="020B0502020202020204" pitchFamily="34" charset="0"/>
                <a:ea typeface="Calibri" panose="020F0502020204030204" pitchFamily="34" charset="0"/>
                <a:cs typeface="ÍˇÂá˛"/>
              </a:rPr>
              <a:t>And so, various pieces of legislation have been enacted to transform South African businesses and society to ensure that all enjoy equal opportunities, fair treatment, and thereby promote equal respect and dignity to promote equal opportunities for people who have been historically disenfranchised to apartheid policies.</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latin typeface="Century Gothic" panose="020B0502020202020204" pitchFamily="34" charset="0"/>
                <a:ea typeface="Calibri" panose="020F0502020204030204" pitchFamily="34" charset="0"/>
                <a:cs typeface="ÍˇÂá˛"/>
              </a:rPr>
              <a:t>Before the Constitution was what it is today, Women and persons with disabilities (PWD) were often unfairly discriminated against concerning employment opportunities.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itchFamily="2" charset="2"/>
              <a:buChar char="§"/>
            </a:pPr>
            <a:endParaRPr lang="en-GB" altLang="en-US" sz="1600" dirty="0">
              <a:latin typeface="Century Gothic" panose="020B0502020202020204" pitchFamily="34" charset="0"/>
            </a:endParaRPr>
          </a:p>
        </p:txBody>
      </p:sp>
    </p:spTree>
    <p:extLst>
      <p:ext uri="{BB962C8B-B14F-4D97-AF65-F5344CB8AC3E}">
        <p14:creationId xmlns:p14="http://schemas.microsoft.com/office/powerpoint/2010/main" val="4092638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30</a:t>
            </a:fld>
            <a:endParaRPr lang="en-GB" altLang="en-US" sz="1400"/>
          </a:p>
        </p:txBody>
      </p:sp>
      <p:sp>
        <p:nvSpPr>
          <p:cNvPr id="54276" name="Rectangle 2">
            <a:extLst>
              <a:ext uri="{FF2B5EF4-FFF2-40B4-BE49-F238E27FC236}">
                <a16:creationId xmlns:a16="http://schemas.microsoft.com/office/drawing/2014/main" id="{01B61519-CB27-B247-8404-A5C15AAECBDA}"/>
              </a:ext>
            </a:extLst>
          </p:cNvPr>
          <p:cNvSpPr>
            <a:spLocks noGrp="1" noChangeArrowheads="1"/>
          </p:cNvSpPr>
          <p:nvPr>
            <p:ph type="ctrTitle"/>
          </p:nvPr>
        </p:nvSpPr>
        <p:spPr>
          <a:xfrm>
            <a:off x="2279650" y="2064794"/>
            <a:ext cx="7931150" cy="1135605"/>
          </a:xfrm>
        </p:spPr>
        <p:txBody>
          <a:bodyPr>
            <a:normAutofit fontScale="90000"/>
          </a:bodyPr>
          <a:lstStyle/>
          <a:p>
            <a:pPr eaLnBrk="1" hangingPunct="1"/>
            <a:r>
              <a:rPr lang="en-ZA" altLang="en-US" sz="2000" b="1" dirty="0">
                <a:latin typeface="Century Gothic" panose="020B0502020202020204" pitchFamily="34" charset="0"/>
                <a:sym typeface="Century Gothic" panose="020B0502020202020204" pitchFamily="34" charset="0"/>
              </a:rPr>
              <a:t>Convention concerning equal opportunities and equal treatment for men and women workers: Workers with family responsibilities No. 156 of 1981, not ratified by the Republic of South Africa.</a:t>
            </a:r>
            <a:br>
              <a:rPr lang="en-ZA" altLang="en-US" sz="2000" b="1" dirty="0">
                <a:latin typeface="Century Gothic" panose="020B0502020202020204" pitchFamily="34" charset="0"/>
                <a:sym typeface="Century Gothic" panose="020B0502020202020204" pitchFamily="34" charset="0"/>
              </a:rPr>
            </a:br>
            <a:br>
              <a:rPr lang="en-ZA" altLang="en-US" sz="2000" b="1" dirty="0">
                <a:latin typeface="Century Gothic" panose="020B0502020202020204" pitchFamily="34" charset="0"/>
                <a:sym typeface="Century Gothic" panose="020B0502020202020204" pitchFamily="34" charset="0"/>
              </a:rPr>
            </a:br>
            <a:endParaRPr lang="en-GB" altLang="en-US" sz="2000" b="1" dirty="0">
              <a:latin typeface="Century Gothic" panose="020B0502020202020204" pitchFamily="34" charset="0"/>
              <a:sym typeface="Century Gothic" panose="020B0502020202020204" pitchFamily="34" charset="0"/>
            </a:endParaRPr>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714016"/>
            <a:ext cx="8407940" cy="3988953"/>
          </a:xfrm>
        </p:spPr>
        <p:txBody>
          <a:bodyPr>
            <a:normAutofit/>
          </a:bodyPr>
          <a:lstStyle/>
          <a:p>
            <a:pPr marL="693738" indent="-285750" algn="just">
              <a:lnSpc>
                <a:spcPct val="150000"/>
              </a:lnSpc>
              <a:spcAft>
                <a:spcPts val="1000"/>
              </a:spcAft>
              <a:buFont typeface="Wingdings" pitchFamily="2" charset="2"/>
              <a:buChar char="§"/>
              <a:tabLst>
                <a:tab pos="228600" algn="l"/>
              </a:tabLst>
            </a:pPr>
            <a:r>
              <a:rPr lang="en-ZA" altLang="en-US" sz="1400" dirty="0">
                <a:latin typeface="Century Gothic" panose="020B0502020202020204" pitchFamily="34" charset="0"/>
                <a:cs typeface="Times New Roman" panose="02020603050405020304" pitchFamily="18" charset="0"/>
              </a:rPr>
              <a:t>Article 3 states that:</a:t>
            </a:r>
          </a:p>
          <a:p>
            <a:pPr marL="693738" indent="-285750" algn="just">
              <a:lnSpc>
                <a:spcPct val="150000"/>
              </a:lnSpc>
              <a:spcAft>
                <a:spcPts val="1000"/>
              </a:spcAft>
              <a:buFont typeface="Wingdings" pitchFamily="2" charset="2"/>
              <a:buChar char="§"/>
              <a:tabLst>
                <a:tab pos="228600" algn="l"/>
              </a:tabLst>
            </a:pPr>
            <a:r>
              <a:rPr lang="en-ZA" altLang="en-US" sz="1400" dirty="0">
                <a:latin typeface="Century Gothic" panose="020B0502020202020204" pitchFamily="34" charset="0"/>
                <a:cs typeface="Times New Roman" panose="02020603050405020304" pitchFamily="18" charset="0"/>
              </a:rPr>
              <a:t>To create effective equality of opportunity and treatment for men and women workers, each member shall make it an aim of national policy to enable persons with family responsibilities who are engaged or wish to engage in employment to exercise their right to do so without being subject to discrimination and, to the extent possible, without conflict between their employment and family responsibilities.</a:t>
            </a:r>
          </a:p>
          <a:p>
            <a:pPr marL="693738" indent="-285750" algn="just">
              <a:lnSpc>
                <a:spcPct val="150000"/>
              </a:lnSpc>
              <a:spcAft>
                <a:spcPts val="1000"/>
              </a:spcAft>
              <a:buFont typeface="Wingdings" pitchFamily="2" charset="2"/>
              <a:buChar char="§"/>
              <a:tabLst>
                <a:tab pos="228600" algn="l"/>
              </a:tabLst>
            </a:pPr>
            <a:r>
              <a:rPr lang="en-ZA" altLang="en-US" sz="1400" dirty="0">
                <a:latin typeface="Century Gothic" panose="020B0502020202020204" pitchFamily="34" charset="0"/>
                <a:cs typeface="Times New Roman" panose="02020603050405020304" pitchFamily="18" charset="0"/>
              </a:rPr>
              <a:t>For paragraph 1 of this article, the term discrimination means discrimination in employment and occupation as defined by Articles 1 and 5 of the Discrimination (Employment and Occupation) Convention, 1958.</a:t>
            </a:r>
          </a:p>
          <a:p>
            <a:pPr marL="693738" indent="-285750" algn="just">
              <a:lnSpc>
                <a:spcPct val="150000"/>
              </a:lnSpc>
              <a:spcAft>
                <a:spcPts val="1000"/>
              </a:spcAft>
              <a:buFont typeface="Wingdings" pitchFamily="2" charset="2"/>
              <a:buChar char="§"/>
              <a:tabLst>
                <a:tab pos="228600" algn="l"/>
              </a:tabLst>
            </a:pPr>
            <a:endParaRPr lang="en-GB" altLang="en-US" sz="16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943700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31</a:t>
            </a:fld>
            <a:endParaRPr lang="en-GB" altLang="en-US" sz="1400"/>
          </a:p>
        </p:txBody>
      </p:sp>
      <p:sp>
        <p:nvSpPr>
          <p:cNvPr id="54276" name="Rectangle 2">
            <a:extLst>
              <a:ext uri="{FF2B5EF4-FFF2-40B4-BE49-F238E27FC236}">
                <a16:creationId xmlns:a16="http://schemas.microsoft.com/office/drawing/2014/main" id="{01B61519-CB27-B247-8404-A5C15AAECBDA}"/>
              </a:ext>
            </a:extLst>
          </p:cNvPr>
          <p:cNvSpPr>
            <a:spLocks noGrp="1" noChangeArrowheads="1"/>
          </p:cNvSpPr>
          <p:nvPr>
            <p:ph type="ctrTitle"/>
          </p:nvPr>
        </p:nvSpPr>
        <p:spPr>
          <a:xfrm>
            <a:off x="2879386" y="2023353"/>
            <a:ext cx="7172663" cy="1031132"/>
          </a:xfrm>
        </p:spPr>
        <p:txBody>
          <a:bodyPr>
            <a:normAutofit fontScale="90000"/>
          </a:bodyPr>
          <a:lstStyle/>
          <a:p>
            <a:pPr eaLnBrk="1" hangingPunct="1"/>
            <a:r>
              <a:rPr lang="en-ZA" altLang="en-US" sz="2000" b="1" dirty="0">
                <a:latin typeface="Century Gothic" panose="020B0502020202020204" pitchFamily="34" charset="0"/>
                <a:sym typeface="Century Gothic" panose="020B0502020202020204" pitchFamily="34" charset="0"/>
              </a:rPr>
              <a:t>Beijing Declaration and Platform for Action (United Nations Fourth World Conference on women September 1995)</a:t>
            </a:r>
            <a:br>
              <a:rPr lang="en-ZA" altLang="en-US" sz="2000" b="1" dirty="0">
                <a:latin typeface="Century Gothic" panose="020B0502020202020204" pitchFamily="34" charset="0"/>
                <a:sym typeface="Century Gothic" panose="020B0502020202020204" pitchFamily="34" charset="0"/>
              </a:rPr>
            </a:br>
            <a:br>
              <a:rPr lang="en-ZA" altLang="en-US" sz="2000" b="1" dirty="0">
                <a:latin typeface="Century Gothic" panose="020B0502020202020204" pitchFamily="34" charset="0"/>
                <a:sym typeface="Century Gothic" panose="020B0502020202020204" pitchFamily="34" charset="0"/>
              </a:rPr>
            </a:br>
            <a:endParaRPr lang="en-GB" altLang="en-US" sz="2000" b="1" dirty="0">
              <a:latin typeface="Century Gothic" panose="020B0502020202020204" pitchFamily="34" charset="0"/>
              <a:sym typeface="Century Gothic" panose="020B0502020202020204" pitchFamily="34" charset="0"/>
            </a:endParaRPr>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509736"/>
            <a:ext cx="8497888" cy="4055121"/>
          </a:xfrm>
        </p:spPr>
        <p:txBody>
          <a:bodyPr>
            <a:normAutofit fontScale="85000" lnSpcReduction="20000"/>
          </a:bodyPr>
          <a:lstStyle/>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The 1995 Beijing Declaration and Platform for Action is “an agenda for women's empowerment" signed by all governments as a "necessary and fundamental prerequisite for equality, development and peace.” The platform provides a blueprint for women's empowerment that is exceptionally clear, straightforward, and actionable. </a:t>
            </a:r>
          </a:p>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The document includes gender analysis of problems and opportunities in 12 critical areas of concern, and clear and specific standards for actions to be implemented by governments, the UN system and civil society, including, where appropriate, the private sector.</a:t>
            </a:r>
          </a:p>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In addition, the platform provides the first global commitment to gender mainstreaming as the methodology by which women's empowerment will be achieved. It states that in implementing the suggested actions, “an active and visible policy of mainstreaming a gender perspective into all policies and programmes should be promoted so that before decisions are taken an analysis is made of the effects on women and men, respectively.”</a:t>
            </a:r>
          </a:p>
          <a:p>
            <a:pPr marL="407988" algn="just">
              <a:lnSpc>
                <a:spcPct val="150000"/>
              </a:lnSpc>
              <a:spcAft>
                <a:spcPts val="1000"/>
              </a:spcAft>
              <a:tabLst>
                <a:tab pos="228600" algn="l"/>
              </a:tabLst>
            </a:pPr>
            <a:endParaRPr lang="en-GB" altLang="en-US" sz="16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789522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32</a:t>
            </a:fld>
            <a:endParaRPr lang="en-GB" altLang="en-US" sz="1400"/>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275580"/>
            <a:ext cx="8497888" cy="4289278"/>
          </a:xfrm>
        </p:spPr>
        <p:txBody>
          <a:bodyPr>
            <a:normAutofit/>
          </a:bodyPr>
          <a:lstStyle/>
          <a:p>
            <a:pPr marL="407988" algn="just">
              <a:lnSpc>
                <a:spcPct val="150000"/>
              </a:lnSpc>
              <a:spcAft>
                <a:spcPts val="1000"/>
              </a:spcAft>
              <a:tabLst>
                <a:tab pos="228600" algn="l"/>
              </a:tabLst>
            </a:pPr>
            <a:endParaRPr lang="en-ZA" altLang="en-US" sz="1400" dirty="0">
              <a:latin typeface="Century Gothic" panose="020B0502020202020204" pitchFamily="34" charset="0"/>
              <a:cs typeface="Times New Roman" panose="02020603050405020304" pitchFamily="18" charset="0"/>
            </a:endParaRPr>
          </a:p>
          <a:p>
            <a:pPr marL="407988" algn="just">
              <a:lnSpc>
                <a:spcPct val="150000"/>
              </a:lnSpc>
              <a:spcAft>
                <a:spcPts val="1000"/>
              </a:spcAft>
              <a:tabLst>
                <a:tab pos="228600" algn="l"/>
              </a:tabLst>
            </a:pPr>
            <a:r>
              <a:rPr lang="en-ZA" altLang="en-US" sz="1400" dirty="0">
                <a:latin typeface="Century Gothic" panose="020B0502020202020204" pitchFamily="34" charset="0"/>
                <a:cs typeface="Times New Roman" panose="02020603050405020304" pitchFamily="18" charset="0"/>
              </a:rPr>
              <a:t>Article 35 In accordance with this article of the Beijing Declaration and Platform for Action (Beijing Platform), the governments participating in the Fourth World Conference on Women held in 1995 declared their determination to:</a:t>
            </a:r>
          </a:p>
          <a:p>
            <a:pPr marL="865188" lvl="1" algn="just">
              <a:lnSpc>
                <a:spcPct val="150000"/>
              </a:lnSpc>
              <a:spcAft>
                <a:spcPts val="1000"/>
              </a:spcAft>
              <a:tabLst>
                <a:tab pos="228600" algn="l"/>
              </a:tabLst>
            </a:pPr>
            <a:r>
              <a:rPr lang="en-ZA" altLang="en-US" sz="1000" dirty="0">
                <a:latin typeface="Century Gothic" panose="020B0502020202020204" pitchFamily="34" charset="0"/>
                <a:cs typeface="Times New Roman" panose="02020603050405020304" pitchFamily="18" charset="0"/>
              </a:rPr>
              <a:t> </a:t>
            </a:r>
            <a:r>
              <a:rPr lang="en-ZA" altLang="en-US" sz="1400" i="1" dirty="0">
                <a:latin typeface="Century Gothic" panose="020B0502020202020204" pitchFamily="34" charset="0"/>
                <a:cs typeface="Times New Roman" panose="02020603050405020304" pitchFamily="18" charset="0"/>
              </a:rPr>
              <a:t>“Ensure women’s equal access to economic resources, including land, credit, science and technology, vocational training, information, communication and markets, as a means to further the advancement and empowerment of women and girls, including through the enhancement of their capacities to enjoy the benefits of equal access to these resources, inter alia, employing international cooperation."</a:t>
            </a:r>
          </a:p>
          <a:p>
            <a:pPr marL="407988" algn="just">
              <a:lnSpc>
                <a:spcPct val="150000"/>
              </a:lnSpc>
              <a:spcAft>
                <a:spcPts val="1000"/>
              </a:spcAft>
              <a:tabLst>
                <a:tab pos="228600" algn="l"/>
              </a:tabLst>
            </a:pPr>
            <a:endParaRPr lang="en-GB" altLang="en-US" sz="1600" dirty="0">
              <a:latin typeface="Century Gothic" panose="020B0502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B8931D71-B91F-4F22-84CD-8EDA759926E6}"/>
              </a:ext>
            </a:extLst>
          </p:cNvPr>
          <p:cNvSpPr>
            <a:spLocks noGrp="1"/>
          </p:cNvSpPr>
          <p:nvPr>
            <p:ph type="ctrTitle"/>
          </p:nvPr>
        </p:nvSpPr>
        <p:spPr>
          <a:xfrm>
            <a:off x="1523999" y="1928959"/>
            <a:ext cx="9711447" cy="442664"/>
          </a:xfrm>
        </p:spPr>
        <p:txBody>
          <a:bodyPr>
            <a:normAutofit/>
          </a:bodyPr>
          <a:lstStyle/>
          <a:p>
            <a:r>
              <a:rPr lang="en-ZA" sz="1800" b="1" dirty="0">
                <a:latin typeface="Century Gothic" panose="020B0502020202020204" pitchFamily="34" charset="0"/>
              </a:rPr>
              <a:t>CONTINUATION</a:t>
            </a:r>
          </a:p>
        </p:txBody>
      </p:sp>
    </p:spTree>
    <p:extLst>
      <p:ext uri="{BB962C8B-B14F-4D97-AF65-F5344CB8AC3E}">
        <p14:creationId xmlns:p14="http://schemas.microsoft.com/office/powerpoint/2010/main" val="2301633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33</a:t>
            </a:fld>
            <a:endParaRPr lang="en-GB" altLang="en-US" sz="1400"/>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371624"/>
            <a:ext cx="8497888" cy="4010127"/>
          </a:xfrm>
        </p:spPr>
        <p:txBody>
          <a:bodyPr>
            <a:normAutofit fontScale="85000" lnSpcReduction="20000"/>
          </a:bodyPr>
          <a:lstStyle/>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Article 36 provides for the parties’ determination to: </a:t>
            </a:r>
          </a:p>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“Ensure the success of the Platform for Action, which will require a strong commitment on the part of governments, international organisations and institutions at all levels. The Commission is persuaded that economic development, social development and environmental protection are interdependent and mutually reinforcing components of sustainable development, which is the Framework for achieving a higher quality of life for all people. Equitable social development that recognises empowering the poor, particularly women living in poverty, to sustainably utilise environmental resources is necessary for sustainable development. </a:t>
            </a:r>
          </a:p>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The Commission recognises that broad-based and sustained economic growth in sustainable development is necessary to sustain social development and social justice.</a:t>
            </a:r>
          </a:p>
          <a:p>
            <a:pPr marL="407988" algn="just">
              <a:lnSpc>
                <a:spcPct val="150000"/>
              </a:lnSpc>
              <a:spcAft>
                <a:spcPts val="1000"/>
              </a:spcAft>
              <a:tabLst>
                <a:tab pos="228600" algn="l"/>
              </a:tabLst>
            </a:pPr>
            <a:endParaRPr lang="en-GB" altLang="en-US" sz="1600" dirty="0">
              <a:latin typeface="Century Gothic" panose="020B0502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B8931D71-B91F-4F22-84CD-8EDA759926E6}"/>
              </a:ext>
            </a:extLst>
          </p:cNvPr>
          <p:cNvSpPr>
            <a:spLocks noGrp="1"/>
          </p:cNvSpPr>
          <p:nvPr>
            <p:ph type="ctrTitle"/>
          </p:nvPr>
        </p:nvSpPr>
        <p:spPr>
          <a:xfrm>
            <a:off x="1523999" y="1928959"/>
            <a:ext cx="9711447" cy="442665"/>
          </a:xfrm>
        </p:spPr>
        <p:txBody>
          <a:bodyPr>
            <a:normAutofit/>
          </a:bodyPr>
          <a:lstStyle/>
          <a:p>
            <a:r>
              <a:rPr lang="en-ZA" sz="1800" b="1" dirty="0">
                <a:latin typeface="Century Gothic" panose="020B0502020202020204" pitchFamily="34" charset="0"/>
              </a:rPr>
              <a:t>CONTINUATION</a:t>
            </a:r>
          </a:p>
        </p:txBody>
      </p:sp>
    </p:spTree>
    <p:extLst>
      <p:ext uri="{BB962C8B-B14F-4D97-AF65-F5344CB8AC3E}">
        <p14:creationId xmlns:p14="http://schemas.microsoft.com/office/powerpoint/2010/main" val="3438955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34</a:t>
            </a:fld>
            <a:endParaRPr lang="en-GB" altLang="en-US" sz="1400"/>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509736"/>
            <a:ext cx="8497888" cy="3872015"/>
          </a:xfrm>
        </p:spPr>
        <p:txBody>
          <a:bodyPr>
            <a:normAutofit fontScale="25000" lnSpcReduction="20000"/>
          </a:bodyPr>
          <a:lstStyle/>
          <a:p>
            <a:pPr marL="407988" algn="just">
              <a:lnSpc>
                <a:spcPct val="150000"/>
              </a:lnSpc>
              <a:spcAft>
                <a:spcPts val="1000"/>
              </a:spcAft>
              <a:tabLst>
                <a:tab pos="228600" algn="l"/>
              </a:tabLst>
            </a:pPr>
            <a:r>
              <a:rPr lang="en-ZA" altLang="en-US" sz="5600" i="1" dirty="0">
                <a:latin typeface="Century Gothic" panose="020B0502020202020204" pitchFamily="34" charset="0"/>
                <a:cs typeface="Times New Roman" panose="02020603050405020304" pitchFamily="18" charset="0"/>
              </a:rPr>
              <a:t>“The success of the Platform for Action will also require adequate mobilisation of resources at the national and international levels as well as new and additional resources to the developing countries from all available funding mechanisms, including multilateral, bilateral and private sources for the advancement of women; financial resources to strengthen the capacity of national, sub regional, subregional, regional and international institutions; a commitment to equal rights, equal responsibilities and equal opportunities and to the equal participation of women and men in all national, regional and international bodies and policy-making processes; and the establishment or strengthening of mechanisms at all levels for accountability to the world’s women.”</a:t>
            </a:r>
          </a:p>
          <a:p>
            <a:pPr marL="407988" algn="just">
              <a:lnSpc>
                <a:spcPct val="150000"/>
              </a:lnSpc>
              <a:spcAft>
                <a:spcPts val="1000"/>
              </a:spcAft>
              <a:tabLst>
                <a:tab pos="228600" algn="l"/>
              </a:tabLst>
            </a:pPr>
            <a:endParaRPr lang="en-ZA" altLang="en-US" sz="4400" dirty="0">
              <a:latin typeface="Century Gothic" panose="020B0502020202020204" pitchFamily="34" charset="0"/>
              <a:cs typeface="Times New Roman" panose="02020603050405020304" pitchFamily="18" charset="0"/>
            </a:endParaRPr>
          </a:p>
          <a:p>
            <a:pPr marL="407988" algn="just">
              <a:lnSpc>
                <a:spcPct val="150000"/>
              </a:lnSpc>
              <a:spcAft>
                <a:spcPts val="1000"/>
              </a:spcAft>
              <a:tabLst>
                <a:tab pos="228600" algn="l"/>
              </a:tabLst>
            </a:pPr>
            <a:endParaRPr lang="en-GB" altLang="en-US" sz="1600" dirty="0">
              <a:latin typeface="Century Gothic" panose="020B0502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B8931D71-B91F-4F22-84CD-8EDA759926E6}"/>
              </a:ext>
            </a:extLst>
          </p:cNvPr>
          <p:cNvSpPr>
            <a:spLocks noGrp="1"/>
          </p:cNvSpPr>
          <p:nvPr>
            <p:ph type="ctrTitle"/>
          </p:nvPr>
        </p:nvSpPr>
        <p:spPr>
          <a:xfrm>
            <a:off x="1523999" y="2023353"/>
            <a:ext cx="9711447" cy="486383"/>
          </a:xfrm>
        </p:spPr>
        <p:txBody>
          <a:bodyPr>
            <a:normAutofit fontScale="90000"/>
          </a:bodyPr>
          <a:lstStyle/>
          <a:p>
            <a:endParaRPr lang="en-ZA" dirty="0"/>
          </a:p>
        </p:txBody>
      </p:sp>
    </p:spTree>
    <p:extLst>
      <p:ext uri="{BB962C8B-B14F-4D97-AF65-F5344CB8AC3E}">
        <p14:creationId xmlns:p14="http://schemas.microsoft.com/office/powerpoint/2010/main" val="3102271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35</a:t>
            </a:fld>
            <a:endParaRPr lang="en-GB" altLang="en-US" sz="1400"/>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509736"/>
            <a:ext cx="8497888" cy="3872015"/>
          </a:xfrm>
        </p:spPr>
        <p:txBody>
          <a:bodyPr>
            <a:normAutofit/>
          </a:bodyPr>
          <a:lstStyle/>
          <a:p>
            <a:pPr marL="407988" algn="just">
              <a:lnSpc>
                <a:spcPct val="150000"/>
              </a:lnSpc>
              <a:spcAft>
                <a:spcPts val="1000"/>
              </a:spcAft>
              <a:tabLst>
                <a:tab pos="228600" algn="l"/>
              </a:tabLst>
            </a:pPr>
            <a:endParaRPr lang="en-ZA" altLang="en-US" sz="1400" dirty="0">
              <a:latin typeface="Century Gothic" panose="020B0502020202020204" pitchFamily="34" charset="0"/>
              <a:cs typeface="Times New Roman" panose="02020603050405020304" pitchFamily="18" charset="0"/>
            </a:endParaRPr>
          </a:p>
          <a:p>
            <a:pPr marL="407988" algn="just">
              <a:lnSpc>
                <a:spcPct val="150000"/>
              </a:lnSpc>
              <a:spcAft>
                <a:spcPts val="1000"/>
              </a:spcAft>
              <a:tabLst>
                <a:tab pos="228600" algn="l"/>
              </a:tabLst>
            </a:pPr>
            <a:r>
              <a:rPr lang="en-ZA" altLang="en-US" sz="1400" dirty="0">
                <a:latin typeface="Century Gothic" panose="020B0502020202020204" pitchFamily="34" charset="0"/>
                <a:cs typeface="Times New Roman" panose="02020603050405020304" pitchFamily="18" charset="0"/>
              </a:rPr>
              <a:t>Action 166(h) of the Beijing Platform provides that governments must take action to review, reformulate, if required, and implement policies, including business, commercial and contract law and government regulations ensure that they do not discriminate against micro, small and medium-scale enterprises women own in rural and urban areas.</a:t>
            </a:r>
          </a:p>
          <a:p>
            <a:pPr marL="407988" algn="just">
              <a:lnSpc>
                <a:spcPct val="150000"/>
              </a:lnSpc>
              <a:spcAft>
                <a:spcPts val="1000"/>
              </a:spcAft>
              <a:tabLst>
                <a:tab pos="228600" algn="l"/>
              </a:tabLst>
            </a:pPr>
            <a:endParaRPr lang="en-ZA" altLang="en-US" sz="4400" dirty="0">
              <a:latin typeface="Century Gothic" panose="020B0502020202020204" pitchFamily="34" charset="0"/>
              <a:cs typeface="Times New Roman" panose="02020603050405020304" pitchFamily="18" charset="0"/>
            </a:endParaRPr>
          </a:p>
          <a:p>
            <a:pPr marL="407988" algn="just">
              <a:lnSpc>
                <a:spcPct val="150000"/>
              </a:lnSpc>
              <a:spcAft>
                <a:spcPts val="1000"/>
              </a:spcAft>
              <a:tabLst>
                <a:tab pos="228600" algn="l"/>
              </a:tabLst>
            </a:pPr>
            <a:endParaRPr lang="en-GB" altLang="en-US" sz="1600" dirty="0">
              <a:latin typeface="Century Gothic" panose="020B0502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B8931D71-B91F-4F22-84CD-8EDA759926E6}"/>
              </a:ext>
            </a:extLst>
          </p:cNvPr>
          <p:cNvSpPr>
            <a:spLocks noGrp="1"/>
          </p:cNvSpPr>
          <p:nvPr>
            <p:ph type="ctrTitle"/>
          </p:nvPr>
        </p:nvSpPr>
        <p:spPr>
          <a:xfrm>
            <a:off x="1523999" y="2023353"/>
            <a:ext cx="9711447" cy="486383"/>
          </a:xfrm>
        </p:spPr>
        <p:txBody>
          <a:bodyPr>
            <a:normAutofit fontScale="90000"/>
          </a:bodyPr>
          <a:lstStyle/>
          <a:p>
            <a:endParaRPr lang="en-ZA" dirty="0"/>
          </a:p>
        </p:txBody>
      </p:sp>
    </p:spTree>
    <p:extLst>
      <p:ext uri="{BB962C8B-B14F-4D97-AF65-F5344CB8AC3E}">
        <p14:creationId xmlns:p14="http://schemas.microsoft.com/office/powerpoint/2010/main" val="2775545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36</a:t>
            </a:fld>
            <a:endParaRPr lang="en-GB" altLang="en-US" sz="1400"/>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275580"/>
            <a:ext cx="8497888" cy="4106171"/>
          </a:xfrm>
        </p:spPr>
        <p:txBody>
          <a:bodyPr>
            <a:normAutofit fontScale="85000" lnSpcReduction="10000"/>
          </a:bodyPr>
          <a:lstStyle/>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Action 176(d) of the Beijing Platform provides for the “participation of women,</a:t>
            </a:r>
          </a:p>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including marginalised women in production and marketing cooperatives by providing marketing and financial support, especially in rural and remote areas.”</a:t>
            </a:r>
          </a:p>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Action 177(b) of Beijing Platform provides that the private sector, including transnational and national corporations, should: “Recruit women for leadership, decision-making and management and provide training programmes, all on an equal basis with men.”</a:t>
            </a:r>
          </a:p>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Action 177(c) of Beijing Platform provides that the private sector, including transnational and national corporations, should: “Observe national labour, environment, consumer, health and safety laws, particularly those that affect women.”</a:t>
            </a:r>
          </a:p>
          <a:p>
            <a:pPr marL="407988" algn="just">
              <a:lnSpc>
                <a:spcPct val="150000"/>
              </a:lnSpc>
              <a:spcAft>
                <a:spcPts val="1000"/>
              </a:spcAft>
              <a:tabLst>
                <a:tab pos="228600" algn="l"/>
              </a:tabLst>
            </a:pPr>
            <a:endParaRPr lang="en-GB" altLang="en-US" sz="1600" dirty="0">
              <a:latin typeface="Century Gothic" panose="020B0502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B8931D71-B91F-4F22-84CD-8EDA759926E6}"/>
              </a:ext>
            </a:extLst>
          </p:cNvPr>
          <p:cNvSpPr>
            <a:spLocks noGrp="1"/>
          </p:cNvSpPr>
          <p:nvPr>
            <p:ph type="ctrTitle"/>
          </p:nvPr>
        </p:nvSpPr>
        <p:spPr>
          <a:xfrm>
            <a:off x="1523999" y="1910455"/>
            <a:ext cx="9711447" cy="365125"/>
          </a:xfrm>
        </p:spPr>
        <p:txBody>
          <a:bodyPr>
            <a:normAutofit/>
          </a:bodyPr>
          <a:lstStyle/>
          <a:p>
            <a:r>
              <a:rPr lang="en-ZA" sz="1800" b="1" dirty="0">
                <a:latin typeface="Century Gothic" panose="020B0502020202020204" pitchFamily="34" charset="0"/>
              </a:rPr>
              <a:t>CONTINUATION</a:t>
            </a:r>
          </a:p>
        </p:txBody>
      </p:sp>
    </p:spTree>
    <p:extLst>
      <p:ext uri="{BB962C8B-B14F-4D97-AF65-F5344CB8AC3E}">
        <p14:creationId xmlns:p14="http://schemas.microsoft.com/office/powerpoint/2010/main" val="3699507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37</a:t>
            </a:fld>
            <a:endParaRPr lang="en-GB" altLang="en-US" sz="1400"/>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275580"/>
            <a:ext cx="8497888" cy="4106172"/>
          </a:xfrm>
        </p:spPr>
        <p:txBody>
          <a:bodyPr>
            <a:normAutofit lnSpcReduction="10000"/>
          </a:bodyPr>
          <a:lstStyle/>
          <a:p>
            <a:pPr marL="407988" algn="just">
              <a:lnSpc>
                <a:spcPct val="150000"/>
              </a:lnSpc>
              <a:spcAft>
                <a:spcPts val="1000"/>
              </a:spcAft>
              <a:tabLst>
                <a:tab pos="228600" algn="l"/>
              </a:tabLst>
            </a:pPr>
            <a:r>
              <a:rPr lang="en-ZA" altLang="en-US" sz="1500" dirty="0">
                <a:latin typeface="Century Gothic" panose="020B0502020202020204" pitchFamily="34" charset="0"/>
                <a:cs typeface="Times New Roman" panose="02020603050405020304" pitchFamily="18" charset="0"/>
              </a:rPr>
              <a:t>Article 5 states that:</a:t>
            </a:r>
          </a:p>
          <a:p>
            <a:pPr marL="407988" algn="just">
              <a:lnSpc>
                <a:spcPct val="150000"/>
              </a:lnSpc>
              <a:spcAft>
                <a:spcPts val="1000"/>
              </a:spcAft>
              <a:tabLst>
                <a:tab pos="228600" algn="l"/>
              </a:tabLst>
            </a:pPr>
            <a:r>
              <a:rPr lang="en-ZA" altLang="en-US" sz="1500" dirty="0">
                <a:latin typeface="Century Gothic" panose="020B0502020202020204" pitchFamily="34" charset="0"/>
                <a:cs typeface="Times New Roman" panose="02020603050405020304" pitchFamily="18" charset="0"/>
              </a:rPr>
              <a:t>1. Special measures of protection or assistance provided for in other conventions or recommendations adopted by the International Labour Conference shall not be deemed to be discrimination.</a:t>
            </a:r>
          </a:p>
          <a:p>
            <a:pPr marL="407988" algn="just">
              <a:lnSpc>
                <a:spcPct val="150000"/>
              </a:lnSpc>
              <a:spcAft>
                <a:spcPts val="1000"/>
              </a:spcAft>
              <a:tabLst>
                <a:tab pos="228600" algn="l"/>
              </a:tabLst>
            </a:pPr>
            <a:r>
              <a:rPr lang="en-ZA" altLang="en-US" sz="1500" dirty="0">
                <a:latin typeface="Century Gothic" panose="020B0502020202020204" pitchFamily="34" charset="0"/>
                <a:cs typeface="Times New Roman" panose="02020603050405020304" pitchFamily="18" charset="0"/>
              </a:rPr>
              <a:t>3.	Any member may, after consultation with representative employers' and workers' organisations, where such exist, determine that other special measures designed to meet the requirements of persons who, for reasons such as sex, age, disablement, family responsibilities, or social or cultural status, are generally recognised to require special protection or assistance, shall not be deemed to be discrimination.</a:t>
            </a:r>
          </a:p>
          <a:p>
            <a:pPr marL="407988" algn="just">
              <a:lnSpc>
                <a:spcPct val="150000"/>
              </a:lnSpc>
              <a:spcAft>
                <a:spcPts val="1000"/>
              </a:spcAft>
              <a:tabLst>
                <a:tab pos="228600" algn="l"/>
              </a:tabLst>
            </a:pPr>
            <a:endParaRPr lang="en-ZA" altLang="en-US" sz="1600" dirty="0">
              <a:latin typeface="Century Gothic" panose="020B0502020202020204" pitchFamily="34" charset="0"/>
              <a:cs typeface="Times New Roman" panose="02020603050405020304" pitchFamily="18" charset="0"/>
            </a:endParaRPr>
          </a:p>
          <a:p>
            <a:pPr marL="407988" algn="just">
              <a:lnSpc>
                <a:spcPct val="150000"/>
              </a:lnSpc>
              <a:spcAft>
                <a:spcPts val="1000"/>
              </a:spcAft>
              <a:tabLst>
                <a:tab pos="228600" algn="l"/>
              </a:tabLst>
            </a:pPr>
            <a:endParaRPr lang="en-GB" altLang="en-US" sz="1600" dirty="0">
              <a:latin typeface="Century Gothic" panose="020B0502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B8931D71-B91F-4F22-84CD-8EDA759926E6}"/>
              </a:ext>
            </a:extLst>
          </p:cNvPr>
          <p:cNvSpPr>
            <a:spLocks noGrp="1"/>
          </p:cNvSpPr>
          <p:nvPr>
            <p:ph type="ctrTitle"/>
          </p:nvPr>
        </p:nvSpPr>
        <p:spPr>
          <a:xfrm>
            <a:off x="1524000" y="1928959"/>
            <a:ext cx="9409890" cy="580777"/>
          </a:xfrm>
        </p:spPr>
        <p:txBody>
          <a:bodyPr>
            <a:normAutofit fontScale="90000"/>
          </a:bodyPr>
          <a:lstStyle/>
          <a:p>
            <a:br>
              <a:rPr lang="en-ZA" dirty="0"/>
            </a:br>
            <a:r>
              <a:rPr lang="en-ZA" sz="2000" b="1" dirty="0">
                <a:latin typeface="Century Gothic" panose="020B0502020202020204" pitchFamily="34" charset="0"/>
              </a:rPr>
              <a:t>Discrimination (Employment and Occupation) Convention, 1958</a:t>
            </a:r>
            <a:br>
              <a:rPr lang="en-ZA" sz="1800" dirty="0">
                <a:latin typeface="Century Gothic" panose="020B0502020202020204" pitchFamily="34" charset="0"/>
              </a:rPr>
            </a:br>
            <a:endParaRPr lang="en-ZA" sz="1800" dirty="0">
              <a:latin typeface="Century Gothic" panose="020B0502020202020204" pitchFamily="34" charset="0"/>
            </a:endParaRPr>
          </a:p>
        </p:txBody>
      </p:sp>
    </p:spTree>
    <p:extLst>
      <p:ext uri="{BB962C8B-B14F-4D97-AF65-F5344CB8AC3E}">
        <p14:creationId xmlns:p14="http://schemas.microsoft.com/office/powerpoint/2010/main" val="1695609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8">
            <a:extLst>
              <a:ext uri="{FF2B5EF4-FFF2-40B4-BE49-F238E27FC236}">
                <a16:creationId xmlns:a16="http://schemas.microsoft.com/office/drawing/2014/main" id="{C67AA114-6547-8E46-B679-6F2271AB42F1}"/>
              </a:ext>
            </a:extLst>
          </p:cNvPr>
          <p:cNvGrpSpPr>
            <a:grpSpLocks/>
          </p:cNvGrpSpPr>
          <p:nvPr/>
        </p:nvGrpSpPr>
        <p:grpSpPr bwMode="auto">
          <a:xfrm>
            <a:off x="1524000" y="0"/>
            <a:ext cx="9144000" cy="6859588"/>
            <a:chOff x="0" y="0"/>
            <a:chExt cx="9144000" cy="6859029"/>
          </a:xfrm>
        </p:grpSpPr>
        <p:pic>
          <p:nvPicPr>
            <p:cNvPr id="54278" name="Picture 7" descr="CGE Banner1">
              <a:extLst>
                <a:ext uri="{FF2B5EF4-FFF2-40B4-BE49-F238E27FC236}">
                  <a16:creationId xmlns:a16="http://schemas.microsoft.com/office/drawing/2014/main" id="{2163FADD-A912-6347-9C87-9888C3B9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a:extLst>
                <a:ext uri="{FF2B5EF4-FFF2-40B4-BE49-F238E27FC236}">
                  <a16:creationId xmlns:a16="http://schemas.microsoft.com/office/drawing/2014/main" id="{7FC766E8-7EBD-1040-B3F9-E72CAF4F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Slide Number Placeholder 5">
            <a:extLst>
              <a:ext uri="{FF2B5EF4-FFF2-40B4-BE49-F238E27FC236}">
                <a16:creationId xmlns:a16="http://schemas.microsoft.com/office/drawing/2014/main" id="{2F7BB06C-2AD9-4D48-9DFD-F32AB58C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C0CC0C-E3A4-5342-A187-C8A07C1E5441}" type="slidenum">
              <a:rPr lang="en-GB" altLang="en-US" sz="1400"/>
              <a:pPr>
                <a:spcBef>
                  <a:spcPct val="0"/>
                </a:spcBef>
                <a:buFontTx/>
                <a:buNone/>
              </a:pPr>
              <a:t>38</a:t>
            </a:fld>
            <a:endParaRPr lang="en-GB" altLang="en-US" sz="1400"/>
          </a:p>
        </p:txBody>
      </p:sp>
      <p:sp>
        <p:nvSpPr>
          <p:cNvPr id="54277" name="Rectangle 3">
            <a:extLst>
              <a:ext uri="{FF2B5EF4-FFF2-40B4-BE49-F238E27FC236}">
                <a16:creationId xmlns:a16="http://schemas.microsoft.com/office/drawing/2014/main" id="{92E2FA05-990A-E74F-B558-42B90E87DB77}"/>
              </a:ext>
            </a:extLst>
          </p:cNvPr>
          <p:cNvSpPr>
            <a:spLocks noGrp="1" noChangeArrowheads="1"/>
          </p:cNvSpPr>
          <p:nvPr>
            <p:ph type="subTitle" idx="1"/>
          </p:nvPr>
        </p:nvSpPr>
        <p:spPr>
          <a:xfrm>
            <a:off x="1981200" y="2383277"/>
            <a:ext cx="8497888" cy="4181579"/>
          </a:xfrm>
        </p:spPr>
        <p:txBody>
          <a:bodyPr>
            <a:normAutofit fontScale="85000" lnSpcReduction="10000"/>
          </a:bodyPr>
          <a:lstStyle/>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International labour standards are legal instruments drawn up by the constituents.</a:t>
            </a:r>
          </a:p>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(governments, employers and workers) of the International Labour Organisation (ILO) and set out basic principles and rights.</a:t>
            </a:r>
          </a:p>
          <a:p>
            <a:pPr marL="407988" algn="just">
              <a:lnSpc>
                <a:spcPct val="150000"/>
              </a:lnSpc>
              <a:spcAft>
                <a:spcPts val="1000"/>
              </a:spcAft>
              <a:tabLst>
                <a:tab pos="228600" algn="l"/>
              </a:tabLst>
            </a:pPr>
            <a:r>
              <a:rPr lang="en-ZA" altLang="en-US" sz="1600" dirty="0">
                <a:latin typeface="Century Gothic" panose="020B0502020202020204" pitchFamily="34" charset="0"/>
                <a:cs typeface="Times New Roman" panose="02020603050405020304" pitchFamily="18" charset="0"/>
              </a:rPr>
              <a:t>Article 24 of ILO Convention No. 110 refers to the fixing of minimum wages by collective agreements negotiated between trade unions representing the workers concerned and employers or employers’ organisations. It further states that: </a:t>
            </a:r>
          </a:p>
          <a:p>
            <a:pPr marL="865188" lvl="1" algn="just">
              <a:lnSpc>
                <a:spcPct val="150000"/>
              </a:lnSpc>
              <a:spcAft>
                <a:spcPts val="1000"/>
              </a:spcAft>
              <a:tabLst>
                <a:tab pos="228600" algn="l"/>
              </a:tabLst>
            </a:pPr>
            <a:r>
              <a:rPr lang="en-ZA" altLang="en-US" sz="1500" i="1" dirty="0">
                <a:latin typeface="Century Gothic" panose="020B0502020202020204" pitchFamily="34" charset="0"/>
                <a:cs typeface="Times New Roman" panose="02020603050405020304" pitchFamily="18" charset="0"/>
              </a:rPr>
              <a:t>“In the absence of adequate measures in place for fixing of minimum wages by collective agreement, the necessary arrangements shall be made whereby minimum rates of wages can be fixed where appropriate, by means of national laws or regulations, in consultation with representatives of the employers and workers, including representatives of their respective organisations, which consultation should be based on complete equality."</a:t>
            </a:r>
          </a:p>
          <a:p>
            <a:pPr marL="407988" algn="just">
              <a:lnSpc>
                <a:spcPct val="150000"/>
              </a:lnSpc>
              <a:spcAft>
                <a:spcPts val="1000"/>
              </a:spcAft>
              <a:tabLst>
                <a:tab pos="228600" algn="l"/>
              </a:tabLst>
            </a:pPr>
            <a:endParaRPr lang="en-ZA" altLang="en-US" sz="1600" dirty="0">
              <a:latin typeface="Century Gothic" panose="020B0502020202020204" pitchFamily="34" charset="0"/>
              <a:cs typeface="Times New Roman" panose="02020603050405020304" pitchFamily="18" charset="0"/>
            </a:endParaRPr>
          </a:p>
          <a:p>
            <a:pPr marL="407988" algn="just">
              <a:lnSpc>
                <a:spcPct val="150000"/>
              </a:lnSpc>
              <a:spcAft>
                <a:spcPts val="1000"/>
              </a:spcAft>
              <a:tabLst>
                <a:tab pos="228600" algn="l"/>
              </a:tabLst>
            </a:pPr>
            <a:endParaRPr lang="en-GB" altLang="en-US" sz="1600" dirty="0">
              <a:latin typeface="Century Gothic" panose="020B0502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B8931D71-B91F-4F22-84CD-8EDA759926E6}"/>
              </a:ext>
            </a:extLst>
          </p:cNvPr>
          <p:cNvSpPr>
            <a:spLocks noGrp="1"/>
          </p:cNvSpPr>
          <p:nvPr>
            <p:ph type="ctrTitle"/>
          </p:nvPr>
        </p:nvSpPr>
        <p:spPr>
          <a:xfrm>
            <a:off x="1605064" y="1928959"/>
            <a:ext cx="9630382" cy="454319"/>
          </a:xfrm>
        </p:spPr>
        <p:txBody>
          <a:bodyPr>
            <a:normAutofit fontScale="90000"/>
          </a:bodyPr>
          <a:lstStyle/>
          <a:p>
            <a:r>
              <a:rPr lang="en-ZA" dirty="0"/>
              <a:t> </a:t>
            </a:r>
            <a:r>
              <a:rPr lang="en-ZA" sz="2000" b="1" dirty="0">
                <a:latin typeface="Century Gothic" panose="020B0502020202020204" pitchFamily="34" charset="0"/>
              </a:rPr>
              <a:t>International Labour Organisation</a:t>
            </a:r>
          </a:p>
        </p:txBody>
      </p:sp>
    </p:spTree>
    <p:extLst>
      <p:ext uri="{BB962C8B-B14F-4D97-AF65-F5344CB8AC3E}">
        <p14:creationId xmlns:p14="http://schemas.microsoft.com/office/powerpoint/2010/main" val="1569624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39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93850" y="2431914"/>
            <a:ext cx="9144000" cy="4270715"/>
          </a:xfrm>
        </p:spPr>
        <p:txBody>
          <a:bodyPr>
            <a:normAutofit fontScale="25000" lnSpcReduction="20000"/>
          </a:bodyPr>
          <a:lstStyle/>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Article 1(1) of ILO Convention No.111 states that the term “discrimination” includes </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any distinction, exclusion or preference made based on race,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colour</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sex, religion, political opinion, national extraction or social origin, which has the effect of nullifying or impairing equality of opportunity or treatment in employment or occupation;</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marL="228600"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 such other distinction, exclusion or preference which has the effect of nullifying or impairing equality of opportunity or treatment in employment or occupation as may be determined by the member concerned after consultation with representative employers’ and workers’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organisations</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where such exist, and with other appropriate bodies.</a:t>
            </a:r>
          </a:p>
          <a:p>
            <a:pPr marL="228600" algn="just">
              <a:lnSpc>
                <a:spcPct val="150000"/>
              </a:lnSpc>
            </a:pP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Article 1(2) states that any distinction, exclusion or preference in respect of a particular occupation based on the inherent requirements thereof shall not be deemed to be discrimination. For the purpose of this Convention, the terms employment and work include access to vocational training, access to employment and occupations, and terms and conditions of employment.</a:t>
            </a:r>
          </a:p>
          <a:p>
            <a:pPr algn="just">
              <a:lnSpc>
                <a:spcPct val="150000"/>
              </a:lnSpc>
            </a:pP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8">
            <a:extLst>
              <a:ext uri="{FF2B5EF4-FFF2-40B4-BE49-F238E27FC236}">
                <a16:creationId xmlns:a16="http://schemas.microsoft.com/office/drawing/2014/main" id="{F0A0DC26-21A3-234C-B017-48A954BF1695}"/>
              </a:ext>
            </a:extLst>
          </p:cNvPr>
          <p:cNvGrpSpPr>
            <a:grpSpLocks/>
          </p:cNvGrpSpPr>
          <p:nvPr/>
        </p:nvGrpSpPr>
        <p:grpSpPr bwMode="auto">
          <a:xfrm>
            <a:off x="1524000" y="0"/>
            <a:ext cx="9144000" cy="6859588"/>
            <a:chOff x="0" y="0"/>
            <a:chExt cx="9144000" cy="6859029"/>
          </a:xfrm>
        </p:grpSpPr>
        <p:pic>
          <p:nvPicPr>
            <p:cNvPr id="9304" name="Picture 7" descr="CGE Banner1">
              <a:extLst>
                <a:ext uri="{FF2B5EF4-FFF2-40B4-BE49-F238E27FC236}">
                  <a16:creationId xmlns:a16="http://schemas.microsoft.com/office/drawing/2014/main" id="{96F178B1-4F42-AA45-B20A-B80AA51A6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5" name="Picture 9">
              <a:extLst>
                <a:ext uri="{FF2B5EF4-FFF2-40B4-BE49-F238E27FC236}">
                  <a16:creationId xmlns:a16="http://schemas.microsoft.com/office/drawing/2014/main" id="{5B3DB364-BBCB-6341-8FFD-3B16A5318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9" name="Slide Number Placeholder 5">
            <a:extLst>
              <a:ext uri="{FF2B5EF4-FFF2-40B4-BE49-F238E27FC236}">
                <a16:creationId xmlns:a16="http://schemas.microsoft.com/office/drawing/2014/main" id="{88F00519-1E2A-AC4C-8FD0-F032487647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BACA76A-1B07-BC4B-A57B-BEE07DD4116F}" type="slidenum">
              <a:rPr lang="en-GB" altLang="en-US" sz="1400"/>
              <a:pPr>
                <a:spcBef>
                  <a:spcPct val="0"/>
                </a:spcBef>
                <a:buFontTx/>
                <a:buNone/>
              </a:pPr>
              <a:t>4</a:t>
            </a:fld>
            <a:endParaRPr lang="en-GB" altLang="en-US" sz="1400"/>
          </a:p>
        </p:txBody>
      </p:sp>
      <p:sp>
        <p:nvSpPr>
          <p:cNvPr id="9220" name="Rectangle 2">
            <a:extLst>
              <a:ext uri="{FF2B5EF4-FFF2-40B4-BE49-F238E27FC236}">
                <a16:creationId xmlns:a16="http://schemas.microsoft.com/office/drawing/2014/main" id="{FDE9DD0C-0E98-E641-B129-E476CF97ABD5}"/>
              </a:ext>
            </a:extLst>
          </p:cNvPr>
          <p:cNvSpPr>
            <a:spLocks noGrp="1" noChangeArrowheads="1"/>
          </p:cNvSpPr>
          <p:nvPr>
            <p:ph type="ctrTitle"/>
          </p:nvPr>
        </p:nvSpPr>
        <p:spPr>
          <a:xfrm>
            <a:off x="2282032" y="1928960"/>
            <a:ext cx="7772400" cy="346620"/>
          </a:xfrm>
        </p:spPr>
        <p:txBody>
          <a:bodyPr>
            <a:normAutofit fontScale="90000"/>
          </a:bodyPr>
          <a:lstStyle/>
          <a:p>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br>
              <a:rPr lang="en-US" sz="1800" b="1" dirty="0">
                <a:latin typeface="Century Gothic" panose="020B0502020202020204" pitchFamily="34" charset="0"/>
              </a:rPr>
            </a:br>
            <a:r>
              <a:rPr lang="en-US" sz="2200" b="1" dirty="0">
                <a:latin typeface="Century Gothic" panose="020B0502020202020204" pitchFamily="34" charset="0"/>
              </a:rPr>
              <a:t> INTRODUCTION</a:t>
            </a:r>
            <a:endParaRPr lang="en-GB" altLang="en-US" sz="2200" b="1" dirty="0">
              <a:latin typeface="Century Gothic" panose="020B0502020202020204" pitchFamily="34" charset="0"/>
              <a:sym typeface="Century Gothic" panose="020B0502020202020204" pitchFamily="34" charset="0"/>
            </a:endParaRPr>
          </a:p>
        </p:txBody>
      </p:sp>
      <p:sp>
        <p:nvSpPr>
          <p:cNvPr id="7173" name="Rectangle 3">
            <a:extLst>
              <a:ext uri="{FF2B5EF4-FFF2-40B4-BE49-F238E27FC236}">
                <a16:creationId xmlns:a16="http://schemas.microsoft.com/office/drawing/2014/main" id="{53F63A13-7C6B-2D45-AC36-7E066479078F}"/>
              </a:ext>
            </a:extLst>
          </p:cNvPr>
          <p:cNvSpPr>
            <a:spLocks noGrp="1" noChangeArrowheads="1"/>
          </p:cNvSpPr>
          <p:nvPr>
            <p:ph type="subTitle" idx="1"/>
          </p:nvPr>
        </p:nvSpPr>
        <p:spPr>
          <a:xfrm>
            <a:off x="1643975" y="2275578"/>
            <a:ext cx="8628738" cy="4427391"/>
          </a:xfrm>
        </p:spPr>
        <p:txBody>
          <a:bodyPr>
            <a:normAutofit/>
          </a:bodyPr>
          <a:lstStyle/>
          <a:p>
            <a:pPr algn="just">
              <a:lnSpc>
                <a:spcPct val="150000"/>
              </a:lnSpc>
            </a:pPr>
            <a:endParaRPr lang="en-US" sz="14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And so, the Employment Equity Act 55 of 1998 (EEA) was promulgated to ensure that people are treated equally and where blacks, women, and PWD (designated groups) are under-represented in the workplace, employers should redress this imbalance by putting corrective measures to accelerate equality.</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l">
              <a:buFont typeface="Wingdings" panose="05000000000000000000" pitchFamily="2" charset="2"/>
              <a:buChar char="§"/>
              <a:defRPr/>
            </a:pPr>
            <a:endParaRPr lang="en-ZA" sz="2200" dirty="0">
              <a:solidFill>
                <a:srgbClr val="000000"/>
              </a:solidFill>
              <a:latin typeface="Century Gothic" panose="020B0502020202020204" pitchFamily="34" charset="0"/>
            </a:endParaRPr>
          </a:p>
          <a:p>
            <a:pPr algn="l">
              <a:defRPr/>
            </a:pPr>
            <a:endParaRPr lang="en-ZA" sz="2200" dirty="0">
              <a:solidFill>
                <a:srgbClr val="000000"/>
              </a:solidFill>
              <a:latin typeface="Century Gothic" panose="020B0502020202020204" pitchFamily="34" charset="0"/>
            </a:endParaRPr>
          </a:p>
          <a:p>
            <a:pPr marL="285750" indent="-285750" algn="l">
              <a:buFont typeface="Wingdings" panose="05000000000000000000" pitchFamily="2" charset="2"/>
              <a:buChar char="§"/>
              <a:defRPr/>
            </a:pPr>
            <a:endParaRPr lang="en-ZA" sz="1600" dirty="0">
              <a:solidFill>
                <a:srgbClr val="000000"/>
              </a:solidFill>
              <a:latin typeface="Century Gothic" panose="020B0502020202020204" pitchFamily="34" charset="0"/>
            </a:endParaRPr>
          </a:p>
          <a:p>
            <a:pPr marL="285750" indent="-285750" algn="l">
              <a:buFont typeface="Wingdings" panose="05000000000000000000" pitchFamily="2" charset="2"/>
              <a:buChar char="§"/>
              <a:defRPr/>
            </a:pPr>
            <a:endParaRPr lang="en-ZA" sz="1600" dirty="0">
              <a:solidFill>
                <a:srgbClr val="000000"/>
              </a:solidFill>
              <a:latin typeface="Century Gothic" panose="020B0502020202020204" pitchFamily="34" charset="0"/>
            </a:endParaRPr>
          </a:p>
          <a:p>
            <a:pPr marL="285750" indent="-285750" algn="l">
              <a:buFont typeface="Wingdings" panose="05000000000000000000" pitchFamily="2" charset="2"/>
              <a:buChar char="§"/>
              <a:defRPr/>
            </a:pPr>
            <a:endParaRPr lang="en-ZA" sz="1600" dirty="0">
              <a:solidFill>
                <a:srgbClr val="000000"/>
              </a:solidFill>
              <a:latin typeface="Century Gothic" panose="020B0502020202020204" pitchFamily="34" charset="0"/>
            </a:endParaRPr>
          </a:p>
          <a:p>
            <a:pPr marL="285750" indent="-285750" algn="l">
              <a:buFont typeface="Wingdings" panose="05000000000000000000" pitchFamily="2" charset="2"/>
              <a:buChar char="§"/>
              <a:defRPr/>
            </a:pPr>
            <a:endParaRPr lang="en-ZA" sz="1600" dirty="0">
              <a:solidFill>
                <a:srgbClr val="000000"/>
              </a:solidFill>
              <a:latin typeface="Century Gothic" panose="020B0502020202020204" pitchFamily="34" charset="0"/>
            </a:endParaRPr>
          </a:p>
          <a:p>
            <a:pPr marL="285750" indent="-285750" algn="l">
              <a:buFont typeface="Wingdings" panose="05000000000000000000" pitchFamily="2" charset="2"/>
              <a:buChar char="§"/>
              <a:defRPr/>
            </a:pPr>
            <a:endParaRPr lang="en-ZA" sz="1600" dirty="0">
              <a:solidFill>
                <a:srgbClr val="000000"/>
              </a:solidFill>
              <a:latin typeface="Century Gothic" panose="020B0502020202020204" pitchFamily="34" charset="0"/>
            </a:endParaRPr>
          </a:p>
          <a:p>
            <a:pPr marL="285750" indent="-285750" algn="l">
              <a:buFont typeface="Wingdings" panose="05000000000000000000" pitchFamily="2" charset="2"/>
              <a:buChar char="§"/>
              <a:defRPr/>
            </a:pPr>
            <a:endParaRPr lang="en-ZA" sz="1600" dirty="0">
              <a:solidFill>
                <a:srgbClr val="000000"/>
              </a:solidFill>
              <a:latin typeface="Century Gothic" panose="020B0502020202020204" pitchFamily="34" charset="0"/>
            </a:endParaRPr>
          </a:p>
          <a:p>
            <a:pPr algn="l">
              <a:defRPr/>
            </a:pPr>
            <a:endParaRPr lang="en-GB" altLang="en-US" sz="1600" dirty="0">
              <a:latin typeface="Century Gothic" panose="020B0502020202020204" pitchFamily="34" charset="0"/>
            </a:endParaRPr>
          </a:p>
          <a:p>
            <a:pPr marL="342900" indent="-342900" algn="just">
              <a:lnSpc>
                <a:spcPct val="150000"/>
              </a:lnSpc>
              <a:buFont typeface="Wingdings" panose="05000000000000000000" pitchFamily="2" charset="2"/>
              <a:buChar char="§"/>
              <a:defRPr/>
            </a:pPr>
            <a:endParaRPr lang="en-GB" altLang="en-US" sz="1600" dirty="0">
              <a:latin typeface="Century Gothic" panose="020B0502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40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4"/>
            <a:ext cx="9144000" cy="3952923"/>
          </a:xfrm>
        </p:spPr>
        <p:txBody>
          <a:bodyPr>
            <a:normAutofit fontScale="85000" lnSpcReduction="20000"/>
          </a:bodyPr>
          <a:lstStyle/>
          <a:p>
            <a:pPr algn="just">
              <a:lnSpc>
                <a:spcPct val="150000"/>
              </a:lnSpc>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6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Article 2 of the ILO Convention 190 states that each member for which this Convention is in force undertakes to declare and pursue a national policy designed to promote, by means appropriate to national conditions and practice, equality of opportunity and treatment in respect of employment and occupation, with a view to eliminating any discrimination in respect thereof.</a:t>
            </a:r>
            <a:endParaRPr lang="en-ZA" sz="16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Article 3 of the ILO Convention No. 190 is applicable to violence and harassment</a:t>
            </a:r>
            <a:r>
              <a:rPr lang="en-ZA"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in the workplace occurring in the course of, linked with or arising out of work. This is complemented by Article 10 of Convention No. 190, which provides for easy access to appropriate and effective remedies, safe, fair and effective reporting and dispute resolution mechanisms and procedures in cases of violence and harassment in the workplace. Article 4 of the ILO Convention No. 197 states that members should take measures to protect the safety and health of workers of both genders, including the protection of their reproductive health</a:t>
            </a:r>
            <a:endParaRPr lang="en-GB" sz="16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48762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41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Autofit/>
          </a:bodyPr>
          <a:lstStyle/>
          <a:p>
            <a:pPr eaLnBrk="1" hangingPunct="1"/>
            <a:r>
              <a:rPr lang="en-GB" altLang="en-US" sz="1800" b="1" dirty="0">
                <a:latin typeface="Century Gothic" panose="020B0502020202020204" pitchFamily="34" charset="0"/>
                <a:sym typeface="Century Gothic" panose="020B0502020202020204" pitchFamily="34" charset="0"/>
              </a:rPr>
              <a:t>INTERNATIONAL COVENANT ON ECONOMIC, SOCIAL AND CULTURAL RIGHTS</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5"/>
            <a:ext cx="9144000" cy="3468688"/>
          </a:xfrm>
        </p:spPr>
        <p:txBody>
          <a:bodyPr>
            <a:normAutofit fontScale="25000" lnSpcReduction="20000"/>
          </a:bodyPr>
          <a:lstStyle/>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Article 6 states that:</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 The States Parties to the present Covenant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recognise</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the right to work, which</a:t>
            </a:r>
            <a:r>
              <a:rPr lang="en-ZA" sz="5600" dirty="0">
                <a:latin typeface="Century Gothic" panose="020B0502020202020204" pitchFamily="34" charset="0"/>
                <a:ea typeface="Calibri" panose="020F0502020204030204" pitchFamily="34" charset="0"/>
                <a:cs typeface="Times New Roman" panose="02020603050405020304" pitchFamily="18" charset="0"/>
              </a:rPr>
              <a:t> </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includes the right of everyone to the opportunity to gain his living by work which he freely chooses or accepts and will take appropriate steps to safeguard this right.</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 The steps to be taken by a State Party to the present Covenant to achieve the full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realisation</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of this right shall include technical and vocational guidance and training </a:t>
            </a:r>
            <a:r>
              <a:rPr lang="en-US" sz="5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policies and techniques to achieve steady economic, social and cultural development and full and productive employment under conditions safeguarding fundamental political and economic freedoms to the individual.</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5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5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22779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42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kumimoji="0" lang="en-GB" altLang="en-US"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sym typeface="Century Gothic" panose="020B0502020202020204" pitchFamily="34" charset="0"/>
              </a:rPr>
              <a:t>REGIONAL INSTRUMENTS</a:t>
            </a:r>
            <a:endParaRPr lang="en-GB" altLang="en-US" sz="18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4"/>
            <a:ext cx="9144000" cy="3935615"/>
          </a:xfrm>
        </p:spPr>
        <p:txBody>
          <a:bodyPr>
            <a:norm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Protocol to the African Charter on Human and People's Rights on the Rights of Women in</a:t>
            </a: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Africa.</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Article 2 provides that all state parties shall combat all forms of discrimination against women through appropriate legislative, institutional, and other measures.</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Article 13 provides for economic and social welfare rights. It states that parties shall adopt and enforce legislative and other measures to guarantee women equal opportunities in work and career advancement and other economic opportunities.</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0778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43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kumimoji="0" lang="en-GB" altLang="en-US"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sym typeface="Century Gothic" panose="020B0502020202020204" pitchFamily="34" charset="0"/>
              </a:rPr>
              <a:t>REGIONAL INSTRUMENTS</a:t>
            </a:r>
            <a:endParaRPr lang="en-GB" altLang="en-US" sz="18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4"/>
            <a:ext cx="9144000" cy="3935615"/>
          </a:xfrm>
        </p:spPr>
        <p:txBody>
          <a:bodyPr>
            <a:normAutofit fontScale="85000" lnSpcReduction="10000"/>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In this respect, they shall:</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a) Promote equality of access to employment</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c) Ensure transparency in recruitment, promotion and dismissal of women and combat and punish sexual harassment in the workplace</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b) Promote the right to equal remuneration for jobs of equal value for women and men</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d) Guarantee women the freedom to choose their occupation and protect them from exploitation by their employers violating and exploiting their fundamental rights as </a:t>
            </a:r>
            <a:r>
              <a:rPr kumimoji="0" lang="en-US" sz="1400" b="0" i="0" u="none" strike="noStrike" kern="1200" cap="none" spc="0" normalizeH="0" baseline="0" noProof="0" dirty="0" err="1">
                <a:ln>
                  <a:noFill/>
                </a:ln>
                <a:solidFill>
                  <a:srgbClr val="373435"/>
                </a:solidFill>
                <a:effectLst/>
                <a:uLnTx/>
                <a:uFillTx/>
                <a:latin typeface="Century Gothic" panose="020B0502020202020204" pitchFamily="34" charset="0"/>
                <a:ea typeface="Calibri" panose="020F0502020204030204" pitchFamily="34" charset="0"/>
                <a:cs typeface="ÍˇÂá˛"/>
              </a:rPr>
              <a:t>recognised</a:t>
            </a: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 and guaranteed by conventions, laws, and regulations in force</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e) Create conditions to promote and support the occupations and economic activities of women within the informal sector.</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f) Establish a system of protection and social insurance for women working in the</a:t>
            </a: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informal sector and </a:t>
            </a:r>
            <a:r>
              <a:rPr kumimoji="0" lang="en-US" sz="1400" b="0" i="0" u="none" strike="noStrike" kern="1200" cap="none" spc="0" normalizeH="0" baseline="0" noProof="0" dirty="0" err="1">
                <a:ln>
                  <a:noFill/>
                </a:ln>
                <a:solidFill>
                  <a:srgbClr val="373435"/>
                </a:solidFill>
                <a:effectLst/>
                <a:uLnTx/>
                <a:uFillTx/>
                <a:latin typeface="Century Gothic" panose="020B0502020202020204" pitchFamily="34" charset="0"/>
                <a:ea typeface="Calibri" panose="020F0502020204030204" pitchFamily="34" charset="0"/>
                <a:cs typeface="ÍˇÂá˛"/>
              </a:rPr>
              <a:t>sensitise</a:t>
            </a:r>
            <a:r>
              <a:rPr kumimoji="0" lang="en-US" sz="1400" b="0" i="0" u="none" strike="noStrike" kern="1200" cap="none" spc="0" normalizeH="0" baseline="0" noProof="0" dirty="0">
                <a:ln>
                  <a:noFill/>
                </a:ln>
                <a:solidFill>
                  <a:srgbClr val="373435"/>
                </a:solidFill>
                <a:effectLst/>
                <a:uLnTx/>
                <a:uFillTx/>
                <a:latin typeface="Century Gothic" panose="020B0502020202020204" pitchFamily="34" charset="0"/>
                <a:ea typeface="Calibri" panose="020F0502020204030204" pitchFamily="34" charset="0"/>
                <a:cs typeface="ÍˇÂá˛"/>
              </a:rPr>
              <a:t> them to adhere to it.</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53270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44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3"/>
            <a:ext cx="9144000" cy="3600450"/>
          </a:xfrm>
        </p:spPr>
        <p:txBody>
          <a:bodyPr>
            <a:normAutofit fontScale="25000" lnSpcReduction="20000"/>
          </a:bodyPr>
          <a:lstStyle/>
          <a:p>
            <a:pPr algn="just">
              <a:lnSpc>
                <a:spcPct val="150000"/>
              </a:lnSpc>
            </a:pPr>
            <a:r>
              <a:rPr lang="en-US" sz="5600" dirty="0">
                <a:solidFill>
                  <a:srgbClr val="373435"/>
                </a:solidFill>
                <a:effectLst/>
                <a:latin typeface="Century Gothic" panose="020B0502020202020204" pitchFamily="34" charset="0"/>
                <a:ea typeface="Calibri" panose="020F0502020204030204" pitchFamily="34" charset="0"/>
                <a:cs typeface="ÍˇÂá˛"/>
              </a:rPr>
              <a:t>Article 19 provides for the right to sustainable development. It states that women shall have the right to fully enjoy their right to sustainable development. In this regard, state parties shall take all appropriate measures to:</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5600" dirty="0">
                <a:solidFill>
                  <a:srgbClr val="373435"/>
                </a:solidFill>
                <a:effectLst/>
                <a:latin typeface="Century Gothic" panose="020B0502020202020204" pitchFamily="34" charset="0"/>
                <a:ea typeface="Calibri" panose="020F0502020204030204" pitchFamily="34" charset="0"/>
                <a:cs typeface="ÍˇÂá˛"/>
              </a:rPr>
              <a:t>Introduce the gender perspective in the national development planning procedures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5600" dirty="0">
                <a:solidFill>
                  <a:srgbClr val="373435"/>
                </a:solidFill>
                <a:effectLst/>
                <a:latin typeface="Century Gothic" panose="020B0502020202020204" pitchFamily="34" charset="0"/>
                <a:ea typeface="Calibri" panose="020F0502020204030204" pitchFamily="34" charset="0"/>
                <a:cs typeface="ÍˇÂá˛"/>
              </a:rPr>
              <a:t>Ensure participation of women at all levels in the </a:t>
            </a:r>
            <a:r>
              <a:rPr lang="en-US" sz="5600" dirty="0" err="1">
                <a:solidFill>
                  <a:srgbClr val="373435"/>
                </a:solidFill>
                <a:effectLst/>
                <a:latin typeface="Century Gothic" panose="020B0502020202020204" pitchFamily="34" charset="0"/>
                <a:ea typeface="Calibri" panose="020F0502020204030204" pitchFamily="34" charset="0"/>
                <a:cs typeface="ÍˇÂá˛"/>
              </a:rPr>
              <a:t>conceptualisation</a:t>
            </a:r>
            <a:r>
              <a:rPr lang="en-US" sz="5600" dirty="0">
                <a:solidFill>
                  <a:srgbClr val="373435"/>
                </a:solidFill>
                <a:effectLst/>
                <a:latin typeface="Century Gothic" panose="020B0502020202020204" pitchFamily="34" charset="0"/>
                <a:ea typeface="Calibri" panose="020F0502020204030204" pitchFamily="34" charset="0"/>
                <a:cs typeface="ÍˇÂá˛"/>
              </a:rPr>
              <a:t>, decision-making, implementation, and evaluation of development policies and </a:t>
            </a:r>
            <a:r>
              <a:rPr lang="en-US" sz="5600" dirty="0" err="1">
                <a:solidFill>
                  <a:srgbClr val="373435"/>
                </a:solidFill>
                <a:effectLst/>
                <a:latin typeface="Century Gothic" panose="020B0502020202020204" pitchFamily="34" charset="0"/>
                <a:ea typeface="Calibri" panose="020F0502020204030204" pitchFamily="34" charset="0"/>
                <a:cs typeface="ÍˇÂá˛"/>
              </a:rPr>
              <a:t>programmes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5600" dirty="0">
                <a:solidFill>
                  <a:srgbClr val="373435"/>
                </a:solidFill>
                <a:effectLst/>
                <a:latin typeface="Century Gothic" panose="020B0502020202020204" pitchFamily="34" charset="0"/>
                <a:ea typeface="Calibri" panose="020F0502020204030204" pitchFamily="34" charset="0"/>
                <a:cs typeface="ÍˇÂá˛"/>
              </a:rPr>
              <a:t>Promote women's access to and control over productive resources such as land and guarantee their right to property</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5600" dirty="0">
                <a:solidFill>
                  <a:srgbClr val="373435"/>
                </a:solidFill>
                <a:effectLst/>
                <a:latin typeface="Century Gothic" panose="020B0502020202020204" pitchFamily="34" charset="0"/>
                <a:ea typeface="Calibri" panose="020F0502020204030204" pitchFamily="34" charset="0"/>
                <a:cs typeface="ÍˇÂá˛"/>
              </a:rPr>
              <a:t>Promote women's access to credit, training, skills development, and extension services at rural and urban levels to provide women with a higher quality of life and reduce the level of poverty among women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US" sz="5600" dirty="0">
                <a:solidFill>
                  <a:srgbClr val="373435"/>
                </a:solidFill>
                <a:effectLst/>
                <a:latin typeface="Century Gothic" panose="020B0502020202020204" pitchFamily="34" charset="0"/>
                <a:ea typeface="Calibri" panose="020F0502020204030204" pitchFamily="34" charset="0"/>
                <a:cs typeface="ÍˇÂá˛"/>
              </a:rPr>
              <a:t>Consider indicators of human development specifically relating to women in the elaboration of development policies and </a:t>
            </a:r>
            <a:r>
              <a:rPr lang="en-US" sz="5600" dirty="0" err="1">
                <a:solidFill>
                  <a:srgbClr val="373435"/>
                </a:solidFill>
                <a:effectLst/>
                <a:latin typeface="Century Gothic" panose="020B0502020202020204" pitchFamily="34" charset="0"/>
                <a:ea typeface="Calibri" panose="020F0502020204030204" pitchFamily="34" charset="0"/>
                <a:cs typeface="ÍˇÂá˛"/>
              </a:rPr>
              <a:t>programmes</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400" dirty="0">
                <a:solidFill>
                  <a:srgbClr val="373435"/>
                </a:solidFill>
                <a:effectLst/>
                <a:latin typeface="ÍˇÂá˛"/>
                <a:ea typeface="Calibri" panose="020F0502020204030204" pitchFamily="34" charset="0"/>
                <a:cs typeface="ÍˇÂá˛"/>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8120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45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DOMESTIC INSTRUMENTS</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3"/>
            <a:ext cx="9144000" cy="4202316"/>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Article 19 provides for the right to sustainable development. It states that women shall have the right to fully enjoy their right to sustainable development.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In this regard, state parties shall take all appropriate measures to: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a) Introduce the gender perspective in the national development planning procedures Section 9(1) of the Constitution states that everyone is equal before the law and has the right to equal protection and benefit of the law. Section 9(3) further states that the state may not unfairly discriminate directly or indirectly against anyone on one or more grounds, including race, gender, sex, pregnancy, marital status, ethnic or social origin, </a:t>
            </a:r>
            <a:r>
              <a:rPr lang="en-US" sz="1400" dirty="0" err="1">
                <a:solidFill>
                  <a:srgbClr val="373435"/>
                </a:solidFill>
                <a:effectLst/>
                <a:latin typeface="Century Gothic" panose="020B0502020202020204" pitchFamily="34" charset="0"/>
                <a:ea typeface="Calibri" panose="020F0502020204030204" pitchFamily="34" charset="0"/>
                <a:cs typeface="ÍˇÂá˛"/>
              </a:rPr>
              <a:t>colour</a:t>
            </a:r>
            <a:r>
              <a:rPr lang="en-US" sz="1400" dirty="0">
                <a:solidFill>
                  <a:srgbClr val="373435"/>
                </a:solidFill>
                <a:effectLst/>
                <a:latin typeface="Century Gothic" panose="020B0502020202020204" pitchFamily="34" charset="0"/>
                <a:ea typeface="Calibri" panose="020F0502020204030204" pitchFamily="34" charset="0"/>
                <a:cs typeface="ÍˇÂá˛"/>
              </a:rPr>
              <a:t>, sexual orientation, age, disability, religion, conscience, belief, culture, language, and birth.</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3174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46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DOMESTIC INSTRUMENTS</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3"/>
            <a:ext cx="9144000" cy="4202316"/>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Constitution of the Republic of South Africa,1996 (The Constitution)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d) Promote women's access to credit, training, skills development, and extension services at rural and urban levels to provide women with a higher quality of life and reduce the level of poverty among women.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en-US" sz="1600" dirty="0">
                <a:solidFill>
                  <a:srgbClr val="373435"/>
                </a:solidFill>
                <a:effectLst/>
                <a:latin typeface="Century Gothic" panose="020B0502020202020204" pitchFamily="34" charset="0"/>
                <a:ea typeface="Calibri" panose="020F0502020204030204" pitchFamily="34" charset="0"/>
                <a:cs typeface="ÍˇÂá˛"/>
              </a:rPr>
              <a:t>f) Establish a system of protection and social insurance for women working in the informal sector and </a:t>
            </a:r>
            <a:r>
              <a:rPr lang="en-US" sz="1600" dirty="0" err="1">
                <a:solidFill>
                  <a:srgbClr val="373435"/>
                </a:solidFill>
                <a:effectLst/>
                <a:latin typeface="Century Gothic" panose="020B0502020202020204" pitchFamily="34" charset="0"/>
                <a:ea typeface="Calibri" panose="020F0502020204030204" pitchFamily="34" charset="0"/>
                <a:cs typeface="ÍˇÂá˛"/>
              </a:rPr>
              <a:t>sensitise</a:t>
            </a:r>
            <a:r>
              <a:rPr lang="en-US" sz="1600" dirty="0">
                <a:solidFill>
                  <a:srgbClr val="373435"/>
                </a:solidFill>
                <a:effectLst/>
                <a:latin typeface="Century Gothic" panose="020B0502020202020204" pitchFamily="34" charset="0"/>
                <a:ea typeface="Calibri" panose="020F0502020204030204" pitchFamily="34" charset="0"/>
                <a:cs typeface="ÍˇÂá˛"/>
              </a:rPr>
              <a:t> them to adhere to it.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startAt="5"/>
            </a:pPr>
            <a:r>
              <a:rPr lang="en-US" sz="1500" dirty="0">
                <a:solidFill>
                  <a:srgbClr val="373435"/>
                </a:solidFill>
                <a:effectLst/>
                <a:latin typeface="Century Gothic" panose="020B0502020202020204" pitchFamily="34" charset="0"/>
                <a:ea typeface="Calibri" panose="020F0502020204030204" pitchFamily="34" charset="0"/>
                <a:cs typeface="ÍˇÂá˛"/>
              </a:rPr>
              <a:t>Create conditions to promote and support the occupations and economic activities of women within the informal sector.</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03213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47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DOMESTIC INSTRUMENTS</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3"/>
            <a:ext cx="9144000" cy="4202316"/>
          </a:xfrm>
        </p:spPr>
        <p:txBody>
          <a:bodyPr>
            <a:normAutofit fontScale="85000" lnSpcReduction="20000"/>
          </a:bodyPr>
          <a:lstStyle/>
          <a:p>
            <a:pPr algn="just">
              <a:lnSpc>
                <a:spcPct val="150000"/>
              </a:lnSpc>
            </a:pPr>
            <a:r>
              <a:rPr lang="en-US" sz="2000" dirty="0">
                <a:solidFill>
                  <a:srgbClr val="373435"/>
                </a:solidFill>
                <a:effectLst/>
                <a:latin typeface="Century Gothic" panose="020B0502020202020204" pitchFamily="34" charset="0"/>
                <a:ea typeface="Calibri" panose="020F0502020204030204" pitchFamily="34" charset="0"/>
                <a:cs typeface="ÍˇÂá˛"/>
              </a:rPr>
              <a:t>Article 19 provides for the right to sustainable development. It states that women shall have the right to fully enjoy their right to sustainable development.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000" dirty="0">
                <a:solidFill>
                  <a:srgbClr val="373435"/>
                </a:solidFill>
                <a:effectLst/>
                <a:latin typeface="Century Gothic" panose="020B0502020202020204" pitchFamily="34" charset="0"/>
                <a:ea typeface="Calibri" panose="020F0502020204030204" pitchFamily="34" charset="0"/>
                <a:cs typeface="ÍˇÂá˛"/>
              </a:rPr>
              <a:t>In this regard, state parties shall take all appropriate measures to:</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000" dirty="0">
                <a:solidFill>
                  <a:srgbClr val="373435"/>
                </a:solidFill>
                <a:effectLst/>
                <a:latin typeface="Century Gothic" panose="020B0502020202020204" pitchFamily="34" charset="0"/>
                <a:ea typeface="Calibri" panose="020F0502020204030204" pitchFamily="34" charset="0"/>
                <a:cs typeface="ÍˇÂá˛"/>
              </a:rPr>
              <a:t>a) </a:t>
            </a:r>
            <a:r>
              <a:rPr lang="en-US" sz="2200" dirty="0">
                <a:solidFill>
                  <a:srgbClr val="373435"/>
                </a:solidFill>
                <a:effectLst/>
                <a:latin typeface="Century Gothic" panose="020B0502020202020204" pitchFamily="34" charset="0"/>
                <a:ea typeface="Calibri" panose="020F0502020204030204" pitchFamily="34" charset="0"/>
                <a:cs typeface="ÍˇÂá˛"/>
              </a:rPr>
              <a:t>Introduce the gender perspective in the national development planning procedures Section 9(1) of the Constitution states that everyone is equal before the law and has the right to equal protection and benefit of the law. </a:t>
            </a:r>
            <a:r>
              <a:rPr lang="en-US" sz="2000" dirty="0">
                <a:solidFill>
                  <a:srgbClr val="373435"/>
                </a:solidFill>
                <a:effectLst/>
                <a:latin typeface="Century Gothic" panose="020B0502020202020204" pitchFamily="34" charset="0"/>
                <a:ea typeface="Calibri" panose="020F0502020204030204" pitchFamily="34" charset="0"/>
                <a:cs typeface="ÍˇÂá˛"/>
              </a:rPr>
              <a:t>Section 9(3) further states that the state may not unfairly discriminate directly or indirectly against anyone on one or more grounds, including race, gender, sex, pregnancy, marital status, ethnic or social origin, </a:t>
            </a:r>
            <a:r>
              <a:rPr lang="en-US" sz="2000" dirty="0" err="1">
                <a:solidFill>
                  <a:srgbClr val="373435"/>
                </a:solidFill>
                <a:effectLst/>
                <a:latin typeface="Century Gothic" panose="020B0502020202020204" pitchFamily="34" charset="0"/>
                <a:ea typeface="Calibri" panose="020F0502020204030204" pitchFamily="34" charset="0"/>
                <a:cs typeface="ÍˇÂá˛"/>
              </a:rPr>
              <a:t>colour</a:t>
            </a:r>
            <a:r>
              <a:rPr lang="en-US" sz="2000" dirty="0">
                <a:solidFill>
                  <a:srgbClr val="373435"/>
                </a:solidFill>
                <a:effectLst/>
                <a:latin typeface="Century Gothic" panose="020B0502020202020204" pitchFamily="34" charset="0"/>
                <a:ea typeface="Calibri" panose="020F0502020204030204" pitchFamily="34" charset="0"/>
                <a:cs typeface="ÍˇÂá˛"/>
              </a:rPr>
              <a:t>, sexual orientation</a:t>
            </a:r>
            <a:r>
              <a:rPr lang="en-US" sz="2900" dirty="0">
                <a:solidFill>
                  <a:srgbClr val="373435"/>
                </a:solidFill>
                <a:effectLst/>
                <a:latin typeface="Century Gothic" panose="020B0502020202020204" pitchFamily="34" charset="0"/>
                <a:ea typeface="Calibri" panose="020F0502020204030204" pitchFamily="34" charset="0"/>
                <a:cs typeface="ÍˇÂá˛"/>
              </a:rPr>
              <a:t>, </a:t>
            </a:r>
            <a:r>
              <a:rPr lang="en-US" sz="2000" dirty="0">
                <a:solidFill>
                  <a:srgbClr val="373435"/>
                </a:solidFill>
                <a:effectLst/>
                <a:latin typeface="Century Gothic" panose="020B0502020202020204" pitchFamily="34" charset="0"/>
                <a:ea typeface="Calibri" panose="020F0502020204030204" pitchFamily="34" charset="0"/>
                <a:cs typeface="ÍˇÂá˛"/>
              </a:rPr>
              <a:t>age, disability, religion, conscience, belief, culture, language, and birth.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7836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48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571451"/>
          </a:xfrm>
        </p:spPr>
        <p:txBody>
          <a:bodyPr>
            <a:noAutofit/>
          </a:bodyPr>
          <a:lstStyle/>
          <a:p>
            <a:pPr eaLnBrk="1" hangingPunct="1"/>
            <a:br>
              <a:rPr lang="en-ZA" altLang="en-US" sz="1800" b="1" dirty="0">
                <a:latin typeface="Century Gothic" panose="020B0502020202020204" pitchFamily="34" charset="0"/>
                <a:sym typeface="Century Gothic" panose="020B0502020202020204" pitchFamily="34" charset="0"/>
              </a:rPr>
            </a:br>
            <a:br>
              <a:rPr lang="en-ZA" altLang="en-US" sz="1800" b="1" dirty="0">
                <a:latin typeface="Century Gothic" panose="020B0502020202020204" pitchFamily="34" charset="0"/>
                <a:sym typeface="Century Gothic" panose="020B0502020202020204" pitchFamily="34" charset="0"/>
              </a:rPr>
            </a:br>
            <a:r>
              <a:rPr lang="en-ZA" altLang="en-US" sz="1800" b="1" dirty="0">
                <a:latin typeface="Century Gothic" panose="020B0502020202020204" pitchFamily="34" charset="0"/>
                <a:sym typeface="Century Gothic" panose="020B0502020202020204" pitchFamily="34" charset="0"/>
              </a:rPr>
              <a:t>THE COMMISSION FOR GENDER EQUALITY ACT 39 OF 1996 AS AMENDED </a:t>
            </a:r>
            <a:br>
              <a:rPr lang="en-ZA" altLang="en-US" sz="1800" b="1" dirty="0">
                <a:latin typeface="Century Gothic" panose="020B0502020202020204" pitchFamily="34" charset="0"/>
                <a:sym typeface="Century Gothic" panose="020B0502020202020204" pitchFamily="34" charset="0"/>
              </a:rPr>
            </a:br>
            <a:r>
              <a:rPr lang="en-ZA" altLang="en-US" sz="1800" b="1" dirty="0">
                <a:latin typeface="Century Gothic" panose="020B0502020202020204" pitchFamily="34" charset="0"/>
                <a:sym typeface="Century Gothic" panose="020B0502020202020204" pitchFamily="34" charset="0"/>
              </a:rPr>
              <a:t>(THE CGE ACT)</a:t>
            </a:r>
            <a:endParaRPr lang="en-GB" altLang="en-US" sz="18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3080965"/>
            <a:ext cx="9144000" cy="3600450"/>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CGE Act was promulgated into law in 1996 and regulates the Commission. The Commission has been established to promote respect for, the protection of, development and attainment of gender equality. In terms of Section 11(1)(e) read with Section 12, the Commission is mandated to investigate any gender-related issue on its own accord or on receipt of a complaint and shall </a:t>
            </a:r>
            <a:r>
              <a:rPr lang="en-US" sz="1400" dirty="0" err="1">
                <a:solidFill>
                  <a:srgbClr val="373435"/>
                </a:solidFill>
                <a:effectLst/>
                <a:latin typeface="Century Gothic" panose="020B0502020202020204" pitchFamily="34" charset="0"/>
                <a:ea typeface="Calibri" panose="020F0502020204030204" pitchFamily="34" charset="0"/>
                <a:cs typeface="ÍˇÂá˛"/>
              </a:rPr>
              <a:t>endeavour</a:t>
            </a:r>
            <a:r>
              <a:rPr lang="en-US" sz="1400" dirty="0">
                <a:solidFill>
                  <a:srgbClr val="373435"/>
                </a:solidFill>
                <a:effectLst/>
                <a:latin typeface="Century Gothic" panose="020B0502020202020204" pitchFamily="34" charset="0"/>
                <a:ea typeface="Calibri" panose="020F0502020204030204" pitchFamily="34" charset="0"/>
                <a:cs typeface="ÍˇÂá˛"/>
              </a:rPr>
              <a:t> to resolve the same. The procedure to be followed in any investigation shall be determined by the Commission in terms of Section 12 of the CGE Act.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454727" y="-228455"/>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70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860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49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ZA" altLang="en-US" sz="1800" b="1" dirty="0">
                <a:latin typeface="Century Gothic" panose="020B0502020202020204" pitchFamily="34" charset="0"/>
                <a:sym typeface="Century Gothic" panose="020B0502020202020204" pitchFamily="34" charset="0"/>
              </a:rPr>
              <a:t>LABOUR RELATIONS ACT, 66 OF 1995</a:t>
            </a:r>
            <a:endParaRPr lang="en-GB" altLang="en-US" sz="18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5"/>
            <a:ext cx="9144000" cy="3468688"/>
          </a:xfrm>
        </p:spPr>
        <p:txBody>
          <a:bodyPr>
            <a:normAutofit/>
          </a:bodyPr>
          <a:lstStyle/>
          <a:p>
            <a:pPr algn="just">
              <a:lnSpc>
                <a:spcPct val="150000"/>
              </a:lnSpc>
            </a:pPr>
            <a:endParaRPr lang="en-US" sz="18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The Labour Relations Act not only protects all parties in the workplace but also aims to promote economic growth, fair labour practices, peace, democracy, and social development.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a:solidFill>
                  <a:srgbClr val="373435"/>
                </a:solidFill>
                <a:effectLst/>
                <a:latin typeface="Century Gothic" panose="020B0502020202020204" pitchFamily="34" charset="0"/>
                <a:ea typeface="Calibri" panose="020F0502020204030204" pitchFamily="34" charset="0"/>
                <a:cs typeface="ÍˇÂá˛"/>
              </a:rPr>
              <a:t> </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a:solidFill>
                  <a:srgbClr val="373435"/>
                </a:solidFill>
                <a:effectLst/>
                <a:latin typeface="Century Gothic" panose="020B0502020202020204" pitchFamily="34" charset="0"/>
                <a:ea typeface="Calibri" panose="020F0502020204030204" pitchFamily="34" charset="0"/>
                <a:cs typeface="ÍˇÂá˛"/>
              </a:rPr>
              <a:t> </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8970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8">
            <a:extLst>
              <a:ext uri="{FF2B5EF4-FFF2-40B4-BE49-F238E27FC236}">
                <a16:creationId xmlns:a16="http://schemas.microsoft.com/office/drawing/2014/main" id="{EF418AD8-BC9C-BB45-930F-7756987969D0}"/>
              </a:ext>
            </a:extLst>
          </p:cNvPr>
          <p:cNvGrpSpPr>
            <a:grpSpLocks/>
          </p:cNvGrpSpPr>
          <p:nvPr/>
        </p:nvGrpSpPr>
        <p:grpSpPr bwMode="auto">
          <a:xfrm>
            <a:off x="1524000" y="0"/>
            <a:ext cx="9144000" cy="6859588"/>
            <a:chOff x="0" y="0"/>
            <a:chExt cx="9144000" cy="6859029"/>
          </a:xfrm>
        </p:grpSpPr>
        <p:pic>
          <p:nvPicPr>
            <p:cNvPr id="11270" name="Picture 7" descr="CGE Banner1">
              <a:extLst>
                <a:ext uri="{FF2B5EF4-FFF2-40B4-BE49-F238E27FC236}">
                  <a16:creationId xmlns:a16="http://schemas.microsoft.com/office/drawing/2014/main" id="{15BC64C5-52DE-6744-842E-F95CF292C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a:extLst>
                <a:ext uri="{FF2B5EF4-FFF2-40B4-BE49-F238E27FC236}">
                  <a16:creationId xmlns:a16="http://schemas.microsoft.com/office/drawing/2014/main" id="{FAEF07CD-F1FE-EA4F-A0A5-E07A3E790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Slide Number Placeholder 5">
            <a:extLst>
              <a:ext uri="{FF2B5EF4-FFF2-40B4-BE49-F238E27FC236}">
                <a16:creationId xmlns:a16="http://schemas.microsoft.com/office/drawing/2014/main" id="{29ADB89C-1D7E-DB46-A4AD-E4F0C6F904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04B09A8-4044-B448-AD72-7CA4298A36BF}" type="slidenum">
              <a:rPr lang="en-GB" altLang="en-US" sz="1400"/>
              <a:pPr>
                <a:spcBef>
                  <a:spcPct val="0"/>
                </a:spcBef>
                <a:buFontTx/>
                <a:buNone/>
              </a:pPr>
              <a:t>5</a:t>
            </a:fld>
            <a:endParaRPr lang="en-GB" altLang="en-US" sz="1400" dirty="0"/>
          </a:p>
        </p:txBody>
      </p:sp>
      <p:sp>
        <p:nvSpPr>
          <p:cNvPr id="11268" name="Rectangle 2">
            <a:extLst>
              <a:ext uri="{FF2B5EF4-FFF2-40B4-BE49-F238E27FC236}">
                <a16:creationId xmlns:a16="http://schemas.microsoft.com/office/drawing/2014/main" id="{2F257186-59FF-ED4A-BE29-CAE43F81CE7B}"/>
              </a:ext>
            </a:extLst>
          </p:cNvPr>
          <p:cNvSpPr>
            <a:spLocks noGrp="1" noChangeArrowheads="1"/>
          </p:cNvSpPr>
          <p:nvPr>
            <p:ph type="ctrTitle"/>
          </p:nvPr>
        </p:nvSpPr>
        <p:spPr>
          <a:xfrm>
            <a:off x="2279650" y="2060575"/>
            <a:ext cx="7772400" cy="431800"/>
          </a:xfrm>
        </p:spPr>
        <p:txBody>
          <a:bodyPr>
            <a:normAutofit/>
          </a:bodyPr>
          <a:lstStyle/>
          <a:p>
            <a:r>
              <a:rPr lang="en-GB" altLang="en-US" sz="2000" b="1" dirty="0">
                <a:latin typeface="Century Gothic" panose="020B0502020202020204" pitchFamily="34" charset="0"/>
                <a:sym typeface="Century Gothic" panose="020B0502020202020204" pitchFamily="34" charset="0"/>
              </a:rPr>
              <a:t>CURRENT TRANSFORMATION LAWS </a:t>
            </a:r>
          </a:p>
        </p:txBody>
      </p:sp>
      <p:sp>
        <p:nvSpPr>
          <p:cNvPr id="11269" name="Rectangle 3">
            <a:extLst>
              <a:ext uri="{FF2B5EF4-FFF2-40B4-BE49-F238E27FC236}">
                <a16:creationId xmlns:a16="http://schemas.microsoft.com/office/drawing/2014/main" id="{3ADD5160-FE48-C44F-95CA-9D8987927AA6}"/>
              </a:ext>
            </a:extLst>
          </p:cNvPr>
          <p:cNvSpPr>
            <a:spLocks noGrp="1" noChangeArrowheads="1"/>
          </p:cNvSpPr>
          <p:nvPr>
            <p:ph type="subTitle" idx="1"/>
          </p:nvPr>
        </p:nvSpPr>
        <p:spPr>
          <a:xfrm>
            <a:off x="1588222" y="2855843"/>
            <a:ext cx="8497887" cy="4146397"/>
          </a:xfrm>
        </p:spPr>
        <p:txBody>
          <a:bodyPr>
            <a:no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a:t>
            </a:r>
            <a:r>
              <a:rPr lang="en-US" sz="1400" dirty="0">
                <a:solidFill>
                  <a:srgbClr val="373435"/>
                </a:solidFill>
                <a:latin typeface="Century Gothic" panose="020B0502020202020204" pitchFamily="34" charset="0"/>
                <a:ea typeface="Calibri" panose="020F0502020204030204" pitchFamily="34" charset="0"/>
                <a:cs typeface="ÍˇÂá˛"/>
              </a:rPr>
              <a:t>C</a:t>
            </a:r>
            <a:r>
              <a:rPr lang="en-US" sz="1400" dirty="0">
                <a:solidFill>
                  <a:srgbClr val="373435"/>
                </a:solidFill>
                <a:effectLst/>
                <a:latin typeface="Century Gothic" panose="020B0502020202020204" pitchFamily="34" charset="0"/>
                <a:ea typeface="Calibri" panose="020F0502020204030204" pitchFamily="34" charset="0"/>
                <a:cs typeface="ÍˇÂá˛"/>
              </a:rPr>
              <a:t>urrently  transformation laws are “managed” by three government departments.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AutoNum type="arabicPeriod"/>
            </a:pPr>
            <a:r>
              <a:rPr lang="en-US" sz="1400" dirty="0">
                <a:solidFill>
                  <a:srgbClr val="373435"/>
                </a:solidFill>
                <a:effectLst/>
                <a:latin typeface="Century Gothic" panose="020B0502020202020204" pitchFamily="34" charset="0"/>
                <a:ea typeface="Calibri" panose="020F0502020204030204" pitchFamily="34" charset="0"/>
                <a:cs typeface="ÍˇÂá˛"/>
              </a:rPr>
              <a:t>Employment equity (EE) is the domain of the </a:t>
            </a:r>
            <a:r>
              <a:rPr lang="en-US" sz="1400" b="1" dirty="0">
                <a:solidFill>
                  <a:srgbClr val="373435"/>
                </a:solidFill>
                <a:effectLst/>
                <a:latin typeface="Century Gothic" panose="020B0502020202020204" pitchFamily="34" charset="0"/>
                <a:ea typeface="Calibri" panose="020F0502020204030204" pitchFamily="34" charset="0"/>
                <a:cs typeface="ÍˇÂá˛"/>
              </a:rPr>
              <a:t>Department of Labour</a:t>
            </a:r>
            <a:r>
              <a:rPr lang="en-US" sz="1400" b="1" dirty="0">
                <a:solidFill>
                  <a:srgbClr val="373435"/>
                </a:solidFill>
                <a:latin typeface="Century Gothic" panose="020B0502020202020204" pitchFamily="34" charset="0"/>
                <a:ea typeface="Calibri" panose="020F0502020204030204" pitchFamily="34" charset="0"/>
                <a:cs typeface="ÍˇÂá˛"/>
              </a:rPr>
              <a:t>.</a:t>
            </a:r>
            <a:r>
              <a:rPr lang="en-US" sz="1400" dirty="0">
                <a:solidFill>
                  <a:srgbClr val="373435"/>
                </a:solidFill>
                <a:effectLst/>
                <a:latin typeface="Century Gothic" panose="020B0502020202020204" pitchFamily="34" charset="0"/>
                <a:ea typeface="Calibri" panose="020F0502020204030204" pitchFamily="34" charset="0"/>
                <a:cs typeface="ÍˇÂá˛"/>
              </a:rPr>
              <a:t> </a:t>
            </a:r>
          </a:p>
          <a:p>
            <a:pPr marL="342900" indent="-342900" algn="just">
              <a:lnSpc>
                <a:spcPct val="150000"/>
              </a:lnSpc>
              <a:buAutoNum type="arabicPeriod"/>
            </a:pPr>
            <a:r>
              <a:rPr lang="en-US" sz="1400" dirty="0">
                <a:solidFill>
                  <a:srgbClr val="373435"/>
                </a:solidFill>
                <a:latin typeface="Century Gothic" panose="020B0502020202020204" pitchFamily="34" charset="0"/>
                <a:ea typeface="Calibri" panose="020F0502020204030204" pitchFamily="34" charset="0"/>
                <a:cs typeface="ÍˇÂá˛"/>
              </a:rPr>
              <a:t>B</a:t>
            </a:r>
            <a:r>
              <a:rPr lang="en-US" sz="1400" dirty="0">
                <a:solidFill>
                  <a:srgbClr val="373435"/>
                </a:solidFill>
                <a:effectLst/>
                <a:latin typeface="Century Gothic" panose="020B0502020202020204" pitchFamily="34" charset="0"/>
                <a:ea typeface="Calibri" panose="020F0502020204030204" pitchFamily="34" charset="0"/>
                <a:cs typeface="ÍˇÂá˛"/>
              </a:rPr>
              <a:t>road-based black economic empowerment (B-BBEE) is assigned to the </a:t>
            </a:r>
            <a:r>
              <a:rPr lang="en-US" sz="1400" b="1" dirty="0">
                <a:solidFill>
                  <a:srgbClr val="373435"/>
                </a:solidFill>
                <a:effectLst/>
                <a:latin typeface="Century Gothic" panose="020B0502020202020204" pitchFamily="34" charset="0"/>
                <a:ea typeface="Calibri" panose="020F0502020204030204" pitchFamily="34" charset="0"/>
                <a:cs typeface="ÍˇÂá˛"/>
              </a:rPr>
              <a:t>Department of Trade and Industry.</a:t>
            </a:r>
          </a:p>
          <a:p>
            <a:pPr marL="342900" indent="-342900" algn="just">
              <a:lnSpc>
                <a:spcPct val="150000"/>
              </a:lnSpc>
              <a:buAutoNum type="arabicPeriod"/>
            </a:pPr>
            <a:r>
              <a:rPr lang="en-US" sz="1400" dirty="0">
                <a:solidFill>
                  <a:srgbClr val="373435"/>
                </a:solidFill>
                <a:effectLst/>
                <a:latin typeface="Century Gothic" panose="020B0502020202020204" pitchFamily="34" charset="0"/>
                <a:ea typeface="Calibri" panose="020F0502020204030204" pitchFamily="34" charset="0"/>
                <a:cs typeface="ÍˇÂá˛"/>
              </a:rPr>
              <a:t>The Preferential Procurement Policy Framework Act falls under the </a:t>
            </a:r>
            <a:r>
              <a:rPr lang="en-US" sz="1400" b="1" dirty="0">
                <a:solidFill>
                  <a:srgbClr val="373435"/>
                </a:solidFill>
                <a:effectLst/>
                <a:latin typeface="Century Gothic" panose="020B0502020202020204" pitchFamily="34" charset="0"/>
                <a:ea typeface="Calibri" panose="020F0502020204030204" pitchFamily="34" charset="0"/>
                <a:cs typeface="ÍˇÂá˛"/>
              </a:rPr>
              <a:t>National Treasury.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itchFamily="2" charset="2"/>
              <a:buChar char="§"/>
            </a:pPr>
            <a:endParaRPr lang="en-ZA" altLang="en-US" sz="1400" dirty="0">
              <a:solidFill>
                <a:srgbClr val="000000"/>
              </a:solidFill>
              <a:latin typeface="Century Gothic" panose="020B0502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50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ZA" altLang="en-US" sz="1800" b="1" dirty="0">
                <a:latin typeface="Century Gothic" panose="020B0502020202020204" pitchFamily="34" charset="0"/>
                <a:sym typeface="Century Gothic" panose="020B0502020202020204" pitchFamily="34" charset="0"/>
              </a:rPr>
              <a:t>EMPLOYMENT EQUITY ACT 55 OF 1998</a:t>
            </a:r>
            <a:endParaRPr lang="en-GB" altLang="en-US" sz="18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5"/>
            <a:ext cx="9144000" cy="3468688"/>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Employment Equity Act (EEA) effectively prohibits discrimination. </a:t>
            </a: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purpose of the act is to achieve equity in the workplace by promoting equal opportunities and fair treatment in employment through the elimination of unfair discrimination and implementing measures to redress the disadvantages in the workplace. </a:t>
            </a:r>
            <a:r>
              <a:rPr lang="en-US" sz="1600" dirty="0">
                <a:solidFill>
                  <a:srgbClr val="373435"/>
                </a:solidFill>
                <a:effectLst/>
                <a:latin typeface="Century Gothic" panose="020B0502020202020204" pitchFamily="34" charset="0"/>
                <a:ea typeface="Calibri" panose="020F0502020204030204" pitchFamily="34" charset="0"/>
                <a:cs typeface="ÍˇÂá˛"/>
              </a:rPr>
              <a:t>Section 60 of the EEA provides that, if the employer fails to take the steps necessary to deal with unfair discrimination or sexual harassment and it is proven that an employee has contravened the relevant provisions, the employer must be deemed also to have contravened that provision (Christian v Colliers Properties 2005 ,5 BLLR 479).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8583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51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601866"/>
          </a:xfrm>
        </p:spPr>
        <p:txBody>
          <a:bodyPr>
            <a:normAutofit/>
          </a:bodyPr>
          <a:lstStyle/>
          <a:p>
            <a:pPr eaLnBrk="1" hangingPunct="1"/>
            <a:r>
              <a:rPr lang="en-ZA" altLang="en-US" sz="1800" b="1" dirty="0">
                <a:latin typeface="Century Gothic" panose="020B0502020202020204" pitchFamily="34" charset="0"/>
                <a:sym typeface="Century Gothic" panose="020B0502020202020204" pitchFamily="34" charset="0"/>
              </a:rPr>
              <a:t>PROMOTION OF EQUALITY AND PREVENTION OF UNFAIR DISCRIMINATION ACT 4 OF 2000 (PEPUDA)</a:t>
            </a:r>
            <a:endParaRPr lang="en-GB" altLang="en-US" sz="18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30728"/>
            <a:ext cx="9144000" cy="4054270"/>
          </a:xfrm>
        </p:spPr>
        <p:txBody>
          <a:bodyPr>
            <a:normAutofit/>
          </a:bodyPr>
          <a:lstStyle/>
          <a:p>
            <a:pPr algn="just">
              <a:lnSpc>
                <a:spcPct val="150000"/>
              </a:lnSpc>
            </a:pPr>
            <a:endParaRPr lang="en-US" sz="14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PEPUDA came into effect in 2000. This law prohibits gender-based discrimination and provides for remedies designed to protect any person who experiences discrimination across the full spectrum of society including gender-based discrimination.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PEPUDA was enacted because of section 9(4) of the Constitution which requires the state to pass legislation that promotes equality and prevent unfair discrimination. PEPUDA gives effect to Section 9 of the Constitution and binds the state and all persons. PEPUDA does not, however, apply to any person to whom and to the extent to which the EEA applies.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24596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52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5"/>
            <a:ext cx="9144000" cy="3468688"/>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Neither the state nor any person may unfairly discriminate against any person. No person may unfairly discriminate against anyone on the ground of race, gender, disability, including the engagement in any activity which is intended to promote, or has the effect of promoting</a:t>
            </a:r>
            <a:r>
              <a:rPr lang="en-US" sz="1600" dirty="0">
                <a:solidFill>
                  <a:srgbClr val="373435"/>
                </a:solidFill>
                <a:effectLst/>
                <a:latin typeface="Century Gothic" panose="020B0502020202020204" pitchFamily="34" charset="0"/>
                <a:ea typeface="Calibri" panose="020F0502020204030204" pitchFamily="34" charset="0"/>
                <a:cs typeface="ÍˇÂá˛"/>
              </a:rPr>
              <a:t>, </a:t>
            </a:r>
            <a:r>
              <a:rPr lang="en-US" sz="1400" dirty="0">
                <a:solidFill>
                  <a:srgbClr val="373435"/>
                </a:solidFill>
                <a:effectLst/>
                <a:latin typeface="Century Gothic" panose="020B0502020202020204" pitchFamily="34" charset="0"/>
                <a:ea typeface="Calibri" panose="020F0502020204030204" pitchFamily="34" charset="0"/>
                <a:cs typeface="ÍˇÂá˛"/>
              </a:rPr>
              <a:t>exclusivity, based on race, gender-based violence, female genital mutilation</a:t>
            </a:r>
            <a:r>
              <a:rPr lang="en-US" sz="2900" dirty="0">
                <a:solidFill>
                  <a:srgbClr val="373435"/>
                </a:solidFill>
                <a:effectLst/>
                <a:latin typeface="Century Gothic" panose="020B0502020202020204" pitchFamily="34" charset="0"/>
                <a:ea typeface="Calibri" panose="020F0502020204030204" pitchFamily="34" charset="0"/>
                <a:cs typeface="ÍˇÂá˛"/>
              </a:rPr>
              <a:t>, </a:t>
            </a:r>
            <a:r>
              <a:rPr lang="en-US" sz="1400" dirty="0">
                <a:solidFill>
                  <a:srgbClr val="373435"/>
                </a:solidFill>
                <a:effectLst/>
                <a:latin typeface="Century Gothic" panose="020B0502020202020204" pitchFamily="34" charset="0"/>
                <a:ea typeface="Calibri" panose="020F0502020204030204" pitchFamily="34" charset="0"/>
                <a:cs typeface="ÍˇÂá˛"/>
              </a:rPr>
              <a:t>and the system  of preventing women from inheriting family property and failing to eliminate obstacles that unfairly limit or restrict persons with disabilities from enjoying equal opportunities or failing to  take steps to reasonably accommodate the needs of such persons.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6856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53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55801"/>
            <a:ext cx="7772400" cy="485842"/>
          </a:xfrm>
        </p:spPr>
        <p:txBody>
          <a:bodyPr>
            <a:normAutofit fontScale="90000"/>
          </a:bodyPr>
          <a:lstStyle/>
          <a:p>
            <a:pPr eaLnBrk="1" hangingPunct="1"/>
            <a:br>
              <a:rPr lang="en-ZA" altLang="en-US" sz="3200" b="1" dirty="0">
                <a:latin typeface="Century Gothic" panose="020B0502020202020204" pitchFamily="34" charset="0"/>
                <a:sym typeface="Century Gothic" panose="020B0502020202020204" pitchFamily="34" charset="0"/>
              </a:rPr>
            </a:br>
            <a:r>
              <a:rPr lang="en-ZA" altLang="en-US" sz="2000" b="1" dirty="0">
                <a:latin typeface="Century Gothic" panose="020B0502020202020204" pitchFamily="34" charset="0"/>
                <a:sym typeface="Century Gothic" panose="020B0502020202020204" pitchFamily="34" charset="0"/>
              </a:rPr>
              <a:t>BROAD-BASED ECONOMIC EMPOWERMENT ACT 53 OF 2003</a:t>
            </a:r>
            <a:br>
              <a:rPr lang="en-ZA" altLang="en-US" sz="1600" b="1" dirty="0">
                <a:latin typeface="Century Gothic" panose="020B0502020202020204" pitchFamily="34" charset="0"/>
                <a:sym typeface="Century Gothic" panose="020B0502020202020204" pitchFamily="34" charset="0"/>
              </a:rPr>
            </a:br>
            <a:endParaRPr lang="en-GB" altLang="en-US" sz="16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3825622"/>
          </a:xfrm>
        </p:spPr>
        <p:txBody>
          <a:bodyPr>
            <a:normAutofit/>
          </a:bodyPr>
          <a:lstStyle/>
          <a:p>
            <a:pPr algn="just">
              <a:lnSpc>
                <a:spcPct val="150000"/>
              </a:lnSpc>
            </a:pPr>
            <a:endParaRPr lang="en-US" sz="16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r>
              <a:rPr lang="en-US" sz="1600" dirty="0">
                <a:solidFill>
                  <a:srgbClr val="373435"/>
                </a:solidFill>
                <a:effectLst/>
                <a:latin typeface="Century Gothic" panose="020B0502020202020204" pitchFamily="34" charset="0"/>
                <a:ea typeface="Calibri" panose="020F0502020204030204" pitchFamily="34" charset="0"/>
                <a:cs typeface="ÍˇÂá˛"/>
              </a:rPr>
              <a:t>The objective of the act is to facilitate broad-based black economic empowerment by promoting economic transformation </a:t>
            </a:r>
            <a:r>
              <a:rPr lang="en-US" sz="1500" dirty="0">
                <a:solidFill>
                  <a:srgbClr val="373435"/>
                </a:solidFill>
                <a:effectLst/>
                <a:latin typeface="Century Gothic" panose="020B0502020202020204" pitchFamily="34" charset="0"/>
                <a:ea typeface="Calibri" panose="020F0502020204030204" pitchFamily="34" charset="0"/>
                <a:cs typeface="ÍˇÂá˛"/>
              </a:rPr>
              <a:t>to enable meaningful participation of black people in the economy; increasing the extent to which black women are involved in, and manage existing and new enterprises, and increasing their access to economic </a:t>
            </a:r>
            <a:r>
              <a:rPr lang="en-US" sz="1400" dirty="0">
                <a:solidFill>
                  <a:srgbClr val="373435"/>
                </a:solidFill>
                <a:effectLst/>
                <a:latin typeface="Century Gothic" panose="020B0502020202020204" pitchFamily="34" charset="0"/>
                <a:ea typeface="Calibri" panose="020F0502020204030204" pitchFamily="34" charset="0"/>
                <a:cs typeface="ÍˇÂá˛"/>
              </a:rPr>
              <a:t>activities, infrastructure, and skills training.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29669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54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55801"/>
            <a:ext cx="7772400" cy="346279"/>
          </a:xfrm>
        </p:spPr>
        <p:txBody>
          <a:bodyPr>
            <a:normAutofit/>
          </a:bodyPr>
          <a:lstStyle/>
          <a:p>
            <a:pPr eaLnBrk="1" hangingPunct="1"/>
            <a:r>
              <a:rPr lang="en-ZA" altLang="en-US" sz="1800" b="1" dirty="0">
                <a:latin typeface="Century Gothic" panose="020B0502020202020204" pitchFamily="34" charset="0"/>
                <a:sym typeface="Century Gothic" panose="020B0502020202020204" pitchFamily="34" charset="0"/>
              </a:rPr>
              <a:t>BASIC CONDITIONS OF EMPLOYMENT ACT 11 OF 2002</a:t>
            </a:r>
            <a:endParaRPr lang="en-GB" altLang="en-US" sz="18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29019"/>
            <a:ext cx="9144000" cy="3771744"/>
          </a:xfrm>
        </p:spPr>
        <p:txBody>
          <a:bodyPr>
            <a:normAutofit lnSpcReduction="10000"/>
          </a:bodyPr>
          <a:lstStyle/>
          <a:p>
            <a:pPr algn="just">
              <a:lnSpc>
                <a:spcPct val="150000"/>
              </a:lnSpc>
            </a:pPr>
            <a:endParaRPr lang="en-US" sz="16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r>
              <a:rPr lang="en-US" sz="1600" dirty="0">
                <a:solidFill>
                  <a:srgbClr val="373435"/>
                </a:solidFill>
                <a:effectLst/>
                <a:latin typeface="Century Gothic" panose="020B0502020202020204" pitchFamily="34" charset="0"/>
                <a:ea typeface="Calibri" panose="020F0502020204030204" pitchFamily="34" charset="0"/>
                <a:cs typeface="ÍˇÂá˛"/>
              </a:rPr>
              <a:t>This act regulates labour practices within the workplace and sets out the rights and duties of employees and employers. The act aims to ensure social justice by establishing the basic standards for employment regarding </a:t>
            </a:r>
            <a:r>
              <a:rPr lang="en-US" sz="1500" dirty="0">
                <a:solidFill>
                  <a:srgbClr val="373435"/>
                </a:solidFill>
                <a:effectLst/>
                <a:latin typeface="Century Gothic" panose="020B0502020202020204" pitchFamily="34" charset="0"/>
                <a:ea typeface="Calibri" panose="020F0502020204030204" pitchFamily="34" charset="0"/>
                <a:cs typeface="ÍˇÂá˛"/>
              </a:rPr>
              <a:t>working hours, leave (annual, study leave, maternity leave), remuneration, dismissal, and dispute resolution.</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600" dirty="0">
                <a:solidFill>
                  <a:srgbClr val="373435"/>
                </a:solidFill>
                <a:effectLst/>
                <a:latin typeface="Century Gothic" panose="020B0502020202020204" pitchFamily="34" charset="0"/>
                <a:ea typeface="Calibri" panose="020F0502020204030204" pitchFamily="34" charset="0"/>
                <a:cs typeface="ÍˇÂá˛"/>
              </a:rPr>
              <a:t> </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600" dirty="0">
                <a:solidFill>
                  <a:srgbClr val="373435"/>
                </a:solidFill>
                <a:effectLst/>
                <a:latin typeface="Century Gothic" panose="020B0502020202020204" pitchFamily="34" charset="0"/>
                <a:ea typeface="Calibri" panose="020F0502020204030204" pitchFamily="34" charset="0"/>
                <a:cs typeface="ÍˇÂá˛"/>
              </a:rPr>
              <a:t> </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9188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8">
            <a:extLst>
              <a:ext uri="{FF2B5EF4-FFF2-40B4-BE49-F238E27FC236}">
                <a16:creationId xmlns:a16="http://schemas.microsoft.com/office/drawing/2014/main" id="{EF418AD8-BC9C-BB45-930F-7756987969D0}"/>
              </a:ext>
            </a:extLst>
          </p:cNvPr>
          <p:cNvGrpSpPr>
            <a:grpSpLocks/>
          </p:cNvGrpSpPr>
          <p:nvPr/>
        </p:nvGrpSpPr>
        <p:grpSpPr bwMode="auto">
          <a:xfrm>
            <a:off x="1524000" y="0"/>
            <a:ext cx="9144000" cy="6859588"/>
            <a:chOff x="0" y="0"/>
            <a:chExt cx="9144000" cy="6859029"/>
          </a:xfrm>
        </p:grpSpPr>
        <p:pic>
          <p:nvPicPr>
            <p:cNvPr id="11270" name="Picture 7" descr="CGE Banner1">
              <a:extLst>
                <a:ext uri="{FF2B5EF4-FFF2-40B4-BE49-F238E27FC236}">
                  <a16:creationId xmlns:a16="http://schemas.microsoft.com/office/drawing/2014/main" id="{15BC64C5-52DE-6744-842E-F95CF292C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a:extLst>
                <a:ext uri="{FF2B5EF4-FFF2-40B4-BE49-F238E27FC236}">
                  <a16:creationId xmlns:a16="http://schemas.microsoft.com/office/drawing/2014/main" id="{FAEF07CD-F1FE-EA4F-A0A5-E07A3E790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Slide Number Placeholder 5">
            <a:extLst>
              <a:ext uri="{FF2B5EF4-FFF2-40B4-BE49-F238E27FC236}">
                <a16:creationId xmlns:a16="http://schemas.microsoft.com/office/drawing/2014/main" id="{29ADB89C-1D7E-DB46-A4AD-E4F0C6F904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04B09A8-4044-B448-AD72-7CA4298A36BF}" type="slidenum">
              <a:rPr lang="en-GB" altLang="en-US" sz="1400"/>
              <a:pPr>
                <a:spcBef>
                  <a:spcPct val="0"/>
                </a:spcBef>
                <a:buFontTx/>
                <a:buNone/>
              </a:pPr>
              <a:t>55</a:t>
            </a:fld>
            <a:endParaRPr lang="en-GB" altLang="en-US" sz="1400"/>
          </a:p>
        </p:txBody>
      </p:sp>
      <p:sp>
        <p:nvSpPr>
          <p:cNvPr id="11268" name="Rectangle 2">
            <a:extLst>
              <a:ext uri="{FF2B5EF4-FFF2-40B4-BE49-F238E27FC236}">
                <a16:creationId xmlns:a16="http://schemas.microsoft.com/office/drawing/2014/main" id="{2F257186-59FF-ED4A-BE29-CAE43F81CE7B}"/>
              </a:ext>
            </a:extLst>
          </p:cNvPr>
          <p:cNvSpPr>
            <a:spLocks noGrp="1" noChangeArrowheads="1"/>
          </p:cNvSpPr>
          <p:nvPr>
            <p:ph type="ctrTitle"/>
          </p:nvPr>
        </p:nvSpPr>
        <p:spPr>
          <a:xfrm>
            <a:off x="2279650" y="2060575"/>
            <a:ext cx="7772400" cy="2234334"/>
          </a:xfrm>
        </p:spPr>
        <p:txBody>
          <a:bodyPr>
            <a:normAutofit/>
          </a:bodyPr>
          <a:lstStyle/>
          <a:p>
            <a:r>
              <a:rPr lang="en-GB" altLang="en-US" sz="2000" b="1" dirty="0">
                <a:latin typeface="Century Gothic" panose="020B0502020202020204" pitchFamily="34" charset="0"/>
                <a:sym typeface="Century Gothic" panose="020B0502020202020204" pitchFamily="34" charset="0"/>
              </a:rPr>
              <a:t>PART 1:</a:t>
            </a:r>
          </a:p>
        </p:txBody>
      </p:sp>
      <p:sp>
        <p:nvSpPr>
          <p:cNvPr id="4" name="Subtitle 3">
            <a:extLst>
              <a:ext uri="{FF2B5EF4-FFF2-40B4-BE49-F238E27FC236}">
                <a16:creationId xmlns:a16="http://schemas.microsoft.com/office/drawing/2014/main" id="{C202E830-3C46-FA41-BD71-1B0034138672}"/>
              </a:ext>
            </a:extLst>
          </p:cNvPr>
          <p:cNvSpPr>
            <a:spLocks noGrp="1"/>
          </p:cNvSpPr>
          <p:nvPr>
            <p:ph type="subTitle" idx="1"/>
          </p:nvPr>
        </p:nvSpPr>
        <p:spPr>
          <a:xfrm>
            <a:off x="1524000" y="4641528"/>
            <a:ext cx="9144000" cy="969563"/>
          </a:xfrm>
        </p:spPr>
        <p:txBody>
          <a:bodyPr>
            <a:normAutofit/>
          </a:bodyPr>
          <a:lstStyle/>
          <a:p>
            <a:r>
              <a:rPr lang="en-US" sz="1800" b="1" dirty="0">
                <a:latin typeface="Century Gothic" panose="020B0502020202020204" pitchFamily="34" charset="0"/>
              </a:rPr>
              <a:t>TRANSFORMATION IN THE PRIVATE AND PUBLIC SECTOR: 2021</a:t>
            </a:r>
          </a:p>
        </p:txBody>
      </p:sp>
    </p:spTree>
    <p:extLst>
      <p:ext uri="{BB962C8B-B14F-4D97-AF65-F5344CB8AC3E}">
        <p14:creationId xmlns:p14="http://schemas.microsoft.com/office/powerpoint/2010/main" val="4188134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56</a:t>
            </a:fld>
            <a:endParaRPr lang="en-GB" altLang="en-US" sz="1400"/>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95729"/>
            <a:ext cx="9144000" cy="4289269"/>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Commission conducted its employment equity (EE) and transformation hearing with four entities: The Department of Trade, Industry and Competition, The National Department of Defence, </a:t>
            </a: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Pty Ltd, and Document Warehouse Pty Ltd.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chairperson of the Commission excused </a:t>
            </a: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Pty Ltd from appearing after submitting persuasive reasons not to appear before the Commission. The Commission resolved that for the purpose of compiling this report, it will </a:t>
            </a:r>
            <a:r>
              <a:rPr lang="en-US" sz="1400" dirty="0" err="1">
                <a:solidFill>
                  <a:srgbClr val="373435"/>
                </a:solidFill>
                <a:effectLst/>
                <a:latin typeface="Century Gothic" panose="020B0502020202020204" pitchFamily="34" charset="0"/>
                <a:ea typeface="Calibri" panose="020F0502020204030204" pitchFamily="34" charset="0"/>
                <a:cs typeface="ÍˇÂá˛"/>
              </a:rPr>
              <a:t>utilise</a:t>
            </a:r>
            <a:r>
              <a:rPr lang="en-US" sz="1400" dirty="0">
                <a:solidFill>
                  <a:srgbClr val="373435"/>
                </a:solidFill>
                <a:effectLst/>
                <a:latin typeface="Century Gothic" panose="020B0502020202020204" pitchFamily="34" charset="0"/>
                <a:ea typeface="Calibri" panose="020F0502020204030204" pitchFamily="34" charset="0"/>
                <a:cs typeface="ÍˇÂá˛"/>
              </a:rPr>
              <a:t> the information submitted in response to the Commission's questionnaire.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587"/>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a:extLst>
              <a:ext uri="{FF2B5EF4-FFF2-40B4-BE49-F238E27FC236}">
                <a16:creationId xmlns:a16="http://schemas.microsoft.com/office/drawing/2014/main" id="{9ACB3948-47AC-4885-B52F-7A01483A2D61}"/>
              </a:ext>
            </a:extLst>
          </p:cNvPr>
          <p:cNvSpPr>
            <a:spLocks noGrp="1"/>
          </p:cNvSpPr>
          <p:nvPr>
            <p:ph type="ctrTitle"/>
          </p:nvPr>
        </p:nvSpPr>
        <p:spPr>
          <a:xfrm>
            <a:off x="1524000" y="1930449"/>
            <a:ext cx="9144000" cy="365280"/>
          </a:xfrm>
        </p:spPr>
        <p:txBody>
          <a:bodyPr>
            <a:normAutofit/>
          </a:bodyPr>
          <a:lstStyle/>
          <a:p>
            <a:r>
              <a:rPr lang="en-ZA" sz="1800" b="1" dirty="0">
                <a:latin typeface="Century Gothic" panose="020B0502020202020204" pitchFamily="34" charset="0"/>
              </a:rPr>
              <a:t>PART 1: REPORT: TRANSFORMATION IN PUBLIC AND PRIVATE SECTOR</a:t>
            </a:r>
          </a:p>
        </p:txBody>
      </p:sp>
    </p:spTree>
    <p:extLst>
      <p:ext uri="{BB962C8B-B14F-4D97-AF65-F5344CB8AC3E}">
        <p14:creationId xmlns:p14="http://schemas.microsoft.com/office/powerpoint/2010/main" val="2614051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57</a:t>
            </a:fld>
            <a:endParaRPr lang="en-GB" altLang="en-US" sz="1400"/>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8313"/>
            <a:ext cx="9144000" cy="4306685"/>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That the Department of Defence (DOD) was represented by members that were not subpoenaed to appear before the Commission, nor did the Commission receive a letter of delegation from the director-general of the Ministry of Defence.</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Commission raised concerns about accounting officers who fail and/or neglect to appear before the Commission. </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Thus, the Commission resolved that the legal team would issue a letter to the director-general, requesting compelling reasons why the Commission should not institute legal proceedings against the director-general in Section 18 of the CGE as amended.</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587"/>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a:extLst>
              <a:ext uri="{FF2B5EF4-FFF2-40B4-BE49-F238E27FC236}">
                <a16:creationId xmlns:a16="http://schemas.microsoft.com/office/drawing/2014/main" id="{9ACB3948-47AC-4885-B52F-7A01483A2D61}"/>
              </a:ext>
            </a:extLst>
          </p:cNvPr>
          <p:cNvSpPr>
            <a:spLocks noGrp="1"/>
          </p:cNvSpPr>
          <p:nvPr>
            <p:ph type="ctrTitle"/>
          </p:nvPr>
        </p:nvSpPr>
        <p:spPr>
          <a:xfrm>
            <a:off x="1524000" y="1930449"/>
            <a:ext cx="9144000" cy="482012"/>
          </a:xfrm>
        </p:spPr>
        <p:txBody>
          <a:bodyPr>
            <a:normAutofit fontScale="90000"/>
          </a:bodyPr>
          <a:lstStyle/>
          <a:p>
            <a:r>
              <a:rPr lang="en-US" sz="1600" b="1" dirty="0">
                <a:solidFill>
                  <a:srgbClr val="004E70"/>
                </a:solidFill>
                <a:effectLst/>
                <a:latin typeface="Century Gothic" panose="020B0502020202020204" pitchFamily="34" charset="0"/>
                <a:ea typeface="Calibri" panose="020F0502020204030204" pitchFamily="34" charset="0"/>
                <a:cs typeface="ÍˇÂá˛"/>
              </a:rPr>
              <a:t> </a:t>
            </a:r>
            <a:br>
              <a:rPr lang="en-ZA" sz="1600" b="1" dirty="0">
                <a:effectLst/>
                <a:latin typeface="Century Gothic" panose="020B0502020202020204" pitchFamily="34" charset="0"/>
                <a:ea typeface="Calibri" panose="020F0502020204030204" pitchFamily="34" charset="0"/>
                <a:cs typeface="Times New Roman" panose="02020603050405020304" pitchFamily="18" charset="0"/>
              </a:rPr>
            </a:br>
            <a:r>
              <a:rPr kumimoji="0" lang="en-US" sz="20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ÍˇÂá˛"/>
              </a:rPr>
              <a:t>THE DEPARTMENT OF TRADE, INDUSTRY AND COMPETITION(DTIC)</a:t>
            </a:r>
            <a:br>
              <a:rPr kumimoji="0" lang="en-ZA" sz="16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br>
            <a:endParaRPr lang="en-ZA" sz="1600" b="1" dirty="0">
              <a:latin typeface="Century Gothic" panose="020B0502020202020204" pitchFamily="34" charset="0"/>
            </a:endParaRPr>
          </a:p>
        </p:txBody>
      </p:sp>
    </p:spTree>
    <p:extLst>
      <p:ext uri="{BB962C8B-B14F-4D97-AF65-F5344CB8AC3E}">
        <p14:creationId xmlns:p14="http://schemas.microsoft.com/office/powerpoint/2010/main" val="3388339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58</a:t>
            </a:fld>
            <a:endParaRPr lang="en-GB" altLang="en-US" sz="1400"/>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56817"/>
            <a:ext cx="9144000" cy="4447398"/>
          </a:xfrm>
        </p:spPr>
        <p:txBody>
          <a:bodyPr>
            <a:normAutofit fontScale="32500" lnSpcReduction="20000"/>
          </a:bodyPr>
          <a:lstStyle/>
          <a:p>
            <a:pPr algn="just">
              <a:lnSpc>
                <a:spcPct val="150000"/>
              </a:lnSpc>
            </a:pPr>
            <a:r>
              <a:rPr lang="en-US" sz="4400" b="1" dirty="0">
                <a:solidFill>
                  <a:srgbClr val="373435"/>
                </a:solidFill>
                <a:effectLst/>
                <a:latin typeface="Century Gothic" panose="020B0502020202020204" pitchFamily="34" charset="0"/>
                <a:ea typeface="Calibri" panose="020F0502020204030204" pitchFamily="34" charset="0"/>
                <a:cs typeface="ÍˇÂá˛"/>
              </a:rPr>
              <a:t>Disaggregated data on the monetary value procured in respect of the categories listed persons</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The Code of Good Practice (BBBEE 2007) provides for the enhanced recognition of black women, black people with disabilities, black youth, black people living in rural areas, and black unemployed people to be </a:t>
            </a:r>
            <a:r>
              <a:rPr lang="en-US" sz="4400" dirty="0" err="1">
                <a:solidFill>
                  <a:srgbClr val="373435"/>
                </a:solidFill>
                <a:effectLst/>
                <a:latin typeface="Century Gothic" panose="020B0502020202020204" pitchFamily="34" charset="0"/>
                <a:ea typeface="Calibri" panose="020F0502020204030204" pitchFamily="34" charset="0"/>
                <a:cs typeface="ÍˇÂá˛"/>
              </a:rPr>
              <a:t>prioritised</a:t>
            </a:r>
            <a:r>
              <a:rPr lang="en-US" sz="4400" dirty="0">
                <a:solidFill>
                  <a:srgbClr val="373435"/>
                </a:solidFill>
                <a:effectLst/>
                <a:latin typeface="Century Gothic" panose="020B0502020202020204" pitchFamily="34" charset="0"/>
                <a:ea typeface="Calibri" panose="020F0502020204030204" pitchFamily="34" charset="0"/>
                <a:cs typeface="ÍˇÂá˛"/>
              </a:rPr>
              <a:t> in procuring goods and services.</a:t>
            </a:r>
          </a:p>
          <a:p>
            <a:pPr algn="just">
              <a:lnSpc>
                <a:spcPct val="150000"/>
              </a:lnSpc>
            </a:pP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The department submitted that this does not apply to the department because it makes use of military only facilities and catering for all events from 2016 until 2019. Therefore, no events took place during 2020.</a:t>
            </a:r>
            <a:endParaRPr lang="en-ZA" sz="4400" dirty="0">
              <a:solidFill>
                <a:srgbClr val="373435"/>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r>
              <a:rPr lang="en-US" sz="4400" dirty="0">
                <a:solidFill>
                  <a:srgbClr val="373435"/>
                </a:solidFill>
                <a:effectLst/>
                <a:latin typeface="Century Gothic" panose="020B0502020202020204" pitchFamily="34" charset="0"/>
                <a:ea typeface="Calibri" panose="020F0502020204030204" pitchFamily="34" charset="0"/>
                <a:cs typeface="ÍˇÂá˛"/>
              </a:rPr>
              <a:t>And so, the Commission was unable to decide on whether the department practically applied the provisions in the procurement of goods and services.</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587"/>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a:extLst>
              <a:ext uri="{FF2B5EF4-FFF2-40B4-BE49-F238E27FC236}">
                <a16:creationId xmlns:a16="http://schemas.microsoft.com/office/drawing/2014/main" id="{9ACB3948-47AC-4885-B52F-7A01483A2D61}"/>
              </a:ext>
            </a:extLst>
          </p:cNvPr>
          <p:cNvSpPr>
            <a:spLocks noGrp="1"/>
          </p:cNvSpPr>
          <p:nvPr>
            <p:ph type="ctrTitle"/>
          </p:nvPr>
        </p:nvSpPr>
        <p:spPr>
          <a:xfrm>
            <a:off x="1631004" y="1930448"/>
            <a:ext cx="9144000" cy="326369"/>
          </a:xfrm>
        </p:spPr>
        <p:txBody>
          <a:bodyPr>
            <a:noAutofit/>
          </a:bodyPr>
          <a:lstStyle/>
          <a:p>
            <a:r>
              <a:rPr lang="en-ZA" sz="1800" b="1" dirty="0">
                <a:latin typeface="Century Gothic" panose="020B0502020202020204" pitchFamily="34" charset="0"/>
              </a:rPr>
              <a:t>CONTINUATION</a:t>
            </a:r>
          </a:p>
        </p:txBody>
      </p:sp>
    </p:spTree>
    <p:extLst>
      <p:ext uri="{BB962C8B-B14F-4D97-AF65-F5344CB8AC3E}">
        <p14:creationId xmlns:p14="http://schemas.microsoft.com/office/powerpoint/2010/main" val="1063118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59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8164" y="1928862"/>
            <a:ext cx="7772400" cy="668423"/>
          </a:xfrm>
        </p:spPr>
        <p:txBody>
          <a:bodyPr>
            <a:normAutofit fontScale="90000"/>
          </a:bodyPr>
          <a:lstStyle/>
          <a:p>
            <a:r>
              <a:rPr lang="en-US" sz="2000" b="1" dirty="0">
                <a:solidFill>
                  <a:srgbClr val="373435"/>
                </a:solidFill>
                <a:effectLst/>
                <a:latin typeface="Century Gothic" panose="020B0502020202020204" pitchFamily="34" charset="0"/>
                <a:ea typeface="Calibri" panose="020F0502020204030204" pitchFamily="34" charset="0"/>
                <a:cs typeface="ÍˇÂá˛"/>
              </a:rPr>
              <a:t>GENDER REPRESENTATION</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37072"/>
            <a:ext cx="9144000" cy="4347926"/>
          </a:xfrm>
        </p:spPr>
        <p:txBody>
          <a:bodyPr>
            <a:normAutofit fontScale="70000" lnSpcReduction="20000"/>
          </a:bodyPr>
          <a:lstStyle/>
          <a:p>
            <a:pPr algn="just">
              <a:lnSpc>
                <a:spcPct val="150000"/>
              </a:lnSpc>
            </a:pPr>
            <a:r>
              <a:rPr lang="en-US" sz="2200" dirty="0">
                <a:solidFill>
                  <a:srgbClr val="373435"/>
                </a:solidFill>
                <a:effectLst/>
                <a:latin typeface="Century Gothic" panose="020B0502020202020204" pitchFamily="34" charset="0"/>
                <a:ea typeface="Calibri" panose="020F0502020204030204" pitchFamily="34" charset="0"/>
                <a:cs typeface="ÍˇÂá˛"/>
              </a:rPr>
              <a:t>The statistics submitted by the department show that there is a fair representation of all races in the workforce. </a:t>
            </a:r>
          </a:p>
          <a:p>
            <a:pPr algn="just">
              <a:lnSpc>
                <a:spcPct val="150000"/>
              </a:lnSpc>
            </a:pPr>
            <a:endParaRPr lang="en-ZA" sz="32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2200" dirty="0">
                <a:solidFill>
                  <a:srgbClr val="373435"/>
                </a:solidFill>
                <a:effectLst/>
                <a:latin typeface="Century Gothic" panose="020B0502020202020204" pitchFamily="34" charset="0"/>
                <a:ea typeface="Calibri" panose="020F0502020204030204" pitchFamily="34" charset="0"/>
                <a:cs typeface="ÍˇÂá˛"/>
              </a:rPr>
              <a:t>Furthermore, the Commission observed that African males are overrepresented than their female counterparts in the workforce. However, on the rank of Captain / LT, there seems to be a fair representation of African males and females, inclusive of other races. </a:t>
            </a:r>
            <a:endParaRPr lang="en-ZA" sz="22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2200" dirty="0">
                <a:solidFill>
                  <a:srgbClr val="373435"/>
                </a:solidFill>
                <a:effectLst/>
                <a:latin typeface="Century Gothic" panose="020B0502020202020204" pitchFamily="34" charset="0"/>
                <a:ea typeface="Calibri" panose="020F0502020204030204" pitchFamily="34" charset="0"/>
                <a:cs typeface="ÍˇÂá˛"/>
              </a:rPr>
              <a:t>However, what is not clear is a representation of persons with disabilities (PWD).</a:t>
            </a:r>
          </a:p>
          <a:p>
            <a:pPr algn="just">
              <a:lnSpc>
                <a:spcPct val="150000"/>
              </a:lnSpc>
            </a:pPr>
            <a:endParaRPr lang="en-ZA" sz="29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2200" dirty="0">
                <a:solidFill>
                  <a:srgbClr val="373435"/>
                </a:solidFill>
                <a:effectLst/>
                <a:latin typeface="Century Gothic" panose="020B0502020202020204" pitchFamily="34" charset="0"/>
                <a:ea typeface="Calibri" panose="020F0502020204030204" pitchFamily="34" charset="0"/>
                <a:cs typeface="ÍˇÂá˛"/>
              </a:rPr>
              <a:t>African males are overrepresented at the Warrant Officer 1 and 2 levels. White females are also overrepresented in this category. There is, however, a fair representation of all races, which shows inclusivity. </a:t>
            </a:r>
          </a:p>
          <a:p>
            <a:pPr algn="just">
              <a:lnSpc>
                <a:spcPct val="150000"/>
              </a:lnSpc>
            </a:pPr>
            <a:endParaRPr lang="en-ZA" sz="3200" dirty="0">
              <a:effectLst/>
              <a:latin typeface="Century Gothic" panose="020B0502020202020204" pitchFamily="34" charset="0"/>
              <a:ea typeface="Calibri" panose="020F0502020204030204" pitchFamily="34" charset="0"/>
              <a:cs typeface="Times New Roman" panose="02020603050405020304" pitchFamily="18" charset="0"/>
            </a:endParaRPr>
          </a:p>
          <a:p>
            <a:pPr algn="l"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0618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8">
            <a:extLst>
              <a:ext uri="{FF2B5EF4-FFF2-40B4-BE49-F238E27FC236}">
                <a16:creationId xmlns:a16="http://schemas.microsoft.com/office/drawing/2014/main" id="{EF418AD8-BC9C-BB45-930F-7756987969D0}"/>
              </a:ext>
            </a:extLst>
          </p:cNvPr>
          <p:cNvGrpSpPr>
            <a:grpSpLocks/>
          </p:cNvGrpSpPr>
          <p:nvPr/>
        </p:nvGrpSpPr>
        <p:grpSpPr bwMode="auto">
          <a:xfrm>
            <a:off x="1524000" y="0"/>
            <a:ext cx="9144000" cy="6859588"/>
            <a:chOff x="0" y="0"/>
            <a:chExt cx="9144000" cy="6859029"/>
          </a:xfrm>
        </p:grpSpPr>
        <p:pic>
          <p:nvPicPr>
            <p:cNvPr id="11270" name="Picture 7" descr="CGE Banner1">
              <a:extLst>
                <a:ext uri="{FF2B5EF4-FFF2-40B4-BE49-F238E27FC236}">
                  <a16:creationId xmlns:a16="http://schemas.microsoft.com/office/drawing/2014/main" id="{15BC64C5-52DE-6744-842E-F95CF292C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a:extLst>
                <a:ext uri="{FF2B5EF4-FFF2-40B4-BE49-F238E27FC236}">
                  <a16:creationId xmlns:a16="http://schemas.microsoft.com/office/drawing/2014/main" id="{FAEF07CD-F1FE-EA4F-A0A5-E07A3E790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Slide Number Placeholder 5">
            <a:extLst>
              <a:ext uri="{FF2B5EF4-FFF2-40B4-BE49-F238E27FC236}">
                <a16:creationId xmlns:a16="http://schemas.microsoft.com/office/drawing/2014/main" id="{29ADB89C-1D7E-DB46-A4AD-E4F0C6F904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04B09A8-4044-B448-AD72-7CA4298A36BF}" type="slidenum">
              <a:rPr lang="en-GB" altLang="en-US" sz="1400"/>
              <a:pPr>
                <a:spcBef>
                  <a:spcPct val="0"/>
                </a:spcBef>
                <a:buFontTx/>
                <a:buNone/>
              </a:pPr>
              <a:t>6</a:t>
            </a:fld>
            <a:endParaRPr lang="en-GB" altLang="en-US" sz="1400" dirty="0"/>
          </a:p>
        </p:txBody>
      </p:sp>
      <p:sp>
        <p:nvSpPr>
          <p:cNvPr id="11268" name="Rectangle 2">
            <a:extLst>
              <a:ext uri="{FF2B5EF4-FFF2-40B4-BE49-F238E27FC236}">
                <a16:creationId xmlns:a16="http://schemas.microsoft.com/office/drawing/2014/main" id="{2F257186-59FF-ED4A-BE29-CAE43F81CE7B}"/>
              </a:ext>
            </a:extLst>
          </p:cNvPr>
          <p:cNvSpPr>
            <a:spLocks noGrp="1" noChangeArrowheads="1"/>
          </p:cNvSpPr>
          <p:nvPr>
            <p:ph type="ctrTitle"/>
          </p:nvPr>
        </p:nvSpPr>
        <p:spPr>
          <a:xfrm>
            <a:off x="2279650" y="2060575"/>
            <a:ext cx="7772400" cy="431800"/>
          </a:xfrm>
        </p:spPr>
        <p:txBody>
          <a:bodyPr>
            <a:normAutofit/>
          </a:bodyPr>
          <a:lstStyle/>
          <a:p>
            <a:r>
              <a:rPr lang="en-GB" altLang="en-US" sz="2000" b="1" dirty="0">
                <a:latin typeface="Century Gothic" panose="020B0502020202020204" pitchFamily="34" charset="0"/>
                <a:sym typeface="Century Gothic" panose="020B0502020202020204" pitchFamily="34" charset="0"/>
              </a:rPr>
              <a:t>CONTINUATION  </a:t>
            </a:r>
          </a:p>
        </p:txBody>
      </p:sp>
      <p:sp>
        <p:nvSpPr>
          <p:cNvPr id="11269" name="Rectangle 3">
            <a:extLst>
              <a:ext uri="{FF2B5EF4-FFF2-40B4-BE49-F238E27FC236}">
                <a16:creationId xmlns:a16="http://schemas.microsoft.com/office/drawing/2014/main" id="{3ADD5160-FE48-C44F-95CA-9D8987927AA6}"/>
              </a:ext>
            </a:extLst>
          </p:cNvPr>
          <p:cNvSpPr>
            <a:spLocks noGrp="1" noChangeArrowheads="1"/>
          </p:cNvSpPr>
          <p:nvPr>
            <p:ph type="subTitle" idx="1"/>
          </p:nvPr>
        </p:nvSpPr>
        <p:spPr>
          <a:xfrm>
            <a:off x="1919289" y="2418460"/>
            <a:ext cx="8497887" cy="4146397"/>
          </a:xfrm>
        </p:spPr>
        <p:txBody>
          <a:bodyPr>
            <a:noAutofit/>
          </a:bodyPr>
          <a:lstStyle/>
          <a:p>
            <a:pPr algn="just">
              <a:lnSpc>
                <a:spcPct val="150000"/>
              </a:lnSpc>
            </a:pPr>
            <a:endParaRPr lang="en-US" sz="14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a:t>
            </a:r>
            <a:r>
              <a:rPr lang="en-US" sz="1400" dirty="0">
                <a:solidFill>
                  <a:srgbClr val="373435"/>
                </a:solidFill>
                <a:latin typeface="Century Gothic" panose="020B0502020202020204" pitchFamily="34" charset="0"/>
                <a:ea typeface="Calibri" panose="020F0502020204030204" pitchFamily="34" charset="0"/>
                <a:cs typeface="ÍˇÂá˛"/>
              </a:rPr>
              <a:t>However, this spread of responsibility has led to complications and inconsistent application of the laws across the departments.</a:t>
            </a:r>
          </a:p>
          <a:p>
            <a:pPr algn="just">
              <a:lnSpc>
                <a:spcPct val="150000"/>
              </a:lnSpc>
            </a:pP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latin typeface="Century Gothic" panose="020B0502020202020204" pitchFamily="34" charset="0"/>
                <a:ea typeface="Calibri" panose="020F0502020204030204" pitchFamily="34" charset="0"/>
                <a:cs typeface="ÍˇÂá˛"/>
              </a:rPr>
              <a:t> </a:t>
            </a:r>
            <a:r>
              <a:rPr lang="en-ZA" sz="1400" dirty="0">
                <a:solidFill>
                  <a:srgbClr val="373435"/>
                </a:solidFill>
                <a:latin typeface="Century Gothic" panose="020B0502020202020204" pitchFamily="34" charset="0"/>
                <a:ea typeface="Calibri" panose="020F0502020204030204" pitchFamily="34" charset="0"/>
                <a:cs typeface="ÍˇÂá˛"/>
              </a:rPr>
              <a:t>For example, B-BBEE had previously been hampered because many government entities were unaware that B-BBEE legislation pertained to them too; the legislation's proposed beneficiaries – black people – were often unaware of their rights under the Broad-Based Black Economic Empowerment Act (2013); </a:t>
            </a:r>
          </a:p>
          <a:p>
            <a:pPr algn="just">
              <a:lnSpc>
                <a:spcPct val="150000"/>
              </a:lnSpc>
            </a:pPr>
            <a:r>
              <a:rPr lang="en-GB" altLang="en-US" sz="1400" b="1" dirty="0">
                <a:solidFill>
                  <a:srgbClr val="000000"/>
                </a:solidFill>
                <a:latin typeface="Century Gothic" panose="020B0502020202020204" pitchFamily="34" charset="0"/>
              </a:rPr>
              <a:t> </a:t>
            </a:r>
            <a:r>
              <a:rPr lang="en-US" sz="1400" dirty="0">
                <a:solidFill>
                  <a:srgbClr val="373435"/>
                </a:solidFill>
                <a:latin typeface="Century Gothic" panose="020B0502020202020204" pitchFamily="34" charset="0"/>
                <a:ea typeface="Calibri" panose="020F0502020204030204" pitchFamily="34" charset="0"/>
                <a:cs typeface="ÍˇÂá˛"/>
              </a:rPr>
              <a:t>The private sector often received poor advice from B-BBEE advisers, and, in some instances, there had been an element of deception within the private sector.</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endParaRPr lang="en-ZA" altLang="en-US" sz="14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581836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60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8164" y="1928862"/>
            <a:ext cx="7772400" cy="668423"/>
          </a:xfrm>
        </p:spPr>
        <p:txBody>
          <a:bodyPr>
            <a:normAutofit fontScale="90000"/>
          </a:bodyPr>
          <a:lstStyle/>
          <a:p>
            <a:r>
              <a:rPr lang="en-US" sz="2000" b="1" dirty="0">
                <a:solidFill>
                  <a:srgbClr val="373435"/>
                </a:solidFill>
                <a:effectLst/>
                <a:latin typeface="Century Gothic" panose="020B0502020202020204" pitchFamily="34" charset="0"/>
                <a:ea typeface="Calibri" panose="020F0502020204030204" pitchFamily="34" charset="0"/>
                <a:cs typeface="ÍˇÂá˛"/>
              </a:rPr>
              <a:t>GENDER REPRESENTATION</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37072"/>
            <a:ext cx="9144000" cy="4347926"/>
          </a:xfrm>
        </p:spPr>
        <p:txBody>
          <a:bodyPr>
            <a:normAutofit/>
          </a:bodyPr>
          <a:lstStyle/>
          <a:p>
            <a:pPr algn="just">
              <a:lnSpc>
                <a:spcPct val="150000"/>
              </a:lnSpc>
            </a:pPr>
            <a:endParaRPr lang="en-ZA" sz="32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department's submission is that at salary level 17, which is top management, there are two females and three males, which in terms of percentages might translate to 60% males and 40% females.</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Commission observed that salary level 16 is 100% men. Women are not represented at all in this occupational category.</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Overall analysis on the workforce profile shows that women are overrepresented from level 10 to level 0, which is middle management and administrative level. </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l"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6882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61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571451"/>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22187"/>
            <a:ext cx="9144000" cy="4145503"/>
          </a:xfrm>
        </p:spPr>
        <p:txBody>
          <a:bodyPr>
            <a:normAutofit fontScale="32500" lnSpcReduction="20000"/>
          </a:bodyPr>
          <a:lstStyle/>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This reflects a wider trend in private and public sectors, where women are overrepresented at the administrative level and underrepresented in decision-making positions.</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b="1" dirty="0">
                <a:solidFill>
                  <a:srgbClr val="373435"/>
                </a:solidFill>
                <a:effectLst/>
                <a:latin typeface="Century Gothic" panose="020B0502020202020204" pitchFamily="34" charset="0"/>
                <a:ea typeface="Calibri" panose="020F0502020204030204" pitchFamily="34" charset="0"/>
                <a:cs typeface="ÍˇÂá˛"/>
              </a:rPr>
              <a:t>Gender-responsive budget</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The department submitted that it does not have a separate gender-responsive budget. Instead, it relies on specific guidelines in terms of race and gender.</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b="1" dirty="0">
                <a:solidFill>
                  <a:srgbClr val="373435"/>
                </a:solidFill>
                <a:effectLst/>
                <a:latin typeface="Century Gothic" panose="020B0502020202020204" pitchFamily="34" charset="0"/>
                <a:ea typeface="Calibri" panose="020F0502020204030204" pitchFamily="34" charset="0"/>
                <a:cs typeface="ÍˇÂá˛"/>
              </a:rPr>
              <a:t>Community outreach projects</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The DOD acts in support of the people, and priorities are addressed accordingly in collaboration with leading departments on a social responsibility matter.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92705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62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571451"/>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22187"/>
            <a:ext cx="9144000" cy="4145503"/>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On a larger scale, the DOD assists other provincial departments on several community-related projects such as the current water purification projects within provinces and medical and health support to North West, Johannesburg, Eastern Cape, Vaal Dam Project etc.</a:t>
            </a:r>
          </a:p>
          <a:p>
            <a:pPr algn="just">
              <a:lnSpc>
                <a:spcPct val="150000"/>
              </a:lnSpc>
            </a:pP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At the ministerial level, outreach programmes are conducted by the Ministry of Defence and during external deployments by deployed contingents as part of United Nations sponsorships. In addition, the chief Directorate Transformation Management (CDTM) Youth section is also planning to visit female matric learners in all the provinces to train them on basic </a:t>
            </a:r>
            <a:r>
              <a:rPr lang="en-US" sz="1400" dirty="0" err="1">
                <a:solidFill>
                  <a:srgbClr val="373435"/>
                </a:solidFill>
                <a:effectLst/>
                <a:latin typeface="Century Gothic" panose="020B0502020202020204" pitchFamily="34" charset="0"/>
                <a:ea typeface="Calibri" panose="020F0502020204030204" pitchFamily="34" charset="0"/>
                <a:cs typeface="ÍˇÂá˛"/>
              </a:rPr>
              <a:t>self-defence</a:t>
            </a:r>
            <a:r>
              <a:rPr lang="en-US" sz="1400" dirty="0">
                <a:solidFill>
                  <a:srgbClr val="373435"/>
                </a:solidFill>
                <a:effectLst/>
                <a:latin typeface="Century Gothic" panose="020B0502020202020204" pitchFamily="34" charset="0"/>
                <a:ea typeface="Calibri" panose="020F0502020204030204" pitchFamily="34" charset="0"/>
                <a:cs typeface="ÍˇÂá˛"/>
              </a:rPr>
              <a:t> techniques.</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77028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63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665378" y="1928862"/>
            <a:ext cx="7386671" cy="815443"/>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KPIS FOR SENIOR MANAGEMENT</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292549"/>
          </a:xfrm>
        </p:spPr>
        <p:txBody>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CDTM is responsible for spearheading transformation, and the incumbent's key performance areas include transformation. However, no documentary evidence was provided to the Commission, and, as a result, no determination could be made.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Employment Equity Act (EEA) in section 20 requires a designated employer to have a dedicated employment equity (EE) manager. The department must share with the Commission if this is the position in its workplace. The information is critical to determine whether the department is complying with the EEA or not.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71926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64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4"/>
            <a:ext cx="7772400" cy="994348"/>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SEXUAL HARASSMENT WORKSHOPS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292549"/>
          </a:xfrm>
        </p:spPr>
        <p:txBody>
          <a:bodyPr>
            <a:normAutofit fontScale="32500" lnSpcReduction="20000"/>
          </a:bodyPr>
          <a:lstStyle/>
          <a:p>
            <a:pPr algn="just">
              <a:lnSpc>
                <a:spcPct val="150000"/>
              </a:lnSpc>
            </a:pPr>
            <a:endParaRPr lang="en-US" sz="22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r>
              <a:rPr lang="en-US" sz="4300" dirty="0">
                <a:solidFill>
                  <a:srgbClr val="373435"/>
                </a:solidFill>
                <a:effectLst/>
                <a:latin typeface="Century Gothic" panose="020B0502020202020204" pitchFamily="34" charset="0"/>
                <a:ea typeface="Calibri" panose="020F0502020204030204" pitchFamily="34" charset="0"/>
                <a:cs typeface="ÍˇÂá˛"/>
              </a:rPr>
              <a:t>The department conducts sexual harassment awareness campaigns. </a:t>
            </a:r>
            <a:r>
              <a:rPr lang="en-US" sz="4300" dirty="0" err="1">
                <a:solidFill>
                  <a:srgbClr val="373435"/>
                </a:solidFill>
                <a:effectLst/>
                <a:latin typeface="Century Gothic" panose="020B0502020202020204" pitchFamily="34" charset="0"/>
                <a:ea typeface="Calibri" panose="020F0502020204030204" pitchFamily="34" charset="0"/>
                <a:cs typeface="ÍˇÂá˛"/>
              </a:rPr>
              <a:t>Programmes</a:t>
            </a:r>
            <a:r>
              <a:rPr lang="en-US" sz="4300" dirty="0">
                <a:solidFill>
                  <a:srgbClr val="373435"/>
                </a:solidFill>
                <a:effectLst/>
                <a:latin typeface="Century Gothic" panose="020B0502020202020204" pitchFamily="34" charset="0"/>
                <a:ea typeface="Calibri" panose="020F0502020204030204" pitchFamily="34" charset="0"/>
                <a:cs typeface="ÍˇÂá˛"/>
              </a:rPr>
              <a:t> were, however, cancelled for the 2020 year during March 2020 due to the Covid-19 pandemic.</a:t>
            </a:r>
            <a:endParaRPr lang="en-ZA" sz="4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300" dirty="0">
                <a:solidFill>
                  <a:srgbClr val="373435"/>
                </a:solidFill>
                <a:effectLst/>
                <a:latin typeface="Century Gothic" panose="020B0502020202020204" pitchFamily="34" charset="0"/>
                <a:ea typeface="Calibri" panose="020F0502020204030204" pitchFamily="34" charset="0"/>
                <a:cs typeface="ÍˇÂá˛"/>
              </a:rPr>
              <a:t>Sessions are conducted at different levels and units and by different role players such as CDTM, Directorate Social Work and Directorate Psychology (Surgeon General), Legal Division, Services and Divisions.</a:t>
            </a:r>
          </a:p>
          <a:p>
            <a:pPr algn="just">
              <a:lnSpc>
                <a:spcPct val="150000"/>
              </a:lnSpc>
            </a:pPr>
            <a:endParaRPr lang="en-ZA" sz="3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300" dirty="0">
                <a:solidFill>
                  <a:srgbClr val="373435"/>
                </a:solidFill>
                <a:effectLst/>
                <a:latin typeface="Century Gothic" panose="020B0502020202020204" pitchFamily="34" charset="0"/>
                <a:ea typeface="Calibri" panose="020F0502020204030204" pitchFamily="34" charset="0"/>
                <a:cs typeface="ÍˇÂá˛"/>
              </a:rPr>
              <a:t>The department did not provide the Commission with documentary proof of registers for the workshops.</a:t>
            </a:r>
          </a:p>
          <a:p>
            <a:pPr algn="just">
              <a:lnSpc>
                <a:spcPct val="150000"/>
              </a:lnSpc>
            </a:pPr>
            <a:endParaRPr lang="en-US" sz="18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2342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65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2"/>
            <a:ext cx="7772400" cy="872704"/>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Frequency of workshops</a:t>
            </a:r>
            <a:br>
              <a:rPr lang="en-ZA" sz="32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77830"/>
            <a:ext cx="9144000" cy="3989860"/>
          </a:xfrm>
        </p:spPr>
        <p:txBody>
          <a:bodyPr>
            <a:normAutofit/>
          </a:bodyPr>
          <a:lstStyle/>
          <a:p>
            <a:pPr algn="just">
              <a:lnSpc>
                <a:spcPct val="150000"/>
              </a:lnSpc>
            </a:pPr>
            <a:endParaRPr lang="en-US" sz="14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department hosts annual workshops and invites other role players to present on such workshops at their respective levels. As a measure of intervention, sessions are also presented on request. </a:t>
            </a:r>
          </a:p>
          <a:p>
            <a:pPr algn="just">
              <a:lnSpc>
                <a:spcPct val="150000"/>
              </a:lnSpc>
            </a:pPr>
            <a:endParaRPr lang="en-US" sz="1800" dirty="0">
              <a:solidFill>
                <a:srgbClr val="373435"/>
              </a:solidFill>
              <a:latin typeface="Century Gothic" panose="020B0502020202020204" pitchFamily="34" charset="0"/>
              <a:ea typeface="Calibri" panose="020F0502020204030204" pitchFamily="34" charset="0"/>
              <a:cs typeface="ÍˇÂá˛"/>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sexual harassment workshops are part of the mission readiness training as well as pre-deployment training.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216529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66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1968364" y="1928863"/>
            <a:ext cx="7772400" cy="706390"/>
          </a:xfrm>
        </p:spPr>
        <p:txBody>
          <a:bodyPr>
            <a:normAutofit fontScale="90000"/>
          </a:bodyPr>
          <a:lstStyle/>
          <a:p>
            <a:r>
              <a:rPr lang="en-US" sz="2000" b="1" dirty="0">
                <a:solidFill>
                  <a:srgbClr val="373435"/>
                </a:solidFill>
                <a:effectLst/>
                <a:latin typeface="Century Gothic" panose="020B0502020202020204" pitchFamily="34" charset="0"/>
                <a:ea typeface="Calibri" panose="020F0502020204030204" pitchFamily="34" charset="0"/>
                <a:cs typeface="ÍˇÂá˛"/>
              </a:rPr>
              <a:t>SEXUAL HARASSMENT CASES FROM JANUARY 2018 TO 2020</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292549"/>
          </a:xfrm>
        </p:spPr>
        <p:txBody>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department submitted that this information could not be disclosed to the Commission due to the confidentiality and sensitive nature of these cases. An appointed ministerial task team is currently busy with a report looking at the extent of sexual harassment within the department.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032180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67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817845"/>
            <a:ext cx="7772400" cy="896172"/>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POLICIES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309857"/>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Uniform and protective clothing policy: South African National </a:t>
            </a:r>
            <a:r>
              <a:rPr lang="en-US" sz="1400" dirty="0" err="1">
                <a:solidFill>
                  <a:srgbClr val="373435"/>
                </a:solidFill>
                <a:effectLst/>
                <a:latin typeface="Century Gothic" panose="020B0502020202020204" pitchFamily="34" charset="0"/>
                <a:ea typeface="Calibri" panose="020F0502020204030204" pitchFamily="34" charset="0"/>
                <a:cs typeface="ÍˇÂá˛"/>
              </a:rPr>
              <a:t>Defence</a:t>
            </a:r>
            <a:r>
              <a:rPr lang="en-US" sz="1400" dirty="0">
                <a:solidFill>
                  <a:srgbClr val="373435"/>
                </a:solidFill>
                <a:effectLst/>
                <a:latin typeface="Century Gothic" panose="020B0502020202020204" pitchFamily="34" charset="0"/>
                <a:ea typeface="Calibri" panose="020F0502020204030204" pitchFamily="34" charset="0"/>
                <a:cs typeface="ÍˇÂá˛"/>
              </a:rPr>
              <a:t> force order c pers/o1/99 - dress policy: general appearance and conduct. Protective clothing is addressed per service and mustering; examples are firefighters, technical environments, as well as in medical environment.</a:t>
            </a: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Sexual harassment policy: under revision. Department of </a:t>
            </a:r>
            <a:r>
              <a:rPr lang="en-US" sz="1400" dirty="0" err="1">
                <a:solidFill>
                  <a:srgbClr val="373435"/>
                </a:solidFill>
                <a:effectLst/>
                <a:latin typeface="Century Gothic" panose="020B0502020202020204" pitchFamily="34" charset="0"/>
                <a:ea typeface="Calibri" panose="020F0502020204030204" pitchFamily="34" charset="0"/>
                <a:cs typeface="ÍˇÂá˛"/>
              </a:rPr>
              <a:t>Defence</a:t>
            </a:r>
            <a:r>
              <a:rPr lang="en-US" sz="1400" dirty="0">
                <a:solidFill>
                  <a:srgbClr val="373435"/>
                </a:solidFill>
                <a:effectLst/>
                <a:latin typeface="Century Gothic" panose="020B0502020202020204" pitchFamily="34" charset="0"/>
                <a:ea typeface="Calibri" panose="020F0502020204030204" pitchFamily="34" charset="0"/>
                <a:cs typeface="ÍˇÂá˛"/>
              </a:rPr>
              <a:t> instruction: pol and plan no 45/2001 - Department of </a:t>
            </a:r>
            <a:r>
              <a:rPr lang="en-US" sz="1400" dirty="0" err="1">
                <a:solidFill>
                  <a:srgbClr val="373435"/>
                </a:solidFill>
                <a:effectLst/>
                <a:latin typeface="Century Gothic" panose="020B0502020202020204" pitchFamily="34" charset="0"/>
                <a:ea typeface="Calibri" panose="020F0502020204030204" pitchFamily="34" charset="0"/>
                <a:cs typeface="ÍˇÂá˛"/>
              </a:rPr>
              <a:t>Defence</a:t>
            </a:r>
            <a:r>
              <a:rPr lang="en-US" sz="1400" dirty="0">
                <a:solidFill>
                  <a:srgbClr val="373435"/>
                </a:solidFill>
                <a:effectLst/>
                <a:latin typeface="Century Gothic" panose="020B0502020202020204" pitchFamily="34" charset="0"/>
                <a:ea typeface="Calibri" panose="020F0502020204030204" pitchFamily="34" charset="0"/>
                <a:cs typeface="ÍˇÂá˛"/>
              </a:rPr>
              <a:t> policy on the prevention and elimination of sexual harassment also joint </a:t>
            </a:r>
            <a:r>
              <a:rPr lang="en-US" sz="1400" dirty="0" err="1">
                <a:solidFill>
                  <a:srgbClr val="373435"/>
                </a:solidFill>
                <a:effectLst/>
                <a:latin typeface="Century Gothic" panose="020B0502020202020204" pitchFamily="34" charset="0"/>
                <a:ea typeface="Calibri" panose="020F0502020204030204" pitchFamily="34" charset="0"/>
                <a:cs typeface="ÍˇÂá˛"/>
              </a:rPr>
              <a:t>defence</a:t>
            </a:r>
            <a:r>
              <a:rPr lang="en-US" sz="1400" dirty="0">
                <a:solidFill>
                  <a:srgbClr val="373435"/>
                </a:solidFill>
                <a:effectLst/>
                <a:latin typeface="Century Gothic" panose="020B0502020202020204" pitchFamily="34" charset="0"/>
                <a:ea typeface="Calibri" panose="020F0502020204030204" pitchFamily="34" charset="0"/>
                <a:cs typeface="ÍˇÂá˛"/>
              </a:rPr>
              <a:t> publication: pers no 00026/2006 (ed 1) – process and procedures for transformation management in the DOD (appendix f – sexual harassment). It was also addressed in the department of </a:t>
            </a:r>
            <a:r>
              <a:rPr lang="en-US" sz="1400" dirty="0" err="1">
                <a:solidFill>
                  <a:srgbClr val="373435"/>
                </a:solidFill>
                <a:effectLst/>
                <a:latin typeface="Century Gothic" panose="020B0502020202020204" pitchFamily="34" charset="0"/>
                <a:ea typeface="Calibri" panose="020F0502020204030204" pitchFamily="34" charset="0"/>
                <a:cs typeface="ÍˇÂá˛"/>
              </a:rPr>
              <a:t>defence</a:t>
            </a:r>
            <a:r>
              <a:rPr lang="en-US" sz="1400" dirty="0">
                <a:solidFill>
                  <a:srgbClr val="373435"/>
                </a:solidFill>
                <a:effectLst/>
                <a:latin typeface="Century Gothic" panose="020B0502020202020204" pitchFamily="34" charset="0"/>
                <a:ea typeface="Calibri" panose="020F0502020204030204" pitchFamily="34" charset="0"/>
                <a:cs typeface="ÍˇÂá˛"/>
              </a:rPr>
              <a:t> instruction 00155/2014, chapter 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921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68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817845"/>
            <a:ext cx="7772400" cy="896172"/>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POLICIES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309857"/>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Gender-based violence: under revision. Department of Defence instruction: sg no:00015/2002 - Department of Defence policy on preventing and eradicating all forms of gender-based violence.</a:t>
            </a:r>
          </a:p>
          <a:p>
            <a:pPr algn="just">
              <a:lnSpc>
                <a:spcPct val="150000"/>
              </a:lnSpc>
            </a:pPr>
            <a:endParaRPr lang="en-US" sz="1400" dirty="0">
              <a:solidFill>
                <a:srgbClr val="373435"/>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latin typeface="Century Gothic" panose="020B0502020202020204" pitchFamily="34" charset="0"/>
                <a:ea typeface="Calibri" panose="020F0502020204030204" pitchFamily="34" charset="0"/>
                <a:cs typeface="ÍˇÂá˛"/>
              </a:rPr>
              <a:t>Promotion policy: Department of Defence instruction: pers no 21/2001 - department of </a:t>
            </a:r>
            <a:r>
              <a:rPr lang="en-US" sz="1400" dirty="0" err="1">
                <a:solidFill>
                  <a:srgbClr val="373435"/>
                </a:solidFill>
                <a:latin typeface="Century Gothic" panose="020B0502020202020204" pitchFamily="34" charset="0"/>
                <a:ea typeface="Calibri" panose="020F0502020204030204" pitchFamily="34" charset="0"/>
                <a:cs typeface="ÍˇÂá˛"/>
              </a:rPr>
              <a:t>defence</a:t>
            </a:r>
            <a:r>
              <a:rPr lang="en-US" sz="1400" dirty="0">
                <a:solidFill>
                  <a:srgbClr val="373435"/>
                </a:solidFill>
                <a:latin typeface="Century Gothic" panose="020B0502020202020204" pitchFamily="34" charset="0"/>
                <a:ea typeface="Calibri" panose="020F0502020204030204" pitchFamily="34" charset="0"/>
                <a:cs typeface="ÍˇÂá˛"/>
              </a:rPr>
              <a:t> policy on promoting members of the South African National Defence Force.</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latin typeface="Century Gothic" panose="020B0502020202020204" pitchFamily="34" charset="0"/>
                <a:ea typeface="Calibri" panose="020F0502020204030204" pitchFamily="34" charset="0"/>
                <a:cs typeface="ÍˇÂá˛"/>
              </a:rPr>
              <a:t> Succession and retention policy: The department does not have a succession and retention policy.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2149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69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00314"/>
            <a:ext cx="9144000" cy="4084684"/>
          </a:xfrm>
        </p:spPr>
        <p:txBody>
          <a:bodyPr>
            <a:normAutofit/>
          </a:bodyPr>
          <a:lstStyle/>
          <a:p>
            <a:pPr algn="just">
              <a:lnSpc>
                <a:spcPct val="150000"/>
              </a:lnSpc>
            </a:pPr>
            <a:r>
              <a:rPr lang="en-US" sz="1400" dirty="0" err="1">
                <a:solidFill>
                  <a:srgbClr val="373435"/>
                </a:solidFill>
                <a:effectLst/>
                <a:latin typeface="Century Gothic" panose="020B0502020202020204" pitchFamily="34" charset="0"/>
                <a:ea typeface="Calibri" panose="020F0502020204030204" pitchFamily="34" charset="0"/>
                <a:cs typeface="ÍˇÂá˛"/>
              </a:rPr>
              <a:t>Flexitime</a:t>
            </a:r>
            <a:r>
              <a:rPr lang="en-US" sz="1400" dirty="0">
                <a:solidFill>
                  <a:srgbClr val="373435"/>
                </a:solidFill>
                <a:effectLst/>
                <a:latin typeface="Century Gothic" panose="020B0502020202020204" pitchFamily="34" charset="0"/>
                <a:ea typeface="Calibri" panose="020F0502020204030204" pitchFamily="34" charset="0"/>
                <a:cs typeface="ÍˇÂá˛"/>
              </a:rPr>
              <a:t> policy: The department makes use of </a:t>
            </a:r>
            <a:r>
              <a:rPr lang="en-US" sz="1400" dirty="0" err="1">
                <a:solidFill>
                  <a:srgbClr val="373435"/>
                </a:solidFill>
                <a:effectLst/>
                <a:latin typeface="Century Gothic" panose="020B0502020202020204" pitchFamily="34" charset="0"/>
                <a:ea typeface="Calibri" panose="020F0502020204030204" pitchFamily="34" charset="0"/>
                <a:cs typeface="ÍˇÂá˛"/>
              </a:rPr>
              <a:t>defence</a:t>
            </a:r>
            <a:r>
              <a:rPr lang="en-US" sz="1400" dirty="0">
                <a:solidFill>
                  <a:srgbClr val="373435"/>
                </a:solidFill>
                <a:effectLst/>
                <a:latin typeface="Century Gothic" panose="020B0502020202020204" pitchFamily="34" charset="0"/>
                <a:ea typeface="Calibri" panose="020F0502020204030204" pitchFamily="34" charset="0"/>
                <a:cs typeface="ÍˇÂá˛"/>
              </a:rPr>
              <a:t> instruction: Dodi/pol &amp; plan no 00068/2002 - policy on working hours and working arrangements for the Department of Defence (</a:t>
            </a:r>
            <a:r>
              <a:rPr lang="en-US" sz="1400" dirty="0" err="1">
                <a:solidFill>
                  <a:srgbClr val="373435"/>
                </a:solidFill>
                <a:effectLst/>
                <a:latin typeface="Century Gothic" panose="020B0502020202020204" pitchFamily="34" charset="0"/>
                <a:ea typeface="Calibri" panose="020F0502020204030204" pitchFamily="34" charset="0"/>
                <a:cs typeface="ÍˇÂá˛"/>
              </a:rPr>
              <a:t>defence</a:t>
            </a:r>
            <a:r>
              <a:rPr lang="en-US" sz="1400" dirty="0">
                <a:solidFill>
                  <a:srgbClr val="373435"/>
                </a:solidFill>
                <a:effectLst/>
                <a:latin typeface="Century Gothic" panose="020B0502020202020204" pitchFamily="34" charset="0"/>
                <a:ea typeface="Calibri" panose="020F0502020204030204" pitchFamily="34" charset="0"/>
                <a:cs typeface="ÍˇÂá˛"/>
              </a:rPr>
              <a:t> act personnel (dap) and public service act personnel (PSAP).</a:t>
            </a: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policies have not been submitted to the Commission, save to mention that they have been listed in the department's response. Consequently, the Commission cannot properly determine whether the contents of the policies need to be reviewed or not, just as an example.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059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8">
            <a:extLst>
              <a:ext uri="{FF2B5EF4-FFF2-40B4-BE49-F238E27FC236}">
                <a16:creationId xmlns:a16="http://schemas.microsoft.com/office/drawing/2014/main" id="{EF418AD8-BC9C-BB45-930F-7756987969D0}"/>
              </a:ext>
            </a:extLst>
          </p:cNvPr>
          <p:cNvGrpSpPr>
            <a:grpSpLocks/>
          </p:cNvGrpSpPr>
          <p:nvPr/>
        </p:nvGrpSpPr>
        <p:grpSpPr bwMode="auto">
          <a:xfrm>
            <a:off x="1524000" y="0"/>
            <a:ext cx="9144000" cy="6859588"/>
            <a:chOff x="0" y="0"/>
            <a:chExt cx="9144000" cy="6859029"/>
          </a:xfrm>
        </p:grpSpPr>
        <p:pic>
          <p:nvPicPr>
            <p:cNvPr id="11270" name="Picture 7" descr="CGE Banner1">
              <a:extLst>
                <a:ext uri="{FF2B5EF4-FFF2-40B4-BE49-F238E27FC236}">
                  <a16:creationId xmlns:a16="http://schemas.microsoft.com/office/drawing/2014/main" id="{15BC64C5-52DE-6744-842E-F95CF292C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a:extLst>
                <a:ext uri="{FF2B5EF4-FFF2-40B4-BE49-F238E27FC236}">
                  <a16:creationId xmlns:a16="http://schemas.microsoft.com/office/drawing/2014/main" id="{FAEF07CD-F1FE-EA4F-A0A5-E07A3E790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Slide Number Placeholder 5">
            <a:extLst>
              <a:ext uri="{FF2B5EF4-FFF2-40B4-BE49-F238E27FC236}">
                <a16:creationId xmlns:a16="http://schemas.microsoft.com/office/drawing/2014/main" id="{29ADB89C-1D7E-DB46-A4AD-E4F0C6F904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04B09A8-4044-B448-AD72-7CA4298A36BF}" type="slidenum">
              <a:rPr lang="en-GB" altLang="en-US" sz="1400"/>
              <a:pPr>
                <a:spcBef>
                  <a:spcPct val="0"/>
                </a:spcBef>
                <a:buFontTx/>
                <a:buNone/>
              </a:pPr>
              <a:t>7</a:t>
            </a:fld>
            <a:endParaRPr lang="en-GB" altLang="en-US" sz="1400"/>
          </a:p>
        </p:txBody>
      </p:sp>
      <p:sp>
        <p:nvSpPr>
          <p:cNvPr id="11268" name="Rectangle 2">
            <a:extLst>
              <a:ext uri="{FF2B5EF4-FFF2-40B4-BE49-F238E27FC236}">
                <a16:creationId xmlns:a16="http://schemas.microsoft.com/office/drawing/2014/main" id="{2F257186-59FF-ED4A-BE29-CAE43F81CE7B}"/>
              </a:ext>
            </a:extLst>
          </p:cNvPr>
          <p:cNvSpPr>
            <a:spLocks noGrp="1" noChangeArrowheads="1"/>
          </p:cNvSpPr>
          <p:nvPr>
            <p:ph type="ctrTitle"/>
          </p:nvPr>
        </p:nvSpPr>
        <p:spPr>
          <a:xfrm>
            <a:off x="2279650" y="1928959"/>
            <a:ext cx="7772400" cy="436813"/>
          </a:xfrm>
        </p:spPr>
        <p:txBody>
          <a:bodyPr>
            <a:normAutofit/>
          </a:bodyPr>
          <a:lstStyle/>
          <a:p>
            <a:r>
              <a:rPr lang="en-ZA" altLang="en-US" sz="2000" b="1" dirty="0">
                <a:latin typeface="Century Gothic" panose="020B0502020202020204" pitchFamily="34" charset="0"/>
                <a:sym typeface="Century Gothic" panose="020B0502020202020204" pitchFamily="34" charset="0"/>
              </a:rPr>
              <a:t>CONTINUATION</a:t>
            </a:r>
            <a:endParaRPr lang="en-GB" altLang="en-US" sz="2000" b="1" dirty="0">
              <a:latin typeface="Century Gothic" panose="020B0502020202020204" pitchFamily="34" charset="0"/>
              <a:sym typeface="Century Gothic" panose="020B0502020202020204" pitchFamily="34" charset="0"/>
            </a:endParaRPr>
          </a:p>
        </p:txBody>
      </p:sp>
      <p:sp>
        <p:nvSpPr>
          <p:cNvPr id="11269" name="Rectangle 3">
            <a:extLst>
              <a:ext uri="{FF2B5EF4-FFF2-40B4-BE49-F238E27FC236}">
                <a16:creationId xmlns:a16="http://schemas.microsoft.com/office/drawing/2014/main" id="{3ADD5160-FE48-C44F-95CA-9D8987927AA6}"/>
              </a:ext>
            </a:extLst>
          </p:cNvPr>
          <p:cNvSpPr>
            <a:spLocks noGrp="1" noChangeArrowheads="1"/>
          </p:cNvSpPr>
          <p:nvPr>
            <p:ph type="subTitle" idx="1"/>
          </p:nvPr>
        </p:nvSpPr>
        <p:spPr>
          <a:xfrm>
            <a:off x="1919289" y="2384277"/>
            <a:ext cx="8497887" cy="4318693"/>
          </a:xfrm>
        </p:spPr>
        <p:txBody>
          <a:bodyPr>
            <a:noAutofit/>
          </a:bodyPr>
          <a:lstStyle/>
          <a:p>
            <a:pPr algn="just">
              <a:lnSpc>
                <a:spcPct val="150000"/>
              </a:lnSpc>
            </a:pPr>
            <a:endParaRPr lang="en-US" sz="1400" dirty="0">
              <a:solidFill>
                <a:srgbClr val="373435"/>
              </a:solidFill>
              <a:effectLst/>
              <a:latin typeface="Century Gothic" panose="020B0502020202020204" pitchFamily="34" charset="0"/>
              <a:ea typeface="Calibri" panose="020F0502020204030204" pitchFamily="34" charset="0"/>
              <a:cs typeface="ÍˇÂá˛"/>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Against this background, the CGE resolved to conduct transformation hearings d</a:t>
            </a:r>
            <a:r>
              <a:rPr lang="en-US" sz="1400" dirty="0">
                <a:effectLst/>
                <a:latin typeface="Century Gothic" panose="020B0502020202020204" pitchFamily="34" charset="0"/>
                <a:ea typeface="Calibri" panose="020F0502020204030204" pitchFamily="34" charset="0"/>
                <a:cs typeface="ÍˇÂá˛"/>
              </a:rPr>
              <a:t>uring the </a:t>
            </a:r>
            <a:r>
              <a:rPr lang="en-US" sz="1400" b="1" dirty="0">
                <a:effectLst/>
                <a:latin typeface="Century Gothic" panose="020B0502020202020204" pitchFamily="34" charset="0"/>
                <a:ea typeface="Calibri" panose="020F0502020204030204" pitchFamily="34" charset="0"/>
                <a:cs typeface="ÍˇÂá˛"/>
              </a:rPr>
              <a:t>2016/2017 financial year</a:t>
            </a:r>
            <a:r>
              <a:rPr lang="en-US" sz="1400" dirty="0">
                <a:effectLst/>
                <a:latin typeface="Century Gothic" panose="020B0502020202020204" pitchFamily="34" charset="0"/>
                <a:ea typeface="Calibri" panose="020F0502020204030204" pitchFamily="34" charset="0"/>
                <a:cs typeface="ÍˇÂá˛"/>
              </a:rPr>
              <a:t> and after that </a:t>
            </a:r>
            <a:r>
              <a:rPr lang="en-US" sz="1400" dirty="0">
                <a:solidFill>
                  <a:srgbClr val="373435"/>
                </a:solidFill>
                <a:effectLst/>
                <a:latin typeface="Century Gothic" panose="020B0502020202020204" pitchFamily="34" charset="0"/>
                <a:ea typeface="Calibri" panose="020F0502020204030204" pitchFamily="34" charset="0"/>
                <a:cs typeface="ÍˇÂá˛"/>
              </a:rPr>
              <a:t>financial year </a:t>
            </a:r>
            <a:r>
              <a:rPr lang="en-US" sz="1400" b="1" dirty="0">
                <a:solidFill>
                  <a:srgbClr val="373435"/>
                </a:solidFill>
                <a:effectLst/>
                <a:latin typeface="Century Gothic" panose="020B0502020202020204" pitchFamily="34" charset="0"/>
                <a:ea typeface="Calibri" panose="020F0502020204030204" pitchFamily="34" charset="0"/>
                <a:cs typeface="ÍˇÂá˛"/>
              </a:rPr>
              <a:t>2020/2021 to</a:t>
            </a:r>
            <a:r>
              <a:rPr lang="en-US" sz="1400" dirty="0">
                <a:solidFill>
                  <a:srgbClr val="373435"/>
                </a:solidFill>
                <a:effectLst/>
                <a:latin typeface="Century Gothic" panose="020B0502020202020204" pitchFamily="34" charset="0"/>
                <a:ea typeface="Calibri" panose="020F0502020204030204" pitchFamily="34" charset="0"/>
                <a:cs typeface="ÍˇÂá˛"/>
              </a:rPr>
              <a:t> determine the implementation of the legislative requirements on employment equity (EE) and transformation legislation in the public and private sector.</a:t>
            </a:r>
          </a:p>
          <a:p>
            <a:pPr algn="just">
              <a:lnSpc>
                <a:spcPct val="150000"/>
              </a:lnSpc>
            </a:pPr>
            <a:r>
              <a:rPr lang="en-US" sz="12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ÍˇÂá˛"/>
              </a:rPr>
              <a:t>The CGE then embarked on a second process </a:t>
            </a:r>
            <a:r>
              <a:rPr lang="en-US" sz="1400" b="1" dirty="0">
                <a:effectLst/>
                <a:latin typeface="Century Gothic" panose="020B0502020202020204" pitchFamily="34" charset="0"/>
                <a:ea typeface="Calibri" panose="020F0502020204030204" pitchFamily="34" charset="0"/>
                <a:cs typeface="ÍˇÂá˛"/>
              </a:rPr>
              <a:t>during the 2017/2018</a:t>
            </a:r>
            <a:r>
              <a:rPr lang="en-US" sz="1400" dirty="0">
                <a:effectLst/>
                <a:latin typeface="Century Gothic" panose="020B0502020202020204" pitchFamily="34" charset="0"/>
                <a:ea typeface="Calibri" panose="020F0502020204030204" pitchFamily="34" charset="0"/>
                <a:cs typeface="ÍˇÂá˛"/>
              </a:rPr>
              <a:t> financial year to track the selected entities' progress. </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The progress report was completed and published in April 2018.</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GB" altLang="en-US" sz="14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375641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70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28861"/>
            <a:ext cx="7772400" cy="785155"/>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CHILDCARE FACILITIES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309857"/>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department does not have childcare facilities but has </a:t>
            </a:r>
            <a:r>
              <a:rPr lang="en-US" sz="1400" dirty="0" err="1">
                <a:solidFill>
                  <a:srgbClr val="373435"/>
                </a:solidFill>
                <a:effectLst/>
                <a:latin typeface="Century Gothic" panose="020B0502020202020204" pitchFamily="34" charset="0"/>
                <a:ea typeface="Calibri" panose="020F0502020204030204" pitchFamily="34" charset="0"/>
                <a:cs typeface="ÍˇÂá˛"/>
              </a:rPr>
              <a:t>flexitime</a:t>
            </a:r>
            <a:r>
              <a:rPr lang="en-US" sz="1400" dirty="0">
                <a:solidFill>
                  <a:srgbClr val="373435"/>
                </a:solidFill>
                <a:effectLst/>
                <a:latin typeface="Century Gothic" panose="020B0502020202020204" pitchFamily="34" charset="0"/>
                <a:ea typeface="Calibri" panose="020F0502020204030204" pitchFamily="34" charset="0"/>
                <a:cs typeface="ÍˇÂá˛"/>
              </a:rPr>
              <a:t> for its employees, which is provided in its leave policy.</a:t>
            </a:r>
          </a:p>
          <a:p>
            <a:pPr algn="just">
              <a:lnSpc>
                <a:spcPct val="150000"/>
              </a:lnSpc>
            </a:pPr>
            <a:r>
              <a:rPr lang="en-US" sz="1800" b="1" dirty="0">
                <a:solidFill>
                  <a:srgbClr val="373435"/>
                </a:solidFill>
                <a:latin typeface="Century Gothic" panose="020B0502020202020204" pitchFamily="34" charset="0"/>
                <a:ea typeface="Calibri" panose="020F0502020204030204" pitchFamily="34" charset="0"/>
                <a:cs typeface="ÍˇÂá˛"/>
              </a:rPr>
              <a:t>EQUAL PAY FOR WORK OF EQUAL VALUE</a:t>
            </a:r>
          </a:p>
          <a:p>
            <a:pPr algn="just">
              <a:lnSpc>
                <a:spcPct val="150000"/>
              </a:lnSpc>
            </a:pPr>
            <a:r>
              <a:rPr lang="en-US" sz="1400" dirty="0">
                <a:solidFill>
                  <a:srgbClr val="373435"/>
                </a:solidFill>
                <a:latin typeface="Century Gothic" panose="020B0502020202020204" pitchFamily="34" charset="0"/>
                <a:ea typeface="Calibri" panose="020F0502020204030204" pitchFamily="34" charset="0"/>
                <a:cs typeface="ÍˇÂá˛"/>
              </a:rPr>
              <a:t>The department failed to respond to most of the questions and submitted to the Commission that such matters are confidential. Government employees' salaries are matters that fall within the public domain and should be provided when requested. The department uses a remuneration policy that complies with equal pay for equal work provided by the Department of Public Service and Administration (DPSA) regulations.</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3331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71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817845"/>
            <a:ext cx="7772400" cy="837806"/>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FINDINGS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69268"/>
            <a:ext cx="9144000" cy="4415730"/>
          </a:xfrm>
        </p:spPr>
        <p:txBody>
          <a:bodyPr>
            <a:normAutofit fontScale="32500" lnSpcReduction="20000"/>
          </a:bodyPr>
          <a:lstStyle/>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The Commission observed that PWD are underrepresented in top and management positions.</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The majority of employees are females and overrepresented at the administrative level.</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The department does not have a designated EE manager as required by section 20 of the EEA.</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African males are overrepresented senior management position</a:t>
            </a:r>
          </a:p>
          <a:p>
            <a:pPr algn="just">
              <a:lnSpc>
                <a:spcPct val="150000"/>
              </a:lnSpc>
            </a:pP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1508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72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817845"/>
            <a:ext cx="7772400" cy="837806"/>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FINDINGS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69268"/>
            <a:ext cx="9144000" cy="4415730"/>
          </a:xfrm>
        </p:spPr>
        <p:txBody>
          <a:bodyPr>
            <a:normAutofit fontScale="85000" lnSpcReduction="10000"/>
          </a:bodyPr>
          <a:lstStyle/>
          <a:p>
            <a:pPr algn="just">
              <a:lnSpc>
                <a:spcPct val="150000"/>
              </a:lnSpc>
            </a:pP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600" dirty="0">
                <a:solidFill>
                  <a:srgbClr val="373435"/>
                </a:solidFill>
                <a:effectLst/>
                <a:latin typeface="Century Gothic" panose="020B0502020202020204" pitchFamily="34" charset="0"/>
                <a:ea typeface="Calibri" panose="020F0502020204030204" pitchFamily="34" charset="0"/>
                <a:cs typeface="ÍˇÂá˛"/>
              </a:rPr>
              <a:t>The department does not have a gender-responsive budget.</a:t>
            </a:r>
          </a:p>
          <a:p>
            <a:pPr algn="just">
              <a:lnSpc>
                <a:spcPct val="150000"/>
              </a:lnSpc>
            </a:pP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600" dirty="0">
                <a:solidFill>
                  <a:srgbClr val="373435"/>
                </a:solidFill>
                <a:effectLst/>
                <a:latin typeface="Century Gothic" panose="020B0502020202020204" pitchFamily="34" charset="0"/>
                <a:ea typeface="Calibri" panose="020F0502020204030204" pitchFamily="34" charset="0"/>
                <a:cs typeface="ÍˇÂá˛"/>
              </a:rPr>
              <a:t>The department does not have childcare facilities and </a:t>
            </a:r>
            <a:r>
              <a:rPr lang="en-US" sz="1600" dirty="0" err="1">
                <a:solidFill>
                  <a:srgbClr val="373435"/>
                </a:solidFill>
                <a:effectLst/>
                <a:latin typeface="Century Gothic" panose="020B0502020202020204" pitchFamily="34" charset="0"/>
                <a:ea typeface="Calibri" panose="020F0502020204030204" pitchFamily="34" charset="0"/>
                <a:cs typeface="ÍˇÂá˛"/>
              </a:rPr>
              <a:t>flexitime</a:t>
            </a:r>
            <a:r>
              <a:rPr lang="en-US" sz="1600" dirty="0">
                <a:solidFill>
                  <a:srgbClr val="373435"/>
                </a:solidFill>
                <a:effectLst/>
                <a:latin typeface="Century Gothic" panose="020B0502020202020204" pitchFamily="34" charset="0"/>
                <a:ea typeface="Calibri" panose="020F0502020204030204" pitchFamily="34" charset="0"/>
                <a:cs typeface="ÍˇÂá˛"/>
              </a:rPr>
              <a:t> policies.</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600" dirty="0">
                <a:solidFill>
                  <a:srgbClr val="373435"/>
                </a:solidFill>
                <a:effectLst/>
                <a:latin typeface="Century Gothic" panose="020B0502020202020204" pitchFamily="34" charset="0"/>
                <a:ea typeface="Calibri" panose="020F0502020204030204" pitchFamily="34" charset="0"/>
                <a:cs typeface="ÍˇÂá˛"/>
              </a:rPr>
              <a:t>The department does not have a succession and retention policy.</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4400" dirty="0">
                <a:solidFill>
                  <a:srgbClr val="373435"/>
                </a:solidFill>
                <a:effectLst/>
                <a:latin typeface="Century Gothic" panose="020B0502020202020204" pitchFamily="34" charset="0"/>
                <a:ea typeface="Calibri" panose="020F0502020204030204" pitchFamily="34" charset="0"/>
                <a:cs typeface="ÍˇÂá˛"/>
              </a:rPr>
              <a:t> </a:t>
            </a:r>
            <a:endParaRPr lang="en-ZA"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041101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73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817845"/>
            <a:ext cx="7772400" cy="886444"/>
          </a:xfrm>
        </p:spPr>
        <p:txBody>
          <a:bodyPr>
            <a:normAutofit/>
          </a:bodyPr>
          <a:lstStyle/>
          <a:p>
            <a:r>
              <a:rPr lang="en-US" sz="1800" b="1" dirty="0">
                <a:effectLst/>
                <a:latin typeface="Century Gothic" panose="020B0502020202020204" pitchFamily="34" charset="0"/>
                <a:ea typeface="Calibri" panose="020F0502020204030204" pitchFamily="34" charset="0"/>
                <a:cs typeface="ÍˇÂá˛"/>
              </a:rPr>
              <a:t>POWAFIX PTY LTD</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309857"/>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Cole family </a:t>
            </a:r>
            <a:r>
              <a:rPr lang="en-US" sz="1400" dirty="0">
                <a:solidFill>
                  <a:srgbClr val="333333"/>
                </a:solidFill>
                <a:effectLst/>
                <a:latin typeface="Century Gothic" panose="020B0502020202020204" pitchFamily="34" charset="0"/>
                <a:ea typeface="Calibri" panose="020F0502020204030204" pitchFamily="34" charset="0"/>
                <a:cs typeface="ÍˇÂá˛"/>
              </a:rPr>
              <a:t>founded Powafix in the South African city of Durban in 1988 Powafix is now available throughout southern Africa. The company has steadily built a solid reputation as a leading supplier to the retail paint and building sectors and prides itself in supplying quality, value-for-money products backed by exceptional service. Its nationwide manufacturing depots and branch network enable the company to service its customer needs effectively.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33333"/>
                </a:solidFill>
                <a:effectLst/>
                <a:latin typeface="Century Gothic" panose="020B0502020202020204" pitchFamily="34" charset="0"/>
                <a:ea typeface="Calibri" panose="020F0502020204030204" pitchFamily="34" charset="0"/>
                <a:cs typeface="ÍˇÂá˛"/>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33333"/>
                </a:solidFill>
                <a:effectLst/>
                <a:latin typeface="Century Gothic" panose="020B0502020202020204" pitchFamily="34" charset="0"/>
                <a:ea typeface="Calibri" panose="020F0502020204030204" pitchFamily="34" charset="0"/>
                <a:cs typeface="ÍˇÂá˛"/>
              </a:rPr>
              <a:t>The company's commitment to innovation, continuous improvement and brand evolution challenges is to constantly look for ways to align the company to changing expectations and market trends.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33333"/>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759859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74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817845"/>
            <a:ext cx="7772400" cy="886444"/>
          </a:xfrm>
        </p:spPr>
        <p:txBody>
          <a:bodyPr>
            <a:normAutofit/>
          </a:bodyPr>
          <a:lstStyle/>
          <a:p>
            <a:r>
              <a:rPr lang="en-US" sz="1800" b="1" dirty="0">
                <a:effectLst/>
                <a:latin typeface="Century Gothic" panose="020B0502020202020204" pitchFamily="34" charset="0"/>
                <a:ea typeface="Calibri" panose="020F0502020204030204" pitchFamily="34" charset="0"/>
                <a:cs typeface="ÍˇÂá˛"/>
              </a:rPr>
              <a:t>POWAFIX PTY LTD</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309857"/>
          </a:xfrm>
        </p:spPr>
        <p:txBody>
          <a:bodyPr>
            <a:normAutofit/>
          </a:bodyPr>
          <a:lstStyle/>
          <a:p>
            <a:pPr algn="just">
              <a:lnSpc>
                <a:spcPct val="150000"/>
              </a:lnSpc>
            </a:pPr>
            <a:r>
              <a:rPr lang="en-US" sz="1800" dirty="0">
                <a:solidFill>
                  <a:srgbClr val="333333"/>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33333"/>
                </a:solidFill>
                <a:effectLst/>
                <a:latin typeface="Century Gothic" panose="020B0502020202020204" pitchFamily="34" charset="0"/>
                <a:ea typeface="Calibri" panose="020F0502020204030204" pitchFamily="34" charset="0"/>
                <a:cs typeface="ÍˇÂá˛"/>
              </a:rPr>
              <a:t>This includes expanding the company's range with easy-to-use, design-for-purpose and cost-effective products that live up to the company's brand promise of being “more than just product”.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33333"/>
                </a:solidFill>
                <a:effectLst/>
                <a:latin typeface="Century Gothic" panose="020B0502020202020204" pitchFamily="34" charset="0"/>
                <a:ea typeface="Calibri" panose="020F0502020204030204" pitchFamily="34" charset="0"/>
                <a:cs typeface="ÍˇÂá˛"/>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33333"/>
                </a:solidFill>
                <a:effectLst/>
                <a:latin typeface="Century Gothic" panose="020B0502020202020204" pitchFamily="34" charset="0"/>
                <a:ea typeface="Calibri" panose="020F0502020204030204" pitchFamily="34" charset="0"/>
                <a:cs typeface="ÍˇÂá˛"/>
              </a:rPr>
              <a:t>Due to prior commitments that the CEO of Powafix (Pty) Ltd, Mr Gareth Cole, made, the Commission for Gender Equality (CGE) resolved that he and the company should not appear before it. However, the Commission decided to use the information that </a:t>
            </a:r>
            <a:r>
              <a:rPr lang="en-US" sz="1400" dirty="0" err="1">
                <a:solidFill>
                  <a:srgbClr val="333333"/>
                </a:solidFill>
                <a:effectLst/>
                <a:latin typeface="Century Gothic" panose="020B0502020202020204" pitchFamily="34" charset="0"/>
                <a:ea typeface="Calibri" panose="020F0502020204030204" pitchFamily="34" charset="0"/>
                <a:cs typeface="ÍˇÂá˛"/>
              </a:rPr>
              <a:t>PowaFix</a:t>
            </a:r>
            <a:r>
              <a:rPr lang="en-US" sz="1400" dirty="0">
                <a:solidFill>
                  <a:srgbClr val="333333"/>
                </a:solidFill>
                <a:effectLst/>
                <a:latin typeface="Century Gothic" panose="020B0502020202020204" pitchFamily="34" charset="0"/>
                <a:ea typeface="Calibri" panose="020F0502020204030204" pitchFamily="34" charset="0"/>
                <a:cs typeface="ÍˇÂá˛"/>
              </a:rPr>
              <a:t> submitted to it to formulate the report on </a:t>
            </a:r>
            <a:r>
              <a:rPr lang="en-US" sz="1400" dirty="0" err="1">
                <a:solidFill>
                  <a:srgbClr val="333333"/>
                </a:solidFill>
                <a:effectLst/>
                <a:latin typeface="Century Gothic" panose="020B0502020202020204" pitchFamily="34" charset="0"/>
                <a:ea typeface="Calibri" panose="020F0502020204030204" pitchFamily="34" charset="0"/>
                <a:cs typeface="ÍˇÂá˛"/>
              </a:rPr>
              <a:t>PowaFix</a:t>
            </a:r>
            <a:r>
              <a:rPr lang="en-US" sz="1400" dirty="0">
                <a:solidFill>
                  <a:srgbClr val="333333"/>
                </a:solidFill>
                <a:effectLst/>
                <a:latin typeface="Century Gothic" panose="020B0502020202020204" pitchFamily="34" charset="0"/>
                <a:ea typeface="Calibri" panose="020F0502020204030204" pitchFamily="34" charset="0"/>
                <a:cs typeface="ÍˇÂá˛"/>
              </a:rPr>
              <a:t> (Pty) Ltd.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93457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75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099227"/>
            <a:ext cx="7772400" cy="1819072"/>
          </a:xfrm>
        </p:spPr>
        <p:txBody>
          <a:bodyPr>
            <a:normAutofit/>
          </a:bodyPr>
          <a:lstStyle/>
          <a:p>
            <a:pPr>
              <a:lnSpc>
                <a:spcPct val="150000"/>
              </a:lnSpc>
            </a:pPr>
            <a:r>
              <a:rPr lang="en-US" sz="1800" b="1" dirty="0">
                <a:solidFill>
                  <a:srgbClr val="373435"/>
                </a:solidFill>
                <a:effectLst/>
                <a:latin typeface="Century Gothic" panose="020B0502020202020204" pitchFamily="34" charset="0"/>
                <a:ea typeface="Calibri" panose="020F0502020204030204" pitchFamily="34" charset="0"/>
                <a:cs typeface="ÍˇÂá˛"/>
              </a:rPr>
              <a:t>INFORMATION SUBMITTED BY THE COMPANY</a:t>
            </a:r>
            <a:br>
              <a:rPr lang="en-ZA" sz="1800" b="1" dirty="0">
                <a:effectLst/>
                <a:latin typeface="Century Gothic" panose="020B0502020202020204" pitchFamily="34" charset="0"/>
                <a:ea typeface="Calibri" panose="020F0502020204030204" pitchFamily="34" charset="0"/>
                <a:cs typeface="Times New Roman" panose="02020603050405020304" pitchFamily="18" charset="0"/>
              </a:rPr>
            </a:br>
            <a:r>
              <a:rPr lang="en-US" sz="1800" b="1" dirty="0">
                <a:solidFill>
                  <a:srgbClr val="373435"/>
                </a:solidFill>
                <a:effectLst/>
                <a:latin typeface="Century Gothic" panose="020B0502020202020204" pitchFamily="34" charset="0"/>
                <a:ea typeface="Calibri" panose="020F0502020204030204" pitchFamily="34" charset="0"/>
                <a:cs typeface="ÍˇÂá˛"/>
              </a:rPr>
              <a:t>WORKFORCE PRO</a:t>
            </a:r>
            <a:r>
              <a:rPr lang="en-US" sz="1800" b="1" dirty="0">
                <a:solidFill>
                  <a:srgbClr val="373435"/>
                </a:solidFill>
                <a:effectLst/>
                <a:latin typeface="Century Gothic" panose="020B0502020202020204" pitchFamily="34" charset="0"/>
                <a:ea typeface="Calibri" panose="020F0502020204030204" pitchFamily="34" charset="0"/>
                <a:cs typeface="ÍˇÂá˛"/>
                <a:sym typeface="Century Gothic" panose="020B0502020202020204" pitchFamily="34" charset="0"/>
              </a:rPr>
              <a:t>FILE</a:t>
            </a:r>
            <a:br>
              <a:rPr lang="en-ZA" sz="1600" b="1" dirty="0">
                <a:effectLst/>
                <a:latin typeface="Century Gothic" panose="020B0502020202020204" pitchFamily="34" charset="0"/>
                <a:ea typeface="Calibri" panose="020F0502020204030204" pitchFamily="34" charset="0"/>
                <a:cs typeface="Times New Roman" panose="02020603050405020304" pitchFamily="18" charset="0"/>
              </a:rPr>
            </a:br>
            <a:endParaRPr lang="en-GB" altLang="en-US" sz="16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29191"/>
            <a:ext cx="9144000" cy="4055806"/>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Powafix employs about 226 full-time employees, with two employees with a disability. At the top management level, </a:t>
            </a: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has four employees. Three are white males, and one is a white female. At the senior management level, </a:t>
            </a: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has seven employees. Again, three are white males, three white females, and one an Indian female. Finally, at the professionally qualified level, Powafix has 26 employees disaggregated as follows: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Eleven African males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One </a:t>
            </a:r>
            <a:r>
              <a:rPr lang="en-US" sz="1400" dirty="0" err="1">
                <a:solidFill>
                  <a:srgbClr val="373435"/>
                </a:solidFill>
                <a:effectLst/>
                <a:latin typeface="Century Gothic" panose="020B0502020202020204" pitchFamily="34" charset="0"/>
                <a:ea typeface="Calibri" panose="020F0502020204030204" pitchFamily="34" charset="0"/>
                <a:cs typeface="ÍˇÂá˛"/>
              </a:rPr>
              <a:t>coloured</a:t>
            </a:r>
            <a:r>
              <a:rPr lang="en-US" sz="1400" dirty="0">
                <a:solidFill>
                  <a:srgbClr val="373435"/>
                </a:solidFill>
                <a:effectLst/>
                <a:latin typeface="Century Gothic" panose="020B0502020202020204" pitchFamily="34" charset="0"/>
                <a:ea typeface="Calibri" panose="020F0502020204030204" pitchFamily="34" charset="0"/>
                <a:cs typeface="ÍˇÂá˛"/>
              </a:rPr>
              <a:t> male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Four white males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Five African females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ÍˇÂá˛"/>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17126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76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099227"/>
            <a:ext cx="7772400" cy="1819072"/>
          </a:xfrm>
        </p:spPr>
        <p:txBody>
          <a:bodyPr>
            <a:normAutofit/>
          </a:bodyPr>
          <a:lstStyle/>
          <a:p>
            <a:pPr>
              <a:lnSpc>
                <a:spcPct val="150000"/>
              </a:lnSpc>
            </a:pPr>
            <a:r>
              <a:rPr lang="en-US" sz="1800" b="1" dirty="0">
                <a:solidFill>
                  <a:srgbClr val="373435"/>
                </a:solidFill>
                <a:effectLst/>
                <a:latin typeface="Century Gothic" panose="020B0502020202020204" pitchFamily="34" charset="0"/>
                <a:ea typeface="Calibri" panose="020F0502020204030204" pitchFamily="34" charset="0"/>
                <a:cs typeface="ÍˇÂá˛"/>
              </a:rPr>
              <a:t>INFORMATION SUBMITTED BY THE COMPANY</a:t>
            </a:r>
            <a:br>
              <a:rPr lang="en-ZA" sz="1800" b="1" dirty="0">
                <a:effectLst/>
                <a:latin typeface="Century Gothic" panose="020B0502020202020204" pitchFamily="34" charset="0"/>
                <a:ea typeface="Calibri" panose="020F0502020204030204" pitchFamily="34" charset="0"/>
                <a:cs typeface="Times New Roman" panose="02020603050405020304" pitchFamily="18" charset="0"/>
              </a:rPr>
            </a:br>
            <a:r>
              <a:rPr lang="en-US" sz="1800" b="1" dirty="0">
                <a:solidFill>
                  <a:srgbClr val="373435"/>
                </a:solidFill>
                <a:effectLst/>
                <a:latin typeface="Century Gothic" panose="020B0502020202020204" pitchFamily="34" charset="0"/>
                <a:ea typeface="Calibri" panose="020F0502020204030204" pitchFamily="34" charset="0"/>
                <a:cs typeface="ÍˇÂá˛"/>
              </a:rPr>
              <a:t>WORKFORCE PRO</a:t>
            </a:r>
            <a:r>
              <a:rPr lang="en-US" sz="1800" b="1" dirty="0">
                <a:solidFill>
                  <a:srgbClr val="373435"/>
                </a:solidFill>
                <a:effectLst/>
                <a:latin typeface="Century Gothic" panose="020B0502020202020204" pitchFamily="34" charset="0"/>
                <a:ea typeface="Calibri" panose="020F0502020204030204" pitchFamily="34" charset="0"/>
                <a:cs typeface="ÍˇÂá˛"/>
                <a:sym typeface="Century Gothic" panose="020B0502020202020204" pitchFamily="34" charset="0"/>
              </a:rPr>
              <a:t>FILE</a:t>
            </a:r>
            <a:br>
              <a:rPr lang="en-ZA" sz="1600" b="1" dirty="0">
                <a:effectLst/>
                <a:latin typeface="Century Gothic" panose="020B0502020202020204" pitchFamily="34" charset="0"/>
                <a:ea typeface="Calibri" panose="020F0502020204030204" pitchFamily="34" charset="0"/>
                <a:cs typeface="Times New Roman" panose="02020603050405020304" pitchFamily="18" charset="0"/>
              </a:rPr>
            </a:br>
            <a:endParaRPr lang="en-GB" altLang="en-US" sz="16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529191"/>
            <a:ext cx="9144000" cy="4055806"/>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One </a:t>
            </a:r>
            <a:r>
              <a:rPr lang="en-US" sz="1400" dirty="0" err="1">
                <a:solidFill>
                  <a:srgbClr val="373435"/>
                </a:solidFill>
                <a:effectLst/>
                <a:latin typeface="Century Gothic" panose="020B0502020202020204" pitchFamily="34" charset="0"/>
                <a:ea typeface="Calibri" panose="020F0502020204030204" pitchFamily="34" charset="0"/>
                <a:cs typeface="ÍˇÂá˛"/>
              </a:rPr>
              <a:t>coloured</a:t>
            </a:r>
            <a:r>
              <a:rPr lang="en-US" sz="1400" dirty="0">
                <a:solidFill>
                  <a:srgbClr val="373435"/>
                </a:solidFill>
                <a:effectLst/>
                <a:latin typeface="Century Gothic" panose="020B0502020202020204" pitchFamily="34" charset="0"/>
                <a:ea typeface="Calibri" panose="020F0502020204030204" pitchFamily="34" charset="0"/>
                <a:cs typeface="ÍˇÂá˛"/>
              </a:rPr>
              <a:t> female.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One Indian female.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One white female and two foreign nationals.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ÍˇÂá˛"/>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449566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77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817844"/>
            <a:ext cx="7772400" cy="925356"/>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GENDER-RESPONSIVE BUDGETING</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309857"/>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Powafix spent a total of R111 171.78 towards the training and empowerment of its staff. The training benefited a total of 93 employees. None of the employees had a disability. The beneficiaries were disaggregated as follows: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36 Africans males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One </a:t>
            </a:r>
            <a:r>
              <a:rPr lang="en-US" sz="1400" dirty="0" err="1">
                <a:solidFill>
                  <a:srgbClr val="373435"/>
                </a:solidFill>
                <a:effectLst/>
                <a:latin typeface="Century Gothic" panose="020B0502020202020204" pitchFamily="34" charset="0"/>
                <a:ea typeface="Calibri" panose="020F0502020204030204" pitchFamily="34" charset="0"/>
                <a:cs typeface="ÍˇÂá˛"/>
              </a:rPr>
              <a:t>coloured</a:t>
            </a:r>
            <a:r>
              <a:rPr lang="en-US" sz="1400" dirty="0">
                <a:solidFill>
                  <a:srgbClr val="373435"/>
                </a:solidFill>
                <a:effectLst/>
                <a:latin typeface="Century Gothic" panose="020B0502020202020204" pitchFamily="34" charset="0"/>
                <a:ea typeface="Calibri" panose="020F0502020204030204" pitchFamily="34" charset="0"/>
                <a:cs typeface="ÍˇÂá˛"/>
              </a:rPr>
              <a:t> male</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699031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78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817844"/>
            <a:ext cx="7772400" cy="925356"/>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GENDER-RESPONSIVE BUDGETING</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309857"/>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Seven </a:t>
            </a:r>
            <a:r>
              <a:rPr lang="en-US" sz="1400" dirty="0" err="1">
                <a:solidFill>
                  <a:srgbClr val="373435"/>
                </a:solidFill>
                <a:effectLst/>
                <a:latin typeface="Century Gothic" panose="020B0502020202020204" pitchFamily="34" charset="0"/>
                <a:ea typeface="Calibri" panose="020F0502020204030204" pitchFamily="34" charset="0"/>
                <a:cs typeface="ÍˇÂá˛"/>
              </a:rPr>
              <a:t>coloured</a:t>
            </a:r>
            <a:r>
              <a:rPr lang="en-US" sz="1400" dirty="0">
                <a:solidFill>
                  <a:srgbClr val="373435"/>
                </a:solidFill>
                <a:effectLst/>
                <a:latin typeface="Century Gothic" panose="020B0502020202020204" pitchFamily="34" charset="0"/>
                <a:ea typeface="Calibri" panose="020F0502020204030204" pitchFamily="34" charset="0"/>
                <a:cs typeface="ÍˇÂá˛"/>
              </a:rPr>
              <a:t> females</a:t>
            </a: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Two Indian males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28 Indian females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17501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79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361872"/>
            <a:ext cx="7772400" cy="1595337"/>
          </a:xfrm>
        </p:spPr>
        <p:txBody>
          <a:bodyPr>
            <a:normAutofit/>
          </a:bodyPr>
          <a:lstStyle/>
          <a:p>
            <a:pPr>
              <a:lnSpc>
                <a:spcPct val="150000"/>
              </a:lnSpc>
            </a:pPr>
            <a:r>
              <a:rPr lang="en-US" sz="1800" dirty="0">
                <a:solidFill>
                  <a:srgbClr val="373435"/>
                </a:solidFill>
                <a:effectLst/>
                <a:latin typeface="ÍˇÂá˛"/>
                <a:ea typeface="Calibri" panose="020F0502020204030204" pitchFamily="34" charset="0"/>
                <a:cs typeface="ÍˇÂá˛"/>
              </a:rPr>
              <a:t>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solidFill>
                  <a:srgbClr val="373435"/>
                </a:solidFill>
                <a:effectLst/>
                <a:latin typeface="Century Gothic" panose="020B0502020202020204" pitchFamily="34" charset="0"/>
                <a:ea typeface="Calibri" panose="020F0502020204030204" pitchFamily="34" charset="0"/>
                <a:cs typeface="ÍˇÂá˛"/>
              </a:rPr>
              <a:t>TRANSFORMATION CHALLENGES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78997"/>
            <a:ext cx="9144000" cy="4523632"/>
          </a:xfrm>
        </p:spPr>
        <p:txBody>
          <a:bodyPr>
            <a:normAutofit/>
          </a:bodyPr>
          <a:lstStyle/>
          <a:p>
            <a:pPr marL="285750" indent="-285750" algn="just">
              <a:lnSpc>
                <a:spcPct val="150000"/>
              </a:lnSpc>
              <a:buFont typeface="Arial" panose="020B0604020202020204" pitchFamily="34" charset="0"/>
              <a:buChar char="•"/>
            </a:pP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indicated that the company does not have challenges with transformation. However, this could be a result of employees not being aware of their rights in the workplace. Notably, the company's submission that it does not conduct sexual harassment awareness campaigns might limit the employees' understanding of their rights and the company's obligations to ensure that it is transforming or has in place mechanisms to transform the institution.</a:t>
            </a: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does not have programmes to advance employees to managerial positions. This could hinder the company from growing its timber for future promotions or job opportunities.</a:t>
            </a:r>
          </a:p>
          <a:p>
            <a:pPr algn="just">
              <a:lnSpc>
                <a:spcPct val="150000"/>
              </a:lnSpc>
            </a:pPr>
            <a:endParaRPr lang="en-US" sz="1800" dirty="0">
              <a:solidFill>
                <a:srgbClr val="373435"/>
              </a:solidFill>
              <a:effectLst/>
              <a:latin typeface="Century Gothic" panose="020B0502020202020204" pitchFamily="34" charset="0"/>
              <a:ea typeface="Calibri" panose="020F0502020204030204" pitchFamily="34" charset="0"/>
              <a:cs typeface="ÍˇÂá˛"/>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782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8">
            <a:extLst>
              <a:ext uri="{FF2B5EF4-FFF2-40B4-BE49-F238E27FC236}">
                <a16:creationId xmlns:a16="http://schemas.microsoft.com/office/drawing/2014/main" id="{EF418AD8-BC9C-BB45-930F-7756987969D0}"/>
              </a:ext>
            </a:extLst>
          </p:cNvPr>
          <p:cNvGrpSpPr>
            <a:grpSpLocks/>
          </p:cNvGrpSpPr>
          <p:nvPr/>
        </p:nvGrpSpPr>
        <p:grpSpPr bwMode="auto">
          <a:xfrm>
            <a:off x="1524000" y="0"/>
            <a:ext cx="9144000" cy="6859588"/>
            <a:chOff x="0" y="0"/>
            <a:chExt cx="9144000" cy="6859029"/>
          </a:xfrm>
        </p:grpSpPr>
        <p:pic>
          <p:nvPicPr>
            <p:cNvPr id="11270" name="Picture 7" descr="CGE Banner1">
              <a:extLst>
                <a:ext uri="{FF2B5EF4-FFF2-40B4-BE49-F238E27FC236}">
                  <a16:creationId xmlns:a16="http://schemas.microsoft.com/office/drawing/2014/main" id="{15BC64C5-52DE-6744-842E-F95CF292C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a:extLst>
                <a:ext uri="{FF2B5EF4-FFF2-40B4-BE49-F238E27FC236}">
                  <a16:creationId xmlns:a16="http://schemas.microsoft.com/office/drawing/2014/main" id="{FAEF07CD-F1FE-EA4F-A0A5-E07A3E790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Slide Number Placeholder 5">
            <a:extLst>
              <a:ext uri="{FF2B5EF4-FFF2-40B4-BE49-F238E27FC236}">
                <a16:creationId xmlns:a16="http://schemas.microsoft.com/office/drawing/2014/main" id="{29ADB89C-1D7E-DB46-A4AD-E4F0C6F904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04B09A8-4044-B448-AD72-7CA4298A36BF}" type="slidenum">
              <a:rPr lang="en-GB" altLang="en-US" sz="1400"/>
              <a:pPr>
                <a:spcBef>
                  <a:spcPct val="0"/>
                </a:spcBef>
                <a:buFontTx/>
                <a:buNone/>
              </a:pPr>
              <a:t>8</a:t>
            </a:fld>
            <a:endParaRPr lang="en-GB" altLang="en-US" sz="1400"/>
          </a:p>
        </p:txBody>
      </p:sp>
      <p:sp>
        <p:nvSpPr>
          <p:cNvPr id="11268" name="Rectangle 2">
            <a:extLst>
              <a:ext uri="{FF2B5EF4-FFF2-40B4-BE49-F238E27FC236}">
                <a16:creationId xmlns:a16="http://schemas.microsoft.com/office/drawing/2014/main" id="{2F257186-59FF-ED4A-BE29-CAE43F81CE7B}"/>
              </a:ext>
            </a:extLst>
          </p:cNvPr>
          <p:cNvSpPr>
            <a:spLocks noGrp="1" noChangeArrowheads="1"/>
          </p:cNvSpPr>
          <p:nvPr>
            <p:ph type="ctrTitle"/>
          </p:nvPr>
        </p:nvSpPr>
        <p:spPr>
          <a:xfrm>
            <a:off x="2279650" y="2060575"/>
            <a:ext cx="7772400" cy="431800"/>
          </a:xfrm>
        </p:spPr>
        <p:txBody>
          <a:bodyPr>
            <a:normAutofit/>
          </a:bodyPr>
          <a:lstStyle/>
          <a:p>
            <a:r>
              <a:rPr lang="en-ZA" altLang="en-US" sz="2000" b="1" dirty="0">
                <a:latin typeface="Century Gothic" panose="020B0502020202020204" pitchFamily="34" charset="0"/>
                <a:sym typeface="Century Gothic" panose="020B0502020202020204" pitchFamily="34" charset="0"/>
              </a:rPr>
              <a:t>CONTINUATION </a:t>
            </a:r>
            <a:endParaRPr lang="en-GB" altLang="en-US" sz="2000" b="1" dirty="0">
              <a:latin typeface="Century Gothic" panose="020B0502020202020204" pitchFamily="34" charset="0"/>
              <a:sym typeface="Century Gothic" panose="020B0502020202020204" pitchFamily="34" charset="0"/>
            </a:endParaRPr>
          </a:p>
        </p:txBody>
      </p:sp>
      <p:sp>
        <p:nvSpPr>
          <p:cNvPr id="11269" name="Rectangle 3">
            <a:extLst>
              <a:ext uri="{FF2B5EF4-FFF2-40B4-BE49-F238E27FC236}">
                <a16:creationId xmlns:a16="http://schemas.microsoft.com/office/drawing/2014/main" id="{3ADD5160-FE48-C44F-95CA-9D8987927AA6}"/>
              </a:ext>
            </a:extLst>
          </p:cNvPr>
          <p:cNvSpPr>
            <a:spLocks noGrp="1" noChangeArrowheads="1"/>
          </p:cNvSpPr>
          <p:nvPr>
            <p:ph type="subTitle" idx="1"/>
          </p:nvPr>
        </p:nvSpPr>
        <p:spPr>
          <a:xfrm>
            <a:off x="1554163" y="2499769"/>
            <a:ext cx="9144000" cy="4065088"/>
          </a:xfrm>
        </p:spPr>
        <p:txBody>
          <a:bodyPr>
            <a:noAutofit/>
          </a:bodyPr>
          <a:lstStyle/>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With respect to the above, the following presentation will thus be presented in </a:t>
            </a: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two parts.</a:t>
            </a:r>
            <a:endParaRPr lang="en-ZA"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first discusses the: </a:t>
            </a:r>
            <a:r>
              <a:rPr lang="en-US" sz="1400" b="1" dirty="0">
                <a:latin typeface="Century Gothic" panose="020B0502020202020204" pitchFamily="34" charset="0"/>
                <a:ea typeface="Calibri" panose="020F0502020204030204" pitchFamily="34" charset="0"/>
                <a:cs typeface="ÍˇÂá˛"/>
              </a:rPr>
              <a:t>REPORT: PRIVATE SECTOR TRANSFORMATION IN THE PUBLIC AND PRIVATE SECTOR : 2021</a:t>
            </a:r>
          </a:p>
          <a:p>
            <a:pPr algn="just">
              <a:lnSpc>
                <a:spcPct val="150000"/>
              </a:lnSpc>
            </a:pP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second is the : </a:t>
            </a:r>
            <a:r>
              <a:rPr lang="en-US" sz="1400" b="1" dirty="0">
                <a:effectLst/>
                <a:latin typeface="Century Gothic" panose="020B0502020202020204" pitchFamily="34" charset="0"/>
                <a:ea typeface="Calibri" panose="020F0502020204030204" pitchFamily="34" charset="0"/>
                <a:cs typeface="ÍˇÂá˛"/>
              </a:rPr>
              <a:t>PART 2:</a:t>
            </a:r>
            <a:r>
              <a:rPr lang="en-US" sz="1400" b="1" dirty="0">
                <a:latin typeface="Century Gothic" panose="020B0502020202020204" pitchFamily="34" charset="0"/>
                <a:ea typeface="Calibri" panose="020F0502020204030204" pitchFamily="34" charset="0"/>
                <a:cs typeface="Times New Roman" panose="02020603050405020304" pitchFamily="18" charset="0"/>
              </a:rPr>
              <a:t>REPORT ON FOLLOW-UP HEARINGS ON EMPLOYMENT EQUITY AND GENDER TRANSFORMATION IN THE PRIVATE SECTOR FOR THE FINANCIAL YEAR 2019/2020.</a:t>
            </a:r>
            <a:endParaRPr lang="en-ZA" sz="1400" b="1" dirty="0">
              <a:latin typeface="Century Gothic" panose="020B0502020202020204" pitchFamily="34" charset="0"/>
              <a:ea typeface="Calibri" panose="020F0502020204030204" pitchFamily="34" charset="0"/>
              <a:cs typeface="Times New Roman" panose="02020603050405020304" pitchFamily="18" charset="0"/>
            </a:endParaRPr>
          </a:p>
          <a:p>
            <a:pPr algn="just"/>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GB" altLang="en-US" sz="1400" dirty="0">
              <a:solidFill>
                <a:srgbClr val="000000"/>
              </a:solidFill>
              <a:latin typeface="Century Gothic" panose="020B0502020202020204" pitchFamily="34" charset="0"/>
            </a:endParaRPr>
          </a:p>
          <a:p>
            <a:pPr marL="285750" indent="-285750" algn="just">
              <a:lnSpc>
                <a:spcPct val="150000"/>
              </a:lnSpc>
              <a:buFont typeface="Arial" panose="020B0604020202020204" pitchFamily="34" charset="0"/>
              <a:buChar char="•"/>
            </a:pPr>
            <a:endParaRPr lang="en-GB" altLang="en-US" sz="14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2484564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80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361872"/>
            <a:ext cx="7772400" cy="1595337"/>
          </a:xfrm>
        </p:spPr>
        <p:txBody>
          <a:bodyPr>
            <a:normAutofit/>
          </a:bodyPr>
          <a:lstStyle/>
          <a:p>
            <a:pPr>
              <a:lnSpc>
                <a:spcPct val="150000"/>
              </a:lnSpc>
            </a:pPr>
            <a:r>
              <a:rPr lang="en-US" sz="1800" dirty="0">
                <a:solidFill>
                  <a:srgbClr val="373435"/>
                </a:solidFill>
                <a:effectLst/>
                <a:latin typeface="ÍˇÂá˛"/>
                <a:ea typeface="Calibri" panose="020F0502020204030204" pitchFamily="34" charset="0"/>
                <a:cs typeface="ÍˇÂá˛"/>
              </a:rPr>
              <a:t>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solidFill>
                  <a:srgbClr val="373435"/>
                </a:solidFill>
                <a:effectLst/>
                <a:latin typeface="Century Gothic" panose="020B0502020202020204" pitchFamily="34" charset="0"/>
                <a:ea typeface="Calibri" panose="020F0502020204030204" pitchFamily="34" charset="0"/>
                <a:cs typeface="ÍˇÂá˛"/>
              </a:rPr>
              <a:t>TRANSFORMATION CHALLENGES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178997"/>
            <a:ext cx="9144000" cy="4523632"/>
          </a:xfrm>
        </p:spPr>
        <p:txBody>
          <a:bodyPr>
            <a:normAutofit/>
          </a:bodyPr>
          <a:lstStyle/>
          <a:p>
            <a:pPr algn="just">
              <a:lnSpc>
                <a:spcPct val="150000"/>
              </a:lnSpc>
            </a:pPr>
            <a:endParaRPr lang="en-US" sz="1800" dirty="0">
              <a:solidFill>
                <a:srgbClr val="373435"/>
              </a:solidFill>
              <a:effectLst/>
              <a:latin typeface="Century Gothic" panose="020B0502020202020204" pitchFamily="34" charset="0"/>
              <a:ea typeface="Calibri" panose="020F0502020204030204" pitchFamily="34" charset="0"/>
              <a:cs typeface="ÍˇÂá˛"/>
            </a:endParaRPr>
          </a:p>
          <a:p>
            <a:pPr marL="285750" indent="-285750" algn="just">
              <a:lnSpc>
                <a:spcPct val="150000"/>
              </a:lnSpc>
              <a:buFont typeface="Arial" panose="020B0604020202020204" pitchFamily="34" charset="0"/>
              <a:buChar char="•"/>
            </a:pPr>
            <a:r>
              <a:rPr lang="en-US" sz="1400" dirty="0">
                <a:solidFill>
                  <a:srgbClr val="373435"/>
                </a:solidFill>
                <a:effectLst/>
                <a:latin typeface="Century Gothic" panose="020B0502020202020204" pitchFamily="34" charset="0"/>
                <a:ea typeface="Calibri" panose="020F0502020204030204" pitchFamily="34" charset="0"/>
                <a:cs typeface="ÍˇÂá˛"/>
              </a:rPr>
              <a:t>Powafix does not incorporate gender as a key performance area for top management of the company. Powafix' s training and development policy make mention of an employment equity (EE) assigned manager. The company appointed the human resource administrator to the position of equity manager.</a:t>
            </a:r>
          </a:p>
          <a:p>
            <a:pPr marL="285750" indent="-285750" algn="just">
              <a:lnSpc>
                <a:spcPct val="150000"/>
              </a:lnSpc>
              <a:buFont typeface="Arial" panose="020B0604020202020204" pitchFamily="34" charset="0"/>
              <a:buChar char="•"/>
            </a:pPr>
            <a:r>
              <a:rPr lang="en-US" sz="1400" dirty="0">
                <a:solidFill>
                  <a:srgbClr val="373435"/>
                </a:solidFill>
                <a:effectLst/>
                <a:latin typeface="Century Gothic" panose="020B0502020202020204" pitchFamily="34" charset="0"/>
                <a:ea typeface="Calibri" panose="020F0502020204030204" pitchFamily="34" charset="0"/>
                <a:cs typeface="ÍˇÂá˛"/>
              </a:rPr>
              <a:t> The equity manager is at the level of a senior manager. The equity manager does not have decision-making powers that can bind the company. The equity manager's decision needs to be signed off or approved by top management</a:t>
            </a:r>
            <a:endParaRPr lang="en-GB" sz="14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71712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81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614791"/>
            <a:ext cx="7772400" cy="1284052"/>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GENDER TRANSFORMATIVE PROGRAMMES TO ADVANCE WOMEN AND MEN</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2732"/>
            <a:ext cx="9144000" cy="4164957"/>
          </a:xfrm>
        </p:spPr>
        <p:txBody>
          <a:bodyPr>
            <a:normAutofit fontScale="92500"/>
          </a:bodyPr>
          <a:lstStyle/>
          <a:p>
            <a:pPr algn="just">
              <a:lnSpc>
                <a:spcPct val="150000"/>
              </a:lnSpc>
            </a:pPr>
            <a:r>
              <a:rPr lang="en-US" sz="1500" dirty="0" err="1">
                <a:solidFill>
                  <a:srgbClr val="373435"/>
                </a:solidFill>
                <a:effectLst/>
                <a:latin typeface="Century Gothic" panose="020B0502020202020204" pitchFamily="34" charset="0"/>
                <a:ea typeface="Calibri" panose="020F0502020204030204" pitchFamily="34" charset="0"/>
                <a:cs typeface="ÍˇÂá˛"/>
              </a:rPr>
              <a:t>PowaFix</a:t>
            </a:r>
            <a:r>
              <a:rPr lang="en-US" sz="1500" dirty="0">
                <a:solidFill>
                  <a:srgbClr val="373435"/>
                </a:solidFill>
                <a:effectLst/>
                <a:latin typeface="Century Gothic" panose="020B0502020202020204" pitchFamily="34" charset="0"/>
                <a:ea typeface="Calibri" panose="020F0502020204030204" pitchFamily="34" charset="0"/>
                <a:cs typeface="ÍˇÂá˛"/>
              </a:rPr>
              <a:t>' EEP is currently in its final year. For the past five financial years, the company did not target to transform its top and senior management positions. Therefore, the targets were not mentioned and/or included in the numerical table part of the EEP. For the past five financial years, </a:t>
            </a:r>
            <a:r>
              <a:rPr lang="en-US" sz="1500" dirty="0" err="1">
                <a:solidFill>
                  <a:srgbClr val="373435"/>
                </a:solidFill>
                <a:effectLst/>
                <a:latin typeface="Century Gothic" panose="020B0502020202020204" pitchFamily="34" charset="0"/>
                <a:ea typeface="Calibri" panose="020F0502020204030204" pitchFamily="34" charset="0"/>
                <a:cs typeface="ÍˇÂá˛"/>
              </a:rPr>
              <a:t>PowaFix</a:t>
            </a:r>
            <a:r>
              <a:rPr lang="en-US" sz="1500" dirty="0">
                <a:solidFill>
                  <a:srgbClr val="373435"/>
                </a:solidFill>
                <a:effectLst/>
                <a:latin typeface="Century Gothic" panose="020B0502020202020204" pitchFamily="34" charset="0"/>
                <a:ea typeface="Calibri" panose="020F0502020204030204" pitchFamily="34" charset="0"/>
                <a:cs typeface="ÍˇÂá˛"/>
              </a:rPr>
              <a:t> had a target of employing “one or more people with a disability” it is not clear whether </a:t>
            </a:r>
            <a:r>
              <a:rPr lang="en-US" sz="1500" dirty="0" err="1">
                <a:solidFill>
                  <a:srgbClr val="373435"/>
                </a:solidFill>
                <a:effectLst/>
                <a:latin typeface="Century Gothic" panose="020B0502020202020204" pitchFamily="34" charset="0"/>
                <a:ea typeface="Calibri" panose="020F0502020204030204" pitchFamily="34" charset="0"/>
                <a:cs typeface="ÍˇÂá˛"/>
              </a:rPr>
              <a:t>PowaFix</a:t>
            </a:r>
            <a:r>
              <a:rPr lang="en-US" sz="1500" dirty="0">
                <a:solidFill>
                  <a:srgbClr val="373435"/>
                </a:solidFill>
                <a:effectLst/>
                <a:latin typeface="Century Gothic" panose="020B0502020202020204" pitchFamily="34" charset="0"/>
                <a:ea typeface="Calibri" panose="020F0502020204030204" pitchFamily="34" charset="0"/>
                <a:cs typeface="ÍˇÂá˛"/>
              </a:rPr>
              <a:t> achieved the target or not. Powafix currently employs two people with a disability.</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500" dirty="0" err="1">
                <a:solidFill>
                  <a:srgbClr val="373435"/>
                </a:solidFill>
                <a:effectLst/>
                <a:latin typeface="Century Gothic" panose="020B0502020202020204" pitchFamily="34" charset="0"/>
                <a:ea typeface="Calibri" panose="020F0502020204030204" pitchFamily="34" charset="0"/>
                <a:cs typeface="ÍˇÂá˛"/>
              </a:rPr>
              <a:t>PowerFix's</a:t>
            </a:r>
            <a:r>
              <a:rPr lang="en-US" sz="1500" dirty="0">
                <a:solidFill>
                  <a:srgbClr val="373435"/>
                </a:solidFill>
                <a:effectLst/>
                <a:latin typeface="Century Gothic" panose="020B0502020202020204" pitchFamily="34" charset="0"/>
                <a:ea typeface="Calibri" panose="020F0502020204030204" pitchFamily="34" charset="0"/>
                <a:cs typeface="ÍˇÂá˛"/>
              </a:rPr>
              <a:t> recruitment policy is silent on the recruitment of designated groups. The policy has no provision that encourages people with a disability or head-hunting people with a disability to be appointed to positions they qualify for. </a:t>
            </a:r>
            <a:r>
              <a:rPr lang="en-US" sz="1500" dirty="0" err="1">
                <a:solidFill>
                  <a:srgbClr val="373435"/>
                </a:solidFill>
                <a:effectLst/>
                <a:latin typeface="Century Gothic" panose="020B0502020202020204" pitchFamily="34" charset="0"/>
                <a:ea typeface="Calibri" panose="020F0502020204030204" pitchFamily="34" charset="0"/>
                <a:cs typeface="ÍˇÂá˛"/>
              </a:rPr>
              <a:t>PowaFix</a:t>
            </a:r>
            <a:r>
              <a:rPr lang="en-US" sz="1500" dirty="0">
                <a:solidFill>
                  <a:srgbClr val="373435"/>
                </a:solidFill>
                <a:effectLst/>
                <a:latin typeface="Century Gothic" panose="020B0502020202020204" pitchFamily="34" charset="0"/>
                <a:ea typeface="Calibri" panose="020F0502020204030204" pitchFamily="34" charset="0"/>
                <a:cs typeface="ÍˇÂá˛"/>
              </a:rPr>
              <a:t> identifies skills and nurtures performance through performance appraisals. Powafix has promoted 23 employees. Thirteen of the promoted employees are female and out of the 13, of the females are African.</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77527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82</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4"/>
            <a:ext cx="7772400" cy="1033258"/>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EQUAL PAY FOR WORK OF EQUAL VALUE</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391055" y="2275142"/>
            <a:ext cx="9276945" cy="4292548"/>
          </a:xfrm>
        </p:spPr>
        <p:txBody>
          <a:bodyPr/>
          <a:lstStyle/>
          <a:p>
            <a:pPr algn="l">
              <a:lnSpc>
                <a:spcPct val="150000"/>
              </a:lnSpc>
              <a:spcBef>
                <a:spcPct val="0"/>
              </a:spcBef>
              <a:defRPr/>
            </a:pPr>
            <a:endParaRPr lang="en-US" sz="1200" dirty="0">
              <a:solidFill>
                <a:srgbClr val="373435"/>
              </a:solidFill>
              <a:effectLst/>
              <a:latin typeface="Century Gothic" panose="020B0502020202020204" pitchFamily="34" charset="0"/>
              <a:ea typeface="Calibri" panose="020F0502020204030204" pitchFamily="34" charset="0"/>
              <a:cs typeface="ÍˇÂá˛"/>
            </a:endParaRPr>
          </a:p>
          <a:p>
            <a:pPr algn="l">
              <a:lnSpc>
                <a:spcPct val="150000"/>
              </a:lnSpc>
              <a:spcBef>
                <a:spcPct val="0"/>
              </a:spcBef>
              <a:defRPr/>
            </a:pPr>
            <a:endParaRPr lang="en-US" sz="1200" dirty="0">
              <a:solidFill>
                <a:srgbClr val="373435"/>
              </a:solidFill>
              <a:latin typeface="Century Gothic" panose="020B0502020202020204" pitchFamily="34" charset="0"/>
              <a:ea typeface="Calibri" panose="020F0502020204030204" pitchFamily="34" charset="0"/>
              <a:cs typeface="ÍˇÂá˛"/>
            </a:endParaRPr>
          </a:p>
          <a:p>
            <a:pPr algn="l">
              <a:lnSpc>
                <a:spcPct val="150000"/>
              </a:lnSpc>
              <a:spcBef>
                <a:spcPct val="0"/>
              </a:spcBef>
              <a:defRPr/>
            </a:pPr>
            <a:r>
              <a:rPr lang="en-US" sz="1200" dirty="0">
                <a:solidFill>
                  <a:srgbClr val="373435"/>
                </a:solidFill>
                <a:effectLst/>
                <a:latin typeface="Century Gothic" panose="020B0502020202020204" pitchFamily="34" charset="0"/>
                <a:ea typeface="Calibri" panose="020F0502020204030204" pitchFamily="34" charset="0"/>
                <a:cs typeface="ÍˇÂá˛"/>
              </a:rPr>
              <a:t>Powafix does have a remuneration policy that discourages discrimination on ethnicity when determining employees' </a:t>
            </a:r>
            <a:r>
              <a:rPr lang="en-US" sz="1400" dirty="0">
                <a:solidFill>
                  <a:srgbClr val="373435"/>
                </a:solidFill>
                <a:effectLst/>
                <a:latin typeface="Century Gothic" panose="020B0502020202020204" pitchFamily="34" charset="0"/>
                <a:ea typeface="Calibri" panose="020F0502020204030204" pitchFamily="34" charset="0"/>
                <a:cs typeface="ÍˇÂá˛"/>
              </a:rPr>
              <a:t>remuneration. The remuneration policy also considers any remuneration that is determined by the sectoral determination. Further to the remuneration policy, </a:t>
            </a: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has a job grading and classification policy that determines job gradings and classification of jobs. The EE committee conducts this role.</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50000"/>
              </a:lnSpc>
              <a:spcBef>
                <a:spcPct val="0"/>
              </a:spcBef>
              <a:defRPr/>
            </a:pPr>
            <a:endParaRPr lang="en-GB" sz="3300" dirty="0">
              <a:solidFill>
                <a:srgbClr val="002060"/>
              </a:solidFill>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855123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83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4"/>
            <a:ext cx="7772400" cy="1042986"/>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CHILDCARE FACILITIES AND A CONDUCIVE WORKING ENVIRONMENT</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41643"/>
            <a:ext cx="9144000" cy="4126046"/>
          </a:xfrm>
        </p:spPr>
        <p:txBody>
          <a:bodyPr>
            <a:normAutofit/>
          </a:bodyPr>
          <a:lstStyle/>
          <a:p>
            <a:pPr algn="just">
              <a:spcBef>
                <a:spcPct val="0"/>
              </a:spcBef>
              <a:defRPr/>
            </a:pPr>
            <a:endParaRPr lang="en-US" sz="1400" dirty="0">
              <a:solidFill>
                <a:srgbClr val="373435"/>
              </a:solidFill>
              <a:effectLst/>
              <a:latin typeface="Century Gothic" panose="020B0502020202020204" pitchFamily="34" charset="0"/>
              <a:ea typeface="Calibri" panose="020F0502020204030204" pitchFamily="34" charset="0"/>
              <a:cs typeface="ÍˇÂá˛"/>
            </a:endParaRPr>
          </a:p>
          <a:p>
            <a:pPr algn="just">
              <a:spcBef>
                <a:spcPct val="0"/>
              </a:spcBef>
              <a:defRPr/>
            </a:pPr>
            <a:endParaRPr lang="en-US" sz="1400" dirty="0">
              <a:solidFill>
                <a:srgbClr val="373435"/>
              </a:solidFill>
              <a:latin typeface="Century Gothic" panose="020B0502020202020204" pitchFamily="34" charset="0"/>
              <a:ea typeface="Calibri" panose="020F0502020204030204" pitchFamily="34" charset="0"/>
              <a:cs typeface="ÍˇÂá˛"/>
            </a:endParaRPr>
          </a:p>
          <a:p>
            <a:pPr algn="just">
              <a:spcBef>
                <a:spcPct val="0"/>
              </a:spcBef>
              <a:defRPr/>
            </a:pP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does not have childcare facilities due to the nature of its business, and the company does not have measures in place to create a conducive working environment for employees with parenting responsibilities.</a:t>
            </a:r>
          </a:p>
          <a:p>
            <a:pPr algn="just">
              <a:spcBef>
                <a:spcPct val="0"/>
              </a:spcBef>
              <a:defRPr/>
            </a:pPr>
            <a:endParaRPr lang="en-US" sz="1400" dirty="0">
              <a:solidFill>
                <a:srgbClr val="373435"/>
              </a:solidFill>
              <a:latin typeface="Century Gothic" panose="020B0502020202020204" pitchFamily="34" charset="0"/>
              <a:ea typeface="Calibri" panose="020F0502020204030204" pitchFamily="34" charset="0"/>
              <a:cs typeface="Times New Roman" panose="02020603050405020304" pitchFamily="18" charset="0"/>
            </a:endParaRPr>
          </a:p>
          <a:p>
            <a:pPr algn="just">
              <a:spcBef>
                <a:spcPct val="0"/>
              </a:spcBef>
              <a:defRPr/>
            </a:pPr>
            <a:r>
              <a:rPr lang="en-US" sz="1800" b="1" dirty="0">
                <a:solidFill>
                  <a:srgbClr val="373435"/>
                </a:solidFill>
                <a:latin typeface="Century Gothic" panose="020B0502020202020204" pitchFamily="34" charset="0"/>
                <a:ea typeface="Calibri" panose="020F0502020204030204" pitchFamily="34" charset="0"/>
                <a:cs typeface="ÍˇÂá˛"/>
              </a:rPr>
              <a:t>SEXUAL HARASSMENT</a:t>
            </a:r>
          </a:p>
          <a:p>
            <a:pPr algn="just">
              <a:spcBef>
                <a:spcPct val="0"/>
              </a:spcBef>
              <a:defRPr/>
            </a:pPr>
            <a:endParaRPr lang="en-US" sz="1800" b="1" dirty="0">
              <a:solidFill>
                <a:srgbClr val="373435"/>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spcBef>
                <a:spcPct val="0"/>
              </a:spcBef>
              <a:defRPr/>
            </a:pP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spcBef>
                <a:spcPct val="0"/>
              </a:spcBef>
              <a:defRPr/>
            </a:pPr>
            <a:r>
              <a:rPr lang="en-US" sz="1400" dirty="0">
                <a:solidFill>
                  <a:srgbClr val="373435"/>
                </a:solidFill>
                <a:latin typeface="Century Gothic" panose="020B0502020202020204" pitchFamily="34" charset="0"/>
                <a:ea typeface="Calibri" panose="020F0502020204030204" pitchFamily="34" charset="0"/>
                <a:cs typeface="ÍˇÂá˛"/>
              </a:rPr>
              <a:t>Powafix does not have a sexual harassment policy and does not conduct sexual harassment awareness campaigns for its employees. Since the financial year 2017/2018, </a:t>
            </a:r>
            <a:r>
              <a:rPr lang="en-US" sz="1400" dirty="0" err="1">
                <a:solidFill>
                  <a:srgbClr val="373435"/>
                </a:solidFill>
                <a:latin typeface="Century Gothic" panose="020B0502020202020204" pitchFamily="34" charset="0"/>
                <a:ea typeface="Calibri" panose="020F0502020204030204" pitchFamily="34" charset="0"/>
                <a:cs typeface="ÍˇÂá˛"/>
              </a:rPr>
              <a:t>PowaFix</a:t>
            </a:r>
            <a:r>
              <a:rPr lang="en-US" sz="1400" dirty="0">
                <a:solidFill>
                  <a:srgbClr val="373435"/>
                </a:solidFill>
                <a:latin typeface="Century Gothic" panose="020B0502020202020204" pitchFamily="34" charset="0"/>
                <a:ea typeface="Calibri" panose="020F0502020204030204" pitchFamily="34" charset="0"/>
                <a:cs typeface="ÍˇÂá˛"/>
              </a:rPr>
              <a:t> had only one sexual harassment case that was reported. The code of good practice on handling sexual harassment encourages employers to develop sexual harassment policies and provides a blueprint on the handling of sexual harassment policies.</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658024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84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381328"/>
            <a:ext cx="7772400" cy="1536970"/>
          </a:xfrm>
        </p:spPr>
        <p:txBody>
          <a:bodyPr>
            <a:normAutofit fontScale="90000"/>
          </a:bodyPr>
          <a:lstStyle/>
          <a:p>
            <a:pPr>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54094"/>
            <a:ext cx="9144000" cy="4213595"/>
          </a:xfrm>
        </p:spPr>
        <p:txBody>
          <a:bodyPr>
            <a:normAutofit/>
          </a:bodyPr>
          <a:lstStyle/>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lack of not having a sexual harassment policy does not exempt the employer from establishing a working environment that is free from harm. The low number of reporting of sexual harassment cases at </a:t>
            </a: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could result from employees not knowing what to do once they are faced with it. The company should develop a sexual harassment policy urgently.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57671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85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4"/>
            <a:ext cx="7772400" cy="1062441"/>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PREGNANCY AND BREASTFEEDING POLICY</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41644"/>
            <a:ext cx="9144000" cy="4126046"/>
          </a:xfrm>
        </p:spPr>
        <p:txBody>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Due to the nature of the business of </a:t>
            </a: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the company has a breastfeeding policy that ensures that the company does not discriminate against women who are pregnant and breastfeeding. The policy prohibits expressing milk in the workplace due to the nature of the company's business.</a:t>
            </a:r>
          </a:p>
          <a:p>
            <a:pPr algn="just">
              <a:lnSpc>
                <a:spcPct val="150000"/>
              </a:lnSpc>
            </a:pPr>
            <a:endParaRPr lang="en-US" sz="1400" dirty="0">
              <a:solidFill>
                <a:srgbClr val="373435"/>
              </a:solidFill>
              <a:latin typeface="Century Gothic" panose="020B0502020202020204" pitchFamily="34" charset="0"/>
              <a:ea typeface="Calibri" panose="020F0502020204030204" pitchFamily="34" charset="0"/>
              <a:cs typeface="ÍˇÂá˛"/>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The policy ensures that women who are pregnant and breastfeeding are not exposed to the harsh chemicals that the company works with to ensure that the unborn child or newborn child is not exposed to the chemicals that might be harmful to the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child.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98250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86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4"/>
            <a:ext cx="7772400" cy="1120807"/>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FINDINGS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51370"/>
            <a:ext cx="9144000" cy="4116319"/>
          </a:xfrm>
        </p:spPr>
        <p:txBody>
          <a:bodyPr/>
          <a:lstStyle/>
          <a:p>
            <a:pPr algn="l"/>
            <a:endParaRPr lang="en-US" sz="1400" dirty="0">
              <a:solidFill>
                <a:srgbClr val="373435"/>
              </a:solidFill>
              <a:effectLst/>
              <a:latin typeface="Century Gothic" panose="020B0502020202020204" pitchFamily="34" charset="0"/>
              <a:ea typeface="Calibri" panose="020F0502020204030204" pitchFamily="34" charset="0"/>
              <a:cs typeface="ÍˇÂá˛"/>
            </a:endParaRPr>
          </a:p>
          <a:p>
            <a:pPr algn="l"/>
            <a:r>
              <a:rPr lang="en-US" sz="1400" dirty="0">
                <a:solidFill>
                  <a:srgbClr val="373435"/>
                </a:solidFill>
                <a:effectLst/>
                <a:latin typeface="Century Gothic" panose="020B0502020202020204" pitchFamily="34" charset="0"/>
                <a:ea typeface="Calibri" panose="020F0502020204030204" pitchFamily="34" charset="0"/>
                <a:cs typeface="ÍˇÂá˛"/>
              </a:rPr>
              <a:t>The Commission found that white men dominate the top and senior management positions at </a:t>
            </a: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Gender mainstreaming is not </a:t>
            </a:r>
            <a:r>
              <a:rPr lang="en-US" sz="1400" dirty="0" err="1">
                <a:solidFill>
                  <a:srgbClr val="373435"/>
                </a:solidFill>
                <a:effectLst/>
                <a:latin typeface="Century Gothic" panose="020B0502020202020204" pitchFamily="34" charset="0"/>
                <a:ea typeface="Calibri" panose="020F0502020204030204" pitchFamily="34" charset="0"/>
                <a:cs typeface="ÍˇÂá˛"/>
              </a:rPr>
              <a:t>prioritised</a:t>
            </a:r>
            <a:r>
              <a:rPr lang="en-US" sz="1400" dirty="0">
                <a:solidFill>
                  <a:srgbClr val="373435"/>
                </a:solidFill>
                <a:effectLst/>
                <a:latin typeface="Century Gothic" panose="020B0502020202020204" pitchFamily="34" charset="0"/>
                <a:ea typeface="Calibri" panose="020F0502020204030204" pitchFamily="34" charset="0"/>
                <a:cs typeface="ÍˇÂá˛"/>
              </a:rPr>
              <a:t> by adopting gender-related policies and practices such as sexual harassment policy and mechanisms to fast-track women to senior and top management positions.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039150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87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4"/>
            <a:ext cx="7772400" cy="1091624"/>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RECOMMENDATIONS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41644"/>
            <a:ext cx="9144000" cy="4126046"/>
          </a:xfrm>
        </p:spPr>
        <p:txBody>
          <a:bodyPr>
            <a:normAutofit/>
          </a:bodyPr>
          <a:lstStyle/>
          <a:p>
            <a:pPr algn="just">
              <a:lnSpc>
                <a:spcPct val="150000"/>
              </a:lnSpc>
            </a:pP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should increase the representation of women at the top and senior management positions by developing mechanisms that will fast-track women into senior and top management.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err="1">
                <a:solidFill>
                  <a:srgbClr val="373435"/>
                </a:solidFill>
                <a:effectLst/>
                <a:latin typeface="Century Gothic" panose="020B0502020202020204" pitchFamily="34" charset="0"/>
                <a:ea typeface="Calibri" panose="020F0502020204030204" pitchFamily="34" charset="0"/>
                <a:cs typeface="ÍˇÂá˛"/>
              </a:rPr>
              <a:t>PowaFix</a:t>
            </a:r>
            <a:r>
              <a:rPr lang="en-US" sz="1400" dirty="0">
                <a:solidFill>
                  <a:srgbClr val="373435"/>
                </a:solidFill>
                <a:effectLst/>
                <a:latin typeface="Century Gothic" panose="020B0502020202020204" pitchFamily="34" charset="0"/>
                <a:ea typeface="Calibri" panose="020F0502020204030204" pitchFamily="34" charset="0"/>
                <a:cs typeface="ÍˇÂá˛"/>
              </a:rPr>
              <a:t> Should develop and adopt a sexual harassment policy that aligns with the 2005 Code of Good Practice on the Handling of Sexual Harassment complaints and conduct awareness campaigns on or before the end of September 2021.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Powafix should develop mechanisms and programmes that seek to advance employees in their race and gender to managerial positions.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14383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88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3"/>
            <a:ext cx="7772400" cy="1305633"/>
          </a:xfrm>
        </p:spPr>
        <p:txBody>
          <a:bodyPr>
            <a:normAutofit/>
          </a:bodyPr>
          <a:lstStyle/>
          <a:p>
            <a:r>
              <a:rPr lang="en-US" sz="1800" b="1" dirty="0">
                <a:effectLst/>
                <a:latin typeface="Century Gothic" panose="020B0502020202020204" pitchFamily="34" charset="0"/>
                <a:ea typeface="Calibri" panose="020F0502020204030204" pitchFamily="34" charset="0"/>
                <a:cs typeface="ÍˇÂá˛"/>
              </a:rPr>
              <a:t>DOCUMENT WAREHOUSE</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41644"/>
            <a:ext cx="9144000" cy="4126046"/>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Document Warehouse commenced operation in 1992 as offsite document storage and record management company in Johannesburg, South Africa. It established its Namibia-based operations in 2006 and its UK operation in 2011. The Document Warehouse is a growing business and currently has sites in Africa and abroad, including Bloemfontein, Cape Town, Centurion, Cheshire, Durban, Johannesburg, Kimberley, Kgale, Mafikeng, Nelspruit, </a:t>
            </a:r>
            <a:r>
              <a:rPr lang="en-US" sz="1400" dirty="0" err="1">
                <a:solidFill>
                  <a:srgbClr val="373435"/>
                </a:solidFill>
                <a:effectLst/>
                <a:latin typeface="Century Gothic" panose="020B0502020202020204" pitchFamily="34" charset="0"/>
                <a:ea typeface="Calibri" panose="020F0502020204030204" pitchFamily="34" charset="0"/>
                <a:cs typeface="ÍˇÂá˛"/>
              </a:rPr>
              <a:t>Ongwediva</a:t>
            </a:r>
            <a:r>
              <a:rPr lang="en-US" sz="1400" dirty="0">
                <a:solidFill>
                  <a:srgbClr val="373435"/>
                </a:solidFill>
                <a:effectLst/>
                <a:latin typeface="Century Gothic" panose="020B0502020202020204" pitchFamily="34" charset="0"/>
                <a:ea typeface="Calibri" panose="020F0502020204030204" pitchFamily="34" charset="0"/>
                <a:cs typeface="ÍˇÂá˛"/>
              </a:rPr>
              <a:t>, Pinetown, Polokwane, Port Elizabeth, Potchefstroom, </a:t>
            </a:r>
            <a:r>
              <a:rPr lang="en-US" sz="1400" dirty="0" err="1">
                <a:solidFill>
                  <a:srgbClr val="373435"/>
                </a:solidFill>
                <a:effectLst/>
                <a:latin typeface="Century Gothic" panose="020B0502020202020204" pitchFamily="34" charset="0"/>
                <a:ea typeface="Calibri" panose="020F0502020204030204" pitchFamily="34" charset="0"/>
                <a:cs typeface="ÍˇÂá˛"/>
              </a:rPr>
              <a:t>Sittingbourne</a:t>
            </a:r>
            <a:r>
              <a:rPr lang="en-US" sz="1400" dirty="0">
                <a:solidFill>
                  <a:srgbClr val="373435"/>
                </a:solidFill>
                <a:effectLst/>
                <a:latin typeface="Century Gothic" panose="020B0502020202020204" pitchFamily="34" charset="0"/>
                <a:ea typeface="Calibri" panose="020F0502020204030204" pitchFamily="34" charset="0"/>
                <a:cs typeface="ÍˇÂá˛"/>
              </a:rPr>
              <a:t>, </a:t>
            </a:r>
            <a:r>
              <a:rPr lang="en-US" sz="1400" dirty="0" err="1">
                <a:solidFill>
                  <a:srgbClr val="373435"/>
                </a:solidFill>
                <a:effectLst/>
                <a:latin typeface="Century Gothic" panose="020B0502020202020204" pitchFamily="34" charset="0"/>
                <a:ea typeface="Calibri" panose="020F0502020204030204" pitchFamily="34" charset="0"/>
                <a:cs typeface="ÍˇÂá˛"/>
              </a:rPr>
              <a:t>Tema</a:t>
            </a:r>
            <a:r>
              <a:rPr lang="en-US" sz="1400" dirty="0">
                <a:solidFill>
                  <a:srgbClr val="373435"/>
                </a:solidFill>
                <a:effectLst/>
                <a:latin typeface="Century Gothic" panose="020B0502020202020204" pitchFamily="34" charset="0"/>
                <a:ea typeface="Calibri" panose="020F0502020204030204" pitchFamily="34" charset="0"/>
                <a:cs typeface="ÍˇÂá˛"/>
              </a:rPr>
              <a:t>, Walvis Bay, and Windhoek.” The company appeared at the Commission for Gender Equality (CGE) and was duly represented by the accounting officer.</a:t>
            </a: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 The company cooperated with the Commission from receipt of the questionnaire and by appearing at the public investigative hearing.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94516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89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3"/>
            <a:ext cx="7772400" cy="1247267"/>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WORKPLACE REPRESENTATION</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427488"/>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 company has a total of 334 employees. There are 182 males and 152 females. There are a few representations of Indians and </a:t>
            </a:r>
            <a:r>
              <a:rPr lang="en-US" sz="1400" dirty="0" err="1">
                <a:solidFill>
                  <a:srgbClr val="373435"/>
                </a:solidFill>
                <a:effectLst/>
                <a:latin typeface="Century Gothic" panose="020B0502020202020204" pitchFamily="34" charset="0"/>
                <a:ea typeface="Calibri" panose="020F0502020204030204" pitchFamily="34" charset="0"/>
                <a:cs typeface="ÍˇÂá˛"/>
              </a:rPr>
              <a:t>coloureds</a:t>
            </a:r>
            <a:r>
              <a:rPr lang="en-US" sz="1400" dirty="0">
                <a:solidFill>
                  <a:srgbClr val="373435"/>
                </a:solidFill>
                <a:effectLst/>
                <a:latin typeface="Century Gothic" panose="020B0502020202020204" pitchFamily="34" charset="0"/>
                <a:ea typeface="Calibri" panose="020F0502020204030204" pitchFamily="34" charset="0"/>
                <a:cs typeface="ÍˇÂá˛"/>
              </a:rPr>
              <a:t> at the company. Black males and females dominate semi-skilled levels. At junior management levels, black males and white females dominate. Indians and </a:t>
            </a:r>
            <a:r>
              <a:rPr lang="en-US" sz="1400" dirty="0" err="1">
                <a:solidFill>
                  <a:srgbClr val="373435"/>
                </a:solidFill>
                <a:effectLst/>
                <a:latin typeface="Century Gothic" panose="020B0502020202020204" pitchFamily="34" charset="0"/>
                <a:ea typeface="Calibri" panose="020F0502020204030204" pitchFamily="34" charset="0"/>
                <a:cs typeface="ÍˇÂá˛"/>
              </a:rPr>
              <a:t>coloured</a:t>
            </a:r>
            <a:r>
              <a:rPr lang="en-US" sz="1400" dirty="0">
                <a:solidFill>
                  <a:srgbClr val="373435"/>
                </a:solidFill>
                <a:effectLst/>
                <a:latin typeface="Century Gothic" panose="020B0502020202020204" pitchFamily="34" charset="0"/>
                <a:ea typeface="Calibri" panose="020F0502020204030204" pitchFamily="34" charset="0"/>
                <a:cs typeface="ÍˇÂá˛"/>
              </a:rPr>
              <a:t> groups are underrepresented at the junior management levels. In middle management, there is the fair representation between males and females. Specifically, there are five black females, two </a:t>
            </a:r>
            <a:r>
              <a:rPr lang="en-US" sz="1400" dirty="0" err="1">
                <a:solidFill>
                  <a:srgbClr val="373435"/>
                </a:solidFill>
                <a:effectLst/>
                <a:latin typeface="Century Gothic" panose="020B0502020202020204" pitchFamily="34" charset="0"/>
                <a:ea typeface="Calibri" panose="020F0502020204030204" pitchFamily="34" charset="0"/>
                <a:cs typeface="ÍˇÂá˛"/>
              </a:rPr>
              <a:t>coloured</a:t>
            </a:r>
            <a:r>
              <a:rPr lang="en-US" sz="1400" dirty="0">
                <a:solidFill>
                  <a:srgbClr val="373435"/>
                </a:solidFill>
                <a:effectLst/>
                <a:latin typeface="Century Gothic" panose="020B0502020202020204" pitchFamily="34" charset="0"/>
                <a:ea typeface="Calibri" panose="020F0502020204030204" pitchFamily="34" charset="0"/>
                <a:cs typeface="ÍˇÂá˛"/>
              </a:rPr>
              <a:t> and four white females. Conversely, there are six black males, one </a:t>
            </a:r>
            <a:r>
              <a:rPr lang="en-US" sz="1400" dirty="0" err="1">
                <a:solidFill>
                  <a:srgbClr val="373435"/>
                </a:solidFill>
                <a:effectLst/>
                <a:latin typeface="Century Gothic" panose="020B0502020202020204" pitchFamily="34" charset="0"/>
                <a:ea typeface="Calibri" panose="020F0502020204030204" pitchFamily="34" charset="0"/>
                <a:cs typeface="ÍˇÂá˛"/>
              </a:rPr>
              <a:t>coloured</a:t>
            </a:r>
            <a:r>
              <a:rPr lang="en-US" sz="1400" dirty="0">
                <a:solidFill>
                  <a:srgbClr val="373435"/>
                </a:solidFill>
                <a:effectLst/>
                <a:latin typeface="Century Gothic" panose="020B0502020202020204" pitchFamily="34" charset="0"/>
                <a:ea typeface="Calibri" panose="020F0502020204030204" pitchFamily="34" charset="0"/>
                <a:cs typeface="ÍˇÂá˛"/>
              </a:rPr>
              <a:t> and two white males.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500" dirty="0">
                <a:solidFill>
                  <a:srgbClr val="373435"/>
                </a:solidFill>
                <a:effectLst/>
                <a:latin typeface="Century Gothic" panose="020B0502020202020204" pitchFamily="34" charset="0"/>
                <a:ea typeface="Calibri" panose="020F0502020204030204" pitchFamily="34" charset="0"/>
                <a:cs typeface="ÍˇÂá˛"/>
              </a:rPr>
              <a:t>There is fair representation between </a:t>
            </a:r>
            <a:r>
              <a:rPr lang="en-US" sz="1400" dirty="0">
                <a:solidFill>
                  <a:srgbClr val="373435"/>
                </a:solidFill>
                <a:effectLst/>
                <a:latin typeface="Century Gothic" panose="020B0502020202020204" pitchFamily="34" charset="0"/>
                <a:ea typeface="Calibri" panose="020F0502020204030204" pitchFamily="34" charset="0"/>
                <a:cs typeface="ÍˇÂá˛"/>
              </a:rPr>
              <a:t>males (9) and females (8).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In terms of race, there are six white women and two Indian women at senior management levels. There are five black males, two </a:t>
            </a:r>
            <a:r>
              <a:rPr lang="en-US" sz="1400" dirty="0" err="1">
                <a:solidFill>
                  <a:srgbClr val="373435"/>
                </a:solidFill>
                <a:effectLst/>
                <a:latin typeface="Century Gothic" panose="020B0502020202020204" pitchFamily="34" charset="0"/>
                <a:ea typeface="Calibri" panose="020F0502020204030204" pitchFamily="34" charset="0"/>
                <a:cs typeface="ÍˇÂá˛"/>
              </a:rPr>
              <a:t>coloured</a:t>
            </a:r>
            <a:r>
              <a:rPr lang="en-US" sz="1400" dirty="0">
                <a:solidFill>
                  <a:srgbClr val="373435"/>
                </a:solidFill>
                <a:effectLst/>
                <a:latin typeface="Century Gothic" panose="020B0502020202020204" pitchFamily="34" charset="0"/>
                <a:ea typeface="Calibri" panose="020F0502020204030204" pitchFamily="34" charset="0"/>
                <a:cs typeface="ÍˇÂá˛"/>
              </a:rPr>
              <a:t> males, one Indian, and one white male with males. There are four white males at executive levels.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7123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8">
            <a:extLst>
              <a:ext uri="{FF2B5EF4-FFF2-40B4-BE49-F238E27FC236}">
                <a16:creationId xmlns:a16="http://schemas.microsoft.com/office/drawing/2014/main" id="{EF418AD8-BC9C-BB45-930F-7756987969D0}"/>
              </a:ext>
            </a:extLst>
          </p:cNvPr>
          <p:cNvGrpSpPr>
            <a:grpSpLocks/>
          </p:cNvGrpSpPr>
          <p:nvPr/>
        </p:nvGrpSpPr>
        <p:grpSpPr bwMode="auto">
          <a:xfrm>
            <a:off x="1524000" y="0"/>
            <a:ext cx="9144000" cy="6859588"/>
            <a:chOff x="0" y="0"/>
            <a:chExt cx="9144000" cy="6859029"/>
          </a:xfrm>
        </p:grpSpPr>
        <p:pic>
          <p:nvPicPr>
            <p:cNvPr id="11270" name="Picture 7" descr="CGE Banner1">
              <a:extLst>
                <a:ext uri="{FF2B5EF4-FFF2-40B4-BE49-F238E27FC236}">
                  <a16:creationId xmlns:a16="http://schemas.microsoft.com/office/drawing/2014/main" id="{15BC64C5-52DE-6744-842E-F95CF292C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a:extLst>
                <a:ext uri="{FF2B5EF4-FFF2-40B4-BE49-F238E27FC236}">
                  <a16:creationId xmlns:a16="http://schemas.microsoft.com/office/drawing/2014/main" id="{FAEF07CD-F1FE-EA4F-A0A5-E07A3E790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Slide Number Placeholder 5">
            <a:extLst>
              <a:ext uri="{FF2B5EF4-FFF2-40B4-BE49-F238E27FC236}">
                <a16:creationId xmlns:a16="http://schemas.microsoft.com/office/drawing/2014/main" id="{29ADB89C-1D7E-DB46-A4AD-E4F0C6F904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04B09A8-4044-B448-AD72-7CA4298A36BF}" type="slidenum">
              <a:rPr lang="en-GB" altLang="en-US" sz="1400"/>
              <a:pPr>
                <a:spcBef>
                  <a:spcPct val="0"/>
                </a:spcBef>
                <a:buFontTx/>
                <a:buNone/>
              </a:pPr>
              <a:t>9</a:t>
            </a:fld>
            <a:endParaRPr lang="en-GB" altLang="en-US" sz="1400"/>
          </a:p>
        </p:txBody>
      </p:sp>
      <p:sp>
        <p:nvSpPr>
          <p:cNvPr id="11268" name="Rectangle 2">
            <a:extLst>
              <a:ext uri="{FF2B5EF4-FFF2-40B4-BE49-F238E27FC236}">
                <a16:creationId xmlns:a16="http://schemas.microsoft.com/office/drawing/2014/main" id="{2F257186-59FF-ED4A-BE29-CAE43F81CE7B}"/>
              </a:ext>
            </a:extLst>
          </p:cNvPr>
          <p:cNvSpPr>
            <a:spLocks noGrp="1" noChangeArrowheads="1"/>
          </p:cNvSpPr>
          <p:nvPr>
            <p:ph type="ctrTitle"/>
          </p:nvPr>
        </p:nvSpPr>
        <p:spPr>
          <a:xfrm>
            <a:off x="2279650" y="2060575"/>
            <a:ext cx="7772400" cy="431800"/>
          </a:xfrm>
        </p:spPr>
        <p:txBody>
          <a:bodyPr>
            <a:normAutofit/>
          </a:bodyPr>
          <a:lstStyle/>
          <a:p>
            <a:r>
              <a:rPr lang="en-ZA" altLang="en-US" sz="2000" b="1" dirty="0">
                <a:latin typeface="Century Gothic" panose="020B0502020202020204" pitchFamily="34" charset="0"/>
                <a:sym typeface="Century Gothic" panose="020B0502020202020204" pitchFamily="34" charset="0"/>
              </a:rPr>
              <a:t>PURPOSE</a:t>
            </a:r>
            <a:endParaRPr lang="en-GB" altLang="en-US" sz="2000" b="1" dirty="0">
              <a:latin typeface="Century Gothic" panose="020B0502020202020204" pitchFamily="34" charset="0"/>
              <a:sym typeface="Century Gothic" panose="020B0502020202020204" pitchFamily="34" charset="0"/>
            </a:endParaRPr>
          </a:p>
        </p:txBody>
      </p:sp>
      <p:sp>
        <p:nvSpPr>
          <p:cNvPr id="11269" name="Rectangle 3">
            <a:extLst>
              <a:ext uri="{FF2B5EF4-FFF2-40B4-BE49-F238E27FC236}">
                <a16:creationId xmlns:a16="http://schemas.microsoft.com/office/drawing/2014/main" id="{3ADD5160-FE48-C44F-95CA-9D8987927AA6}"/>
              </a:ext>
            </a:extLst>
          </p:cNvPr>
          <p:cNvSpPr>
            <a:spLocks noGrp="1" noChangeArrowheads="1"/>
          </p:cNvSpPr>
          <p:nvPr>
            <p:ph type="subTitle" idx="1"/>
          </p:nvPr>
        </p:nvSpPr>
        <p:spPr>
          <a:xfrm>
            <a:off x="1554163" y="2499769"/>
            <a:ext cx="9144000" cy="4065088"/>
          </a:xfrm>
        </p:spPr>
        <p:txBody>
          <a:bodyPr>
            <a:no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To determine the implementation of the legislative requirements on employment equity (EE) and transformation legislation in the public and private sector.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As well as to assess compliance with employment equity legislation and its policies through:</a:t>
            </a:r>
          </a:p>
          <a:p>
            <a:pPr marL="342900" lvl="0" indent="-342900" algn="just">
              <a:lnSpc>
                <a:spcPct val="150000"/>
              </a:lnSpc>
              <a:buFont typeface="+mj-lt"/>
              <a:buAutoNum type="arabicPeriod"/>
            </a:pPr>
            <a:r>
              <a:rPr lang="en-US" sz="1400" dirty="0">
                <a:solidFill>
                  <a:srgbClr val="373435"/>
                </a:solidFill>
                <a:latin typeface="Century Gothic" panose="020B0502020202020204" pitchFamily="34" charset="0"/>
                <a:ea typeface="Calibri" panose="020F0502020204030204" pitchFamily="34" charset="0"/>
                <a:cs typeface="ÍˇÂá˛"/>
              </a:rPr>
              <a:t>Assessing compliance with other transformation legislation and its policies;</a:t>
            </a: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400" dirty="0">
                <a:solidFill>
                  <a:srgbClr val="373435"/>
                </a:solidFill>
                <a:latin typeface="Century Gothic" panose="020B0502020202020204" pitchFamily="34" charset="0"/>
                <a:ea typeface="Calibri" panose="020F0502020204030204" pitchFamily="34" charset="0"/>
                <a:cs typeface="ÍˇÂá˛"/>
              </a:rPr>
              <a:t> Assessing the impact of transformation legislation and policies on persons with disability women and other previously disadvantaged in the public and private sector;</a:t>
            </a: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400" dirty="0">
                <a:solidFill>
                  <a:srgbClr val="373435"/>
                </a:solidFill>
                <a:latin typeface="Century Gothic" panose="020B0502020202020204" pitchFamily="34" charset="0"/>
                <a:ea typeface="Calibri" panose="020F0502020204030204" pitchFamily="34" charset="0"/>
                <a:cs typeface="ÍˇÂá˛"/>
              </a:rPr>
              <a:t> By addressing institutional and systematic barriers to economic and gender diversity in the workplace on women and persons with disability.</a:t>
            </a: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400" dirty="0">
                <a:solidFill>
                  <a:srgbClr val="373435"/>
                </a:solidFill>
                <a:latin typeface="Century Gothic" panose="020B0502020202020204" pitchFamily="34" charset="0"/>
                <a:ea typeface="Calibri" panose="020F0502020204030204" pitchFamily="34" charset="0"/>
                <a:cs typeface="ÍˇÂá˛"/>
              </a:rPr>
              <a:t>Raising awareness of relevant international commitments to gender transformation and the importance of compliance.</a:t>
            </a: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1400" dirty="0">
                <a:solidFill>
                  <a:srgbClr val="373435"/>
                </a:solidFill>
                <a:latin typeface="Century Gothic" panose="020B0502020202020204" pitchFamily="34" charset="0"/>
                <a:ea typeface="Calibri" panose="020F0502020204030204" pitchFamily="34" charset="0"/>
                <a:cs typeface="ÍˇÂá˛"/>
              </a:rPr>
              <a:t>And consulting and liaising with relevant stakeholders for their input on all the above.</a:t>
            </a: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GB" altLang="en-US" sz="1400" dirty="0">
              <a:solidFill>
                <a:srgbClr val="000000"/>
              </a:solidFill>
              <a:latin typeface="Century Gothic" panose="020B0502020202020204" pitchFamily="34" charset="0"/>
            </a:endParaRPr>
          </a:p>
          <a:p>
            <a:pPr marL="285750" indent="-285750" algn="just">
              <a:lnSpc>
                <a:spcPct val="150000"/>
              </a:lnSpc>
              <a:buFont typeface="Arial" panose="020B0604020202020204" pitchFamily="34" charset="0"/>
              <a:buChar char="•"/>
            </a:pPr>
            <a:endParaRPr lang="en-GB" altLang="en-US" sz="14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8309863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90</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835151"/>
            <a:ext cx="7772400" cy="1170695"/>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COMPANY WORKFORCE INFORMATION AS PER SALARY GROUP</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73549"/>
            <a:ext cx="9144000" cy="4194141"/>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Most of the staff components, predominantly black males and females, are in the salary group of R4 300 -R10 000 per month. There are 17 black women, four </a:t>
            </a:r>
            <a:r>
              <a:rPr lang="en-US" sz="1400" dirty="0" err="1">
                <a:solidFill>
                  <a:srgbClr val="373435"/>
                </a:solidFill>
                <a:effectLst/>
                <a:latin typeface="Century Gothic" panose="020B0502020202020204" pitchFamily="34" charset="0"/>
                <a:ea typeface="Calibri" panose="020F0502020204030204" pitchFamily="34" charset="0"/>
                <a:cs typeface="ÍˇÂá˛"/>
              </a:rPr>
              <a:t>coloured</a:t>
            </a:r>
            <a:r>
              <a:rPr lang="en-US" sz="1400" dirty="0">
                <a:solidFill>
                  <a:srgbClr val="373435"/>
                </a:solidFill>
                <a:effectLst/>
                <a:latin typeface="Century Gothic" panose="020B0502020202020204" pitchFamily="34" charset="0"/>
                <a:ea typeface="Calibri" panose="020F0502020204030204" pitchFamily="34" charset="0"/>
                <a:cs typeface="ÍˇÂá˛"/>
              </a:rPr>
              <a:t> females and 17 white women in the salary group of R10 000 to R20 000 per month. </a:t>
            </a:r>
          </a:p>
          <a:p>
            <a:pPr algn="just">
              <a:lnSpc>
                <a:spcPct val="150000"/>
              </a:lnSpc>
            </a:pPr>
            <a:endParaRPr lang="en-US" sz="1400" dirty="0">
              <a:solidFill>
                <a:srgbClr val="373435"/>
              </a:solidFill>
              <a:latin typeface="Century Gothic" panose="020B0502020202020204" pitchFamily="34" charset="0"/>
              <a:ea typeface="Calibri" panose="020F0502020204030204" pitchFamily="34" charset="0"/>
              <a:cs typeface="ÍˇÂá˛"/>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There are 21 black males, three </a:t>
            </a:r>
            <a:r>
              <a:rPr lang="en-US" sz="1400" dirty="0" err="1">
                <a:solidFill>
                  <a:srgbClr val="373435"/>
                </a:solidFill>
                <a:effectLst/>
                <a:latin typeface="Century Gothic" panose="020B0502020202020204" pitchFamily="34" charset="0"/>
                <a:ea typeface="Calibri" panose="020F0502020204030204" pitchFamily="34" charset="0"/>
                <a:cs typeface="ÍˇÂá˛"/>
              </a:rPr>
              <a:t>coloureds</a:t>
            </a:r>
            <a:r>
              <a:rPr lang="en-US" sz="1400" dirty="0">
                <a:solidFill>
                  <a:srgbClr val="373435"/>
                </a:solidFill>
                <a:effectLst/>
                <a:latin typeface="Century Gothic" panose="020B0502020202020204" pitchFamily="34" charset="0"/>
                <a:ea typeface="Calibri" panose="020F0502020204030204" pitchFamily="34" charset="0"/>
                <a:cs typeface="ÍˇÂá˛"/>
              </a:rPr>
              <a:t>, one Indian woman, and nine white females in the same group. In the salary group of R20 000 to R30 000.00+per month, white females and males dominate.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96551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91</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700213"/>
            <a:ext cx="7772400" cy="1256995"/>
          </a:xfrm>
        </p:spPr>
        <p:txBody>
          <a:bodyPr>
            <a:normAutofit/>
          </a:bodyPr>
          <a:lstStyle/>
          <a:p>
            <a:r>
              <a:rPr lang="en-US" sz="1800" b="1" dirty="0">
                <a:solidFill>
                  <a:srgbClr val="373435"/>
                </a:solidFill>
                <a:effectLst/>
                <a:latin typeface="Century Gothic" panose="020B0502020202020204" pitchFamily="34" charset="0"/>
                <a:ea typeface="Calibri" panose="020F0502020204030204" pitchFamily="34" charset="0"/>
                <a:cs typeface="ÍˇÂá˛"/>
              </a:rPr>
              <a:t>GENDER-RESPONSIVE BUDGETING - EXTERNAL ENVIRONMENT</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275141"/>
            <a:ext cx="9144000" cy="4292549"/>
          </a:xfrm>
        </p:spPr>
        <p:txBody>
          <a:bodyPr>
            <a:normAutofit/>
          </a:bodyPr>
          <a:lstStyle/>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Their company does not have gender-responsive budgeting and asserts that on a case-by-case basis, under the direction of the HR office whenever prospects or opportunities arise for training, development and empowerment of staff.</a:t>
            </a:r>
          </a:p>
          <a:p>
            <a:pPr algn="just">
              <a:lnSpc>
                <a:spcPct val="150000"/>
              </a:lnSpc>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Due to the past and continuous impact of the Covid-19 restrictions, Document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Like most other small, medium, and micro enterprises (SMMEs), Warehouse has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solidFill>
                  <a:srgbClr val="373435"/>
                </a:solidFill>
                <a:effectLst/>
                <a:latin typeface="Century Gothic" panose="020B0502020202020204" pitchFamily="34" charset="0"/>
                <a:ea typeface="Calibri" panose="020F0502020204030204" pitchFamily="34" charset="0"/>
                <a:cs typeface="ÍˇÂá˛"/>
              </a:rPr>
              <a:t>been impacted. It submits that its priority is to keep the business commercially viable and to sustain employment. Thus far, it has managed to survive without any loss of employment. It submits that its answers to all further questions hereinafter are premised on its current business circumstances.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solidFill>
                  <a:srgbClr val="373435"/>
                </a:solidFill>
                <a:effectLst/>
                <a:latin typeface="Century Gothic" panose="020B0502020202020204" pitchFamily="34" charset="0"/>
                <a:ea typeface="Calibri" panose="020F0502020204030204" pitchFamily="34" charset="0"/>
                <a:cs typeface="ÍˇÂá˛"/>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173687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8">
            <a:extLst>
              <a:ext uri="{FF2B5EF4-FFF2-40B4-BE49-F238E27FC236}">
                <a16:creationId xmlns:a16="http://schemas.microsoft.com/office/drawing/2014/main" id="{EF418AD8-BC9C-BB45-930F-7756987969D0}"/>
              </a:ext>
            </a:extLst>
          </p:cNvPr>
          <p:cNvGrpSpPr>
            <a:grpSpLocks/>
          </p:cNvGrpSpPr>
          <p:nvPr/>
        </p:nvGrpSpPr>
        <p:grpSpPr bwMode="auto">
          <a:xfrm>
            <a:off x="1524000" y="0"/>
            <a:ext cx="9144000" cy="6859588"/>
            <a:chOff x="0" y="0"/>
            <a:chExt cx="9144000" cy="6859029"/>
          </a:xfrm>
        </p:grpSpPr>
        <p:pic>
          <p:nvPicPr>
            <p:cNvPr id="11270" name="Picture 7" descr="CGE Banner1">
              <a:extLst>
                <a:ext uri="{FF2B5EF4-FFF2-40B4-BE49-F238E27FC236}">
                  <a16:creationId xmlns:a16="http://schemas.microsoft.com/office/drawing/2014/main" id="{15BC64C5-52DE-6744-842E-F95CF292C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a:extLst>
                <a:ext uri="{FF2B5EF4-FFF2-40B4-BE49-F238E27FC236}">
                  <a16:creationId xmlns:a16="http://schemas.microsoft.com/office/drawing/2014/main" id="{FAEF07CD-F1FE-EA4F-A0A5-E07A3E790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Slide Number Placeholder 5">
            <a:extLst>
              <a:ext uri="{FF2B5EF4-FFF2-40B4-BE49-F238E27FC236}">
                <a16:creationId xmlns:a16="http://schemas.microsoft.com/office/drawing/2014/main" id="{29ADB89C-1D7E-DB46-A4AD-E4F0C6F904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04B09A8-4044-B448-AD72-7CA4298A36BF}" type="slidenum">
              <a:rPr lang="en-GB" altLang="en-US" sz="1400"/>
              <a:pPr>
                <a:spcBef>
                  <a:spcPct val="0"/>
                </a:spcBef>
                <a:buFontTx/>
                <a:buNone/>
              </a:pPr>
              <a:t>92</a:t>
            </a:fld>
            <a:endParaRPr lang="en-GB" altLang="en-US" sz="1400"/>
          </a:p>
        </p:txBody>
      </p:sp>
      <p:sp>
        <p:nvSpPr>
          <p:cNvPr id="11268" name="Rectangle 2">
            <a:extLst>
              <a:ext uri="{FF2B5EF4-FFF2-40B4-BE49-F238E27FC236}">
                <a16:creationId xmlns:a16="http://schemas.microsoft.com/office/drawing/2014/main" id="{2F257186-59FF-ED4A-BE29-CAE43F81CE7B}"/>
              </a:ext>
            </a:extLst>
          </p:cNvPr>
          <p:cNvSpPr>
            <a:spLocks noGrp="1" noChangeArrowheads="1"/>
          </p:cNvSpPr>
          <p:nvPr>
            <p:ph type="ctrTitle"/>
          </p:nvPr>
        </p:nvSpPr>
        <p:spPr>
          <a:xfrm>
            <a:off x="2279650" y="2060575"/>
            <a:ext cx="7772400" cy="2234334"/>
          </a:xfrm>
        </p:spPr>
        <p:txBody>
          <a:bodyPr>
            <a:normAutofit/>
          </a:bodyPr>
          <a:lstStyle/>
          <a:p>
            <a:r>
              <a:rPr lang="en-GB" altLang="en-US" sz="2000" b="1" dirty="0">
                <a:latin typeface="Century Gothic" panose="020B0502020202020204" pitchFamily="34" charset="0"/>
                <a:sym typeface="Century Gothic" panose="020B0502020202020204" pitchFamily="34" charset="0"/>
              </a:rPr>
              <a:t>PART 2:</a:t>
            </a:r>
          </a:p>
        </p:txBody>
      </p:sp>
      <p:sp>
        <p:nvSpPr>
          <p:cNvPr id="4" name="Subtitle 3">
            <a:extLst>
              <a:ext uri="{FF2B5EF4-FFF2-40B4-BE49-F238E27FC236}">
                <a16:creationId xmlns:a16="http://schemas.microsoft.com/office/drawing/2014/main" id="{C202E830-3C46-FA41-BD71-1B0034138672}"/>
              </a:ext>
            </a:extLst>
          </p:cNvPr>
          <p:cNvSpPr>
            <a:spLocks noGrp="1"/>
          </p:cNvSpPr>
          <p:nvPr>
            <p:ph type="subTitle" idx="1"/>
          </p:nvPr>
        </p:nvSpPr>
        <p:spPr>
          <a:xfrm>
            <a:off x="1524000" y="4641528"/>
            <a:ext cx="9144000" cy="969563"/>
          </a:xfrm>
        </p:spPr>
        <p:txBody>
          <a:bodyPr>
            <a:normAutofit fontScale="92500" lnSpcReduction="10000"/>
          </a:bodyPr>
          <a:lstStyle/>
          <a:p>
            <a:r>
              <a:rPr lang="en-US" b="1" dirty="0">
                <a:latin typeface="Century Gothic" panose="020B0502020202020204" pitchFamily="34" charset="0"/>
                <a:ea typeface="Calibri" panose="020F0502020204030204" pitchFamily="34" charset="0"/>
                <a:cs typeface="Times New Roman" panose="02020603050405020304" pitchFamily="18" charset="0"/>
              </a:rPr>
              <a:t>REPORT ON FOLLOW-UP HEARINGS ON EMPLOYMENT EQUITY AND GENDER TRANSFORMATION IN THE PRIVATE SECTOR FOR THE FINANCIAL YEAR 2019/2020.</a:t>
            </a:r>
            <a:endParaRPr lang="en-ZA" b="1" dirty="0">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932871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93</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55801"/>
            <a:ext cx="7772400" cy="420687"/>
          </a:xfrm>
        </p:spPr>
        <p:txBody>
          <a:bodyPr>
            <a:normAutofit fontScale="90000"/>
          </a:bodyPr>
          <a:lstStyle/>
          <a:p>
            <a:pPr>
              <a:lnSpc>
                <a:spcPct val="150000"/>
              </a:lnSpc>
            </a:pPr>
            <a:r>
              <a:rPr lang="en-US" sz="3200" b="1" dirty="0">
                <a:solidFill>
                  <a:srgbClr val="0D436C"/>
                </a:solidFill>
                <a:effectLst/>
                <a:latin typeface="Century Gothic" panose="020B0502020202020204" pitchFamily="34" charset="0"/>
                <a:ea typeface="Calibri" panose="020F0502020204030204" pitchFamily="34" charset="0"/>
                <a:cs typeface="Times New Roman" panose="02020603050405020304" pitchFamily="18" charset="0"/>
              </a:rPr>
              <a:t>TRANSFORMATION IN THE PRIVATE SECTOR FOR THE FINANCIAL YEAR 2019/2020.</a:t>
            </a:r>
            <a:br>
              <a:rPr lang="en-ZA"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effectLst/>
                <a:latin typeface="Century Gothic" panose="020B0502020202020204" pitchFamily="34" charset="0"/>
                <a:ea typeface="Calibri" panose="020F0502020204030204" pitchFamily="34" charset="0"/>
                <a:cs typeface="ÍˇÂá˛"/>
              </a:rPr>
              <a:t> </a:t>
            </a:r>
            <a:br>
              <a:rPr lang="en-ZA" sz="32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entury Gothic" panose="020B0502020202020204" pitchFamily="34" charset="0"/>
                <a:ea typeface="Calibri" panose="020F0502020204030204" pitchFamily="34" charset="0"/>
                <a:cs typeface="Times New Roman" panose="02020603050405020304" pitchFamily="18" charset="0"/>
              </a:rPr>
              <a:t>INTRODUCTION</a:t>
            </a:r>
            <a:endParaRPr lang="en-GB" altLang="en-US" sz="20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3426"/>
            <a:ext cx="9144000" cy="4181571"/>
          </a:xfrm>
        </p:spPr>
        <p:txBody>
          <a:bodyPr>
            <a:normAutofit fontScale="85000" lnSpcReduction="10000"/>
          </a:bodyPr>
          <a:lstStyle/>
          <a:p>
            <a:pPr algn="just">
              <a:lnSpc>
                <a:spcPct val="150000"/>
              </a:lnSpc>
            </a:pP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e process followed by the CGE included sourcing information by way: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of a questionnaire and holding public investigative hearings.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In its analysis of the data provided. </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The CGE used qualitative and quantitative methodologies and further considered local and international legislation/prescripts applicable.  Amongst others, the Employment Equity Act, No. 55 of 1998 (EEA), the CGE Act, as amended,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and the Promotion of </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Equality and Prevention of Unfair Discrimination Act, No. 4 of 2000 (PEPUDA).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en-US" sz="4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4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76120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94</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1955801"/>
            <a:ext cx="7772400" cy="420687"/>
          </a:xfrm>
        </p:spPr>
        <p:txBody>
          <a:bodyPr>
            <a:noAutofit/>
          </a:bodyPr>
          <a:lstStyle/>
          <a:p>
            <a:pPr>
              <a:lnSpc>
                <a:spcPct val="150000"/>
              </a:lnSpc>
            </a:pPr>
            <a:r>
              <a:rPr lang="en-US" sz="1800" b="1" dirty="0">
                <a:solidFill>
                  <a:srgbClr val="0D436C"/>
                </a:solidFill>
                <a:effectLst/>
                <a:latin typeface="Century Gothic" panose="020B0502020202020204" pitchFamily="34" charset="0"/>
                <a:ea typeface="Calibri" panose="020F0502020204030204" pitchFamily="34" charset="0"/>
                <a:cs typeface="Times New Roman" panose="02020603050405020304" pitchFamily="18" charset="0"/>
              </a:rPr>
              <a:t>TRANSFORMATION IN THE PRIVATE SECTOR FOR THE FINANCIAL YEAR 2019/2020.</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entury Gothic" panose="020B0502020202020204" pitchFamily="34" charset="0"/>
                <a:ea typeface="Calibri" panose="020F0502020204030204" pitchFamily="34" charset="0"/>
                <a:cs typeface="ÍˇÂá˛"/>
              </a:rPr>
              <a:t>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18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403426"/>
            <a:ext cx="9144000" cy="4181571"/>
          </a:xfrm>
        </p:spPr>
        <p:txBody>
          <a:bodyPr>
            <a:normAutofit/>
          </a:bodyPr>
          <a:lstStyle/>
          <a:p>
            <a:pPr marL="457200" algn="just">
              <a:lnSpc>
                <a:spcPct val="150000"/>
              </a:lnSpc>
            </a:pPr>
            <a:endParaRPr lang="en-US" sz="1400" dirty="0">
              <a:latin typeface="Century Gothic" panose="020B0502020202020204" pitchFamily="34" charset="0"/>
              <a:ea typeface="Calibri" panose="020F0502020204030204" pitchFamily="34" charset="0"/>
              <a:cs typeface="Times New Roman" panose="02020603050405020304" pitchFamily="18" charset="0"/>
            </a:endParaRPr>
          </a:p>
          <a:p>
            <a:pPr marL="457200"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These prescripts were used as a yardstick to determine compliance by the selected entities.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400" dirty="0">
                <a:effectLst/>
                <a:latin typeface="Century Gothic" panose="020B0502020202020204" pitchFamily="34" charset="0"/>
                <a:ea typeface="Calibri" panose="020F0502020204030204" pitchFamily="34" charset="0"/>
                <a:cs typeface="ÍˇÂá˛"/>
              </a:rPr>
              <a:t>During the 2017/2018 financial year, to track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selected entities</a:t>
            </a:r>
            <a:r>
              <a:rPr lang="en-US" sz="1400" dirty="0">
                <a:effectLst/>
                <a:latin typeface="Century Gothic" panose="020B0502020202020204" pitchFamily="34" charset="0"/>
                <a:ea typeface="Calibri" panose="020F0502020204030204" pitchFamily="34" charset="0"/>
                <a:cs typeface="ÍˇÂá˛"/>
              </a:rPr>
              <a:t>' progress, the CGE embarked on a second process</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As a result, the progress report was completed and published</a:t>
            </a:r>
            <a:r>
              <a:rPr lang="en-US" sz="1400" dirty="0">
                <a:effectLst/>
                <a:latin typeface="Century Gothic" panose="020B0502020202020204" pitchFamily="34" charset="0"/>
                <a:ea typeface="Calibri" panose="020F0502020204030204" pitchFamily="34" charset="0"/>
                <a:cs typeface="ÍˇÂá˛"/>
              </a:rPr>
              <a: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in April 2018.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01412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95</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22726"/>
            <a:ext cx="7772400" cy="511174"/>
          </a:xfrm>
        </p:spPr>
        <p:txBody>
          <a:bodyPr>
            <a:normAutofit fontScale="90000"/>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ANALYSIS OF FOLLOW-UP HEARINGS IN THE PRIVATE SECTOR</a:t>
            </a:r>
            <a:br>
              <a:rPr lang="en-ZA" sz="16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16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354093"/>
            <a:ext cx="9144000" cy="3746669"/>
          </a:xfrm>
        </p:spPr>
        <p:txBody>
          <a:bodyPr>
            <a:normAutofit fontScale="55000" lnSpcReduction="20000"/>
          </a:bodyPr>
          <a:lstStyle/>
          <a:p>
            <a:pPr algn="just">
              <a:lnSpc>
                <a:spcPct val="150000"/>
              </a:lnSpc>
            </a:pPr>
            <a:r>
              <a:rPr lang="en-US" sz="2500" dirty="0">
                <a:effectLst/>
                <a:latin typeface="Century Gothic" panose="020B0502020202020204" pitchFamily="34" charset="0"/>
                <a:ea typeface="Calibri" panose="020F0502020204030204" pitchFamily="34" charset="0"/>
                <a:cs typeface="Times New Roman" panose="02020603050405020304" pitchFamily="18" charset="0"/>
              </a:rPr>
              <a:t>In its initial progress report, as well as the response from the respective entities. The analysis demonstrated the strides made by some entities in support of employment equity in their </a:t>
            </a:r>
            <a:r>
              <a:rPr lang="en-US" sz="2500" dirty="0" err="1">
                <a:effectLst/>
                <a:latin typeface="Century Gothic" panose="020B0502020202020204" pitchFamily="34" charset="0"/>
                <a:ea typeface="Calibri" panose="020F0502020204030204" pitchFamily="34" charset="0"/>
                <a:cs typeface="Times New Roman" panose="02020603050405020304" pitchFamily="18" charset="0"/>
              </a:rPr>
              <a:t>organisations</a:t>
            </a:r>
            <a:r>
              <a:rPr lang="en-US" sz="2500" dirty="0">
                <a:effectLst/>
                <a:latin typeface="Century Gothic" panose="020B0502020202020204" pitchFamily="34" charset="0"/>
                <a:ea typeface="Calibri" panose="020F0502020204030204" pitchFamily="34" charset="0"/>
                <a:cs typeface="Times New Roman" panose="02020603050405020304" pitchFamily="18" charset="0"/>
              </a:rPr>
              <a:t>. It highlighted the challenges that employers continued to face in reaching their equity targets. </a:t>
            </a:r>
          </a:p>
          <a:p>
            <a:pPr algn="just">
              <a:lnSpc>
                <a:spcPct val="150000"/>
              </a:lnSpc>
            </a:pPr>
            <a:endParaRPr lang="en-ZA" sz="25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2500" dirty="0">
                <a:effectLst/>
                <a:latin typeface="Century Gothic" panose="020B0502020202020204" pitchFamily="34" charset="0"/>
                <a:ea typeface="Calibri" panose="020F0502020204030204" pitchFamily="34" charset="0"/>
                <a:cs typeface="Times New Roman" panose="02020603050405020304" pitchFamily="18" charset="0"/>
              </a:rPr>
              <a:t>Furthermore, It should be noted that notices to appear before the CGE for further representations were not issued to all the requested entities to provide the CGE with their progress reports. It is further recorded that the decision not to recall certain entities indicates full compliance but rather that they</a:t>
            </a:r>
            <a:r>
              <a:rPr lang="en-ZA" sz="2500" dirty="0">
                <a:latin typeface="Century Gothic" panose="020B0502020202020204" pitchFamily="34" charset="0"/>
                <a:ea typeface="Calibri" panose="020F0502020204030204" pitchFamily="34" charset="0"/>
                <a:cs typeface="Times New Roman" panose="02020603050405020304" pitchFamily="18" charset="0"/>
              </a:rPr>
              <a:t> </a:t>
            </a:r>
            <a:r>
              <a:rPr lang="en-US" sz="2500" dirty="0">
                <a:effectLst/>
                <a:latin typeface="Century Gothic" panose="020B0502020202020204" pitchFamily="34" charset="0"/>
                <a:ea typeface="Calibri" panose="020F0502020204030204" pitchFamily="34" charset="0"/>
                <a:cs typeface="Times New Roman" panose="02020603050405020304" pitchFamily="18" charset="0"/>
              </a:rPr>
              <a:t>demonstrated substantial progress and commitment. This decision was taken with the full understanding that transformation is a lengthy process, which can only be achieved once continuous improvement and commitment.</a:t>
            </a:r>
            <a:endParaRPr lang="en-ZA" sz="25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sz="2800" dirty="0">
              <a:effectLst/>
              <a:latin typeface="Century Gothic" panose="020B050202020202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587"/>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489195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96</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5387"/>
            <a:ext cx="7772400" cy="1222562"/>
          </a:xfrm>
        </p:spPr>
        <p:txBody>
          <a:bodyPr>
            <a:normAutofit/>
          </a:bodyPr>
          <a:lstStyle/>
          <a:p>
            <a:pPr>
              <a:lnSpc>
                <a:spcPct val="150000"/>
              </a:lnSpc>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MERCEDES BENZ SOUTH AFRICA</a:t>
            </a:r>
            <a:br>
              <a:rPr lang="en-ZA" sz="2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3200" b="1" dirty="0">
              <a:latin typeface="Century Gothic" panose="020B0502020202020204" pitchFamily="34" charset="0"/>
              <a:sym typeface="Century Gothic" panose="020B0502020202020204" pitchFamily="34" charset="0"/>
            </a:endParaRP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5"/>
            <a:ext cx="9144000" cy="4089400"/>
          </a:xfrm>
        </p:spPr>
        <p:txBody>
          <a:bodyPr>
            <a:normAutofit fontScale="40000" lnSpcReduction="20000"/>
          </a:bodyPr>
          <a:lstStyle/>
          <a:p>
            <a:pPr algn="just">
              <a:lnSpc>
                <a:spcPct val="150000"/>
              </a:lnSpc>
            </a:pPr>
            <a:r>
              <a:rPr lang="en-US" sz="3600" dirty="0">
                <a:effectLst/>
                <a:latin typeface="Century Gothic" panose="020B0502020202020204" pitchFamily="34" charset="0"/>
                <a:ea typeface="Calibri" panose="020F0502020204030204" pitchFamily="34" charset="0"/>
                <a:cs typeface="ÍˇÂá˛"/>
              </a:rPr>
              <a:t>During the 2017/2018 financial year, the CGE held a follow-up engagement with Mercedes Benz South Africa (MBSA) to track progress on implementing its recommendations. </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600" dirty="0">
                <a:effectLst/>
                <a:latin typeface="Century Gothic" panose="020B0502020202020204" pitchFamily="34" charset="0"/>
                <a:ea typeface="Calibri" panose="020F0502020204030204" pitchFamily="34" charset="0"/>
                <a:cs typeface="ÍˇÂá˛"/>
              </a:rPr>
              <a:t> </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600" dirty="0">
                <a:effectLst/>
                <a:latin typeface="Century Gothic" panose="020B0502020202020204" pitchFamily="34" charset="0"/>
                <a:ea typeface="Calibri" panose="020F0502020204030204" pitchFamily="34" charset="0"/>
                <a:cs typeface="ÍˇÂá˛"/>
              </a:rPr>
              <a:t>In continuance of its monitoring role, the CGE sought a progress report from MBSA regarding three aspects that had been raised. </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600" dirty="0">
                <a:effectLst/>
                <a:latin typeface="Century Gothic" panose="020B0502020202020204" pitchFamily="34" charset="0"/>
                <a:ea typeface="Calibri" panose="020F0502020204030204" pitchFamily="34" charset="0"/>
                <a:cs typeface="ÍˇÂá˛"/>
              </a:rPr>
              <a:t> </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600" dirty="0">
                <a:effectLst/>
                <a:latin typeface="Century Gothic" panose="020B0502020202020204" pitchFamily="34" charset="0"/>
                <a:ea typeface="Calibri" panose="020F0502020204030204" pitchFamily="34" charset="0"/>
                <a:cs typeface="ÍˇÂá˛"/>
              </a:rPr>
              <a:t>MBSA responded with the required information, which is detailed in the form of the below table.</a:t>
            </a:r>
          </a:p>
          <a:p>
            <a:pPr algn="just">
              <a:lnSpc>
                <a:spcPct val="150000"/>
              </a:lnSpc>
            </a:pP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600" dirty="0">
                <a:effectLst/>
                <a:latin typeface="Century Gothic" panose="020B0502020202020204" pitchFamily="34" charset="0"/>
                <a:ea typeface="Calibri" panose="020F0502020204030204" pitchFamily="34" charset="0"/>
                <a:cs typeface="Times New Roman" panose="02020603050405020304" pitchFamily="18" charset="0"/>
              </a:rPr>
              <a:t>In response to the recommendation that Gender transformation in the upper echelons of MBSA is improved.</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36525"/>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923888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97</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5"/>
            <a:ext cx="9144000" cy="3468688"/>
          </a:xfrm>
        </p:spPr>
        <p:txBody>
          <a:bodyPr/>
          <a:lstStyle/>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F88C85F4-3A92-4B48-BCC4-AB2ED48FE47D}"/>
              </a:ext>
            </a:extLst>
          </p:cNvPr>
          <p:cNvPicPr>
            <a:picLocks noChangeAspect="1"/>
          </p:cNvPicPr>
          <p:nvPr/>
        </p:nvPicPr>
        <p:blipFill>
          <a:blip r:embed="rId6"/>
          <a:stretch>
            <a:fillRect/>
          </a:stretch>
        </p:blipFill>
        <p:spPr>
          <a:xfrm>
            <a:off x="2743200" y="2632075"/>
            <a:ext cx="6324600" cy="3350436"/>
          </a:xfrm>
          <a:prstGeom prst="rect">
            <a:avLst/>
          </a:prstGeom>
        </p:spPr>
      </p:pic>
    </p:spTree>
    <p:extLst>
      <p:ext uri="{BB962C8B-B14F-4D97-AF65-F5344CB8AC3E}">
        <p14:creationId xmlns:p14="http://schemas.microsoft.com/office/powerpoint/2010/main" val="40889308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98</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4"/>
            <a:ext cx="9144000" cy="3935615"/>
          </a:xfrm>
        </p:spPr>
        <p:txBody>
          <a:bodyPr>
            <a:normAutofit fontScale="32500" lnSpcReduction="20000"/>
          </a:bodyPr>
          <a:lstStyle/>
          <a:p>
            <a:pPr algn="just">
              <a:lnSpc>
                <a:spcPct val="150000"/>
              </a:lnSpc>
            </a:pPr>
            <a:r>
              <a:rPr lang="en-US" sz="3600" dirty="0">
                <a:effectLst/>
                <a:latin typeface="Century Gothic" panose="020B0502020202020204" pitchFamily="34" charset="0"/>
                <a:ea typeface="Calibri" panose="020F0502020204030204" pitchFamily="34" charset="0"/>
                <a:cs typeface="Times New Roman" panose="02020603050405020304" pitchFamily="18" charset="0"/>
              </a:rPr>
              <a:t>MBSA noted that the MBSA Group’s Executive Team remained unchanged since the last report to the CGE.</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600" dirty="0">
                <a:effectLst/>
                <a:latin typeface="Century Gothic" panose="020B0502020202020204" pitchFamily="34" charset="0"/>
                <a:ea typeface="Calibri" panose="020F0502020204030204" pitchFamily="34" charset="0"/>
                <a:cs typeface="Times New Roman" panose="02020603050405020304" pitchFamily="18" charset="0"/>
              </a:rPr>
              <a:t>The top and senior management statistics showed a slight increase in women representation with a </a:t>
            </a:r>
            <a:r>
              <a:rPr lang="en-US" sz="3600" dirty="0">
                <a:effectLst/>
                <a:latin typeface="Century Gothic" panose="020B0502020202020204" pitchFamily="34" charset="0"/>
                <a:ea typeface="Calibri" panose="020F0502020204030204" pitchFamily="34" charset="0"/>
                <a:cs typeface="ÍˇÂá˛"/>
              </a:rPr>
              <a:t>1% increase from 25% in 2017 to 26% in 2018.</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600" dirty="0">
                <a:effectLst/>
                <a:latin typeface="Century Gothic" panose="020B0502020202020204" pitchFamily="34" charset="0"/>
                <a:ea typeface="Calibri" panose="020F0502020204030204" pitchFamily="34" charset="0"/>
                <a:cs typeface="Times New Roman" panose="02020603050405020304" pitchFamily="18" charset="0"/>
              </a:rPr>
              <a:t>Since its last report to the CGE, MBSA pointed out that appointments to middle and senior management </a:t>
            </a:r>
            <a:r>
              <a:rPr lang="en-US" sz="3600" dirty="0" err="1">
                <a:effectLst/>
                <a:latin typeface="Century Gothic" panose="020B0502020202020204" pitchFamily="34" charset="0"/>
                <a:ea typeface="Calibri" panose="020F0502020204030204" pitchFamily="34" charset="0"/>
                <a:cs typeface="Times New Roman" panose="02020603050405020304" pitchFamily="18" charset="0"/>
              </a:rPr>
              <a:t>favour</a:t>
            </a:r>
            <a:r>
              <a:rPr lang="en-US" sz="36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3600" dirty="0">
                <a:effectLst/>
                <a:latin typeface="Century Gothic" panose="020B0502020202020204" pitchFamily="34" charset="0"/>
                <a:ea typeface="Calibri" panose="020F0502020204030204" pitchFamily="34" charset="0"/>
                <a:cs typeface="ÍˇÂá˛"/>
              </a:rPr>
              <a:t>women in the sum of 54% as opposed to 46% in respect of </a:t>
            </a:r>
            <a:r>
              <a:rPr lang="en-US" sz="3600" dirty="0">
                <a:effectLst/>
                <a:latin typeface="Century Gothic" panose="020B0502020202020204" pitchFamily="34" charset="0"/>
                <a:ea typeface="Calibri" panose="020F0502020204030204" pitchFamily="34" charset="0"/>
                <a:cs typeface="Times New Roman" panose="02020603050405020304" pitchFamily="18" charset="0"/>
              </a:rPr>
              <a:t>representation of men.</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600" dirty="0">
                <a:effectLst/>
                <a:latin typeface="Century Gothic" panose="020B0502020202020204" pitchFamily="34" charset="0"/>
                <a:ea typeface="Calibri" panose="020F0502020204030204" pitchFamily="34" charset="0"/>
                <a:cs typeface="Times New Roman" panose="02020603050405020304" pitchFamily="18" charset="0"/>
              </a:rPr>
              <a:t>However, within the East London plant, there were more promotions to senior management in the plant regarding men, primarily due to a lack of crucial skills.</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600" dirty="0">
                <a:effectLst/>
                <a:latin typeface="Century Gothic" panose="020B0502020202020204" pitchFamily="34" charset="0"/>
                <a:ea typeface="Calibri" panose="020F0502020204030204" pitchFamily="34" charset="0"/>
                <a:cs typeface="Times New Roman" panose="02020603050405020304" pitchFamily="18" charset="0"/>
              </a:rPr>
              <a:t> There is a clear </a:t>
            </a:r>
            <a:r>
              <a:rPr lang="en-US" sz="3600" dirty="0">
                <a:effectLst/>
                <a:latin typeface="Century Gothic" panose="020B0502020202020204" pitchFamily="34" charset="0"/>
                <a:ea typeface="Calibri" panose="020F0502020204030204" pitchFamily="34" charset="0"/>
                <a:cs typeface="ÍˇÂá˛"/>
              </a:rPr>
              <a:t>commitment to increase women representation with a 60%</a:t>
            </a:r>
            <a:r>
              <a:rPr lang="en-US" sz="3600" dirty="0">
                <a:effectLst/>
                <a:latin typeface="Century Gothic" panose="020B0502020202020204" pitchFamily="34" charset="0"/>
                <a:ea typeface="Calibri" panose="020F0502020204030204" pitchFamily="34" charset="0"/>
                <a:cs typeface="Times New Roman" panose="02020603050405020304" pitchFamily="18" charset="0"/>
              </a:rPr>
              <a:t> target for women in the pipeline development </a:t>
            </a:r>
            <a:r>
              <a:rPr lang="en-US" sz="3600" dirty="0" err="1">
                <a:effectLst/>
                <a:latin typeface="Century Gothic" panose="020B0502020202020204" pitchFamily="34" charset="0"/>
                <a:ea typeface="Calibri" panose="020F0502020204030204" pitchFamily="34" charset="0"/>
                <a:cs typeface="Times New Roman" panose="02020603050405020304" pitchFamily="18" charset="0"/>
              </a:rPr>
              <a:t>programmes</a:t>
            </a:r>
            <a:r>
              <a:rPr lang="en-US" sz="3600" dirty="0">
                <a:effectLst/>
                <a:latin typeface="Century Gothic" panose="020B0502020202020204" pitchFamily="34" charset="0"/>
                <a:ea typeface="Calibri" panose="020F0502020204030204" pitchFamily="34" charset="0"/>
                <a:cs typeface="Times New Roman" panose="02020603050405020304" pitchFamily="18" charset="0"/>
              </a:rPr>
              <a:t>.</a:t>
            </a:r>
          </a:p>
          <a:p>
            <a:pPr algn="just">
              <a:lnSpc>
                <a:spcPct val="150000"/>
              </a:lnSpc>
            </a:pPr>
            <a:r>
              <a:rPr lang="en-ZA" sz="3600" dirty="0">
                <a:effectLst/>
                <a:latin typeface="Century Gothic" panose="020B0502020202020204" pitchFamily="34" charset="0"/>
                <a:ea typeface="Calibri" panose="020F0502020204030204" pitchFamily="34" charset="0"/>
                <a:cs typeface="Times New Roman" panose="02020603050405020304" pitchFamily="18" charset="0"/>
              </a:rPr>
              <a:t>Apt examples of the pipeline development programmes include the Management Development Programme and the Accelerated Management Leadership Programme with 55% and 71% women representation respectively in the 2019 financial year.</a:t>
            </a: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54935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D68BF9E-0C07-0649-B246-B38F93C89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6B3C03-0B4C-E144-A1E9-E61EBC41DD82}" type="slidenum">
              <a:rPr lang="en-GB" altLang="en-US" sz="1400"/>
              <a:pPr>
                <a:spcBef>
                  <a:spcPct val="0"/>
                </a:spcBef>
                <a:buFontTx/>
                <a:buNone/>
              </a:pPr>
              <a:t>99</a:t>
            </a:fld>
            <a:endParaRPr lang="en-GB" altLang="en-US" sz="1400"/>
          </a:p>
        </p:txBody>
      </p:sp>
      <p:sp>
        <p:nvSpPr>
          <p:cNvPr id="56323" name="Rectangle 2">
            <a:extLst>
              <a:ext uri="{FF2B5EF4-FFF2-40B4-BE49-F238E27FC236}">
                <a16:creationId xmlns:a16="http://schemas.microsoft.com/office/drawing/2014/main" id="{D11A0617-C624-3248-9F57-905B20027867}"/>
              </a:ext>
            </a:extLst>
          </p:cNvPr>
          <p:cNvSpPr>
            <a:spLocks noGrp="1" noChangeArrowheads="1"/>
          </p:cNvSpPr>
          <p:nvPr>
            <p:ph type="ctrTitle"/>
          </p:nvPr>
        </p:nvSpPr>
        <p:spPr>
          <a:xfrm>
            <a:off x="2279650" y="2060575"/>
            <a:ext cx="7772400" cy="439738"/>
          </a:xfrm>
        </p:spPr>
        <p:txBody>
          <a:bodyPr>
            <a:normAutofit/>
          </a:bodyPr>
          <a:lstStyle/>
          <a:p>
            <a:pPr eaLnBrk="1" hangingPunct="1"/>
            <a:r>
              <a:rPr lang="en-GB" altLang="en-US" sz="1800" b="1" dirty="0">
                <a:latin typeface="Century Gothic" panose="020B0502020202020204" pitchFamily="34" charset="0"/>
                <a:sym typeface="Century Gothic" panose="020B0502020202020204" pitchFamily="34" charset="0"/>
              </a:rPr>
              <a:t>CONTINUATION</a:t>
            </a:r>
          </a:p>
        </p:txBody>
      </p:sp>
      <p:sp>
        <p:nvSpPr>
          <p:cNvPr id="2" name="Rectangle 3">
            <a:extLst>
              <a:ext uri="{FF2B5EF4-FFF2-40B4-BE49-F238E27FC236}">
                <a16:creationId xmlns:a16="http://schemas.microsoft.com/office/drawing/2014/main" id="{7C77C5B4-2CC9-9441-A8FE-873C5A7C04B2}"/>
              </a:ext>
            </a:extLst>
          </p:cNvPr>
          <p:cNvSpPr>
            <a:spLocks noGrp="1" noChangeArrowheads="1"/>
          </p:cNvSpPr>
          <p:nvPr>
            <p:ph type="subTitle" idx="1"/>
          </p:nvPr>
        </p:nvSpPr>
        <p:spPr>
          <a:xfrm>
            <a:off x="1524000" y="2632075"/>
            <a:ext cx="9144000" cy="3468688"/>
          </a:xfrm>
        </p:spPr>
        <p:txBody>
          <a:bodyPr>
            <a:normAutofit fontScale="25000" lnSpcReduction="20000"/>
          </a:bodyPr>
          <a:lstStyle/>
          <a:p>
            <a:pPr algn="just">
              <a:lnSpc>
                <a:spcPct val="150000"/>
              </a:lnSpc>
            </a:pPr>
            <a:r>
              <a:rPr lang="en-US" sz="5600" dirty="0">
                <a:effectLst/>
                <a:latin typeface="Century Gothic" panose="020B0502020202020204" pitchFamily="34" charset="0"/>
                <a:ea typeface="Calibri" panose="020F0502020204030204" pitchFamily="34" charset="0"/>
                <a:cs typeface="ÍˇÂá˛"/>
              </a:rPr>
              <a:t>In respect of the recommendation as it pertains to </a:t>
            </a:r>
            <a:r>
              <a:rPr lang="en-US" sz="5600" dirty="0">
                <a:effectLst/>
                <a:latin typeface="Century Gothic" panose="020B0502020202020204" pitchFamily="34" charset="0"/>
                <a:ea typeface="Calibri" panose="020F0502020204030204" pitchFamily="34" charset="0"/>
                <a:cs typeface="Times New Roman" panose="02020603050405020304" pitchFamily="18" charset="0"/>
              </a:rPr>
              <a:t>Sexual harassment awareness to be addressed.</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Times New Roman" panose="02020603050405020304" pitchFamily="18" charset="0"/>
              </a:rPr>
              <a:t>MBSA recorded continuous commitment to implement its anti-sexual harassment awareness campaign and promotion of a zero-tolerance stance on sexual harassment in the workplace.</a:t>
            </a:r>
          </a:p>
          <a:p>
            <a:pPr algn="just">
              <a:lnSpc>
                <a:spcPct val="150000"/>
              </a:lnSpc>
            </a:pP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In the 2018/2019 financial year, MBSA renamed its sexual harassment campaign, known as the Anti Sexual Harassment Campaign, with the hashtag #notinourname. The campaign was formally launched from 26 November 2018 through to 10 December 2019 to align with the national observation of 16 Days of Activism for No Violence Against Women and Children.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5600" dirty="0">
                <a:effectLst/>
                <a:latin typeface="Century Gothic" panose="020B0502020202020204" pitchFamily="34" charset="0"/>
                <a:ea typeface="Calibri" panose="020F0502020204030204" pitchFamily="34" charset="0"/>
                <a:cs typeface="ÍˇÂá˛"/>
              </a:rPr>
              <a: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spcBef>
                <a:spcPct val="0"/>
              </a:spcBef>
              <a:defRPr/>
            </a:pPr>
            <a:endParaRPr lang="en-GB" sz="3300" dirty="0">
              <a:solidFill>
                <a:srgbClr val="002060"/>
              </a:solidFill>
            </a:endParaRPr>
          </a:p>
        </p:txBody>
      </p:sp>
      <p:pic>
        <p:nvPicPr>
          <p:cNvPr id="56325" name="Picture 4" descr="Banner6">
            <a:extLst>
              <a:ext uri="{FF2B5EF4-FFF2-40B4-BE49-F238E27FC236}">
                <a16:creationId xmlns:a16="http://schemas.microsoft.com/office/drawing/2014/main" id="{B587E6DF-DC1A-5C4F-81AE-80173B9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8">
            <a:extLst>
              <a:ext uri="{FF2B5EF4-FFF2-40B4-BE49-F238E27FC236}">
                <a16:creationId xmlns:a16="http://schemas.microsoft.com/office/drawing/2014/main" id="{E6CB47C0-40E0-0F42-909A-69EC4AB6FAB1}"/>
              </a:ext>
            </a:extLst>
          </p:cNvPr>
          <p:cNvGrpSpPr>
            <a:grpSpLocks/>
          </p:cNvGrpSpPr>
          <p:nvPr/>
        </p:nvGrpSpPr>
        <p:grpSpPr bwMode="auto">
          <a:xfrm>
            <a:off x="1524000" y="1"/>
            <a:ext cx="9144000" cy="6856413"/>
            <a:chOff x="0" y="1"/>
            <a:chExt cx="9144000" cy="6856204"/>
          </a:xfrm>
        </p:grpSpPr>
        <p:pic>
          <p:nvPicPr>
            <p:cNvPr id="56327" name="Picture 5" descr="CGE Banner1">
              <a:extLst>
                <a:ext uri="{FF2B5EF4-FFF2-40B4-BE49-F238E27FC236}">
                  <a16:creationId xmlns:a16="http://schemas.microsoft.com/office/drawing/2014/main" id="{B4AE9364-7079-334E-BDC1-6CAABB777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a:extLst>
                <a:ext uri="{FF2B5EF4-FFF2-40B4-BE49-F238E27FC236}">
                  <a16:creationId xmlns:a16="http://schemas.microsoft.com/office/drawing/2014/main" id="{756CB455-F2CB-8048-BCE3-F032C3A9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5631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24190</TotalTime>
  <Words>26350</Words>
  <Application>Microsoft Office PowerPoint</Application>
  <PresentationFormat>Widescreen</PresentationFormat>
  <Paragraphs>1946</Paragraphs>
  <Slides>245</Slides>
  <Notes>245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245</vt:i4>
      </vt:variant>
    </vt:vector>
  </HeadingPairs>
  <TitlesOfParts>
    <vt:vector size="253" baseType="lpstr">
      <vt:lpstr>Arial</vt:lpstr>
      <vt:lpstr>Calibri</vt:lpstr>
      <vt:lpstr>Calibri Light</vt:lpstr>
      <vt:lpstr>Century Gothic</vt:lpstr>
      <vt:lpstr>ÍˇÂá˛</vt:lpstr>
      <vt:lpstr>Times New Roman</vt:lpstr>
      <vt:lpstr>Wingdings</vt:lpstr>
      <vt:lpstr>Office Theme</vt:lpstr>
      <vt:lpstr> Commission for Gender Equality Presentation to Brief the PC on Employment and Labour </vt:lpstr>
      <vt:lpstr> INTRODUCTION: GENERAL</vt:lpstr>
      <vt:lpstr> INTRODUCTION</vt:lpstr>
      <vt:lpstr>                       INTRODUCTION</vt:lpstr>
      <vt:lpstr>CURRENT TRANSFORMATION LAWS </vt:lpstr>
      <vt:lpstr>CONTINUATION  </vt:lpstr>
      <vt:lpstr>CONTINUATION</vt:lpstr>
      <vt:lpstr>CONTINUATION </vt:lpstr>
      <vt:lpstr>PURPOSE</vt:lpstr>
      <vt:lpstr>METHODOLOGY USED AND RATIONALE:</vt:lpstr>
      <vt:lpstr>REPORT: PRIVATE SECTOR TRANSFORMATION IN THE PUBLIC AND PRIVATE SECTOR : 2021</vt:lpstr>
      <vt:lpstr>CONTINUATION</vt:lpstr>
      <vt:lpstr>PART 2: REPORT ON FOLLOW-UP HEARINGS ON EMPLOYMENT EQUITY AND GENDER TRANSFORMATION IN THE PRIVATE SECTOR FOR THE FINANCIAL YEAR 2019/2020</vt:lpstr>
      <vt:lpstr>PART 2: REPORT ON FOLLOW-UP HEARINGS ON EMPLOYMENT EQUITY AND GENDER TRANSFORMATION IN THE PRIVATE SECTOR FOR THE FINANCIAL YEAR 2019/2020</vt:lpstr>
      <vt:lpstr>CONTINUATION</vt:lpstr>
      <vt:lpstr>THE METHODOLOGY USED AND RATIONALE:</vt:lpstr>
      <vt:lpstr>THE METHODOLOGY USED AND RATIONALE:</vt:lpstr>
      <vt:lpstr>CONTINUATION</vt:lpstr>
      <vt:lpstr>CONTINUATION</vt:lpstr>
      <vt:lpstr>LEGAL FRAMEWORK RELIED ON IN BOTH INSTANCES:</vt:lpstr>
      <vt:lpstr>LEGAL FRAMEWORK RELIED ON IN BOTH INSTANCES:</vt:lpstr>
      <vt:lpstr>CONTINUATION</vt:lpstr>
      <vt:lpstr>ELIMINATION OF ALL FORMS OF DISCRIMINATION AGAINST WOMEN (CEDAW)</vt:lpstr>
      <vt:lpstr>ELIMINATION OF ALL FORMS OF DISCRIMINATION AGAINST WOMEN (CEDAW)</vt:lpstr>
      <vt:lpstr>THE SUSTAINABLE DEVELOPMENT GOALS (SDGS)</vt:lpstr>
      <vt:lpstr>THE SUSTAINABLE DEVELOPMENT GOALS (SDGS)</vt:lpstr>
      <vt:lpstr>DISCRIMINATION (EMPLOYMENT AND OCCUPATION) CONVENTION, 1958 (NO. 111)</vt:lpstr>
      <vt:lpstr>PowerPoint Presentation</vt:lpstr>
      <vt:lpstr>Discrimination (Employment and Occupation) Convention, 1958 Article 5 states that: </vt:lpstr>
      <vt:lpstr>Convention concerning equal opportunities and equal treatment for men and women workers: Workers with family responsibilities No. 156 of 1981, not ratified by the Republic of South Africa.  </vt:lpstr>
      <vt:lpstr>Beijing Declaration and Platform for Action (United Nations Fourth World Conference on women September 1995)  </vt:lpstr>
      <vt:lpstr>CONTINUATION</vt:lpstr>
      <vt:lpstr>CONTINUATION</vt:lpstr>
      <vt:lpstr>PowerPoint Presentation</vt:lpstr>
      <vt:lpstr>PowerPoint Presentation</vt:lpstr>
      <vt:lpstr>CONTINUATION</vt:lpstr>
      <vt:lpstr> Discrimination (Employment and Occupation) Convention, 1958 </vt:lpstr>
      <vt:lpstr> International Labour Organisation</vt:lpstr>
      <vt:lpstr>CONTINUATION</vt:lpstr>
      <vt:lpstr>CONTINUATION</vt:lpstr>
      <vt:lpstr>INTERNATIONAL COVENANT ON ECONOMIC, SOCIAL AND CULTURAL RIGHTS</vt:lpstr>
      <vt:lpstr>REGIONAL INSTRUMENTS</vt:lpstr>
      <vt:lpstr>REGIONAL INSTRUMENTS</vt:lpstr>
      <vt:lpstr>CONTINUATION</vt:lpstr>
      <vt:lpstr>DOMESTIC INSTRUMENTS</vt:lpstr>
      <vt:lpstr>DOMESTIC INSTRUMENTS</vt:lpstr>
      <vt:lpstr>DOMESTIC INSTRUMENTS</vt:lpstr>
      <vt:lpstr>  THE COMMISSION FOR GENDER EQUALITY ACT 39 OF 1996 AS AMENDED  (THE CGE ACT)</vt:lpstr>
      <vt:lpstr>LABOUR RELATIONS ACT, 66 OF 1995</vt:lpstr>
      <vt:lpstr>EMPLOYMENT EQUITY ACT 55 OF 1998</vt:lpstr>
      <vt:lpstr>PROMOTION OF EQUALITY AND PREVENTION OF UNFAIR DISCRIMINATION ACT 4 OF 2000 (PEPUDA)</vt:lpstr>
      <vt:lpstr>CONTINUATION</vt:lpstr>
      <vt:lpstr> BROAD-BASED ECONOMIC EMPOWERMENT ACT 53 OF 2003 </vt:lpstr>
      <vt:lpstr>BASIC CONDITIONS OF EMPLOYMENT ACT 11 OF 2002</vt:lpstr>
      <vt:lpstr>PART 1:</vt:lpstr>
      <vt:lpstr>PART 1: REPORT: TRANSFORMATION IN PUBLIC AND PRIVATE SECTOR</vt:lpstr>
      <vt:lpstr>  THE DEPARTMENT OF TRADE, INDUSTRY AND COMPETITION(DTIC) </vt:lpstr>
      <vt:lpstr>CONTINUATION</vt:lpstr>
      <vt:lpstr>GENDER REPRESENTATION </vt:lpstr>
      <vt:lpstr>GENDER REPRESENTATION </vt:lpstr>
      <vt:lpstr>CONTINUATION</vt:lpstr>
      <vt:lpstr>CONTINUATION</vt:lpstr>
      <vt:lpstr>KPIS FOR SENIOR MANAGEMENT </vt:lpstr>
      <vt:lpstr>SEXUAL HARASSMENT WORKSHOPS </vt:lpstr>
      <vt:lpstr>Frequency of workshops </vt:lpstr>
      <vt:lpstr>SEXUAL HARASSMENT CASES FROM JANUARY 2018 TO 2020 </vt:lpstr>
      <vt:lpstr>POLICIES </vt:lpstr>
      <vt:lpstr>POLICIES </vt:lpstr>
      <vt:lpstr>CONTINUATION</vt:lpstr>
      <vt:lpstr>CHILDCARE FACILITIES </vt:lpstr>
      <vt:lpstr>FINDINGS </vt:lpstr>
      <vt:lpstr>FINDINGS </vt:lpstr>
      <vt:lpstr>POWAFIX PTY LTD </vt:lpstr>
      <vt:lpstr>POWAFIX PTY LTD </vt:lpstr>
      <vt:lpstr>INFORMATION SUBMITTED BY THE COMPANY WORKFORCE PROFILE </vt:lpstr>
      <vt:lpstr>INFORMATION SUBMITTED BY THE COMPANY WORKFORCE PROFILE </vt:lpstr>
      <vt:lpstr>GENDER-RESPONSIVE BUDGETING </vt:lpstr>
      <vt:lpstr>GENDER-RESPONSIVE BUDGETING </vt:lpstr>
      <vt:lpstr>  TRANSFORMATION CHALLENGES </vt:lpstr>
      <vt:lpstr>  TRANSFORMATION CHALLENGES </vt:lpstr>
      <vt:lpstr>GENDER TRANSFORMATIVE PROGRAMMES TO ADVANCE WOMEN AND MEN </vt:lpstr>
      <vt:lpstr>EQUAL PAY FOR WORK OF EQUAL VALUE </vt:lpstr>
      <vt:lpstr>CHILDCARE FACILITIES AND A CONDUCIVE WORKING ENVIRONMENT </vt:lpstr>
      <vt:lpstr>   </vt:lpstr>
      <vt:lpstr>PREGNANCY AND BREASTFEEDING POLICY </vt:lpstr>
      <vt:lpstr>FINDINGS </vt:lpstr>
      <vt:lpstr>RECOMMENDATIONS </vt:lpstr>
      <vt:lpstr>DOCUMENT WAREHOUSE  </vt:lpstr>
      <vt:lpstr>WORKPLACE REPRESENTATION  </vt:lpstr>
      <vt:lpstr>COMPANY WORKFORCE INFORMATION AS PER SALARY GROUP  </vt:lpstr>
      <vt:lpstr>GENDER-RESPONSIVE BUDGETING - EXTERNAL ENVIRONMENT  </vt:lpstr>
      <vt:lpstr>PART 2:</vt:lpstr>
      <vt:lpstr>TRANSFORMATION IN THE PRIVATE SECTOR FOR THE FINANCIAL YEAR 2019/2020.   INTRODUCTION</vt:lpstr>
      <vt:lpstr>TRANSFORMATION IN THE PRIVATE SECTOR FOR THE FINANCIAL YEAR 2019/2020.   </vt:lpstr>
      <vt:lpstr>ANALYSIS OF FOLLOW-UP HEARINGS IN THE PRIVATE SECTOR </vt:lpstr>
      <vt:lpstr>MERCEDES BENZ SOUTH AFRICA </vt:lpstr>
      <vt:lpstr>CONTINUATION</vt:lpstr>
      <vt:lpstr>CONTINUATION</vt:lpstr>
      <vt:lpstr>CONTINUATION</vt:lpstr>
      <vt:lpstr>CONTINUATION</vt:lpstr>
      <vt:lpstr>CONTINUATION</vt:lpstr>
      <vt:lpstr>CONTINUATION</vt:lpstr>
      <vt:lpstr>CONTINUATION</vt:lpstr>
      <vt:lpstr>ANALYSIS, CONCLUDING COMMENTS AND RECOMMENDATIONS</vt:lpstr>
      <vt:lpstr>ANALYSIS, CONCLUDING COMMENTS AND RECOMMENDATIONS</vt:lpstr>
      <vt:lpstr>CONTINUATION</vt:lpstr>
      <vt:lpstr>CONTINUATION</vt:lpstr>
      <vt:lpstr> </vt:lpstr>
      <vt:lpstr>Key performance areas (KPA's)/performance contract  </vt:lpstr>
      <vt:lpstr>WORKSHOPS ON SEXUAL HARASSMENT FOR EMPLOYEES AND MANAGEMENT  </vt:lpstr>
      <vt:lpstr>PROMOTION OF EMPLOYEES  </vt:lpstr>
      <vt:lpstr>CHILDCARE FACILITIES AND /OR FLEXITIME FOR WORKING EMPLOYEES TO BALANCE FAMILY RESPONSIBILITIES WITH WORK RESPONSIBILITIES.    </vt:lpstr>
      <vt:lpstr>FINDINGS  </vt:lpstr>
      <vt:lpstr>RECOMMENDATIONS</vt:lpstr>
      <vt:lpstr>CONCLUSION</vt:lpstr>
      <vt:lpstr>CONCLUSION</vt:lpstr>
      <vt:lpstr>SOUTH AFRICAN BREWERIES (SAB), NOW KNOWN AS AB INBEV </vt:lpstr>
      <vt:lpstr>SOUTH AFRICAN BREWERIES (SAB), NOW KNOWN AS AB INBEV </vt:lpstr>
      <vt:lpstr>CONTINUATION </vt:lpstr>
      <vt:lpstr>CONTINUATION</vt:lpstr>
      <vt:lpstr>CONTINUATION</vt:lpstr>
      <vt:lpstr>CONTINUATION</vt:lpstr>
      <vt:lpstr>CONTINUATION</vt:lpstr>
      <vt:lpstr>CONTINUATION</vt:lpstr>
      <vt:lpstr>ANALYSIS, CONCLUDING COMMENTS AND RECOMMENDATIONS </vt:lpstr>
      <vt:lpstr>MAFIKENG TOYOTA </vt:lpstr>
      <vt:lpstr>CONTINUATION</vt:lpstr>
      <vt:lpstr>CONTINUATION</vt:lpstr>
      <vt:lpstr>PowerPoint Presentation</vt:lpstr>
      <vt:lpstr>PowerPoint Presentation</vt:lpstr>
      <vt:lpstr>PowerPoint Presentation</vt:lpstr>
      <vt:lpstr>ANALYSIS, CONCLUDING COMMENTS AND RECOMMENDATIONS </vt:lpstr>
      <vt:lpstr>ANALYSIS, CONCLUDING COMMENTS AND RECOMMENDATIONS </vt:lpstr>
      <vt:lpstr>NWK </vt:lpstr>
      <vt:lpstr>CONTINUATION </vt:lpstr>
      <vt:lpstr>CONTINUATION</vt:lpstr>
      <vt:lpstr>CONTINUATION</vt:lpstr>
      <vt:lpstr>CONTINUATION</vt:lpstr>
      <vt:lpstr>CONTINUATION</vt:lpstr>
      <vt:lpstr>ANALYSIS, CONCLUDING COMMENTS AND RECOMMENDATIONS </vt:lpstr>
      <vt:lpstr>  MOORDDRIFT </vt:lpstr>
      <vt:lpstr>  MOORDDRIFT </vt:lpstr>
      <vt:lpstr>CONTINUATION</vt:lpstr>
      <vt:lpstr>CONTINUATION</vt:lpstr>
      <vt:lpstr>ANALYSIS, CONCLUDING COMMENTS AND RECOMMENDATIONS </vt:lpstr>
      <vt:lpstr>EH HASSIM </vt:lpstr>
      <vt:lpstr>CONTINUATION </vt:lpstr>
      <vt:lpstr>CONTIUATION  </vt:lpstr>
      <vt:lpstr>CONTINUATION</vt:lpstr>
      <vt:lpstr>CONTINUATION</vt:lpstr>
      <vt:lpstr>CONTINUATION</vt:lpstr>
      <vt:lpstr>CONTINUATION</vt:lpstr>
      <vt:lpstr>CONTINUATION</vt:lpstr>
      <vt:lpstr>ANALYSIS, CONCLUDING COMMENTS AND RECOMMENDATIONS </vt:lpstr>
      <vt:lpstr>OOS VRYSTAAT KORPORASIE (OVK) </vt:lpstr>
      <vt:lpstr>OOS VRYSTAAT KORPORASIE (OVK) </vt:lpstr>
      <vt:lpstr>CONTINUATION</vt:lpstr>
      <vt:lpstr>CONTINUATION</vt:lpstr>
      <vt:lpstr>CONTINUATION</vt:lpstr>
      <vt:lpstr>CONTINUATION</vt:lpstr>
      <vt:lpstr>CONTINUATION</vt:lpstr>
      <vt:lpstr>CONTINUATION</vt:lpstr>
      <vt:lpstr>CONTINUATION</vt:lpstr>
      <vt:lpstr>ANALYSIS, CONCLUDING COMMENTS AND RECOMMENDATIONS </vt:lpstr>
      <vt:lpstr>ANALYSIS, CONCLUDING COMMENTS AND RECOMMENDATIONS </vt:lpstr>
      <vt:lpstr>KLOPPERS </vt:lpstr>
      <vt:lpstr>KLOPPERS </vt:lpstr>
      <vt:lpstr>CONTINUATION</vt:lpstr>
      <vt:lpstr>CONTINUATION</vt:lpstr>
      <vt:lpstr>CONTINUATION</vt:lpstr>
      <vt:lpstr>CONTINUATION</vt:lpstr>
      <vt:lpstr>CONTINUATION</vt:lpstr>
      <vt:lpstr>CONTINUATION</vt:lpstr>
      <vt:lpstr>CONTINUATION</vt:lpstr>
      <vt:lpstr>ANALYSIS, CONCLUDING COMMENTS AND RECOMMENDATIONS </vt:lpstr>
      <vt:lpstr>ANALYSIS, CONCLUDING COMMENTS AND RECOMMENDATIONS </vt:lpstr>
      <vt:lpstr>ANALYSIS, CONCLUDING COMMENTS AND RECOMMENDATIONS </vt:lpstr>
      <vt:lpstr>CONTINUATION</vt:lpstr>
      <vt:lpstr>JONSSON WORKWEAR </vt:lpstr>
      <vt:lpstr>JONSSON WORKWEAR </vt:lpstr>
      <vt:lpstr>CONTINUATION</vt:lpstr>
      <vt:lpstr>CONTINUATION</vt:lpstr>
      <vt:lpstr>CONTINUATION</vt:lpstr>
      <vt:lpstr>CONTINUATION</vt:lpstr>
      <vt:lpstr>CONTINUATION</vt:lpstr>
      <vt:lpstr>CONTINUATION</vt:lpstr>
      <vt:lpstr>CONTINUATION</vt:lpstr>
      <vt:lpstr>CONTINUATION</vt:lpstr>
      <vt:lpstr>ANALYSIS, CONCLUDING COMMENTS AND RECOMMENDATIONS </vt:lpstr>
      <vt:lpstr>  PICK N PAY </vt:lpstr>
      <vt:lpstr>  PICK N PAY </vt:lpstr>
      <vt:lpstr>CONTINUATION</vt:lpstr>
      <vt:lpstr>CONTINUATION</vt:lpstr>
      <vt:lpstr>CONTINUATION</vt:lpstr>
      <vt:lpstr>CONTINUATION</vt:lpstr>
      <vt:lpstr>CONTINUATION</vt:lpstr>
      <vt:lpstr>CONTINUATION</vt:lpstr>
      <vt:lpstr>ANALYSIS, CONCLUDING COMMENTS AND RECOMMENDATIONS </vt:lpstr>
      <vt:lpstr>CONTINUATION</vt:lpstr>
      <vt:lpstr>CONTINUATION</vt:lpstr>
      <vt:lpstr>CONTINUATION</vt:lpstr>
      <vt:lpstr>CONTINUATION</vt:lpstr>
      <vt:lpstr>CONTINUATION</vt:lpstr>
      <vt:lpstr>CONTINUATION</vt:lpstr>
      <vt:lpstr>SASOL </vt:lpstr>
      <vt:lpstr>SASOL </vt:lpstr>
      <vt:lpstr>CONTINUATION</vt:lpstr>
      <vt:lpstr>CONTINUATION</vt:lpstr>
      <vt:lpstr>CONTINUATION</vt:lpstr>
      <vt:lpstr>CONTINUATION</vt:lpstr>
      <vt:lpstr>ANALYSIS, CONCLUDING COMMENTS AND RECOMMENDATIONS </vt:lpstr>
      <vt:lpstr>HL HALL &amp; SONS </vt:lpstr>
      <vt:lpstr>CONTINUATION</vt:lpstr>
      <vt:lpstr>CONTINUATION</vt:lpstr>
      <vt:lpstr>CONTINUATION</vt:lpstr>
      <vt:lpstr>CONTINUATION</vt:lpstr>
      <vt:lpstr>ANALYSIS, CONCLUDING COMMENTS AND RECOMMENDATIONS </vt:lpstr>
      <vt:lpstr>RHODES FOOD GROUP </vt:lpstr>
      <vt:lpstr>CONTINUATION</vt:lpstr>
      <vt:lpstr>CONTINUATION</vt:lpstr>
      <vt:lpstr>CONTINUATION</vt:lpstr>
      <vt:lpstr>CONTINUATION</vt:lpstr>
      <vt:lpstr>CONTINUATION</vt:lpstr>
      <vt:lpstr>CONTINUATION</vt:lpstr>
      <vt:lpstr>CONTINUATION</vt:lpstr>
      <vt:lpstr>CONTINUATION</vt:lpstr>
      <vt:lpstr>ANALYSIS, CONCLUDING COMMENTS AND RECOMMENDATIONS </vt:lpstr>
      <vt:lpstr>ANALYSIS, CONCLUDING COMMENTS AND RECOMMENDATIONS </vt:lpstr>
      <vt:lpstr>CONTINUATION</vt:lpstr>
      <vt:lpstr>CONTINUATION</vt:lpstr>
      <vt:lpstr>CONTINUATION</vt:lpstr>
      <vt:lpstr>CONTINUATION</vt:lpstr>
      <vt:lpstr>TIGER BRANDS </vt:lpstr>
      <vt:lpstr>CONTINUATION</vt:lpstr>
      <vt:lpstr>CONTINUATION</vt:lpstr>
      <vt:lpstr>CONTINUATION</vt:lpstr>
      <vt:lpstr>ANALYSIS, CONCLUDING COMMENTS AND RECOMMENDATIONS </vt:lpstr>
      <vt:lpstr>CONTINUATION</vt:lpstr>
      <vt:lpstr>CONTINUATION</vt:lpstr>
      <vt:lpstr>CONTINUATION</vt:lpstr>
      <vt:lpstr>CONTINUATION</vt:lpstr>
      <vt:lpstr>CONTINUATION</vt:lpstr>
      <vt:lpstr>5. CONCLUSION </vt:lpstr>
      <vt:lpstr>. CONCLUSION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Transformation Hearings ArcelorMittal South Africa</dc:title>
  <dc:creator>Mamello Matthews</dc:creator>
  <cp:lastModifiedBy>Jamela Robertson</cp:lastModifiedBy>
  <cp:revision>29</cp:revision>
  <dcterms:created xsi:type="dcterms:W3CDTF">2021-10-15T12:35:59Z</dcterms:created>
  <dcterms:modified xsi:type="dcterms:W3CDTF">2021-12-06T10:15:52Z</dcterms:modified>
</cp:coreProperties>
</file>