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04e6385dfd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04e6385df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04e6385dfd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04e6385df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4e6385dfd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4e6385dfd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04e6385df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04e6385df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04e6385dfd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04e6385df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104e6385dfd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104e6385dfd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04e6385dfd_0_4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04e6385dfd_0_4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04e6385df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04e6385df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04e6385df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04e6385df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4e6385dfd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04e6385df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amandla.mobi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2021 MTBPS and Adjustments Appropriation Bill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819150" y="285325"/>
            <a:ext cx="7505700" cy="9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Basic Income Support for people aged 18 to 59 NOW!</a:t>
            </a:r>
            <a:endParaRPr/>
          </a:p>
        </p:txBody>
      </p:sp>
      <p:pic>
        <p:nvPicPr>
          <p:cNvPr id="108" name="Google Shape;10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6450" y="1170125"/>
            <a:ext cx="6862476" cy="3805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311700" y="445025"/>
            <a:ext cx="8520600" cy="10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Tax the rich to increase social grants, pay for vaccines &amp; stop </a:t>
            </a:r>
            <a:r>
              <a:rPr lang="en"/>
              <a:t>budget</a:t>
            </a:r>
            <a:r>
              <a:rPr lang="en"/>
              <a:t> cuts</a:t>
            </a:r>
            <a:endParaRPr/>
          </a:p>
        </p:txBody>
      </p:sp>
      <p:pic>
        <p:nvPicPr>
          <p:cNvPr id="114" name="Google Shape;11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263" y="1457550"/>
            <a:ext cx="7263474" cy="357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311700" y="1143000"/>
            <a:ext cx="8520600" cy="24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2540">
                <a:solidFill>
                  <a:schemeClr val="dk1"/>
                </a:solidFill>
              </a:rPr>
              <a:t>*</a:t>
            </a:r>
            <a:r>
              <a:rPr lang="en" sz="2540">
                <a:solidFill>
                  <a:schemeClr val="dk1"/>
                </a:solidFill>
              </a:rPr>
              <a:t>Please note that this presentation is comprised of recorded testimony from the public. </a:t>
            </a:r>
            <a:endParaRPr sz="254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t/>
            </a:r>
            <a:endParaRPr sz="254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en" sz="2540">
                <a:solidFill>
                  <a:schemeClr val="dk1"/>
                </a:solidFill>
              </a:rPr>
              <a:t>Time stamps are provided in the presentation, and the actual recordings will be played during the public </a:t>
            </a:r>
            <a:r>
              <a:rPr lang="en" sz="2540">
                <a:solidFill>
                  <a:schemeClr val="dk1"/>
                </a:solidFill>
              </a:rPr>
              <a:t>hearing</a:t>
            </a:r>
            <a:r>
              <a:rPr lang="en" sz="2540">
                <a:solidFill>
                  <a:schemeClr val="dk1"/>
                </a:solidFill>
              </a:rPr>
              <a:t> on 10 December 2021.</a:t>
            </a:r>
            <a:endParaRPr sz="254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ctrTitle"/>
          </p:nvPr>
        </p:nvSpPr>
        <p:spPr>
          <a:xfrm>
            <a:off x="311708" y="3972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408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80"/>
              <a:t>Pietermaritzburg Pensioners Forum</a:t>
            </a:r>
            <a:endParaRPr sz="408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480"/>
              <a:t>(</a:t>
            </a:r>
            <a:r>
              <a:rPr lang="en" sz="2480"/>
              <a:t>Old age grant)</a:t>
            </a:r>
            <a:endParaRPr sz="2480"/>
          </a:p>
        </p:txBody>
      </p:sp>
      <p:sp>
        <p:nvSpPr>
          <p:cNvPr id="66" name="Google Shape;66;p15"/>
          <p:cNvSpPr txBox="1"/>
          <p:nvPr>
            <p:ph idx="1" type="subTitle"/>
          </p:nvPr>
        </p:nvSpPr>
        <p:spPr>
          <a:xfrm>
            <a:off x="121200" y="34168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0000"/>
                </a:solidFill>
              </a:rPr>
              <a:t>Video testimony will be played: 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ctrTitle"/>
          </p:nvPr>
        </p:nvSpPr>
        <p:spPr>
          <a:xfrm>
            <a:off x="311708" y="3972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408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80"/>
              <a:t>Child Support Grant beneficiaries</a:t>
            </a:r>
            <a:endParaRPr sz="3880"/>
          </a:p>
        </p:txBody>
      </p:sp>
      <p:sp>
        <p:nvSpPr>
          <p:cNvPr id="72" name="Google Shape;72;p16"/>
          <p:cNvSpPr txBox="1"/>
          <p:nvPr>
            <p:ph idx="1" type="subTitle"/>
          </p:nvPr>
        </p:nvSpPr>
        <p:spPr>
          <a:xfrm>
            <a:off x="121200" y="34168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Video testimony will be played: 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ctrTitle"/>
          </p:nvPr>
        </p:nvSpPr>
        <p:spPr>
          <a:xfrm>
            <a:off x="311708" y="3972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408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80"/>
              <a:t>R350 SRD grant recipients</a:t>
            </a:r>
            <a:endParaRPr sz="3880"/>
          </a:p>
        </p:txBody>
      </p:sp>
      <p:sp>
        <p:nvSpPr>
          <p:cNvPr id="78" name="Google Shape;78;p17"/>
          <p:cNvSpPr txBox="1"/>
          <p:nvPr>
            <p:ph idx="1" type="subTitle"/>
          </p:nvPr>
        </p:nvSpPr>
        <p:spPr>
          <a:xfrm>
            <a:off x="121200" y="34168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Video testimony will be played: 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ctrTitle"/>
          </p:nvPr>
        </p:nvSpPr>
        <p:spPr>
          <a:xfrm>
            <a:off x="311708" y="39720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080"/>
              <a:t>Tax The Rich</a:t>
            </a:r>
            <a:endParaRPr sz="3880"/>
          </a:p>
        </p:txBody>
      </p:sp>
      <p:sp>
        <p:nvSpPr>
          <p:cNvPr id="84" name="Google Shape;84;p18"/>
          <p:cNvSpPr txBox="1"/>
          <p:nvPr>
            <p:ph idx="1" type="subTitle"/>
          </p:nvPr>
        </p:nvSpPr>
        <p:spPr>
          <a:xfrm>
            <a:off x="121200" y="34168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0000"/>
                </a:solidFill>
              </a:rPr>
              <a:t>Video testimony will be played: </a:t>
            </a:r>
            <a:endParaRPr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401350" y="730650"/>
            <a:ext cx="8520600" cy="184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messages collected are </a:t>
            </a:r>
            <a:r>
              <a:rPr lang="en"/>
              <a:t>from</a:t>
            </a:r>
            <a:r>
              <a:rPr lang="en"/>
              <a:t> members of the amandla.mobi community who support various of o our campaigns targeted at the budget; both the main budget speech and the MTBPS.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following are the various campaigns: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/>
          <p:nvPr>
            <p:ph type="title"/>
          </p:nvPr>
        </p:nvSpPr>
        <p:spPr>
          <a:xfrm>
            <a:off x="311700" y="1536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Tell or new Minister of Finance to let the majority live in dignity</a:t>
            </a:r>
            <a:endParaRPr/>
          </a:p>
        </p:txBody>
      </p:sp>
      <p:pic>
        <p:nvPicPr>
          <p:cNvPr id="95" name="Google Shape;9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60100"/>
            <a:ext cx="4619750" cy="460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4875" y="1837750"/>
            <a:ext cx="5847424" cy="3305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311700" y="445025"/>
            <a:ext cx="8520600" cy="11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Bring back + increase R350 SRD grant until it’s turned into Basic Income Support</a:t>
            </a:r>
            <a:endParaRPr/>
          </a:p>
        </p:txBody>
      </p:sp>
      <p:pic>
        <p:nvPicPr>
          <p:cNvPr id="102" name="Google Shape;10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04050" y="1642700"/>
            <a:ext cx="6929725" cy="414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