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customXml/itemProps4.xml" ContentType="application/vnd.openxmlformats-officedocument.customXmlProperties+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865" r:id="rId5"/>
  </p:sldMasterIdLst>
  <p:notesMasterIdLst>
    <p:notesMasterId r:id="rId9"/>
  </p:notesMasterIdLst>
  <p:handoutMasterIdLst>
    <p:handoutMasterId r:id="rId10"/>
  </p:handoutMasterIdLst>
  <p:sldIdLst>
    <p:sldId id="1178" r:id="rId6"/>
    <p:sldId id="2147377710" r:id="rId7"/>
    <p:sldId id="2147377717" r:id="rId8"/>
  </p:sldIdLst>
  <p:sldSz cx="9144000" cy="6858000" type="screen4x3"/>
  <p:notesSz cx="6797675" cy="9926638"/>
  <p:custDataLst>
    <p:tags r:id="rId11"/>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unds, Natalie (NI)" initials="BN(" lastIdx="35" clrIdx="0">
    <p:extLst>
      <p:ext uri="{19B8F6BF-5375-455C-9EA6-DF929625EA0E}">
        <p15:presenceInfo xmlns:p15="http://schemas.microsoft.com/office/powerpoint/2012/main" xmlns="" userId="S-1-5-21-3029681880-3507922862-2989041862-195745" providerId="AD"/>
      </p:ext>
    </p:extLst>
  </p:cmAuthor>
  <p:cmAuthor id="2" name="Harrington, Shamini (S)" initials="HS(" lastIdx="1" clrIdx="1">
    <p:extLst>
      <p:ext uri="{19B8F6BF-5375-455C-9EA6-DF929625EA0E}">
        <p15:presenceInfo xmlns:p15="http://schemas.microsoft.com/office/powerpoint/2012/main" xmlns="" userId="S-1-5-21-3029681880-3507922862-2989041862-80496" providerId="AD"/>
      </p:ext>
    </p:extLst>
  </p:cmAuthor>
  <p:cmAuthor id="3" name="Lachman, Naem (N)" initials="LN(" lastIdx="2" clrIdx="2">
    <p:extLst>
      <p:ext uri="{19B8F6BF-5375-455C-9EA6-DF929625EA0E}">
        <p15:presenceInfo xmlns:p15="http://schemas.microsoft.com/office/powerpoint/2012/main" xmlns="" userId="S-1-5-21-3029681880-3507922862-2989041862-80947" providerId="AD"/>
      </p:ext>
    </p:extLst>
  </p:cmAuthor>
  <p:cmAuthor id="4" name="Rawlinson, Johann (J)" initials="RJ(" lastIdx="4" clrIdx="3">
    <p:extLst>
      <p:ext uri="{19B8F6BF-5375-455C-9EA6-DF929625EA0E}">
        <p15:presenceInfo xmlns:p15="http://schemas.microsoft.com/office/powerpoint/2012/main" xmlns="" userId="S-1-5-21-3029681880-3507922862-2989041862-204915" providerId="AD"/>
      </p:ext>
    </p:extLst>
  </p:cmAuthor>
  <p:cmAuthor id="5" name="Loonat, Mahomed (ML)" initials="LM(" lastIdx="45" clrIdx="4"/>
  <p:cmAuthor id="6" name="James Hartop" initials="JH" lastIdx="7" clrIdx="5">
    <p:extLst>
      <p:ext uri="{19B8F6BF-5375-455C-9EA6-DF929625EA0E}">
        <p15:presenceInfo xmlns:p15="http://schemas.microsoft.com/office/powerpoint/2012/main" xmlns="" userId="S-1-5-21-1474550992-1131879411-1295768658-8765" providerId="AD"/>
      </p:ext>
    </p:extLst>
  </p:cmAuthor>
  <p:cmAuthor id="7" name="Moodley, Moveshen (M)" initials="MM(" lastIdx="4" clrIdx="6">
    <p:extLst>
      <p:ext uri="{19B8F6BF-5375-455C-9EA6-DF929625EA0E}">
        <p15:presenceInfo xmlns:p15="http://schemas.microsoft.com/office/powerpoint/2012/main" xmlns="" userId="S-1-5-21-3029681880-3507922862-2989041862-81682" providerId="AD"/>
      </p:ext>
    </p:extLst>
  </p:cmAuthor>
  <p:cmAuthor id="8" name="Sydow, Tiffany (TS)" initials="ST(" lastIdx="3" clrIdx="7">
    <p:extLst>
      <p:ext uri="{19B8F6BF-5375-455C-9EA6-DF929625EA0E}">
        <p15:presenceInfo xmlns:p15="http://schemas.microsoft.com/office/powerpoint/2012/main" xmlns="" userId="S-1-5-21-3029681880-3507922862-2989041862-79723" providerId="AD"/>
      </p:ext>
    </p:extLst>
  </p:cmAuthor>
  <p:cmAuthor id="9" name="Keeran Kowlaser" initials="KK" lastIdx="5" clrIdx="8">
    <p:extLst>
      <p:ext uri="{19B8F6BF-5375-455C-9EA6-DF929625EA0E}">
        <p15:presenceInfo xmlns:p15="http://schemas.microsoft.com/office/powerpoint/2012/main" xmlns="" userId="Keeran Kowlaser" providerId="None"/>
      </p:ext>
    </p:extLst>
  </p:cmAuthor>
  <p:cmAuthor id="10" name="Mathibe, Busisiwe (BON)" initials="MB(" lastIdx="6" clrIdx="9">
    <p:extLst>
      <p:ext uri="{19B8F6BF-5375-455C-9EA6-DF929625EA0E}">
        <p15:presenceInfo xmlns:p15="http://schemas.microsoft.com/office/powerpoint/2012/main" xmlns="" userId="S::busisiwe.mathibe@sasol.com::ef094c72-5fe3-4fd8-91c1-673b5329790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000000"/>
        </p14:laserClr>
      </p:ext>
      <p:ext uri="{2FDB2607-1784-4EEB-B798-7EB5836EED8A}">
        <p14:showMediaCtrls xmlns:p14="http://schemas.microsoft.com/office/powerpoint/2010/main" xmlns="" val="1"/>
      </p:ext>
    </p:extLst>
  </p:showPr>
  <p:clrMru>
    <a:srgbClr val="033B61"/>
    <a:srgbClr val="1DAB6B"/>
    <a:srgbClr val="003A62"/>
    <a:srgbClr val="C3D4DD"/>
    <a:srgbClr val="829BB3"/>
    <a:srgbClr val="96A7AF"/>
    <a:srgbClr val="E7E8E9"/>
    <a:srgbClr val="00CC66"/>
    <a:srgbClr val="B5B3B4"/>
    <a:srgbClr val="04284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3" autoAdjust="0"/>
    <p:restoredTop sz="94987" autoAdjust="0"/>
  </p:normalViewPr>
  <p:slideViewPr>
    <p:cSldViewPr>
      <p:cViewPr varScale="1">
        <p:scale>
          <a:sx n="73" d="100"/>
          <a:sy n="73" d="100"/>
        </p:scale>
        <p:origin x="-414" y="-102"/>
      </p:cViewPr>
      <p:guideLst>
        <p:guide orient="horz" pos="2160"/>
        <p:guide pos="2880"/>
      </p:guideLst>
    </p:cSldViewPr>
  </p:slideViewPr>
  <p:outlineViewPr>
    <p:cViewPr>
      <p:scale>
        <a:sx n="33" d="100"/>
        <a:sy n="33" d="100"/>
      </p:scale>
      <p:origin x="53" y="4195"/>
    </p:cViewPr>
  </p:outlineViewPr>
  <p:notesTextViewPr>
    <p:cViewPr>
      <p:scale>
        <a:sx n="3" d="2"/>
        <a:sy n="3" d="2"/>
      </p:scale>
      <p:origin x="0" y="0"/>
    </p:cViewPr>
  </p:notesTextViewPr>
  <p:sorterViewPr>
    <p:cViewPr>
      <p:scale>
        <a:sx n="150" d="100"/>
        <a:sy n="150" d="100"/>
      </p:scale>
      <p:origin x="0" y="0"/>
    </p:cViewPr>
  </p:sorterViewPr>
  <p:notesViewPr>
    <p:cSldViewPr>
      <p:cViewPr varScale="1">
        <p:scale>
          <a:sx n="62" d="100"/>
          <a:sy n="62" d="100"/>
        </p:scale>
        <p:origin x="3240" y="67"/>
      </p:cViewPr>
      <p:guideLst/>
    </p:cSldViewPr>
  </p:notesViewPr>
  <p:gridSpacing cx="73728263" cy="73728263"/>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gs" Target="tags/tag1.xml"/><Relationship Id="rId5" Type="http://schemas.openxmlformats.org/officeDocument/2006/relationships/slideMaster" Target="slideMasters/slideMaster1.xml"/><Relationship Id="rId15" Type="http://schemas.openxmlformats.org/officeDocument/2006/relationships/theme" Target="theme/theme1.xml"/><Relationship Id="rId10"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notesMaster" Target="notesMasters/notesMaster1.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400" cy="496888"/>
          </a:xfrm>
          <a:prstGeom prst="rect">
            <a:avLst/>
          </a:prstGeom>
        </p:spPr>
        <p:txBody>
          <a:bodyPr vert="horz" lIns="91430" tIns="45716" rIns="91430" bIns="45716" rtlCol="0"/>
          <a:lstStyle>
            <a:lvl1pPr algn="l">
              <a:defRPr sz="1200"/>
            </a:lvl1pPr>
          </a:lstStyle>
          <a:p>
            <a:pPr>
              <a:defRPr/>
            </a:pPr>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30" tIns="45716" rIns="91430" bIns="45716" rtlCol="0"/>
          <a:lstStyle>
            <a:lvl1pPr algn="r">
              <a:defRPr sz="1200"/>
            </a:lvl1pPr>
          </a:lstStyle>
          <a:p>
            <a:pPr>
              <a:defRPr/>
            </a:pPr>
            <a:fld id="{713D14C0-B644-8545-9AC6-0C061BBA4218}" type="datetimeFigureOut">
              <a:rPr lang="en-GB"/>
              <a:pPr>
                <a:defRPr/>
              </a:pPr>
              <a:t>06/12/2021</a:t>
            </a:fld>
            <a:endParaRPr lang="en-GB" dirty="0"/>
          </a:p>
        </p:txBody>
      </p:sp>
      <p:sp>
        <p:nvSpPr>
          <p:cNvPr id="4" name="Footer Placeholder 3"/>
          <p:cNvSpPr>
            <a:spLocks noGrp="1"/>
          </p:cNvSpPr>
          <p:nvPr>
            <p:ph type="ftr" sz="quarter" idx="2"/>
          </p:nvPr>
        </p:nvSpPr>
        <p:spPr>
          <a:xfrm>
            <a:off x="1" y="9429750"/>
            <a:ext cx="2946400" cy="496888"/>
          </a:xfrm>
          <a:prstGeom prst="rect">
            <a:avLst/>
          </a:prstGeom>
        </p:spPr>
        <p:txBody>
          <a:bodyPr vert="horz" lIns="91430" tIns="45716" rIns="91430" bIns="45716" rtlCol="0" anchor="b"/>
          <a:lstStyle>
            <a:lvl1pPr algn="l">
              <a:defRPr sz="1200"/>
            </a:lvl1pPr>
          </a:lstStyle>
          <a:p>
            <a:pPr>
              <a:defRPr/>
            </a:pPr>
            <a:endParaRPr lang="en-GB" dirty="0"/>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30" tIns="45716" rIns="91430" bIns="45716" rtlCol="0" anchor="b"/>
          <a:lstStyle>
            <a:lvl1pPr algn="r">
              <a:defRPr sz="1200"/>
            </a:lvl1pPr>
          </a:lstStyle>
          <a:p>
            <a:pPr>
              <a:defRPr/>
            </a:pPr>
            <a:fld id="{AF782B2D-1989-774C-9F51-7F272F1E2C00}" type="slidenum">
              <a:rPr lang="en-GB"/>
              <a:pPr>
                <a:defRPr/>
              </a:pPr>
              <a:t>‹#›</a:t>
            </a:fld>
            <a:endParaRPr lang="en-GB" dirty="0"/>
          </a:p>
        </p:txBody>
      </p:sp>
    </p:spTree>
    <p:extLst>
      <p:ext uri="{BB962C8B-B14F-4D97-AF65-F5344CB8AC3E}">
        <p14:creationId xmlns:p14="http://schemas.microsoft.com/office/powerpoint/2010/main" xmlns="" val="3328991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400" cy="496888"/>
          </a:xfrm>
          <a:prstGeom prst="rect">
            <a:avLst/>
          </a:prstGeom>
        </p:spPr>
        <p:txBody>
          <a:bodyPr vert="horz" wrap="square" lIns="91430" tIns="45716" rIns="91430" bIns="45716" numCol="1" anchor="t" anchorCtr="0" compatLnSpc="1">
            <a:prstTxWarp prst="textNoShape">
              <a:avLst/>
            </a:prstTxWarp>
          </a:bodyPr>
          <a:lstStyle>
            <a:lvl1pPr eaLnBrk="1" hangingPunct="1">
              <a:defRPr sz="900">
                <a:ea typeface="Arial" charset="0"/>
                <a:cs typeface="Arial" charset="0"/>
              </a:defRPr>
            </a:lvl1pPr>
          </a:lstStyle>
          <a:p>
            <a:endParaRPr lang="en-ZA" altLang="en-US" dirty="0"/>
          </a:p>
        </p:txBody>
      </p:sp>
      <p:sp>
        <p:nvSpPr>
          <p:cNvPr id="3" name="Date Placeholder 2"/>
          <p:cNvSpPr>
            <a:spLocks noGrp="1"/>
          </p:cNvSpPr>
          <p:nvPr>
            <p:ph type="dt" idx="1"/>
          </p:nvPr>
        </p:nvSpPr>
        <p:spPr>
          <a:xfrm>
            <a:off x="3849688" y="0"/>
            <a:ext cx="2946400" cy="496888"/>
          </a:xfrm>
          <a:prstGeom prst="rect">
            <a:avLst/>
          </a:prstGeom>
        </p:spPr>
        <p:txBody>
          <a:bodyPr vert="horz" wrap="square" lIns="91430" tIns="45716" rIns="91430" bIns="45716" numCol="1" anchor="t" anchorCtr="0" compatLnSpc="1">
            <a:prstTxWarp prst="textNoShape">
              <a:avLst/>
            </a:prstTxWarp>
          </a:bodyPr>
          <a:lstStyle>
            <a:lvl1pPr algn="r" eaLnBrk="1" hangingPunct="1">
              <a:defRPr sz="900">
                <a:ea typeface="Arial" charset="0"/>
                <a:cs typeface="Arial" charset="0"/>
              </a:defRPr>
            </a:lvl1pPr>
          </a:lstStyle>
          <a:p>
            <a:fld id="{AE5789F2-5403-7C4C-9F48-DB799E22BF70}" type="datetimeFigureOut">
              <a:rPr lang="en-ZA" altLang="en-US"/>
              <a:pPr/>
              <a:t>2021/12/06</a:t>
            </a:fld>
            <a:endParaRPr lang="en-ZA" altLang="en-US" dirty="0"/>
          </a:p>
        </p:txBody>
      </p:sp>
      <p:sp>
        <p:nvSpPr>
          <p:cNvPr id="4" name="Slide Image Placeholder 3"/>
          <p:cNvSpPr>
            <a:spLocks noGrp="1" noRot="1" noChangeAspect="1"/>
          </p:cNvSpPr>
          <p:nvPr>
            <p:ph type="sldImg" idx="2"/>
          </p:nvPr>
        </p:nvSpPr>
        <p:spPr>
          <a:xfrm>
            <a:off x="1289050" y="585788"/>
            <a:ext cx="4219575" cy="3165475"/>
          </a:xfrm>
          <a:prstGeom prst="rect">
            <a:avLst/>
          </a:prstGeom>
          <a:noFill/>
          <a:ln w="12700">
            <a:solidFill>
              <a:prstClr val="black"/>
            </a:solidFill>
          </a:ln>
        </p:spPr>
        <p:txBody>
          <a:bodyPr vert="horz" lIns="91430" tIns="45716" rIns="91430" bIns="45716" rtlCol="0" anchor="ctr"/>
          <a:lstStyle/>
          <a:p>
            <a:pPr lvl="0"/>
            <a:endParaRPr lang="en-ZA" noProof="0" dirty="0"/>
          </a:p>
        </p:txBody>
      </p:sp>
      <p:sp>
        <p:nvSpPr>
          <p:cNvPr id="5" name="Notes Placeholder 4"/>
          <p:cNvSpPr>
            <a:spLocks noGrp="1"/>
          </p:cNvSpPr>
          <p:nvPr>
            <p:ph type="body" sz="quarter" idx="3"/>
          </p:nvPr>
        </p:nvSpPr>
        <p:spPr>
          <a:xfrm>
            <a:off x="187325" y="4025901"/>
            <a:ext cx="6423025" cy="5248275"/>
          </a:xfrm>
          <a:prstGeom prst="rect">
            <a:avLst/>
          </a:prstGeom>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ZA" altLang="en-US"/>
          </a:p>
        </p:txBody>
      </p:sp>
      <p:sp>
        <p:nvSpPr>
          <p:cNvPr id="6" name="Footer Placeholder 5"/>
          <p:cNvSpPr>
            <a:spLocks noGrp="1"/>
          </p:cNvSpPr>
          <p:nvPr>
            <p:ph type="ftr" sz="quarter" idx="4"/>
          </p:nvPr>
        </p:nvSpPr>
        <p:spPr>
          <a:xfrm>
            <a:off x="1" y="9428164"/>
            <a:ext cx="2946400" cy="496887"/>
          </a:xfrm>
          <a:prstGeom prst="rect">
            <a:avLst/>
          </a:prstGeom>
        </p:spPr>
        <p:txBody>
          <a:bodyPr vert="horz" wrap="square" lIns="91430" tIns="45716" rIns="91430" bIns="45716" numCol="1" anchor="b" anchorCtr="0" compatLnSpc="1">
            <a:prstTxWarp prst="textNoShape">
              <a:avLst/>
            </a:prstTxWarp>
          </a:bodyPr>
          <a:lstStyle>
            <a:lvl1pPr eaLnBrk="1" hangingPunct="1">
              <a:defRPr sz="900">
                <a:ea typeface="Arial" charset="0"/>
                <a:cs typeface="Arial" charset="0"/>
              </a:defRPr>
            </a:lvl1pPr>
          </a:lstStyle>
          <a:p>
            <a:endParaRPr lang="en-ZA" altLang="en-US" dirty="0"/>
          </a:p>
        </p:txBody>
      </p:sp>
      <p:sp>
        <p:nvSpPr>
          <p:cNvPr id="7" name="Slide Number Placeholder 6"/>
          <p:cNvSpPr>
            <a:spLocks noGrp="1"/>
          </p:cNvSpPr>
          <p:nvPr>
            <p:ph type="sldNum" sz="quarter" idx="5"/>
          </p:nvPr>
        </p:nvSpPr>
        <p:spPr>
          <a:xfrm>
            <a:off x="3849688" y="9428164"/>
            <a:ext cx="2946400" cy="496887"/>
          </a:xfrm>
          <a:prstGeom prst="rect">
            <a:avLst/>
          </a:prstGeom>
        </p:spPr>
        <p:txBody>
          <a:bodyPr vert="horz" wrap="square" lIns="91430" tIns="45716" rIns="91430" bIns="45716" numCol="1" anchor="b" anchorCtr="0" compatLnSpc="1">
            <a:prstTxWarp prst="textNoShape">
              <a:avLst/>
            </a:prstTxWarp>
          </a:bodyPr>
          <a:lstStyle>
            <a:lvl1pPr algn="r" eaLnBrk="1" hangingPunct="1">
              <a:defRPr sz="900">
                <a:ea typeface="Arial" charset="0"/>
                <a:cs typeface="Arial" charset="0"/>
              </a:defRPr>
            </a:lvl1pPr>
          </a:lstStyle>
          <a:p>
            <a:fld id="{4CA43AF6-39BC-3C40-840B-0DD58B8E7140}" type="slidenum">
              <a:rPr lang="en-ZA" altLang="en-US"/>
              <a:pPr/>
              <a:t>‹#›</a:t>
            </a:fld>
            <a:endParaRPr lang="en-ZA" altLang="en-US" dirty="0"/>
          </a:p>
        </p:txBody>
      </p:sp>
    </p:spTree>
    <p:extLst>
      <p:ext uri="{BB962C8B-B14F-4D97-AF65-F5344CB8AC3E}">
        <p14:creationId xmlns:p14="http://schemas.microsoft.com/office/powerpoint/2010/main" xmlns="" val="3362116654"/>
      </p:ext>
    </p:extLst>
  </p:cSld>
  <p:clrMap bg1="lt1" tx1="dk1" bg2="lt2" tx2="dk2" accent1="accent1" accent2="accent2" accent3="accent3" accent4="accent4" accent5="accent5" accent6="accent6" hlink="hlink" folHlink="folHlink"/>
  <p:notesStyle>
    <a:lvl1pPr algn="l" rtl="0" eaLnBrk="0" fontAlgn="base" hangingPunct="0">
      <a:lnSpc>
        <a:spcPct val="110000"/>
      </a:lnSpc>
      <a:spcBef>
        <a:spcPts val="100"/>
      </a:spcBef>
      <a:spcAft>
        <a:spcPts val="200"/>
      </a:spcAft>
      <a:defRPr sz="1000" kern="1200">
        <a:solidFill>
          <a:schemeClr val="tx1"/>
        </a:solidFill>
        <a:latin typeface="Arial" pitchFamily="34" charset="0"/>
        <a:ea typeface="Arial" charset="0"/>
        <a:cs typeface="Arial" pitchFamily="34" charset="0"/>
      </a:defRPr>
    </a:lvl1pPr>
    <a:lvl2pPr marL="177800" indent="-112713" algn="l" rtl="0" eaLnBrk="0" fontAlgn="base" hangingPunct="0">
      <a:lnSpc>
        <a:spcPct val="110000"/>
      </a:lnSpc>
      <a:spcBef>
        <a:spcPts val="100"/>
      </a:spcBef>
      <a:spcAft>
        <a:spcPts val="200"/>
      </a:spcAft>
      <a:buFont typeface="Arial" charset="0"/>
      <a:buChar char="•"/>
      <a:defRPr sz="1000" kern="1200">
        <a:solidFill>
          <a:schemeClr val="tx1"/>
        </a:solidFill>
        <a:latin typeface="Arial" pitchFamily="34" charset="0"/>
        <a:ea typeface="Arial" charset="0"/>
        <a:cs typeface="Arial" pitchFamily="34" charset="0"/>
      </a:defRPr>
    </a:lvl2pPr>
    <a:lvl3pPr marL="355600" indent="-88900" algn="l" rtl="0" eaLnBrk="0" fontAlgn="base" hangingPunct="0">
      <a:lnSpc>
        <a:spcPct val="110000"/>
      </a:lnSpc>
      <a:spcBef>
        <a:spcPts val="100"/>
      </a:spcBef>
      <a:spcAft>
        <a:spcPts val="200"/>
      </a:spcAft>
      <a:buFont typeface="Arial" charset="0"/>
      <a:buChar char="›"/>
      <a:defRPr sz="1000" kern="1200">
        <a:solidFill>
          <a:schemeClr val="tx1"/>
        </a:solidFill>
        <a:latin typeface="Arial" pitchFamily="34" charset="0"/>
        <a:ea typeface="Arial" charset="0"/>
        <a:cs typeface="Arial" pitchFamily="34" charset="0"/>
      </a:defRPr>
    </a:lvl3pPr>
    <a:lvl4pPr marL="628650" indent="-88900" algn="l" rtl="0" eaLnBrk="0" fontAlgn="base" hangingPunct="0">
      <a:lnSpc>
        <a:spcPct val="110000"/>
      </a:lnSpc>
      <a:spcBef>
        <a:spcPts val="100"/>
      </a:spcBef>
      <a:spcAft>
        <a:spcPts val="200"/>
      </a:spcAft>
      <a:buFont typeface="Arial" charset="0"/>
      <a:buChar char="-"/>
      <a:defRPr sz="1000" kern="1200">
        <a:solidFill>
          <a:schemeClr val="tx1"/>
        </a:solidFill>
        <a:latin typeface="Arial" pitchFamily="34" charset="0"/>
        <a:ea typeface="Arial" charset="0"/>
        <a:cs typeface="Arial" pitchFamily="34" charset="0"/>
      </a:defRPr>
    </a:lvl4pPr>
    <a:lvl5pPr marL="896938" indent="-117475" algn="l" rtl="0" eaLnBrk="0" fontAlgn="base" hangingPunct="0">
      <a:lnSpc>
        <a:spcPct val="110000"/>
      </a:lnSpc>
      <a:spcBef>
        <a:spcPts val="100"/>
      </a:spcBef>
      <a:spcAft>
        <a:spcPts val="200"/>
      </a:spcAft>
      <a:buFont typeface="Arial" charset="0"/>
      <a:buChar char="»"/>
      <a:defRPr sz="1000" kern="1200">
        <a:solidFill>
          <a:schemeClr val="tx1"/>
        </a:solidFill>
        <a:latin typeface="Arial" pitchFamily="34" charset="0"/>
        <a:ea typeface="Arial" charset="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www.sasol.com/"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9935F8EE-3642-F14F-9910-094F504FBF3B}"/>
              </a:ext>
            </a:extLst>
          </p:cNvPr>
          <p:cNvSpPr/>
          <p:nvPr userDrawn="1"/>
        </p:nvSpPr>
        <p:spPr>
          <a:xfrm>
            <a:off x="89503" y="6569060"/>
            <a:ext cx="930063" cy="173124"/>
          </a:xfrm>
          <a:prstGeom prst="rect">
            <a:avLst/>
          </a:prstGeom>
        </p:spPr>
        <p:txBody>
          <a:bodyPr wrap="none">
            <a:spAutoFit/>
          </a:bodyPr>
          <a:lstStyle/>
          <a:p>
            <a:r>
              <a:rPr lang="en-US" sz="525" dirty="0">
                <a:solidFill>
                  <a:srgbClr val="023B61"/>
                </a:solidFill>
                <a:latin typeface="Arial"/>
              </a:rPr>
              <a:t>Copyright ©, 2021, Sasol</a:t>
            </a:r>
          </a:p>
        </p:txBody>
      </p:sp>
      <p:pic>
        <p:nvPicPr>
          <p:cNvPr id="7" name="Picture 6">
            <a:extLst>
              <a:ext uri="{FF2B5EF4-FFF2-40B4-BE49-F238E27FC236}">
                <a16:creationId xmlns:a16="http://schemas.microsoft.com/office/drawing/2014/main" xmlns="" id="{27365E81-56A7-684D-9D68-A6AD2A8008A2}"/>
              </a:ext>
            </a:extLst>
          </p:cNvPr>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6228184" y="260649"/>
            <a:ext cx="2664296" cy="1205277"/>
          </a:xfrm>
          <a:prstGeom prst="rect">
            <a:avLst/>
          </a:prstGeom>
        </p:spPr>
      </p:pic>
      <p:sp>
        <p:nvSpPr>
          <p:cNvPr id="8" name="Title 1">
            <a:extLst>
              <a:ext uri="{FF2B5EF4-FFF2-40B4-BE49-F238E27FC236}">
                <a16:creationId xmlns:a16="http://schemas.microsoft.com/office/drawing/2014/main" xmlns="" id="{DE969AE9-3C2F-D44A-83D5-2363995EECB8}"/>
              </a:ext>
            </a:extLst>
          </p:cNvPr>
          <p:cNvSpPr>
            <a:spLocks noGrp="1"/>
          </p:cNvSpPr>
          <p:nvPr>
            <p:ph type="ctrTitle" hasCustomPrompt="1"/>
          </p:nvPr>
        </p:nvSpPr>
        <p:spPr>
          <a:xfrm>
            <a:off x="256429" y="1011602"/>
            <a:ext cx="6296258" cy="822169"/>
          </a:xfrm>
        </p:spPr>
        <p:txBody>
          <a:bodyPr anchor="b"/>
          <a:lstStyle>
            <a:lvl1pPr algn="l">
              <a:lnSpc>
                <a:spcPct val="100000"/>
              </a:lnSpc>
              <a:defRPr sz="1800">
                <a:solidFill>
                  <a:srgbClr val="023B61"/>
                </a:solidFill>
              </a:defRPr>
            </a:lvl1pPr>
          </a:lstStyle>
          <a:p>
            <a:r>
              <a:rPr lang="en-US" dirty="0"/>
              <a:t>CLICK TO EDIT MASTER TITLE STYLE</a:t>
            </a:r>
            <a:endParaRPr lang="en-ZA" dirty="0"/>
          </a:p>
        </p:txBody>
      </p:sp>
      <p:sp>
        <p:nvSpPr>
          <p:cNvPr id="9" name="Subtitle 2">
            <a:extLst>
              <a:ext uri="{FF2B5EF4-FFF2-40B4-BE49-F238E27FC236}">
                <a16:creationId xmlns:a16="http://schemas.microsoft.com/office/drawing/2014/main" xmlns="" id="{85B624C1-C2A1-2545-B141-C19F09481BD1}"/>
              </a:ext>
            </a:extLst>
          </p:cNvPr>
          <p:cNvSpPr>
            <a:spLocks noGrp="1"/>
          </p:cNvSpPr>
          <p:nvPr>
            <p:ph type="subTitle" idx="1"/>
          </p:nvPr>
        </p:nvSpPr>
        <p:spPr>
          <a:xfrm>
            <a:off x="256429" y="1926077"/>
            <a:ext cx="6296258" cy="542923"/>
          </a:xfrm>
          <a:prstGeom prst="rect">
            <a:avLst/>
          </a:prstGeom>
        </p:spPr>
        <p:txBody>
          <a:bodyPr tIns="36000">
            <a:noAutofit/>
          </a:bodyPr>
          <a:lstStyle>
            <a:lvl1pPr marL="0" indent="0" algn="l">
              <a:lnSpc>
                <a:spcPct val="100000"/>
              </a:lnSpc>
              <a:buNone/>
              <a:defRPr sz="1200" b="0">
                <a:solidFill>
                  <a:srgbClr val="023B6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endParaRPr lang="en-ZA" dirty="0"/>
          </a:p>
        </p:txBody>
      </p:sp>
      <p:sp>
        <p:nvSpPr>
          <p:cNvPr id="10" name="Picture Placeholder 2">
            <a:extLst>
              <a:ext uri="{FF2B5EF4-FFF2-40B4-BE49-F238E27FC236}">
                <a16:creationId xmlns:a16="http://schemas.microsoft.com/office/drawing/2014/main" xmlns="" id="{C77510CB-7DB7-6D43-B65A-B35FB8B86122}"/>
              </a:ext>
            </a:extLst>
          </p:cNvPr>
          <p:cNvSpPr>
            <a:spLocks noGrp="1"/>
          </p:cNvSpPr>
          <p:nvPr>
            <p:ph type="pic" sz="quarter" idx="12"/>
          </p:nvPr>
        </p:nvSpPr>
        <p:spPr>
          <a:xfrm>
            <a:off x="4650664" y="2636913"/>
            <a:ext cx="2009336" cy="1914767"/>
          </a:xfrm>
        </p:spPr>
        <p:txBody>
          <a:bodyPr/>
          <a:lstStyle>
            <a:lvl1pPr>
              <a:defRPr sz="1100"/>
            </a:lvl1pPr>
          </a:lstStyle>
          <a:p>
            <a:endParaRPr lang="en-US" dirty="0"/>
          </a:p>
        </p:txBody>
      </p:sp>
      <p:sp>
        <p:nvSpPr>
          <p:cNvPr id="11" name="Picture Placeholder 2">
            <a:extLst>
              <a:ext uri="{FF2B5EF4-FFF2-40B4-BE49-F238E27FC236}">
                <a16:creationId xmlns:a16="http://schemas.microsoft.com/office/drawing/2014/main" xmlns="" id="{A9AF25D7-EB86-D543-805A-B229C1656661}"/>
              </a:ext>
            </a:extLst>
          </p:cNvPr>
          <p:cNvSpPr>
            <a:spLocks noGrp="1"/>
          </p:cNvSpPr>
          <p:nvPr>
            <p:ph type="pic" sz="quarter" idx="13"/>
          </p:nvPr>
        </p:nvSpPr>
        <p:spPr>
          <a:xfrm>
            <a:off x="4650664" y="4719594"/>
            <a:ext cx="2009336" cy="1733743"/>
          </a:xfrm>
        </p:spPr>
        <p:txBody>
          <a:bodyPr/>
          <a:lstStyle>
            <a:lvl1pPr>
              <a:defRPr sz="1100"/>
            </a:lvl1pPr>
          </a:lstStyle>
          <a:p>
            <a:endParaRPr lang="en-US" dirty="0"/>
          </a:p>
        </p:txBody>
      </p:sp>
      <p:sp>
        <p:nvSpPr>
          <p:cNvPr id="12" name="Picture Placeholder 2">
            <a:extLst>
              <a:ext uri="{FF2B5EF4-FFF2-40B4-BE49-F238E27FC236}">
                <a16:creationId xmlns:a16="http://schemas.microsoft.com/office/drawing/2014/main" xmlns="" id="{0BA58D74-773D-4D42-8B0D-C6B2CC984493}"/>
              </a:ext>
            </a:extLst>
          </p:cNvPr>
          <p:cNvSpPr>
            <a:spLocks noGrp="1"/>
          </p:cNvSpPr>
          <p:nvPr>
            <p:ph type="pic" sz="quarter" idx="14"/>
          </p:nvPr>
        </p:nvSpPr>
        <p:spPr>
          <a:xfrm>
            <a:off x="6799625" y="2636913"/>
            <a:ext cx="2344375" cy="1914767"/>
          </a:xfrm>
        </p:spPr>
        <p:txBody>
          <a:bodyPr/>
          <a:lstStyle>
            <a:lvl1pPr>
              <a:defRPr sz="1100"/>
            </a:lvl1pPr>
          </a:lstStyle>
          <a:p>
            <a:endParaRPr lang="en-US" dirty="0"/>
          </a:p>
        </p:txBody>
      </p:sp>
      <p:sp>
        <p:nvSpPr>
          <p:cNvPr id="13" name="Picture Placeholder 2">
            <a:extLst>
              <a:ext uri="{FF2B5EF4-FFF2-40B4-BE49-F238E27FC236}">
                <a16:creationId xmlns:a16="http://schemas.microsoft.com/office/drawing/2014/main" xmlns="" id="{02F4D724-625C-0540-A988-491A1509656A}"/>
              </a:ext>
            </a:extLst>
          </p:cNvPr>
          <p:cNvSpPr>
            <a:spLocks noGrp="1"/>
          </p:cNvSpPr>
          <p:nvPr>
            <p:ph type="pic" sz="quarter" idx="15"/>
          </p:nvPr>
        </p:nvSpPr>
        <p:spPr>
          <a:xfrm>
            <a:off x="6799625" y="4719594"/>
            <a:ext cx="2344375" cy="1733743"/>
          </a:xfrm>
        </p:spPr>
        <p:txBody>
          <a:bodyPr/>
          <a:lstStyle>
            <a:lvl1pPr>
              <a:defRPr sz="1100"/>
            </a:lvl1pPr>
          </a:lstStyle>
          <a:p>
            <a:endParaRPr lang="en-US" dirty="0"/>
          </a:p>
        </p:txBody>
      </p:sp>
      <p:sp>
        <p:nvSpPr>
          <p:cNvPr id="14" name="Picture Placeholder 2">
            <a:extLst>
              <a:ext uri="{FF2B5EF4-FFF2-40B4-BE49-F238E27FC236}">
                <a16:creationId xmlns:a16="http://schemas.microsoft.com/office/drawing/2014/main" xmlns="" id="{0D131998-F7E3-8146-A85C-50DC50CCEA4B}"/>
              </a:ext>
            </a:extLst>
          </p:cNvPr>
          <p:cNvSpPr>
            <a:spLocks noGrp="1"/>
          </p:cNvSpPr>
          <p:nvPr>
            <p:ph type="pic" sz="quarter" idx="11"/>
          </p:nvPr>
        </p:nvSpPr>
        <p:spPr>
          <a:xfrm>
            <a:off x="0" y="2636913"/>
            <a:ext cx="4511039" cy="3816424"/>
          </a:xfrm>
        </p:spPr>
        <p:txBody>
          <a:bodyPr/>
          <a:lstStyle>
            <a:lvl1pPr>
              <a:defRPr sz="1100"/>
            </a:lvl1pPr>
          </a:lstStyle>
          <a:p>
            <a:endParaRPr lang="en-US" dirty="0"/>
          </a:p>
        </p:txBody>
      </p:sp>
    </p:spTree>
    <p:extLst>
      <p:ext uri="{BB962C8B-B14F-4D97-AF65-F5344CB8AC3E}">
        <p14:creationId xmlns:p14="http://schemas.microsoft.com/office/powerpoint/2010/main" xmlns="" val="1251357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2 content, 2 imag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3ED91D33-C7EA-E649-AFCC-8C97C93E324A}"/>
              </a:ext>
            </a:extLst>
          </p:cNvPr>
          <p:cNvSpPr/>
          <p:nvPr userDrawn="1"/>
        </p:nvSpPr>
        <p:spPr>
          <a:xfrm>
            <a:off x="4626000" y="1269001"/>
            <a:ext cx="4267176" cy="4895999"/>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75"/>
              </a:spcBef>
              <a:spcAft>
                <a:spcPts val="75"/>
              </a:spcAft>
            </a:pPr>
            <a:endParaRPr lang="en-GB" sz="1050" dirty="0">
              <a:solidFill>
                <a:prstClr val="white"/>
              </a:solidFill>
            </a:endParaRPr>
          </a:p>
        </p:txBody>
      </p:sp>
      <p:sp>
        <p:nvSpPr>
          <p:cNvPr id="2" name="Title 1"/>
          <p:cNvSpPr>
            <a:spLocks noGrp="1"/>
          </p:cNvSpPr>
          <p:nvPr>
            <p:ph type="title"/>
          </p:nvPr>
        </p:nvSpPr>
        <p:spPr/>
        <p:txBody>
          <a:bodyPr/>
          <a:lstStyle>
            <a:lvl1pPr>
              <a:defRPr>
                <a:solidFill>
                  <a:srgbClr val="023B61"/>
                </a:solidFill>
              </a:defRPr>
            </a:lvl1pPr>
          </a:lstStyle>
          <a:p>
            <a:r>
              <a:rPr lang="en-US" dirty="0"/>
              <a:t>Click to edit Master title style</a:t>
            </a:r>
            <a:endParaRPr lang="en-ZA" dirty="0"/>
          </a:p>
        </p:txBody>
      </p:sp>
      <p:sp>
        <p:nvSpPr>
          <p:cNvPr id="12" name="Content Placeholder 2"/>
          <p:cNvSpPr>
            <a:spLocks noGrp="1"/>
          </p:cNvSpPr>
          <p:nvPr>
            <p:ph idx="16"/>
          </p:nvPr>
        </p:nvSpPr>
        <p:spPr>
          <a:xfrm>
            <a:off x="4716017" y="2081393"/>
            <a:ext cx="4067984" cy="3939608"/>
          </a:xfrm>
        </p:spPr>
        <p:txBody>
          <a:bodyPr/>
          <a:lstStyle>
            <a:lvl1pPr marL="0" indent="0">
              <a:buFont typeface="Arial" panose="020B0604020202020204" pitchFamily="34" charset="0"/>
              <a:buNone/>
              <a:defRPr sz="1600">
                <a:solidFill>
                  <a:srgbClr val="023B61"/>
                </a:solidFill>
              </a:defRPr>
            </a:lvl1pPr>
            <a:lvl2pPr marL="270272" indent="-195263">
              <a:buClrTx/>
              <a:defRPr sz="1400">
                <a:solidFill>
                  <a:srgbClr val="023B61"/>
                </a:solidFill>
              </a:defRPr>
            </a:lvl2pPr>
            <a:lvl3pPr marL="471488" indent="-141685">
              <a:defRPr sz="1200">
                <a:solidFill>
                  <a:srgbClr val="023B61"/>
                </a:solidFill>
              </a:defRPr>
            </a:lvl3pPr>
            <a:lvl4pPr marL="741760" indent="-136922">
              <a:defRPr sz="1050">
                <a:solidFill>
                  <a:srgbClr val="023B61"/>
                </a:solidFill>
              </a:defRPr>
            </a:lvl4pPr>
            <a:lvl5pPr marL="941785" indent="-138113">
              <a:defRPr sz="1050">
                <a:solidFill>
                  <a:srgbClr val="023B6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4" name="Text Placeholder 7">
            <a:extLst>
              <a:ext uri="{FF2B5EF4-FFF2-40B4-BE49-F238E27FC236}">
                <a16:creationId xmlns:a16="http://schemas.microsoft.com/office/drawing/2014/main" xmlns="" id="{C94DAC07-B674-564E-B081-CC7283DD42B2}"/>
              </a:ext>
            </a:extLst>
          </p:cNvPr>
          <p:cNvSpPr>
            <a:spLocks noGrp="1"/>
          </p:cNvSpPr>
          <p:nvPr>
            <p:ph type="body" sz="quarter" idx="17"/>
          </p:nvPr>
        </p:nvSpPr>
        <p:spPr>
          <a:xfrm>
            <a:off x="4716016" y="1422097"/>
            <a:ext cx="4067984" cy="504000"/>
          </a:xfrm>
          <a:prstGeom prst="rect">
            <a:avLst/>
          </a:prstGeom>
        </p:spPr>
        <p:txBody>
          <a:bodyPr anchor="ctr"/>
          <a:lstStyle>
            <a:lvl1pPr marL="171450" indent="-171450">
              <a:buSzPct val="150000"/>
              <a:buFontTx/>
              <a:buBlip>
                <a:blip r:embed="rId2"/>
              </a:buBlip>
              <a:defRPr lang="en-US" sz="1600" b="1" kern="1200" dirty="0" smtClean="0">
                <a:solidFill>
                  <a:srgbClr val="007DB6"/>
                </a:solidFill>
                <a:latin typeface="Arial" panose="020B0604020202020204" pitchFamily="34" charset="0"/>
                <a:ea typeface="+mn-ea"/>
                <a:cs typeface="Arial" panose="020B0604020202020204" pitchFamily="34" charset="0"/>
              </a:defRPr>
            </a:lvl1pPr>
          </a:lstStyle>
          <a:p>
            <a:pPr lvl="0"/>
            <a:r>
              <a:rPr lang="en-US" dirty="0"/>
              <a:t>Click to edit Master text styles</a:t>
            </a:r>
          </a:p>
        </p:txBody>
      </p:sp>
      <p:sp>
        <p:nvSpPr>
          <p:cNvPr id="15" name="Rectangle 14">
            <a:extLst>
              <a:ext uri="{FF2B5EF4-FFF2-40B4-BE49-F238E27FC236}">
                <a16:creationId xmlns:a16="http://schemas.microsoft.com/office/drawing/2014/main" xmlns="" id="{A0E1B652-4BFB-AD46-AA87-E22B39AAC8C6}"/>
              </a:ext>
            </a:extLst>
          </p:cNvPr>
          <p:cNvSpPr/>
          <p:nvPr userDrawn="1"/>
        </p:nvSpPr>
        <p:spPr>
          <a:xfrm>
            <a:off x="250824" y="1269001"/>
            <a:ext cx="4321176" cy="4896000"/>
          </a:xfrm>
          <a:prstGeom prst="rect">
            <a:avLst/>
          </a:prstGeom>
          <a:solidFill>
            <a:srgbClr val="E1EBF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75"/>
              </a:spcBef>
              <a:spcAft>
                <a:spcPts val="75"/>
              </a:spcAft>
            </a:pPr>
            <a:endParaRPr lang="en-GB" sz="1050" dirty="0">
              <a:solidFill>
                <a:prstClr val="white"/>
              </a:solidFill>
            </a:endParaRPr>
          </a:p>
        </p:txBody>
      </p:sp>
    </p:spTree>
    <p:extLst>
      <p:ext uri="{BB962C8B-B14F-4D97-AF65-F5344CB8AC3E}">
        <p14:creationId xmlns:p14="http://schemas.microsoft.com/office/powerpoint/2010/main" xmlns="" val="34795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23B61"/>
                </a:solidFill>
              </a:defRPr>
            </a:lvl1pPr>
          </a:lstStyle>
          <a:p>
            <a:r>
              <a:rPr lang="en-US"/>
              <a:t>Click to edit Master title style</a:t>
            </a:r>
            <a:endParaRPr lang="en-ZA" dirty="0"/>
          </a:p>
        </p:txBody>
      </p:sp>
      <p:sp>
        <p:nvSpPr>
          <p:cNvPr id="3" name="Content Placeholder 2"/>
          <p:cNvSpPr>
            <a:spLocks noGrp="1"/>
          </p:cNvSpPr>
          <p:nvPr>
            <p:ph idx="1"/>
          </p:nvPr>
        </p:nvSpPr>
        <p:spPr>
          <a:xfrm>
            <a:off x="250826" y="1197000"/>
            <a:ext cx="4177159" cy="4896296"/>
          </a:xfrm>
        </p:spPr>
        <p:txBody>
          <a:bodyPr/>
          <a:lstStyle>
            <a:lvl1pP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7" name="Content Placeholder 2"/>
          <p:cNvSpPr>
            <a:spLocks noGrp="1"/>
          </p:cNvSpPr>
          <p:nvPr>
            <p:ph idx="12"/>
          </p:nvPr>
        </p:nvSpPr>
        <p:spPr>
          <a:xfrm>
            <a:off x="4716017" y="1197000"/>
            <a:ext cx="4177159" cy="4896296"/>
          </a:xfrm>
        </p:spPr>
        <p:txBody>
          <a:bodyPr/>
          <a:lstStyle>
            <a:lvl1pP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5" name="Footer Placeholder 4"/>
          <p:cNvSpPr>
            <a:spLocks noGrp="1"/>
          </p:cNvSpPr>
          <p:nvPr>
            <p:ph type="ftr" sz="quarter" idx="13"/>
          </p:nvPr>
        </p:nvSpPr>
        <p:spPr/>
        <p:txBody>
          <a:bodyPr/>
          <a:lstStyle>
            <a:lvl1pPr>
              <a:defRPr>
                <a:solidFill>
                  <a:srgbClr val="023B61"/>
                </a:solidFill>
              </a:defRPr>
            </a:lvl1pPr>
          </a:lstStyle>
          <a:p>
            <a:pPr>
              <a:defRPr/>
            </a:pPr>
            <a:endParaRPr lang="en-ZA"/>
          </a:p>
        </p:txBody>
      </p:sp>
    </p:spTree>
    <p:extLst>
      <p:ext uri="{BB962C8B-B14F-4D97-AF65-F5344CB8AC3E}">
        <p14:creationId xmlns:p14="http://schemas.microsoft.com/office/powerpoint/2010/main" xmlns="" val="263450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content, 2 images">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6" y="1197000"/>
            <a:ext cx="8642349" cy="4752280"/>
          </a:xfrm>
        </p:spPr>
        <p:txBody>
          <a:bodyPr/>
          <a:lstStyle>
            <a:lvl1pP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7" name="Picture Placeholder 6"/>
          <p:cNvSpPr>
            <a:spLocks noGrp="1"/>
          </p:cNvSpPr>
          <p:nvPr>
            <p:ph type="pic" sz="quarter" idx="12"/>
          </p:nvPr>
        </p:nvSpPr>
        <p:spPr>
          <a:xfrm>
            <a:off x="250826" y="4436690"/>
            <a:ext cx="4293467" cy="1727200"/>
          </a:xfrm>
          <a:solidFill>
            <a:schemeClr val="bg2">
              <a:lumMod val="20000"/>
              <a:lumOff val="80000"/>
            </a:schemeClr>
          </a:solidFill>
        </p:spPr>
        <p:txBody>
          <a:bodyPr rtlCol="0">
            <a:normAutofit/>
          </a:bodyPr>
          <a:lstStyle>
            <a:lvl1pPr marL="0" indent="0">
              <a:buFont typeface="Arial" panose="020B0604020202020204" pitchFamily="34" charset="0"/>
              <a:buNone/>
              <a:defRPr>
                <a:solidFill>
                  <a:srgbClr val="023B61"/>
                </a:solidFill>
              </a:defRPr>
            </a:lvl1pPr>
          </a:lstStyle>
          <a:p>
            <a:pPr lvl="0"/>
            <a:r>
              <a:rPr lang="en-US" noProof="0"/>
              <a:t>Drag picture to placeholder or click icon to add</a:t>
            </a:r>
            <a:endParaRPr lang="en-ZA" noProof="0" dirty="0"/>
          </a:p>
        </p:txBody>
      </p:sp>
      <p:sp>
        <p:nvSpPr>
          <p:cNvPr id="9" name="Text Placeholder 8"/>
          <p:cNvSpPr>
            <a:spLocks noGrp="1"/>
          </p:cNvSpPr>
          <p:nvPr>
            <p:ph type="body" sz="quarter" idx="13"/>
          </p:nvPr>
        </p:nvSpPr>
        <p:spPr>
          <a:xfrm>
            <a:off x="251520" y="6165306"/>
            <a:ext cx="4320480" cy="215987"/>
          </a:xfrm>
        </p:spPr>
        <p:txBody>
          <a:bodyPr tIns="18000" rtlCol="0">
            <a:noAutofit/>
          </a:bodyPr>
          <a:lstStyle>
            <a:lvl1pPr marL="0" indent="0">
              <a:buFont typeface="Arial" panose="020B0604020202020204" pitchFamily="34" charset="0"/>
              <a:buNone/>
              <a:defRPr lang="en-US" sz="675" b="0" dirty="0" smtClean="0">
                <a:solidFill>
                  <a:srgbClr val="023B61"/>
                </a:solidFill>
              </a:defRPr>
            </a:lvl1pPr>
          </a:lstStyle>
          <a:p>
            <a:pPr lvl="0"/>
            <a:r>
              <a:rPr lang="en-US"/>
              <a:t>Click to edit Master text styles</a:t>
            </a:r>
          </a:p>
        </p:txBody>
      </p:sp>
      <p:sp>
        <p:nvSpPr>
          <p:cNvPr id="10" name="Picture Placeholder 6"/>
          <p:cNvSpPr>
            <a:spLocks noGrp="1"/>
          </p:cNvSpPr>
          <p:nvPr>
            <p:ph type="pic" sz="quarter" idx="14"/>
          </p:nvPr>
        </p:nvSpPr>
        <p:spPr>
          <a:xfrm>
            <a:off x="4599014" y="4436690"/>
            <a:ext cx="4293467" cy="1727200"/>
          </a:xfrm>
          <a:solidFill>
            <a:schemeClr val="bg2">
              <a:lumMod val="20000"/>
              <a:lumOff val="80000"/>
            </a:schemeClr>
          </a:solidFill>
        </p:spPr>
        <p:txBody>
          <a:bodyPr rtlCol="0">
            <a:normAutofit/>
          </a:bodyPr>
          <a:lstStyle>
            <a:lvl1pPr marL="0" indent="0">
              <a:buFont typeface="Arial" panose="020B0604020202020204" pitchFamily="34" charset="0"/>
              <a:buNone/>
              <a:defRPr>
                <a:solidFill>
                  <a:srgbClr val="023B61"/>
                </a:solidFill>
              </a:defRPr>
            </a:lvl1pPr>
          </a:lstStyle>
          <a:p>
            <a:pPr lvl="0"/>
            <a:r>
              <a:rPr lang="en-US" noProof="0"/>
              <a:t>Drag picture to placeholder or click icon to add</a:t>
            </a:r>
            <a:endParaRPr lang="en-ZA" noProof="0" dirty="0"/>
          </a:p>
        </p:txBody>
      </p:sp>
      <p:sp>
        <p:nvSpPr>
          <p:cNvPr id="11" name="Text Placeholder 8"/>
          <p:cNvSpPr>
            <a:spLocks noGrp="1"/>
          </p:cNvSpPr>
          <p:nvPr>
            <p:ph type="body" sz="quarter" idx="15"/>
          </p:nvPr>
        </p:nvSpPr>
        <p:spPr>
          <a:xfrm>
            <a:off x="4600403" y="6165304"/>
            <a:ext cx="4292772" cy="216024"/>
          </a:xfrm>
        </p:spPr>
        <p:txBody>
          <a:bodyPr tIns="18000" rtlCol="0">
            <a:noAutofit/>
          </a:bodyPr>
          <a:lstStyle>
            <a:lvl1pPr marL="0" indent="0">
              <a:buFont typeface="Arial" panose="020B0604020202020204" pitchFamily="34" charset="0"/>
              <a:buNone/>
              <a:defRPr lang="en-US" sz="675" b="0" dirty="0" smtClean="0">
                <a:solidFill>
                  <a:srgbClr val="023B61"/>
                </a:solidFill>
              </a:defRPr>
            </a:lvl1pPr>
          </a:lstStyle>
          <a:p>
            <a:pPr lvl="0"/>
            <a:r>
              <a:rPr lang="en-US"/>
              <a:t>Click to edit Master text styles</a:t>
            </a:r>
          </a:p>
        </p:txBody>
      </p:sp>
      <p:sp>
        <p:nvSpPr>
          <p:cNvPr id="4" name="Title 3"/>
          <p:cNvSpPr>
            <a:spLocks noGrp="1"/>
          </p:cNvSpPr>
          <p:nvPr>
            <p:ph type="title"/>
          </p:nvPr>
        </p:nvSpPr>
        <p:spPr/>
        <p:txBody>
          <a:bodyPr/>
          <a:lstStyle>
            <a:lvl1pPr>
              <a:defRPr>
                <a:solidFill>
                  <a:srgbClr val="023B61"/>
                </a:solidFill>
              </a:defRPr>
            </a:lvl1pPr>
          </a:lstStyle>
          <a:p>
            <a:r>
              <a:rPr lang="en-US"/>
              <a:t>Click to edit Master title style</a:t>
            </a:r>
            <a:endParaRPr lang="en-ZA" dirty="0"/>
          </a:p>
        </p:txBody>
      </p:sp>
      <p:sp>
        <p:nvSpPr>
          <p:cNvPr id="8" name="Footer Placeholder 4"/>
          <p:cNvSpPr>
            <a:spLocks noGrp="1"/>
          </p:cNvSpPr>
          <p:nvPr>
            <p:ph type="ftr" sz="quarter" idx="16"/>
          </p:nvPr>
        </p:nvSpPr>
        <p:spPr>
          <a:xfrm>
            <a:off x="251223" y="4149725"/>
            <a:ext cx="8641556" cy="215900"/>
          </a:xfrm>
        </p:spPr>
        <p:txBody>
          <a:bodyPr/>
          <a:lstStyle>
            <a:lvl1pPr>
              <a:defRPr>
                <a:solidFill>
                  <a:srgbClr val="023B61"/>
                </a:solidFill>
              </a:defRPr>
            </a:lvl1pPr>
          </a:lstStyle>
          <a:p>
            <a:pPr>
              <a:defRPr/>
            </a:pPr>
            <a:endParaRPr lang="en-ZA"/>
          </a:p>
        </p:txBody>
      </p:sp>
    </p:spTree>
    <p:extLst>
      <p:ext uri="{BB962C8B-B14F-4D97-AF65-F5344CB8AC3E}">
        <p14:creationId xmlns:p14="http://schemas.microsoft.com/office/powerpoint/2010/main" xmlns="" val="3439124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2 content, 2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23B61"/>
                </a:solidFill>
              </a:defRPr>
            </a:lvl1pPr>
          </a:lstStyle>
          <a:p>
            <a:r>
              <a:rPr lang="en-US"/>
              <a:t>Click to edit Master title style</a:t>
            </a:r>
            <a:endParaRPr lang="en-ZA" dirty="0"/>
          </a:p>
        </p:txBody>
      </p:sp>
      <p:sp>
        <p:nvSpPr>
          <p:cNvPr id="3" name="Content Placeholder 2"/>
          <p:cNvSpPr>
            <a:spLocks noGrp="1"/>
          </p:cNvSpPr>
          <p:nvPr>
            <p:ph idx="1"/>
          </p:nvPr>
        </p:nvSpPr>
        <p:spPr>
          <a:xfrm>
            <a:off x="250826" y="1197000"/>
            <a:ext cx="4177159" cy="2952080"/>
          </a:xfrm>
        </p:spPr>
        <p:txBody>
          <a:bodyPr/>
          <a:lstStyle>
            <a:lvl1pP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2" name="Content Placeholder 2"/>
          <p:cNvSpPr>
            <a:spLocks noGrp="1"/>
          </p:cNvSpPr>
          <p:nvPr>
            <p:ph idx="16"/>
          </p:nvPr>
        </p:nvSpPr>
        <p:spPr>
          <a:xfrm>
            <a:off x="4716017" y="1197000"/>
            <a:ext cx="4177159" cy="2952080"/>
          </a:xfrm>
        </p:spPr>
        <p:txBody>
          <a:bodyPr/>
          <a:lstStyle>
            <a:lvl1pPr marL="0" indent="0">
              <a:buFont typeface="Arial" panose="020B0604020202020204" pitchFamily="34" charset="0"/>
              <a:buNone/>
              <a:defRPr>
                <a:solidFill>
                  <a:srgbClr val="023B61"/>
                </a:solidFill>
              </a:defRPr>
            </a:lvl1pPr>
            <a:lvl2pPr marL="270272" indent="-195263">
              <a:buClrTx/>
              <a:defRPr>
                <a:solidFill>
                  <a:srgbClr val="023B61"/>
                </a:solidFill>
              </a:defRPr>
            </a:lvl2pPr>
            <a:lvl3pPr marL="471488" indent="-141685">
              <a:defRPr>
                <a:solidFill>
                  <a:srgbClr val="023B61"/>
                </a:solidFill>
              </a:defRPr>
            </a:lvl3pPr>
            <a:lvl4pPr marL="741760" indent="-136922">
              <a:defRPr>
                <a:solidFill>
                  <a:srgbClr val="023B61"/>
                </a:solidFill>
              </a:defRPr>
            </a:lvl4pPr>
            <a:lvl5pPr marL="941785" indent="-138113">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7" name="Picture Placeholder 6"/>
          <p:cNvSpPr>
            <a:spLocks noGrp="1"/>
          </p:cNvSpPr>
          <p:nvPr>
            <p:ph type="pic" sz="quarter" idx="12"/>
          </p:nvPr>
        </p:nvSpPr>
        <p:spPr>
          <a:xfrm>
            <a:off x="250826" y="4436690"/>
            <a:ext cx="4293467" cy="1727200"/>
          </a:xfrm>
          <a:solidFill>
            <a:schemeClr val="bg2">
              <a:lumMod val="20000"/>
              <a:lumOff val="80000"/>
            </a:schemeClr>
          </a:solidFill>
        </p:spPr>
        <p:txBody>
          <a:bodyPr rtlCol="0">
            <a:normAutofit/>
          </a:bodyPr>
          <a:lstStyle>
            <a:lvl1pPr marL="0" indent="0">
              <a:buFont typeface="Arial" panose="020B0604020202020204" pitchFamily="34" charset="0"/>
              <a:buNone/>
              <a:defRPr sz="750">
                <a:solidFill>
                  <a:srgbClr val="023B61"/>
                </a:solidFill>
              </a:defRPr>
            </a:lvl1pPr>
          </a:lstStyle>
          <a:p>
            <a:pPr lvl="0"/>
            <a:r>
              <a:rPr lang="en-US" noProof="0"/>
              <a:t>Drag picture to placeholder or click icon to add</a:t>
            </a:r>
            <a:endParaRPr lang="en-ZA" noProof="0" dirty="0"/>
          </a:p>
        </p:txBody>
      </p:sp>
      <p:sp>
        <p:nvSpPr>
          <p:cNvPr id="9" name="Text Placeholder 8"/>
          <p:cNvSpPr>
            <a:spLocks noGrp="1"/>
          </p:cNvSpPr>
          <p:nvPr>
            <p:ph type="body" sz="quarter" idx="13"/>
          </p:nvPr>
        </p:nvSpPr>
        <p:spPr>
          <a:xfrm>
            <a:off x="250826" y="6164363"/>
            <a:ext cx="4321175" cy="216929"/>
          </a:xfrm>
        </p:spPr>
        <p:txBody>
          <a:bodyPr tIns="18000">
            <a:noAutofit/>
          </a:bodyPr>
          <a:lstStyle>
            <a:lvl1pPr marL="0" indent="0">
              <a:buFont typeface="Arial" panose="020B0604020202020204" pitchFamily="34" charset="0"/>
              <a:buNone/>
              <a:defRPr sz="675" b="0">
                <a:solidFill>
                  <a:srgbClr val="023B6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10" name="Picture Placeholder 6"/>
          <p:cNvSpPr>
            <a:spLocks noGrp="1"/>
          </p:cNvSpPr>
          <p:nvPr>
            <p:ph type="pic" sz="quarter" idx="14"/>
          </p:nvPr>
        </p:nvSpPr>
        <p:spPr>
          <a:xfrm>
            <a:off x="4599014" y="4436690"/>
            <a:ext cx="4293467" cy="1727200"/>
          </a:xfrm>
          <a:solidFill>
            <a:schemeClr val="bg2">
              <a:lumMod val="20000"/>
              <a:lumOff val="80000"/>
            </a:schemeClr>
          </a:solidFill>
        </p:spPr>
        <p:txBody>
          <a:bodyPr rtlCol="0">
            <a:normAutofit/>
          </a:bodyPr>
          <a:lstStyle>
            <a:lvl1pPr marL="0" indent="0">
              <a:buFont typeface="Arial" panose="020B0604020202020204" pitchFamily="34" charset="0"/>
              <a:buNone/>
              <a:defRPr sz="750">
                <a:solidFill>
                  <a:srgbClr val="023B61"/>
                </a:solidFill>
              </a:defRPr>
            </a:lvl1pPr>
          </a:lstStyle>
          <a:p>
            <a:pPr lvl="0"/>
            <a:r>
              <a:rPr lang="en-US" noProof="0"/>
              <a:t>Drag picture to placeholder or click icon to add</a:t>
            </a:r>
            <a:endParaRPr lang="en-ZA" noProof="0" dirty="0"/>
          </a:p>
        </p:txBody>
      </p:sp>
      <p:sp>
        <p:nvSpPr>
          <p:cNvPr id="11" name="Text Placeholder 8"/>
          <p:cNvSpPr>
            <a:spLocks noGrp="1"/>
          </p:cNvSpPr>
          <p:nvPr>
            <p:ph type="body" sz="quarter" idx="15"/>
          </p:nvPr>
        </p:nvSpPr>
        <p:spPr>
          <a:xfrm>
            <a:off x="4599709" y="6164363"/>
            <a:ext cx="4293467" cy="216967"/>
          </a:xfrm>
        </p:spPr>
        <p:txBody>
          <a:bodyPr tIns="18000">
            <a:noAutofit/>
          </a:bodyPr>
          <a:lstStyle>
            <a:lvl1pPr marL="0" indent="0">
              <a:buFont typeface="Arial" panose="020B0604020202020204" pitchFamily="34" charset="0"/>
              <a:buNone/>
              <a:defRPr sz="675" b="0">
                <a:solidFill>
                  <a:srgbClr val="023B6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13" name="Footer Placeholder 4"/>
          <p:cNvSpPr>
            <a:spLocks noGrp="1"/>
          </p:cNvSpPr>
          <p:nvPr>
            <p:ph type="ftr" sz="quarter" idx="17"/>
          </p:nvPr>
        </p:nvSpPr>
        <p:spPr>
          <a:xfrm>
            <a:off x="251223" y="4149725"/>
            <a:ext cx="8641556" cy="215900"/>
          </a:xfrm>
        </p:spPr>
        <p:txBody>
          <a:bodyPr/>
          <a:lstStyle>
            <a:lvl1pPr>
              <a:defRPr>
                <a:solidFill>
                  <a:srgbClr val="023B61"/>
                </a:solidFill>
              </a:defRPr>
            </a:lvl1pPr>
          </a:lstStyle>
          <a:p>
            <a:pPr>
              <a:defRPr/>
            </a:pPr>
            <a:endParaRPr lang="en-ZA"/>
          </a:p>
        </p:txBody>
      </p:sp>
    </p:spTree>
    <p:extLst>
      <p:ext uri="{BB962C8B-B14F-4D97-AF65-F5344CB8AC3E}">
        <p14:creationId xmlns:p14="http://schemas.microsoft.com/office/powerpoint/2010/main" xmlns="" val="2552272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_Title slide 1">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0"/>
            <a:ext cx="3105150" cy="6858000"/>
          </a:xfrm>
          <a:prstGeom prst="rect">
            <a:avLst/>
          </a:prstGeom>
          <a:solidFill>
            <a:srgbClr val="033B61"/>
          </a:solidFill>
          <a:ln>
            <a:noFill/>
          </a:ln>
          <a:effectLst/>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endParaRPr lang="en-US" dirty="0">
              <a:solidFill>
                <a:srgbClr val="0C1533"/>
              </a:solidFill>
            </a:endParaRPr>
          </a:p>
        </p:txBody>
      </p:sp>
      <p:sp>
        <p:nvSpPr>
          <p:cNvPr id="6" name="Text Placeholder 3"/>
          <p:cNvSpPr txBox="1">
            <a:spLocks/>
          </p:cNvSpPr>
          <p:nvPr/>
        </p:nvSpPr>
        <p:spPr bwMode="auto">
          <a:xfrm>
            <a:off x="251223" y="6381750"/>
            <a:ext cx="2807494"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ts val="750"/>
              </a:spcBef>
              <a:buFont typeface="Arial" charset="0"/>
              <a:buNone/>
            </a:pPr>
            <a:endParaRPr lang="en-ZA" altLang="en-US" sz="675">
              <a:solidFill>
                <a:prstClr val="white"/>
              </a:solidFill>
              <a:ea typeface="Arial" charset="0"/>
              <a:cs typeface="Arial" charset="0"/>
            </a:endParaRPr>
          </a:p>
        </p:txBody>
      </p:sp>
      <p:sp>
        <p:nvSpPr>
          <p:cNvPr id="7" name="Title 1"/>
          <p:cNvSpPr>
            <a:spLocks noGrp="1"/>
          </p:cNvSpPr>
          <p:nvPr>
            <p:ph type="ctrTitle"/>
          </p:nvPr>
        </p:nvSpPr>
        <p:spPr>
          <a:xfrm>
            <a:off x="460830" y="819447"/>
            <a:ext cx="2351314" cy="1403055"/>
          </a:xfrm>
          <a:prstGeom prst="rect">
            <a:avLst/>
          </a:prstGeom>
        </p:spPr>
        <p:txBody>
          <a:bodyPr tIns="0" anchor="t"/>
          <a:lstStyle>
            <a:lvl1pPr algn="l">
              <a:defRPr sz="15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ZA" dirty="0"/>
          </a:p>
        </p:txBody>
      </p:sp>
      <p:sp>
        <p:nvSpPr>
          <p:cNvPr id="8" name="Subtitle 2"/>
          <p:cNvSpPr>
            <a:spLocks noGrp="1"/>
          </p:cNvSpPr>
          <p:nvPr>
            <p:ph type="subTitle" idx="1"/>
          </p:nvPr>
        </p:nvSpPr>
        <p:spPr>
          <a:xfrm>
            <a:off x="460829" y="3501008"/>
            <a:ext cx="1885950" cy="648072"/>
          </a:xfrm>
          <a:prstGeom prst="rect">
            <a:avLst/>
          </a:prstGeom>
        </p:spPr>
        <p:txBody>
          <a:bodyPr/>
          <a:lstStyle>
            <a:lvl1pPr marL="0" indent="0" algn="l">
              <a:buNone/>
              <a:defRPr sz="105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ZA" dirty="0"/>
          </a:p>
        </p:txBody>
      </p:sp>
      <p:sp>
        <p:nvSpPr>
          <p:cNvPr id="10" name="Text Placeholder 2"/>
          <p:cNvSpPr>
            <a:spLocks noGrp="1"/>
          </p:cNvSpPr>
          <p:nvPr>
            <p:ph type="body" idx="10"/>
          </p:nvPr>
        </p:nvSpPr>
        <p:spPr>
          <a:xfrm>
            <a:off x="460830" y="2396514"/>
            <a:ext cx="2351314" cy="823912"/>
          </a:xfrm>
          <a:prstGeom prst="rect">
            <a:avLst/>
          </a:prstGeom>
        </p:spPr>
        <p:txBody>
          <a:bodyPr/>
          <a:lstStyle>
            <a:lvl1pPr marL="0" indent="0">
              <a:buNone/>
              <a:defRPr sz="1050" b="1">
                <a:solidFill>
                  <a:schemeClr val="bg1"/>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pic>
        <p:nvPicPr>
          <p:cNvPr id="9" name="Picture 10">
            <a:extLst>
              <a:ext uri="{FF2B5EF4-FFF2-40B4-BE49-F238E27FC236}">
                <a16:creationId xmlns:a16="http://schemas.microsoft.com/office/drawing/2014/main" xmlns="" id="{3DC54795-EDA3-FF4B-9EBD-F4C64A6ADC17}"/>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rcRect/>
          <a:stretch/>
        </p:blipFill>
        <p:spPr bwMode="auto">
          <a:xfrm>
            <a:off x="4470400" y="623623"/>
            <a:ext cx="3309938" cy="2942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44864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ontent with kicker box">
    <p:spTree>
      <p:nvGrpSpPr>
        <p:cNvPr id="1" name=""/>
        <p:cNvGrpSpPr/>
        <p:nvPr/>
      </p:nvGrpSpPr>
      <p:grpSpPr>
        <a:xfrm>
          <a:off x="0" y="0"/>
          <a:ext cx="0" cy="0"/>
          <a:chOff x="0" y="0"/>
          <a:chExt cx="0" cy="0"/>
        </a:xfrm>
      </p:grpSpPr>
      <p:sp>
        <p:nvSpPr>
          <p:cNvPr id="15" name="Text Placeholder 14"/>
          <p:cNvSpPr>
            <a:spLocks noGrp="1"/>
          </p:cNvSpPr>
          <p:nvPr>
            <p:ph type="body" sz="quarter" idx="15"/>
          </p:nvPr>
        </p:nvSpPr>
        <p:spPr>
          <a:xfrm>
            <a:off x="250826" y="5517232"/>
            <a:ext cx="8642350" cy="720080"/>
          </a:xfrm>
          <a:prstGeom prst="rect">
            <a:avLst/>
          </a:prstGeom>
          <a:solidFill>
            <a:srgbClr val="839AB3"/>
          </a:solidFill>
          <a:ln w="12700">
            <a:noFill/>
          </a:ln>
          <a:effectLst/>
        </p:spPr>
        <p:txBody>
          <a:bodyPr anchor="ctr"/>
          <a:lstStyle>
            <a:lvl1pPr marL="0" indent="0" algn="ctr">
              <a:lnSpc>
                <a:spcPct val="100000"/>
              </a:lnSpc>
              <a:spcBef>
                <a:spcPts val="0"/>
              </a:spcBef>
              <a:buNone/>
              <a:defRPr sz="1200">
                <a:solidFill>
                  <a:schemeClr val="bg1"/>
                </a:solidFill>
              </a:defRPr>
            </a:lvl1pPr>
          </a:lstStyle>
          <a:p>
            <a:pPr lvl="0"/>
            <a:r>
              <a:rPr lang="en-US" dirty="0"/>
              <a:t>Click to edit Master text styles</a:t>
            </a:r>
          </a:p>
        </p:txBody>
      </p:sp>
      <p:sp>
        <p:nvSpPr>
          <p:cNvPr id="8" name="Text Placeholder 7">
            <a:extLst>
              <a:ext uri="{FF2B5EF4-FFF2-40B4-BE49-F238E27FC236}">
                <a16:creationId xmlns:a16="http://schemas.microsoft.com/office/drawing/2014/main" xmlns="" id="{0CC8BC6F-34ED-1F45-BF71-6905D7EBDF68}"/>
              </a:ext>
            </a:extLst>
          </p:cNvPr>
          <p:cNvSpPr>
            <a:spLocks noGrp="1"/>
          </p:cNvSpPr>
          <p:nvPr>
            <p:ph type="body" sz="quarter" idx="16"/>
          </p:nvPr>
        </p:nvSpPr>
        <p:spPr>
          <a:xfrm>
            <a:off x="261458" y="1049034"/>
            <a:ext cx="8631717" cy="346135"/>
          </a:xfrm>
          <a:prstGeom prst="rect">
            <a:avLst/>
          </a:prstGeom>
        </p:spPr>
        <p:txBody>
          <a:bodyPr/>
          <a:lstStyle>
            <a:lvl1pPr marL="0" indent="0">
              <a:buSzPct val="150000"/>
              <a:buFont typeface="Arial" panose="020B0604020202020204" pitchFamily="34" charset="0"/>
              <a:buNone/>
              <a:defRPr lang="en-US" sz="1600" b="1" kern="1200" dirty="0" smtClean="0">
                <a:solidFill>
                  <a:srgbClr val="007DB6"/>
                </a:solidFill>
                <a:latin typeface="Arial" panose="020B0604020202020204" pitchFamily="34" charset="0"/>
                <a:ea typeface="+mn-ea"/>
                <a:cs typeface="Arial" panose="020B0604020202020204" pitchFamily="34" charset="0"/>
              </a:defRPr>
            </a:lvl1pPr>
          </a:lstStyle>
          <a:p>
            <a:pPr lvl="0"/>
            <a:r>
              <a:rPr lang="en-US" dirty="0"/>
              <a:t>Click to edit Master text styles</a:t>
            </a:r>
          </a:p>
        </p:txBody>
      </p:sp>
      <p:sp>
        <p:nvSpPr>
          <p:cNvPr id="11" name="Title 5">
            <a:extLst>
              <a:ext uri="{FF2B5EF4-FFF2-40B4-BE49-F238E27FC236}">
                <a16:creationId xmlns:a16="http://schemas.microsoft.com/office/drawing/2014/main" xmlns="" id="{F7F83F4B-EEEA-834C-9FB4-65F27B5417B9}"/>
              </a:ext>
            </a:extLst>
          </p:cNvPr>
          <p:cNvSpPr>
            <a:spLocks noGrp="1"/>
          </p:cNvSpPr>
          <p:nvPr>
            <p:ph type="title"/>
          </p:nvPr>
        </p:nvSpPr>
        <p:spPr>
          <a:xfrm>
            <a:off x="251222" y="325049"/>
            <a:ext cx="6984778" cy="719137"/>
          </a:xfrm>
        </p:spPr>
        <p:txBody>
          <a:bodyPr/>
          <a:lstStyle>
            <a:lvl1pPr>
              <a:defRPr>
                <a:solidFill>
                  <a:srgbClr val="023B61"/>
                </a:solidFill>
              </a:defRPr>
            </a:lvl1pPr>
          </a:lstStyle>
          <a:p>
            <a:r>
              <a:rPr lang="en-US" dirty="0"/>
              <a:t>Click to edit Master title style</a:t>
            </a:r>
            <a:endParaRPr lang="en-ZA" dirty="0"/>
          </a:p>
        </p:txBody>
      </p:sp>
      <p:sp>
        <p:nvSpPr>
          <p:cNvPr id="12" name="Content Placeholder 2">
            <a:extLst>
              <a:ext uri="{FF2B5EF4-FFF2-40B4-BE49-F238E27FC236}">
                <a16:creationId xmlns:a16="http://schemas.microsoft.com/office/drawing/2014/main" xmlns="" id="{DD5D0164-222E-7043-99FB-3AC632ADBBEE}"/>
              </a:ext>
            </a:extLst>
          </p:cNvPr>
          <p:cNvSpPr>
            <a:spLocks noGrp="1"/>
          </p:cNvSpPr>
          <p:nvPr>
            <p:ph idx="1"/>
          </p:nvPr>
        </p:nvSpPr>
        <p:spPr>
          <a:xfrm>
            <a:off x="261458" y="1486370"/>
            <a:ext cx="8631717" cy="3886630"/>
          </a:xfrm>
        </p:spPr>
        <p:txBody>
          <a:bodyPr/>
          <a:lstStyle>
            <a:lvl1pP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xmlns="" val="3381946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subtitle &amp; content">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a:xfrm>
            <a:off x="261458" y="1049034"/>
            <a:ext cx="8631717" cy="346135"/>
          </a:xfrm>
          <a:prstGeom prst="rect">
            <a:avLst/>
          </a:prstGeom>
        </p:spPr>
        <p:txBody>
          <a:bodyPr/>
          <a:lstStyle>
            <a:lvl1pPr marL="0" indent="0">
              <a:buSzPct val="150000"/>
              <a:buFont typeface="Arial" panose="020B0604020202020204" pitchFamily="34" charset="0"/>
              <a:buNone/>
              <a:defRPr lang="en-US" sz="1600" b="1" kern="1200" dirty="0" smtClean="0">
                <a:solidFill>
                  <a:srgbClr val="007DB6"/>
                </a:solidFill>
                <a:latin typeface="Arial" panose="020B0604020202020204" pitchFamily="34" charset="0"/>
                <a:ea typeface="+mn-ea"/>
                <a:cs typeface="Arial" panose="020B0604020202020204" pitchFamily="34" charset="0"/>
              </a:defRPr>
            </a:lvl1pPr>
          </a:lstStyle>
          <a:p>
            <a:pPr lvl="0"/>
            <a:r>
              <a:rPr lang="en-US" dirty="0"/>
              <a:t>Click to edit Master text styles</a:t>
            </a:r>
          </a:p>
        </p:txBody>
      </p:sp>
      <p:sp>
        <p:nvSpPr>
          <p:cNvPr id="6" name="Title 5"/>
          <p:cNvSpPr>
            <a:spLocks noGrp="1"/>
          </p:cNvSpPr>
          <p:nvPr>
            <p:ph type="title"/>
          </p:nvPr>
        </p:nvSpPr>
        <p:spPr/>
        <p:txBody>
          <a:bodyPr/>
          <a:lstStyle>
            <a:lvl1pPr>
              <a:defRPr>
                <a:solidFill>
                  <a:srgbClr val="023B61"/>
                </a:solidFill>
              </a:defRPr>
            </a:lvl1pPr>
          </a:lstStyle>
          <a:p>
            <a:r>
              <a:rPr lang="en-US" dirty="0"/>
              <a:t>Click to edit Master title style</a:t>
            </a:r>
            <a:endParaRPr lang="en-ZA" dirty="0"/>
          </a:p>
        </p:txBody>
      </p:sp>
      <p:sp>
        <p:nvSpPr>
          <p:cNvPr id="7" name="Footer Placeholder 4"/>
          <p:cNvSpPr>
            <a:spLocks noGrp="1"/>
          </p:cNvSpPr>
          <p:nvPr>
            <p:ph type="ftr" sz="quarter" idx="16"/>
          </p:nvPr>
        </p:nvSpPr>
        <p:spPr/>
        <p:txBody>
          <a:bodyPr/>
          <a:lstStyle>
            <a:lvl1pPr>
              <a:defRPr>
                <a:solidFill>
                  <a:srgbClr val="023B61"/>
                </a:solidFill>
              </a:defRPr>
            </a:lvl1pPr>
          </a:lstStyle>
          <a:p>
            <a:pPr>
              <a:defRPr/>
            </a:pPr>
            <a:endParaRPr lang="en-ZA"/>
          </a:p>
        </p:txBody>
      </p:sp>
      <p:sp>
        <p:nvSpPr>
          <p:cNvPr id="10" name="Content Placeholder 2">
            <a:extLst>
              <a:ext uri="{FF2B5EF4-FFF2-40B4-BE49-F238E27FC236}">
                <a16:creationId xmlns:a16="http://schemas.microsoft.com/office/drawing/2014/main" xmlns="" id="{347A1005-E689-3A45-90AB-CA6F0F0E9F27}"/>
              </a:ext>
            </a:extLst>
          </p:cNvPr>
          <p:cNvSpPr>
            <a:spLocks noGrp="1"/>
          </p:cNvSpPr>
          <p:nvPr>
            <p:ph idx="1"/>
          </p:nvPr>
        </p:nvSpPr>
        <p:spPr>
          <a:xfrm>
            <a:off x="261458" y="1486370"/>
            <a:ext cx="8631717" cy="4500000"/>
          </a:xfrm>
        </p:spPr>
        <p:txBody>
          <a:bodyPr/>
          <a:lstStyle>
            <a:lvl1pP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xmlns="" val="618236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amp; content">
    <p:spTree>
      <p:nvGrpSpPr>
        <p:cNvPr id="1" name=""/>
        <p:cNvGrpSpPr/>
        <p:nvPr/>
      </p:nvGrpSpPr>
      <p:grpSpPr>
        <a:xfrm>
          <a:off x="0" y="0"/>
          <a:ext cx="0" cy="0"/>
          <a:chOff x="0" y="0"/>
          <a:chExt cx="0" cy="0"/>
        </a:xfrm>
      </p:grpSpPr>
      <p:sp>
        <p:nvSpPr>
          <p:cNvPr id="3" name="Rectangle 8"/>
          <p:cNvSpPr>
            <a:spLocks noChangeArrowheads="1"/>
          </p:cNvSpPr>
          <p:nvPr/>
        </p:nvSpPr>
        <p:spPr bwMode="auto">
          <a:xfrm>
            <a:off x="260748" y="1052513"/>
            <a:ext cx="8632031" cy="51937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9525" marR="16669" indent="-476">
              <a:lnSpc>
                <a:spcPct val="125000"/>
              </a:lnSpc>
            </a:pPr>
            <a:r>
              <a:rPr lang="en-ZA" sz="1100" spc="-4" dirty="0">
                <a:solidFill>
                  <a:srgbClr val="033A60"/>
                </a:solidFill>
                <a:latin typeface="Arial"/>
                <a:cs typeface="Arial"/>
              </a:rPr>
              <a:t>Sasol may, in this document, </a:t>
            </a:r>
            <a:r>
              <a:rPr lang="en-ZA" sz="1100" dirty="0">
                <a:solidFill>
                  <a:srgbClr val="033A60"/>
                </a:solidFill>
                <a:latin typeface="Arial"/>
                <a:cs typeface="Arial"/>
              </a:rPr>
              <a:t>make </a:t>
            </a:r>
            <a:r>
              <a:rPr lang="en-ZA" sz="1100" spc="-4" dirty="0">
                <a:solidFill>
                  <a:srgbClr val="033A60"/>
                </a:solidFill>
                <a:latin typeface="Arial"/>
                <a:cs typeface="Arial"/>
              </a:rPr>
              <a:t>certain </a:t>
            </a:r>
            <a:r>
              <a:rPr lang="en-ZA" sz="1100" dirty="0">
                <a:solidFill>
                  <a:srgbClr val="033A60"/>
                </a:solidFill>
                <a:latin typeface="Arial"/>
                <a:cs typeface="Arial"/>
              </a:rPr>
              <a:t>statements that are </a:t>
            </a:r>
            <a:r>
              <a:rPr lang="en-ZA" sz="1100" spc="-4" dirty="0">
                <a:solidFill>
                  <a:srgbClr val="033A60"/>
                </a:solidFill>
                <a:latin typeface="Arial"/>
                <a:cs typeface="Arial"/>
              </a:rPr>
              <a:t>not historical </a:t>
            </a:r>
            <a:r>
              <a:rPr lang="en-ZA" sz="1100" dirty="0">
                <a:solidFill>
                  <a:srgbClr val="033A60"/>
                </a:solidFill>
                <a:latin typeface="Arial"/>
                <a:cs typeface="Arial"/>
              </a:rPr>
              <a:t>facts </a:t>
            </a:r>
            <a:r>
              <a:rPr lang="en-ZA" sz="1100" spc="-4" dirty="0">
                <a:solidFill>
                  <a:srgbClr val="033A60"/>
                </a:solidFill>
                <a:latin typeface="Arial"/>
                <a:cs typeface="Arial"/>
              </a:rPr>
              <a:t>and relate </a:t>
            </a:r>
            <a:r>
              <a:rPr lang="en-ZA" sz="1100" dirty="0">
                <a:solidFill>
                  <a:srgbClr val="033A60"/>
                </a:solidFill>
                <a:latin typeface="Arial"/>
                <a:cs typeface="Arial"/>
              </a:rPr>
              <a:t>to </a:t>
            </a:r>
            <a:r>
              <a:rPr lang="en-ZA" sz="1100" spc="-4" dirty="0">
                <a:solidFill>
                  <a:srgbClr val="033A60"/>
                </a:solidFill>
                <a:latin typeface="Arial"/>
                <a:cs typeface="Arial"/>
              </a:rPr>
              <a:t>analyses and other </a:t>
            </a:r>
            <a:r>
              <a:rPr lang="en-ZA" sz="1100" dirty="0">
                <a:solidFill>
                  <a:srgbClr val="033A60"/>
                </a:solidFill>
                <a:latin typeface="Arial"/>
                <a:cs typeface="Arial"/>
              </a:rPr>
              <a:t>information </a:t>
            </a:r>
            <a:r>
              <a:rPr lang="en-ZA" sz="1100" spc="-4" dirty="0">
                <a:solidFill>
                  <a:srgbClr val="033A60"/>
                </a:solidFill>
                <a:latin typeface="Arial"/>
                <a:cs typeface="Arial"/>
              </a:rPr>
              <a:t>which </a:t>
            </a:r>
            <a:r>
              <a:rPr lang="en-ZA" sz="1100" dirty="0">
                <a:solidFill>
                  <a:srgbClr val="033A60"/>
                </a:solidFill>
                <a:latin typeface="Arial"/>
                <a:cs typeface="Arial"/>
              </a:rPr>
              <a:t>are </a:t>
            </a:r>
            <a:r>
              <a:rPr lang="en-ZA" sz="1100" spc="-4" dirty="0">
                <a:solidFill>
                  <a:srgbClr val="033A60"/>
                </a:solidFill>
                <a:latin typeface="Arial"/>
                <a:cs typeface="Arial"/>
              </a:rPr>
              <a:t>based  on </a:t>
            </a:r>
            <a:r>
              <a:rPr lang="en-ZA" sz="1100" dirty="0">
                <a:solidFill>
                  <a:srgbClr val="033A60"/>
                </a:solidFill>
                <a:latin typeface="Arial"/>
                <a:cs typeface="Arial"/>
              </a:rPr>
              <a:t>forecasts </a:t>
            </a:r>
            <a:r>
              <a:rPr lang="en-ZA" sz="1100" spc="-4" dirty="0">
                <a:solidFill>
                  <a:srgbClr val="033A60"/>
                </a:solidFill>
                <a:latin typeface="Arial"/>
                <a:cs typeface="Arial"/>
              </a:rPr>
              <a:t>of </a:t>
            </a:r>
            <a:r>
              <a:rPr lang="en-ZA" sz="1100" dirty="0">
                <a:solidFill>
                  <a:srgbClr val="033A60"/>
                </a:solidFill>
                <a:latin typeface="Arial"/>
                <a:cs typeface="Arial"/>
              </a:rPr>
              <a:t>future </a:t>
            </a:r>
            <a:r>
              <a:rPr lang="en-ZA" sz="1100" spc="-4" dirty="0">
                <a:solidFill>
                  <a:srgbClr val="033A60"/>
                </a:solidFill>
                <a:latin typeface="Arial"/>
                <a:cs typeface="Arial"/>
              </a:rPr>
              <a:t>results and </a:t>
            </a:r>
            <a:r>
              <a:rPr lang="en-ZA" sz="1100" dirty="0">
                <a:solidFill>
                  <a:srgbClr val="033A60"/>
                </a:solidFill>
                <a:latin typeface="Arial"/>
                <a:cs typeface="Arial"/>
              </a:rPr>
              <a:t>estimates </a:t>
            </a:r>
            <a:r>
              <a:rPr lang="en-ZA" sz="1100" spc="-4" dirty="0">
                <a:solidFill>
                  <a:srgbClr val="033A60"/>
                </a:solidFill>
                <a:latin typeface="Arial"/>
                <a:cs typeface="Arial"/>
              </a:rPr>
              <a:t>of </a:t>
            </a:r>
            <a:r>
              <a:rPr lang="en-ZA" sz="1100" dirty="0">
                <a:solidFill>
                  <a:srgbClr val="033A60"/>
                </a:solidFill>
                <a:latin typeface="Arial"/>
                <a:cs typeface="Arial"/>
              </a:rPr>
              <a:t>amounts </a:t>
            </a:r>
            <a:r>
              <a:rPr lang="en-ZA" sz="1100" spc="-4" dirty="0">
                <a:solidFill>
                  <a:srgbClr val="033A60"/>
                </a:solidFill>
                <a:latin typeface="Arial"/>
                <a:cs typeface="Arial"/>
              </a:rPr>
              <a:t>not yet determinable. </a:t>
            </a:r>
            <a:r>
              <a:rPr lang="en-ZA" sz="1100" dirty="0">
                <a:solidFill>
                  <a:srgbClr val="033A60"/>
                </a:solidFill>
                <a:latin typeface="Arial"/>
                <a:cs typeface="Arial"/>
              </a:rPr>
              <a:t>These statements may </a:t>
            </a:r>
            <a:r>
              <a:rPr lang="en-ZA" sz="1100" spc="-4" dirty="0">
                <a:solidFill>
                  <a:srgbClr val="033A60"/>
                </a:solidFill>
                <a:latin typeface="Arial"/>
                <a:cs typeface="Arial"/>
              </a:rPr>
              <a:t>also relate </a:t>
            </a:r>
            <a:r>
              <a:rPr lang="en-ZA" sz="1100" dirty="0">
                <a:solidFill>
                  <a:srgbClr val="033A60"/>
                </a:solidFill>
                <a:latin typeface="Arial"/>
                <a:cs typeface="Arial"/>
              </a:rPr>
              <a:t>to </a:t>
            </a:r>
            <a:r>
              <a:rPr lang="en-ZA" sz="1100" spc="-4" dirty="0">
                <a:solidFill>
                  <a:srgbClr val="033A60"/>
                </a:solidFill>
                <a:latin typeface="Arial"/>
                <a:cs typeface="Arial"/>
              </a:rPr>
              <a:t>our </a:t>
            </a:r>
            <a:r>
              <a:rPr lang="en-ZA" sz="1100" dirty="0">
                <a:solidFill>
                  <a:srgbClr val="033A60"/>
                </a:solidFill>
                <a:latin typeface="Arial"/>
                <a:cs typeface="Arial"/>
              </a:rPr>
              <a:t>future prospects,  </a:t>
            </a:r>
            <a:r>
              <a:rPr lang="en-ZA" sz="1100" spc="-4" dirty="0">
                <a:solidFill>
                  <a:srgbClr val="033A60"/>
                </a:solidFill>
                <a:latin typeface="Arial"/>
                <a:cs typeface="Arial"/>
              </a:rPr>
              <a:t>expectations, developments and business strategies. Examples of </a:t>
            </a:r>
            <a:r>
              <a:rPr lang="en-ZA" sz="1100" dirty="0">
                <a:solidFill>
                  <a:srgbClr val="033A60"/>
                </a:solidFill>
                <a:latin typeface="Arial"/>
                <a:cs typeface="Arial"/>
              </a:rPr>
              <a:t>such </a:t>
            </a:r>
            <a:r>
              <a:rPr lang="en-ZA" sz="1100" spc="-4" dirty="0">
                <a:solidFill>
                  <a:srgbClr val="033A60"/>
                </a:solidFill>
                <a:latin typeface="Arial"/>
                <a:cs typeface="Arial"/>
              </a:rPr>
              <a:t>forward-looking </a:t>
            </a:r>
            <a:r>
              <a:rPr lang="en-ZA" sz="1100" dirty="0">
                <a:solidFill>
                  <a:srgbClr val="033A60"/>
                </a:solidFill>
                <a:latin typeface="Arial"/>
                <a:cs typeface="Arial"/>
              </a:rPr>
              <a:t>statements </a:t>
            </a:r>
            <a:r>
              <a:rPr lang="en-ZA" sz="1100" spc="-4" dirty="0">
                <a:solidFill>
                  <a:srgbClr val="033A60"/>
                </a:solidFill>
                <a:latin typeface="Arial"/>
                <a:cs typeface="Arial"/>
              </a:rPr>
              <a:t>include, but </a:t>
            </a:r>
            <a:r>
              <a:rPr lang="en-ZA" sz="1100" dirty="0">
                <a:solidFill>
                  <a:srgbClr val="033A60"/>
                </a:solidFill>
                <a:latin typeface="Arial"/>
                <a:cs typeface="Arial"/>
              </a:rPr>
              <a:t>are </a:t>
            </a:r>
            <a:r>
              <a:rPr lang="en-ZA" sz="1100" spc="-4" dirty="0">
                <a:solidFill>
                  <a:srgbClr val="033A60"/>
                </a:solidFill>
                <a:latin typeface="Arial"/>
                <a:cs typeface="Arial"/>
              </a:rPr>
              <a:t>not limited </a:t>
            </a:r>
            <a:r>
              <a:rPr lang="en-ZA" sz="1100" dirty="0">
                <a:solidFill>
                  <a:srgbClr val="033A60"/>
                </a:solidFill>
                <a:latin typeface="Arial"/>
                <a:cs typeface="Arial"/>
              </a:rPr>
              <a:t>to,</a:t>
            </a:r>
            <a:r>
              <a:rPr lang="en-ZA" sz="1100" spc="19" dirty="0">
                <a:solidFill>
                  <a:srgbClr val="033A60"/>
                </a:solidFill>
                <a:latin typeface="Arial"/>
                <a:cs typeface="Arial"/>
              </a:rPr>
              <a:t> </a:t>
            </a:r>
            <a:r>
              <a:rPr lang="en-ZA" sz="1100" dirty="0">
                <a:solidFill>
                  <a:srgbClr val="033A60"/>
                </a:solidFill>
                <a:latin typeface="Arial"/>
                <a:cs typeface="Arial"/>
              </a:rPr>
              <a:t>statements</a:t>
            </a:r>
            <a:r>
              <a:rPr lang="en-ZA" sz="1100" dirty="0">
                <a:solidFill>
                  <a:srgbClr val="000000"/>
                </a:solidFill>
                <a:latin typeface="Arial"/>
                <a:cs typeface="Arial"/>
              </a:rPr>
              <a:t> </a:t>
            </a:r>
            <a:r>
              <a:rPr lang="en-ZA" sz="1100" spc="-4" dirty="0">
                <a:solidFill>
                  <a:srgbClr val="033A60"/>
                </a:solidFill>
                <a:latin typeface="Arial"/>
                <a:cs typeface="Arial"/>
              </a:rPr>
              <a:t>regarding exchange </a:t>
            </a:r>
            <a:r>
              <a:rPr lang="en-ZA" sz="1100" dirty="0">
                <a:solidFill>
                  <a:srgbClr val="033A60"/>
                </a:solidFill>
                <a:latin typeface="Arial"/>
                <a:cs typeface="Arial"/>
              </a:rPr>
              <a:t>rate fluctuations, </a:t>
            </a:r>
            <a:r>
              <a:rPr lang="en-ZA" sz="1100" spc="-4" dirty="0">
                <a:solidFill>
                  <a:srgbClr val="033A60"/>
                </a:solidFill>
                <a:latin typeface="Arial"/>
                <a:cs typeface="Arial"/>
              </a:rPr>
              <a:t>volume growth, increases in </a:t>
            </a:r>
            <a:r>
              <a:rPr lang="en-ZA" sz="1100" dirty="0">
                <a:solidFill>
                  <a:srgbClr val="033A60"/>
                </a:solidFill>
                <a:latin typeface="Arial"/>
                <a:cs typeface="Arial"/>
              </a:rPr>
              <a:t>market </a:t>
            </a:r>
            <a:r>
              <a:rPr lang="en-ZA" sz="1100" spc="-4" dirty="0">
                <a:solidFill>
                  <a:srgbClr val="033A60"/>
                </a:solidFill>
                <a:latin typeface="Arial"/>
                <a:cs typeface="Arial"/>
              </a:rPr>
              <a:t>share, </a:t>
            </a:r>
            <a:r>
              <a:rPr lang="en-ZA" sz="1100" dirty="0">
                <a:solidFill>
                  <a:srgbClr val="033A60"/>
                </a:solidFill>
                <a:latin typeface="Arial"/>
                <a:cs typeface="Arial"/>
              </a:rPr>
              <a:t>total </a:t>
            </a:r>
            <a:r>
              <a:rPr lang="en-ZA" sz="1100" spc="-4" dirty="0">
                <a:solidFill>
                  <a:srgbClr val="033A60"/>
                </a:solidFill>
                <a:latin typeface="Arial"/>
                <a:cs typeface="Arial"/>
              </a:rPr>
              <a:t>shareholder </a:t>
            </a:r>
            <a:r>
              <a:rPr lang="en-ZA" sz="1100" dirty="0">
                <a:solidFill>
                  <a:srgbClr val="033A60"/>
                </a:solidFill>
                <a:latin typeface="Arial"/>
                <a:cs typeface="Arial"/>
              </a:rPr>
              <a:t>return, </a:t>
            </a:r>
            <a:r>
              <a:rPr lang="en-ZA" sz="1100" spc="-4" dirty="0">
                <a:solidFill>
                  <a:srgbClr val="033A60"/>
                </a:solidFill>
                <a:latin typeface="Arial"/>
                <a:cs typeface="Arial"/>
              </a:rPr>
              <a:t>executing our </a:t>
            </a:r>
            <a:r>
              <a:rPr lang="en-ZA" sz="1100" dirty="0">
                <a:solidFill>
                  <a:srgbClr val="033A60"/>
                </a:solidFill>
                <a:latin typeface="Arial"/>
                <a:cs typeface="Arial"/>
              </a:rPr>
              <a:t>growth projects  </a:t>
            </a:r>
            <a:r>
              <a:rPr lang="en-ZA" sz="1100" spc="-4" dirty="0">
                <a:solidFill>
                  <a:srgbClr val="033A60"/>
                </a:solidFill>
                <a:latin typeface="Arial"/>
                <a:cs typeface="Arial"/>
              </a:rPr>
              <a:t>(including </a:t>
            </a:r>
            <a:r>
              <a:rPr lang="en-ZA" sz="1100" spc="-4" dirty="0" err="1">
                <a:solidFill>
                  <a:srgbClr val="033A60"/>
                </a:solidFill>
                <a:latin typeface="Arial"/>
                <a:cs typeface="Arial"/>
              </a:rPr>
              <a:t>LCCP</a:t>
            </a:r>
            <a:r>
              <a:rPr lang="en-ZA" sz="1100" spc="-4" dirty="0">
                <a:solidFill>
                  <a:srgbClr val="033A60"/>
                </a:solidFill>
                <a:latin typeface="Arial"/>
                <a:cs typeface="Arial"/>
              </a:rPr>
              <a:t>), oil and </a:t>
            </a:r>
            <a:r>
              <a:rPr lang="en-ZA" sz="1100" dirty="0">
                <a:solidFill>
                  <a:srgbClr val="033A60"/>
                </a:solidFill>
                <a:latin typeface="Arial"/>
                <a:cs typeface="Arial"/>
              </a:rPr>
              <a:t>gas </a:t>
            </a:r>
            <a:r>
              <a:rPr lang="en-ZA" sz="1100" spc="-4" dirty="0">
                <a:solidFill>
                  <a:srgbClr val="033A60"/>
                </a:solidFill>
                <a:latin typeface="Arial"/>
                <a:cs typeface="Arial"/>
              </a:rPr>
              <a:t>reserves, </a:t>
            </a:r>
            <a:r>
              <a:rPr lang="en-ZA" sz="1100" dirty="0">
                <a:solidFill>
                  <a:srgbClr val="033A60"/>
                </a:solidFill>
                <a:latin typeface="Arial"/>
                <a:cs typeface="Arial"/>
              </a:rPr>
              <a:t>cost </a:t>
            </a:r>
            <a:r>
              <a:rPr lang="en-ZA" sz="1100" spc="-4" dirty="0">
                <a:solidFill>
                  <a:srgbClr val="033A60"/>
                </a:solidFill>
                <a:latin typeface="Arial"/>
                <a:cs typeface="Arial"/>
              </a:rPr>
              <a:t>reductions, our Continuous Improvement </a:t>
            </a:r>
            <a:r>
              <a:rPr lang="en-ZA" sz="1100" dirty="0">
                <a:solidFill>
                  <a:srgbClr val="033A60"/>
                </a:solidFill>
                <a:latin typeface="Arial"/>
                <a:cs typeface="Arial"/>
              </a:rPr>
              <a:t>(CI) </a:t>
            </a:r>
            <a:r>
              <a:rPr lang="en-ZA" sz="1100" spc="-4" dirty="0">
                <a:solidFill>
                  <a:srgbClr val="033A60"/>
                </a:solidFill>
                <a:latin typeface="Arial"/>
                <a:cs typeface="Arial"/>
              </a:rPr>
              <a:t>initiative and business </a:t>
            </a:r>
            <a:r>
              <a:rPr lang="en-ZA" sz="1100" dirty="0">
                <a:solidFill>
                  <a:srgbClr val="033A60"/>
                </a:solidFill>
                <a:latin typeface="Arial"/>
                <a:cs typeface="Arial"/>
              </a:rPr>
              <a:t>performance </a:t>
            </a:r>
            <a:r>
              <a:rPr lang="en-ZA" sz="1100" spc="-4" dirty="0">
                <a:solidFill>
                  <a:srgbClr val="033A60"/>
                </a:solidFill>
                <a:latin typeface="Arial"/>
                <a:cs typeface="Arial"/>
              </a:rPr>
              <a:t>outlook. </a:t>
            </a:r>
            <a:r>
              <a:rPr lang="en-ZA" sz="1100" dirty="0">
                <a:solidFill>
                  <a:srgbClr val="033A60"/>
                </a:solidFill>
                <a:latin typeface="Arial"/>
                <a:cs typeface="Arial"/>
              </a:rPr>
              <a:t>Words  such </a:t>
            </a:r>
            <a:r>
              <a:rPr lang="en-ZA" sz="1100" spc="-4" dirty="0">
                <a:solidFill>
                  <a:srgbClr val="033A60"/>
                </a:solidFill>
                <a:latin typeface="Arial"/>
                <a:cs typeface="Arial"/>
              </a:rPr>
              <a:t>as “believe”, “anticipate”, “expect”, “intend", </a:t>
            </a:r>
            <a:r>
              <a:rPr lang="en-ZA" sz="1100" dirty="0">
                <a:solidFill>
                  <a:srgbClr val="033A60"/>
                </a:solidFill>
                <a:latin typeface="Arial"/>
                <a:cs typeface="Arial"/>
              </a:rPr>
              <a:t>“seek”, </a:t>
            </a:r>
            <a:r>
              <a:rPr lang="en-ZA" sz="1100" spc="-8" dirty="0">
                <a:solidFill>
                  <a:srgbClr val="033A60"/>
                </a:solidFill>
                <a:latin typeface="Arial"/>
                <a:cs typeface="Arial"/>
              </a:rPr>
              <a:t>“will”, </a:t>
            </a:r>
            <a:r>
              <a:rPr lang="en-ZA" sz="1100" spc="-4" dirty="0">
                <a:solidFill>
                  <a:srgbClr val="033A60"/>
                </a:solidFill>
                <a:latin typeface="Arial"/>
                <a:cs typeface="Arial"/>
              </a:rPr>
              <a:t>“plan”, “could”, “may”, “endeavour”, “target”, </a:t>
            </a:r>
            <a:r>
              <a:rPr lang="en-ZA" sz="1100" dirty="0">
                <a:solidFill>
                  <a:srgbClr val="033A60"/>
                </a:solidFill>
                <a:latin typeface="Arial"/>
                <a:cs typeface="Arial"/>
              </a:rPr>
              <a:t>“forecast” </a:t>
            </a:r>
            <a:r>
              <a:rPr lang="en-ZA" sz="1100" spc="-4" dirty="0">
                <a:solidFill>
                  <a:srgbClr val="033A60"/>
                </a:solidFill>
                <a:latin typeface="Arial"/>
                <a:cs typeface="Arial"/>
              </a:rPr>
              <a:t>and </a:t>
            </a:r>
            <a:r>
              <a:rPr lang="en-ZA" sz="1100" dirty="0">
                <a:solidFill>
                  <a:srgbClr val="033A60"/>
                </a:solidFill>
                <a:latin typeface="Arial"/>
                <a:cs typeface="Arial"/>
              </a:rPr>
              <a:t>“project” </a:t>
            </a:r>
            <a:r>
              <a:rPr lang="en-ZA" sz="1100" spc="-4" dirty="0">
                <a:solidFill>
                  <a:srgbClr val="033A60"/>
                </a:solidFill>
                <a:latin typeface="Arial"/>
                <a:cs typeface="Arial"/>
              </a:rPr>
              <a:t>and similar  expressions </a:t>
            </a:r>
            <a:r>
              <a:rPr lang="en-ZA" sz="1100" dirty="0">
                <a:solidFill>
                  <a:srgbClr val="033A60"/>
                </a:solidFill>
                <a:latin typeface="Arial"/>
                <a:cs typeface="Arial"/>
              </a:rPr>
              <a:t>are </a:t>
            </a:r>
            <a:r>
              <a:rPr lang="en-ZA" sz="1100" spc="-4" dirty="0">
                <a:solidFill>
                  <a:srgbClr val="033A60"/>
                </a:solidFill>
                <a:latin typeface="Arial"/>
                <a:cs typeface="Arial"/>
              </a:rPr>
              <a:t>intended </a:t>
            </a:r>
            <a:r>
              <a:rPr lang="en-ZA" sz="1100" dirty="0">
                <a:solidFill>
                  <a:srgbClr val="033A60"/>
                </a:solidFill>
                <a:latin typeface="Arial"/>
                <a:cs typeface="Arial"/>
              </a:rPr>
              <a:t>to </a:t>
            </a:r>
            <a:r>
              <a:rPr lang="en-ZA" sz="1100" spc="-4" dirty="0">
                <a:solidFill>
                  <a:srgbClr val="033A60"/>
                </a:solidFill>
                <a:latin typeface="Arial"/>
                <a:cs typeface="Arial"/>
              </a:rPr>
              <a:t>identify </a:t>
            </a:r>
            <a:r>
              <a:rPr lang="en-ZA" sz="1100" dirty="0">
                <a:solidFill>
                  <a:srgbClr val="033A60"/>
                </a:solidFill>
                <a:latin typeface="Arial"/>
                <a:cs typeface="Arial"/>
              </a:rPr>
              <a:t>such </a:t>
            </a:r>
            <a:r>
              <a:rPr lang="en-ZA" sz="1100" spc="-4" dirty="0">
                <a:solidFill>
                  <a:srgbClr val="033A60"/>
                </a:solidFill>
                <a:latin typeface="Arial"/>
                <a:cs typeface="Arial"/>
              </a:rPr>
              <a:t>forward-looking </a:t>
            </a:r>
            <a:r>
              <a:rPr lang="en-ZA" sz="1100" dirty="0">
                <a:solidFill>
                  <a:srgbClr val="033A60"/>
                </a:solidFill>
                <a:latin typeface="Arial"/>
                <a:cs typeface="Arial"/>
              </a:rPr>
              <a:t>statements, </a:t>
            </a:r>
            <a:r>
              <a:rPr lang="en-ZA" sz="1100" spc="-4" dirty="0">
                <a:solidFill>
                  <a:srgbClr val="033A60"/>
                </a:solidFill>
                <a:latin typeface="Arial"/>
                <a:cs typeface="Arial"/>
              </a:rPr>
              <a:t>but </a:t>
            </a:r>
            <a:r>
              <a:rPr lang="en-ZA" sz="1100" dirty="0">
                <a:solidFill>
                  <a:srgbClr val="033A60"/>
                </a:solidFill>
                <a:latin typeface="Arial"/>
                <a:cs typeface="Arial"/>
              </a:rPr>
              <a:t>are </a:t>
            </a:r>
            <a:r>
              <a:rPr lang="en-ZA" sz="1100" spc="-4" dirty="0">
                <a:solidFill>
                  <a:srgbClr val="033A60"/>
                </a:solidFill>
                <a:latin typeface="Arial"/>
                <a:cs typeface="Arial"/>
              </a:rPr>
              <a:t>not </a:t>
            </a:r>
            <a:r>
              <a:rPr lang="en-ZA" sz="1100" dirty="0">
                <a:solidFill>
                  <a:srgbClr val="033A60"/>
                </a:solidFill>
                <a:latin typeface="Arial"/>
                <a:cs typeface="Arial"/>
              </a:rPr>
              <a:t>the </a:t>
            </a:r>
            <a:r>
              <a:rPr lang="en-ZA" sz="1100" spc="-4" dirty="0">
                <a:solidFill>
                  <a:srgbClr val="033A60"/>
                </a:solidFill>
                <a:latin typeface="Arial"/>
                <a:cs typeface="Arial"/>
              </a:rPr>
              <a:t>exclusive means of identifying </a:t>
            </a:r>
            <a:r>
              <a:rPr lang="en-ZA" sz="1100" dirty="0">
                <a:solidFill>
                  <a:srgbClr val="033A60"/>
                </a:solidFill>
                <a:latin typeface="Arial"/>
                <a:cs typeface="Arial"/>
              </a:rPr>
              <a:t>such statements. </a:t>
            </a:r>
            <a:r>
              <a:rPr lang="en-ZA" sz="1100" spc="-4" dirty="0">
                <a:solidFill>
                  <a:srgbClr val="033A60"/>
                </a:solidFill>
                <a:latin typeface="Arial"/>
                <a:cs typeface="Arial"/>
              </a:rPr>
              <a:t>By their  very nature, forward-looking </a:t>
            </a:r>
            <a:r>
              <a:rPr lang="en-ZA" sz="1100" dirty="0">
                <a:solidFill>
                  <a:srgbClr val="033A60"/>
                </a:solidFill>
                <a:latin typeface="Arial"/>
                <a:cs typeface="Arial"/>
              </a:rPr>
              <a:t>statements </a:t>
            </a:r>
            <a:r>
              <a:rPr lang="en-ZA" sz="1100" spc="-8" dirty="0">
                <a:solidFill>
                  <a:srgbClr val="033A60"/>
                </a:solidFill>
                <a:latin typeface="Arial"/>
                <a:cs typeface="Arial"/>
              </a:rPr>
              <a:t>involve </a:t>
            </a:r>
            <a:r>
              <a:rPr lang="en-ZA" sz="1100" spc="-4" dirty="0">
                <a:solidFill>
                  <a:srgbClr val="033A60"/>
                </a:solidFill>
                <a:latin typeface="Arial"/>
                <a:cs typeface="Arial"/>
              </a:rPr>
              <a:t>inherent </a:t>
            </a:r>
            <a:r>
              <a:rPr lang="en-ZA" sz="1100" dirty="0">
                <a:solidFill>
                  <a:srgbClr val="033A60"/>
                </a:solidFill>
                <a:latin typeface="Arial"/>
                <a:cs typeface="Arial"/>
              </a:rPr>
              <a:t>risks </a:t>
            </a:r>
            <a:r>
              <a:rPr lang="en-ZA" sz="1100" spc="-4" dirty="0">
                <a:solidFill>
                  <a:srgbClr val="033A60"/>
                </a:solidFill>
                <a:latin typeface="Arial"/>
                <a:cs typeface="Arial"/>
              </a:rPr>
              <a:t>and uncertainties, </a:t>
            </a:r>
            <a:r>
              <a:rPr lang="en-ZA" sz="1100" dirty="0">
                <a:solidFill>
                  <a:srgbClr val="033A60"/>
                </a:solidFill>
                <a:latin typeface="Arial"/>
                <a:cs typeface="Arial"/>
              </a:rPr>
              <a:t>both general </a:t>
            </a:r>
            <a:r>
              <a:rPr lang="en-ZA" sz="1100" spc="-4" dirty="0">
                <a:solidFill>
                  <a:srgbClr val="033A60"/>
                </a:solidFill>
                <a:latin typeface="Arial"/>
                <a:cs typeface="Arial"/>
              </a:rPr>
              <a:t>and </a:t>
            </a:r>
            <a:r>
              <a:rPr lang="en-ZA" sz="1100" dirty="0">
                <a:solidFill>
                  <a:srgbClr val="033A60"/>
                </a:solidFill>
                <a:latin typeface="Arial"/>
                <a:cs typeface="Arial"/>
              </a:rPr>
              <a:t>specific, </a:t>
            </a:r>
            <a:r>
              <a:rPr lang="en-ZA" sz="1100" spc="-4" dirty="0">
                <a:solidFill>
                  <a:srgbClr val="033A60"/>
                </a:solidFill>
                <a:latin typeface="Arial"/>
                <a:cs typeface="Arial"/>
              </a:rPr>
              <a:t>and </a:t>
            </a:r>
            <a:r>
              <a:rPr lang="en-ZA" sz="1100" dirty="0">
                <a:solidFill>
                  <a:srgbClr val="033A60"/>
                </a:solidFill>
                <a:latin typeface="Arial"/>
                <a:cs typeface="Arial"/>
              </a:rPr>
              <a:t>there are risks that the  </a:t>
            </a:r>
            <a:r>
              <a:rPr lang="en-ZA" sz="1100" spc="-4" dirty="0">
                <a:solidFill>
                  <a:srgbClr val="033A60"/>
                </a:solidFill>
                <a:latin typeface="Arial"/>
                <a:cs typeface="Arial"/>
              </a:rPr>
              <a:t>predictions, </a:t>
            </a:r>
            <a:r>
              <a:rPr lang="en-ZA" sz="1100" dirty="0">
                <a:solidFill>
                  <a:srgbClr val="033A60"/>
                </a:solidFill>
                <a:latin typeface="Arial"/>
                <a:cs typeface="Arial"/>
              </a:rPr>
              <a:t>forecasts, </a:t>
            </a:r>
            <a:r>
              <a:rPr lang="en-ZA" sz="1100" spc="-4" dirty="0">
                <a:solidFill>
                  <a:srgbClr val="033A60"/>
                </a:solidFill>
                <a:latin typeface="Arial"/>
                <a:cs typeface="Arial"/>
              </a:rPr>
              <a:t>projections and other forward-looking </a:t>
            </a:r>
            <a:r>
              <a:rPr lang="en-ZA" sz="1100" dirty="0">
                <a:solidFill>
                  <a:srgbClr val="033A60"/>
                </a:solidFill>
                <a:latin typeface="Arial"/>
                <a:cs typeface="Arial"/>
              </a:rPr>
              <a:t>statements </a:t>
            </a:r>
            <a:r>
              <a:rPr lang="en-ZA" sz="1100" spc="-8" dirty="0">
                <a:solidFill>
                  <a:srgbClr val="033A60"/>
                </a:solidFill>
                <a:latin typeface="Arial"/>
                <a:cs typeface="Arial"/>
              </a:rPr>
              <a:t>will </a:t>
            </a:r>
            <a:r>
              <a:rPr lang="en-ZA" sz="1100" spc="-4" dirty="0">
                <a:solidFill>
                  <a:srgbClr val="033A60"/>
                </a:solidFill>
                <a:latin typeface="Arial"/>
                <a:cs typeface="Arial"/>
              </a:rPr>
              <a:t>not be achieved. </a:t>
            </a:r>
            <a:r>
              <a:rPr lang="en-ZA" sz="1100" dirty="0">
                <a:solidFill>
                  <a:srgbClr val="033A60"/>
                </a:solidFill>
                <a:latin typeface="Arial"/>
                <a:cs typeface="Arial"/>
              </a:rPr>
              <a:t>If </a:t>
            </a:r>
            <a:r>
              <a:rPr lang="en-ZA" sz="1100" spc="-4" dirty="0">
                <a:solidFill>
                  <a:srgbClr val="033A60"/>
                </a:solidFill>
                <a:latin typeface="Arial"/>
                <a:cs typeface="Arial"/>
              </a:rPr>
              <a:t>one or </a:t>
            </a:r>
            <a:r>
              <a:rPr lang="en-ZA" sz="1100" dirty="0">
                <a:solidFill>
                  <a:srgbClr val="033A60"/>
                </a:solidFill>
                <a:latin typeface="Arial"/>
                <a:cs typeface="Arial"/>
              </a:rPr>
              <a:t>more </a:t>
            </a:r>
            <a:r>
              <a:rPr lang="en-ZA" sz="1100" spc="-4" dirty="0">
                <a:solidFill>
                  <a:srgbClr val="033A60"/>
                </a:solidFill>
                <a:latin typeface="Arial"/>
                <a:cs typeface="Arial"/>
              </a:rPr>
              <a:t>of </a:t>
            </a:r>
            <a:r>
              <a:rPr lang="en-ZA" sz="1100" dirty="0">
                <a:solidFill>
                  <a:srgbClr val="033A60"/>
                </a:solidFill>
                <a:latin typeface="Arial"/>
                <a:cs typeface="Arial"/>
              </a:rPr>
              <a:t>these risks </a:t>
            </a:r>
            <a:r>
              <a:rPr lang="en-ZA" sz="1100" spc="-4" dirty="0">
                <a:solidFill>
                  <a:srgbClr val="033A60"/>
                </a:solidFill>
                <a:latin typeface="Arial"/>
                <a:cs typeface="Arial"/>
              </a:rPr>
              <a:t>materialise, or should  underlying assumptions prove incorrect, our </a:t>
            </a:r>
            <a:r>
              <a:rPr lang="en-ZA" sz="1100" dirty="0">
                <a:solidFill>
                  <a:srgbClr val="033A60"/>
                </a:solidFill>
                <a:latin typeface="Arial"/>
                <a:cs typeface="Arial"/>
              </a:rPr>
              <a:t>actual </a:t>
            </a:r>
            <a:r>
              <a:rPr lang="en-ZA" sz="1100" spc="-4" dirty="0">
                <a:solidFill>
                  <a:srgbClr val="033A60"/>
                </a:solidFill>
                <a:latin typeface="Arial"/>
                <a:cs typeface="Arial"/>
              </a:rPr>
              <a:t>results </a:t>
            </a:r>
            <a:r>
              <a:rPr lang="en-ZA" sz="1100" dirty="0">
                <a:solidFill>
                  <a:srgbClr val="033A60"/>
                </a:solidFill>
                <a:latin typeface="Arial"/>
                <a:cs typeface="Arial"/>
              </a:rPr>
              <a:t>may differ </a:t>
            </a:r>
            <a:r>
              <a:rPr lang="en-ZA" sz="1100" spc="-4" dirty="0">
                <a:solidFill>
                  <a:srgbClr val="033A60"/>
                </a:solidFill>
                <a:latin typeface="Arial"/>
                <a:cs typeface="Arial"/>
              </a:rPr>
              <a:t>materially </a:t>
            </a:r>
            <a:r>
              <a:rPr lang="en-ZA" sz="1100" dirty="0">
                <a:solidFill>
                  <a:srgbClr val="033A60"/>
                </a:solidFill>
                <a:latin typeface="Arial"/>
                <a:cs typeface="Arial"/>
              </a:rPr>
              <a:t>from those </a:t>
            </a:r>
            <a:r>
              <a:rPr lang="en-ZA" sz="1100" spc="-4" dirty="0">
                <a:solidFill>
                  <a:srgbClr val="033A60"/>
                </a:solidFill>
                <a:latin typeface="Arial"/>
                <a:cs typeface="Arial"/>
              </a:rPr>
              <a:t>anticipated. You should understand </a:t>
            </a:r>
            <a:r>
              <a:rPr lang="en-ZA" sz="1100" dirty="0">
                <a:solidFill>
                  <a:srgbClr val="033A60"/>
                </a:solidFill>
                <a:latin typeface="Arial"/>
                <a:cs typeface="Arial"/>
              </a:rPr>
              <a:t>that a </a:t>
            </a:r>
            <a:r>
              <a:rPr lang="en-ZA" sz="1100" spc="-4" dirty="0">
                <a:solidFill>
                  <a:srgbClr val="033A60"/>
                </a:solidFill>
                <a:latin typeface="Arial"/>
                <a:cs typeface="Arial"/>
              </a:rPr>
              <a:t>number of  important </a:t>
            </a:r>
            <a:r>
              <a:rPr lang="en-ZA" sz="1100" dirty="0">
                <a:solidFill>
                  <a:srgbClr val="033A60"/>
                </a:solidFill>
                <a:latin typeface="Arial"/>
                <a:cs typeface="Arial"/>
              </a:rPr>
              <a:t>factors </a:t>
            </a:r>
            <a:r>
              <a:rPr lang="en-ZA" sz="1100" spc="-4" dirty="0">
                <a:solidFill>
                  <a:srgbClr val="033A60"/>
                </a:solidFill>
                <a:latin typeface="Arial"/>
                <a:cs typeface="Arial"/>
              </a:rPr>
              <a:t>could </a:t>
            </a:r>
            <a:r>
              <a:rPr lang="en-ZA" sz="1100" dirty="0">
                <a:solidFill>
                  <a:srgbClr val="033A60"/>
                </a:solidFill>
                <a:latin typeface="Arial"/>
                <a:cs typeface="Arial"/>
              </a:rPr>
              <a:t>cause actual </a:t>
            </a:r>
            <a:r>
              <a:rPr lang="en-ZA" sz="1100" spc="-4" dirty="0">
                <a:solidFill>
                  <a:srgbClr val="033A60"/>
                </a:solidFill>
                <a:latin typeface="Arial"/>
                <a:cs typeface="Arial"/>
              </a:rPr>
              <a:t>results </a:t>
            </a:r>
            <a:r>
              <a:rPr lang="en-ZA" sz="1100" dirty="0">
                <a:solidFill>
                  <a:srgbClr val="033A60"/>
                </a:solidFill>
                <a:latin typeface="Arial"/>
                <a:cs typeface="Arial"/>
              </a:rPr>
              <a:t>to differ </a:t>
            </a:r>
            <a:r>
              <a:rPr lang="en-ZA" sz="1100" spc="-4" dirty="0">
                <a:solidFill>
                  <a:srgbClr val="033A60"/>
                </a:solidFill>
                <a:latin typeface="Arial"/>
                <a:cs typeface="Arial"/>
              </a:rPr>
              <a:t>materially </a:t>
            </a:r>
            <a:r>
              <a:rPr lang="en-ZA" sz="1100" dirty="0">
                <a:solidFill>
                  <a:srgbClr val="033A60"/>
                </a:solidFill>
                <a:latin typeface="Arial"/>
                <a:cs typeface="Arial"/>
              </a:rPr>
              <a:t>from the </a:t>
            </a:r>
            <a:r>
              <a:rPr lang="en-ZA" sz="1100" spc="-4" dirty="0">
                <a:solidFill>
                  <a:srgbClr val="033A60"/>
                </a:solidFill>
                <a:latin typeface="Arial"/>
                <a:cs typeface="Arial"/>
              </a:rPr>
              <a:t>plans, objectives, expectations, </a:t>
            </a:r>
            <a:r>
              <a:rPr lang="en-ZA" sz="1100" dirty="0">
                <a:solidFill>
                  <a:srgbClr val="033A60"/>
                </a:solidFill>
                <a:latin typeface="Arial"/>
                <a:cs typeface="Arial"/>
              </a:rPr>
              <a:t>estimates </a:t>
            </a:r>
            <a:r>
              <a:rPr lang="en-ZA" sz="1100" spc="-4" dirty="0">
                <a:solidFill>
                  <a:srgbClr val="033A60"/>
                </a:solidFill>
                <a:latin typeface="Arial"/>
                <a:cs typeface="Arial"/>
              </a:rPr>
              <a:t>and intentions expressed in  </a:t>
            </a:r>
            <a:r>
              <a:rPr lang="en-ZA" sz="1100" dirty="0">
                <a:solidFill>
                  <a:srgbClr val="033A60"/>
                </a:solidFill>
                <a:latin typeface="Arial"/>
                <a:cs typeface="Arial"/>
              </a:rPr>
              <a:t>such </a:t>
            </a:r>
            <a:r>
              <a:rPr lang="en-ZA" sz="1100" spc="-4" dirty="0">
                <a:solidFill>
                  <a:srgbClr val="033A60"/>
                </a:solidFill>
                <a:latin typeface="Arial"/>
                <a:cs typeface="Arial"/>
              </a:rPr>
              <a:t>forward-looking </a:t>
            </a:r>
            <a:r>
              <a:rPr lang="en-ZA" sz="1100" dirty="0">
                <a:solidFill>
                  <a:srgbClr val="033A60"/>
                </a:solidFill>
                <a:latin typeface="Arial"/>
                <a:cs typeface="Arial"/>
              </a:rPr>
              <a:t>statements. These factors </a:t>
            </a:r>
            <a:r>
              <a:rPr lang="en-ZA" sz="1100" spc="-4" dirty="0">
                <a:solidFill>
                  <a:srgbClr val="033A60"/>
                </a:solidFill>
                <a:latin typeface="Arial"/>
                <a:cs typeface="Arial"/>
              </a:rPr>
              <a:t>and </a:t>
            </a:r>
            <a:r>
              <a:rPr lang="en-ZA" sz="1100" dirty="0">
                <a:solidFill>
                  <a:srgbClr val="033A60"/>
                </a:solidFill>
                <a:latin typeface="Arial"/>
                <a:cs typeface="Arial"/>
              </a:rPr>
              <a:t>others are </a:t>
            </a:r>
            <a:r>
              <a:rPr lang="en-ZA" sz="1100" spc="-4" dirty="0">
                <a:solidFill>
                  <a:srgbClr val="033A60"/>
                </a:solidFill>
                <a:latin typeface="Arial"/>
                <a:cs typeface="Arial"/>
              </a:rPr>
              <a:t>discussed </a:t>
            </a:r>
            <a:r>
              <a:rPr lang="en-ZA" sz="1100" dirty="0">
                <a:solidFill>
                  <a:srgbClr val="033A60"/>
                </a:solidFill>
                <a:latin typeface="Arial"/>
                <a:cs typeface="Arial"/>
              </a:rPr>
              <a:t>more </a:t>
            </a:r>
            <a:r>
              <a:rPr lang="en-ZA" sz="1100" spc="-4" dirty="0">
                <a:solidFill>
                  <a:srgbClr val="033A60"/>
                </a:solidFill>
                <a:latin typeface="Arial"/>
                <a:cs typeface="Arial"/>
              </a:rPr>
              <a:t>fully in our </a:t>
            </a:r>
            <a:r>
              <a:rPr lang="en-ZA" sz="1100" dirty="0">
                <a:solidFill>
                  <a:srgbClr val="033A60"/>
                </a:solidFill>
                <a:latin typeface="Arial"/>
                <a:cs typeface="Arial"/>
              </a:rPr>
              <a:t>most </a:t>
            </a:r>
            <a:r>
              <a:rPr lang="en-ZA" sz="1100" spc="-4" dirty="0">
                <a:solidFill>
                  <a:srgbClr val="033A60"/>
                </a:solidFill>
                <a:latin typeface="Arial"/>
                <a:cs typeface="Arial"/>
              </a:rPr>
              <a:t>recent annual report on Form </a:t>
            </a:r>
            <a:r>
              <a:rPr lang="en-ZA" sz="1100" dirty="0">
                <a:solidFill>
                  <a:srgbClr val="033A60"/>
                </a:solidFill>
                <a:latin typeface="Arial"/>
                <a:cs typeface="Arial"/>
              </a:rPr>
              <a:t>20-F </a:t>
            </a:r>
            <a:r>
              <a:rPr lang="en-ZA" sz="1100" spc="-4" dirty="0">
                <a:solidFill>
                  <a:srgbClr val="033A60"/>
                </a:solidFill>
                <a:latin typeface="Arial"/>
                <a:cs typeface="Arial"/>
              </a:rPr>
              <a:t>filed on or about 28 </a:t>
            </a:r>
            <a:r>
              <a:rPr lang="en-ZA" sz="1100" dirty="0">
                <a:solidFill>
                  <a:srgbClr val="033A60"/>
                </a:solidFill>
                <a:latin typeface="Arial"/>
                <a:cs typeface="Arial"/>
              </a:rPr>
              <a:t>October </a:t>
            </a:r>
            <a:r>
              <a:rPr lang="en-ZA" sz="1100" spc="-4" dirty="0">
                <a:solidFill>
                  <a:srgbClr val="033A60"/>
                </a:solidFill>
                <a:latin typeface="Arial"/>
                <a:cs typeface="Arial"/>
              </a:rPr>
              <a:t>2019 and in other </a:t>
            </a:r>
            <a:r>
              <a:rPr lang="en-ZA" sz="1100" dirty="0">
                <a:solidFill>
                  <a:srgbClr val="033A60"/>
                </a:solidFill>
                <a:latin typeface="Arial"/>
                <a:cs typeface="Arial"/>
              </a:rPr>
              <a:t>filings </a:t>
            </a:r>
            <a:r>
              <a:rPr lang="en-ZA" sz="1100" spc="-4" dirty="0">
                <a:solidFill>
                  <a:srgbClr val="033A60"/>
                </a:solidFill>
                <a:latin typeface="Arial"/>
                <a:cs typeface="Arial"/>
              </a:rPr>
              <a:t>with </a:t>
            </a:r>
            <a:r>
              <a:rPr lang="en-ZA" sz="1100" dirty="0">
                <a:solidFill>
                  <a:srgbClr val="033A60"/>
                </a:solidFill>
                <a:latin typeface="Arial"/>
                <a:cs typeface="Arial"/>
              </a:rPr>
              <a:t>the </a:t>
            </a:r>
            <a:r>
              <a:rPr lang="en-ZA" sz="1100" spc="-4" dirty="0">
                <a:solidFill>
                  <a:srgbClr val="033A60"/>
                </a:solidFill>
                <a:latin typeface="Arial"/>
                <a:cs typeface="Arial"/>
              </a:rPr>
              <a:t>United </a:t>
            </a:r>
            <a:r>
              <a:rPr lang="en-ZA" sz="1100" dirty="0">
                <a:solidFill>
                  <a:srgbClr val="033A60"/>
                </a:solidFill>
                <a:latin typeface="Arial"/>
                <a:cs typeface="Arial"/>
              </a:rPr>
              <a:t>States </a:t>
            </a:r>
            <a:r>
              <a:rPr lang="en-ZA" sz="1100" spc="-4" dirty="0">
                <a:solidFill>
                  <a:srgbClr val="033A60"/>
                </a:solidFill>
                <a:latin typeface="Arial"/>
                <a:cs typeface="Arial"/>
              </a:rPr>
              <a:t>Securities and Exchange Commission. </a:t>
            </a:r>
            <a:r>
              <a:rPr lang="en-ZA" sz="1100" dirty="0">
                <a:solidFill>
                  <a:srgbClr val="033A60"/>
                </a:solidFill>
                <a:latin typeface="Arial"/>
                <a:cs typeface="Arial"/>
              </a:rPr>
              <a:t>The </a:t>
            </a:r>
            <a:r>
              <a:rPr lang="en-ZA" sz="1100" spc="-4" dirty="0">
                <a:solidFill>
                  <a:srgbClr val="033A60"/>
                </a:solidFill>
                <a:latin typeface="Arial"/>
                <a:cs typeface="Arial"/>
              </a:rPr>
              <a:t>list of </a:t>
            </a:r>
            <a:r>
              <a:rPr lang="en-ZA" sz="1100" dirty="0">
                <a:solidFill>
                  <a:srgbClr val="033A60"/>
                </a:solidFill>
                <a:latin typeface="Arial"/>
                <a:cs typeface="Arial"/>
              </a:rPr>
              <a:t>factors discussed </a:t>
            </a:r>
            <a:r>
              <a:rPr lang="en-ZA" sz="1100" spc="-4" dirty="0">
                <a:solidFill>
                  <a:srgbClr val="033A60"/>
                </a:solidFill>
                <a:latin typeface="Arial"/>
                <a:cs typeface="Arial"/>
              </a:rPr>
              <a:t>therein is  not exhaustive; </a:t>
            </a:r>
            <a:r>
              <a:rPr lang="en-ZA" sz="1100" spc="-8" dirty="0">
                <a:solidFill>
                  <a:srgbClr val="033A60"/>
                </a:solidFill>
                <a:latin typeface="Arial"/>
                <a:cs typeface="Arial"/>
              </a:rPr>
              <a:t>when </a:t>
            </a:r>
            <a:r>
              <a:rPr lang="en-ZA" sz="1100" spc="-4" dirty="0">
                <a:solidFill>
                  <a:srgbClr val="033A60"/>
                </a:solidFill>
                <a:latin typeface="Arial"/>
                <a:cs typeface="Arial"/>
              </a:rPr>
              <a:t>relying on forward-looking </a:t>
            </a:r>
            <a:r>
              <a:rPr lang="en-ZA" sz="1100" dirty="0">
                <a:solidFill>
                  <a:srgbClr val="033A60"/>
                </a:solidFill>
                <a:latin typeface="Arial"/>
                <a:cs typeface="Arial"/>
              </a:rPr>
              <a:t>statements to make </a:t>
            </a:r>
            <a:r>
              <a:rPr lang="en-ZA" sz="1100" spc="-4" dirty="0">
                <a:solidFill>
                  <a:srgbClr val="033A60"/>
                </a:solidFill>
                <a:latin typeface="Arial"/>
                <a:cs typeface="Arial"/>
              </a:rPr>
              <a:t>investment decisions, you should carefully consider </a:t>
            </a:r>
            <a:r>
              <a:rPr lang="en-ZA" sz="1100" dirty="0">
                <a:solidFill>
                  <a:srgbClr val="033A60"/>
                </a:solidFill>
                <a:latin typeface="Arial"/>
                <a:cs typeface="Arial"/>
              </a:rPr>
              <a:t>both these factors </a:t>
            </a:r>
            <a:r>
              <a:rPr lang="en-ZA" sz="1100" spc="-4" dirty="0">
                <a:solidFill>
                  <a:srgbClr val="033A60"/>
                </a:solidFill>
                <a:latin typeface="Arial"/>
                <a:cs typeface="Arial"/>
              </a:rPr>
              <a:t>and  other uncertainties and events. Forward-looking </a:t>
            </a:r>
            <a:r>
              <a:rPr lang="en-ZA" sz="1100" dirty="0">
                <a:solidFill>
                  <a:srgbClr val="033A60"/>
                </a:solidFill>
                <a:latin typeface="Arial"/>
                <a:cs typeface="Arial"/>
              </a:rPr>
              <a:t>statements </a:t>
            </a:r>
            <a:r>
              <a:rPr lang="en-ZA" sz="1100" spc="-4" dirty="0">
                <a:solidFill>
                  <a:srgbClr val="033A60"/>
                </a:solidFill>
                <a:latin typeface="Arial"/>
                <a:cs typeface="Arial"/>
              </a:rPr>
              <a:t>apply only as of </a:t>
            </a:r>
            <a:r>
              <a:rPr lang="en-ZA" sz="1100" dirty="0">
                <a:solidFill>
                  <a:srgbClr val="033A60"/>
                </a:solidFill>
                <a:latin typeface="Arial"/>
                <a:cs typeface="Arial"/>
              </a:rPr>
              <a:t>the date </a:t>
            </a:r>
            <a:r>
              <a:rPr lang="en-ZA" sz="1100" spc="-4" dirty="0">
                <a:solidFill>
                  <a:srgbClr val="033A60"/>
                </a:solidFill>
                <a:latin typeface="Arial"/>
                <a:cs typeface="Arial"/>
              </a:rPr>
              <a:t>on which </a:t>
            </a:r>
            <a:r>
              <a:rPr lang="en-ZA" sz="1100" dirty="0">
                <a:solidFill>
                  <a:srgbClr val="033A60"/>
                </a:solidFill>
                <a:latin typeface="Arial"/>
                <a:cs typeface="Arial"/>
              </a:rPr>
              <a:t>they are </a:t>
            </a:r>
            <a:r>
              <a:rPr lang="en-ZA" sz="1100" spc="-4" dirty="0">
                <a:solidFill>
                  <a:srgbClr val="033A60"/>
                </a:solidFill>
                <a:latin typeface="Arial"/>
                <a:cs typeface="Arial"/>
              </a:rPr>
              <a:t>made, and </a:t>
            </a:r>
            <a:r>
              <a:rPr lang="en-ZA" sz="1100" spc="-8" dirty="0">
                <a:solidFill>
                  <a:srgbClr val="033A60"/>
                </a:solidFill>
                <a:latin typeface="Arial"/>
                <a:cs typeface="Arial"/>
              </a:rPr>
              <a:t>we </a:t>
            </a:r>
            <a:r>
              <a:rPr lang="en-ZA" sz="1100" spc="-4" dirty="0">
                <a:solidFill>
                  <a:srgbClr val="033A60"/>
                </a:solidFill>
                <a:latin typeface="Arial"/>
                <a:cs typeface="Arial"/>
              </a:rPr>
              <a:t>do not </a:t>
            </a:r>
            <a:r>
              <a:rPr lang="en-ZA" sz="1100" dirty="0">
                <a:solidFill>
                  <a:srgbClr val="033A60"/>
                </a:solidFill>
                <a:latin typeface="Arial"/>
                <a:cs typeface="Arial"/>
              </a:rPr>
              <a:t>undertake </a:t>
            </a:r>
            <a:r>
              <a:rPr lang="en-ZA" sz="1100" spc="-4" dirty="0">
                <a:solidFill>
                  <a:srgbClr val="033A60"/>
                </a:solidFill>
                <a:latin typeface="Arial"/>
                <a:cs typeface="Arial"/>
              </a:rPr>
              <a:t>any  obligation </a:t>
            </a:r>
            <a:r>
              <a:rPr lang="en-ZA" sz="1100" dirty="0">
                <a:solidFill>
                  <a:srgbClr val="033A60"/>
                </a:solidFill>
                <a:latin typeface="Arial"/>
                <a:cs typeface="Arial"/>
              </a:rPr>
              <a:t>to </a:t>
            </a:r>
            <a:r>
              <a:rPr lang="en-ZA" sz="1100" spc="-4" dirty="0">
                <a:solidFill>
                  <a:srgbClr val="033A60"/>
                </a:solidFill>
                <a:latin typeface="Arial"/>
                <a:cs typeface="Arial"/>
              </a:rPr>
              <a:t>update or revise any of </a:t>
            </a:r>
            <a:r>
              <a:rPr lang="en-ZA" sz="1100" dirty="0">
                <a:solidFill>
                  <a:srgbClr val="033A60"/>
                </a:solidFill>
                <a:latin typeface="Arial"/>
                <a:cs typeface="Arial"/>
              </a:rPr>
              <a:t>them, </a:t>
            </a:r>
            <a:r>
              <a:rPr lang="en-ZA" sz="1100" spc="-4" dirty="0">
                <a:solidFill>
                  <a:srgbClr val="033A60"/>
                </a:solidFill>
                <a:latin typeface="Arial"/>
                <a:cs typeface="Arial"/>
              </a:rPr>
              <a:t>whether as </a:t>
            </a:r>
            <a:r>
              <a:rPr lang="en-ZA" sz="1100" dirty="0">
                <a:solidFill>
                  <a:srgbClr val="033A60"/>
                </a:solidFill>
                <a:latin typeface="Arial"/>
                <a:cs typeface="Arial"/>
              </a:rPr>
              <a:t>a </a:t>
            </a:r>
            <a:r>
              <a:rPr lang="en-ZA" sz="1100" spc="-4" dirty="0">
                <a:solidFill>
                  <a:srgbClr val="033A60"/>
                </a:solidFill>
                <a:latin typeface="Arial"/>
                <a:cs typeface="Arial"/>
              </a:rPr>
              <a:t>result of new information, </a:t>
            </a:r>
            <a:r>
              <a:rPr lang="en-ZA" sz="1100" dirty="0">
                <a:solidFill>
                  <a:srgbClr val="033A60"/>
                </a:solidFill>
                <a:latin typeface="Arial"/>
                <a:cs typeface="Arial"/>
              </a:rPr>
              <a:t>future </a:t>
            </a:r>
            <a:r>
              <a:rPr lang="en-ZA" sz="1100" spc="-4" dirty="0">
                <a:solidFill>
                  <a:srgbClr val="033A60"/>
                </a:solidFill>
                <a:latin typeface="Arial"/>
                <a:cs typeface="Arial"/>
              </a:rPr>
              <a:t>events or</a:t>
            </a:r>
            <a:r>
              <a:rPr lang="en-ZA" sz="1100" spc="-38" dirty="0">
                <a:solidFill>
                  <a:srgbClr val="033A60"/>
                </a:solidFill>
                <a:latin typeface="Arial"/>
                <a:cs typeface="Arial"/>
              </a:rPr>
              <a:t> </a:t>
            </a:r>
            <a:r>
              <a:rPr lang="en-ZA" sz="1100" spc="-4" dirty="0">
                <a:solidFill>
                  <a:srgbClr val="033A60"/>
                </a:solidFill>
                <a:latin typeface="Arial"/>
                <a:cs typeface="Arial"/>
              </a:rPr>
              <a:t>otherwise.</a:t>
            </a:r>
            <a:endParaRPr lang="en-ZA" sz="1100" dirty="0">
              <a:solidFill>
                <a:srgbClr val="000000"/>
              </a:solidFill>
              <a:latin typeface="Arial"/>
              <a:cs typeface="Arial"/>
            </a:endParaRPr>
          </a:p>
          <a:p>
            <a:pPr>
              <a:spcBef>
                <a:spcPts val="23"/>
              </a:spcBef>
            </a:pPr>
            <a:endParaRPr lang="en-ZA" sz="1800" dirty="0">
              <a:solidFill>
                <a:srgbClr val="000000"/>
              </a:solidFill>
              <a:latin typeface="Times New Roman"/>
              <a:cs typeface="Times New Roman"/>
            </a:endParaRPr>
          </a:p>
          <a:p>
            <a:pPr marL="9525" marR="34290" indent="-476">
              <a:lnSpc>
                <a:spcPct val="125499"/>
              </a:lnSpc>
            </a:pPr>
            <a:r>
              <a:rPr lang="en-ZA" sz="1100" b="1" spc="-4" dirty="0">
                <a:solidFill>
                  <a:srgbClr val="033A60"/>
                </a:solidFill>
                <a:latin typeface="Arial"/>
                <a:cs typeface="Arial"/>
              </a:rPr>
              <a:t>Please note</a:t>
            </a:r>
            <a:r>
              <a:rPr lang="en-ZA" sz="1100" spc="-4" dirty="0">
                <a:solidFill>
                  <a:srgbClr val="033A60"/>
                </a:solidFill>
                <a:latin typeface="Arial"/>
                <a:cs typeface="Arial"/>
              </a:rPr>
              <a:t>: </a:t>
            </a:r>
            <a:r>
              <a:rPr lang="en-ZA" sz="1100" dirty="0">
                <a:solidFill>
                  <a:srgbClr val="033A60"/>
                </a:solidFill>
                <a:latin typeface="Arial"/>
                <a:cs typeface="Arial"/>
              </a:rPr>
              <a:t>One </a:t>
            </a:r>
            <a:r>
              <a:rPr lang="en-ZA" sz="1100" spc="-8" dirty="0">
                <a:solidFill>
                  <a:srgbClr val="033A60"/>
                </a:solidFill>
                <a:latin typeface="Arial"/>
                <a:cs typeface="Arial"/>
              </a:rPr>
              <a:t>billion </a:t>
            </a:r>
            <a:r>
              <a:rPr lang="en-ZA" sz="1100" spc="-4" dirty="0">
                <a:solidFill>
                  <a:srgbClr val="033A60"/>
                </a:solidFill>
                <a:latin typeface="Arial"/>
                <a:cs typeface="Arial"/>
              </a:rPr>
              <a:t>is defined as one thousand million. </a:t>
            </a:r>
            <a:r>
              <a:rPr lang="en-ZA" sz="1100" spc="-4" dirty="0" err="1">
                <a:solidFill>
                  <a:srgbClr val="033A60"/>
                </a:solidFill>
                <a:latin typeface="Arial"/>
                <a:cs typeface="Arial"/>
              </a:rPr>
              <a:t>bbl</a:t>
            </a:r>
            <a:r>
              <a:rPr lang="en-ZA" sz="1100" spc="-4" dirty="0">
                <a:solidFill>
                  <a:srgbClr val="033A60"/>
                </a:solidFill>
                <a:latin typeface="Arial"/>
                <a:cs typeface="Arial"/>
              </a:rPr>
              <a:t> </a:t>
            </a:r>
            <a:r>
              <a:rPr lang="en-ZA" sz="1100" dirty="0">
                <a:solidFill>
                  <a:srgbClr val="033A60"/>
                </a:solidFill>
                <a:latin typeface="Arial"/>
                <a:cs typeface="Arial"/>
              </a:rPr>
              <a:t>– </a:t>
            </a:r>
            <a:r>
              <a:rPr lang="en-ZA" sz="1100" spc="-4" dirty="0">
                <a:solidFill>
                  <a:srgbClr val="033A60"/>
                </a:solidFill>
                <a:latin typeface="Arial"/>
                <a:cs typeface="Arial"/>
              </a:rPr>
              <a:t>barrel, </a:t>
            </a:r>
            <a:r>
              <a:rPr lang="en-ZA" sz="1100" dirty="0" err="1">
                <a:solidFill>
                  <a:srgbClr val="033A60"/>
                </a:solidFill>
                <a:latin typeface="Arial"/>
                <a:cs typeface="Arial"/>
              </a:rPr>
              <a:t>bscf</a:t>
            </a:r>
            <a:r>
              <a:rPr lang="en-ZA" sz="1100" dirty="0">
                <a:solidFill>
                  <a:srgbClr val="033A60"/>
                </a:solidFill>
                <a:latin typeface="Arial"/>
                <a:cs typeface="Arial"/>
              </a:rPr>
              <a:t> – </a:t>
            </a:r>
            <a:r>
              <a:rPr lang="en-ZA" sz="1100" spc="-8" dirty="0">
                <a:solidFill>
                  <a:srgbClr val="033A60"/>
                </a:solidFill>
                <a:latin typeface="Arial"/>
                <a:cs typeface="Arial"/>
              </a:rPr>
              <a:t>billion </a:t>
            </a:r>
            <a:r>
              <a:rPr lang="en-ZA" sz="1100" dirty="0">
                <a:solidFill>
                  <a:srgbClr val="033A60"/>
                </a:solidFill>
                <a:latin typeface="Arial"/>
                <a:cs typeface="Arial"/>
              </a:rPr>
              <a:t>standard </a:t>
            </a:r>
            <a:r>
              <a:rPr lang="en-ZA" sz="1100" spc="-4" dirty="0">
                <a:solidFill>
                  <a:srgbClr val="033A60"/>
                </a:solidFill>
                <a:latin typeface="Arial"/>
                <a:cs typeface="Arial"/>
              </a:rPr>
              <a:t>cubic </a:t>
            </a:r>
            <a:r>
              <a:rPr lang="en-ZA" sz="1100" dirty="0">
                <a:solidFill>
                  <a:srgbClr val="033A60"/>
                </a:solidFill>
                <a:latin typeface="Arial"/>
                <a:cs typeface="Arial"/>
              </a:rPr>
              <a:t>feet, </a:t>
            </a:r>
            <a:r>
              <a:rPr lang="en-ZA" sz="1100" dirty="0" err="1">
                <a:solidFill>
                  <a:srgbClr val="033A60"/>
                </a:solidFill>
                <a:latin typeface="Arial"/>
                <a:cs typeface="Arial"/>
              </a:rPr>
              <a:t>mmscf</a:t>
            </a:r>
            <a:r>
              <a:rPr lang="en-ZA" sz="1100" dirty="0">
                <a:solidFill>
                  <a:srgbClr val="033A60"/>
                </a:solidFill>
                <a:latin typeface="Arial"/>
                <a:cs typeface="Arial"/>
              </a:rPr>
              <a:t> – </a:t>
            </a:r>
            <a:r>
              <a:rPr lang="en-ZA" sz="1100" spc="-4" dirty="0">
                <a:solidFill>
                  <a:srgbClr val="033A60"/>
                </a:solidFill>
                <a:latin typeface="Arial"/>
                <a:cs typeface="Arial"/>
              </a:rPr>
              <a:t>million </a:t>
            </a:r>
            <a:r>
              <a:rPr lang="en-ZA" sz="1100" dirty="0">
                <a:solidFill>
                  <a:srgbClr val="033A60"/>
                </a:solidFill>
                <a:latin typeface="Arial"/>
                <a:cs typeface="Arial"/>
              </a:rPr>
              <a:t>standard </a:t>
            </a:r>
            <a:r>
              <a:rPr lang="en-ZA" sz="1100" spc="-4" dirty="0">
                <a:solidFill>
                  <a:srgbClr val="033A60"/>
                </a:solidFill>
                <a:latin typeface="Arial"/>
                <a:cs typeface="Arial"/>
              </a:rPr>
              <a:t>cubic </a:t>
            </a:r>
            <a:r>
              <a:rPr lang="en-ZA" sz="1100" dirty="0">
                <a:solidFill>
                  <a:srgbClr val="033A60"/>
                </a:solidFill>
                <a:latin typeface="Arial"/>
                <a:cs typeface="Arial"/>
              </a:rPr>
              <a:t>feet,  </a:t>
            </a:r>
            <a:r>
              <a:rPr lang="en-ZA" sz="1100" spc="-4" dirty="0">
                <a:solidFill>
                  <a:srgbClr val="033A60"/>
                </a:solidFill>
                <a:latin typeface="Arial"/>
                <a:cs typeface="Arial"/>
              </a:rPr>
              <a:t>oil references </a:t>
            </a:r>
            <a:r>
              <a:rPr lang="en-ZA" sz="1100" spc="-4" dirty="0" err="1">
                <a:solidFill>
                  <a:srgbClr val="033A60"/>
                </a:solidFill>
                <a:latin typeface="Arial"/>
                <a:cs typeface="Arial"/>
              </a:rPr>
              <a:t>brent</a:t>
            </a:r>
            <a:r>
              <a:rPr lang="en-ZA" sz="1100" spc="-4" dirty="0">
                <a:solidFill>
                  <a:srgbClr val="033A60"/>
                </a:solidFill>
                <a:latin typeface="Arial"/>
                <a:cs typeface="Arial"/>
              </a:rPr>
              <a:t> crude: </a:t>
            </a:r>
            <a:r>
              <a:rPr lang="en-ZA" sz="1100" dirty="0" err="1">
                <a:solidFill>
                  <a:srgbClr val="033A60"/>
                </a:solidFill>
                <a:latin typeface="Arial"/>
                <a:cs typeface="Arial"/>
              </a:rPr>
              <a:t>mmboe</a:t>
            </a:r>
            <a:r>
              <a:rPr lang="en-ZA" sz="1100" dirty="0">
                <a:solidFill>
                  <a:srgbClr val="033A60"/>
                </a:solidFill>
                <a:latin typeface="Arial"/>
                <a:cs typeface="Arial"/>
              </a:rPr>
              <a:t> – </a:t>
            </a:r>
            <a:r>
              <a:rPr lang="en-ZA" sz="1100" spc="-4" dirty="0">
                <a:solidFill>
                  <a:srgbClr val="033A60"/>
                </a:solidFill>
                <a:latin typeface="Arial"/>
                <a:cs typeface="Arial"/>
              </a:rPr>
              <a:t>million barrels oil</a:t>
            </a:r>
            <a:r>
              <a:rPr lang="en-ZA" sz="1100" spc="-15" dirty="0">
                <a:solidFill>
                  <a:srgbClr val="033A60"/>
                </a:solidFill>
                <a:latin typeface="Arial"/>
                <a:cs typeface="Arial"/>
              </a:rPr>
              <a:t> </a:t>
            </a:r>
            <a:r>
              <a:rPr lang="en-ZA" sz="1100" spc="-4" dirty="0">
                <a:solidFill>
                  <a:srgbClr val="033A60"/>
                </a:solidFill>
                <a:latin typeface="Arial"/>
                <a:cs typeface="Arial"/>
              </a:rPr>
              <a:t>equivalent.</a:t>
            </a:r>
            <a:r>
              <a:rPr lang="en-ZA" sz="1100" dirty="0">
                <a:solidFill>
                  <a:srgbClr val="000000"/>
                </a:solidFill>
                <a:latin typeface="Arial"/>
                <a:cs typeface="Arial"/>
              </a:rPr>
              <a:t> </a:t>
            </a:r>
            <a:r>
              <a:rPr lang="en-ZA" sz="1100" spc="-4" dirty="0">
                <a:solidFill>
                  <a:srgbClr val="033A60"/>
                </a:solidFill>
                <a:latin typeface="Arial"/>
                <a:cs typeface="Arial"/>
              </a:rPr>
              <a:t>All </a:t>
            </a:r>
            <a:r>
              <a:rPr lang="en-ZA" sz="1100" dirty="0">
                <a:solidFill>
                  <a:srgbClr val="033A60"/>
                </a:solidFill>
                <a:latin typeface="Arial"/>
                <a:cs typeface="Arial"/>
              </a:rPr>
              <a:t>references to </a:t>
            </a:r>
            <a:r>
              <a:rPr lang="en-ZA" sz="1100" spc="-4" dirty="0">
                <a:solidFill>
                  <a:srgbClr val="033A60"/>
                </a:solidFill>
                <a:latin typeface="Arial"/>
                <a:cs typeface="Arial"/>
              </a:rPr>
              <a:t>years </a:t>
            </a:r>
            <a:r>
              <a:rPr lang="en-ZA" sz="1100" dirty="0">
                <a:solidFill>
                  <a:srgbClr val="033A60"/>
                </a:solidFill>
                <a:latin typeface="Arial"/>
                <a:cs typeface="Arial"/>
              </a:rPr>
              <a:t>refer to the </a:t>
            </a:r>
            <a:r>
              <a:rPr lang="en-ZA" sz="1100" spc="-4" dirty="0">
                <a:solidFill>
                  <a:srgbClr val="033A60"/>
                </a:solidFill>
                <a:latin typeface="Arial"/>
                <a:cs typeface="Arial"/>
              </a:rPr>
              <a:t>financial year ended </a:t>
            </a:r>
            <a:br>
              <a:rPr lang="en-ZA" sz="1100" spc="-4" dirty="0">
                <a:solidFill>
                  <a:srgbClr val="033A60"/>
                </a:solidFill>
                <a:latin typeface="Arial"/>
                <a:cs typeface="Arial"/>
              </a:rPr>
            </a:br>
            <a:r>
              <a:rPr lang="en-ZA" sz="1100" spc="-4" dirty="0">
                <a:solidFill>
                  <a:srgbClr val="033A60"/>
                </a:solidFill>
                <a:latin typeface="Arial"/>
                <a:cs typeface="Arial"/>
              </a:rPr>
              <a:t>30 June.  Any </a:t>
            </a:r>
            <a:r>
              <a:rPr lang="en-ZA" sz="1100" dirty="0">
                <a:solidFill>
                  <a:srgbClr val="033A60"/>
                </a:solidFill>
                <a:latin typeface="Arial"/>
                <a:cs typeface="Arial"/>
              </a:rPr>
              <a:t>reference to a </a:t>
            </a:r>
            <a:r>
              <a:rPr lang="en-ZA" sz="1100" spc="-4" dirty="0">
                <a:solidFill>
                  <a:srgbClr val="033A60"/>
                </a:solidFill>
                <a:latin typeface="Arial"/>
                <a:cs typeface="Arial"/>
              </a:rPr>
              <a:t>calendar year is </a:t>
            </a:r>
            <a:r>
              <a:rPr lang="en-ZA" sz="1100" dirty="0">
                <a:solidFill>
                  <a:srgbClr val="033A60"/>
                </a:solidFill>
                <a:latin typeface="Arial"/>
                <a:cs typeface="Arial"/>
              </a:rPr>
              <a:t>prefaced </a:t>
            </a:r>
            <a:r>
              <a:rPr lang="en-ZA" sz="1100" spc="-4" dirty="0">
                <a:solidFill>
                  <a:srgbClr val="033A60"/>
                </a:solidFill>
                <a:latin typeface="Arial"/>
                <a:cs typeface="Arial"/>
              </a:rPr>
              <a:t>by </a:t>
            </a:r>
            <a:r>
              <a:rPr lang="en-ZA" sz="1100" dirty="0">
                <a:solidFill>
                  <a:srgbClr val="033A60"/>
                </a:solidFill>
                <a:latin typeface="Arial"/>
                <a:cs typeface="Arial"/>
              </a:rPr>
              <a:t>the </a:t>
            </a:r>
            <a:r>
              <a:rPr lang="en-ZA" sz="1100" spc="-4" dirty="0">
                <a:solidFill>
                  <a:srgbClr val="033A60"/>
                </a:solidFill>
                <a:latin typeface="Arial"/>
                <a:cs typeface="Arial"/>
              </a:rPr>
              <a:t>word</a:t>
            </a:r>
            <a:r>
              <a:rPr lang="en-ZA" sz="1100" spc="-86" dirty="0">
                <a:solidFill>
                  <a:srgbClr val="033A60"/>
                </a:solidFill>
                <a:latin typeface="Arial"/>
                <a:cs typeface="Arial"/>
              </a:rPr>
              <a:t> </a:t>
            </a:r>
            <a:r>
              <a:rPr lang="en-ZA" sz="1100" spc="-4" dirty="0">
                <a:solidFill>
                  <a:srgbClr val="033A60"/>
                </a:solidFill>
                <a:latin typeface="Arial"/>
                <a:cs typeface="Arial"/>
              </a:rPr>
              <a:t>“calendar”.</a:t>
            </a:r>
            <a:endParaRPr lang="en-ZA" sz="1100" dirty="0">
              <a:solidFill>
                <a:srgbClr val="000000"/>
              </a:solidFill>
              <a:latin typeface="Arial"/>
              <a:cs typeface="Arial"/>
            </a:endParaRPr>
          </a:p>
          <a:p>
            <a:pPr>
              <a:spcBef>
                <a:spcPts val="19"/>
              </a:spcBef>
            </a:pPr>
            <a:endParaRPr lang="en-ZA" sz="2800" dirty="0">
              <a:solidFill>
                <a:srgbClr val="000000"/>
              </a:solidFill>
              <a:latin typeface="Times New Roman"/>
              <a:cs typeface="Times New Roman"/>
            </a:endParaRPr>
          </a:p>
          <a:p>
            <a:pPr marL="9525"/>
            <a:r>
              <a:rPr lang="en-ZA" sz="1100" b="1" spc="-4" dirty="0">
                <a:solidFill>
                  <a:srgbClr val="033A60"/>
                </a:solidFill>
                <a:latin typeface="Arial"/>
                <a:cs typeface="Arial"/>
              </a:rPr>
              <a:t>Comprehensive additional information </a:t>
            </a:r>
            <a:r>
              <a:rPr lang="en-ZA" sz="1100" b="1" dirty="0">
                <a:solidFill>
                  <a:srgbClr val="033A60"/>
                </a:solidFill>
                <a:latin typeface="Arial"/>
                <a:cs typeface="Arial"/>
              </a:rPr>
              <a:t>is </a:t>
            </a:r>
            <a:r>
              <a:rPr lang="en-ZA" sz="1100" b="1" spc="-4" dirty="0">
                <a:solidFill>
                  <a:srgbClr val="033A60"/>
                </a:solidFill>
                <a:latin typeface="Arial"/>
                <a:cs typeface="Arial"/>
              </a:rPr>
              <a:t>available </a:t>
            </a:r>
            <a:r>
              <a:rPr lang="en-ZA" sz="1100" b="1" dirty="0">
                <a:solidFill>
                  <a:srgbClr val="033A60"/>
                </a:solidFill>
                <a:latin typeface="Arial"/>
                <a:cs typeface="Arial"/>
              </a:rPr>
              <a:t>on </a:t>
            </a:r>
            <a:r>
              <a:rPr lang="en-ZA" sz="1100" b="1" spc="-4" dirty="0">
                <a:solidFill>
                  <a:srgbClr val="033A60"/>
                </a:solidFill>
                <a:latin typeface="Arial"/>
                <a:cs typeface="Arial"/>
              </a:rPr>
              <a:t>our </a:t>
            </a:r>
            <a:r>
              <a:rPr lang="en-ZA" sz="1100" b="1" dirty="0">
                <a:solidFill>
                  <a:srgbClr val="033A60"/>
                </a:solidFill>
                <a:latin typeface="Arial"/>
                <a:cs typeface="Arial"/>
              </a:rPr>
              <a:t>website:</a:t>
            </a:r>
            <a:r>
              <a:rPr lang="en-ZA" sz="1100" b="1" spc="-23" dirty="0">
                <a:solidFill>
                  <a:srgbClr val="033A60"/>
                </a:solidFill>
                <a:latin typeface="Arial"/>
                <a:cs typeface="Arial"/>
              </a:rPr>
              <a:t> </a:t>
            </a:r>
            <a:r>
              <a:rPr lang="en-ZA" sz="1100" b="1" spc="-4" dirty="0">
                <a:solidFill>
                  <a:srgbClr val="033A60"/>
                </a:solidFill>
                <a:latin typeface="Arial"/>
                <a:cs typeface="Arial"/>
                <a:hlinkClick r:id="rId2"/>
              </a:rPr>
              <a:t>www.sasol.com</a:t>
            </a:r>
            <a:endParaRPr lang="en-ZA" sz="1100" dirty="0">
              <a:solidFill>
                <a:srgbClr val="000000"/>
              </a:solidFill>
              <a:latin typeface="Arial"/>
              <a:cs typeface="Arial"/>
            </a:endParaRPr>
          </a:p>
        </p:txBody>
      </p:sp>
      <p:sp>
        <p:nvSpPr>
          <p:cNvPr id="5" name="Rectangle 4">
            <a:extLst>
              <a:ext uri="{FF2B5EF4-FFF2-40B4-BE49-F238E27FC236}">
                <a16:creationId xmlns:a16="http://schemas.microsoft.com/office/drawing/2014/main" xmlns="" id="{E1D0ACBE-0794-E948-97D5-8C1573C0909E}"/>
              </a:ext>
            </a:extLst>
          </p:cNvPr>
          <p:cNvSpPr/>
          <p:nvPr userDrawn="1"/>
        </p:nvSpPr>
        <p:spPr>
          <a:xfrm>
            <a:off x="144744" y="539668"/>
            <a:ext cx="3275256" cy="369332"/>
          </a:xfrm>
          <a:prstGeom prst="rect">
            <a:avLst/>
          </a:prstGeom>
        </p:spPr>
        <p:txBody>
          <a:bodyPr wrap="none">
            <a:spAutoFit/>
          </a:bodyPr>
          <a:lstStyle/>
          <a:p>
            <a:r>
              <a:rPr lang="en-US" b="1" dirty="0">
                <a:solidFill>
                  <a:srgbClr val="033B61"/>
                </a:solidFill>
              </a:rPr>
              <a:t>Forward-looking statements</a:t>
            </a:r>
            <a:endParaRPr lang="en-GB" b="1" dirty="0">
              <a:solidFill>
                <a:srgbClr val="033B61"/>
              </a:solidFill>
            </a:endParaRPr>
          </a:p>
        </p:txBody>
      </p:sp>
    </p:spTree>
    <p:extLst>
      <p:ext uri="{BB962C8B-B14F-4D97-AF65-F5344CB8AC3E}">
        <p14:creationId xmlns:p14="http://schemas.microsoft.com/office/powerpoint/2010/main" xmlns="" val="3618433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9" name="Picture Placeholder 2">
            <a:extLst>
              <a:ext uri="{FF2B5EF4-FFF2-40B4-BE49-F238E27FC236}">
                <a16:creationId xmlns:a16="http://schemas.microsoft.com/office/drawing/2014/main" xmlns="" id="{7AE6D2D0-4826-784C-BBCD-993B71E7BFF2}"/>
              </a:ext>
            </a:extLst>
          </p:cNvPr>
          <p:cNvSpPr>
            <a:spLocks noGrp="1"/>
          </p:cNvSpPr>
          <p:nvPr>
            <p:ph type="pic" sz="quarter" idx="10"/>
          </p:nvPr>
        </p:nvSpPr>
        <p:spPr>
          <a:xfrm>
            <a:off x="-17202" y="2636913"/>
            <a:ext cx="9161202" cy="3816424"/>
          </a:xfrm>
        </p:spPr>
        <p:txBody>
          <a:bodyPr/>
          <a:lstStyle>
            <a:lvl1pPr>
              <a:defRPr sz="825"/>
            </a:lvl1pPr>
          </a:lstStyle>
          <a:p>
            <a:endParaRPr lang="en-US"/>
          </a:p>
        </p:txBody>
      </p:sp>
      <p:sp>
        <p:nvSpPr>
          <p:cNvPr id="18" name="Rectangle 17">
            <a:extLst>
              <a:ext uri="{FF2B5EF4-FFF2-40B4-BE49-F238E27FC236}">
                <a16:creationId xmlns:a16="http://schemas.microsoft.com/office/drawing/2014/main" xmlns="" id="{9935F8EE-3642-F14F-9910-094F504FBF3B}"/>
              </a:ext>
            </a:extLst>
          </p:cNvPr>
          <p:cNvSpPr/>
          <p:nvPr userDrawn="1"/>
        </p:nvSpPr>
        <p:spPr>
          <a:xfrm>
            <a:off x="89503" y="6569060"/>
            <a:ext cx="930063" cy="173124"/>
          </a:xfrm>
          <a:prstGeom prst="rect">
            <a:avLst/>
          </a:prstGeom>
        </p:spPr>
        <p:txBody>
          <a:bodyPr wrap="none">
            <a:spAutoFit/>
          </a:bodyPr>
          <a:lstStyle/>
          <a:p>
            <a:r>
              <a:rPr lang="en-US" sz="525" dirty="0">
                <a:solidFill>
                  <a:srgbClr val="023B61"/>
                </a:solidFill>
                <a:latin typeface="Arial"/>
              </a:rPr>
              <a:t>Copyright ©, 2021, Sasol</a:t>
            </a:r>
          </a:p>
        </p:txBody>
      </p:sp>
      <p:pic>
        <p:nvPicPr>
          <p:cNvPr id="7" name="Picture 6">
            <a:extLst>
              <a:ext uri="{FF2B5EF4-FFF2-40B4-BE49-F238E27FC236}">
                <a16:creationId xmlns:a16="http://schemas.microsoft.com/office/drawing/2014/main" xmlns="" id="{27365E81-56A7-684D-9D68-A6AD2A8008A2}"/>
              </a:ext>
            </a:extLst>
          </p:cNvPr>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6228184" y="260649"/>
            <a:ext cx="2664296" cy="1205277"/>
          </a:xfrm>
          <a:prstGeom prst="rect">
            <a:avLst/>
          </a:prstGeom>
        </p:spPr>
      </p:pic>
      <p:sp>
        <p:nvSpPr>
          <p:cNvPr id="8" name="Title 1">
            <a:extLst>
              <a:ext uri="{FF2B5EF4-FFF2-40B4-BE49-F238E27FC236}">
                <a16:creationId xmlns:a16="http://schemas.microsoft.com/office/drawing/2014/main" xmlns="" id="{DE969AE9-3C2F-D44A-83D5-2363995EECB8}"/>
              </a:ext>
            </a:extLst>
          </p:cNvPr>
          <p:cNvSpPr>
            <a:spLocks noGrp="1"/>
          </p:cNvSpPr>
          <p:nvPr>
            <p:ph type="ctrTitle" hasCustomPrompt="1"/>
          </p:nvPr>
        </p:nvSpPr>
        <p:spPr>
          <a:xfrm>
            <a:off x="256429" y="1011602"/>
            <a:ext cx="6296258" cy="822169"/>
          </a:xfrm>
        </p:spPr>
        <p:txBody>
          <a:bodyPr anchor="b"/>
          <a:lstStyle>
            <a:lvl1pPr algn="l">
              <a:lnSpc>
                <a:spcPct val="100000"/>
              </a:lnSpc>
              <a:defRPr sz="1800">
                <a:solidFill>
                  <a:srgbClr val="023B61"/>
                </a:solidFill>
              </a:defRPr>
            </a:lvl1pPr>
          </a:lstStyle>
          <a:p>
            <a:r>
              <a:rPr lang="en-US" dirty="0"/>
              <a:t>CLICK TO EDIT MASTER TITLE STYLE</a:t>
            </a:r>
            <a:endParaRPr lang="en-ZA" dirty="0"/>
          </a:p>
        </p:txBody>
      </p:sp>
      <p:sp>
        <p:nvSpPr>
          <p:cNvPr id="9" name="Subtitle 2">
            <a:extLst>
              <a:ext uri="{FF2B5EF4-FFF2-40B4-BE49-F238E27FC236}">
                <a16:creationId xmlns:a16="http://schemas.microsoft.com/office/drawing/2014/main" xmlns="" id="{85B624C1-C2A1-2545-B141-C19F09481BD1}"/>
              </a:ext>
            </a:extLst>
          </p:cNvPr>
          <p:cNvSpPr>
            <a:spLocks noGrp="1"/>
          </p:cNvSpPr>
          <p:nvPr>
            <p:ph type="subTitle" idx="1"/>
          </p:nvPr>
        </p:nvSpPr>
        <p:spPr>
          <a:xfrm>
            <a:off x="256429" y="1926077"/>
            <a:ext cx="6296258" cy="542923"/>
          </a:xfrm>
          <a:prstGeom prst="rect">
            <a:avLst/>
          </a:prstGeom>
        </p:spPr>
        <p:txBody>
          <a:bodyPr tIns="36000">
            <a:noAutofit/>
          </a:bodyPr>
          <a:lstStyle>
            <a:lvl1pPr marL="0" indent="0" algn="l">
              <a:lnSpc>
                <a:spcPct val="100000"/>
              </a:lnSpc>
              <a:buNone/>
              <a:defRPr sz="1200" b="0">
                <a:solidFill>
                  <a:srgbClr val="023B6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endParaRPr lang="en-ZA" dirty="0"/>
          </a:p>
        </p:txBody>
      </p:sp>
    </p:spTree>
    <p:extLst>
      <p:ext uri="{BB962C8B-B14F-4D97-AF65-F5344CB8AC3E}">
        <p14:creationId xmlns:p14="http://schemas.microsoft.com/office/powerpoint/2010/main" xmlns="" val="2500765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C26182A-4B91-844E-B975-CDB67C9EEA71}"/>
              </a:ext>
            </a:extLst>
          </p:cNvPr>
          <p:cNvSpPr/>
          <p:nvPr userDrawn="1"/>
        </p:nvSpPr>
        <p:spPr>
          <a:xfrm>
            <a:off x="0" y="6480176"/>
            <a:ext cx="9144000" cy="377825"/>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75"/>
              </a:spcBef>
              <a:spcAft>
                <a:spcPts val="75"/>
              </a:spcAft>
            </a:pPr>
            <a:endParaRPr lang="en-GB" sz="1050" dirty="0">
              <a:solidFill>
                <a:prstClr val="white"/>
              </a:solidFill>
            </a:endParaRPr>
          </a:p>
        </p:txBody>
      </p:sp>
      <p:sp>
        <p:nvSpPr>
          <p:cNvPr id="29" name="Rectangle 28">
            <a:extLst>
              <a:ext uri="{FF2B5EF4-FFF2-40B4-BE49-F238E27FC236}">
                <a16:creationId xmlns:a16="http://schemas.microsoft.com/office/drawing/2014/main" xmlns="" id="{F1D05AB2-BC4F-014F-89AA-54A6ECFDB3BD}"/>
              </a:ext>
            </a:extLst>
          </p:cNvPr>
          <p:cNvSpPr/>
          <p:nvPr userDrawn="1"/>
        </p:nvSpPr>
        <p:spPr>
          <a:xfrm>
            <a:off x="4716000" y="1812561"/>
            <a:ext cx="4428000" cy="4667614"/>
          </a:xfrm>
          <a:prstGeom prst="rect">
            <a:avLst/>
          </a:prstGeom>
          <a:solidFill>
            <a:srgbClr val="E1EBF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75"/>
              </a:spcBef>
              <a:spcAft>
                <a:spcPts val="75"/>
              </a:spcAft>
            </a:pPr>
            <a:endParaRPr lang="en-GB" sz="1050" dirty="0">
              <a:solidFill>
                <a:prstClr val="white"/>
              </a:solidFill>
            </a:endParaRPr>
          </a:p>
        </p:txBody>
      </p:sp>
      <p:sp>
        <p:nvSpPr>
          <p:cNvPr id="22" name="Rectangle 6">
            <a:extLst>
              <a:ext uri="{FF2B5EF4-FFF2-40B4-BE49-F238E27FC236}">
                <a16:creationId xmlns:a16="http://schemas.microsoft.com/office/drawing/2014/main" xmlns="" id="{0242EF1D-E640-0F4B-97ED-51B9DE65E365}"/>
              </a:ext>
            </a:extLst>
          </p:cNvPr>
          <p:cNvSpPr>
            <a:spLocks noChangeArrowheads="1"/>
          </p:cNvSpPr>
          <p:nvPr userDrawn="1"/>
        </p:nvSpPr>
        <p:spPr bwMode="auto">
          <a:xfrm>
            <a:off x="8460582" y="6540063"/>
            <a:ext cx="432197"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600" b="1" smtClean="0">
                <a:solidFill>
                  <a:srgbClr val="023B61"/>
                </a:solidFill>
              </a:rPr>
              <a:pPr algn="r" eaLnBrk="1" hangingPunct="1">
                <a:defRPr/>
              </a:pPr>
              <a:t>‹#›</a:t>
            </a:fld>
            <a:endParaRPr lang="en-ZA" altLang="en-US" sz="600" b="1" dirty="0">
              <a:solidFill>
                <a:srgbClr val="023B61"/>
              </a:solidFill>
            </a:endParaRPr>
          </a:p>
        </p:txBody>
      </p:sp>
      <p:sp>
        <p:nvSpPr>
          <p:cNvPr id="25" name="Rectangle 24">
            <a:extLst>
              <a:ext uri="{FF2B5EF4-FFF2-40B4-BE49-F238E27FC236}">
                <a16:creationId xmlns:a16="http://schemas.microsoft.com/office/drawing/2014/main" xmlns="" id="{81B1360F-5F53-A54C-9B8A-3582A87B5DCA}"/>
              </a:ext>
            </a:extLst>
          </p:cNvPr>
          <p:cNvSpPr/>
          <p:nvPr userDrawn="1"/>
        </p:nvSpPr>
        <p:spPr>
          <a:xfrm>
            <a:off x="89503" y="6569060"/>
            <a:ext cx="930063" cy="173124"/>
          </a:xfrm>
          <a:prstGeom prst="rect">
            <a:avLst/>
          </a:prstGeom>
        </p:spPr>
        <p:txBody>
          <a:bodyPr wrap="none">
            <a:spAutoFit/>
          </a:bodyPr>
          <a:lstStyle/>
          <a:p>
            <a:r>
              <a:rPr lang="en-US" sz="525" dirty="0">
                <a:solidFill>
                  <a:srgbClr val="023B61"/>
                </a:solidFill>
                <a:latin typeface="Arial"/>
              </a:rPr>
              <a:t>Copyright ©, 2021, Sasol</a:t>
            </a:r>
          </a:p>
        </p:txBody>
      </p:sp>
      <p:sp>
        <p:nvSpPr>
          <p:cNvPr id="30" name="Title 1">
            <a:extLst>
              <a:ext uri="{FF2B5EF4-FFF2-40B4-BE49-F238E27FC236}">
                <a16:creationId xmlns:a16="http://schemas.microsoft.com/office/drawing/2014/main" xmlns="" id="{0A591E79-A8B2-C342-8373-56C03B2F5382}"/>
              </a:ext>
            </a:extLst>
          </p:cNvPr>
          <p:cNvSpPr>
            <a:spLocks noGrp="1"/>
          </p:cNvSpPr>
          <p:nvPr>
            <p:ph type="ctrTitle" hasCustomPrompt="1"/>
          </p:nvPr>
        </p:nvSpPr>
        <p:spPr>
          <a:xfrm>
            <a:off x="4959524" y="2793412"/>
            <a:ext cx="3775511" cy="1457398"/>
          </a:xfrm>
        </p:spPr>
        <p:txBody>
          <a:bodyPr anchor="b"/>
          <a:lstStyle>
            <a:lvl1pPr algn="l">
              <a:lnSpc>
                <a:spcPct val="100000"/>
              </a:lnSpc>
              <a:defRPr sz="1800">
                <a:solidFill>
                  <a:srgbClr val="023B61"/>
                </a:solidFill>
              </a:defRPr>
            </a:lvl1pPr>
          </a:lstStyle>
          <a:p>
            <a:r>
              <a:rPr lang="en-US" dirty="0"/>
              <a:t>CLICK TO EDIT MASTER TITLE STYLE</a:t>
            </a:r>
            <a:endParaRPr lang="en-ZA" dirty="0"/>
          </a:p>
        </p:txBody>
      </p:sp>
      <p:sp>
        <p:nvSpPr>
          <p:cNvPr id="31" name="Subtitle 2">
            <a:extLst>
              <a:ext uri="{FF2B5EF4-FFF2-40B4-BE49-F238E27FC236}">
                <a16:creationId xmlns:a16="http://schemas.microsoft.com/office/drawing/2014/main" xmlns="" id="{73B99938-01AA-C243-B8A6-0434305054FC}"/>
              </a:ext>
            </a:extLst>
          </p:cNvPr>
          <p:cNvSpPr>
            <a:spLocks noGrp="1"/>
          </p:cNvSpPr>
          <p:nvPr>
            <p:ph type="subTitle" idx="1"/>
          </p:nvPr>
        </p:nvSpPr>
        <p:spPr>
          <a:xfrm>
            <a:off x="4959524" y="4343116"/>
            <a:ext cx="3775511" cy="1034081"/>
          </a:xfrm>
          <a:prstGeom prst="rect">
            <a:avLst/>
          </a:prstGeom>
        </p:spPr>
        <p:txBody>
          <a:bodyPr tIns="36000">
            <a:noAutofit/>
          </a:bodyPr>
          <a:lstStyle>
            <a:lvl1pPr marL="0" indent="0" algn="l">
              <a:lnSpc>
                <a:spcPct val="100000"/>
              </a:lnSpc>
              <a:buNone/>
              <a:defRPr sz="1200" b="0">
                <a:solidFill>
                  <a:srgbClr val="023B6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endParaRPr lang="en-ZA" dirty="0"/>
          </a:p>
        </p:txBody>
      </p:sp>
      <p:pic>
        <p:nvPicPr>
          <p:cNvPr id="13" name="Picture 12">
            <a:extLst>
              <a:ext uri="{FF2B5EF4-FFF2-40B4-BE49-F238E27FC236}">
                <a16:creationId xmlns:a16="http://schemas.microsoft.com/office/drawing/2014/main" xmlns="" id="{FE9E282D-532F-B34A-AEFC-72891C69F7E8}"/>
              </a:ext>
            </a:extLst>
          </p:cNvPr>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6228184" y="260649"/>
            <a:ext cx="2664296" cy="1205277"/>
          </a:xfrm>
          <a:prstGeom prst="rect">
            <a:avLst/>
          </a:prstGeom>
        </p:spPr>
      </p:pic>
      <p:sp>
        <p:nvSpPr>
          <p:cNvPr id="11" name="Picture Placeholder 2">
            <a:extLst>
              <a:ext uri="{FF2B5EF4-FFF2-40B4-BE49-F238E27FC236}">
                <a16:creationId xmlns:a16="http://schemas.microsoft.com/office/drawing/2014/main" xmlns="" id="{A431FDE5-6285-644B-9CD7-904A777E48EF}"/>
              </a:ext>
            </a:extLst>
          </p:cNvPr>
          <p:cNvSpPr>
            <a:spLocks noGrp="1"/>
          </p:cNvSpPr>
          <p:nvPr>
            <p:ph type="pic" sz="quarter" idx="10"/>
          </p:nvPr>
        </p:nvSpPr>
        <p:spPr>
          <a:xfrm>
            <a:off x="3257715" y="5285050"/>
            <a:ext cx="1388661" cy="1168286"/>
          </a:xfrm>
        </p:spPr>
        <p:txBody>
          <a:bodyPr/>
          <a:lstStyle>
            <a:lvl1pPr>
              <a:defRPr sz="1100"/>
            </a:lvl1pPr>
          </a:lstStyle>
          <a:p>
            <a:endParaRPr lang="en-US" dirty="0"/>
          </a:p>
        </p:txBody>
      </p:sp>
      <p:sp>
        <p:nvSpPr>
          <p:cNvPr id="12" name="Picture Placeholder 2">
            <a:extLst>
              <a:ext uri="{FF2B5EF4-FFF2-40B4-BE49-F238E27FC236}">
                <a16:creationId xmlns:a16="http://schemas.microsoft.com/office/drawing/2014/main" xmlns="" id="{F17CE6D3-0AC8-2B41-ABFB-FDC10B5318D1}"/>
              </a:ext>
            </a:extLst>
          </p:cNvPr>
          <p:cNvSpPr>
            <a:spLocks noGrp="1"/>
          </p:cNvSpPr>
          <p:nvPr>
            <p:ph type="pic" sz="quarter" idx="11"/>
          </p:nvPr>
        </p:nvSpPr>
        <p:spPr>
          <a:xfrm>
            <a:off x="1443921" y="5277876"/>
            <a:ext cx="1734074" cy="1186092"/>
          </a:xfrm>
        </p:spPr>
        <p:txBody>
          <a:bodyPr/>
          <a:lstStyle>
            <a:lvl1pPr>
              <a:defRPr sz="1100"/>
            </a:lvl1pPr>
          </a:lstStyle>
          <a:p>
            <a:endParaRPr lang="en-US" dirty="0"/>
          </a:p>
        </p:txBody>
      </p:sp>
      <p:sp>
        <p:nvSpPr>
          <p:cNvPr id="14" name="Picture Placeholder 2">
            <a:extLst>
              <a:ext uri="{FF2B5EF4-FFF2-40B4-BE49-F238E27FC236}">
                <a16:creationId xmlns:a16="http://schemas.microsoft.com/office/drawing/2014/main" xmlns="" id="{D7447CBF-98DC-5242-85AD-3B069F9A0973}"/>
              </a:ext>
            </a:extLst>
          </p:cNvPr>
          <p:cNvSpPr>
            <a:spLocks noGrp="1"/>
          </p:cNvSpPr>
          <p:nvPr>
            <p:ph type="pic" sz="quarter" idx="12"/>
          </p:nvPr>
        </p:nvSpPr>
        <p:spPr>
          <a:xfrm>
            <a:off x="-66" y="4648464"/>
            <a:ext cx="1358603" cy="1815504"/>
          </a:xfrm>
        </p:spPr>
        <p:txBody>
          <a:bodyPr/>
          <a:lstStyle>
            <a:lvl1pPr>
              <a:defRPr sz="1100"/>
            </a:lvl1pPr>
          </a:lstStyle>
          <a:p>
            <a:endParaRPr lang="en-US" dirty="0"/>
          </a:p>
        </p:txBody>
      </p:sp>
      <p:sp>
        <p:nvSpPr>
          <p:cNvPr id="15" name="Picture Placeholder 2">
            <a:extLst>
              <a:ext uri="{FF2B5EF4-FFF2-40B4-BE49-F238E27FC236}">
                <a16:creationId xmlns:a16="http://schemas.microsoft.com/office/drawing/2014/main" xmlns="" id="{29429FBF-8435-3B4D-8C24-534391250821}"/>
              </a:ext>
            </a:extLst>
          </p:cNvPr>
          <p:cNvSpPr>
            <a:spLocks noGrp="1"/>
          </p:cNvSpPr>
          <p:nvPr>
            <p:ph type="pic" sz="quarter" idx="13"/>
          </p:nvPr>
        </p:nvSpPr>
        <p:spPr>
          <a:xfrm>
            <a:off x="1443921" y="3696958"/>
            <a:ext cx="1696145" cy="1498096"/>
          </a:xfrm>
        </p:spPr>
        <p:txBody>
          <a:bodyPr/>
          <a:lstStyle>
            <a:lvl1pPr>
              <a:defRPr sz="1100"/>
            </a:lvl1pPr>
          </a:lstStyle>
          <a:p>
            <a:endParaRPr lang="en-US" dirty="0"/>
          </a:p>
        </p:txBody>
      </p:sp>
      <p:sp>
        <p:nvSpPr>
          <p:cNvPr id="16" name="Picture Placeholder 2">
            <a:extLst>
              <a:ext uri="{FF2B5EF4-FFF2-40B4-BE49-F238E27FC236}">
                <a16:creationId xmlns:a16="http://schemas.microsoft.com/office/drawing/2014/main" xmlns="" id="{EBBCCCA4-0A16-4A40-8CBB-1E0449EF560C}"/>
              </a:ext>
            </a:extLst>
          </p:cNvPr>
          <p:cNvSpPr>
            <a:spLocks noGrp="1"/>
          </p:cNvSpPr>
          <p:nvPr>
            <p:ph type="pic" sz="quarter" idx="14"/>
          </p:nvPr>
        </p:nvSpPr>
        <p:spPr>
          <a:xfrm>
            <a:off x="3234195" y="3691878"/>
            <a:ext cx="1410004" cy="1498096"/>
          </a:xfrm>
        </p:spPr>
        <p:txBody>
          <a:bodyPr/>
          <a:lstStyle>
            <a:lvl1pPr>
              <a:defRPr sz="1100"/>
            </a:lvl1pPr>
          </a:lstStyle>
          <a:p>
            <a:endParaRPr lang="en-US" dirty="0"/>
          </a:p>
        </p:txBody>
      </p:sp>
      <p:sp>
        <p:nvSpPr>
          <p:cNvPr id="17" name="Picture Placeholder 2">
            <a:extLst>
              <a:ext uri="{FF2B5EF4-FFF2-40B4-BE49-F238E27FC236}">
                <a16:creationId xmlns:a16="http://schemas.microsoft.com/office/drawing/2014/main" xmlns="" id="{452E7E71-676D-3242-9844-539920222864}"/>
              </a:ext>
            </a:extLst>
          </p:cNvPr>
          <p:cNvSpPr>
            <a:spLocks noGrp="1"/>
          </p:cNvSpPr>
          <p:nvPr>
            <p:ph type="pic" sz="quarter" idx="15"/>
          </p:nvPr>
        </p:nvSpPr>
        <p:spPr>
          <a:xfrm>
            <a:off x="3144876" y="1819634"/>
            <a:ext cx="1491058" cy="1787162"/>
          </a:xfrm>
        </p:spPr>
        <p:txBody>
          <a:bodyPr/>
          <a:lstStyle>
            <a:lvl1pPr>
              <a:defRPr sz="1100"/>
            </a:lvl1pPr>
          </a:lstStyle>
          <a:p>
            <a:endParaRPr lang="en-US" dirty="0"/>
          </a:p>
        </p:txBody>
      </p:sp>
      <p:sp>
        <p:nvSpPr>
          <p:cNvPr id="18" name="Picture Placeholder 2">
            <a:extLst>
              <a:ext uri="{FF2B5EF4-FFF2-40B4-BE49-F238E27FC236}">
                <a16:creationId xmlns:a16="http://schemas.microsoft.com/office/drawing/2014/main" xmlns="" id="{D1236F05-328B-BD45-BA59-BC831D6797E9}"/>
              </a:ext>
            </a:extLst>
          </p:cNvPr>
          <p:cNvSpPr>
            <a:spLocks noGrp="1"/>
          </p:cNvSpPr>
          <p:nvPr>
            <p:ph type="pic" sz="quarter" idx="16"/>
          </p:nvPr>
        </p:nvSpPr>
        <p:spPr>
          <a:xfrm>
            <a:off x="1457425" y="1816814"/>
            <a:ext cx="1602575" cy="1787162"/>
          </a:xfrm>
        </p:spPr>
        <p:txBody>
          <a:bodyPr/>
          <a:lstStyle>
            <a:lvl1pPr>
              <a:defRPr sz="1100"/>
            </a:lvl1pPr>
          </a:lstStyle>
          <a:p>
            <a:endParaRPr lang="en-US" dirty="0"/>
          </a:p>
        </p:txBody>
      </p:sp>
      <p:sp>
        <p:nvSpPr>
          <p:cNvPr id="19" name="Picture Placeholder 2">
            <a:extLst>
              <a:ext uri="{FF2B5EF4-FFF2-40B4-BE49-F238E27FC236}">
                <a16:creationId xmlns:a16="http://schemas.microsoft.com/office/drawing/2014/main" xmlns="" id="{BED9DD74-3E65-1246-93A7-3BC195C0D7A9}"/>
              </a:ext>
            </a:extLst>
          </p:cNvPr>
          <p:cNvSpPr>
            <a:spLocks noGrp="1"/>
          </p:cNvSpPr>
          <p:nvPr>
            <p:ph type="pic" sz="quarter" idx="17"/>
          </p:nvPr>
        </p:nvSpPr>
        <p:spPr>
          <a:xfrm>
            <a:off x="-8708" y="1812560"/>
            <a:ext cx="1380749" cy="1787162"/>
          </a:xfrm>
        </p:spPr>
        <p:txBody>
          <a:bodyPr/>
          <a:lstStyle>
            <a:lvl1pPr>
              <a:defRPr sz="1100"/>
            </a:lvl1pPr>
          </a:lstStyle>
          <a:p>
            <a:endParaRPr lang="en-US" dirty="0"/>
          </a:p>
        </p:txBody>
      </p:sp>
      <p:sp>
        <p:nvSpPr>
          <p:cNvPr id="20" name="Picture Placeholder 2">
            <a:extLst>
              <a:ext uri="{FF2B5EF4-FFF2-40B4-BE49-F238E27FC236}">
                <a16:creationId xmlns:a16="http://schemas.microsoft.com/office/drawing/2014/main" xmlns="" id="{41038997-57AC-384E-9E98-DFF201E73A61}"/>
              </a:ext>
            </a:extLst>
          </p:cNvPr>
          <p:cNvSpPr>
            <a:spLocks noGrp="1"/>
          </p:cNvSpPr>
          <p:nvPr>
            <p:ph type="pic" sz="quarter" idx="18"/>
          </p:nvPr>
        </p:nvSpPr>
        <p:spPr>
          <a:xfrm>
            <a:off x="-11140" y="3667648"/>
            <a:ext cx="1380749" cy="904352"/>
          </a:xfrm>
        </p:spPr>
        <p:txBody>
          <a:bodyPr/>
          <a:lstStyle>
            <a:lvl1pPr>
              <a:defRPr sz="1100"/>
            </a:lvl1pPr>
          </a:lstStyle>
          <a:p>
            <a:endParaRPr lang="en-US" dirty="0"/>
          </a:p>
        </p:txBody>
      </p:sp>
    </p:spTree>
    <p:extLst>
      <p:ext uri="{BB962C8B-B14F-4D97-AF65-F5344CB8AC3E}">
        <p14:creationId xmlns:p14="http://schemas.microsoft.com/office/powerpoint/2010/main" xmlns="" val="1406499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2">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xmlns="" id="{F1D05AB2-BC4F-014F-89AA-54A6ECFDB3BD}"/>
              </a:ext>
            </a:extLst>
          </p:cNvPr>
          <p:cNvSpPr/>
          <p:nvPr userDrawn="1"/>
        </p:nvSpPr>
        <p:spPr>
          <a:xfrm>
            <a:off x="4738328" y="1812561"/>
            <a:ext cx="4405672" cy="4667614"/>
          </a:xfrm>
          <a:prstGeom prst="rect">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75"/>
              </a:spcBef>
              <a:spcAft>
                <a:spcPts val="75"/>
              </a:spcAft>
            </a:pPr>
            <a:endParaRPr lang="en-GB" sz="1050" dirty="0">
              <a:solidFill>
                <a:prstClr val="white"/>
              </a:solidFill>
            </a:endParaRPr>
          </a:p>
        </p:txBody>
      </p:sp>
      <p:sp>
        <p:nvSpPr>
          <p:cNvPr id="30" name="Title 1">
            <a:extLst>
              <a:ext uri="{FF2B5EF4-FFF2-40B4-BE49-F238E27FC236}">
                <a16:creationId xmlns:a16="http://schemas.microsoft.com/office/drawing/2014/main" xmlns="" id="{0A591E79-A8B2-C342-8373-56C03B2F5382}"/>
              </a:ext>
            </a:extLst>
          </p:cNvPr>
          <p:cNvSpPr>
            <a:spLocks noGrp="1"/>
          </p:cNvSpPr>
          <p:nvPr>
            <p:ph type="ctrTitle" hasCustomPrompt="1"/>
          </p:nvPr>
        </p:nvSpPr>
        <p:spPr>
          <a:xfrm>
            <a:off x="4959524" y="2793412"/>
            <a:ext cx="3775511" cy="1457398"/>
          </a:xfrm>
        </p:spPr>
        <p:txBody>
          <a:bodyPr anchor="b"/>
          <a:lstStyle>
            <a:lvl1pPr algn="l">
              <a:lnSpc>
                <a:spcPct val="100000"/>
              </a:lnSpc>
              <a:defRPr sz="1800">
                <a:solidFill>
                  <a:schemeClr val="bg1"/>
                </a:solidFill>
              </a:defRPr>
            </a:lvl1pPr>
          </a:lstStyle>
          <a:p>
            <a:r>
              <a:rPr lang="en-US" dirty="0"/>
              <a:t>CLICK TO EDIT MASTER TITLE STYLE</a:t>
            </a:r>
            <a:endParaRPr lang="en-ZA" dirty="0"/>
          </a:p>
        </p:txBody>
      </p:sp>
      <p:sp>
        <p:nvSpPr>
          <p:cNvPr id="31" name="Subtitle 2">
            <a:extLst>
              <a:ext uri="{FF2B5EF4-FFF2-40B4-BE49-F238E27FC236}">
                <a16:creationId xmlns:a16="http://schemas.microsoft.com/office/drawing/2014/main" xmlns="" id="{73B99938-01AA-C243-B8A6-0434305054FC}"/>
              </a:ext>
            </a:extLst>
          </p:cNvPr>
          <p:cNvSpPr>
            <a:spLocks noGrp="1"/>
          </p:cNvSpPr>
          <p:nvPr>
            <p:ph type="subTitle" idx="1"/>
          </p:nvPr>
        </p:nvSpPr>
        <p:spPr>
          <a:xfrm>
            <a:off x="4959524" y="4343116"/>
            <a:ext cx="3775511" cy="1034081"/>
          </a:xfrm>
          <a:prstGeom prst="rect">
            <a:avLst/>
          </a:prstGeom>
        </p:spPr>
        <p:txBody>
          <a:bodyPr tIns="36000">
            <a:noAutofit/>
          </a:bodyPr>
          <a:lstStyle>
            <a:lvl1pPr marL="0" indent="0" algn="l">
              <a:lnSpc>
                <a:spcPct val="100000"/>
              </a:lnSpc>
              <a:buNone/>
              <a:defRPr sz="1200" b="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endParaRPr lang="en-ZA" dirty="0"/>
          </a:p>
        </p:txBody>
      </p:sp>
      <p:sp>
        <p:nvSpPr>
          <p:cNvPr id="11" name="Rectangle 10">
            <a:extLst>
              <a:ext uri="{FF2B5EF4-FFF2-40B4-BE49-F238E27FC236}">
                <a16:creationId xmlns:a16="http://schemas.microsoft.com/office/drawing/2014/main" xmlns="" id="{F6E9E9AB-9BE9-F64E-9D97-579EFA9FB0DE}"/>
              </a:ext>
            </a:extLst>
          </p:cNvPr>
          <p:cNvSpPr/>
          <p:nvPr userDrawn="1"/>
        </p:nvSpPr>
        <p:spPr>
          <a:xfrm>
            <a:off x="0" y="6480176"/>
            <a:ext cx="9144000" cy="377825"/>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75"/>
              </a:spcBef>
              <a:spcAft>
                <a:spcPts val="75"/>
              </a:spcAft>
            </a:pPr>
            <a:endParaRPr lang="en-GB" sz="1050" dirty="0">
              <a:solidFill>
                <a:prstClr val="white"/>
              </a:solidFill>
            </a:endParaRPr>
          </a:p>
        </p:txBody>
      </p:sp>
      <p:sp>
        <p:nvSpPr>
          <p:cNvPr id="12" name="Rectangle 6">
            <a:extLst>
              <a:ext uri="{FF2B5EF4-FFF2-40B4-BE49-F238E27FC236}">
                <a16:creationId xmlns:a16="http://schemas.microsoft.com/office/drawing/2014/main" xmlns="" id="{354BA4B4-3A89-B74C-AC85-048BAFC1C796}"/>
              </a:ext>
            </a:extLst>
          </p:cNvPr>
          <p:cNvSpPr>
            <a:spLocks noChangeArrowheads="1"/>
          </p:cNvSpPr>
          <p:nvPr userDrawn="1"/>
        </p:nvSpPr>
        <p:spPr bwMode="auto">
          <a:xfrm>
            <a:off x="8460582" y="6540063"/>
            <a:ext cx="432197"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600" b="1" smtClean="0">
                <a:solidFill>
                  <a:srgbClr val="023B61"/>
                </a:solidFill>
              </a:rPr>
              <a:pPr algn="r" eaLnBrk="1" hangingPunct="1">
                <a:defRPr/>
              </a:pPr>
              <a:t>‹#›</a:t>
            </a:fld>
            <a:endParaRPr lang="en-ZA" altLang="en-US" sz="600" b="1" dirty="0">
              <a:solidFill>
                <a:srgbClr val="023B61"/>
              </a:solidFill>
            </a:endParaRPr>
          </a:p>
        </p:txBody>
      </p:sp>
      <p:sp>
        <p:nvSpPr>
          <p:cNvPr id="13" name="Rectangle 12">
            <a:extLst>
              <a:ext uri="{FF2B5EF4-FFF2-40B4-BE49-F238E27FC236}">
                <a16:creationId xmlns:a16="http://schemas.microsoft.com/office/drawing/2014/main" xmlns="" id="{89CA7DA9-1D60-ED4F-A394-2FA8452A9125}"/>
              </a:ext>
            </a:extLst>
          </p:cNvPr>
          <p:cNvSpPr/>
          <p:nvPr userDrawn="1"/>
        </p:nvSpPr>
        <p:spPr>
          <a:xfrm>
            <a:off x="89503" y="6569060"/>
            <a:ext cx="930063" cy="173124"/>
          </a:xfrm>
          <a:prstGeom prst="rect">
            <a:avLst/>
          </a:prstGeom>
        </p:spPr>
        <p:txBody>
          <a:bodyPr wrap="none">
            <a:spAutoFit/>
          </a:bodyPr>
          <a:lstStyle/>
          <a:p>
            <a:r>
              <a:rPr lang="en-US" sz="525" dirty="0">
                <a:solidFill>
                  <a:srgbClr val="023B61"/>
                </a:solidFill>
                <a:latin typeface="Arial"/>
              </a:rPr>
              <a:t>Copyright ©, 2021, Sasol</a:t>
            </a:r>
          </a:p>
        </p:txBody>
      </p:sp>
      <p:pic>
        <p:nvPicPr>
          <p:cNvPr id="10" name="Picture 9">
            <a:extLst>
              <a:ext uri="{FF2B5EF4-FFF2-40B4-BE49-F238E27FC236}">
                <a16:creationId xmlns:a16="http://schemas.microsoft.com/office/drawing/2014/main" xmlns="" id="{C42D7FD0-98FE-2C4A-81AC-EABD615620DB}"/>
              </a:ext>
            </a:extLst>
          </p:cNvPr>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6228184" y="260649"/>
            <a:ext cx="2664296" cy="1205277"/>
          </a:xfrm>
          <a:prstGeom prst="rect">
            <a:avLst/>
          </a:prstGeom>
        </p:spPr>
      </p:pic>
      <p:sp>
        <p:nvSpPr>
          <p:cNvPr id="14" name="Picture Placeholder 2">
            <a:extLst>
              <a:ext uri="{FF2B5EF4-FFF2-40B4-BE49-F238E27FC236}">
                <a16:creationId xmlns:a16="http://schemas.microsoft.com/office/drawing/2014/main" xmlns="" id="{D3D882AE-81E8-3040-A8D9-B59E86F575A1}"/>
              </a:ext>
            </a:extLst>
          </p:cNvPr>
          <p:cNvSpPr>
            <a:spLocks noGrp="1"/>
          </p:cNvSpPr>
          <p:nvPr>
            <p:ph type="pic" sz="quarter" idx="10"/>
          </p:nvPr>
        </p:nvSpPr>
        <p:spPr>
          <a:xfrm>
            <a:off x="3257715" y="5285050"/>
            <a:ext cx="1388661" cy="1168286"/>
          </a:xfrm>
        </p:spPr>
        <p:txBody>
          <a:bodyPr/>
          <a:lstStyle>
            <a:lvl1pPr>
              <a:defRPr sz="1100"/>
            </a:lvl1pPr>
          </a:lstStyle>
          <a:p>
            <a:endParaRPr lang="en-US" dirty="0"/>
          </a:p>
        </p:txBody>
      </p:sp>
      <p:sp>
        <p:nvSpPr>
          <p:cNvPr id="15" name="Picture Placeholder 2">
            <a:extLst>
              <a:ext uri="{FF2B5EF4-FFF2-40B4-BE49-F238E27FC236}">
                <a16:creationId xmlns:a16="http://schemas.microsoft.com/office/drawing/2014/main" xmlns="" id="{CBD2E54B-C959-7F48-B9AD-3B04C1709635}"/>
              </a:ext>
            </a:extLst>
          </p:cNvPr>
          <p:cNvSpPr>
            <a:spLocks noGrp="1"/>
          </p:cNvSpPr>
          <p:nvPr>
            <p:ph type="pic" sz="quarter" idx="11"/>
          </p:nvPr>
        </p:nvSpPr>
        <p:spPr>
          <a:xfrm>
            <a:off x="1443921" y="5277876"/>
            <a:ext cx="1734074" cy="1186092"/>
          </a:xfrm>
        </p:spPr>
        <p:txBody>
          <a:bodyPr/>
          <a:lstStyle>
            <a:lvl1pPr>
              <a:defRPr sz="1100"/>
            </a:lvl1pPr>
          </a:lstStyle>
          <a:p>
            <a:endParaRPr lang="en-US" dirty="0"/>
          </a:p>
        </p:txBody>
      </p:sp>
      <p:sp>
        <p:nvSpPr>
          <p:cNvPr id="16" name="Picture Placeholder 2">
            <a:extLst>
              <a:ext uri="{FF2B5EF4-FFF2-40B4-BE49-F238E27FC236}">
                <a16:creationId xmlns:a16="http://schemas.microsoft.com/office/drawing/2014/main" xmlns="" id="{0EE95C13-DCE6-BA41-9207-62B450E4B2B2}"/>
              </a:ext>
            </a:extLst>
          </p:cNvPr>
          <p:cNvSpPr>
            <a:spLocks noGrp="1"/>
          </p:cNvSpPr>
          <p:nvPr>
            <p:ph type="pic" sz="quarter" idx="12"/>
          </p:nvPr>
        </p:nvSpPr>
        <p:spPr>
          <a:xfrm>
            <a:off x="-66" y="4648464"/>
            <a:ext cx="1358603" cy="1815504"/>
          </a:xfrm>
        </p:spPr>
        <p:txBody>
          <a:bodyPr/>
          <a:lstStyle>
            <a:lvl1pPr>
              <a:defRPr sz="1100"/>
            </a:lvl1pPr>
          </a:lstStyle>
          <a:p>
            <a:endParaRPr lang="en-US" dirty="0"/>
          </a:p>
        </p:txBody>
      </p:sp>
      <p:sp>
        <p:nvSpPr>
          <p:cNvPr id="17" name="Picture Placeholder 2">
            <a:extLst>
              <a:ext uri="{FF2B5EF4-FFF2-40B4-BE49-F238E27FC236}">
                <a16:creationId xmlns:a16="http://schemas.microsoft.com/office/drawing/2014/main" xmlns="" id="{394BC547-E16C-EC43-AC14-09016722188C}"/>
              </a:ext>
            </a:extLst>
          </p:cNvPr>
          <p:cNvSpPr>
            <a:spLocks noGrp="1"/>
          </p:cNvSpPr>
          <p:nvPr>
            <p:ph type="pic" sz="quarter" idx="13"/>
          </p:nvPr>
        </p:nvSpPr>
        <p:spPr>
          <a:xfrm>
            <a:off x="1443921" y="3696958"/>
            <a:ext cx="1696145" cy="1498096"/>
          </a:xfrm>
        </p:spPr>
        <p:txBody>
          <a:bodyPr/>
          <a:lstStyle>
            <a:lvl1pPr>
              <a:defRPr sz="1100"/>
            </a:lvl1pPr>
          </a:lstStyle>
          <a:p>
            <a:endParaRPr lang="en-US" dirty="0"/>
          </a:p>
        </p:txBody>
      </p:sp>
      <p:sp>
        <p:nvSpPr>
          <p:cNvPr id="18" name="Picture Placeholder 2">
            <a:extLst>
              <a:ext uri="{FF2B5EF4-FFF2-40B4-BE49-F238E27FC236}">
                <a16:creationId xmlns:a16="http://schemas.microsoft.com/office/drawing/2014/main" xmlns="" id="{3FAE3BA6-68D4-BA42-9E64-6E9CC64082F0}"/>
              </a:ext>
            </a:extLst>
          </p:cNvPr>
          <p:cNvSpPr>
            <a:spLocks noGrp="1"/>
          </p:cNvSpPr>
          <p:nvPr>
            <p:ph type="pic" sz="quarter" idx="14"/>
          </p:nvPr>
        </p:nvSpPr>
        <p:spPr>
          <a:xfrm>
            <a:off x="3234195" y="3691878"/>
            <a:ext cx="1410004" cy="1498096"/>
          </a:xfrm>
        </p:spPr>
        <p:txBody>
          <a:bodyPr/>
          <a:lstStyle>
            <a:lvl1pPr>
              <a:defRPr sz="1100"/>
            </a:lvl1pPr>
          </a:lstStyle>
          <a:p>
            <a:endParaRPr lang="en-US" dirty="0"/>
          </a:p>
        </p:txBody>
      </p:sp>
      <p:sp>
        <p:nvSpPr>
          <p:cNvPr id="19" name="Picture Placeholder 2">
            <a:extLst>
              <a:ext uri="{FF2B5EF4-FFF2-40B4-BE49-F238E27FC236}">
                <a16:creationId xmlns:a16="http://schemas.microsoft.com/office/drawing/2014/main" xmlns="" id="{4D4BA4F1-9E86-BC40-8593-3BB0ADBA7125}"/>
              </a:ext>
            </a:extLst>
          </p:cNvPr>
          <p:cNvSpPr>
            <a:spLocks noGrp="1"/>
          </p:cNvSpPr>
          <p:nvPr>
            <p:ph type="pic" sz="quarter" idx="15"/>
          </p:nvPr>
        </p:nvSpPr>
        <p:spPr>
          <a:xfrm>
            <a:off x="3144876" y="1819634"/>
            <a:ext cx="1491058" cy="1787162"/>
          </a:xfrm>
        </p:spPr>
        <p:txBody>
          <a:bodyPr/>
          <a:lstStyle>
            <a:lvl1pPr>
              <a:defRPr sz="1100"/>
            </a:lvl1pPr>
          </a:lstStyle>
          <a:p>
            <a:endParaRPr lang="en-US" dirty="0"/>
          </a:p>
        </p:txBody>
      </p:sp>
      <p:sp>
        <p:nvSpPr>
          <p:cNvPr id="20" name="Picture Placeholder 2">
            <a:extLst>
              <a:ext uri="{FF2B5EF4-FFF2-40B4-BE49-F238E27FC236}">
                <a16:creationId xmlns:a16="http://schemas.microsoft.com/office/drawing/2014/main" xmlns="" id="{1795D272-4A95-0945-B922-7CBCDD2473F3}"/>
              </a:ext>
            </a:extLst>
          </p:cNvPr>
          <p:cNvSpPr>
            <a:spLocks noGrp="1"/>
          </p:cNvSpPr>
          <p:nvPr>
            <p:ph type="pic" sz="quarter" idx="16"/>
          </p:nvPr>
        </p:nvSpPr>
        <p:spPr>
          <a:xfrm>
            <a:off x="1457425" y="1816814"/>
            <a:ext cx="1602575" cy="1787162"/>
          </a:xfrm>
        </p:spPr>
        <p:txBody>
          <a:bodyPr/>
          <a:lstStyle>
            <a:lvl1pPr>
              <a:defRPr sz="1100"/>
            </a:lvl1pPr>
          </a:lstStyle>
          <a:p>
            <a:endParaRPr lang="en-US" dirty="0"/>
          </a:p>
        </p:txBody>
      </p:sp>
      <p:sp>
        <p:nvSpPr>
          <p:cNvPr id="21" name="Picture Placeholder 2">
            <a:extLst>
              <a:ext uri="{FF2B5EF4-FFF2-40B4-BE49-F238E27FC236}">
                <a16:creationId xmlns:a16="http://schemas.microsoft.com/office/drawing/2014/main" xmlns="" id="{8299A242-B6F2-B040-8F5E-2B28AC2CA566}"/>
              </a:ext>
            </a:extLst>
          </p:cNvPr>
          <p:cNvSpPr>
            <a:spLocks noGrp="1"/>
          </p:cNvSpPr>
          <p:nvPr>
            <p:ph type="pic" sz="quarter" idx="17"/>
          </p:nvPr>
        </p:nvSpPr>
        <p:spPr>
          <a:xfrm>
            <a:off x="-8708" y="1812560"/>
            <a:ext cx="1380749" cy="1787162"/>
          </a:xfrm>
        </p:spPr>
        <p:txBody>
          <a:bodyPr/>
          <a:lstStyle>
            <a:lvl1pPr>
              <a:defRPr sz="1100"/>
            </a:lvl1pPr>
          </a:lstStyle>
          <a:p>
            <a:endParaRPr lang="en-US" dirty="0"/>
          </a:p>
        </p:txBody>
      </p:sp>
      <p:sp>
        <p:nvSpPr>
          <p:cNvPr id="22" name="Picture Placeholder 2">
            <a:extLst>
              <a:ext uri="{FF2B5EF4-FFF2-40B4-BE49-F238E27FC236}">
                <a16:creationId xmlns:a16="http://schemas.microsoft.com/office/drawing/2014/main" xmlns="" id="{53050444-EBB9-044E-9168-7D532644FDC1}"/>
              </a:ext>
            </a:extLst>
          </p:cNvPr>
          <p:cNvSpPr>
            <a:spLocks noGrp="1"/>
          </p:cNvSpPr>
          <p:nvPr>
            <p:ph type="pic" sz="quarter" idx="18"/>
          </p:nvPr>
        </p:nvSpPr>
        <p:spPr>
          <a:xfrm>
            <a:off x="-11140" y="3667648"/>
            <a:ext cx="1380749" cy="904352"/>
          </a:xfrm>
        </p:spPr>
        <p:txBody>
          <a:bodyPr/>
          <a:lstStyle>
            <a:lvl1pPr>
              <a:defRPr sz="1100"/>
            </a:lvl1pPr>
          </a:lstStyle>
          <a:p>
            <a:endParaRPr lang="en-US" dirty="0"/>
          </a:p>
        </p:txBody>
      </p:sp>
    </p:spTree>
    <p:extLst>
      <p:ext uri="{BB962C8B-B14F-4D97-AF65-F5344CB8AC3E}">
        <p14:creationId xmlns:p14="http://schemas.microsoft.com/office/powerpoint/2010/main" xmlns="" val="1319413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 slide option 2">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xmlns="" id="{F1D05AB2-BC4F-014F-89AA-54A6ECFDB3BD}"/>
              </a:ext>
            </a:extLst>
          </p:cNvPr>
          <p:cNvSpPr/>
          <p:nvPr userDrawn="1"/>
        </p:nvSpPr>
        <p:spPr>
          <a:xfrm>
            <a:off x="4738328" y="1812561"/>
            <a:ext cx="4405672" cy="4667614"/>
          </a:xfrm>
          <a:prstGeom prst="rect">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75"/>
              </a:spcBef>
              <a:spcAft>
                <a:spcPts val="75"/>
              </a:spcAft>
            </a:pPr>
            <a:endParaRPr lang="en-GB" sz="1050" dirty="0">
              <a:solidFill>
                <a:prstClr val="white"/>
              </a:solidFill>
            </a:endParaRPr>
          </a:p>
        </p:txBody>
      </p:sp>
      <p:sp>
        <p:nvSpPr>
          <p:cNvPr id="30" name="Title 1">
            <a:extLst>
              <a:ext uri="{FF2B5EF4-FFF2-40B4-BE49-F238E27FC236}">
                <a16:creationId xmlns:a16="http://schemas.microsoft.com/office/drawing/2014/main" xmlns="" id="{0A591E79-A8B2-C342-8373-56C03B2F5382}"/>
              </a:ext>
            </a:extLst>
          </p:cNvPr>
          <p:cNvSpPr>
            <a:spLocks noGrp="1"/>
          </p:cNvSpPr>
          <p:nvPr>
            <p:ph type="ctrTitle" hasCustomPrompt="1"/>
          </p:nvPr>
        </p:nvSpPr>
        <p:spPr>
          <a:xfrm>
            <a:off x="4959524" y="2793412"/>
            <a:ext cx="3775511" cy="1457398"/>
          </a:xfrm>
        </p:spPr>
        <p:txBody>
          <a:bodyPr anchor="b"/>
          <a:lstStyle>
            <a:lvl1pPr algn="l">
              <a:lnSpc>
                <a:spcPct val="100000"/>
              </a:lnSpc>
              <a:defRPr sz="1800">
                <a:solidFill>
                  <a:schemeClr val="bg1"/>
                </a:solidFill>
              </a:defRPr>
            </a:lvl1pPr>
          </a:lstStyle>
          <a:p>
            <a:r>
              <a:rPr lang="en-US" dirty="0"/>
              <a:t>CLICK TO EDIT MASTER TITLE STYLE</a:t>
            </a:r>
            <a:endParaRPr lang="en-ZA" dirty="0"/>
          </a:p>
        </p:txBody>
      </p:sp>
      <p:sp>
        <p:nvSpPr>
          <p:cNvPr id="31" name="Subtitle 2">
            <a:extLst>
              <a:ext uri="{FF2B5EF4-FFF2-40B4-BE49-F238E27FC236}">
                <a16:creationId xmlns:a16="http://schemas.microsoft.com/office/drawing/2014/main" xmlns="" id="{73B99938-01AA-C243-B8A6-0434305054FC}"/>
              </a:ext>
            </a:extLst>
          </p:cNvPr>
          <p:cNvSpPr>
            <a:spLocks noGrp="1"/>
          </p:cNvSpPr>
          <p:nvPr>
            <p:ph type="subTitle" idx="1"/>
          </p:nvPr>
        </p:nvSpPr>
        <p:spPr>
          <a:xfrm>
            <a:off x="4959524" y="4343116"/>
            <a:ext cx="3775511" cy="1034081"/>
          </a:xfrm>
          <a:prstGeom prst="rect">
            <a:avLst/>
          </a:prstGeom>
        </p:spPr>
        <p:txBody>
          <a:bodyPr tIns="36000">
            <a:noAutofit/>
          </a:bodyPr>
          <a:lstStyle>
            <a:lvl1pPr marL="0" indent="0" algn="l">
              <a:lnSpc>
                <a:spcPct val="100000"/>
              </a:lnSpc>
              <a:buNone/>
              <a:defRPr sz="1200" b="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endParaRPr lang="en-ZA" dirty="0"/>
          </a:p>
        </p:txBody>
      </p:sp>
      <p:sp>
        <p:nvSpPr>
          <p:cNvPr id="11" name="Rectangle 10">
            <a:extLst>
              <a:ext uri="{FF2B5EF4-FFF2-40B4-BE49-F238E27FC236}">
                <a16:creationId xmlns:a16="http://schemas.microsoft.com/office/drawing/2014/main" xmlns="" id="{F6E9E9AB-9BE9-F64E-9D97-579EFA9FB0DE}"/>
              </a:ext>
            </a:extLst>
          </p:cNvPr>
          <p:cNvSpPr/>
          <p:nvPr userDrawn="1"/>
        </p:nvSpPr>
        <p:spPr>
          <a:xfrm>
            <a:off x="0" y="6480176"/>
            <a:ext cx="9144000" cy="377825"/>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75"/>
              </a:spcBef>
              <a:spcAft>
                <a:spcPts val="75"/>
              </a:spcAft>
            </a:pPr>
            <a:endParaRPr lang="en-GB" sz="1050" dirty="0">
              <a:solidFill>
                <a:prstClr val="white"/>
              </a:solidFill>
            </a:endParaRPr>
          </a:p>
        </p:txBody>
      </p:sp>
      <p:sp>
        <p:nvSpPr>
          <p:cNvPr id="12" name="Rectangle 6">
            <a:extLst>
              <a:ext uri="{FF2B5EF4-FFF2-40B4-BE49-F238E27FC236}">
                <a16:creationId xmlns:a16="http://schemas.microsoft.com/office/drawing/2014/main" xmlns="" id="{354BA4B4-3A89-B74C-AC85-048BAFC1C796}"/>
              </a:ext>
            </a:extLst>
          </p:cNvPr>
          <p:cNvSpPr>
            <a:spLocks noChangeArrowheads="1"/>
          </p:cNvSpPr>
          <p:nvPr userDrawn="1"/>
        </p:nvSpPr>
        <p:spPr bwMode="auto">
          <a:xfrm>
            <a:off x="8460582" y="6540063"/>
            <a:ext cx="432197"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600" b="1" smtClean="0">
                <a:solidFill>
                  <a:srgbClr val="023B61"/>
                </a:solidFill>
              </a:rPr>
              <a:pPr algn="r" eaLnBrk="1" hangingPunct="1">
                <a:defRPr/>
              </a:pPr>
              <a:t>‹#›</a:t>
            </a:fld>
            <a:endParaRPr lang="en-ZA" altLang="en-US" sz="600" b="1" dirty="0">
              <a:solidFill>
                <a:srgbClr val="023B61"/>
              </a:solidFill>
            </a:endParaRPr>
          </a:p>
        </p:txBody>
      </p:sp>
      <p:sp>
        <p:nvSpPr>
          <p:cNvPr id="13" name="Rectangle 12">
            <a:extLst>
              <a:ext uri="{FF2B5EF4-FFF2-40B4-BE49-F238E27FC236}">
                <a16:creationId xmlns:a16="http://schemas.microsoft.com/office/drawing/2014/main" xmlns="" id="{89CA7DA9-1D60-ED4F-A394-2FA8452A9125}"/>
              </a:ext>
            </a:extLst>
          </p:cNvPr>
          <p:cNvSpPr/>
          <p:nvPr userDrawn="1"/>
        </p:nvSpPr>
        <p:spPr>
          <a:xfrm>
            <a:off x="89503" y="6569060"/>
            <a:ext cx="930063" cy="173124"/>
          </a:xfrm>
          <a:prstGeom prst="rect">
            <a:avLst/>
          </a:prstGeom>
        </p:spPr>
        <p:txBody>
          <a:bodyPr wrap="none">
            <a:spAutoFit/>
          </a:bodyPr>
          <a:lstStyle/>
          <a:p>
            <a:r>
              <a:rPr lang="en-US" sz="525" dirty="0">
                <a:solidFill>
                  <a:srgbClr val="023B61"/>
                </a:solidFill>
                <a:latin typeface="Arial"/>
              </a:rPr>
              <a:t>Copyright ©, 2021, Sasol</a:t>
            </a:r>
          </a:p>
        </p:txBody>
      </p:sp>
      <p:pic>
        <p:nvPicPr>
          <p:cNvPr id="10" name="Picture 9">
            <a:extLst>
              <a:ext uri="{FF2B5EF4-FFF2-40B4-BE49-F238E27FC236}">
                <a16:creationId xmlns:a16="http://schemas.microsoft.com/office/drawing/2014/main" xmlns="" id="{C42D7FD0-98FE-2C4A-81AC-EABD615620DB}"/>
              </a:ext>
            </a:extLst>
          </p:cNvPr>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6228184" y="260649"/>
            <a:ext cx="2664296" cy="1205277"/>
          </a:xfrm>
          <a:prstGeom prst="rect">
            <a:avLst/>
          </a:prstGeom>
        </p:spPr>
      </p:pic>
      <p:sp>
        <p:nvSpPr>
          <p:cNvPr id="21" name="Picture Placeholder 2">
            <a:extLst>
              <a:ext uri="{FF2B5EF4-FFF2-40B4-BE49-F238E27FC236}">
                <a16:creationId xmlns:a16="http://schemas.microsoft.com/office/drawing/2014/main" xmlns="" id="{8299A242-B6F2-B040-8F5E-2B28AC2CA566}"/>
              </a:ext>
            </a:extLst>
          </p:cNvPr>
          <p:cNvSpPr>
            <a:spLocks noGrp="1"/>
          </p:cNvSpPr>
          <p:nvPr>
            <p:ph type="pic" sz="quarter" idx="17"/>
          </p:nvPr>
        </p:nvSpPr>
        <p:spPr>
          <a:xfrm>
            <a:off x="-8708" y="1812559"/>
            <a:ext cx="4652708" cy="4640683"/>
          </a:xfrm>
        </p:spPr>
        <p:txBody>
          <a:bodyPr/>
          <a:lstStyle>
            <a:lvl1pPr>
              <a:defRPr sz="1100"/>
            </a:lvl1pPr>
          </a:lstStyle>
          <a:p>
            <a:endParaRPr lang="en-US" dirty="0"/>
          </a:p>
        </p:txBody>
      </p:sp>
    </p:spTree>
    <p:extLst>
      <p:ext uri="{BB962C8B-B14F-4D97-AF65-F5344CB8AC3E}">
        <p14:creationId xmlns:p14="http://schemas.microsoft.com/office/powerpoint/2010/main" xmlns="" val="1172996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Title slide option 2">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xmlns="" id="{F1D05AB2-BC4F-014F-89AA-54A6ECFDB3BD}"/>
              </a:ext>
            </a:extLst>
          </p:cNvPr>
          <p:cNvSpPr/>
          <p:nvPr userDrawn="1"/>
        </p:nvSpPr>
        <p:spPr>
          <a:xfrm>
            <a:off x="4738328" y="1812561"/>
            <a:ext cx="4405672" cy="4667614"/>
          </a:xfrm>
          <a:prstGeom prst="rect">
            <a:avLst/>
          </a:prstGeom>
          <a:solidFill>
            <a:srgbClr val="829BB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75"/>
              </a:spcBef>
              <a:spcAft>
                <a:spcPts val="75"/>
              </a:spcAft>
            </a:pPr>
            <a:endParaRPr lang="en-GB" sz="1050" dirty="0">
              <a:solidFill>
                <a:prstClr val="white"/>
              </a:solidFill>
            </a:endParaRPr>
          </a:p>
        </p:txBody>
      </p:sp>
      <p:sp>
        <p:nvSpPr>
          <p:cNvPr id="30" name="Title 1">
            <a:extLst>
              <a:ext uri="{FF2B5EF4-FFF2-40B4-BE49-F238E27FC236}">
                <a16:creationId xmlns:a16="http://schemas.microsoft.com/office/drawing/2014/main" xmlns="" id="{0A591E79-A8B2-C342-8373-56C03B2F5382}"/>
              </a:ext>
            </a:extLst>
          </p:cNvPr>
          <p:cNvSpPr>
            <a:spLocks noGrp="1"/>
          </p:cNvSpPr>
          <p:nvPr>
            <p:ph type="ctrTitle" hasCustomPrompt="1"/>
          </p:nvPr>
        </p:nvSpPr>
        <p:spPr>
          <a:xfrm>
            <a:off x="4959524" y="2793412"/>
            <a:ext cx="3775511" cy="1457398"/>
          </a:xfrm>
        </p:spPr>
        <p:txBody>
          <a:bodyPr anchor="b"/>
          <a:lstStyle>
            <a:lvl1pPr algn="l">
              <a:lnSpc>
                <a:spcPct val="100000"/>
              </a:lnSpc>
              <a:defRPr sz="1800">
                <a:solidFill>
                  <a:schemeClr val="bg1"/>
                </a:solidFill>
              </a:defRPr>
            </a:lvl1pPr>
          </a:lstStyle>
          <a:p>
            <a:r>
              <a:rPr lang="en-US" dirty="0"/>
              <a:t>CLICK TO EDIT MASTER TITLE STYLE</a:t>
            </a:r>
            <a:endParaRPr lang="en-ZA" dirty="0"/>
          </a:p>
        </p:txBody>
      </p:sp>
      <p:sp>
        <p:nvSpPr>
          <p:cNvPr id="31" name="Subtitle 2">
            <a:extLst>
              <a:ext uri="{FF2B5EF4-FFF2-40B4-BE49-F238E27FC236}">
                <a16:creationId xmlns:a16="http://schemas.microsoft.com/office/drawing/2014/main" xmlns="" id="{73B99938-01AA-C243-B8A6-0434305054FC}"/>
              </a:ext>
            </a:extLst>
          </p:cNvPr>
          <p:cNvSpPr>
            <a:spLocks noGrp="1"/>
          </p:cNvSpPr>
          <p:nvPr>
            <p:ph type="subTitle" idx="1"/>
          </p:nvPr>
        </p:nvSpPr>
        <p:spPr>
          <a:xfrm>
            <a:off x="4959524" y="4343116"/>
            <a:ext cx="3775511" cy="1034081"/>
          </a:xfrm>
          <a:prstGeom prst="rect">
            <a:avLst/>
          </a:prstGeom>
        </p:spPr>
        <p:txBody>
          <a:bodyPr tIns="36000">
            <a:noAutofit/>
          </a:bodyPr>
          <a:lstStyle>
            <a:lvl1pPr marL="0" indent="0" algn="l">
              <a:lnSpc>
                <a:spcPct val="100000"/>
              </a:lnSpc>
              <a:buNone/>
              <a:defRPr sz="1200" b="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endParaRPr lang="en-ZA" dirty="0"/>
          </a:p>
        </p:txBody>
      </p:sp>
      <p:sp>
        <p:nvSpPr>
          <p:cNvPr id="11" name="Rectangle 10">
            <a:extLst>
              <a:ext uri="{FF2B5EF4-FFF2-40B4-BE49-F238E27FC236}">
                <a16:creationId xmlns:a16="http://schemas.microsoft.com/office/drawing/2014/main" xmlns="" id="{F6E9E9AB-9BE9-F64E-9D97-579EFA9FB0DE}"/>
              </a:ext>
            </a:extLst>
          </p:cNvPr>
          <p:cNvSpPr/>
          <p:nvPr userDrawn="1"/>
        </p:nvSpPr>
        <p:spPr>
          <a:xfrm>
            <a:off x="0" y="6480176"/>
            <a:ext cx="9144000" cy="377825"/>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75"/>
              </a:spcBef>
              <a:spcAft>
                <a:spcPts val="75"/>
              </a:spcAft>
            </a:pPr>
            <a:endParaRPr lang="en-GB" sz="1050" dirty="0">
              <a:solidFill>
                <a:prstClr val="white"/>
              </a:solidFill>
            </a:endParaRPr>
          </a:p>
        </p:txBody>
      </p:sp>
      <p:sp>
        <p:nvSpPr>
          <p:cNvPr id="12" name="Rectangle 6">
            <a:extLst>
              <a:ext uri="{FF2B5EF4-FFF2-40B4-BE49-F238E27FC236}">
                <a16:creationId xmlns:a16="http://schemas.microsoft.com/office/drawing/2014/main" xmlns="" id="{354BA4B4-3A89-B74C-AC85-048BAFC1C796}"/>
              </a:ext>
            </a:extLst>
          </p:cNvPr>
          <p:cNvSpPr>
            <a:spLocks noChangeArrowheads="1"/>
          </p:cNvSpPr>
          <p:nvPr userDrawn="1"/>
        </p:nvSpPr>
        <p:spPr bwMode="auto">
          <a:xfrm>
            <a:off x="8460582" y="6540063"/>
            <a:ext cx="432197"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600" b="1" smtClean="0">
                <a:solidFill>
                  <a:srgbClr val="023B61"/>
                </a:solidFill>
              </a:rPr>
              <a:pPr algn="r" eaLnBrk="1" hangingPunct="1">
                <a:defRPr/>
              </a:pPr>
              <a:t>‹#›</a:t>
            </a:fld>
            <a:endParaRPr lang="en-ZA" altLang="en-US" sz="600" b="1" dirty="0">
              <a:solidFill>
                <a:srgbClr val="023B61"/>
              </a:solidFill>
            </a:endParaRPr>
          </a:p>
        </p:txBody>
      </p:sp>
      <p:sp>
        <p:nvSpPr>
          <p:cNvPr id="13" name="Rectangle 12">
            <a:extLst>
              <a:ext uri="{FF2B5EF4-FFF2-40B4-BE49-F238E27FC236}">
                <a16:creationId xmlns:a16="http://schemas.microsoft.com/office/drawing/2014/main" xmlns="" id="{89CA7DA9-1D60-ED4F-A394-2FA8452A9125}"/>
              </a:ext>
            </a:extLst>
          </p:cNvPr>
          <p:cNvSpPr/>
          <p:nvPr userDrawn="1"/>
        </p:nvSpPr>
        <p:spPr>
          <a:xfrm>
            <a:off x="89503" y="6569060"/>
            <a:ext cx="930063" cy="173124"/>
          </a:xfrm>
          <a:prstGeom prst="rect">
            <a:avLst/>
          </a:prstGeom>
        </p:spPr>
        <p:txBody>
          <a:bodyPr wrap="none">
            <a:spAutoFit/>
          </a:bodyPr>
          <a:lstStyle/>
          <a:p>
            <a:r>
              <a:rPr lang="en-US" sz="525" dirty="0">
                <a:solidFill>
                  <a:srgbClr val="023B61"/>
                </a:solidFill>
                <a:latin typeface="Arial"/>
              </a:rPr>
              <a:t>Copyright ©, 2021, Sasol</a:t>
            </a:r>
          </a:p>
        </p:txBody>
      </p:sp>
      <p:pic>
        <p:nvPicPr>
          <p:cNvPr id="10" name="Picture 9">
            <a:extLst>
              <a:ext uri="{FF2B5EF4-FFF2-40B4-BE49-F238E27FC236}">
                <a16:creationId xmlns:a16="http://schemas.microsoft.com/office/drawing/2014/main" xmlns="" id="{C42D7FD0-98FE-2C4A-81AC-EABD615620DB}"/>
              </a:ext>
            </a:extLst>
          </p:cNvPr>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6228184" y="260649"/>
            <a:ext cx="2664296" cy="1205277"/>
          </a:xfrm>
          <a:prstGeom prst="rect">
            <a:avLst/>
          </a:prstGeom>
        </p:spPr>
      </p:pic>
      <p:sp>
        <p:nvSpPr>
          <p:cNvPr id="21" name="Picture Placeholder 2">
            <a:extLst>
              <a:ext uri="{FF2B5EF4-FFF2-40B4-BE49-F238E27FC236}">
                <a16:creationId xmlns:a16="http://schemas.microsoft.com/office/drawing/2014/main" xmlns="" id="{8299A242-B6F2-B040-8F5E-2B28AC2CA566}"/>
              </a:ext>
            </a:extLst>
          </p:cNvPr>
          <p:cNvSpPr>
            <a:spLocks noGrp="1"/>
          </p:cNvSpPr>
          <p:nvPr>
            <p:ph type="pic" sz="quarter" idx="17"/>
          </p:nvPr>
        </p:nvSpPr>
        <p:spPr>
          <a:xfrm>
            <a:off x="-8708" y="1812559"/>
            <a:ext cx="4652708" cy="4640683"/>
          </a:xfrm>
        </p:spPr>
        <p:txBody>
          <a:bodyPr/>
          <a:lstStyle>
            <a:lvl1pPr>
              <a:defRPr sz="1100"/>
            </a:lvl1pPr>
          </a:lstStyle>
          <a:p>
            <a:endParaRPr lang="en-US" dirty="0"/>
          </a:p>
        </p:txBody>
      </p:sp>
    </p:spTree>
    <p:extLst>
      <p:ext uri="{BB962C8B-B14F-4D97-AF65-F5344CB8AC3E}">
        <p14:creationId xmlns:p14="http://schemas.microsoft.com/office/powerpoint/2010/main" xmlns="" val="4218792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Title slide option 2">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xmlns="" id="{F1D05AB2-BC4F-014F-89AA-54A6ECFDB3BD}"/>
              </a:ext>
            </a:extLst>
          </p:cNvPr>
          <p:cNvSpPr/>
          <p:nvPr userDrawn="1"/>
        </p:nvSpPr>
        <p:spPr>
          <a:xfrm>
            <a:off x="4738328" y="1812561"/>
            <a:ext cx="4405672" cy="4667614"/>
          </a:xfrm>
          <a:prstGeom prst="rect">
            <a:avLst/>
          </a:prstGeom>
          <a:solidFill>
            <a:srgbClr val="C3D4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75"/>
              </a:spcBef>
              <a:spcAft>
                <a:spcPts val="75"/>
              </a:spcAft>
            </a:pPr>
            <a:endParaRPr lang="en-GB" sz="1050" dirty="0">
              <a:solidFill>
                <a:prstClr val="white"/>
              </a:solidFill>
            </a:endParaRPr>
          </a:p>
        </p:txBody>
      </p:sp>
      <p:sp>
        <p:nvSpPr>
          <p:cNvPr id="30" name="Title 1">
            <a:extLst>
              <a:ext uri="{FF2B5EF4-FFF2-40B4-BE49-F238E27FC236}">
                <a16:creationId xmlns:a16="http://schemas.microsoft.com/office/drawing/2014/main" xmlns="" id="{0A591E79-A8B2-C342-8373-56C03B2F5382}"/>
              </a:ext>
            </a:extLst>
          </p:cNvPr>
          <p:cNvSpPr>
            <a:spLocks noGrp="1"/>
          </p:cNvSpPr>
          <p:nvPr>
            <p:ph type="ctrTitle" hasCustomPrompt="1"/>
          </p:nvPr>
        </p:nvSpPr>
        <p:spPr>
          <a:xfrm>
            <a:off x="4959524" y="2793412"/>
            <a:ext cx="3775511" cy="1457398"/>
          </a:xfrm>
        </p:spPr>
        <p:txBody>
          <a:bodyPr anchor="b"/>
          <a:lstStyle>
            <a:lvl1pPr algn="l">
              <a:lnSpc>
                <a:spcPct val="100000"/>
              </a:lnSpc>
              <a:defRPr sz="1800">
                <a:solidFill>
                  <a:srgbClr val="003A62"/>
                </a:solidFill>
              </a:defRPr>
            </a:lvl1pPr>
          </a:lstStyle>
          <a:p>
            <a:r>
              <a:rPr lang="en-US" dirty="0"/>
              <a:t>CLICK TO EDIT MASTER TITLE STYLE</a:t>
            </a:r>
            <a:endParaRPr lang="en-ZA" dirty="0"/>
          </a:p>
        </p:txBody>
      </p:sp>
      <p:sp>
        <p:nvSpPr>
          <p:cNvPr id="31" name="Subtitle 2">
            <a:extLst>
              <a:ext uri="{FF2B5EF4-FFF2-40B4-BE49-F238E27FC236}">
                <a16:creationId xmlns:a16="http://schemas.microsoft.com/office/drawing/2014/main" xmlns="" id="{73B99938-01AA-C243-B8A6-0434305054FC}"/>
              </a:ext>
            </a:extLst>
          </p:cNvPr>
          <p:cNvSpPr>
            <a:spLocks noGrp="1"/>
          </p:cNvSpPr>
          <p:nvPr>
            <p:ph type="subTitle" idx="1"/>
          </p:nvPr>
        </p:nvSpPr>
        <p:spPr>
          <a:xfrm>
            <a:off x="4959524" y="4343116"/>
            <a:ext cx="3775511" cy="1034081"/>
          </a:xfrm>
          <a:prstGeom prst="rect">
            <a:avLst/>
          </a:prstGeom>
        </p:spPr>
        <p:txBody>
          <a:bodyPr tIns="36000">
            <a:noAutofit/>
          </a:bodyPr>
          <a:lstStyle>
            <a:lvl1pPr marL="0" indent="0" algn="l">
              <a:lnSpc>
                <a:spcPct val="100000"/>
              </a:lnSpc>
              <a:buNone/>
              <a:defRPr sz="1200" b="0">
                <a:solidFill>
                  <a:srgbClr val="003A6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endParaRPr lang="en-ZA" dirty="0"/>
          </a:p>
        </p:txBody>
      </p:sp>
      <p:sp>
        <p:nvSpPr>
          <p:cNvPr id="11" name="Rectangle 10">
            <a:extLst>
              <a:ext uri="{FF2B5EF4-FFF2-40B4-BE49-F238E27FC236}">
                <a16:creationId xmlns:a16="http://schemas.microsoft.com/office/drawing/2014/main" xmlns="" id="{F6E9E9AB-9BE9-F64E-9D97-579EFA9FB0DE}"/>
              </a:ext>
            </a:extLst>
          </p:cNvPr>
          <p:cNvSpPr/>
          <p:nvPr userDrawn="1"/>
        </p:nvSpPr>
        <p:spPr>
          <a:xfrm>
            <a:off x="0" y="6480176"/>
            <a:ext cx="9144000" cy="377825"/>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75"/>
              </a:spcBef>
              <a:spcAft>
                <a:spcPts val="75"/>
              </a:spcAft>
            </a:pPr>
            <a:endParaRPr lang="en-GB" sz="1050" dirty="0">
              <a:solidFill>
                <a:prstClr val="white"/>
              </a:solidFill>
            </a:endParaRPr>
          </a:p>
        </p:txBody>
      </p:sp>
      <p:sp>
        <p:nvSpPr>
          <p:cNvPr id="12" name="Rectangle 6">
            <a:extLst>
              <a:ext uri="{FF2B5EF4-FFF2-40B4-BE49-F238E27FC236}">
                <a16:creationId xmlns:a16="http://schemas.microsoft.com/office/drawing/2014/main" xmlns="" id="{354BA4B4-3A89-B74C-AC85-048BAFC1C796}"/>
              </a:ext>
            </a:extLst>
          </p:cNvPr>
          <p:cNvSpPr>
            <a:spLocks noChangeArrowheads="1"/>
          </p:cNvSpPr>
          <p:nvPr userDrawn="1"/>
        </p:nvSpPr>
        <p:spPr bwMode="auto">
          <a:xfrm>
            <a:off x="8460582" y="6540063"/>
            <a:ext cx="432197"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600" b="1" smtClean="0">
                <a:solidFill>
                  <a:srgbClr val="023B61"/>
                </a:solidFill>
              </a:rPr>
              <a:pPr algn="r" eaLnBrk="1" hangingPunct="1">
                <a:defRPr/>
              </a:pPr>
              <a:t>‹#›</a:t>
            </a:fld>
            <a:endParaRPr lang="en-ZA" altLang="en-US" sz="600" b="1" dirty="0">
              <a:solidFill>
                <a:srgbClr val="023B61"/>
              </a:solidFill>
            </a:endParaRPr>
          </a:p>
        </p:txBody>
      </p:sp>
      <p:sp>
        <p:nvSpPr>
          <p:cNvPr id="13" name="Rectangle 12">
            <a:extLst>
              <a:ext uri="{FF2B5EF4-FFF2-40B4-BE49-F238E27FC236}">
                <a16:creationId xmlns:a16="http://schemas.microsoft.com/office/drawing/2014/main" xmlns="" id="{89CA7DA9-1D60-ED4F-A394-2FA8452A9125}"/>
              </a:ext>
            </a:extLst>
          </p:cNvPr>
          <p:cNvSpPr/>
          <p:nvPr userDrawn="1"/>
        </p:nvSpPr>
        <p:spPr>
          <a:xfrm>
            <a:off x="89503" y="6569060"/>
            <a:ext cx="930063" cy="173124"/>
          </a:xfrm>
          <a:prstGeom prst="rect">
            <a:avLst/>
          </a:prstGeom>
        </p:spPr>
        <p:txBody>
          <a:bodyPr wrap="none">
            <a:spAutoFit/>
          </a:bodyPr>
          <a:lstStyle/>
          <a:p>
            <a:r>
              <a:rPr lang="en-US" sz="525" dirty="0">
                <a:solidFill>
                  <a:srgbClr val="023B61"/>
                </a:solidFill>
                <a:latin typeface="Arial"/>
              </a:rPr>
              <a:t>Copyright ©, 2021, Sasol</a:t>
            </a:r>
          </a:p>
        </p:txBody>
      </p:sp>
      <p:pic>
        <p:nvPicPr>
          <p:cNvPr id="10" name="Picture 9">
            <a:extLst>
              <a:ext uri="{FF2B5EF4-FFF2-40B4-BE49-F238E27FC236}">
                <a16:creationId xmlns:a16="http://schemas.microsoft.com/office/drawing/2014/main" xmlns="" id="{C42D7FD0-98FE-2C4A-81AC-EABD615620DB}"/>
              </a:ext>
            </a:extLst>
          </p:cNvPr>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6228184" y="260649"/>
            <a:ext cx="2664296" cy="1205277"/>
          </a:xfrm>
          <a:prstGeom prst="rect">
            <a:avLst/>
          </a:prstGeom>
        </p:spPr>
      </p:pic>
      <p:sp>
        <p:nvSpPr>
          <p:cNvPr id="21" name="Picture Placeholder 2">
            <a:extLst>
              <a:ext uri="{FF2B5EF4-FFF2-40B4-BE49-F238E27FC236}">
                <a16:creationId xmlns:a16="http://schemas.microsoft.com/office/drawing/2014/main" xmlns="" id="{8299A242-B6F2-B040-8F5E-2B28AC2CA566}"/>
              </a:ext>
            </a:extLst>
          </p:cNvPr>
          <p:cNvSpPr>
            <a:spLocks noGrp="1"/>
          </p:cNvSpPr>
          <p:nvPr>
            <p:ph type="pic" sz="quarter" idx="17"/>
          </p:nvPr>
        </p:nvSpPr>
        <p:spPr>
          <a:xfrm>
            <a:off x="-8708" y="1812559"/>
            <a:ext cx="4652708" cy="4640683"/>
          </a:xfrm>
        </p:spPr>
        <p:txBody>
          <a:bodyPr/>
          <a:lstStyle>
            <a:lvl1pPr>
              <a:defRPr sz="1100"/>
            </a:lvl1pPr>
          </a:lstStyle>
          <a:p>
            <a:endParaRPr lang="en-US" dirty="0"/>
          </a:p>
        </p:txBody>
      </p:sp>
    </p:spTree>
    <p:extLst>
      <p:ext uri="{BB962C8B-B14F-4D97-AF65-F5344CB8AC3E}">
        <p14:creationId xmlns:p14="http://schemas.microsoft.com/office/powerpoint/2010/main" xmlns="" val="1703985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251222" y="6137913"/>
            <a:ext cx="8642747" cy="215900"/>
          </a:xfrm>
        </p:spPr>
        <p:txBody>
          <a:bodyPr/>
          <a:lstStyle>
            <a:lvl1pPr>
              <a:defRPr/>
            </a:lvl1pPr>
          </a:lstStyle>
          <a:p>
            <a:pPr>
              <a:defRPr/>
            </a:pPr>
            <a:endParaRPr lang="en-ZA" dirty="0"/>
          </a:p>
        </p:txBody>
      </p:sp>
      <p:sp>
        <p:nvSpPr>
          <p:cNvPr id="5" name="Title Placeholder 1">
            <a:extLst>
              <a:ext uri="{FF2B5EF4-FFF2-40B4-BE49-F238E27FC236}">
                <a16:creationId xmlns:a16="http://schemas.microsoft.com/office/drawing/2014/main" xmlns="" id="{B4316277-4BC3-4F47-AF3C-C5EFD1D0E126}"/>
              </a:ext>
            </a:extLst>
          </p:cNvPr>
          <p:cNvSpPr>
            <a:spLocks noGrp="1"/>
          </p:cNvSpPr>
          <p:nvPr>
            <p:ph type="title"/>
          </p:nvPr>
        </p:nvSpPr>
        <p:spPr bwMode="auto">
          <a:xfrm>
            <a:off x="251222" y="325049"/>
            <a:ext cx="6984778" cy="719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36000" rIns="0" bIns="0" numCol="1" anchor="ctr" anchorCtr="0" compatLnSpc="1">
            <a:prstTxWarp prst="textNoShape">
              <a:avLst/>
            </a:prstTxWarp>
          </a:bodyPr>
          <a:lstStyle/>
          <a:p>
            <a:pPr lvl="0"/>
            <a:r>
              <a:rPr lang="en-US" altLang="en-US" dirty="0"/>
              <a:t>Click to edit Master title style</a:t>
            </a:r>
            <a:endParaRPr lang="en-ZA" altLang="en-US" dirty="0"/>
          </a:p>
        </p:txBody>
      </p:sp>
      <p:sp>
        <p:nvSpPr>
          <p:cNvPr id="7" name="Text Placeholder 2">
            <a:extLst>
              <a:ext uri="{FF2B5EF4-FFF2-40B4-BE49-F238E27FC236}">
                <a16:creationId xmlns:a16="http://schemas.microsoft.com/office/drawing/2014/main" xmlns="" id="{3F5667DD-D362-2F4B-BECB-DAF8F62B46F9}"/>
              </a:ext>
            </a:extLst>
          </p:cNvPr>
          <p:cNvSpPr>
            <a:spLocks noGrp="1"/>
          </p:cNvSpPr>
          <p:nvPr>
            <p:ph idx="1"/>
          </p:nvPr>
        </p:nvSpPr>
        <p:spPr bwMode="auto">
          <a:xfrm>
            <a:off x="251223" y="1197001"/>
            <a:ext cx="8641556" cy="4752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ZA" altLang="en-US" dirty="0"/>
          </a:p>
        </p:txBody>
      </p:sp>
    </p:spTree>
    <p:extLst>
      <p:ext uri="{BB962C8B-B14F-4D97-AF65-F5344CB8AC3E}">
        <p14:creationId xmlns:p14="http://schemas.microsoft.com/office/powerpoint/2010/main" xmlns="" val="3957074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ZA"/>
          </a:p>
        </p:txBody>
      </p:sp>
    </p:spTree>
    <p:extLst>
      <p:ext uri="{BB962C8B-B14F-4D97-AF65-F5344CB8AC3E}">
        <p14:creationId xmlns:p14="http://schemas.microsoft.com/office/powerpoint/2010/main" xmlns="" val="1993504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gi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B2A49F4-DD61-1044-B6AE-412A5D7EE82A}"/>
              </a:ext>
            </a:extLst>
          </p:cNvPr>
          <p:cNvSpPr/>
          <p:nvPr userDrawn="1"/>
        </p:nvSpPr>
        <p:spPr>
          <a:xfrm>
            <a:off x="0" y="6462558"/>
            <a:ext cx="9144000" cy="395443"/>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75"/>
              </a:spcBef>
              <a:spcAft>
                <a:spcPts val="75"/>
              </a:spcAft>
            </a:pPr>
            <a:endParaRPr lang="en-GB" sz="1050" dirty="0">
              <a:solidFill>
                <a:prstClr val="white"/>
              </a:solidFill>
            </a:endParaRPr>
          </a:p>
        </p:txBody>
      </p:sp>
      <p:sp>
        <p:nvSpPr>
          <p:cNvPr id="1027" name="Title Placeholder 1"/>
          <p:cNvSpPr>
            <a:spLocks noGrp="1"/>
          </p:cNvSpPr>
          <p:nvPr>
            <p:ph type="title"/>
          </p:nvPr>
        </p:nvSpPr>
        <p:spPr bwMode="auto">
          <a:xfrm>
            <a:off x="251222" y="325049"/>
            <a:ext cx="6984778" cy="719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36000" rIns="0" bIns="0" numCol="1" anchor="ctr" anchorCtr="0" compatLnSpc="1">
            <a:prstTxWarp prst="textNoShape">
              <a:avLst/>
            </a:prstTxWarp>
          </a:bodyPr>
          <a:lstStyle/>
          <a:p>
            <a:pPr lvl="0"/>
            <a:r>
              <a:rPr lang="en-US" altLang="en-US" dirty="0"/>
              <a:t>Click to edit Master title style</a:t>
            </a:r>
            <a:endParaRPr lang="en-ZA" altLang="en-US" dirty="0"/>
          </a:p>
        </p:txBody>
      </p:sp>
      <p:sp>
        <p:nvSpPr>
          <p:cNvPr id="1028" name="Text Placeholder 2"/>
          <p:cNvSpPr>
            <a:spLocks noGrp="1"/>
          </p:cNvSpPr>
          <p:nvPr>
            <p:ph type="body" idx="1"/>
          </p:nvPr>
        </p:nvSpPr>
        <p:spPr bwMode="auto">
          <a:xfrm>
            <a:off x="251223" y="1150689"/>
            <a:ext cx="8641556" cy="479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ZA" altLang="en-US" dirty="0"/>
          </a:p>
        </p:txBody>
      </p:sp>
      <p:sp>
        <p:nvSpPr>
          <p:cNvPr id="5" name="Footer Placeholder 4"/>
          <p:cNvSpPr>
            <a:spLocks noGrp="1"/>
          </p:cNvSpPr>
          <p:nvPr>
            <p:ph type="ftr" sz="quarter" idx="3"/>
          </p:nvPr>
        </p:nvSpPr>
        <p:spPr>
          <a:xfrm>
            <a:off x="251222" y="6043605"/>
            <a:ext cx="8642747" cy="215900"/>
          </a:xfrm>
          <a:prstGeom prst="rect">
            <a:avLst/>
          </a:prstGeom>
        </p:spPr>
        <p:txBody>
          <a:bodyPr vert="horz" lIns="0" tIns="0" rIns="0" bIns="0" rtlCol="0" anchor="b"/>
          <a:lstStyle>
            <a:lvl1pPr algn="l" eaLnBrk="1" fontAlgn="auto" hangingPunct="1">
              <a:spcBef>
                <a:spcPts val="0"/>
              </a:spcBef>
              <a:spcAft>
                <a:spcPts val="0"/>
              </a:spcAft>
              <a:defRPr sz="675" b="0" i="0">
                <a:solidFill>
                  <a:srgbClr val="033B61"/>
                </a:solidFill>
                <a:latin typeface="+mn-lt"/>
              </a:defRPr>
            </a:lvl1pPr>
          </a:lstStyle>
          <a:p>
            <a:pPr>
              <a:defRPr/>
            </a:pPr>
            <a:endParaRPr lang="en-ZA"/>
          </a:p>
        </p:txBody>
      </p:sp>
      <p:sp>
        <p:nvSpPr>
          <p:cNvPr id="1030" name="Rectangle 6"/>
          <p:cNvSpPr>
            <a:spLocks noChangeArrowheads="1"/>
          </p:cNvSpPr>
          <p:nvPr/>
        </p:nvSpPr>
        <p:spPr bwMode="auto">
          <a:xfrm>
            <a:off x="8460582" y="6540063"/>
            <a:ext cx="432197"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600" b="1" smtClean="0">
                <a:solidFill>
                  <a:srgbClr val="023B61"/>
                </a:solidFill>
              </a:rPr>
              <a:pPr algn="r" eaLnBrk="1" hangingPunct="1">
                <a:defRPr/>
              </a:pPr>
              <a:t>‹#›</a:t>
            </a:fld>
            <a:endParaRPr lang="en-ZA" altLang="en-US" sz="600" b="1" dirty="0">
              <a:solidFill>
                <a:srgbClr val="023B61"/>
              </a:solidFill>
            </a:endParaRPr>
          </a:p>
        </p:txBody>
      </p:sp>
      <p:sp>
        <p:nvSpPr>
          <p:cNvPr id="8" name="Rectangle 7"/>
          <p:cNvSpPr/>
          <p:nvPr userDrawn="1"/>
        </p:nvSpPr>
        <p:spPr>
          <a:xfrm>
            <a:off x="89503" y="6569060"/>
            <a:ext cx="930063" cy="173124"/>
          </a:xfrm>
          <a:prstGeom prst="rect">
            <a:avLst/>
          </a:prstGeom>
        </p:spPr>
        <p:txBody>
          <a:bodyPr wrap="none">
            <a:spAutoFit/>
          </a:bodyPr>
          <a:lstStyle/>
          <a:p>
            <a:r>
              <a:rPr lang="en-US" sz="525" dirty="0">
                <a:solidFill>
                  <a:srgbClr val="023B61"/>
                </a:solidFill>
                <a:latin typeface="Arial"/>
              </a:rPr>
              <a:t>Copyright ©, 2021, Sasol</a:t>
            </a:r>
          </a:p>
        </p:txBody>
      </p:sp>
      <p:pic>
        <p:nvPicPr>
          <p:cNvPr id="9" name="Picture 3">
            <a:extLst>
              <a:ext uri="{FF2B5EF4-FFF2-40B4-BE49-F238E27FC236}">
                <a16:creationId xmlns:a16="http://schemas.microsoft.com/office/drawing/2014/main" xmlns="" id="{704D5FF4-9216-C546-B8E2-47820654638D}"/>
              </a:ext>
            </a:extLst>
          </p:cNvPr>
          <p:cNvPicPr>
            <a:picLocks noChangeAspect="1"/>
          </p:cNvPicPr>
          <p:nvPr userDrawn="1"/>
        </p:nvPicPr>
        <p:blipFill>
          <a:blip r:embed="rId19" cstate="print">
            <a:extLst>
              <a:ext uri="{28A0092B-C50C-407E-A947-70E740481C1C}">
                <a14:useLocalDpi xmlns:a14="http://schemas.microsoft.com/office/drawing/2010/main" xmlns="" val="0"/>
              </a:ext>
            </a:extLst>
          </a:blip>
          <a:srcRect/>
          <a:stretch/>
        </p:blipFill>
        <p:spPr bwMode="auto">
          <a:xfrm>
            <a:off x="7386117" y="142875"/>
            <a:ext cx="1505990"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16720391"/>
      </p:ext>
    </p:extLst>
  </p:cSld>
  <p:clrMap bg1="lt1" tx1="dk1" bg2="lt2" tx2="dk2" accent1="accent1" accent2="accent2" accent3="accent3" accent4="accent4" accent5="accent5" accent6="accent6" hlink="hlink" folHlink="folHlink"/>
  <p:sldLayoutIdLst>
    <p:sldLayoutId id="2147484866" r:id="rId1"/>
    <p:sldLayoutId id="2147484883" r:id="rId2"/>
    <p:sldLayoutId id="2147484867" r:id="rId3"/>
    <p:sldLayoutId id="2147484868" r:id="rId4"/>
    <p:sldLayoutId id="2147484884" r:id="rId5"/>
    <p:sldLayoutId id="2147484885" r:id="rId6"/>
    <p:sldLayoutId id="2147484886" r:id="rId7"/>
    <p:sldLayoutId id="2147484870" r:id="rId8"/>
    <p:sldLayoutId id="2147484875" r:id="rId9"/>
    <p:sldLayoutId id="2147484879" r:id="rId10"/>
    <p:sldLayoutId id="2147484809" r:id="rId11"/>
    <p:sldLayoutId id="2147484810" r:id="rId12"/>
    <p:sldLayoutId id="2147484811" r:id="rId13"/>
    <p:sldLayoutId id="2147484812" r:id="rId14"/>
    <p:sldLayoutId id="2147484813" r:id="rId15"/>
    <p:sldLayoutId id="2147484814" r:id="rId16"/>
    <p:sldLayoutId id="2147484815" r:id="rId17"/>
  </p:sldLayoutIdLst>
  <p:hf hdr="0" ftr="0" dt="0"/>
  <p:txStyles>
    <p:titleStyle>
      <a:lvl1pPr algn="l" rtl="0" eaLnBrk="0" fontAlgn="base" hangingPunct="0">
        <a:spcBef>
          <a:spcPct val="0"/>
        </a:spcBef>
        <a:spcAft>
          <a:spcPct val="0"/>
        </a:spcAft>
        <a:defRPr sz="1800" b="1" kern="1200">
          <a:solidFill>
            <a:srgbClr val="023B61"/>
          </a:solidFill>
          <a:latin typeface="+mj-lt"/>
          <a:ea typeface="+mj-ea"/>
          <a:cs typeface="+mj-cs"/>
        </a:defRPr>
      </a:lvl1pPr>
      <a:lvl2pPr algn="l" rtl="0" eaLnBrk="0" fontAlgn="base" hangingPunct="0">
        <a:spcBef>
          <a:spcPct val="0"/>
        </a:spcBef>
        <a:spcAft>
          <a:spcPct val="0"/>
        </a:spcAft>
        <a:defRPr sz="1500" b="1">
          <a:solidFill>
            <a:srgbClr val="023B61"/>
          </a:solidFill>
          <a:latin typeface="Arial" charset="0"/>
        </a:defRPr>
      </a:lvl2pPr>
      <a:lvl3pPr algn="l" rtl="0" eaLnBrk="0" fontAlgn="base" hangingPunct="0">
        <a:spcBef>
          <a:spcPct val="0"/>
        </a:spcBef>
        <a:spcAft>
          <a:spcPct val="0"/>
        </a:spcAft>
        <a:defRPr sz="1500" b="1">
          <a:solidFill>
            <a:srgbClr val="023B61"/>
          </a:solidFill>
          <a:latin typeface="Arial" charset="0"/>
        </a:defRPr>
      </a:lvl3pPr>
      <a:lvl4pPr algn="l" rtl="0" eaLnBrk="0" fontAlgn="base" hangingPunct="0">
        <a:spcBef>
          <a:spcPct val="0"/>
        </a:spcBef>
        <a:spcAft>
          <a:spcPct val="0"/>
        </a:spcAft>
        <a:defRPr sz="1500" b="1">
          <a:solidFill>
            <a:srgbClr val="023B61"/>
          </a:solidFill>
          <a:latin typeface="Arial" charset="0"/>
        </a:defRPr>
      </a:lvl4pPr>
      <a:lvl5pPr algn="l" rtl="0" eaLnBrk="0" fontAlgn="base" hangingPunct="0">
        <a:spcBef>
          <a:spcPct val="0"/>
        </a:spcBef>
        <a:spcAft>
          <a:spcPct val="0"/>
        </a:spcAft>
        <a:defRPr sz="1500" b="1">
          <a:solidFill>
            <a:srgbClr val="023B61"/>
          </a:solidFill>
          <a:latin typeface="Arial" charset="0"/>
        </a:defRPr>
      </a:lvl5pPr>
      <a:lvl6pPr marL="342900" algn="l" rtl="0" eaLnBrk="1" fontAlgn="base" hangingPunct="1">
        <a:spcBef>
          <a:spcPct val="0"/>
        </a:spcBef>
        <a:spcAft>
          <a:spcPct val="0"/>
        </a:spcAft>
        <a:defRPr sz="1500" b="1">
          <a:solidFill>
            <a:srgbClr val="033B61"/>
          </a:solidFill>
          <a:latin typeface="Arial" charset="0"/>
        </a:defRPr>
      </a:lvl6pPr>
      <a:lvl7pPr marL="685800" algn="l" rtl="0" eaLnBrk="1" fontAlgn="base" hangingPunct="1">
        <a:spcBef>
          <a:spcPct val="0"/>
        </a:spcBef>
        <a:spcAft>
          <a:spcPct val="0"/>
        </a:spcAft>
        <a:defRPr sz="1500" b="1">
          <a:solidFill>
            <a:srgbClr val="033B61"/>
          </a:solidFill>
          <a:latin typeface="Arial" charset="0"/>
        </a:defRPr>
      </a:lvl7pPr>
      <a:lvl8pPr marL="1028700" algn="l" rtl="0" eaLnBrk="1" fontAlgn="base" hangingPunct="1">
        <a:spcBef>
          <a:spcPct val="0"/>
        </a:spcBef>
        <a:spcAft>
          <a:spcPct val="0"/>
        </a:spcAft>
        <a:defRPr sz="1500" b="1">
          <a:solidFill>
            <a:srgbClr val="033B61"/>
          </a:solidFill>
          <a:latin typeface="Arial" charset="0"/>
        </a:defRPr>
      </a:lvl8pPr>
      <a:lvl9pPr marL="1371600" algn="l" rtl="0" eaLnBrk="1" fontAlgn="base" hangingPunct="1">
        <a:spcBef>
          <a:spcPct val="0"/>
        </a:spcBef>
        <a:spcAft>
          <a:spcPct val="0"/>
        </a:spcAft>
        <a:defRPr sz="1500" b="1">
          <a:solidFill>
            <a:srgbClr val="033B61"/>
          </a:solidFill>
          <a:latin typeface="Arial" charset="0"/>
        </a:defRPr>
      </a:lvl9pPr>
    </p:titleStyle>
    <p:bodyStyle>
      <a:lvl1pPr marL="214313" indent="-214313" algn="l" rtl="0" eaLnBrk="0" fontAlgn="base" hangingPunct="0">
        <a:lnSpc>
          <a:spcPct val="110000"/>
        </a:lnSpc>
        <a:spcBef>
          <a:spcPts val="900"/>
        </a:spcBef>
        <a:spcAft>
          <a:spcPts val="300"/>
        </a:spcAft>
        <a:buSzPct val="140000"/>
        <a:buFont typeface="Arial" panose="020B0604020202020204" pitchFamily="34" charset="0"/>
        <a:buChar char="•"/>
        <a:defRPr sz="1400" kern="1200">
          <a:solidFill>
            <a:srgbClr val="023B61"/>
          </a:solidFill>
          <a:latin typeface="+mn-lt"/>
          <a:ea typeface="+mn-ea"/>
          <a:cs typeface="+mn-cs"/>
        </a:defRPr>
      </a:lvl1pPr>
      <a:lvl2pPr marL="471488" indent="-195263" algn="l" rtl="0" eaLnBrk="0" fontAlgn="base" hangingPunct="0">
        <a:lnSpc>
          <a:spcPct val="110000"/>
        </a:lnSpc>
        <a:spcBef>
          <a:spcPts val="150"/>
        </a:spcBef>
        <a:spcAft>
          <a:spcPts val="150"/>
        </a:spcAft>
        <a:buClr>
          <a:schemeClr val="accent1"/>
        </a:buClr>
        <a:buFont typeface="Arial" charset="0"/>
        <a:buChar char="●"/>
        <a:defRPr sz="1200" kern="1200">
          <a:solidFill>
            <a:srgbClr val="023B61"/>
          </a:solidFill>
          <a:latin typeface="+mn-lt"/>
          <a:ea typeface="+mn-ea"/>
          <a:cs typeface="+mn-cs"/>
        </a:defRPr>
      </a:lvl2pPr>
      <a:lvl3pPr marL="671513" indent="-141685" algn="l" rtl="0" eaLnBrk="0" fontAlgn="base" hangingPunct="0">
        <a:lnSpc>
          <a:spcPct val="110000"/>
        </a:lnSpc>
        <a:spcBef>
          <a:spcPts val="75"/>
        </a:spcBef>
        <a:spcAft>
          <a:spcPts val="150"/>
        </a:spcAft>
        <a:buSzPct val="80000"/>
        <a:buFont typeface="Arial" charset="0"/>
        <a:buChar char="●"/>
        <a:defRPr sz="1100" kern="1200">
          <a:solidFill>
            <a:srgbClr val="023B61"/>
          </a:solidFill>
          <a:latin typeface="+mn-lt"/>
          <a:ea typeface="+mn-ea"/>
          <a:cs typeface="+mn-cs"/>
        </a:defRPr>
      </a:lvl3pPr>
      <a:lvl4pPr marL="941785" indent="-136922" algn="l" rtl="0" eaLnBrk="0" fontAlgn="base" hangingPunct="0">
        <a:lnSpc>
          <a:spcPct val="110000"/>
        </a:lnSpc>
        <a:spcBef>
          <a:spcPts val="75"/>
        </a:spcBef>
        <a:spcAft>
          <a:spcPts val="150"/>
        </a:spcAft>
        <a:buFont typeface="Arial" charset="0"/>
        <a:buChar char="•"/>
        <a:defRPr sz="1000" kern="1200">
          <a:solidFill>
            <a:srgbClr val="023B61"/>
          </a:solidFill>
          <a:latin typeface="+mn-lt"/>
          <a:ea typeface="+mn-ea"/>
          <a:cs typeface="+mn-cs"/>
        </a:defRPr>
      </a:lvl4pPr>
      <a:lvl5pPr marL="1143000" indent="-138113" algn="l" rtl="0" eaLnBrk="0" fontAlgn="base" hangingPunct="0">
        <a:lnSpc>
          <a:spcPct val="110000"/>
        </a:lnSpc>
        <a:spcBef>
          <a:spcPts val="75"/>
        </a:spcBef>
        <a:spcAft>
          <a:spcPts val="150"/>
        </a:spcAft>
        <a:buFont typeface="Arial" charset="0"/>
        <a:buChar char="»"/>
        <a:defRPr sz="1000" kern="1200">
          <a:solidFill>
            <a:srgbClr val="023B6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4" descr="A factory with blue sky in the background&#10;&#10;Description automatically generated">
            <a:extLst>
              <a:ext uri="{FF2B5EF4-FFF2-40B4-BE49-F238E27FC236}">
                <a16:creationId xmlns:a16="http://schemas.microsoft.com/office/drawing/2014/main" xmlns="" id="{81B1C500-F514-D346-9C9E-18A218DA9CDA}"/>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xmlns=""/>
              </a:ext>
            </a:extLst>
          </a:blip>
          <a:srcRect l="12530" r="12530"/>
          <a:stretch/>
        </p:blipFill>
        <p:spPr/>
      </p:pic>
      <p:sp>
        <p:nvSpPr>
          <p:cNvPr id="3" name="Title 2">
            <a:extLst>
              <a:ext uri="{FF2B5EF4-FFF2-40B4-BE49-F238E27FC236}">
                <a16:creationId xmlns:a16="http://schemas.microsoft.com/office/drawing/2014/main" xmlns="" id="{FB60CF5F-75AD-E34E-B9A0-BAD418B99320}"/>
              </a:ext>
            </a:extLst>
          </p:cNvPr>
          <p:cNvSpPr>
            <a:spLocks noGrp="1"/>
          </p:cNvSpPr>
          <p:nvPr>
            <p:ph type="ctrTitle"/>
          </p:nvPr>
        </p:nvSpPr>
        <p:spPr>
          <a:xfrm>
            <a:off x="256428" y="1011602"/>
            <a:ext cx="7771572" cy="822169"/>
          </a:xfrm>
        </p:spPr>
        <p:txBody>
          <a:bodyPr/>
          <a:lstStyle/>
          <a:p>
            <a:r>
              <a:rPr lang="en-US" sz="1600" dirty="0"/>
              <a:t>Portfolio Committee on Mineral Resources and Energy</a:t>
            </a:r>
            <a:br>
              <a:rPr lang="en-US" sz="1600" dirty="0"/>
            </a:br>
            <a:r>
              <a:rPr lang="en-US" sz="1600" dirty="0"/>
              <a:t/>
            </a:r>
            <a:br>
              <a:rPr lang="en-US" sz="1600" dirty="0"/>
            </a:br>
            <a:r>
              <a:rPr lang="en-US" sz="1600" dirty="0"/>
              <a:t>Sasol submission: Gas Amendment Bill 2021</a:t>
            </a:r>
            <a:br>
              <a:rPr lang="en-US" sz="1600" dirty="0"/>
            </a:br>
            <a:endParaRPr lang="en-US" sz="1600" dirty="0"/>
          </a:p>
        </p:txBody>
      </p:sp>
      <p:sp>
        <p:nvSpPr>
          <p:cNvPr id="4" name="Subtitle 3">
            <a:extLst>
              <a:ext uri="{FF2B5EF4-FFF2-40B4-BE49-F238E27FC236}">
                <a16:creationId xmlns:a16="http://schemas.microsoft.com/office/drawing/2014/main" xmlns="" id="{8CC41724-967F-7748-9BE2-DF947B9ED255}"/>
              </a:ext>
            </a:extLst>
          </p:cNvPr>
          <p:cNvSpPr>
            <a:spLocks noGrp="1"/>
          </p:cNvSpPr>
          <p:nvPr>
            <p:ph type="subTitle" idx="1"/>
          </p:nvPr>
        </p:nvSpPr>
        <p:spPr/>
        <p:txBody>
          <a:bodyPr/>
          <a:lstStyle/>
          <a:p>
            <a:r>
              <a:rPr lang="en-US" dirty="0"/>
              <a:t>3 December 2021</a:t>
            </a:r>
          </a:p>
        </p:txBody>
      </p:sp>
      <p:sp>
        <p:nvSpPr>
          <p:cNvPr id="33" name="Rectangle 32">
            <a:extLst>
              <a:ext uri="{FF2B5EF4-FFF2-40B4-BE49-F238E27FC236}">
                <a16:creationId xmlns:a16="http://schemas.microsoft.com/office/drawing/2014/main" xmlns="" id="{5C7CC468-D3E8-3743-BDED-4890153AA8B1}"/>
              </a:ext>
            </a:extLst>
          </p:cNvPr>
          <p:cNvSpPr/>
          <p:nvPr/>
        </p:nvSpPr>
        <p:spPr>
          <a:xfrm>
            <a:off x="5521732" y="4968800"/>
            <a:ext cx="3622268" cy="877598"/>
          </a:xfrm>
          <a:prstGeom prst="rect">
            <a:avLst/>
          </a:prstGeom>
          <a:solidFill>
            <a:srgbClr val="04284D">
              <a:alpha val="8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75"/>
              </a:spcBef>
              <a:spcAft>
                <a:spcPts val="75"/>
              </a:spcAft>
            </a:pPr>
            <a:endParaRPr lang="en-GB" sz="1050" dirty="0">
              <a:solidFill>
                <a:prstClr val="white"/>
              </a:solidFill>
            </a:endParaRPr>
          </a:p>
        </p:txBody>
      </p:sp>
      <p:pic>
        <p:nvPicPr>
          <p:cNvPr id="2" name="Picture 1">
            <a:extLst>
              <a:ext uri="{FF2B5EF4-FFF2-40B4-BE49-F238E27FC236}">
                <a16:creationId xmlns:a16="http://schemas.microsoft.com/office/drawing/2014/main" xmlns="" id="{DA4C6CCB-B241-CF4F-993B-3E99BB948E28}"/>
              </a:ext>
            </a:extLst>
          </p:cNvPr>
          <p:cNvPicPr>
            <a:picLocks noChangeAspect="1"/>
          </p:cNvPicPr>
          <p:nvPr/>
        </p:nvPicPr>
        <p:blipFill>
          <a:blip r:embed="rId3" cstate="print"/>
          <a:stretch>
            <a:fillRect/>
          </a:stretch>
        </p:blipFill>
        <p:spPr>
          <a:xfrm>
            <a:off x="5436000" y="4839300"/>
            <a:ext cx="3240000" cy="1201349"/>
          </a:xfrm>
          <a:prstGeom prst="rect">
            <a:avLst/>
          </a:prstGeom>
        </p:spPr>
      </p:pic>
    </p:spTree>
    <p:extLst>
      <p:ext uri="{BB962C8B-B14F-4D97-AF65-F5344CB8AC3E}">
        <p14:creationId xmlns:p14="http://schemas.microsoft.com/office/powerpoint/2010/main" xmlns="" val="582636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0419099-AA69-4F4C-AE39-C8D1EBDBD11E}"/>
              </a:ext>
            </a:extLst>
          </p:cNvPr>
          <p:cNvSpPr>
            <a:spLocks noGrp="1"/>
          </p:cNvSpPr>
          <p:nvPr>
            <p:ph type="title"/>
          </p:nvPr>
        </p:nvSpPr>
        <p:spPr>
          <a:xfrm>
            <a:off x="467222" y="325049"/>
            <a:ext cx="6984778" cy="719137"/>
          </a:xfrm>
        </p:spPr>
        <p:txBody>
          <a:bodyPr/>
          <a:lstStyle/>
          <a:p>
            <a:r>
              <a:rPr lang="en-US" sz="1700" dirty="0"/>
              <a:t>Discussion points (1)</a:t>
            </a:r>
          </a:p>
        </p:txBody>
      </p:sp>
      <p:sp>
        <p:nvSpPr>
          <p:cNvPr id="52" name="Rectangle 51">
            <a:extLst>
              <a:ext uri="{FF2B5EF4-FFF2-40B4-BE49-F238E27FC236}">
                <a16:creationId xmlns:a16="http://schemas.microsoft.com/office/drawing/2014/main" xmlns="" id="{AD63069B-C843-42E6-B541-0DB3B9D5A930}"/>
              </a:ext>
            </a:extLst>
          </p:cNvPr>
          <p:cNvSpPr/>
          <p:nvPr/>
        </p:nvSpPr>
        <p:spPr>
          <a:xfrm>
            <a:off x="441075" y="1006958"/>
            <a:ext cx="1689236" cy="245651"/>
          </a:xfrm>
          <a:prstGeom prst="rect">
            <a:avLst/>
          </a:prstGeom>
          <a:solidFill>
            <a:srgbClr val="023B61"/>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151" tIns="32576" rIns="65151" bIns="32576" numCol="1" spcCol="0" rtlCol="0" fromWordArt="0" anchor="t" anchorCtr="0" forceAA="0" compatLnSpc="1">
            <a:prstTxWarp prst="textNoShape">
              <a:avLst/>
            </a:prstTxWarp>
            <a:noAutofit/>
          </a:bodyPr>
          <a:lstStyle/>
          <a:p>
            <a:pPr algn="ctr"/>
            <a:r>
              <a:rPr lang="en-ZA" sz="1100" b="1" dirty="0">
                <a:solidFill>
                  <a:schemeClr val="bg1"/>
                </a:solidFill>
              </a:rPr>
              <a:t>Focus area</a:t>
            </a:r>
          </a:p>
          <a:p>
            <a:pPr algn="ctr"/>
            <a:endParaRPr lang="en-ZA" sz="1100" b="1" dirty="0">
              <a:solidFill>
                <a:schemeClr val="bg1"/>
              </a:solidFill>
            </a:endParaRPr>
          </a:p>
          <a:p>
            <a:pPr algn="ctr"/>
            <a:endParaRPr lang="en-US" sz="1100" b="1" dirty="0">
              <a:solidFill>
                <a:schemeClr val="bg1"/>
              </a:solidFill>
            </a:endParaRPr>
          </a:p>
        </p:txBody>
      </p:sp>
      <p:sp>
        <p:nvSpPr>
          <p:cNvPr id="53" name="Rectangle 52">
            <a:extLst>
              <a:ext uri="{FF2B5EF4-FFF2-40B4-BE49-F238E27FC236}">
                <a16:creationId xmlns:a16="http://schemas.microsoft.com/office/drawing/2014/main" xmlns="" id="{7342F0C5-5DD3-427A-BDCA-0DDBCEF82DB0}"/>
              </a:ext>
            </a:extLst>
          </p:cNvPr>
          <p:cNvSpPr/>
          <p:nvPr/>
        </p:nvSpPr>
        <p:spPr>
          <a:xfrm>
            <a:off x="3441335" y="981000"/>
            <a:ext cx="1691640" cy="246888"/>
          </a:xfrm>
          <a:prstGeom prst="rect">
            <a:avLst/>
          </a:prstGeom>
          <a:solidFill>
            <a:srgbClr val="023B61"/>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151" tIns="32576" rIns="65151" bIns="32576" numCol="1" spcCol="0" rtlCol="0" fromWordArt="0" anchor="t" anchorCtr="0" forceAA="0" compatLnSpc="1">
            <a:prstTxWarp prst="textNoShape">
              <a:avLst/>
            </a:prstTxWarp>
            <a:noAutofit/>
          </a:bodyPr>
          <a:lstStyle/>
          <a:p>
            <a:pPr algn="ctr"/>
            <a:r>
              <a:rPr lang="en-ZA" sz="1100" b="1" dirty="0">
                <a:solidFill>
                  <a:schemeClr val="bg1"/>
                </a:solidFill>
              </a:rPr>
              <a:t>Issue/Comment</a:t>
            </a:r>
            <a:endParaRPr lang="en-US" sz="1100" b="1" dirty="0">
              <a:solidFill>
                <a:schemeClr val="bg1"/>
              </a:solidFill>
            </a:endParaRPr>
          </a:p>
        </p:txBody>
      </p:sp>
      <p:sp>
        <p:nvSpPr>
          <p:cNvPr id="54" name="Rectangle 53">
            <a:extLst>
              <a:ext uri="{FF2B5EF4-FFF2-40B4-BE49-F238E27FC236}">
                <a16:creationId xmlns:a16="http://schemas.microsoft.com/office/drawing/2014/main" xmlns="" id="{84198B0E-B234-4C77-A0E2-FD441732C8C1}"/>
              </a:ext>
            </a:extLst>
          </p:cNvPr>
          <p:cNvSpPr/>
          <p:nvPr/>
        </p:nvSpPr>
        <p:spPr>
          <a:xfrm>
            <a:off x="6444000" y="950112"/>
            <a:ext cx="1691640" cy="246888"/>
          </a:xfrm>
          <a:prstGeom prst="rect">
            <a:avLst/>
          </a:prstGeom>
          <a:solidFill>
            <a:srgbClr val="023B61"/>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151" tIns="32576" rIns="65151" bIns="32576" numCol="1" spcCol="0" rtlCol="0" fromWordArt="0" anchor="t" anchorCtr="0" forceAA="0" compatLnSpc="1">
            <a:prstTxWarp prst="textNoShape">
              <a:avLst/>
            </a:prstTxWarp>
            <a:noAutofit/>
          </a:bodyPr>
          <a:lstStyle/>
          <a:p>
            <a:pPr algn="ctr"/>
            <a:r>
              <a:rPr lang="en-ZA" sz="1100" b="1" dirty="0">
                <a:solidFill>
                  <a:schemeClr val="bg1"/>
                </a:solidFill>
              </a:rPr>
              <a:t>Recommendation </a:t>
            </a:r>
            <a:endParaRPr lang="en-US" sz="1100" b="1" dirty="0">
              <a:solidFill>
                <a:schemeClr val="bg1"/>
              </a:solidFill>
            </a:endParaRPr>
          </a:p>
        </p:txBody>
      </p:sp>
      <p:cxnSp>
        <p:nvCxnSpPr>
          <p:cNvPr id="5" name="Straight Connector 4">
            <a:extLst>
              <a:ext uri="{FF2B5EF4-FFF2-40B4-BE49-F238E27FC236}">
                <a16:creationId xmlns:a16="http://schemas.microsoft.com/office/drawing/2014/main" xmlns="" id="{44143B91-734A-4B5E-94D2-99774A430DAB}"/>
              </a:ext>
            </a:extLst>
          </p:cNvPr>
          <p:cNvCxnSpPr/>
          <p:nvPr/>
        </p:nvCxnSpPr>
        <p:spPr>
          <a:xfrm>
            <a:off x="461021" y="2277000"/>
            <a:ext cx="8063999" cy="0"/>
          </a:xfrm>
          <a:prstGeom prst="line">
            <a:avLst/>
          </a:prstGeom>
          <a:ln>
            <a:solidFill>
              <a:srgbClr val="033B61"/>
            </a:solidFill>
            <a:prstDash val="dash"/>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xmlns="" id="{D183144A-B793-42BE-AAB8-8FF77C06BEB1}"/>
              </a:ext>
            </a:extLst>
          </p:cNvPr>
          <p:cNvSpPr/>
          <p:nvPr/>
        </p:nvSpPr>
        <p:spPr>
          <a:xfrm>
            <a:off x="461021" y="1509138"/>
            <a:ext cx="1661366" cy="646331"/>
          </a:xfrm>
          <a:prstGeom prst="rect">
            <a:avLst/>
          </a:prstGeom>
          <a:solidFill>
            <a:srgbClr val="007DB6"/>
          </a:solidFill>
          <a:ln w="9525" cap="flat" cmpd="sng" algn="ctr">
            <a:solidFill>
              <a:schemeClr val="accent2"/>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 tIns="34290" rIns="27000" bIns="34290" numCol="1" spcCol="0" rtlCol="0" fromWordArt="0" anchor="ctr" anchorCtr="0" forceAA="0" compatLnSpc="1">
            <a:prstTxWarp prst="textNoShape">
              <a:avLst/>
            </a:prstTxWarp>
            <a:noAutofit/>
          </a:bodyPr>
          <a:lstStyle/>
          <a:p>
            <a:pPr marL="228600" indent="-228600" algn="ctr" defTabSz="685800">
              <a:buAutoNum type="arabicPeriod"/>
              <a:defRPr/>
            </a:pPr>
            <a:r>
              <a:rPr lang="en-US" sz="900" b="1" dirty="0">
                <a:solidFill>
                  <a:prstClr val="white"/>
                </a:solidFill>
                <a:latin typeface="Arial"/>
              </a:rPr>
              <a:t>Definition of Reticulation</a:t>
            </a:r>
          </a:p>
          <a:p>
            <a:pPr algn="ctr" defTabSz="685800">
              <a:defRPr/>
            </a:pPr>
            <a:r>
              <a:rPr lang="en-US" sz="900" b="1" dirty="0">
                <a:solidFill>
                  <a:prstClr val="white"/>
                </a:solidFill>
                <a:latin typeface="Arial"/>
              </a:rPr>
              <a:t>(Section 1(</a:t>
            </a:r>
            <a:r>
              <a:rPr lang="en-US" sz="900" b="1" dirty="0" err="1">
                <a:solidFill>
                  <a:prstClr val="white"/>
                </a:solidFill>
                <a:latin typeface="Arial"/>
              </a:rPr>
              <a:t>zC</a:t>
            </a:r>
            <a:r>
              <a:rPr lang="en-US" sz="900" b="1" dirty="0">
                <a:solidFill>
                  <a:prstClr val="white"/>
                </a:solidFill>
                <a:latin typeface="Arial"/>
              </a:rPr>
              <a:t>))</a:t>
            </a:r>
          </a:p>
        </p:txBody>
      </p:sp>
      <p:grpSp>
        <p:nvGrpSpPr>
          <p:cNvPr id="59" name="Group 58">
            <a:extLst>
              <a:ext uri="{FF2B5EF4-FFF2-40B4-BE49-F238E27FC236}">
                <a16:creationId xmlns:a16="http://schemas.microsoft.com/office/drawing/2014/main" xmlns="" id="{A9D5DDE2-7C3A-44D9-82CB-EDC08CC5BE22}"/>
              </a:ext>
            </a:extLst>
          </p:cNvPr>
          <p:cNvGrpSpPr/>
          <p:nvPr/>
        </p:nvGrpSpPr>
        <p:grpSpPr>
          <a:xfrm>
            <a:off x="2274311" y="1621347"/>
            <a:ext cx="171738" cy="158663"/>
            <a:chOff x="4571994" y="2359541"/>
            <a:chExt cx="292247" cy="292247"/>
          </a:xfrm>
        </p:grpSpPr>
        <p:sp>
          <p:nvSpPr>
            <p:cNvPr id="60" name="Oval 50">
              <a:extLst>
                <a:ext uri="{FF2B5EF4-FFF2-40B4-BE49-F238E27FC236}">
                  <a16:creationId xmlns:a16="http://schemas.microsoft.com/office/drawing/2014/main" xmlns="" id="{7C24CA55-9F46-494E-9754-A43B9292C482}"/>
                </a:ext>
              </a:extLst>
            </p:cNvPr>
            <p:cNvSpPr>
              <a:spLocks noChangeArrowheads="1"/>
            </p:cNvSpPr>
            <p:nvPr/>
          </p:nvSpPr>
          <p:spPr bwMode="auto">
            <a:xfrm>
              <a:off x="4571994" y="2359541"/>
              <a:ext cx="292247" cy="292247"/>
            </a:xfrm>
            <a:prstGeom prst="ellipse">
              <a:avLst/>
            </a:prstGeom>
            <a:solidFill>
              <a:srgbClr val="005C86"/>
            </a:solidFill>
            <a:ln>
              <a:noFill/>
            </a:ln>
          </p:spPr>
          <p:txBody>
            <a:bodyPr vert="horz" wrap="square" lIns="50406" tIns="25203" rIns="50406" bIns="25203" numCol="1" anchor="t" anchorCtr="0" compatLnSpc="1">
              <a:prstTxWarp prst="textNoShape">
                <a:avLst/>
              </a:prstTxWarp>
            </a:bodyPr>
            <a:lstStyle/>
            <a:p>
              <a:endParaRPr lang="en-US" sz="1050" dirty="0"/>
            </a:p>
          </p:txBody>
        </p:sp>
        <p:sp>
          <p:nvSpPr>
            <p:cNvPr id="61" name="Freeform 51">
              <a:extLst>
                <a:ext uri="{FF2B5EF4-FFF2-40B4-BE49-F238E27FC236}">
                  <a16:creationId xmlns:a16="http://schemas.microsoft.com/office/drawing/2014/main" xmlns="" id="{7E2A4D97-F7AD-4154-95EF-C5BFC303A9F3}"/>
                </a:ext>
              </a:extLst>
            </p:cNvPr>
            <p:cNvSpPr>
              <a:spLocks/>
            </p:cNvSpPr>
            <p:nvPr/>
          </p:nvSpPr>
          <p:spPr bwMode="auto">
            <a:xfrm>
              <a:off x="4680297" y="2411114"/>
              <a:ext cx="104865" cy="189102"/>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FFFF">
                <a:lumMod val="100000"/>
              </a:srgbClr>
            </a:solidFill>
            <a:ln>
              <a:noFill/>
            </a:ln>
          </p:spPr>
          <p:txBody>
            <a:bodyPr vert="horz" wrap="square" lIns="50406" tIns="25203" rIns="50406" bIns="25203" numCol="1" anchor="t" anchorCtr="0" compatLnSpc="1">
              <a:prstTxWarp prst="textNoShape">
                <a:avLst/>
              </a:prstTxWarp>
            </a:bodyPr>
            <a:lstStyle/>
            <a:p>
              <a:endParaRPr lang="en-US" sz="1050" dirty="0"/>
            </a:p>
          </p:txBody>
        </p:sp>
      </p:grpSp>
      <p:grpSp>
        <p:nvGrpSpPr>
          <p:cNvPr id="62" name="Group 61">
            <a:extLst>
              <a:ext uri="{FF2B5EF4-FFF2-40B4-BE49-F238E27FC236}">
                <a16:creationId xmlns:a16="http://schemas.microsoft.com/office/drawing/2014/main" xmlns="" id="{66D16BC1-FD65-4106-BDAC-51C8DE3998D0}"/>
              </a:ext>
            </a:extLst>
          </p:cNvPr>
          <p:cNvGrpSpPr/>
          <p:nvPr/>
        </p:nvGrpSpPr>
        <p:grpSpPr>
          <a:xfrm>
            <a:off x="5946311" y="1632974"/>
            <a:ext cx="171738" cy="158663"/>
            <a:chOff x="4571994" y="2359541"/>
            <a:chExt cx="292247" cy="292247"/>
          </a:xfrm>
        </p:grpSpPr>
        <p:sp>
          <p:nvSpPr>
            <p:cNvPr id="63" name="Oval 50">
              <a:extLst>
                <a:ext uri="{FF2B5EF4-FFF2-40B4-BE49-F238E27FC236}">
                  <a16:creationId xmlns:a16="http://schemas.microsoft.com/office/drawing/2014/main" xmlns="" id="{8F0891DD-3C31-4836-98C2-8C29871A7CA1}"/>
                </a:ext>
              </a:extLst>
            </p:cNvPr>
            <p:cNvSpPr>
              <a:spLocks noChangeArrowheads="1"/>
            </p:cNvSpPr>
            <p:nvPr/>
          </p:nvSpPr>
          <p:spPr bwMode="auto">
            <a:xfrm>
              <a:off x="4571994" y="2359541"/>
              <a:ext cx="292247" cy="292247"/>
            </a:xfrm>
            <a:prstGeom prst="ellipse">
              <a:avLst/>
            </a:prstGeom>
            <a:solidFill>
              <a:srgbClr val="005C86"/>
            </a:solidFill>
            <a:ln>
              <a:noFill/>
            </a:ln>
          </p:spPr>
          <p:txBody>
            <a:bodyPr vert="horz" wrap="square" lIns="50406" tIns="25203" rIns="50406" bIns="25203" numCol="1" anchor="t" anchorCtr="0" compatLnSpc="1">
              <a:prstTxWarp prst="textNoShape">
                <a:avLst/>
              </a:prstTxWarp>
            </a:bodyPr>
            <a:lstStyle/>
            <a:p>
              <a:endParaRPr lang="en-US" sz="1050" dirty="0"/>
            </a:p>
          </p:txBody>
        </p:sp>
        <p:sp>
          <p:nvSpPr>
            <p:cNvPr id="64" name="Freeform 51">
              <a:extLst>
                <a:ext uri="{FF2B5EF4-FFF2-40B4-BE49-F238E27FC236}">
                  <a16:creationId xmlns:a16="http://schemas.microsoft.com/office/drawing/2014/main" xmlns="" id="{5DB54200-477E-4466-ADA9-AB96DCE6AD6F}"/>
                </a:ext>
              </a:extLst>
            </p:cNvPr>
            <p:cNvSpPr>
              <a:spLocks/>
            </p:cNvSpPr>
            <p:nvPr/>
          </p:nvSpPr>
          <p:spPr bwMode="auto">
            <a:xfrm>
              <a:off x="4680297" y="2411114"/>
              <a:ext cx="104865" cy="189102"/>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FFFF">
                <a:lumMod val="100000"/>
              </a:srgbClr>
            </a:solidFill>
            <a:ln>
              <a:noFill/>
            </a:ln>
          </p:spPr>
          <p:txBody>
            <a:bodyPr vert="horz" wrap="square" lIns="50406" tIns="25203" rIns="50406" bIns="25203" numCol="1" anchor="t" anchorCtr="0" compatLnSpc="1">
              <a:prstTxWarp prst="textNoShape">
                <a:avLst/>
              </a:prstTxWarp>
            </a:bodyPr>
            <a:lstStyle/>
            <a:p>
              <a:endParaRPr lang="en-US" sz="1050" dirty="0"/>
            </a:p>
          </p:txBody>
        </p:sp>
      </p:grpSp>
      <p:sp>
        <p:nvSpPr>
          <p:cNvPr id="65" name="TextBox 64">
            <a:extLst>
              <a:ext uri="{FF2B5EF4-FFF2-40B4-BE49-F238E27FC236}">
                <a16:creationId xmlns:a16="http://schemas.microsoft.com/office/drawing/2014/main" xmlns="" id="{9CE70265-EE4A-43B2-A41F-890FFDF01E71}"/>
              </a:ext>
            </a:extLst>
          </p:cNvPr>
          <p:cNvSpPr txBox="1"/>
          <p:nvPr/>
        </p:nvSpPr>
        <p:spPr>
          <a:xfrm>
            <a:off x="6307775" y="1501968"/>
            <a:ext cx="2440225" cy="584775"/>
          </a:xfrm>
          <a:prstGeom prst="rect">
            <a:avLst/>
          </a:prstGeom>
          <a:noFill/>
        </p:spPr>
        <p:txBody>
          <a:bodyPr wrap="square" rtlCol="0">
            <a:spAutoFit/>
          </a:bodyPr>
          <a:lstStyle/>
          <a:p>
            <a:pPr marL="171450" indent="-171450">
              <a:buFont typeface="Arial" panose="020B0604020202020204" pitchFamily="34" charset="0"/>
              <a:buChar char="•"/>
            </a:pPr>
            <a:r>
              <a:rPr lang="en-ZA" sz="800" dirty="0">
                <a:solidFill>
                  <a:schemeClr val="accent1"/>
                </a:solidFill>
              </a:rPr>
              <a:t>The regulation of reticulation should be reserved for municipalities</a:t>
            </a:r>
          </a:p>
          <a:p>
            <a:pPr marL="171450" indent="-171450">
              <a:buFont typeface="Arial" panose="020B0604020202020204" pitchFamily="34" charset="0"/>
              <a:buChar char="•"/>
            </a:pPr>
            <a:r>
              <a:rPr lang="en-ZA" sz="800" dirty="0">
                <a:solidFill>
                  <a:schemeClr val="accent1"/>
                </a:solidFill>
              </a:rPr>
              <a:t>Definition of reticulation to reflect such reservation</a:t>
            </a:r>
            <a:endParaRPr lang="en-US" sz="800" dirty="0">
              <a:solidFill>
                <a:schemeClr val="accent1"/>
              </a:solidFill>
            </a:endParaRPr>
          </a:p>
        </p:txBody>
      </p:sp>
      <p:sp>
        <p:nvSpPr>
          <p:cNvPr id="66" name="TextBox 65">
            <a:extLst>
              <a:ext uri="{FF2B5EF4-FFF2-40B4-BE49-F238E27FC236}">
                <a16:creationId xmlns:a16="http://schemas.microsoft.com/office/drawing/2014/main" xmlns="" id="{6679548E-031A-45F8-88A8-1373752AABC9}"/>
              </a:ext>
            </a:extLst>
          </p:cNvPr>
          <p:cNvSpPr txBox="1"/>
          <p:nvPr/>
        </p:nvSpPr>
        <p:spPr>
          <a:xfrm>
            <a:off x="2538498" y="1485000"/>
            <a:ext cx="3445764" cy="461665"/>
          </a:xfrm>
          <a:prstGeom prst="rect">
            <a:avLst/>
          </a:prstGeom>
          <a:noFill/>
        </p:spPr>
        <p:txBody>
          <a:bodyPr wrap="square" rtlCol="0">
            <a:spAutoFit/>
          </a:bodyPr>
          <a:lstStyle/>
          <a:p>
            <a:pPr marL="171450" indent="-171450">
              <a:buFont typeface="Arial" panose="020B0604020202020204" pitchFamily="34" charset="0"/>
              <a:buChar char="•"/>
            </a:pPr>
            <a:r>
              <a:rPr lang="en-US" sz="800" dirty="0">
                <a:solidFill>
                  <a:schemeClr val="accent1"/>
                </a:solidFill>
              </a:rPr>
              <a:t>The amendment of the definition appears to reserve the operation of gas reticulation for municipalities</a:t>
            </a:r>
          </a:p>
          <a:p>
            <a:pPr marL="171450" indent="-171450">
              <a:buFont typeface="Arial" panose="020B0604020202020204" pitchFamily="34" charset="0"/>
              <a:buChar char="•"/>
            </a:pPr>
            <a:r>
              <a:rPr lang="en-US" sz="800" dirty="0">
                <a:solidFill>
                  <a:schemeClr val="accent1"/>
                </a:solidFill>
              </a:rPr>
              <a:t>Consequence will be the demise of entities currently reticulating gas</a:t>
            </a:r>
          </a:p>
        </p:txBody>
      </p:sp>
      <p:cxnSp>
        <p:nvCxnSpPr>
          <p:cNvPr id="67" name="Straight Connector 66">
            <a:extLst>
              <a:ext uri="{FF2B5EF4-FFF2-40B4-BE49-F238E27FC236}">
                <a16:creationId xmlns:a16="http://schemas.microsoft.com/office/drawing/2014/main" xmlns="" id="{98A3F44A-1AB9-4421-A4E4-16AD13343882}"/>
              </a:ext>
            </a:extLst>
          </p:cNvPr>
          <p:cNvCxnSpPr/>
          <p:nvPr/>
        </p:nvCxnSpPr>
        <p:spPr>
          <a:xfrm>
            <a:off x="468000" y="3717000"/>
            <a:ext cx="8063999" cy="0"/>
          </a:xfrm>
          <a:prstGeom prst="line">
            <a:avLst/>
          </a:prstGeom>
          <a:ln>
            <a:solidFill>
              <a:srgbClr val="033B61"/>
            </a:solidFill>
            <a:prstDash val="dash"/>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xmlns="" id="{DC801712-20AF-4956-9140-AF94ABB58303}"/>
              </a:ext>
            </a:extLst>
          </p:cNvPr>
          <p:cNvSpPr/>
          <p:nvPr/>
        </p:nvSpPr>
        <p:spPr>
          <a:xfrm>
            <a:off x="474312" y="3890108"/>
            <a:ext cx="1655999" cy="646331"/>
          </a:xfrm>
          <a:prstGeom prst="rect">
            <a:avLst/>
          </a:prstGeom>
          <a:solidFill>
            <a:srgbClr val="007DB6"/>
          </a:solidFill>
          <a:ln w="9525" cap="flat" cmpd="sng" algn="ctr">
            <a:solidFill>
              <a:schemeClr val="accent2"/>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 tIns="34290" rIns="27000" bIns="34290" numCol="1" spcCol="0" rtlCol="0" fromWordArt="0" anchor="ctr" anchorCtr="0" forceAA="0" compatLnSpc="1">
            <a:prstTxWarp prst="textNoShape">
              <a:avLst/>
            </a:prstTxWarp>
            <a:noAutofit/>
          </a:bodyPr>
          <a:lstStyle/>
          <a:p>
            <a:pPr algn="ctr" defTabSz="685800">
              <a:defRPr/>
            </a:pPr>
            <a:r>
              <a:rPr lang="en-US" sz="900" b="1" dirty="0">
                <a:solidFill>
                  <a:prstClr val="white"/>
                </a:solidFill>
                <a:latin typeface="Arial"/>
              </a:rPr>
              <a:t>3. Inadequate competition  </a:t>
            </a:r>
          </a:p>
          <a:p>
            <a:pPr algn="ctr" defTabSz="685800">
              <a:defRPr/>
            </a:pPr>
            <a:r>
              <a:rPr lang="en-US" sz="900" b="1" dirty="0">
                <a:solidFill>
                  <a:prstClr val="white"/>
                </a:solidFill>
                <a:latin typeface="Arial"/>
              </a:rPr>
              <a:t>(Sections 21(1)(p) and 22B)</a:t>
            </a:r>
          </a:p>
        </p:txBody>
      </p:sp>
      <p:sp>
        <p:nvSpPr>
          <p:cNvPr id="36" name="TextBox 35">
            <a:extLst>
              <a:ext uri="{FF2B5EF4-FFF2-40B4-BE49-F238E27FC236}">
                <a16:creationId xmlns:a16="http://schemas.microsoft.com/office/drawing/2014/main" xmlns="" id="{888FEB50-ACE9-4255-BC60-32F9EC3A2B6F}"/>
              </a:ext>
            </a:extLst>
          </p:cNvPr>
          <p:cNvSpPr txBox="1"/>
          <p:nvPr/>
        </p:nvSpPr>
        <p:spPr>
          <a:xfrm>
            <a:off x="2544809" y="3789000"/>
            <a:ext cx="3445764" cy="1692771"/>
          </a:xfrm>
          <a:prstGeom prst="rect">
            <a:avLst/>
          </a:prstGeom>
          <a:noFill/>
        </p:spPr>
        <p:txBody>
          <a:bodyPr wrap="square" rtlCol="0">
            <a:spAutoFit/>
          </a:bodyPr>
          <a:lstStyle/>
          <a:p>
            <a:pPr marL="171450" lvl="0" indent="-171450">
              <a:buFont typeface="Arial" panose="020B0604020202020204" pitchFamily="34" charset="0"/>
              <a:buChar char="•"/>
            </a:pPr>
            <a:r>
              <a:rPr lang="en-US" sz="800" dirty="0">
                <a:solidFill>
                  <a:schemeClr val="accent1"/>
                </a:solidFill>
              </a:rPr>
              <a:t>In support of the objective of the Gas Act to promote the development of competitive markets for gas, the Act limits price regulation in SA to circumstances of inadequate competition in the market (Section 21(1)(p))</a:t>
            </a:r>
          </a:p>
          <a:p>
            <a:pPr marL="171450" lvl="0" indent="-171450">
              <a:buFont typeface="Arial" panose="020B0604020202020204" pitchFamily="34" charset="0"/>
              <a:buChar char="•"/>
            </a:pPr>
            <a:r>
              <a:rPr lang="en-US" sz="800" dirty="0">
                <a:solidFill>
                  <a:schemeClr val="accent1"/>
                </a:solidFill>
              </a:rPr>
              <a:t>The absence of this condition in Section 22B creates ambiguity because the latter section appears to oblige NERSA to regulate maximum prices irrespective of the condition of inadequate competition</a:t>
            </a:r>
          </a:p>
          <a:p>
            <a:pPr marL="171450" indent="-171450">
              <a:buFont typeface="Arial" panose="020B0604020202020204" pitchFamily="34" charset="0"/>
              <a:buChar char="•"/>
            </a:pPr>
            <a:r>
              <a:rPr lang="en-US" sz="800" dirty="0">
                <a:solidFill>
                  <a:schemeClr val="accent1"/>
                </a:solidFill>
              </a:rPr>
              <a:t>Commodity prices such as gas are difficult to successfully regulate as regulation cannot “foresee” market dynamics, provide flexibility, cater for multiple sources of supply and accurately value gas for specific applications</a:t>
            </a:r>
          </a:p>
          <a:p>
            <a:pPr marL="171450" lvl="0" indent="-171450">
              <a:buFont typeface="Arial" panose="020B0604020202020204" pitchFamily="34" charset="0"/>
              <a:buChar char="•"/>
            </a:pPr>
            <a:endParaRPr lang="en-US" sz="800" dirty="0">
              <a:solidFill>
                <a:schemeClr val="accent1"/>
              </a:solidFill>
            </a:endParaRPr>
          </a:p>
        </p:txBody>
      </p:sp>
      <p:grpSp>
        <p:nvGrpSpPr>
          <p:cNvPr id="39" name="Group 38">
            <a:extLst>
              <a:ext uri="{FF2B5EF4-FFF2-40B4-BE49-F238E27FC236}">
                <a16:creationId xmlns:a16="http://schemas.microsoft.com/office/drawing/2014/main" xmlns="" id="{09317AE2-5E6C-4905-A19D-74E5921070EA}"/>
              </a:ext>
            </a:extLst>
          </p:cNvPr>
          <p:cNvGrpSpPr/>
          <p:nvPr/>
        </p:nvGrpSpPr>
        <p:grpSpPr>
          <a:xfrm>
            <a:off x="2274311" y="4089776"/>
            <a:ext cx="171738" cy="158663"/>
            <a:chOff x="4571994" y="2359541"/>
            <a:chExt cx="292247" cy="292247"/>
          </a:xfrm>
        </p:grpSpPr>
        <p:sp>
          <p:nvSpPr>
            <p:cNvPr id="40" name="Oval 50">
              <a:extLst>
                <a:ext uri="{FF2B5EF4-FFF2-40B4-BE49-F238E27FC236}">
                  <a16:creationId xmlns:a16="http://schemas.microsoft.com/office/drawing/2014/main" xmlns="" id="{45826CCF-628D-418C-9E53-B40D1F5B45C1}"/>
                </a:ext>
              </a:extLst>
            </p:cNvPr>
            <p:cNvSpPr>
              <a:spLocks noChangeArrowheads="1"/>
            </p:cNvSpPr>
            <p:nvPr/>
          </p:nvSpPr>
          <p:spPr bwMode="auto">
            <a:xfrm>
              <a:off x="4571994" y="2359541"/>
              <a:ext cx="292247" cy="292247"/>
            </a:xfrm>
            <a:prstGeom prst="ellipse">
              <a:avLst/>
            </a:prstGeom>
            <a:solidFill>
              <a:srgbClr val="005C86"/>
            </a:solidFill>
            <a:ln>
              <a:noFill/>
            </a:ln>
          </p:spPr>
          <p:txBody>
            <a:bodyPr vert="horz" wrap="square" lIns="50406" tIns="25203" rIns="50406" bIns="25203" numCol="1" anchor="t" anchorCtr="0" compatLnSpc="1">
              <a:prstTxWarp prst="textNoShape">
                <a:avLst/>
              </a:prstTxWarp>
            </a:bodyPr>
            <a:lstStyle/>
            <a:p>
              <a:endParaRPr lang="en-US" sz="1050" dirty="0"/>
            </a:p>
          </p:txBody>
        </p:sp>
        <p:sp>
          <p:nvSpPr>
            <p:cNvPr id="41" name="Freeform 51">
              <a:extLst>
                <a:ext uri="{FF2B5EF4-FFF2-40B4-BE49-F238E27FC236}">
                  <a16:creationId xmlns:a16="http://schemas.microsoft.com/office/drawing/2014/main" xmlns="" id="{C6621503-56EA-43D1-B5A3-B19C31F27657}"/>
                </a:ext>
              </a:extLst>
            </p:cNvPr>
            <p:cNvSpPr>
              <a:spLocks/>
            </p:cNvSpPr>
            <p:nvPr/>
          </p:nvSpPr>
          <p:spPr bwMode="auto">
            <a:xfrm>
              <a:off x="4680297" y="2411114"/>
              <a:ext cx="104865" cy="189102"/>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FFFF">
                <a:lumMod val="100000"/>
              </a:srgbClr>
            </a:solidFill>
            <a:ln>
              <a:noFill/>
            </a:ln>
          </p:spPr>
          <p:txBody>
            <a:bodyPr vert="horz" wrap="square" lIns="50406" tIns="25203" rIns="50406" bIns="25203" numCol="1" anchor="t" anchorCtr="0" compatLnSpc="1">
              <a:prstTxWarp prst="textNoShape">
                <a:avLst/>
              </a:prstTxWarp>
            </a:bodyPr>
            <a:lstStyle/>
            <a:p>
              <a:endParaRPr lang="en-US" sz="1050" dirty="0"/>
            </a:p>
          </p:txBody>
        </p:sp>
      </p:grpSp>
      <p:grpSp>
        <p:nvGrpSpPr>
          <p:cNvPr id="42" name="Group 41">
            <a:extLst>
              <a:ext uri="{FF2B5EF4-FFF2-40B4-BE49-F238E27FC236}">
                <a16:creationId xmlns:a16="http://schemas.microsoft.com/office/drawing/2014/main" xmlns="" id="{69EEAF1C-2552-49C3-8A27-3F30F5B8A99F}"/>
              </a:ext>
            </a:extLst>
          </p:cNvPr>
          <p:cNvGrpSpPr/>
          <p:nvPr/>
        </p:nvGrpSpPr>
        <p:grpSpPr>
          <a:xfrm>
            <a:off x="5946311" y="4005000"/>
            <a:ext cx="171738" cy="158663"/>
            <a:chOff x="4571994" y="2359541"/>
            <a:chExt cx="292247" cy="292247"/>
          </a:xfrm>
        </p:grpSpPr>
        <p:sp>
          <p:nvSpPr>
            <p:cNvPr id="43" name="Oval 50">
              <a:extLst>
                <a:ext uri="{FF2B5EF4-FFF2-40B4-BE49-F238E27FC236}">
                  <a16:creationId xmlns:a16="http://schemas.microsoft.com/office/drawing/2014/main" xmlns="" id="{3178F608-9321-4B52-B9E5-C2A56E78B6E3}"/>
                </a:ext>
              </a:extLst>
            </p:cNvPr>
            <p:cNvSpPr>
              <a:spLocks noChangeArrowheads="1"/>
            </p:cNvSpPr>
            <p:nvPr/>
          </p:nvSpPr>
          <p:spPr bwMode="auto">
            <a:xfrm>
              <a:off x="4571994" y="2359541"/>
              <a:ext cx="292247" cy="292247"/>
            </a:xfrm>
            <a:prstGeom prst="ellipse">
              <a:avLst/>
            </a:prstGeom>
            <a:solidFill>
              <a:srgbClr val="005C86"/>
            </a:solidFill>
            <a:ln>
              <a:noFill/>
            </a:ln>
          </p:spPr>
          <p:txBody>
            <a:bodyPr vert="horz" wrap="square" lIns="50406" tIns="25203" rIns="50406" bIns="25203" numCol="1" anchor="t" anchorCtr="0" compatLnSpc="1">
              <a:prstTxWarp prst="textNoShape">
                <a:avLst/>
              </a:prstTxWarp>
            </a:bodyPr>
            <a:lstStyle/>
            <a:p>
              <a:endParaRPr lang="en-US" sz="1050" dirty="0"/>
            </a:p>
          </p:txBody>
        </p:sp>
        <p:sp>
          <p:nvSpPr>
            <p:cNvPr id="44" name="Freeform 51">
              <a:extLst>
                <a:ext uri="{FF2B5EF4-FFF2-40B4-BE49-F238E27FC236}">
                  <a16:creationId xmlns:a16="http://schemas.microsoft.com/office/drawing/2014/main" xmlns="" id="{4CC87C91-00C1-4C50-8D58-0B2D553ACE5E}"/>
                </a:ext>
              </a:extLst>
            </p:cNvPr>
            <p:cNvSpPr>
              <a:spLocks/>
            </p:cNvSpPr>
            <p:nvPr/>
          </p:nvSpPr>
          <p:spPr bwMode="auto">
            <a:xfrm>
              <a:off x="4680297" y="2411114"/>
              <a:ext cx="104865" cy="189102"/>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FFFF">
                <a:lumMod val="100000"/>
              </a:srgbClr>
            </a:solidFill>
            <a:ln>
              <a:noFill/>
            </a:ln>
          </p:spPr>
          <p:txBody>
            <a:bodyPr vert="horz" wrap="square" lIns="50406" tIns="25203" rIns="50406" bIns="25203" numCol="1" anchor="t" anchorCtr="0" compatLnSpc="1">
              <a:prstTxWarp prst="textNoShape">
                <a:avLst/>
              </a:prstTxWarp>
            </a:bodyPr>
            <a:lstStyle/>
            <a:p>
              <a:endParaRPr lang="en-US" sz="1050" dirty="0"/>
            </a:p>
          </p:txBody>
        </p:sp>
      </p:grpSp>
      <p:sp>
        <p:nvSpPr>
          <p:cNvPr id="45" name="TextBox 44">
            <a:extLst>
              <a:ext uri="{FF2B5EF4-FFF2-40B4-BE49-F238E27FC236}">
                <a16:creationId xmlns:a16="http://schemas.microsoft.com/office/drawing/2014/main" xmlns="" id="{A1AED74D-0710-4574-B7CA-2CE57188412B}"/>
              </a:ext>
            </a:extLst>
          </p:cNvPr>
          <p:cNvSpPr txBox="1"/>
          <p:nvPr/>
        </p:nvSpPr>
        <p:spPr>
          <a:xfrm>
            <a:off x="6307774" y="3835498"/>
            <a:ext cx="2440225" cy="1077218"/>
          </a:xfrm>
          <a:prstGeom prst="rect">
            <a:avLst/>
          </a:prstGeom>
          <a:noFill/>
        </p:spPr>
        <p:txBody>
          <a:bodyPr wrap="square" rtlCol="0">
            <a:spAutoFit/>
          </a:bodyPr>
          <a:lstStyle/>
          <a:p>
            <a:pPr marL="171450" lvl="0" indent="-171450">
              <a:buFont typeface="Arial" panose="020B0604020202020204" pitchFamily="34" charset="0"/>
              <a:buChar char="•"/>
            </a:pPr>
            <a:r>
              <a:rPr lang="en-US" sz="800" dirty="0">
                <a:solidFill>
                  <a:schemeClr val="accent1"/>
                </a:solidFill>
              </a:rPr>
              <a:t>Clarification of the price regulation authority of NERSA by cross-referencing Section 21(1)(p)) in Section 22B </a:t>
            </a:r>
          </a:p>
          <a:p>
            <a:pPr marL="171450" lvl="0" indent="-171450">
              <a:buFont typeface="Arial" panose="020B0604020202020204" pitchFamily="34" charset="0"/>
              <a:buChar char="•"/>
            </a:pPr>
            <a:r>
              <a:rPr lang="en-US" sz="800" dirty="0">
                <a:solidFill>
                  <a:schemeClr val="accent1"/>
                </a:solidFill>
              </a:rPr>
              <a:t>Status quo should remain, i.e. NERSA approves maximum prices if it is evident that there is inadequate competition in the market</a:t>
            </a:r>
          </a:p>
          <a:p>
            <a:pPr marL="171450" lvl="0" indent="-171450">
              <a:buFont typeface="Arial" panose="020B0604020202020204" pitchFamily="34" charset="0"/>
              <a:buChar char="•"/>
            </a:pPr>
            <a:r>
              <a:rPr lang="en-US" sz="800" dirty="0">
                <a:solidFill>
                  <a:schemeClr val="accent1"/>
                </a:solidFill>
              </a:rPr>
              <a:t>Section 22B should provide for the approval of maximum gas prices by NERSA</a:t>
            </a:r>
          </a:p>
        </p:txBody>
      </p:sp>
      <p:sp>
        <p:nvSpPr>
          <p:cNvPr id="46" name="Rectangle 45">
            <a:extLst>
              <a:ext uri="{FF2B5EF4-FFF2-40B4-BE49-F238E27FC236}">
                <a16:creationId xmlns:a16="http://schemas.microsoft.com/office/drawing/2014/main" xmlns="" id="{CA156732-9EFA-4ABE-B625-20B7DF9FA93A}"/>
              </a:ext>
            </a:extLst>
          </p:cNvPr>
          <p:cNvSpPr/>
          <p:nvPr/>
        </p:nvSpPr>
        <p:spPr>
          <a:xfrm>
            <a:off x="461021" y="2373138"/>
            <a:ext cx="1661366" cy="646331"/>
          </a:xfrm>
          <a:prstGeom prst="rect">
            <a:avLst/>
          </a:prstGeom>
          <a:solidFill>
            <a:srgbClr val="007DB6"/>
          </a:solidFill>
          <a:ln w="9525" cap="flat" cmpd="sng" algn="ctr">
            <a:solidFill>
              <a:schemeClr val="accent2"/>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 tIns="34290" rIns="27000" bIns="34290" numCol="1" spcCol="0" rtlCol="0" fromWordArt="0" anchor="ctr" anchorCtr="0" forceAA="0" compatLnSpc="1">
            <a:prstTxWarp prst="textNoShape">
              <a:avLst/>
            </a:prstTxWarp>
            <a:noAutofit/>
          </a:bodyPr>
          <a:lstStyle/>
          <a:p>
            <a:pPr algn="ctr" defTabSz="685800">
              <a:defRPr/>
            </a:pPr>
            <a:r>
              <a:rPr lang="en-US" sz="900" b="1" dirty="0">
                <a:solidFill>
                  <a:prstClr val="white"/>
                </a:solidFill>
                <a:latin typeface="Arial"/>
              </a:rPr>
              <a:t>2. Definition of Trading</a:t>
            </a:r>
          </a:p>
          <a:p>
            <a:pPr algn="ctr" defTabSz="685800">
              <a:defRPr/>
            </a:pPr>
            <a:r>
              <a:rPr lang="en-US" sz="900" b="1" dirty="0">
                <a:solidFill>
                  <a:prstClr val="white"/>
                </a:solidFill>
                <a:latin typeface="Arial"/>
              </a:rPr>
              <a:t>(Section 1(</a:t>
            </a:r>
            <a:r>
              <a:rPr lang="en-US" sz="900" b="1" dirty="0" err="1">
                <a:solidFill>
                  <a:prstClr val="white"/>
                </a:solidFill>
                <a:latin typeface="Arial"/>
              </a:rPr>
              <a:t>zL</a:t>
            </a:r>
            <a:r>
              <a:rPr lang="en-US" sz="900" b="1" dirty="0">
                <a:solidFill>
                  <a:prstClr val="white"/>
                </a:solidFill>
                <a:latin typeface="Arial"/>
              </a:rPr>
              <a:t>))</a:t>
            </a:r>
          </a:p>
        </p:txBody>
      </p:sp>
      <p:grpSp>
        <p:nvGrpSpPr>
          <p:cNvPr id="47" name="Group 46">
            <a:extLst>
              <a:ext uri="{FF2B5EF4-FFF2-40B4-BE49-F238E27FC236}">
                <a16:creationId xmlns:a16="http://schemas.microsoft.com/office/drawing/2014/main" xmlns="" id="{790979F4-D9F1-45FA-BA49-25EE7EE9EE6C}"/>
              </a:ext>
            </a:extLst>
          </p:cNvPr>
          <p:cNvGrpSpPr/>
          <p:nvPr/>
        </p:nvGrpSpPr>
        <p:grpSpPr>
          <a:xfrm>
            <a:off x="2274311" y="2485347"/>
            <a:ext cx="171738" cy="158663"/>
            <a:chOff x="4571994" y="2359541"/>
            <a:chExt cx="292247" cy="292247"/>
          </a:xfrm>
        </p:grpSpPr>
        <p:sp>
          <p:nvSpPr>
            <p:cNvPr id="49" name="Oval 50">
              <a:extLst>
                <a:ext uri="{FF2B5EF4-FFF2-40B4-BE49-F238E27FC236}">
                  <a16:creationId xmlns:a16="http://schemas.microsoft.com/office/drawing/2014/main" xmlns="" id="{6B33C135-ADE7-495A-A8B9-A7521CC5AC12}"/>
                </a:ext>
              </a:extLst>
            </p:cNvPr>
            <p:cNvSpPr>
              <a:spLocks noChangeArrowheads="1"/>
            </p:cNvSpPr>
            <p:nvPr/>
          </p:nvSpPr>
          <p:spPr bwMode="auto">
            <a:xfrm>
              <a:off x="4571994" y="2359541"/>
              <a:ext cx="292247" cy="292247"/>
            </a:xfrm>
            <a:prstGeom prst="ellipse">
              <a:avLst/>
            </a:prstGeom>
            <a:solidFill>
              <a:srgbClr val="005C86"/>
            </a:solidFill>
            <a:ln>
              <a:noFill/>
            </a:ln>
          </p:spPr>
          <p:txBody>
            <a:bodyPr vert="horz" wrap="square" lIns="50406" tIns="25203" rIns="50406" bIns="25203" numCol="1" anchor="t" anchorCtr="0" compatLnSpc="1">
              <a:prstTxWarp prst="textNoShape">
                <a:avLst/>
              </a:prstTxWarp>
            </a:bodyPr>
            <a:lstStyle/>
            <a:p>
              <a:endParaRPr lang="en-US" sz="1050" dirty="0"/>
            </a:p>
          </p:txBody>
        </p:sp>
        <p:sp>
          <p:nvSpPr>
            <p:cNvPr id="50" name="Freeform 51">
              <a:extLst>
                <a:ext uri="{FF2B5EF4-FFF2-40B4-BE49-F238E27FC236}">
                  <a16:creationId xmlns:a16="http://schemas.microsoft.com/office/drawing/2014/main" xmlns="" id="{C93D718B-CC78-4A19-B438-446488F7B570}"/>
                </a:ext>
              </a:extLst>
            </p:cNvPr>
            <p:cNvSpPr>
              <a:spLocks/>
            </p:cNvSpPr>
            <p:nvPr/>
          </p:nvSpPr>
          <p:spPr bwMode="auto">
            <a:xfrm>
              <a:off x="4680297" y="2411114"/>
              <a:ext cx="104865" cy="189102"/>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FFFF">
                <a:lumMod val="100000"/>
              </a:srgbClr>
            </a:solidFill>
            <a:ln>
              <a:noFill/>
            </a:ln>
          </p:spPr>
          <p:txBody>
            <a:bodyPr vert="horz" wrap="square" lIns="50406" tIns="25203" rIns="50406" bIns="25203" numCol="1" anchor="t" anchorCtr="0" compatLnSpc="1">
              <a:prstTxWarp prst="textNoShape">
                <a:avLst/>
              </a:prstTxWarp>
            </a:bodyPr>
            <a:lstStyle/>
            <a:p>
              <a:endParaRPr lang="en-US" sz="1050" dirty="0"/>
            </a:p>
          </p:txBody>
        </p:sp>
      </p:grpSp>
      <p:grpSp>
        <p:nvGrpSpPr>
          <p:cNvPr id="51" name="Group 50">
            <a:extLst>
              <a:ext uri="{FF2B5EF4-FFF2-40B4-BE49-F238E27FC236}">
                <a16:creationId xmlns:a16="http://schemas.microsoft.com/office/drawing/2014/main" xmlns="" id="{4554E039-62FE-48B2-B6A5-F365C14B8B1A}"/>
              </a:ext>
            </a:extLst>
          </p:cNvPr>
          <p:cNvGrpSpPr/>
          <p:nvPr/>
        </p:nvGrpSpPr>
        <p:grpSpPr>
          <a:xfrm>
            <a:off x="5946311" y="2496974"/>
            <a:ext cx="171738" cy="158663"/>
            <a:chOff x="4571994" y="2359541"/>
            <a:chExt cx="292247" cy="292247"/>
          </a:xfrm>
        </p:grpSpPr>
        <p:sp>
          <p:nvSpPr>
            <p:cNvPr id="55" name="Oval 50">
              <a:extLst>
                <a:ext uri="{FF2B5EF4-FFF2-40B4-BE49-F238E27FC236}">
                  <a16:creationId xmlns:a16="http://schemas.microsoft.com/office/drawing/2014/main" xmlns="" id="{D3C84059-9E50-44B5-AE76-AA2F3A3C6639}"/>
                </a:ext>
              </a:extLst>
            </p:cNvPr>
            <p:cNvSpPr>
              <a:spLocks noChangeArrowheads="1"/>
            </p:cNvSpPr>
            <p:nvPr/>
          </p:nvSpPr>
          <p:spPr bwMode="auto">
            <a:xfrm>
              <a:off x="4571994" y="2359541"/>
              <a:ext cx="292247" cy="292247"/>
            </a:xfrm>
            <a:prstGeom prst="ellipse">
              <a:avLst/>
            </a:prstGeom>
            <a:solidFill>
              <a:srgbClr val="005C86"/>
            </a:solidFill>
            <a:ln>
              <a:noFill/>
            </a:ln>
          </p:spPr>
          <p:txBody>
            <a:bodyPr vert="horz" wrap="square" lIns="50406" tIns="25203" rIns="50406" bIns="25203" numCol="1" anchor="t" anchorCtr="0" compatLnSpc="1">
              <a:prstTxWarp prst="textNoShape">
                <a:avLst/>
              </a:prstTxWarp>
            </a:bodyPr>
            <a:lstStyle/>
            <a:p>
              <a:endParaRPr lang="en-US" sz="1050" dirty="0"/>
            </a:p>
          </p:txBody>
        </p:sp>
        <p:sp>
          <p:nvSpPr>
            <p:cNvPr id="56" name="Freeform 51">
              <a:extLst>
                <a:ext uri="{FF2B5EF4-FFF2-40B4-BE49-F238E27FC236}">
                  <a16:creationId xmlns:a16="http://schemas.microsoft.com/office/drawing/2014/main" xmlns="" id="{79BBAE2F-3A0C-4CC3-8FAC-C31500DA0EAA}"/>
                </a:ext>
              </a:extLst>
            </p:cNvPr>
            <p:cNvSpPr>
              <a:spLocks/>
            </p:cNvSpPr>
            <p:nvPr/>
          </p:nvSpPr>
          <p:spPr bwMode="auto">
            <a:xfrm>
              <a:off x="4680297" y="2411114"/>
              <a:ext cx="104865" cy="189102"/>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FFFF">
                <a:lumMod val="100000"/>
              </a:srgbClr>
            </a:solidFill>
            <a:ln>
              <a:noFill/>
            </a:ln>
          </p:spPr>
          <p:txBody>
            <a:bodyPr vert="horz" wrap="square" lIns="50406" tIns="25203" rIns="50406" bIns="25203" numCol="1" anchor="t" anchorCtr="0" compatLnSpc="1">
              <a:prstTxWarp prst="textNoShape">
                <a:avLst/>
              </a:prstTxWarp>
            </a:bodyPr>
            <a:lstStyle/>
            <a:p>
              <a:endParaRPr lang="en-US" sz="1050" dirty="0"/>
            </a:p>
          </p:txBody>
        </p:sp>
      </p:grpSp>
      <p:sp>
        <p:nvSpPr>
          <p:cNvPr id="58" name="TextBox 57">
            <a:extLst>
              <a:ext uri="{FF2B5EF4-FFF2-40B4-BE49-F238E27FC236}">
                <a16:creationId xmlns:a16="http://schemas.microsoft.com/office/drawing/2014/main" xmlns="" id="{C19EB999-B0EA-4133-A71D-944EB8B36CA0}"/>
              </a:ext>
            </a:extLst>
          </p:cNvPr>
          <p:cNvSpPr txBox="1"/>
          <p:nvPr/>
        </p:nvSpPr>
        <p:spPr>
          <a:xfrm>
            <a:off x="6307775" y="2365968"/>
            <a:ext cx="2440225" cy="338554"/>
          </a:xfrm>
          <a:prstGeom prst="rect">
            <a:avLst/>
          </a:prstGeom>
          <a:noFill/>
        </p:spPr>
        <p:txBody>
          <a:bodyPr wrap="square" rtlCol="0">
            <a:spAutoFit/>
          </a:bodyPr>
          <a:lstStyle/>
          <a:p>
            <a:pPr marL="171450" indent="-171450">
              <a:buFont typeface="Arial" panose="020B0604020202020204" pitchFamily="34" charset="0"/>
              <a:buChar char="•"/>
            </a:pPr>
            <a:r>
              <a:rPr lang="en-ZA" sz="800" dirty="0">
                <a:solidFill>
                  <a:schemeClr val="accent1"/>
                </a:solidFill>
              </a:rPr>
              <a:t>Definition of trading should include the phrase “the purchase and sale of gas” </a:t>
            </a:r>
            <a:endParaRPr lang="en-US" sz="800" dirty="0">
              <a:solidFill>
                <a:schemeClr val="accent1"/>
              </a:solidFill>
            </a:endParaRPr>
          </a:p>
        </p:txBody>
      </p:sp>
      <p:sp>
        <p:nvSpPr>
          <p:cNvPr id="77" name="TextBox 76">
            <a:extLst>
              <a:ext uri="{FF2B5EF4-FFF2-40B4-BE49-F238E27FC236}">
                <a16:creationId xmlns:a16="http://schemas.microsoft.com/office/drawing/2014/main" xmlns="" id="{CAB5CA2D-41DC-4DC7-A102-F67A737F9673}"/>
              </a:ext>
            </a:extLst>
          </p:cNvPr>
          <p:cNvSpPr txBox="1"/>
          <p:nvPr/>
        </p:nvSpPr>
        <p:spPr>
          <a:xfrm>
            <a:off x="2538498" y="2349000"/>
            <a:ext cx="3445764" cy="1323439"/>
          </a:xfrm>
          <a:prstGeom prst="rect">
            <a:avLst/>
          </a:prstGeom>
          <a:noFill/>
        </p:spPr>
        <p:txBody>
          <a:bodyPr wrap="square" rtlCol="0">
            <a:spAutoFit/>
          </a:bodyPr>
          <a:lstStyle/>
          <a:p>
            <a:pPr marL="171450" indent="-171450">
              <a:buFont typeface="Arial" panose="020B0604020202020204" pitchFamily="34" charset="0"/>
              <a:buChar char="•"/>
            </a:pPr>
            <a:r>
              <a:rPr lang="en-US" sz="800" dirty="0">
                <a:solidFill>
                  <a:schemeClr val="accent1"/>
                </a:solidFill>
              </a:rPr>
              <a:t>Current </a:t>
            </a:r>
            <a:r>
              <a:rPr lang="en-ZA" sz="800" dirty="0">
                <a:solidFill>
                  <a:schemeClr val="accent1"/>
                </a:solidFill>
              </a:rPr>
              <a:t>drafting of the definition may imply that the sale of gas by a producer of gas forms part of trading activities and forms part of the ambit of regulation by NERSA</a:t>
            </a:r>
          </a:p>
          <a:p>
            <a:pPr marL="171450" indent="-171450">
              <a:buFont typeface="Arial" panose="020B0604020202020204" pitchFamily="34" charset="0"/>
              <a:buChar char="•"/>
            </a:pPr>
            <a:r>
              <a:rPr lang="en-ZA" sz="800" dirty="0">
                <a:solidFill>
                  <a:schemeClr val="accent1"/>
                </a:solidFill>
              </a:rPr>
              <a:t>The proposed definition will:</a:t>
            </a:r>
          </a:p>
          <a:p>
            <a:pPr marL="628650" lvl="1" indent="-171450">
              <a:buFont typeface="Arial" panose="020B0604020202020204" pitchFamily="34" charset="0"/>
              <a:buChar char="•"/>
            </a:pPr>
            <a:r>
              <a:rPr lang="en-ZA" sz="800" dirty="0">
                <a:solidFill>
                  <a:schemeClr val="accent1"/>
                </a:solidFill>
              </a:rPr>
              <a:t>Require upstream operations to obtain a trading licence in terms of the Gas Act notwithstanding the fact that the activity is regulated under the MPRDA (Upstream Petroleum Development Resources Bill – in progress)</a:t>
            </a:r>
          </a:p>
          <a:p>
            <a:pPr marL="628650" lvl="1" indent="-171450">
              <a:buFont typeface="Arial" panose="020B0604020202020204" pitchFamily="34" charset="0"/>
              <a:buChar char="•"/>
            </a:pPr>
            <a:r>
              <a:rPr lang="en-ZA" sz="800" dirty="0">
                <a:solidFill>
                  <a:schemeClr val="accent1"/>
                </a:solidFill>
              </a:rPr>
              <a:t>Make gas sales by producers subject to price regulation in terms of the Gas Act </a:t>
            </a:r>
            <a:endParaRPr lang="en-US" sz="800" dirty="0">
              <a:solidFill>
                <a:schemeClr val="accent1"/>
              </a:solidFill>
            </a:endParaRPr>
          </a:p>
        </p:txBody>
      </p:sp>
      <p:sp>
        <p:nvSpPr>
          <p:cNvPr id="78" name="Text Placeholder 1">
            <a:extLst>
              <a:ext uri="{FF2B5EF4-FFF2-40B4-BE49-F238E27FC236}">
                <a16:creationId xmlns:a16="http://schemas.microsoft.com/office/drawing/2014/main" xmlns="" id="{BD1F4274-4790-46FC-A48C-BB1A4F5417FC}"/>
              </a:ext>
            </a:extLst>
          </p:cNvPr>
          <p:cNvSpPr>
            <a:spLocks noGrp="1"/>
          </p:cNvSpPr>
          <p:nvPr>
            <p:ph type="body" sz="quarter" idx="15"/>
          </p:nvPr>
        </p:nvSpPr>
        <p:spPr>
          <a:xfrm>
            <a:off x="250826" y="5517232"/>
            <a:ext cx="8642350" cy="720080"/>
          </a:xfrm>
        </p:spPr>
        <p:txBody>
          <a:bodyPr/>
          <a:lstStyle/>
          <a:p>
            <a:endParaRPr lang="en-US" b="1" dirty="0"/>
          </a:p>
          <a:p>
            <a:r>
              <a:rPr lang="en-US" b="1" dirty="0"/>
              <a:t>Amendment of the Act should remain relevant as the gas industry evolves and create certainty, a level </a:t>
            </a:r>
          </a:p>
          <a:p>
            <a:r>
              <a:rPr lang="en-US" b="1" dirty="0"/>
              <a:t>playing field, reward for investors and enable consumers to choose gas as feedstock or energy source</a:t>
            </a:r>
          </a:p>
          <a:p>
            <a:endParaRPr lang="en-US" sz="1100" b="1" dirty="0"/>
          </a:p>
        </p:txBody>
      </p:sp>
    </p:spTree>
    <p:extLst>
      <p:ext uri="{BB962C8B-B14F-4D97-AF65-F5344CB8AC3E}">
        <p14:creationId xmlns:p14="http://schemas.microsoft.com/office/powerpoint/2010/main" xmlns="" val="3433707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8C88C19-E6CB-4842-A7E1-700F9B12D1EF}"/>
              </a:ext>
            </a:extLst>
          </p:cNvPr>
          <p:cNvSpPr>
            <a:spLocks noGrp="1"/>
          </p:cNvSpPr>
          <p:nvPr>
            <p:ph type="body" sz="quarter" idx="15"/>
          </p:nvPr>
        </p:nvSpPr>
        <p:spPr/>
        <p:txBody>
          <a:bodyPr/>
          <a:lstStyle/>
          <a:p>
            <a:endParaRPr lang="en-US" b="1" dirty="0"/>
          </a:p>
          <a:p>
            <a:r>
              <a:rPr lang="en-US" b="1" dirty="0"/>
              <a:t>Amendment of the Act should remain relevant as the gas industry evolves and create certainty, a level </a:t>
            </a:r>
          </a:p>
          <a:p>
            <a:r>
              <a:rPr lang="en-US" b="1" dirty="0"/>
              <a:t>playing field, reward for investors and enable consumers to choose gas as feedstock or energy source</a:t>
            </a:r>
          </a:p>
          <a:p>
            <a:endParaRPr lang="en-US" sz="1100" b="1" dirty="0"/>
          </a:p>
        </p:txBody>
      </p:sp>
      <p:sp>
        <p:nvSpPr>
          <p:cNvPr id="4" name="Title 3">
            <a:extLst>
              <a:ext uri="{FF2B5EF4-FFF2-40B4-BE49-F238E27FC236}">
                <a16:creationId xmlns:a16="http://schemas.microsoft.com/office/drawing/2014/main" xmlns="" id="{20419099-AA69-4F4C-AE39-C8D1EBDBD11E}"/>
              </a:ext>
            </a:extLst>
          </p:cNvPr>
          <p:cNvSpPr>
            <a:spLocks noGrp="1"/>
          </p:cNvSpPr>
          <p:nvPr>
            <p:ph type="title"/>
          </p:nvPr>
        </p:nvSpPr>
        <p:spPr>
          <a:xfrm>
            <a:off x="442725" y="379912"/>
            <a:ext cx="6984778" cy="719137"/>
          </a:xfrm>
        </p:spPr>
        <p:txBody>
          <a:bodyPr/>
          <a:lstStyle/>
          <a:p>
            <a:r>
              <a:rPr lang="en-US" sz="1700" dirty="0"/>
              <a:t>Discussion points (2)</a:t>
            </a:r>
          </a:p>
        </p:txBody>
      </p:sp>
      <p:sp>
        <p:nvSpPr>
          <p:cNvPr id="6" name="Rectangle 5">
            <a:extLst>
              <a:ext uri="{FF2B5EF4-FFF2-40B4-BE49-F238E27FC236}">
                <a16:creationId xmlns:a16="http://schemas.microsoft.com/office/drawing/2014/main" xmlns="" id="{802DE973-2506-4AB2-8E8A-7782D84CB8CC}"/>
              </a:ext>
            </a:extLst>
          </p:cNvPr>
          <p:cNvSpPr/>
          <p:nvPr/>
        </p:nvSpPr>
        <p:spPr>
          <a:xfrm>
            <a:off x="461021" y="2926529"/>
            <a:ext cx="1661366" cy="1379607"/>
          </a:xfrm>
          <a:prstGeom prst="rect">
            <a:avLst/>
          </a:prstGeom>
          <a:solidFill>
            <a:srgbClr val="007DB6"/>
          </a:solidFill>
          <a:ln w="9525" cap="flat" cmpd="sng" algn="ctr">
            <a:solidFill>
              <a:schemeClr val="accent2"/>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 tIns="34290" rIns="27000" bIns="34290" numCol="1" spcCol="0" rtlCol="0" fromWordArt="0" anchor="ctr" anchorCtr="0" forceAA="0" compatLnSpc="1">
            <a:prstTxWarp prst="textNoShape">
              <a:avLst/>
            </a:prstTxWarp>
            <a:noAutofit/>
          </a:bodyPr>
          <a:lstStyle/>
          <a:p>
            <a:pPr algn="ctr" defTabSz="685800">
              <a:defRPr/>
            </a:pPr>
            <a:r>
              <a:rPr lang="en-US" sz="900" b="1" dirty="0">
                <a:solidFill>
                  <a:prstClr val="white"/>
                </a:solidFill>
                <a:latin typeface="Arial"/>
              </a:rPr>
              <a:t>5. Ministerial Determination   for new transmission and regassification infrastructure</a:t>
            </a:r>
          </a:p>
          <a:p>
            <a:pPr algn="ctr" defTabSz="685800">
              <a:defRPr/>
            </a:pPr>
            <a:r>
              <a:rPr lang="en-US" sz="900" b="1" dirty="0">
                <a:solidFill>
                  <a:prstClr val="white"/>
                </a:solidFill>
                <a:latin typeface="Arial"/>
              </a:rPr>
              <a:t>(Section 28B) </a:t>
            </a:r>
          </a:p>
        </p:txBody>
      </p:sp>
      <p:sp>
        <p:nvSpPr>
          <p:cNvPr id="7" name="TextBox 6">
            <a:extLst>
              <a:ext uri="{FF2B5EF4-FFF2-40B4-BE49-F238E27FC236}">
                <a16:creationId xmlns:a16="http://schemas.microsoft.com/office/drawing/2014/main" xmlns="" id="{F2A90F6E-F553-49FF-9B7F-89CD1D6C02BA}"/>
              </a:ext>
            </a:extLst>
          </p:cNvPr>
          <p:cNvSpPr txBox="1"/>
          <p:nvPr/>
        </p:nvSpPr>
        <p:spPr>
          <a:xfrm>
            <a:off x="2544809" y="2853000"/>
            <a:ext cx="3365595" cy="1446550"/>
          </a:xfrm>
          <a:prstGeom prst="rect">
            <a:avLst/>
          </a:prstGeom>
          <a:noFill/>
        </p:spPr>
        <p:txBody>
          <a:bodyPr wrap="square" rtlCol="0">
            <a:spAutoFit/>
          </a:bodyPr>
          <a:lstStyle/>
          <a:p>
            <a:pPr marL="171450" indent="-171450">
              <a:buFont typeface="Arial" panose="020B0604020202020204" pitchFamily="34" charset="0"/>
              <a:buChar char="•"/>
            </a:pPr>
            <a:r>
              <a:rPr lang="en-US" sz="800" dirty="0">
                <a:solidFill>
                  <a:schemeClr val="accent1"/>
                </a:solidFill>
              </a:rPr>
              <a:t>Power granted to the Minister to determine the need or expanded transmission and regassification infrastructure and capacity increase in excess of 10% supports the execution of the Gas Master Plan</a:t>
            </a:r>
          </a:p>
          <a:p>
            <a:pPr marL="171450" indent="-171450">
              <a:buFont typeface="Arial" panose="020B0604020202020204" pitchFamily="34" charset="0"/>
              <a:buChar char="•"/>
            </a:pPr>
            <a:r>
              <a:rPr lang="en-US" sz="800" dirty="0">
                <a:solidFill>
                  <a:schemeClr val="accent1"/>
                </a:solidFill>
              </a:rPr>
              <a:t>This requirement adds additional complexity and will extend project timeframes </a:t>
            </a:r>
          </a:p>
          <a:p>
            <a:pPr marL="171450" indent="-171450">
              <a:buFont typeface="Arial" panose="020B0604020202020204" pitchFamily="34" charset="0"/>
              <a:buChar char="•"/>
            </a:pPr>
            <a:r>
              <a:rPr lang="en-US" sz="800" dirty="0">
                <a:solidFill>
                  <a:schemeClr val="accent1"/>
                </a:solidFill>
              </a:rPr>
              <a:t>Energy Regulator has the proven capability of licensing and  regulating the gas industry </a:t>
            </a:r>
          </a:p>
          <a:p>
            <a:pPr marL="171450" indent="-171450">
              <a:buFont typeface="Arial" panose="020B0604020202020204" pitchFamily="34" charset="0"/>
              <a:buChar char="•"/>
            </a:pPr>
            <a:r>
              <a:rPr lang="en-US" sz="800" dirty="0">
                <a:solidFill>
                  <a:schemeClr val="accent1"/>
                </a:solidFill>
              </a:rPr>
              <a:t>The two-step approval process creates uncertainty around jurisdiction and decision-making powers between the Minister and the Regulator, reducing NERSA’s independence</a:t>
            </a:r>
          </a:p>
        </p:txBody>
      </p:sp>
      <p:grpSp>
        <p:nvGrpSpPr>
          <p:cNvPr id="23" name="Group 22">
            <a:extLst>
              <a:ext uri="{FF2B5EF4-FFF2-40B4-BE49-F238E27FC236}">
                <a16:creationId xmlns:a16="http://schemas.microsoft.com/office/drawing/2014/main" xmlns="" id="{4FF10233-E608-4B44-9C4F-A5AAFA2D2A6E}"/>
              </a:ext>
            </a:extLst>
          </p:cNvPr>
          <p:cNvGrpSpPr/>
          <p:nvPr/>
        </p:nvGrpSpPr>
        <p:grpSpPr>
          <a:xfrm>
            <a:off x="2274311" y="3414337"/>
            <a:ext cx="171738" cy="158663"/>
            <a:chOff x="4571994" y="2359541"/>
            <a:chExt cx="292247" cy="292247"/>
          </a:xfrm>
        </p:grpSpPr>
        <p:sp>
          <p:nvSpPr>
            <p:cNvPr id="24" name="Oval 50">
              <a:extLst>
                <a:ext uri="{FF2B5EF4-FFF2-40B4-BE49-F238E27FC236}">
                  <a16:creationId xmlns:a16="http://schemas.microsoft.com/office/drawing/2014/main" xmlns="" id="{FA5E6B88-2C7A-4C86-BC7C-9D03870AE0AA}"/>
                </a:ext>
              </a:extLst>
            </p:cNvPr>
            <p:cNvSpPr>
              <a:spLocks noChangeArrowheads="1"/>
            </p:cNvSpPr>
            <p:nvPr/>
          </p:nvSpPr>
          <p:spPr bwMode="auto">
            <a:xfrm>
              <a:off x="4571994" y="2359541"/>
              <a:ext cx="292247" cy="292247"/>
            </a:xfrm>
            <a:prstGeom prst="ellipse">
              <a:avLst/>
            </a:prstGeom>
            <a:solidFill>
              <a:srgbClr val="005C86"/>
            </a:solidFill>
            <a:ln>
              <a:noFill/>
            </a:ln>
          </p:spPr>
          <p:txBody>
            <a:bodyPr vert="horz" wrap="square" lIns="50406" tIns="25203" rIns="50406" bIns="25203" numCol="1" anchor="t" anchorCtr="0" compatLnSpc="1">
              <a:prstTxWarp prst="textNoShape">
                <a:avLst/>
              </a:prstTxWarp>
            </a:bodyPr>
            <a:lstStyle/>
            <a:p>
              <a:endParaRPr lang="en-US" sz="1050" dirty="0"/>
            </a:p>
          </p:txBody>
        </p:sp>
        <p:sp>
          <p:nvSpPr>
            <p:cNvPr id="25" name="Freeform 51">
              <a:extLst>
                <a:ext uri="{FF2B5EF4-FFF2-40B4-BE49-F238E27FC236}">
                  <a16:creationId xmlns:a16="http://schemas.microsoft.com/office/drawing/2014/main" xmlns="" id="{F0EE7182-305A-44D2-A854-B536AA90B98E}"/>
                </a:ext>
              </a:extLst>
            </p:cNvPr>
            <p:cNvSpPr>
              <a:spLocks/>
            </p:cNvSpPr>
            <p:nvPr/>
          </p:nvSpPr>
          <p:spPr bwMode="auto">
            <a:xfrm>
              <a:off x="4680297" y="2411114"/>
              <a:ext cx="104865" cy="189102"/>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FFFF">
                <a:lumMod val="100000"/>
              </a:srgbClr>
            </a:solidFill>
            <a:ln>
              <a:noFill/>
            </a:ln>
          </p:spPr>
          <p:txBody>
            <a:bodyPr vert="horz" wrap="square" lIns="50406" tIns="25203" rIns="50406" bIns="25203" numCol="1" anchor="t" anchorCtr="0" compatLnSpc="1">
              <a:prstTxWarp prst="textNoShape">
                <a:avLst/>
              </a:prstTxWarp>
            </a:bodyPr>
            <a:lstStyle/>
            <a:p>
              <a:endParaRPr lang="en-US" sz="1050" dirty="0"/>
            </a:p>
          </p:txBody>
        </p:sp>
      </p:grpSp>
      <p:sp>
        <p:nvSpPr>
          <p:cNvPr id="22" name="Rectangle 21">
            <a:extLst>
              <a:ext uri="{FF2B5EF4-FFF2-40B4-BE49-F238E27FC236}">
                <a16:creationId xmlns:a16="http://schemas.microsoft.com/office/drawing/2014/main" xmlns="" id="{AC98431B-180A-490A-9C79-1FBFDFFB82D1}"/>
              </a:ext>
            </a:extLst>
          </p:cNvPr>
          <p:cNvSpPr/>
          <p:nvPr/>
        </p:nvSpPr>
        <p:spPr>
          <a:xfrm>
            <a:off x="468001" y="1779758"/>
            <a:ext cx="1655999" cy="646331"/>
          </a:xfrm>
          <a:prstGeom prst="rect">
            <a:avLst/>
          </a:prstGeom>
          <a:solidFill>
            <a:srgbClr val="007DB6"/>
          </a:solidFill>
          <a:ln w="9525" cap="flat" cmpd="sng" algn="ctr">
            <a:solidFill>
              <a:schemeClr val="accent2"/>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 tIns="34290" rIns="27000" bIns="34290" numCol="1" spcCol="0" rtlCol="0" fromWordArt="0" anchor="ctr" anchorCtr="0" forceAA="0" compatLnSpc="1">
            <a:prstTxWarp prst="textNoShape">
              <a:avLst/>
            </a:prstTxWarp>
            <a:noAutofit/>
          </a:bodyPr>
          <a:lstStyle/>
          <a:p>
            <a:pPr algn="ctr" defTabSz="685800">
              <a:defRPr/>
            </a:pPr>
            <a:r>
              <a:rPr lang="en-US" sz="900" b="1" dirty="0">
                <a:solidFill>
                  <a:prstClr val="white"/>
                </a:solidFill>
                <a:latin typeface="Arial"/>
              </a:rPr>
              <a:t>4. Gas Master Plan </a:t>
            </a:r>
          </a:p>
          <a:p>
            <a:pPr algn="ctr" defTabSz="685800">
              <a:defRPr/>
            </a:pPr>
            <a:r>
              <a:rPr lang="en-US" sz="900" b="1" dirty="0">
                <a:solidFill>
                  <a:prstClr val="white"/>
                </a:solidFill>
                <a:latin typeface="Arial"/>
              </a:rPr>
              <a:t>(Section 28A)</a:t>
            </a:r>
          </a:p>
        </p:txBody>
      </p:sp>
      <p:sp>
        <p:nvSpPr>
          <p:cNvPr id="33" name="TextBox 32">
            <a:extLst>
              <a:ext uri="{FF2B5EF4-FFF2-40B4-BE49-F238E27FC236}">
                <a16:creationId xmlns:a16="http://schemas.microsoft.com/office/drawing/2014/main" xmlns="" id="{7B92004A-7DA8-4F0B-8407-96213A940F25}"/>
              </a:ext>
            </a:extLst>
          </p:cNvPr>
          <p:cNvSpPr txBox="1"/>
          <p:nvPr/>
        </p:nvSpPr>
        <p:spPr>
          <a:xfrm>
            <a:off x="2538498" y="1774258"/>
            <a:ext cx="3445764" cy="584775"/>
          </a:xfrm>
          <a:prstGeom prst="rect">
            <a:avLst/>
          </a:prstGeom>
          <a:noFill/>
        </p:spPr>
        <p:txBody>
          <a:bodyPr wrap="square" rtlCol="0">
            <a:spAutoFit/>
          </a:bodyPr>
          <a:lstStyle/>
          <a:p>
            <a:pPr marL="171450" indent="-171450">
              <a:buFont typeface="Arial" panose="020B0604020202020204" pitchFamily="34" charset="0"/>
              <a:buChar char="•"/>
            </a:pPr>
            <a:r>
              <a:rPr lang="en-US" sz="800" dirty="0">
                <a:solidFill>
                  <a:schemeClr val="accent1"/>
                </a:solidFill>
              </a:rPr>
              <a:t>Gas Master Plan needs to be integrated with other existing energy policies and legislation such as National Energy Act 34 of 2008</a:t>
            </a:r>
          </a:p>
          <a:p>
            <a:pPr marL="171450" indent="-171450">
              <a:buFont typeface="Arial" panose="020B0604020202020204" pitchFamily="34" charset="0"/>
              <a:buChar char="•"/>
            </a:pPr>
            <a:r>
              <a:rPr lang="en-US" sz="800" dirty="0">
                <a:solidFill>
                  <a:schemeClr val="accent1"/>
                </a:solidFill>
              </a:rPr>
              <a:t>Time constraints for completion or frequency of Master Plan are not stipulated</a:t>
            </a:r>
          </a:p>
        </p:txBody>
      </p:sp>
      <p:grpSp>
        <p:nvGrpSpPr>
          <p:cNvPr id="34" name="Group 33">
            <a:extLst>
              <a:ext uri="{FF2B5EF4-FFF2-40B4-BE49-F238E27FC236}">
                <a16:creationId xmlns:a16="http://schemas.microsoft.com/office/drawing/2014/main" xmlns="" id="{05F95398-E61F-4039-BFE6-160E77B9BC20}"/>
              </a:ext>
            </a:extLst>
          </p:cNvPr>
          <p:cNvGrpSpPr/>
          <p:nvPr/>
        </p:nvGrpSpPr>
        <p:grpSpPr>
          <a:xfrm>
            <a:off x="2268000" y="1979426"/>
            <a:ext cx="171738" cy="158663"/>
            <a:chOff x="4571994" y="2359541"/>
            <a:chExt cx="292247" cy="292247"/>
          </a:xfrm>
        </p:grpSpPr>
        <p:sp>
          <p:nvSpPr>
            <p:cNvPr id="35" name="Oval 50">
              <a:extLst>
                <a:ext uri="{FF2B5EF4-FFF2-40B4-BE49-F238E27FC236}">
                  <a16:creationId xmlns:a16="http://schemas.microsoft.com/office/drawing/2014/main" xmlns="" id="{995A33F9-F1B6-44F8-90A3-FEFB1B15B904}"/>
                </a:ext>
              </a:extLst>
            </p:cNvPr>
            <p:cNvSpPr>
              <a:spLocks noChangeArrowheads="1"/>
            </p:cNvSpPr>
            <p:nvPr/>
          </p:nvSpPr>
          <p:spPr bwMode="auto">
            <a:xfrm>
              <a:off x="4571994" y="2359541"/>
              <a:ext cx="292247" cy="292247"/>
            </a:xfrm>
            <a:prstGeom prst="ellipse">
              <a:avLst/>
            </a:prstGeom>
            <a:solidFill>
              <a:srgbClr val="005C86"/>
            </a:solidFill>
            <a:ln>
              <a:noFill/>
            </a:ln>
          </p:spPr>
          <p:txBody>
            <a:bodyPr vert="horz" wrap="square" lIns="50406" tIns="25203" rIns="50406" bIns="25203" numCol="1" anchor="t" anchorCtr="0" compatLnSpc="1">
              <a:prstTxWarp prst="textNoShape">
                <a:avLst/>
              </a:prstTxWarp>
            </a:bodyPr>
            <a:lstStyle/>
            <a:p>
              <a:endParaRPr lang="en-US" sz="1050" dirty="0"/>
            </a:p>
          </p:txBody>
        </p:sp>
        <p:sp>
          <p:nvSpPr>
            <p:cNvPr id="36" name="Freeform 51">
              <a:extLst>
                <a:ext uri="{FF2B5EF4-FFF2-40B4-BE49-F238E27FC236}">
                  <a16:creationId xmlns:a16="http://schemas.microsoft.com/office/drawing/2014/main" xmlns="" id="{CF7DDEDC-5D79-4CDB-B257-7C408C4584EC}"/>
                </a:ext>
              </a:extLst>
            </p:cNvPr>
            <p:cNvSpPr>
              <a:spLocks/>
            </p:cNvSpPr>
            <p:nvPr/>
          </p:nvSpPr>
          <p:spPr bwMode="auto">
            <a:xfrm>
              <a:off x="4680297" y="2411114"/>
              <a:ext cx="104865" cy="189102"/>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FFFF">
                <a:lumMod val="100000"/>
              </a:srgbClr>
            </a:solidFill>
            <a:ln>
              <a:noFill/>
            </a:ln>
          </p:spPr>
          <p:txBody>
            <a:bodyPr vert="horz" wrap="square" lIns="50406" tIns="25203" rIns="50406" bIns="25203" numCol="1" anchor="t" anchorCtr="0" compatLnSpc="1">
              <a:prstTxWarp prst="textNoShape">
                <a:avLst/>
              </a:prstTxWarp>
            </a:bodyPr>
            <a:lstStyle/>
            <a:p>
              <a:endParaRPr lang="en-US" sz="1050" dirty="0"/>
            </a:p>
          </p:txBody>
        </p:sp>
      </p:grpSp>
      <p:grpSp>
        <p:nvGrpSpPr>
          <p:cNvPr id="32" name="Group 31">
            <a:extLst>
              <a:ext uri="{FF2B5EF4-FFF2-40B4-BE49-F238E27FC236}">
                <a16:creationId xmlns:a16="http://schemas.microsoft.com/office/drawing/2014/main" xmlns="" id="{D53CF11C-F36C-4F8B-9B06-00B9676BFD1B}"/>
              </a:ext>
            </a:extLst>
          </p:cNvPr>
          <p:cNvGrpSpPr/>
          <p:nvPr/>
        </p:nvGrpSpPr>
        <p:grpSpPr>
          <a:xfrm>
            <a:off x="5946311" y="3414337"/>
            <a:ext cx="171738" cy="158663"/>
            <a:chOff x="4571994" y="2359541"/>
            <a:chExt cx="292247" cy="292247"/>
          </a:xfrm>
        </p:grpSpPr>
        <p:sp>
          <p:nvSpPr>
            <p:cNvPr id="37" name="Oval 50">
              <a:extLst>
                <a:ext uri="{FF2B5EF4-FFF2-40B4-BE49-F238E27FC236}">
                  <a16:creationId xmlns:a16="http://schemas.microsoft.com/office/drawing/2014/main" xmlns="" id="{E0FB6D2F-47A0-4857-A784-08BC0ED05639}"/>
                </a:ext>
              </a:extLst>
            </p:cNvPr>
            <p:cNvSpPr>
              <a:spLocks noChangeArrowheads="1"/>
            </p:cNvSpPr>
            <p:nvPr/>
          </p:nvSpPr>
          <p:spPr bwMode="auto">
            <a:xfrm>
              <a:off x="4571994" y="2359541"/>
              <a:ext cx="292247" cy="292247"/>
            </a:xfrm>
            <a:prstGeom prst="ellipse">
              <a:avLst/>
            </a:prstGeom>
            <a:solidFill>
              <a:srgbClr val="005C86"/>
            </a:solidFill>
            <a:ln>
              <a:noFill/>
            </a:ln>
          </p:spPr>
          <p:txBody>
            <a:bodyPr vert="horz" wrap="square" lIns="50406" tIns="25203" rIns="50406" bIns="25203" numCol="1" anchor="t" anchorCtr="0" compatLnSpc="1">
              <a:prstTxWarp prst="textNoShape">
                <a:avLst/>
              </a:prstTxWarp>
            </a:bodyPr>
            <a:lstStyle/>
            <a:p>
              <a:endParaRPr lang="en-US" sz="1050" dirty="0"/>
            </a:p>
          </p:txBody>
        </p:sp>
        <p:sp>
          <p:nvSpPr>
            <p:cNvPr id="38" name="Freeform 51">
              <a:extLst>
                <a:ext uri="{FF2B5EF4-FFF2-40B4-BE49-F238E27FC236}">
                  <a16:creationId xmlns:a16="http://schemas.microsoft.com/office/drawing/2014/main" xmlns="" id="{A5A5AD22-AE40-4285-B96E-17C66F48726C}"/>
                </a:ext>
              </a:extLst>
            </p:cNvPr>
            <p:cNvSpPr>
              <a:spLocks/>
            </p:cNvSpPr>
            <p:nvPr/>
          </p:nvSpPr>
          <p:spPr bwMode="auto">
            <a:xfrm>
              <a:off x="4680297" y="2411114"/>
              <a:ext cx="104865" cy="189102"/>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FFFF">
                <a:lumMod val="100000"/>
              </a:srgbClr>
            </a:solidFill>
            <a:ln>
              <a:noFill/>
            </a:ln>
          </p:spPr>
          <p:txBody>
            <a:bodyPr vert="horz" wrap="square" lIns="50406" tIns="25203" rIns="50406" bIns="25203" numCol="1" anchor="t" anchorCtr="0" compatLnSpc="1">
              <a:prstTxWarp prst="textNoShape">
                <a:avLst/>
              </a:prstTxWarp>
            </a:bodyPr>
            <a:lstStyle/>
            <a:p>
              <a:endParaRPr lang="en-US" sz="1050" dirty="0"/>
            </a:p>
          </p:txBody>
        </p:sp>
      </p:grpSp>
      <p:grpSp>
        <p:nvGrpSpPr>
          <p:cNvPr id="45" name="Group 44">
            <a:extLst>
              <a:ext uri="{FF2B5EF4-FFF2-40B4-BE49-F238E27FC236}">
                <a16:creationId xmlns:a16="http://schemas.microsoft.com/office/drawing/2014/main" xmlns="" id="{27827858-3BED-43D2-B775-5122BE6D6942}"/>
              </a:ext>
            </a:extLst>
          </p:cNvPr>
          <p:cNvGrpSpPr/>
          <p:nvPr/>
        </p:nvGrpSpPr>
        <p:grpSpPr>
          <a:xfrm>
            <a:off x="5940000" y="1984515"/>
            <a:ext cx="171738" cy="158663"/>
            <a:chOff x="4571994" y="2359541"/>
            <a:chExt cx="292247" cy="292247"/>
          </a:xfrm>
        </p:grpSpPr>
        <p:sp>
          <p:nvSpPr>
            <p:cNvPr id="46" name="Oval 50">
              <a:extLst>
                <a:ext uri="{FF2B5EF4-FFF2-40B4-BE49-F238E27FC236}">
                  <a16:creationId xmlns:a16="http://schemas.microsoft.com/office/drawing/2014/main" xmlns="" id="{9C616341-9CDE-4FD0-A338-58B8517D874B}"/>
                </a:ext>
              </a:extLst>
            </p:cNvPr>
            <p:cNvSpPr>
              <a:spLocks noChangeArrowheads="1"/>
            </p:cNvSpPr>
            <p:nvPr/>
          </p:nvSpPr>
          <p:spPr bwMode="auto">
            <a:xfrm>
              <a:off x="4571994" y="2359541"/>
              <a:ext cx="292247" cy="292247"/>
            </a:xfrm>
            <a:prstGeom prst="ellipse">
              <a:avLst/>
            </a:prstGeom>
            <a:solidFill>
              <a:srgbClr val="005C86"/>
            </a:solidFill>
            <a:ln>
              <a:noFill/>
            </a:ln>
          </p:spPr>
          <p:txBody>
            <a:bodyPr vert="horz" wrap="square" lIns="50406" tIns="25203" rIns="50406" bIns="25203" numCol="1" anchor="t" anchorCtr="0" compatLnSpc="1">
              <a:prstTxWarp prst="textNoShape">
                <a:avLst/>
              </a:prstTxWarp>
            </a:bodyPr>
            <a:lstStyle/>
            <a:p>
              <a:endParaRPr lang="en-US" sz="1050" dirty="0"/>
            </a:p>
          </p:txBody>
        </p:sp>
        <p:sp>
          <p:nvSpPr>
            <p:cNvPr id="47" name="Freeform 51">
              <a:extLst>
                <a:ext uri="{FF2B5EF4-FFF2-40B4-BE49-F238E27FC236}">
                  <a16:creationId xmlns:a16="http://schemas.microsoft.com/office/drawing/2014/main" xmlns="" id="{3ED36892-226B-454F-9146-53DFE5940333}"/>
                </a:ext>
              </a:extLst>
            </p:cNvPr>
            <p:cNvSpPr>
              <a:spLocks/>
            </p:cNvSpPr>
            <p:nvPr/>
          </p:nvSpPr>
          <p:spPr bwMode="auto">
            <a:xfrm>
              <a:off x="4680297" y="2411114"/>
              <a:ext cx="104865" cy="189102"/>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FFFF">
                <a:lumMod val="100000"/>
              </a:srgbClr>
            </a:solidFill>
            <a:ln>
              <a:noFill/>
            </a:ln>
          </p:spPr>
          <p:txBody>
            <a:bodyPr vert="horz" wrap="square" lIns="50406" tIns="25203" rIns="50406" bIns="25203" numCol="1" anchor="t" anchorCtr="0" compatLnSpc="1">
              <a:prstTxWarp prst="textNoShape">
                <a:avLst/>
              </a:prstTxWarp>
            </a:bodyPr>
            <a:lstStyle/>
            <a:p>
              <a:endParaRPr lang="en-US" sz="1050" dirty="0"/>
            </a:p>
          </p:txBody>
        </p:sp>
      </p:grpSp>
      <p:sp>
        <p:nvSpPr>
          <p:cNvPr id="48" name="TextBox 47">
            <a:extLst>
              <a:ext uri="{FF2B5EF4-FFF2-40B4-BE49-F238E27FC236}">
                <a16:creationId xmlns:a16="http://schemas.microsoft.com/office/drawing/2014/main" xmlns="" id="{558578D1-1E1C-4193-BDC4-08B01D6BB3BA}"/>
              </a:ext>
            </a:extLst>
          </p:cNvPr>
          <p:cNvSpPr txBox="1"/>
          <p:nvPr/>
        </p:nvSpPr>
        <p:spPr>
          <a:xfrm>
            <a:off x="6307775" y="2932170"/>
            <a:ext cx="2585401" cy="1323439"/>
          </a:xfrm>
          <a:prstGeom prst="rect">
            <a:avLst/>
          </a:prstGeom>
          <a:noFill/>
        </p:spPr>
        <p:txBody>
          <a:bodyPr wrap="square" rtlCol="0">
            <a:spAutoFit/>
          </a:bodyPr>
          <a:lstStyle/>
          <a:p>
            <a:pPr marL="171450" indent="-171450">
              <a:buFont typeface="Arial" panose="020B0604020202020204" pitchFamily="34" charset="0"/>
              <a:buChar char="•"/>
            </a:pPr>
            <a:r>
              <a:rPr lang="en-US" sz="800" dirty="0">
                <a:solidFill>
                  <a:schemeClr val="accent1"/>
                </a:solidFill>
              </a:rPr>
              <a:t>Associated administrative burden and extended project timeframes are a potential </a:t>
            </a:r>
            <a:r>
              <a:rPr lang="en-ZA" sz="800" dirty="0">
                <a:solidFill>
                  <a:schemeClr val="accent1"/>
                </a:solidFill>
              </a:rPr>
              <a:t>impediment to future investment and needs to be reconsidered</a:t>
            </a:r>
          </a:p>
          <a:p>
            <a:pPr marL="171450" indent="-171450">
              <a:buFont typeface="Arial" panose="020B0604020202020204" pitchFamily="34" charset="0"/>
              <a:buChar char="•"/>
            </a:pPr>
            <a:r>
              <a:rPr lang="en-ZA" sz="800" dirty="0">
                <a:solidFill>
                  <a:schemeClr val="accent1"/>
                </a:solidFill>
              </a:rPr>
              <a:t>Preferable that all powers of the Minister in terms of the amended Gas Act be structured as powers to prescribe certain decisions through Regulations in terms of Section 34, thus creating the regulatory framework within which NERSA can licence new projects</a:t>
            </a:r>
            <a:endParaRPr lang="en-US" sz="800" dirty="0">
              <a:solidFill>
                <a:schemeClr val="accent1"/>
              </a:solidFill>
            </a:endParaRPr>
          </a:p>
          <a:p>
            <a:pPr marL="171450" indent="-171450">
              <a:buFont typeface="Arial" panose="020B0604020202020204" pitchFamily="34" charset="0"/>
              <a:buChar char="•"/>
            </a:pPr>
            <a:endParaRPr lang="en-US" sz="800" dirty="0">
              <a:solidFill>
                <a:schemeClr val="accent1"/>
              </a:solidFill>
            </a:endParaRPr>
          </a:p>
        </p:txBody>
      </p:sp>
      <p:sp>
        <p:nvSpPr>
          <p:cNvPr id="51" name="TextBox 50">
            <a:extLst>
              <a:ext uri="{FF2B5EF4-FFF2-40B4-BE49-F238E27FC236}">
                <a16:creationId xmlns:a16="http://schemas.microsoft.com/office/drawing/2014/main" xmlns="" id="{043E0D06-9902-4AC1-8307-01F82F4D7237}"/>
              </a:ext>
            </a:extLst>
          </p:cNvPr>
          <p:cNvSpPr txBox="1"/>
          <p:nvPr/>
        </p:nvSpPr>
        <p:spPr>
          <a:xfrm>
            <a:off x="6345353" y="1773000"/>
            <a:ext cx="2440225" cy="461665"/>
          </a:xfrm>
          <a:prstGeom prst="rect">
            <a:avLst/>
          </a:prstGeom>
          <a:noFill/>
        </p:spPr>
        <p:txBody>
          <a:bodyPr wrap="square" rtlCol="0">
            <a:spAutoFit/>
          </a:bodyPr>
          <a:lstStyle/>
          <a:p>
            <a:pPr marL="171450" indent="-171450">
              <a:buFont typeface="Arial" panose="020B0604020202020204" pitchFamily="34" charset="0"/>
              <a:buChar char="•"/>
            </a:pPr>
            <a:r>
              <a:rPr lang="en-US" sz="800" dirty="0">
                <a:solidFill>
                  <a:schemeClr val="accent1"/>
                </a:solidFill>
              </a:rPr>
              <a:t>Absence of prescribed timeframes renders Section 28A ineffective and must be remedied</a:t>
            </a:r>
          </a:p>
        </p:txBody>
      </p:sp>
      <p:sp>
        <p:nvSpPr>
          <p:cNvPr id="52" name="Rectangle 51">
            <a:extLst>
              <a:ext uri="{FF2B5EF4-FFF2-40B4-BE49-F238E27FC236}">
                <a16:creationId xmlns:a16="http://schemas.microsoft.com/office/drawing/2014/main" xmlns="" id="{AD63069B-C843-42E6-B541-0DB3B9D5A930}"/>
              </a:ext>
            </a:extLst>
          </p:cNvPr>
          <p:cNvSpPr/>
          <p:nvPr/>
        </p:nvSpPr>
        <p:spPr>
          <a:xfrm>
            <a:off x="441075" y="1125000"/>
            <a:ext cx="1689236" cy="245651"/>
          </a:xfrm>
          <a:prstGeom prst="rect">
            <a:avLst/>
          </a:prstGeom>
          <a:solidFill>
            <a:srgbClr val="023B61"/>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151" tIns="32576" rIns="65151" bIns="32576" numCol="1" spcCol="0" rtlCol="0" fromWordArt="0" anchor="t" anchorCtr="0" forceAA="0" compatLnSpc="1">
            <a:prstTxWarp prst="textNoShape">
              <a:avLst/>
            </a:prstTxWarp>
            <a:noAutofit/>
          </a:bodyPr>
          <a:lstStyle/>
          <a:p>
            <a:pPr algn="ctr"/>
            <a:r>
              <a:rPr lang="en-ZA" sz="1100" b="1" dirty="0">
                <a:solidFill>
                  <a:schemeClr val="bg1"/>
                </a:solidFill>
              </a:rPr>
              <a:t>Focus area</a:t>
            </a:r>
          </a:p>
          <a:p>
            <a:pPr algn="ctr"/>
            <a:endParaRPr lang="en-ZA" sz="1100" b="1" dirty="0">
              <a:solidFill>
                <a:schemeClr val="bg1"/>
              </a:solidFill>
            </a:endParaRPr>
          </a:p>
          <a:p>
            <a:pPr algn="ctr"/>
            <a:endParaRPr lang="en-US" sz="1100" b="1" dirty="0">
              <a:solidFill>
                <a:schemeClr val="bg1"/>
              </a:solidFill>
            </a:endParaRPr>
          </a:p>
        </p:txBody>
      </p:sp>
      <p:sp>
        <p:nvSpPr>
          <p:cNvPr id="53" name="Rectangle 52">
            <a:extLst>
              <a:ext uri="{FF2B5EF4-FFF2-40B4-BE49-F238E27FC236}">
                <a16:creationId xmlns:a16="http://schemas.microsoft.com/office/drawing/2014/main" xmlns="" id="{7342F0C5-5DD3-427A-BDCA-0DDBCEF82DB0}"/>
              </a:ext>
            </a:extLst>
          </p:cNvPr>
          <p:cNvSpPr/>
          <p:nvPr/>
        </p:nvSpPr>
        <p:spPr>
          <a:xfrm>
            <a:off x="3441335" y="1125000"/>
            <a:ext cx="1691640" cy="246888"/>
          </a:xfrm>
          <a:prstGeom prst="rect">
            <a:avLst/>
          </a:prstGeom>
          <a:solidFill>
            <a:srgbClr val="023B61"/>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151" tIns="32576" rIns="65151" bIns="32576" numCol="1" spcCol="0" rtlCol="0" fromWordArt="0" anchor="t" anchorCtr="0" forceAA="0" compatLnSpc="1">
            <a:prstTxWarp prst="textNoShape">
              <a:avLst/>
            </a:prstTxWarp>
            <a:noAutofit/>
          </a:bodyPr>
          <a:lstStyle/>
          <a:p>
            <a:pPr algn="ctr"/>
            <a:r>
              <a:rPr lang="en-ZA" sz="1100" b="1" dirty="0">
                <a:solidFill>
                  <a:schemeClr val="bg1"/>
                </a:solidFill>
              </a:rPr>
              <a:t>Issue/Comment</a:t>
            </a:r>
            <a:endParaRPr lang="en-US" sz="1100" b="1" dirty="0">
              <a:solidFill>
                <a:schemeClr val="bg1"/>
              </a:solidFill>
            </a:endParaRPr>
          </a:p>
        </p:txBody>
      </p:sp>
      <p:sp>
        <p:nvSpPr>
          <p:cNvPr id="54" name="Rectangle 53">
            <a:extLst>
              <a:ext uri="{FF2B5EF4-FFF2-40B4-BE49-F238E27FC236}">
                <a16:creationId xmlns:a16="http://schemas.microsoft.com/office/drawing/2014/main" xmlns="" id="{84198B0E-B234-4C77-A0E2-FD441732C8C1}"/>
              </a:ext>
            </a:extLst>
          </p:cNvPr>
          <p:cNvSpPr/>
          <p:nvPr/>
        </p:nvSpPr>
        <p:spPr>
          <a:xfrm>
            <a:off x="6444000" y="1166112"/>
            <a:ext cx="1691640" cy="246888"/>
          </a:xfrm>
          <a:prstGeom prst="rect">
            <a:avLst/>
          </a:prstGeom>
          <a:solidFill>
            <a:srgbClr val="023B61"/>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151" tIns="32576" rIns="65151" bIns="32576" numCol="1" spcCol="0" rtlCol="0" fromWordArt="0" anchor="t" anchorCtr="0" forceAA="0" compatLnSpc="1">
            <a:prstTxWarp prst="textNoShape">
              <a:avLst/>
            </a:prstTxWarp>
            <a:noAutofit/>
          </a:bodyPr>
          <a:lstStyle/>
          <a:p>
            <a:pPr algn="ctr"/>
            <a:r>
              <a:rPr lang="en-ZA" sz="1100" b="1" dirty="0">
                <a:solidFill>
                  <a:schemeClr val="bg1"/>
                </a:solidFill>
              </a:rPr>
              <a:t>Recommendation </a:t>
            </a:r>
            <a:endParaRPr lang="en-US" sz="1100" b="1" dirty="0">
              <a:solidFill>
                <a:schemeClr val="bg1"/>
              </a:solidFill>
            </a:endParaRPr>
          </a:p>
        </p:txBody>
      </p:sp>
      <p:cxnSp>
        <p:nvCxnSpPr>
          <p:cNvPr id="5" name="Straight Connector 4">
            <a:extLst>
              <a:ext uri="{FF2B5EF4-FFF2-40B4-BE49-F238E27FC236}">
                <a16:creationId xmlns:a16="http://schemas.microsoft.com/office/drawing/2014/main" xmlns="" id="{44143B91-734A-4B5E-94D2-99774A430DAB}"/>
              </a:ext>
            </a:extLst>
          </p:cNvPr>
          <p:cNvCxnSpPr/>
          <p:nvPr/>
        </p:nvCxnSpPr>
        <p:spPr>
          <a:xfrm>
            <a:off x="468001" y="2637000"/>
            <a:ext cx="8063999" cy="0"/>
          </a:xfrm>
          <a:prstGeom prst="line">
            <a:avLst/>
          </a:prstGeom>
          <a:ln>
            <a:solidFill>
              <a:srgbClr val="033B6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843146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KKOFORMATS" val="&lt;MekkoFormats&gt;&lt;NumberFormat DecimalSeparator=&quot;.&quot; ThousandSeparator=&quot;,&quot; NegativeNumberFormat=&quot;1&quot; /&gt;&lt;Font&gt;&lt;Output_Font_Name Default=&quot;Verdana&quot; UsePPTTheme=&quot;True&quot; /&gt;&lt;/Font&gt;&lt;/MekkoFormats&gt;"/>
</p:tagLst>
</file>

<file path=ppt/theme/theme1.xml><?xml version="1.0" encoding="utf-8"?>
<a:theme xmlns:a="http://schemas.openxmlformats.org/drawingml/2006/main" name="4_SASOL TEMPLATE">
  <a:themeElements>
    <a:clrScheme name="Sasol August 2015">
      <a:dk1>
        <a:srgbClr val="000000"/>
      </a:dk1>
      <a:lt1>
        <a:sysClr val="window" lastClr="FFFFFF"/>
      </a:lt1>
      <a:dk2>
        <a:srgbClr val="96A7B0"/>
      </a:dk2>
      <a:lt2>
        <a:srgbClr val="D5D7D7"/>
      </a:lt2>
      <a:accent1>
        <a:srgbClr val="04284D"/>
      </a:accent1>
      <a:accent2>
        <a:srgbClr val="007DB6"/>
      </a:accent2>
      <a:accent3>
        <a:srgbClr val="00AEEF"/>
      </a:accent3>
      <a:accent4>
        <a:srgbClr val="92C5EB"/>
      </a:accent4>
      <a:accent5>
        <a:srgbClr val="E2ECF1"/>
      </a:accent5>
      <a:accent6>
        <a:srgbClr val="6B489D"/>
      </a:accent6>
      <a:hlink>
        <a:srgbClr val="007DB6"/>
      </a:hlink>
      <a:folHlink>
        <a:srgbClr val="6B489D"/>
      </a:folHlink>
    </a:clrScheme>
    <a:fontScheme name="Custom 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lnSpc>
            <a:spcPct val="110000"/>
          </a:lnSpc>
          <a:spcBef>
            <a:spcPts val="100"/>
          </a:spcBef>
          <a:spcAft>
            <a:spcPts val="100"/>
          </a:spcAft>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Presentation5" id="{88045E97-3035-DC4A-A676-A0104108850A}" vid="{6FE12B1D-C9C4-7048-AE54-9319CAAC68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497d5eb-e795-4fb2-9cc3-226cbbd6e99e">
      <Value>2</Value>
      <Value>57</Value>
    </TaxCatchAll>
    <BusinessArea0 xmlns="8d5a9ec6-4311-4d32-bfe2-4a3dd27a7133">
      <Terms xmlns="http://schemas.microsoft.com/office/infopath/2007/PartnerControls">
        <TermInfo xmlns="http://schemas.microsoft.com/office/infopath/2007/PartnerControls">
          <TermName xmlns="http://schemas.microsoft.com/office/infopath/2007/PartnerControls">Public Affairs</TermName>
          <TermId xmlns="http://schemas.microsoft.com/office/infopath/2007/PartnerControls">788238bb-602b-4e3e-b5d3-232488cb557b</TermId>
        </TermInfo>
      </Terms>
    </BusinessArea0>
    <DocumentNumber xmlns="8d5a9ec6-4311-4d32-bfe2-4a3dd27a7133" xsi:nil="true"/>
    <AssociatedDocumentNumbers xmlns="8d5a9ec6-4311-4d32-bfe2-4a3dd27a7133" xsi:nil="true"/>
    <TaxKeywordTaxHTField xmlns="5497d5eb-e795-4fb2-9cc3-226cbbd6e99e">
      <Terms xmlns="http://schemas.microsoft.com/office/infopath/2007/PartnerControls"/>
    </TaxKeywordTaxHTField>
    <GeographicalRegion0 xmlns="8d5a9ec6-4311-4d32-bfe2-4a3dd27a7133">
      <Terms xmlns="http://schemas.microsoft.com/office/infopath/2007/PartnerControls">
        <TermInfo xmlns="http://schemas.microsoft.com/office/infopath/2007/PartnerControls">
          <TermName xmlns="http://schemas.microsoft.com/office/infopath/2007/PartnerControls">South Africa</TermName>
          <TermId xmlns="http://schemas.microsoft.com/office/infopath/2007/PartnerControls">537c9176-ee59-42f6-9a2a-9864bd43cb52</TermId>
        </TermInfo>
      </Terms>
    </GeographicalRegion0>
  </documentManagement>
</p:properties>
</file>

<file path=customXml/item2.xml><?xml version="1.0" encoding="utf-8"?>
<ct:contentTypeSchema xmlns:ct="http://schemas.microsoft.com/office/2006/metadata/contentType" xmlns:ma="http://schemas.microsoft.com/office/2006/metadata/properties/metaAttributes" ct:_="" ma:_="" ma:contentTypeName="Sasol Document" ma:contentTypeID="0x010100DB66407E5F39431A8824554CCA886D9100C7AAB0FF6BB9B545B9A3B0E5267EA358" ma:contentTypeVersion="3" ma:contentTypeDescription="Provide a collection of settings applicable to all Sasol Documents." ma:contentTypeScope="" ma:versionID="19a3a8fa8ea6779a51a02d5081094d33">
  <xsd:schema xmlns:xsd="http://www.w3.org/2001/XMLSchema" xmlns:xs="http://www.w3.org/2001/XMLSchema" xmlns:p="http://schemas.microsoft.com/office/2006/metadata/properties" xmlns:ns2="8d5a9ec6-4311-4d32-bfe2-4a3dd27a7133" xmlns:ns3="5497d5eb-e795-4fb2-9cc3-226cbbd6e99e" xmlns:ns4="eea5bb21-e81b-4d16-93f1-fe696f5be7ad" targetNamespace="http://schemas.microsoft.com/office/2006/metadata/properties" ma:root="true" ma:fieldsID="85385e9d30b657e7513b0a7918e081e2" ns2:_="" ns3:_="" ns4:_="">
    <xsd:import namespace="8d5a9ec6-4311-4d32-bfe2-4a3dd27a7133"/>
    <xsd:import namespace="5497d5eb-e795-4fb2-9cc3-226cbbd6e99e"/>
    <xsd:import namespace="eea5bb21-e81b-4d16-93f1-fe696f5be7ad"/>
    <xsd:element name="properties">
      <xsd:complexType>
        <xsd:sequence>
          <xsd:element name="documentManagement">
            <xsd:complexType>
              <xsd:all>
                <xsd:element ref="ns2:DocumentNumber" minOccurs="0"/>
                <xsd:element ref="ns2:AssociatedDocumentNumbers" minOccurs="0"/>
                <xsd:element ref="ns2:BusinessArea0" minOccurs="0"/>
                <xsd:element ref="ns2:GeographicalRegion0" minOccurs="0"/>
                <xsd:element ref="ns3:TaxCatchAll" minOccurs="0"/>
                <xsd:element ref="ns3:TaxKeywordTaxHTField"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5a9ec6-4311-4d32-bfe2-4a3dd27a7133" elementFormDefault="qualified">
    <xsd:import namespace="http://schemas.microsoft.com/office/2006/documentManagement/types"/>
    <xsd:import namespace="http://schemas.microsoft.com/office/infopath/2007/PartnerControls"/>
    <xsd:element name="DocumentNumber" ma:index="8" nillable="true" ma:displayName="Document Number" ma:description="Document number for control purposes." ma:internalName="DocumentNumber" ma:readOnly="false">
      <xsd:simpleType>
        <xsd:restriction base="dms:Text"/>
      </xsd:simpleType>
    </xsd:element>
    <xsd:element name="AssociatedDocumentNumbers" ma:index="9" nillable="true" ma:displayName="Associated Document Numbers" ma:description="Document associated number for grouping purposes." ma:internalName="AssociatedDocumentNumbers">
      <xsd:simpleType>
        <xsd:restriction base="dms:Text"/>
      </xsd:simpleType>
    </xsd:element>
    <xsd:element name="BusinessArea0" ma:index="11" nillable="true" ma:taxonomy="true" ma:internalName="BusinessArea0" ma:taxonomyFieldName="BusinessArea" ma:displayName="Business Area" ma:default="" ma:fieldId="{4b0c816e-79be-4529-83b6-0c894840476e}" ma:sspId="4affb89e-a2f0-4322-b856-c29562e4cff9" ma:termSetId="ddd570d7-527b-4b21-93df-9c503e641bca" ma:anchorId="00000000-0000-0000-0000-000000000000" ma:open="false" ma:isKeyword="false">
      <xsd:complexType>
        <xsd:sequence>
          <xsd:element ref="pc:Terms" minOccurs="0" maxOccurs="1"/>
        </xsd:sequence>
      </xsd:complexType>
    </xsd:element>
    <xsd:element name="GeographicalRegion0" ma:index="13" nillable="true" ma:taxonomy="true" ma:internalName="GeographicalRegion0" ma:taxonomyFieldName="GeographicalRegion" ma:displayName="Geographical Region" ma:default="" ma:fieldId="{df3b7ade-127d-440b-8fd1-becb5796ceb9}" ma:sspId="4affb89e-a2f0-4322-b856-c29562e4cff9" ma:termSetId="d4a2d90c-9151-4280-bbb7-fbbbefe74626"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497d5eb-e795-4fb2-9cc3-226cbbd6e99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a293dd4c-0672-4023-b88f-e6ba519696d7}" ma:internalName="TaxCatchAll" ma:showField="CatchAllData" ma:web="5497d5eb-e795-4fb2-9cc3-226cbbd6e99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Enterprise Keywords" ma:fieldId="{23f27201-bee3-471e-b2e7-b64fd8b7ca38}" ma:taxonomyMulti="true" ma:sspId="4affb89e-a2f0-4322-b856-c29562e4cff9"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ea5bb21-e81b-4d16-93f1-fe696f5be7ad" elementFormDefault="qualified">
    <xsd:import namespace="http://schemas.microsoft.com/office/2006/documentManagement/types"/>
    <xsd:import namespace="http://schemas.microsoft.com/office/infopath/2007/PartnerControls"/>
    <xsd:element name="SharedWithUsers" ma:index="17"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52D0A677-B6F8-4AAC-846E-F05EE70F7580}">
  <ds:schemaRefs>
    <ds:schemaRef ds:uri="http://purl.org/dc/elements/1.1/"/>
    <ds:schemaRef ds:uri="http://schemas.microsoft.com/office/infopath/2007/PartnerControls"/>
    <ds:schemaRef ds:uri="http://schemas.microsoft.com/office/2006/metadata/properties"/>
    <ds:schemaRef ds:uri="http://purl.org/dc/terms/"/>
    <ds:schemaRef ds:uri="http://purl.org/dc/dcmitype/"/>
    <ds:schemaRef ds:uri="http://schemas.openxmlformats.org/package/2006/metadata/core-properties"/>
    <ds:schemaRef ds:uri="8d5a9ec6-4311-4d32-bfe2-4a3dd27a7133"/>
    <ds:schemaRef ds:uri="http://schemas.microsoft.com/office/2006/documentManagement/types"/>
    <ds:schemaRef ds:uri="eea5bb21-e81b-4d16-93f1-fe696f5be7ad"/>
    <ds:schemaRef ds:uri="5497d5eb-e795-4fb2-9cc3-226cbbd6e99e"/>
    <ds:schemaRef ds:uri="http://www.w3.org/XML/1998/namespace"/>
  </ds:schemaRefs>
</ds:datastoreItem>
</file>

<file path=customXml/itemProps2.xml><?xml version="1.0" encoding="utf-8"?>
<ds:datastoreItem xmlns:ds="http://schemas.openxmlformats.org/officeDocument/2006/customXml" ds:itemID="{CF32B847-165D-49CE-AFAB-305BEA0F01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5a9ec6-4311-4d32-bfe2-4a3dd27a7133"/>
    <ds:schemaRef ds:uri="5497d5eb-e795-4fb2-9cc3-226cbbd6e99e"/>
    <ds:schemaRef ds:uri="eea5bb21-e81b-4d16-93f1-fe696f5be7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456A616-E94C-4CF9-B3F9-723E9A356631}">
  <ds:schemaRefs>
    <ds:schemaRef ds:uri="http://schemas.microsoft.com/sharepoint/v3/contenttype/forms"/>
  </ds:schemaRefs>
</ds:datastoreItem>
</file>

<file path=customXml/itemProps4.xml><?xml version="1.0" encoding="utf-8"?>
<ds:datastoreItem xmlns:ds="http://schemas.openxmlformats.org/officeDocument/2006/customXml" ds:itemID="{7C7EB226-1C3E-4BDB-85FE-A033FBD46D01}">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0</TotalTime>
  <Words>591</Words>
  <Application>Microsoft Office PowerPoint</Application>
  <PresentationFormat>On-screen Show (4:3)</PresentationFormat>
  <Paragraphs>50</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4_SASOL TEMPLATE</vt:lpstr>
      <vt:lpstr>Portfolio Committee on Mineral Resources and Energy  Sasol submission: Gas Amendment Bill 2021 </vt:lpstr>
      <vt:lpstr>Discussion points (1)</vt:lpstr>
      <vt:lpstr>Discussion points (2)</vt:lpstr>
    </vt:vector>
  </TitlesOfParts>
  <Company>Sasol</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Template 16x9</dc:title>
  <dc:subject>Standard Template 16x9</dc:subject>
  <dc:creator>Mercia De Beer</dc:creator>
  <cp:lastModifiedBy>USER</cp:lastModifiedBy>
  <cp:revision>4579</cp:revision>
  <cp:lastPrinted>2020-02-10T12:15:36Z</cp:lastPrinted>
  <dcterms:created xsi:type="dcterms:W3CDTF">2016-04-15T07:23:20Z</dcterms:created>
  <dcterms:modified xsi:type="dcterms:W3CDTF">2021-12-06T09:57:09Z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usinessArea0">
    <vt:lpwstr>Public Affairs|788238bb-602b-4e3e-b5d3-232488cb557b</vt:lpwstr>
  </property>
  <property fmtid="{D5CDD505-2E9C-101B-9397-08002B2CF9AE}" pid="3" name="TaxKeywordTaxHTField">
    <vt:lpwstr/>
  </property>
  <property fmtid="{D5CDD505-2E9C-101B-9397-08002B2CF9AE}" pid="4" name="AssociatedDocumentNumbers">
    <vt:lpwstr/>
  </property>
  <property fmtid="{D5CDD505-2E9C-101B-9397-08002B2CF9AE}" pid="5" name="BusinessArea">
    <vt:lpwstr>57;#Public Affairs|788238bb-602b-4e3e-b5d3-232488cb557b</vt:lpwstr>
  </property>
  <property fmtid="{D5CDD505-2E9C-101B-9397-08002B2CF9AE}" pid="6" name="GeographicalRegion0">
    <vt:lpwstr>South Africa|537c9176-ee59-42f6-9a2a-9864bd43cb52</vt:lpwstr>
  </property>
  <property fmtid="{D5CDD505-2E9C-101B-9397-08002B2CF9AE}" pid="7" name="TaxKeyword">
    <vt:lpwstr/>
  </property>
  <property fmtid="{D5CDD505-2E9C-101B-9397-08002B2CF9AE}" pid="8" name="GeographicalRegion">
    <vt:lpwstr>2;#South Africa|537c9176-ee59-42f6-9a2a-9864bd43cb52</vt:lpwstr>
  </property>
  <property fmtid="{D5CDD505-2E9C-101B-9397-08002B2CF9AE}" pid="9" name="DocumentNumber">
    <vt:lpwstr/>
  </property>
  <property fmtid="{D5CDD505-2E9C-101B-9397-08002B2CF9AE}" pid="10" name="TaxCatchAll">
    <vt:lpwstr>2;#South Africa|537c9176-ee59-42f6-9a2a-9864bd43cb52;#57;#Public Affairs|788238bb-602b-4e3e-b5d3-232488cb557b</vt:lpwstr>
  </property>
  <property fmtid="{D5CDD505-2E9C-101B-9397-08002B2CF9AE}" pid="11" name="ContentTypeId">
    <vt:lpwstr>0x010100DB66407E5F39431A8824554CCA886D9100C7AAB0FF6BB9B545B9A3B0E5267EA358</vt:lpwstr>
  </property>
</Properties>
</file>