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3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9359900" cy="7019925"/>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594" y="-108"/>
      </p:cViewPr>
      <p:guideLst>
        <p:guide orient="horz" pos="2211"/>
        <p:guide pos="294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n-ZA" sz="4400" b="0" strike="noStrike" spc="-1">
                <a:latin typeface="Arial"/>
              </a:rPr>
              <a:t>Click to move the slide</a:t>
            </a:r>
          </a:p>
        </p:txBody>
      </p:sp>
      <p:sp>
        <p:nvSpPr>
          <p:cNvPr id="189" name="PlaceHolder 2"/>
          <p:cNvSpPr>
            <a:spLocks noGrp="1"/>
          </p:cNvSpPr>
          <p:nvPr>
            <p:ph type="body"/>
          </p:nvPr>
        </p:nvSpPr>
        <p:spPr>
          <a:xfrm>
            <a:off x="756000" y="5078520"/>
            <a:ext cx="6047640" cy="4811040"/>
          </a:xfrm>
          <a:prstGeom prst="rect">
            <a:avLst/>
          </a:prstGeom>
        </p:spPr>
        <p:txBody>
          <a:bodyPr lIns="0" tIns="0" rIns="0" bIns="0">
            <a:noAutofit/>
          </a:bodyPr>
          <a:lstStyle/>
          <a:p>
            <a:r>
              <a:rPr lang="en-ZA" sz="2000" b="0" strike="noStrike" spc="-1">
                <a:latin typeface="Arial"/>
              </a:rPr>
              <a:t>Click to edit the notes format</a:t>
            </a:r>
          </a:p>
        </p:txBody>
      </p:sp>
      <p:sp>
        <p:nvSpPr>
          <p:cNvPr id="190" name="PlaceHolder 3"/>
          <p:cNvSpPr>
            <a:spLocks noGrp="1"/>
          </p:cNvSpPr>
          <p:nvPr>
            <p:ph type="hdr"/>
          </p:nvPr>
        </p:nvSpPr>
        <p:spPr>
          <a:xfrm>
            <a:off x="0" y="0"/>
            <a:ext cx="3280680" cy="534240"/>
          </a:xfrm>
          <a:prstGeom prst="rect">
            <a:avLst/>
          </a:prstGeom>
        </p:spPr>
        <p:txBody>
          <a:bodyPr lIns="0" tIns="0" rIns="0" bIns="0">
            <a:noAutofit/>
          </a:bodyPr>
          <a:lstStyle/>
          <a:p>
            <a:r>
              <a:rPr lang="en-ZA" sz="1400" b="0" strike="noStrike" spc="-1">
                <a:latin typeface="Times New Roman"/>
              </a:rPr>
              <a:t>&lt;header&gt;</a:t>
            </a:r>
          </a:p>
        </p:txBody>
      </p:sp>
      <p:sp>
        <p:nvSpPr>
          <p:cNvPr id="19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ZA" sz="1400" b="0" strike="noStrike" spc="-1">
                <a:latin typeface="Times New Roman"/>
              </a:rPr>
              <a:t>&lt;date/time&gt;</a:t>
            </a:r>
          </a:p>
        </p:txBody>
      </p:sp>
      <p:sp>
        <p:nvSpPr>
          <p:cNvPr id="19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ZA" sz="1400" b="0" strike="noStrike" spc="-1">
                <a:latin typeface="Times New Roman"/>
              </a:rPr>
              <a:t>&lt;footer&gt;</a:t>
            </a:r>
          </a:p>
        </p:txBody>
      </p:sp>
      <p:sp>
        <p:nvSpPr>
          <p:cNvPr id="19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9232BFDB-B1BD-4DB5-98A0-D22A165E89B7}" type="slidenum">
              <a:rPr lang="en-ZA" sz="1400" b="0" strike="noStrike" spc="-1">
                <a:latin typeface="Times New Roman"/>
              </a:rPr>
              <a:pPr algn="r"/>
              <a:t>‹#›</a:t>
            </a:fld>
            <a:endParaRPr lang="en-ZA"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noRot="1" noChangeAspect="1"/>
          </p:cNvSpPr>
          <p:nvPr>
            <p:ph type="sldImg"/>
          </p:nvPr>
        </p:nvSpPr>
        <p:spPr>
          <a:xfrm>
            <a:off x="1181100" y="696913"/>
            <a:ext cx="4648200" cy="3486150"/>
          </a:xfrm>
          <a:prstGeom prst="rect">
            <a:avLst/>
          </a:prstGeom>
        </p:spPr>
      </p:sp>
      <p:sp>
        <p:nvSpPr>
          <p:cNvPr id="245" name="PlaceHolder 2"/>
          <p:cNvSpPr>
            <a:spLocks noGrp="1"/>
          </p:cNvSpPr>
          <p:nvPr>
            <p:ph type="body"/>
          </p:nvPr>
        </p:nvSpPr>
        <p:spPr>
          <a:xfrm>
            <a:off x="935280" y="4415040"/>
            <a:ext cx="5138640" cy="4182840"/>
          </a:xfrm>
          <a:prstGeom prst="rect">
            <a:avLst/>
          </a:prstGeom>
        </p:spPr>
        <p:txBody>
          <a:bodyPr lIns="90720" tIns="45360" rIns="90720" bIns="45360">
            <a:noAutofit/>
          </a:bodyPr>
          <a:lstStyle/>
          <a:p>
            <a:endParaRPr lang="en-ZA" sz="2000" b="0" strike="noStrike" spc="-1">
              <a:latin typeface="Arial"/>
            </a:endParaRPr>
          </a:p>
        </p:txBody>
      </p:sp>
      <p:sp>
        <p:nvSpPr>
          <p:cNvPr id="246" name="Slide Number Placeholder 3"/>
          <p:cNvSpPr/>
          <p:nvPr/>
        </p:nvSpPr>
        <p:spPr>
          <a:xfrm>
            <a:off x="3972240" y="8831880"/>
            <a:ext cx="3037680" cy="463680"/>
          </a:xfrm>
          <a:prstGeom prst="rect">
            <a:avLst/>
          </a:prstGeom>
          <a:noFill/>
          <a:ln w="0">
            <a:noFill/>
          </a:ln>
        </p:spPr>
        <p:style>
          <a:lnRef idx="0">
            <a:scrgbClr r="0" g="0" b="0"/>
          </a:lnRef>
          <a:fillRef idx="0">
            <a:scrgbClr r="0" g="0" b="0"/>
          </a:fillRef>
          <a:effectRef idx="0">
            <a:scrgbClr r="0" g="0" b="0"/>
          </a:effectRef>
          <a:fontRef idx="minor"/>
        </p:style>
        <p:txBody>
          <a:bodyPr lIns="90720" tIns="45360" rIns="90720" bIns="45360" anchor="b">
            <a:noAutofit/>
          </a:bodyPr>
          <a:lstStyle/>
          <a:p>
            <a:pPr algn="r">
              <a:lnSpc>
                <a:spcPct val="100000"/>
              </a:lnSpc>
            </a:pPr>
            <a:fld id="{DC8CFD20-AACC-42EC-9C36-927C70C95942}" type="slidenum">
              <a:rPr lang="en-GB" sz="1200" b="0" strike="noStrike" spc="-1">
                <a:solidFill>
                  <a:srgbClr val="000000"/>
                </a:solidFill>
                <a:latin typeface="Times New Roman"/>
                <a:ea typeface="+mn-ea"/>
              </a:rPr>
              <a:pPr algn="r">
                <a:lnSpc>
                  <a:spcPct val="100000"/>
                </a:lnSpc>
              </a:pPr>
              <a:t>29</a:t>
            </a:fld>
            <a:endParaRPr lang="en-ZA"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33" name="PlaceHolder 2"/>
          <p:cNvSpPr>
            <a:spLocks noGrp="1"/>
          </p:cNvSpPr>
          <p:nvPr>
            <p:ph type="body"/>
          </p:nvPr>
        </p:nvSpPr>
        <p:spPr>
          <a:xfrm>
            <a:off x="468000" y="1642680"/>
            <a:ext cx="8423640" cy="1941840"/>
          </a:xfrm>
          <a:prstGeom prst="rect">
            <a:avLst/>
          </a:prstGeom>
        </p:spPr>
        <p:txBody>
          <a:bodyPr lIns="0" tIns="0" rIns="0" bIns="0">
            <a:normAutofit/>
          </a:bodyPr>
          <a:lstStyle/>
          <a:p>
            <a:endParaRPr lang="en-ZA" sz="3200" b="0" strike="noStrike" spc="-1">
              <a:latin typeface="Arial"/>
            </a:endParaRPr>
          </a:p>
        </p:txBody>
      </p:sp>
      <p:sp>
        <p:nvSpPr>
          <p:cNvPr id="34" name="PlaceHolder 3"/>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36"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37"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38"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
        <p:nvSpPr>
          <p:cNvPr id="39" name="PlaceHolder 5"/>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41" name="PlaceHolder 2"/>
          <p:cNvSpPr>
            <a:spLocks noGrp="1"/>
          </p:cNvSpPr>
          <p:nvPr>
            <p:ph type="body"/>
          </p:nvPr>
        </p:nvSpPr>
        <p:spPr>
          <a:xfrm>
            <a:off x="468000" y="1642680"/>
            <a:ext cx="2712240" cy="1941840"/>
          </a:xfrm>
          <a:prstGeom prst="rect">
            <a:avLst/>
          </a:prstGeom>
        </p:spPr>
        <p:txBody>
          <a:bodyPr lIns="0" tIns="0" rIns="0" bIns="0">
            <a:normAutofit/>
          </a:bodyPr>
          <a:lstStyle/>
          <a:p>
            <a:endParaRPr lang="en-ZA" sz="3200" b="0" strike="noStrike" spc="-1">
              <a:latin typeface="Arial"/>
            </a:endParaRPr>
          </a:p>
        </p:txBody>
      </p:sp>
      <p:sp>
        <p:nvSpPr>
          <p:cNvPr id="42" name="PlaceHolder 3"/>
          <p:cNvSpPr>
            <a:spLocks noGrp="1"/>
          </p:cNvSpPr>
          <p:nvPr>
            <p:ph type="body"/>
          </p:nvPr>
        </p:nvSpPr>
        <p:spPr>
          <a:xfrm>
            <a:off x="3316320" y="1642680"/>
            <a:ext cx="2712240" cy="1941840"/>
          </a:xfrm>
          <a:prstGeom prst="rect">
            <a:avLst/>
          </a:prstGeom>
        </p:spPr>
        <p:txBody>
          <a:bodyPr lIns="0" tIns="0" rIns="0" bIns="0">
            <a:normAutofit/>
          </a:bodyPr>
          <a:lstStyle/>
          <a:p>
            <a:endParaRPr lang="en-ZA" sz="3200" b="0" strike="noStrike" spc="-1">
              <a:latin typeface="Arial"/>
            </a:endParaRPr>
          </a:p>
        </p:txBody>
      </p:sp>
      <p:sp>
        <p:nvSpPr>
          <p:cNvPr id="43" name="PlaceHolder 4"/>
          <p:cNvSpPr>
            <a:spLocks noGrp="1"/>
          </p:cNvSpPr>
          <p:nvPr>
            <p:ph type="body"/>
          </p:nvPr>
        </p:nvSpPr>
        <p:spPr>
          <a:xfrm>
            <a:off x="6164640" y="1642680"/>
            <a:ext cx="2712240" cy="1941840"/>
          </a:xfrm>
          <a:prstGeom prst="rect">
            <a:avLst/>
          </a:prstGeom>
        </p:spPr>
        <p:txBody>
          <a:bodyPr lIns="0" tIns="0" rIns="0" bIns="0">
            <a:normAutofit/>
          </a:bodyPr>
          <a:lstStyle/>
          <a:p>
            <a:endParaRPr lang="en-ZA" sz="3200" b="0" strike="noStrike" spc="-1">
              <a:latin typeface="Arial"/>
            </a:endParaRPr>
          </a:p>
        </p:txBody>
      </p:sp>
      <p:sp>
        <p:nvSpPr>
          <p:cNvPr id="44" name="PlaceHolder 5"/>
          <p:cNvSpPr>
            <a:spLocks noGrp="1"/>
          </p:cNvSpPr>
          <p:nvPr>
            <p:ph type="body"/>
          </p:nvPr>
        </p:nvSpPr>
        <p:spPr>
          <a:xfrm>
            <a:off x="468000" y="3769560"/>
            <a:ext cx="2712240" cy="1941840"/>
          </a:xfrm>
          <a:prstGeom prst="rect">
            <a:avLst/>
          </a:prstGeom>
        </p:spPr>
        <p:txBody>
          <a:bodyPr lIns="0" tIns="0" rIns="0" bIns="0">
            <a:normAutofit/>
          </a:bodyPr>
          <a:lstStyle/>
          <a:p>
            <a:endParaRPr lang="en-ZA" sz="3200" b="0" strike="noStrike" spc="-1">
              <a:latin typeface="Arial"/>
            </a:endParaRPr>
          </a:p>
        </p:txBody>
      </p:sp>
      <p:sp>
        <p:nvSpPr>
          <p:cNvPr id="45" name="PlaceHolder 6"/>
          <p:cNvSpPr>
            <a:spLocks noGrp="1"/>
          </p:cNvSpPr>
          <p:nvPr>
            <p:ph type="body"/>
          </p:nvPr>
        </p:nvSpPr>
        <p:spPr>
          <a:xfrm>
            <a:off x="3316320" y="3769560"/>
            <a:ext cx="2712240" cy="1941840"/>
          </a:xfrm>
          <a:prstGeom prst="rect">
            <a:avLst/>
          </a:prstGeom>
        </p:spPr>
        <p:txBody>
          <a:bodyPr lIns="0" tIns="0" rIns="0" bIns="0">
            <a:normAutofit/>
          </a:bodyPr>
          <a:lstStyle/>
          <a:p>
            <a:endParaRPr lang="en-ZA" sz="3200" b="0" strike="noStrike" spc="-1">
              <a:latin typeface="Arial"/>
            </a:endParaRPr>
          </a:p>
        </p:txBody>
      </p:sp>
      <p:sp>
        <p:nvSpPr>
          <p:cNvPr id="46" name="PlaceHolder 7"/>
          <p:cNvSpPr>
            <a:spLocks noGrp="1"/>
          </p:cNvSpPr>
          <p:nvPr>
            <p:ph type="body"/>
          </p:nvPr>
        </p:nvSpPr>
        <p:spPr>
          <a:xfrm>
            <a:off x="6164640" y="3769560"/>
            <a:ext cx="27122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59" name="PlaceHolder 2"/>
          <p:cNvSpPr>
            <a:spLocks noGrp="1"/>
          </p:cNvSpPr>
          <p:nvPr>
            <p:ph type="subTitle"/>
          </p:nvPr>
        </p:nvSpPr>
        <p:spPr>
          <a:xfrm>
            <a:off x="468000" y="1642680"/>
            <a:ext cx="8423640" cy="407124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61" name="PlaceHolder 2"/>
          <p:cNvSpPr>
            <a:spLocks noGrp="1"/>
          </p:cNvSpPr>
          <p:nvPr>
            <p:ph type="body"/>
          </p:nvPr>
        </p:nvSpPr>
        <p:spPr>
          <a:xfrm>
            <a:off x="468000" y="1642680"/>
            <a:ext cx="842364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63"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64"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468000" y="280080"/>
            <a:ext cx="8423640" cy="543312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68"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69"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
        <p:nvSpPr>
          <p:cNvPr id="70"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2" name="PlaceHolder 2"/>
          <p:cNvSpPr>
            <a:spLocks noGrp="1"/>
          </p:cNvSpPr>
          <p:nvPr>
            <p:ph type="subTitle"/>
          </p:nvPr>
        </p:nvSpPr>
        <p:spPr>
          <a:xfrm>
            <a:off x="468000" y="1642680"/>
            <a:ext cx="8423640" cy="407124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72"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73"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74" name="PlaceHolder 4"/>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76"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77"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78" name="PlaceHolder 4"/>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80" name="PlaceHolder 2"/>
          <p:cNvSpPr>
            <a:spLocks noGrp="1"/>
          </p:cNvSpPr>
          <p:nvPr>
            <p:ph type="body"/>
          </p:nvPr>
        </p:nvSpPr>
        <p:spPr>
          <a:xfrm>
            <a:off x="468000" y="1642680"/>
            <a:ext cx="8423640" cy="1941840"/>
          </a:xfrm>
          <a:prstGeom prst="rect">
            <a:avLst/>
          </a:prstGeom>
        </p:spPr>
        <p:txBody>
          <a:bodyPr lIns="0" tIns="0" rIns="0" bIns="0">
            <a:normAutofit/>
          </a:bodyPr>
          <a:lstStyle/>
          <a:p>
            <a:endParaRPr lang="en-ZA" sz="3200" b="0" strike="noStrike" spc="-1">
              <a:latin typeface="Arial"/>
            </a:endParaRPr>
          </a:p>
        </p:txBody>
      </p:sp>
      <p:sp>
        <p:nvSpPr>
          <p:cNvPr id="81" name="PlaceHolder 3"/>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83"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84"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85"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
        <p:nvSpPr>
          <p:cNvPr id="86" name="PlaceHolder 5"/>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88" name="PlaceHolder 2"/>
          <p:cNvSpPr>
            <a:spLocks noGrp="1"/>
          </p:cNvSpPr>
          <p:nvPr>
            <p:ph type="body"/>
          </p:nvPr>
        </p:nvSpPr>
        <p:spPr>
          <a:xfrm>
            <a:off x="468000" y="1642680"/>
            <a:ext cx="2712240" cy="1941840"/>
          </a:xfrm>
          <a:prstGeom prst="rect">
            <a:avLst/>
          </a:prstGeom>
        </p:spPr>
        <p:txBody>
          <a:bodyPr lIns="0" tIns="0" rIns="0" bIns="0">
            <a:normAutofit/>
          </a:bodyPr>
          <a:lstStyle/>
          <a:p>
            <a:endParaRPr lang="en-ZA" sz="3200" b="0" strike="noStrike" spc="-1">
              <a:latin typeface="Arial"/>
            </a:endParaRPr>
          </a:p>
        </p:txBody>
      </p:sp>
      <p:sp>
        <p:nvSpPr>
          <p:cNvPr id="89" name="PlaceHolder 3"/>
          <p:cNvSpPr>
            <a:spLocks noGrp="1"/>
          </p:cNvSpPr>
          <p:nvPr>
            <p:ph type="body"/>
          </p:nvPr>
        </p:nvSpPr>
        <p:spPr>
          <a:xfrm>
            <a:off x="3316320" y="1642680"/>
            <a:ext cx="2712240" cy="1941840"/>
          </a:xfrm>
          <a:prstGeom prst="rect">
            <a:avLst/>
          </a:prstGeom>
        </p:spPr>
        <p:txBody>
          <a:bodyPr lIns="0" tIns="0" rIns="0" bIns="0">
            <a:normAutofit/>
          </a:bodyPr>
          <a:lstStyle/>
          <a:p>
            <a:endParaRPr lang="en-ZA" sz="3200" b="0" strike="noStrike" spc="-1">
              <a:latin typeface="Arial"/>
            </a:endParaRPr>
          </a:p>
        </p:txBody>
      </p:sp>
      <p:sp>
        <p:nvSpPr>
          <p:cNvPr id="90" name="PlaceHolder 4"/>
          <p:cNvSpPr>
            <a:spLocks noGrp="1"/>
          </p:cNvSpPr>
          <p:nvPr>
            <p:ph type="body"/>
          </p:nvPr>
        </p:nvSpPr>
        <p:spPr>
          <a:xfrm>
            <a:off x="6164640" y="1642680"/>
            <a:ext cx="2712240" cy="1941840"/>
          </a:xfrm>
          <a:prstGeom prst="rect">
            <a:avLst/>
          </a:prstGeom>
        </p:spPr>
        <p:txBody>
          <a:bodyPr lIns="0" tIns="0" rIns="0" bIns="0">
            <a:normAutofit/>
          </a:bodyPr>
          <a:lstStyle/>
          <a:p>
            <a:endParaRPr lang="en-ZA" sz="3200" b="0" strike="noStrike" spc="-1">
              <a:latin typeface="Arial"/>
            </a:endParaRPr>
          </a:p>
        </p:txBody>
      </p:sp>
      <p:sp>
        <p:nvSpPr>
          <p:cNvPr id="91" name="PlaceHolder 5"/>
          <p:cNvSpPr>
            <a:spLocks noGrp="1"/>
          </p:cNvSpPr>
          <p:nvPr>
            <p:ph type="body"/>
          </p:nvPr>
        </p:nvSpPr>
        <p:spPr>
          <a:xfrm>
            <a:off x="468000" y="3769560"/>
            <a:ext cx="2712240" cy="1941840"/>
          </a:xfrm>
          <a:prstGeom prst="rect">
            <a:avLst/>
          </a:prstGeom>
        </p:spPr>
        <p:txBody>
          <a:bodyPr lIns="0" tIns="0" rIns="0" bIns="0">
            <a:normAutofit/>
          </a:bodyPr>
          <a:lstStyle/>
          <a:p>
            <a:endParaRPr lang="en-ZA" sz="3200" b="0" strike="noStrike" spc="-1">
              <a:latin typeface="Arial"/>
            </a:endParaRPr>
          </a:p>
        </p:txBody>
      </p:sp>
      <p:sp>
        <p:nvSpPr>
          <p:cNvPr id="92" name="PlaceHolder 6"/>
          <p:cNvSpPr>
            <a:spLocks noGrp="1"/>
          </p:cNvSpPr>
          <p:nvPr>
            <p:ph type="body"/>
          </p:nvPr>
        </p:nvSpPr>
        <p:spPr>
          <a:xfrm>
            <a:off x="3316320" y="3769560"/>
            <a:ext cx="2712240" cy="1941840"/>
          </a:xfrm>
          <a:prstGeom prst="rect">
            <a:avLst/>
          </a:prstGeom>
        </p:spPr>
        <p:txBody>
          <a:bodyPr lIns="0" tIns="0" rIns="0" bIns="0">
            <a:normAutofit/>
          </a:bodyPr>
          <a:lstStyle/>
          <a:p>
            <a:endParaRPr lang="en-ZA" sz="3200" b="0" strike="noStrike" spc="-1">
              <a:latin typeface="Arial"/>
            </a:endParaRPr>
          </a:p>
        </p:txBody>
      </p:sp>
      <p:sp>
        <p:nvSpPr>
          <p:cNvPr id="93" name="PlaceHolder 7"/>
          <p:cNvSpPr>
            <a:spLocks noGrp="1"/>
          </p:cNvSpPr>
          <p:nvPr>
            <p:ph type="body"/>
          </p:nvPr>
        </p:nvSpPr>
        <p:spPr>
          <a:xfrm>
            <a:off x="6164640" y="3769560"/>
            <a:ext cx="27122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06" name="PlaceHolder 2"/>
          <p:cNvSpPr>
            <a:spLocks noGrp="1"/>
          </p:cNvSpPr>
          <p:nvPr>
            <p:ph type="subTitle"/>
          </p:nvPr>
        </p:nvSpPr>
        <p:spPr>
          <a:xfrm>
            <a:off x="468000" y="1642680"/>
            <a:ext cx="8423640" cy="407124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08" name="PlaceHolder 2"/>
          <p:cNvSpPr>
            <a:spLocks noGrp="1"/>
          </p:cNvSpPr>
          <p:nvPr>
            <p:ph type="body"/>
          </p:nvPr>
        </p:nvSpPr>
        <p:spPr>
          <a:xfrm>
            <a:off x="468000" y="1642680"/>
            <a:ext cx="842364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10"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11"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4" name="PlaceHolder 2"/>
          <p:cNvSpPr>
            <a:spLocks noGrp="1"/>
          </p:cNvSpPr>
          <p:nvPr>
            <p:ph type="body"/>
          </p:nvPr>
        </p:nvSpPr>
        <p:spPr>
          <a:xfrm>
            <a:off x="468000" y="1642680"/>
            <a:ext cx="842364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3" name="PlaceHolder 1"/>
          <p:cNvSpPr>
            <a:spLocks noGrp="1"/>
          </p:cNvSpPr>
          <p:nvPr>
            <p:ph type="subTitle"/>
          </p:nvPr>
        </p:nvSpPr>
        <p:spPr>
          <a:xfrm>
            <a:off x="468000" y="280080"/>
            <a:ext cx="8423640" cy="543312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15"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16"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17"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19"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20"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21" name="PlaceHolder 4"/>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23"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24"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25" name="PlaceHolder 4"/>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27" name="PlaceHolder 2"/>
          <p:cNvSpPr>
            <a:spLocks noGrp="1"/>
          </p:cNvSpPr>
          <p:nvPr>
            <p:ph type="body"/>
          </p:nvPr>
        </p:nvSpPr>
        <p:spPr>
          <a:xfrm>
            <a:off x="468000" y="1642680"/>
            <a:ext cx="8423640" cy="1941840"/>
          </a:xfrm>
          <a:prstGeom prst="rect">
            <a:avLst/>
          </a:prstGeom>
        </p:spPr>
        <p:txBody>
          <a:bodyPr lIns="0" tIns="0" rIns="0" bIns="0">
            <a:normAutofit/>
          </a:bodyPr>
          <a:lstStyle/>
          <a:p>
            <a:endParaRPr lang="en-ZA" sz="3200" b="0" strike="noStrike" spc="-1">
              <a:latin typeface="Arial"/>
            </a:endParaRPr>
          </a:p>
        </p:txBody>
      </p:sp>
      <p:sp>
        <p:nvSpPr>
          <p:cNvPr id="128" name="PlaceHolder 3"/>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30"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31"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32"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
        <p:nvSpPr>
          <p:cNvPr id="133" name="PlaceHolder 5"/>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35" name="PlaceHolder 2"/>
          <p:cNvSpPr>
            <a:spLocks noGrp="1"/>
          </p:cNvSpPr>
          <p:nvPr>
            <p:ph type="body"/>
          </p:nvPr>
        </p:nvSpPr>
        <p:spPr>
          <a:xfrm>
            <a:off x="468000" y="1642680"/>
            <a:ext cx="2712240" cy="1941840"/>
          </a:xfrm>
          <a:prstGeom prst="rect">
            <a:avLst/>
          </a:prstGeom>
        </p:spPr>
        <p:txBody>
          <a:bodyPr lIns="0" tIns="0" rIns="0" bIns="0">
            <a:normAutofit/>
          </a:bodyPr>
          <a:lstStyle/>
          <a:p>
            <a:endParaRPr lang="en-ZA" sz="3200" b="0" strike="noStrike" spc="-1">
              <a:latin typeface="Arial"/>
            </a:endParaRPr>
          </a:p>
        </p:txBody>
      </p:sp>
      <p:sp>
        <p:nvSpPr>
          <p:cNvPr id="136" name="PlaceHolder 3"/>
          <p:cNvSpPr>
            <a:spLocks noGrp="1"/>
          </p:cNvSpPr>
          <p:nvPr>
            <p:ph type="body"/>
          </p:nvPr>
        </p:nvSpPr>
        <p:spPr>
          <a:xfrm>
            <a:off x="3316320" y="1642680"/>
            <a:ext cx="2712240" cy="1941840"/>
          </a:xfrm>
          <a:prstGeom prst="rect">
            <a:avLst/>
          </a:prstGeom>
        </p:spPr>
        <p:txBody>
          <a:bodyPr lIns="0" tIns="0" rIns="0" bIns="0">
            <a:normAutofit/>
          </a:bodyPr>
          <a:lstStyle/>
          <a:p>
            <a:endParaRPr lang="en-ZA" sz="3200" b="0" strike="noStrike" spc="-1">
              <a:latin typeface="Arial"/>
            </a:endParaRPr>
          </a:p>
        </p:txBody>
      </p:sp>
      <p:sp>
        <p:nvSpPr>
          <p:cNvPr id="137" name="PlaceHolder 4"/>
          <p:cNvSpPr>
            <a:spLocks noGrp="1"/>
          </p:cNvSpPr>
          <p:nvPr>
            <p:ph type="body"/>
          </p:nvPr>
        </p:nvSpPr>
        <p:spPr>
          <a:xfrm>
            <a:off x="6164640" y="1642680"/>
            <a:ext cx="2712240" cy="1941840"/>
          </a:xfrm>
          <a:prstGeom prst="rect">
            <a:avLst/>
          </a:prstGeom>
        </p:spPr>
        <p:txBody>
          <a:bodyPr lIns="0" tIns="0" rIns="0" bIns="0">
            <a:normAutofit/>
          </a:bodyPr>
          <a:lstStyle/>
          <a:p>
            <a:endParaRPr lang="en-ZA" sz="3200" b="0" strike="noStrike" spc="-1">
              <a:latin typeface="Arial"/>
            </a:endParaRPr>
          </a:p>
        </p:txBody>
      </p:sp>
      <p:sp>
        <p:nvSpPr>
          <p:cNvPr id="138" name="PlaceHolder 5"/>
          <p:cNvSpPr>
            <a:spLocks noGrp="1"/>
          </p:cNvSpPr>
          <p:nvPr>
            <p:ph type="body"/>
          </p:nvPr>
        </p:nvSpPr>
        <p:spPr>
          <a:xfrm>
            <a:off x="468000" y="3769560"/>
            <a:ext cx="2712240" cy="1941840"/>
          </a:xfrm>
          <a:prstGeom prst="rect">
            <a:avLst/>
          </a:prstGeom>
        </p:spPr>
        <p:txBody>
          <a:bodyPr lIns="0" tIns="0" rIns="0" bIns="0">
            <a:normAutofit/>
          </a:bodyPr>
          <a:lstStyle/>
          <a:p>
            <a:endParaRPr lang="en-ZA" sz="3200" b="0" strike="noStrike" spc="-1">
              <a:latin typeface="Arial"/>
            </a:endParaRPr>
          </a:p>
        </p:txBody>
      </p:sp>
      <p:sp>
        <p:nvSpPr>
          <p:cNvPr id="139" name="PlaceHolder 6"/>
          <p:cNvSpPr>
            <a:spLocks noGrp="1"/>
          </p:cNvSpPr>
          <p:nvPr>
            <p:ph type="body"/>
          </p:nvPr>
        </p:nvSpPr>
        <p:spPr>
          <a:xfrm>
            <a:off x="3316320" y="3769560"/>
            <a:ext cx="2712240" cy="1941840"/>
          </a:xfrm>
          <a:prstGeom prst="rect">
            <a:avLst/>
          </a:prstGeom>
        </p:spPr>
        <p:txBody>
          <a:bodyPr lIns="0" tIns="0" rIns="0" bIns="0">
            <a:normAutofit/>
          </a:bodyPr>
          <a:lstStyle/>
          <a:p>
            <a:endParaRPr lang="en-ZA" sz="3200" b="0" strike="noStrike" spc="-1">
              <a:latin typeface="Arial"/>
            </a:endParaRPr>
          </a:p>
        </p:txBody>
      </p:sp>
      <p:sp>
        <p:nvSpPr>
          <p:cNvPr id="140" name="PlaceHolder 7"/>
          <p:cNvSpPr>
            <a:spLocks noGrp="1"/>
          </p:cNvSpPr>
          <p:nvPr>
            <p:ph type="body"/>
          </p:nvPr>
        </p:nvSpPr>
        <p:spPr>
          <a:xfrm>
            <a:off x="6164640" y="3769560"/>
            <a:ext cx="27122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2"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53" name="PlaceHolder 2"/>
          <p:cNvSpPr>
            <a:spLocks noGrp="1"/>
          </p:cNvSpPr>
          <p:nvPr>
            <p:ph type="subTitle"/>
          </p:nvPr>
        </p:nvSpPr>
        <p:spPr>
          <a:xfrm>
            <a:off x="468000" y="1642680"/>
            <a:ext cx="8423640" cy="407124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55" name="PlaceHolder 2"/>
          <p:cNvSpPr>
            <a:spLocks noGrp="1"/>
          </p:cNvSpPr>
          <p:nvPr>
            <p:ph type="body"/>
          </p:nvPr>
        </p:nvSpPr>
        <p:spPr>
          <a:xfrm>
            <a:off x="468000" y="1642680"/>
            <a:ext cx="842364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6"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7"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57"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58"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0" name="PlaceHolder 1"/>
          <p:cNvSpPr>
            <a:spLocks noGrp="1"/>
          </p:cNvSpPr>
          <p:nvPr>
            <p:ph type="subTitle"/>
          </p:nvPr>
        </p:nvSpPr>
        <p:spPr>
          <a:xfrm>
            <a:off x="468000" y="280080"/>
            <a:ext cx="8423640" cy="543312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62"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63"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64"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66"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167"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68" name="PlaceHolder 4"/>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70"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71"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72" name="PlaceHolder 4"/>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74" name="PlaceHolder 2"/>
          <p:cNvSpPr>
            <a:spLocks noGrp="1"/>
          </p:cNvSpPr>
          <p:nvPr>
            <p:ph type="body"/>
          </p:nvPr>
        </p:nvSpPr>
        <p:spPr>
          <a:xfrm>
            <a:off x="468000" y="1642680"/>
            <a:ext cx="8423640" cy="1941840"/>
          </a:xfrm>
          <a:prstGeom prst="rect">
            <a:avLst/>
          </a:prstGeom>
        </p:spPr>
        <p:txBody>
          <a:bodyPr lIns="0" tIns="0" rIns="0" bIns="0">
            <a:normAutofit/>
          </a:bodyPr>
          <a:lstStyle/>
          <a:p>
            <a:endParaRPr lang="en-ZA" sz="3200" b="0" strike="noStrike" spc="-1">
              <a:latin typeface="Arial"/>
            </a:endParaRPr>
          </a:p>
        </p:txBody>
      </p:sp>
      <p:sp>
        <p:nvSpPr>
          <p:cNvPr id="175" name="PlaceHolder 3"/>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76"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77"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78"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179"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
        <p:nvSpPr>
          <p:cNvPr id="180" name="PlaceHolder 5"/>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182" name="PlaceHolder 2"/>
          <p:cNvSpPr>
            <a:spLocks noGrp="1"/>
          </p:cNvSpPr>
          <p:nvPr>
            <p:ph type="body"/>
          </p:nvPr>
        </p:nvSpPr>
        <p:spPr>
          <a:xfrm>
            <a:off x="468000" y="1642680"/>
            <a:ext cx="2712240" cy="1941840"/>
          </a:xfrm>
          <a:prstGeom prst="rect">
            <a:avLst/>
          </a:prstGeom>
        </p:spPr>
        <p:txBody>
          <a:bodyPr lIns="0" tIns="0" rIns="0" bIns="0">
            <a:normAutofit/>
          </a:bodyPr>
          <a:lstStyle/>
          <a:p>
            <a:endParaRPr lang="en-ZA" sz="3200" b="0" strike="noStrike" spc="-1">
              <a:latin typeface="Arial"/>
            </a:endParaRPr>
          </a:p>
        </p:txBody>
      </p:sp>
      <p:sp>
        <p:nvSpPr>
          <p:cNvPr id="183" name="PlaceHolder 3"/>
          <p:cNvSpPr>
            <a:spLocks noGrp="1"/>
          </p:cNvSpPr>
          <p:nvPr>
            <p:ph type="body"/>
          </p:nvPr>
        </p:nvSpPr>
        <p:spPr>
          <a:xfrm>
            <a:off x="3316320" y="1642680"/>
            <a:ext cx="2712240" cy="1941840"/>
          </a:xfrm>
          <a:prstGeom prst="rect">
            <a:avLst/>
          </a:prstGeom>
        </p:spPr>
        <p:txBody>
          <a:bodyPr lIns="0" tIns="0" rIns="0" bIns="0">
            <a:normAutofit/>
          </a:bodyPr>
          <a:lstStyle/>
          <a:p>
            <a:endParaRPr lang="en-ZA" sz="3200" b="0" strike="noStrike" spc="-1">
              <a:latin typeface="Arial"/>
            </a:endParaRPr>
          </a:p>
        </p:txBody>
      </p:sp>
      <p:sp>
        <p:nvSpPr>
          <p:cNvPr id="184" name="PlaceHolder 4"/>
          <p:cNvSpPr>
            <a:spLocks noGrp="1"/>
          </p:cNvSpPr>
          <p:nvPr>
            <p:ph type="body"/>
          </p:nvPr>
        </p:nvSpPr>
        <p:spPr>
          <a:xfrm>
            <a:off x="6164640" y="1642680"/>
            <a:ext cx="2712240" cy="1941840"/>
          </a:xfrm>
          <a:prstGeom prst="rect">
            <a:avLst/>
          </a:prstGeom>
        </p:spPr>
        <p:txBody>
          <a:bodyPr lIns="0" tIns="0" rIns="0" bIns="0">
            <a:normAutofit/>
          </a:bodyPr>
          <a:lstStyle/>
          <a:p>
            <a:endParaRPr lang="en-ZA" sz="3200" b="0" strike="noStrike" spc="-1">
              <a:latin typeface="Arial"/>
            </a:endParaRPr>
          </a:p>
        </p:txBody>
      </p:sp>
      <p:sp>
        <p:nvSpPr>
          <p:cNvPr id="185" name="PlaceHolder 5"/>
          <p:cNvSpPr>
            <a:spLocks noGrp="1"/>
          </p:cNvSpPr>
          <p:nvPr>
            <p:ph type="body"/>
          </p:nvPr>
        </p:nvSpPr>
        <p:spPr>
          <a:xfrm>
            <a:off x="468000" y="3769560"/>
            <a:ext cx="2712240" cy="1941840"/>
          </a:xfrm>
          <a:prstGeom prst="rect">
            <a:avLst/>
          </a:prstGeom>
        </p:spPr>
        <p:txBody>
          <a:bodyPr lIns="0" tIns="0" rIns="0" bIns="0">
            <a:normAutofit/>
          </a:bodyPr>
          <a:lstStyle/>
          <a:p>
            <a:endParaRPr lang="en-ZA" sz="3200" b="0" strike="noStrike" spc="-1">
              <a:latin typeface="Arial"/>
            </a:endParaRPr>
          </a:p>
        </p:txBody>
      </p:sp>
      <p:sp>
        <p:nvSpPr>
          <p:cNvPr id="186" name="PlaceHolder 6"/>
          <p:cNvSpPr>
            <a:spLocks noGrp="1"/>
          </p:cNvSpPr>
          <p:nvPr>
            <p:ph type="body"/>
          </p:nvPr>
        </p:nvSpPr>
        <p:spPr>
          <a:xfrm>
            <a:off x="3316320" y="3769560"/>
            <a:ext cx="2712240" cy="1941840"/>
          </a:xfrm>
          <a:prstGeom prst="rect">
            <a:avLst/>
          </a:prstGeom>
        </p:spPr>
        <p:txBody>
          <a:bodyPr lIns="0" tIns="0" rIns="0" bIns="0">
            <a:normAutofit/>
          </a:bodyPr>
          <a:lstStyle/>
          <a:p>
            <a:endParaRPr lang="en-ZA" sz="3200" b="0" strike="noStrike" spc="-1">
              <a:latin typeface="Arial"/>
            </a:endParaRPr>
          </a:p>
        </p:txBody>
      </p:sp>
      <p:sp>
        <p:nvSpPr>
          <p:cNvPr id="187" name="PlaceHolder 7"/>
          <p:cNvSpPr>
            <a:spLocks noGrp="1"/>
          </p:cNvSpPr>
          <p:nvPr>
            <p:ph type="body"/>
          </p:nvPr>
        </p:nvSpPr>
        <p:spPr>
          <a:xfrm>
            <a:off x="6164640" y="3769560"/>
            <a:ext cx="27122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468000" y="280080"/>
            <a:ext cx="8423640" cy="5433120"/>
          </a:xfrm>
          <a:prstGeom prst="rect">
            <a:avLst/>
          </a:prstGeom>
        </p:spPr>
        <p:txBody>
          <a:bodyPr lIns="0" tIns="0" rIns="0" bIns="0" anchor="ctr">
            <a:noAutofit/>
          </a:bodyPr>
          <a:lstStyle/>
          <a:p>
            <a:pPr algn="ctr"/>
            <a:endParaRPr lang="en-ZA"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21"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22" name="PlaceHolder 3"/>
          <p:cNvSpPr>
            <a:spLocks noGrp="1"/>
          </p:cNvSpPr>
          <p:nvPr>
            <p:ph type="body"/>
          </p:nvPr>
        </p:nvSpPr>
        <p:spPr>
          <a:xfrm>
            <a:off x="4784400" y="1642680"/>
            <a:ext cx="4110480" cy="4071240"/>
          </a:xfrm>
          <a:prstGeom prst="rect">
            <a:avLst/>
          </a:prstGeom>
        </p:spPr>
        <p:txBody>
          <a:bodyPr lIns="0" tIns="0" rIns="0" bIns="0">
            <a:normAutofit/>
          </a:bodyPr>
          <a:lstStyle/>
          <a:p>
            <a:endParaRPr lang="en-ZA" sz="3200" b="0" strike="noStrike" spc="-1">
              <a:latin typeface="Arial"/>
            </a:endParaRPr>
          </a:p>
        </p:txBody>
      </p:sp>
      <p:sp>
        <p:nvSpPr>
          <p:cNvPr id="23" name="PlaceHolder 4"/>
          <p:cNvSpPr>
            <a:spLocks noGrp="1"/>
          </p:cNvSpPr>
          <p:nvPr>
            <p:ph type="body"/>
          </p:nvPr>
        </p:nvSpPr>
        <p:spPr>
          <a:xfrm>
            <a:off x="4680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25" name="PlaceHolder 2"/>
          <p:cNvSpPr>
            <a:spLocks noGrp="1"/>
          </p:cNvSpPr>
          <p:nvPr>
            <p:ph type="body"/>
          </p:nvPr>
        </p:nvSpPr>
        <p:spPr>
          <a:xfrm>
            <a:off x="468000" y="1642680"/>
            <a:ext cx="4110480" cy="4071240"/>
          </a:xfrm>
          <a:prstGeom prst="rect">
            <a:avLst/>
          </a:prstGeom>
        </p:spPr>
        <p:txBody>
          <a:bodyPr lIns="0" tIns="0" rIns="0" bIns="0">
            <a:normAutofit/>
          </a:bodyPr>
          <a:lstStyle/>
          <a:p>
            <a:endParaRPr lang="en-ZA" sz="3200" b="0" strike="noStrike" spc="-1">
              <a:latin typeface="Arial"/>
            </a:endParaRPr>
          </a:p>
        </p:txBody>
      </p:sp>
      <p:sp>
        <p:nvSpPr>
          <p:cNvPr id="26"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27" name="PlaceHolder 4"/>
          <p:cNvSpPr>
            <a:spLocks noGrp="1"/>
          </p:cNvSpPr>
          <p:nvPr>
            <p:ph type="body"/>
          </p:nvPr>
        </p:nvSpPr>
        <p:spPr>
          <a:xfrm>
            <a:off x="4784400" y="3769560"/>
            <a:ext cx="411048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endParaRPr lang="en-ZA" sz="4400" b="0" strike="noStrike" spc="-1">
              <a:latin typeface="Arial"/>
            </a:endParaRPr>
          </a:p>
        </p:txBody>
      </p:sp>
      <p:sp>
        <p:nvSpPr>
          <p:cNvPr id="29" name="PlaceHolder 2"/>
          <p:cNvSpPr>
            <a:spLocks noGrp="1"/>
          </p:cNvSpPr>
          <p:nvPr>
            <p:ph type="body"/>
          </p:nvPr>
        </p:nvSpPr>
        <p:spPr>
          <a:xfrm>
            <a:off x="468000" y="1642680"/>
            <a:ext cx="4110480" cy="1941840"/>
          </a:xfrm>
          <a:prstGeom prst="rect">
            <a:avLst/>
          </a:prstGeom>
        </p:spPr>
        <p:txBody>
          <a:bodyPr lIns="0" tIns="0" rIns="0" bIns="0">
            <a:normAutofit/>
          </a:bodyPr>
          <a:lstStyle/>
          <a:p>
            <a:endParaRPr lang="en-ZA" sz="3200" b="0" strike="noStrike" spc="-1">
              <a:latin typeface="Arial"/>
            </a:endParaRPr>
          </a:p>
        </p:txBody>
      </p:sp>
      <p:sp>
        <p:nvSpPr>
          <p:cNvPr id="30" name="PlaceHolder 3"/>
          <p:cNvSpPr>
            <a:spLocks noGrp="1"/>
          </p:cNvSpPr>
          <p:nvPr>
            <p:ph type="body"/>
          </p:nvPr>
        </p:nvSpPr>
        <p:spPr>
          <a:xfrm>
            <a:off x="4784400" y="1642680"/>
            <a:ext cx="4110480" cy="1941840"/>
          </a:xfrm>
          <a:prstGeom prst="rect">
            <a:avLst/>
          </a:prstGeom>
        </p:spPr>
        <p:txBody>
          <a:bodyPr lIns="0" tIns="0" rIns="0" bIns="0">
            <a:normAutofit/>
          </a:bodyPr>
          <a:lstStyle/>
          <a:p>
            <a:endParaRPr lang="en-ZA" sz="3200" b="0" strike="noStrike" spc="-1">
              <a:latin typeface="Arial"/>
            </a:endParaRPr>
          </a:p>
        </p:txBody>
      </p:sp>
      <p:sp>
        <p:nvSpPr>
          <p:cNvPr id="31" name="PlaceHolder 4"/>
          <p:cNvSpPr>
            <a:spLocks noGrp="1"/>
          </p:cNvSpPr>
          <p:nvPr>
            <p:ph type="body"/>
          </p:nvPr>
        </p:nvSpPr>
        <p:spPr>
          <a:xfrm>
            <a:off x="468000" y="3769560"/>
            <a:ext cx="8423640" cy="1941840"/>
          </a:xfrm>
          <a:prstGeom prst="rect">
            <a:avLst/>
          </a:prstGeom>
        </p:spPr>
        <p:txBody>
          <a:bodyPr lIns="0" tIns="0" rIns="0" bIns="0">
            <a:normAutofit/>
          </a:bodyPr>
          <a:lstStyle/>
          <a:p>
            <a:endParaRPr lang="en-ZA"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4.png"/><Relationship Id="rId2" Type="http://schemas.openxmlformats.org/officeDocument/2006/relationships/slideLayout" Target="../slideLayouts/slideLayout14.xml"/><Relationship Id="rId16"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18" Type="http://schemas.openxmlformats.org/officeDocument/2006/relationships/image" Target="../media/image5.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4.png"/><Relationship Id="rId2" Type="http://schemas.openxmlformats.org/officeDocument/2006/relationships/slideLayout" Target="../slideLayouts/slideLayout26.xml"/><Relationship Id="rId16" Type="http://schemas.openxmlformats.org/officeDocument/2006/relationships/image" Target="../media/image3.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18" Type="http://schemas.openxmlformats.org/officeDocument/2006/relationships/image" Target="../media/image5.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image" Target="../media/image4.png"/><Relationship Id="rId2" Type="http://schemas.openxmlformats.org/officeDocument/2006/relationships/slideLayout" Target="../slideLayouts/slideLayout38.xml"/><Relationship Id="rId16" Type="http://schemas.openxmlformats.org/officeDocument/2006/relationships/image" Target="../media/image3.jpeg"/><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pn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9" hidden="1"/>
          <p:cNvSpPr/>
          <p:nvPr/>
        </p:nvSpPr>
        <p:spPr>
          <a:xfrm>
            <a:off x="0" y="226080"/>
            <a:ext cx="9359280" cy="23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12" name="Rectangle 6" hidden="1"/>
          <p:cNvSpPr/>
          <p:nvPr/>
        </p:nvSpPr>
        <p:spPr>
          <a:xfrm>
            <a:off x="0" y="0"/>
            <a:ext cx="9359280" cy="37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pic>
        <p:nvPicPr>
          <p:cNvPr id="2" name="Picture 8" descr="SAOGA-Logo.png"/>
          <p:cNvPicPr/>
          <p:nvPr/>
        </p:nvPicPr>
        <p:blipFill>
          <a:blip r:embed="rId14" cstate="print"/>
          <a:stretch/>
        </p:blipFill>
        <p:spPr>
          <a:xfrm>
            <a:off x="-25920" y="-30600"/>
            <a:ext cx="1769040" cy="1121400"/>
          </a:xfrm>
          <a:prstGeom prst="rect">
            <a:avLst/>
          </a:prstGeom>
          <a:ln w="0">
            <a:noFill/>
          </a:ln>
        </p:spPr>
      </p:pic>
      <p:sp>
        <p:nvSpPr>
          <p:cNvPr id="3" name="Subtitle 1"/>
          <p:cNvSpPr/>
          <p:nvPr/>
        </p:nvSpPr>
        <p:spPr>
          <a:xfrm>
            <a:off x="2099160" y="6479640"/>
            <a:ext cx="4546440" cy="371520"/>
          </a:xfrm>
          <a:prstGeom prst="rect">
            <a:avLst/>
          </a:prstGeom>
          <a:noFill/>
          <a:ln w="9525">
            <a:noFill/>
          </a:ln>
        </p:spPr>
        <p:style>
          <a:lnRef idx="0">
            <a:scrgbClr r="0" g="0" b="0"/>
          </a:lnRef>
          <a:fillRef idx="0">
            <a:scrgbClr r="0" g="0" b="0"/>
          </a:fillRef>
          <a:effectRef idx="0">
            <a:scrgbClr r="0" g="0" b="0"/>
          </a:effectRef>
          <a:fontRef idx="minor"/>
        </p:style>
        <p:txBody>
          <a:bodyPr lIns="0" tIns="0" rIns="0" bIns="0">
            <a:noAutofit/>
          </a:bodyPr>
          <a:lstStyle/>
          <a:p>
            <a:pPr marL="1080" algn="just">
              <a:lnSpc>
                <a:spcPct val="106000"/>
              </a:lnSpc>
              <a:spcBef>
                <a:spcPts val="3685"/>
              </a:spcBef>
              <a:tabLst>
                <a:tab pos="0" algn="l"/>
              </a:tabLst>
            </a:pPr>
            <a:r>
              <a:rPr lang="en-ZA" sz="1380" b="0" strike="noStrike" spc="-1">
                <a:solidFill>
                  <a:srgbClr val="003399"/>
                </a:solidFill>
                <a:latin typeface="Calibri"/>
                <a:ea typeface="DejaVu Sans"/>
              </a:rPr>
              <a:t>Membership    |    Advocacy    |    Insights    |   Networks</a:t>
            </a:r>
            <a:endParaRPr lang="en-ZA" sz="1380" b="0" strike="noStrike" spc="-1">
              <a:latin typeface="Arial"/>
            </a:endParaRPr>
          </a:p>
        </p:txBody>
      </p:sp>
      <p:grpSp>
        <p:nvGrpSpPr>
          <p:cNvPr id="4" name="Group 11"/>
          <p:cNvGrpSpPr/>
          <p:nvPr/>
        </p:nvGrpSpPr>
        <p:grpSpPr>
          <a:xfrm>
            <a:off x="1563480" y="5556600"/>
            <a:ext cx="5617440" cy="922320"/>
            <a:chOff x="1563480" y="5556600"/>
            <a:chExt cx="5617440" cy="922320"/>
          </a:xfrm>
        </p:grpSpPr>
        <p:sp>
          <p:nvSpPr>
            <p:cNvPr id="5" name="Picture 12"/>
            <p:cNvSpPr/>
            <p:nvPr/>
          </p:nvSpPr>
          <p:spPr>
            <a:xfrm>
              <a:off x="1563480" y="5556600"/>
              <a:ext cx="1307520" cy="915480"/>
            </a:xfrm>
            <a:prstGeom prst="roundRect">
              <a:avLst>
                <a:gd name="adj" fmla="val 16667"/>
              </a:avLst>
            </a:prstGeom>
            <a:blipFill rotWithShape="0">
              <a:blip r:embed="rId15"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6" name="Picture 13"/>
            <p:cNvSpPr/>
            <p:nvPr/>
          </p:nvSpPr>
          <p:spPr>
            <a:xfrm>
              <a:off x="2994480" y="5556600"/>
              <a:ext cx="1307880" cy="912960"/>
            </a:xfrm>
            <a:prstGeom prst="roundRect">
              <a:avLst>
                <a:gd name="adj" fmla="val 16667"/>
              </a:avLst>
            </a:prstGeom>
            <a:blipFill rotWithShape="0">
              <a:blip r:embed="rId16"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7" name="Picture 14"/>
            <p:cNvSpPr/>
            <p:nvPr/>
          </p:nvSpPr>
          <p:spPr>
            <a:xfrm>
              <a:off x="4433400" y="5556600"/>
              <a:ext cx="1317600" cy="922320"/>
            </a:xfrm>
            <a:prstGeom prst="roundRect">
              <a:avLst>
                <a:gd name="adj" fmla="val 16667"/>
              </a:avLst>
            </a:prstGeom>
            <a:blipFill rotWithShape="0">
              <a:blip r:embed="rId17"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8" name="Picture 15"/>
            <p:cNvSpPr/>
            <p:nvPr/>
          </p:nvSpPr>
          <p:spPr>
            <a:xfrm>
              <a:off x="5873040" y="5556600"/>
              <a:ext cx="1307880" cy="912960"/>
            </a:xfrm>
            <a:prstGeom prst="roundRect">
              <a:avLst>
                <a:gd name="adj" fmla="val 16667"/>
              </a:avLst>
            </a:prstGeom>
            <a:blipFill rotWithShape="0">
              <a:blip r:embed="rId18"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grpSp>
      <p:sp>
        <p:nvSpPr>
          <p:cNvPr id="9"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r>
              <a:rPr lang="en-ZA" sz="4400" b="0" strike="noStrike" spc="-1">
                <a:latin typeface="Arial"/>
              </a:rPr>
              <a:t>Click to edit the title text format</a:t>
            </a:r>
          </a:p>
        </p:txBody>
      </p:sp>
      <p:sp>
        <p:nvSpPr>
          <p:cNvPr id="10" name="PlaceHolder 2"/>
          <p:cNvSpPr>
            <a:spLocks noGrp="1"/>
          </p:cNvSpPr>
          <p:nvPr>
            <p:ph type="body"/>
          </p:nvPr>
        </p:nvSpPr>
        <p:spPr>
          <a:xfrm>
            <a:off x="468000" y="1642680"/>
            <a:ext cx="8423640" cy="40712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ZA"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ZA" sz="2800" b="0" strike="noStrike" spc="-1">
                <a:latin typeface="Arial"/>
              </a:rPr>
              <a:t>Second Outline Level</a:t>
            </a:r>
          </a:p>
          <a:p>
            <a:pPr marL="1296000" lvl="2" indent="-288000">
              <a:spcBef>
                <a:spcPts val="850"/>
              </a:spcBef>
              <a:buClr>
                <a:srgbClr val="000000"/>
              </a:buClr>
              <a:buSzPct val="45000"/>
              <a:buFont typeface="Wingdings" charset="2"/>
              <a:buChar char=""/>
            </a:pPr>
            <a:r>
              <a:rPr lang="en-ZA" sz="2400" b="0" strike="noStrike" spc="-1">
                <a:latin typeface="Arial"/>
              </a:rPr>
              <a:t>Third Outline Level</a:t>
            </a:r>
          </a:p>
          <a:p>
            <a:pPr marL="1728000" lvl="3" indent="-216000">
              <a:spcBef>
                <a:spcPts val="567"/>
              </a:spcBef>
              <a:buClr>
                <a:srgbClr val="000000"/>
              </a:buClr>
              <a:buSzPct val="75000"/>
              <a:buFont typeface="Symbol" charset="2"/>
              <a:buChar char=""/>
            </a:pPr>
            <a:r>
              <a:rPr lang="en-ZA" sz="2000" b="0" strike="noStrike" spc="-1">
                <a:latin typeface="Arial"/>
              </a:rPr>
              <a:t>Fourth Outline Level</a:t>
            </a:r>
          </a:p>
          <a:p>
            <a:pPr marL="2160000" lvl="4" indent="-216000">
              <a:spcBef>
                <a:spcPts val="283"/>
              </a:spcBef>
              <a:buClr>
                <a:srgbClr val="000000"/>
              </a:buClr>
              <a:buSzPct val="45000"/>
              <a:buFont typeface="Wingdings" charset="2"/>
              <a:buChar char=""/>
            </a:pPr>
            <a:r>
              <a:rPr lang="en-ZA" sz="2000" b="0" strike="noStrike" spc="-1">
                <a:latin typeface="Arial"/>
              </a:rPr>
              <a:t>Fifth Outline Level</a:t>
            </a:r>
          </a:p>
          <a:p>
            <a:pPr marL="2592000" lvl="5" indent="-216000">
              <a:spcBef>
                <a:spcPts val="283"/>
              </a:spcBef>
              <a:buClr>
                <a:srgbClr val="000000"/>
              </a:buClr>
              <a:buSzPct val="45000"/>
              <a:buFont typeface="Wingdings" charset="2"/>
              <a:buChar char=""/>
            </a:pPr>
            <a:r>
              <a:rPr lang="en-ZA" sz="2000" b="0" strike="noStrike" spc="-1">
                <a:latin typeface="Arial"/>
              </a:rPr>
              <a:t>Sixth Outline Level</a:t>
            </a:r>
          </a:p>
          <a:p>
            <a:pPr marL="3024000" lvl="6" indent="-216000">
              <a:spcBef>
                <a:spcPts val="283"/>
              </a:spcBef>
              <a:buClr>
                <a:srgbClr val="000000"/>
              </a:buClr>
              <a:buSzPct val="45000"/>
              <a:buFont typeface="Wingdings" charset="2"/>
              <a:buChar char=""/>
            </a:pPr>
            <a:r>
              <a:rPr lang="en-ZA"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 name="Rectangle 9" hidden="1"/>
          <p:cNvSpPr/>
          <p:nvPr/>
        </p:nvSpPr>
        <p:spPr>
          <a:xfrm>
            <a:off x="0" y="226080"/>
            <a:ext cx="9359280" cy="23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48" name="Rectangle 6" hidden="1"/>
          <p:cNvSpPr/>
          <p:nvPr/>
        </p:nvSpPr>
        <p:spPr>
          <a:xfrm>
            <a:off x="0" y="0"/>
            <a:ext cx="9359280" cy="37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pic>
        <p:nvPicPr>
          <p:cNvPr id="49" name="Picture 8" descr="SAOGA-Logo.png"/>
          <p:cNvPicPr/>
          <p:nvPr/>
        </p:nvPicPr>
        <p:blipFill>
          <a:blip r:embed="rId14" cstate="print"/>
          <a:stretch/>
        </p:blipFill>
        <p:spPr>
          <a:xfrm>
            <a:off x="-25920" y="-30600"/>
            <a:ext cx="1769040" cy="1121400"/>
          </a:xfrm>
          <a:prstGeom prst="rect">
            <a:avLst/>
          </a:prstGeom>
          <a:ln w="0">
            <a:noFill/>
          </a:ln>
        </p:spPr>
      </p:pic>
      <p:sp>
        <p:nvSpPr>
          <p:cNvPr id="50" name="Subtitle 1"/>
          <p:cNvSpPr/>
          <p:nvPr/>
        </p:nvSpPr>
        <p:spPr>
          <a:xfrm>
            <a:off x="2099160" y="6479640"/>
            <a:ext cx="4546440" cy="371520"/>
          </a:xfrm>
          <a:prstGeom prst="rect">
            <a:avLst/>
          </a:prstGeom>
          <a:noFill/>
          <a:ln w="9525">
            <a:noFill/>
          </a:ln>
        </p:spPr>
        <p:style>
          <a:lnRef idx="0">
            <a:scrgbClr r="0" g="0" b="0"/>
          </a:lnRef>
          <a:fillRef idx="0">
            <a:scrgbClr r="0" g="0" b="0"/>
          </a:fillRef>
          <a:effectRef idx="0">
            <a:scrgbClr r="0" g="0" b="0"/>
          </a:effectRef>
          <a:fontRef idx="minor"/>
        </p:style>
        <p:txBody>
          <a:bodyPr lIns="0" tIns="0" rIns="0" bIns="0">
            <a:noAutofit/>
          </a:bodyPr>
          <a:lstStyle/>
          <a:p>
            <a:pPr marL="1080" algn="just">
              <a:lnSpc>
                <a:spcPct val="106000"/>
              </a:lnSpc>
              <a:spcBef>
                <a:spcPts val="3685"/>
              </a:spcBef>
              <a:tabLst>
                <a:tab pos="0" algn="l"/>
              </a:tabLst>
            </a:pPr>
            <a:r>
              <a:rPr lang="en-ZA" sz="1380" b="0" strike="noStrike" spc="-1">
                <a:solidFill>
                  <a:srgbClr val="003399"/>
                </a:solidFill>
                <a:latin typeface="Calibri"/>
                <a:ea typeface="DejaVu Sans"/>
              </a:rPr>
              <a:t>Membership    |    Advocacy    |    Insights    |   Networks</a:t>
            </a:r>
            <a:endParaRPr lang="en-ZA" sz="1380" b="0" strike="noStrike" spc="-1">
              <a:latin typeface="Arial"/>
            </a:endParaRPr>
          </a:p>
        </p:txBody>
      </p:sp>
      <p:grpSp>
        <p:nvGrpSpPr>
          <p:cNvPr id="51" name="Group 11"/>
          <p:cNvGrpSpPr/>
          <p:nvPr/>
        </p:nvGrpSpPr>
        <p:grpSpPr>
          <a:xfrm>
            <a:off x="1563480" y="5556600"/>
            <a:ext cx="5617440" cy="922320"/>
            <a:chOff x="1563480" y="5556600"/>
            <a:chExt cx="5617440" cy="922320"/>
          </a:xfrm>
        </p:grpSpPr>
        <p:sp>
          <p:nvSpPr>
            <p:cNvPr id="52" name="Picture 12"/>
            <p:cNvSpPr/>
            <p:nvPr/>
          </p:nvSpPr>
          <p:spPr>
            <a:xfrm>
              <a:off x="1563480" y="5556600"/>
              <a:ext cx="1307520" cy="915480"/>
            </a:xfrm>
            <a:prstGeom prst="roundRect">
              <a:avLst>
                <a:gd name="adj" fmla="val 16667"/>
              </a:avLst>
            </a:prstGeom>
            <a:blipFill rotWithShape="0">
              <a:blip r:embed="rId15"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53" name="Picture 13"/>
            <p:cNvSpPr/>
            <p:nvPr/>
          </p:nvSpPr>
          <p:spPr>
            <a:xfrm>
              <a:off x="2994480" y="5556600"/>
              <a:ext cx="1307880" cy="912960"/>
            </a:xfrm>
            <a:prstGeom prst="roundRect">
              <a:avLst>
                <a:gd name="adj" fmla="val 16667"/>
              </a:avLst>
            </a:prstGeom>
            <a:blipFill rotWithShape="0">
              <a:blip r:embed="rId16"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54" name="Picture 14"/>
            <p:cNvSpPr/>
            <p:nvPr/>
          </p:nvSpPr>
          <p:spPr>
            <a:xfrm>
              <a:off x="4433400" y="5556600"/>
              <a:ext cx="1317600" cy="922320"/>
            </a:xfrm>
            <a:prstGeom prst="roundRect">
              <a:avLst>
                <a:gd name="adj" fmla="val 16667"/>
              </a:avLst>
            </a:prstGeom>
            <a:blipFill rotWithShape="0">
              <a:blip r:embed="rId17"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55" name="Picture 15"/>
            <p:cNvSpPr/>
            <p:nvPr/>
          </p:nvSpPr>
          <p:spPr>
            <a:xfrm>
              <a:off x="5873040" y="5556600"/>
              <a:ext cx="1307880" cy="912960"/>
            </a:xfrm>
            <a:prstGeom prst="roundRect">
              <a:avLst>
                <a:gd name="adj" fmla="val 16667"/>
              </a:avLst>
            </a:prstGeom>
            <a:blipFill rotWithShape="0">
              <a:blip r:embed="rId18"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grpSp>
      <p:sp>
        <p:nvSpPr>
          <p:cNvPr id="56"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r>
              <a:rPr lang="en-ZA" sz="4400" b="0" strike="noStrike" spc="-1">
                <a:latin typeface="Arial"/>
              </a:rPr>
              <a:t>Click to edit the title text format</a:t>
            </a:r>
          </a:p>
        </p:txBody>
      </p:sp>
      <p:sp>
        <p:nvSpPr>
          <p:cNvPr id="57" name="PlaceHolder 2"/>
          <p:cNvSpPr>
            <a:spLocks noGrp="1"/>
          </p:cNvSpPr>
          <p:nvPr>
            <p:ph type="body"/>
          </p:nvPr>
        </p:nvSpPr>
        <p:spPr>
          <a:xfrm>
            <a:off x="468000" y="1642680"/>
            <a:ext cx="8423640" cy="40712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ZA"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ZA" sz="2800" b="0" strike="noStrike" spc="-1">
                <a:latin typeface="Arial"/>
              </a:rPr>
              <a:t>Second Outline Level</a:t>
            </a:r>
          </a:p>
          <a:p>
            <a:pPr marL="1296000" lvl="2" indent="-288000">
              <a:spcBef>
                <a:spcPts val="850"/>
              </a:spcBef>
              <a:buClr>
                <a:srgbClr val="000000"/>
              </a:buClr>
              <a:buSzPct val="45000"/>
              <a:buFont typeface="Wingdings" charset="2"/>
              <a:buChar char=""/>
            </a:pPr>
            <a:r>
              <a:rPr lang="en-ZA" sz="2400" b="0" strike="noStrike" spc="-1">
                <a:latin typeface="Arial"/>
              </a:rPr>
              <a:t>Third Outline Level</a:t>
            </a:r>
          </a:p>
          <a:p>
            <a:pPr marL="1728000" lvl="3" indent="-216000">
              <a:spcBef>
                <a:spcPts val="567"/>
              </a:spcBef>
              <a:buClr>
                <a:srgbClr val="000000"/>
              </a:buClr>
              <a:buSzPct val="75000"/>
              <a:buFont typeface="Symbol" charset="2"/>
              <a:buChar char=""/>
            </a:pPr>
            <a:r>
              <a:rPr lang="en-ZA" sz="2000" b="0" strike="noStrike" spc="-1">
                <a:latin typeface="Arial"/>
              </a:rPr>
              <a:t>Fourth Outline Level</a:t>
            </a:r>
          </a:p>
          <a:p>
            <a:pPr marL="2160000" lvl="4" indent="-216000">
              <a:spcBef>
                <a:spcPts val="283"/>
              </a:spcBef>
              <a:buClr>
                <a:srgbClr val="000000"/>
              </a:buClr>
              <a:buSzPct val="45000"/>
              <a:buFont typeface="Wingdings" charset="2"/>
              <a:buChar char=""/>
            </a:pPr>
            <a:r>
              <a:rPr lang="en-ZA" sz="2000" b="0" strike="noStrike" spc="-1">
                <a:latin typeface="Arial"/>
              </a:rPr>
              <a:t>Fifth Outline Level</a:t>
            </a:r>
          </a:p>
          <a:p>
            <a:pPr marL="2592000" lvl="5" indent="-216000">
              <a:spcBef>
                <a:spcPts val="283"/>
              </a:spcBef>
              <a:buClr>
                <a:srgbClr val="000000"/>
              </a:buClr>
              <a:buSzPct val="45000"/>
              <a:buFont typeface="Wingdings" charset="2"/>
              <a:buChar char=""/>
            </a:pPr>
            <a:r>
              <a:rPr lang="en-ZA" sz="2000" b="0" strike="noStrike" spc="-1">
                <a:latin typeface="Arial"/>
              </a:rPr>
              <a:t>Sixth Outline Level</a:t>
            </a:r>
          </a:p>
          <a:p>
            <a:pPr marL="3024000" lvl="6" indent="-216000">
              <a:spcBef>
                <a:spcPts val="283"/>
              </a:spcBef>
              <a:buClr>
                <a:srgbClr val="000000"/>
              </a:buClr>
              <a:buSzPct val="45000"/>
              <a:buFont typeface="Wingdings" charset="2"/>
              <a:buChar char=""/>
            </a:pPr>
            <a:r>
              <a:rPr lang="en-ZA"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 name="Rectangle 9" hidden="1"/>
          <p:cNvSpPr/>
          <p:nvPr/>
        </p:nvSpPr>
        <p:spPr>
          <a:xfrm>
            <a:off x="0" y="226080"/>
            <a:ext cx="9359280" cy="23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95" name="Rectangle 6" hidden="1"/>
          <p:cNvSpPr/>
          <p:nvPr/>
        </p:nvSpPr>
        <p:spPr>
          <a:xfrm>
            <a:off x="0" y="0"/>
            <a:ext cx="9359280" cy="37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pic>
        <p:nvPicPr>
          <p:cNvPr id="96" name="Picture 8" descr="SAOGA-Logo.png"/>
          <p:cNvPicPr/>
          <p:nvPr/>
        </p:nvPicPr>
        <p:blipFill>
          <a:blip r:embed="rId14" cstate="print"/>
          <a:stretch/>
        </p:blipFill>
        <p:spPr>
          <a:xfrm>
            <a:off x="-25920" y="-30600"/>
            <a:ext cx="1769040" cy="1121400"/>
          </a:xfrm>
          <a:prstGeom prst="rect">
            <a:avLst/>
          </a:prstGeom>
          <a:ln w="0">
            <a:noFill/>
          </a:ln>
        </p:spPr>
      </p:pic>
      <p:sp>
        <p:nvSpPr>
          <p:cNvPr id="97" name="Subtitle 1"/>
          <p:cNvSpPr/>
          <p:nvPr/>
        </p:nvSpPr>
        <p:spPr>
          <a:xfrm>
            <a:off x="2099160" y="6479640"/>
            <a:ext cx="4546440" cy="371520"/>
          </a:xfrm>
          <a:prstGeom prst="rect">
            <a:avLst/>
          </a:prstGeom>
          <a:noFill/>
          <a:ln w="9525">
            <a:noFill/>
          </a:ln>
        </p:spPr>
        <p:style>
          <a:lnRef idx="0">
            <a:scrgbClr r="0" g="0" b="0"/>
          </a:lnRef>
          <a:fillRef idx="0">
            <a:scrgbClr r="0" g="0" b="0"/>
          </a:fillRef>
          <a:effectRef idx="0">
            <a:scrgbClr r="0" g="0" b="0"/>
          </a:effectRef>
          <a:fontRef idx="minor"/>
        </p:style>
        <p:txBody>
          <a:bodyPr lIns="0" tIns="0" rIns="0" bIns="0">
            <a:noAutofit/>
          </a:bodyPr>
          <a:lstStyle/>
          <a:p>
            <a:pPr marL="1080" algn="just">
              <a:lnSpc>
                <a:spcPct val="106000"/>
              </a:lnSpc>
              <a:spcBef>
                <a:spcPts val="3685"/>
              </a:spcBef>
              <a:tabLst>
                <a:tab pos="0" algn="l"/>
              </a:tabLst>
            </a:pPr>
            <a:r>
              <a:rPr lang="en-ZA" sz="1380" b="0" strike="noStrike" spc="-1">
                <a:solidFill>
                  <a:srgbClr val="003399"/>
                </a:solidFill>
                <a:latin typeface="Calibri"/>
                <a:ea typeface="DejaVu Sans"/>
              </a:rPr>
              <a:t>Membership    |    Advocacy    |    Insights    |   Networks</a:t>
            </a:r>
            <a:endParaRPr lang="en-ZA" sz="1380" b="0" strike="noStrike" spc="-1">
              <a:latin typeface="Arial"/>
            </a:endParaRPr>
          </a:p>
        </p:txBody>
      </p:sp>
      <p:grpSp>
        <p:nvGrpSpPr>
          <p:cNvPr id="98" name="Group 11"/>
          <p:cNvGrpSpPr/>
          <p:nvPr/>
        </p:nvGrpSpPr>
        <p:grpSpPr>
          <a:xfrm>
            <a:off x="1563480" y="5556600"/>
            <a:ext cx="5617440" cy="922320"/>
            <a:chOff x="1563480" y="5556600"/>
            <a:chExt cx="5617440" cy="922320"/>
          </a:xfrm>
        </p:grpSpPr>
        <p:sp>
          <p:nvSpPr>
            <p:cNvPr id="99" name="Picture 12"/>
            <p:cNvSpPr/>
            <p:nvPr/>
          </p:nvSpPr>
          <p:spPr>
            <a:xfrm>
              <a:off x="1563480" y="5556600"/>
              <a:ext cx="1307520" cy="915480"/>
            </a:xfrm>
            <a:prstGeom prst="roundRect">
              <a:avLst>
                <a:gd name="adj" fmla="val 16667"/>
              </a:avLst>
            </a:prstGeom>
            <a:blipFill rotWithShape="0">
              <a:blip r:embed="rId15"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00" name="Picture 13"/>
            <p:cNvSpPr/>
            <p:nvPr/>
          </p:nvSpPr>
          <p:spPr>
            <a:xfrm>
              <a:off x="2994480" y="5556600"/>
              <a:ext cx="1307880" cy="912960"/>
            </a:xfrm>
            <a:prstGeom prst="roundRect">
              <a:avLst>
                <a:gd name="adj" fmla="val 16667"/>
              </a:avLst>
            </a:prstGeom>
            <a:blipFill rotWithShape="0">
              <a:blip r:embed="rId16"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01" name="Picture 14"/>
            <p:cNvSpPr/>
            <p:nvPr/>
          </p:nvSpPr>
          <p:spPr>
            <a:xfrm>
              <a:off x="4433400" y="5556600"/>
              <a:ext cx="1317600" cy="922320"/>
            </a:xfrm>
            <a:prstGeom prst="roundRect">
              <a:avLst>
                <a:gd name="adj" fmla="val 16667"/>
              </a:avLst>
            </a:prstGeom>
            <a:blipFill rotWithShape="0">
              <a:blip r:embed="rId17"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02" name="Picture 15"/>
            <p:cNvSpPr/>
            <p:nvPr/>
          </p:nvSpPr>
          <p:spPr>
            <a:xfrm>
              <a:off x="5873040" y="5556600"/>
              <a:ext cx="1307880" cy="912960"/>
            </a:xfrm>
            <a:prstGeom prst="roundRect">
              <a:avLst>
                <a:gd name="adj" fmla="val 16667"/>
              </a:avLst>
            </a:prstGeom>
            <a:blipFill rotWithShape="0">
              <a:blip r:embed="rId18"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grpSp>
      <p:sp>
        <p:nvSpPr>
          <p:cNvPr id="103" name="PlaceHolder 1"/>
          <p:cNvSpPr>
            <a:spLocks noGrp="1"/>
          </p:cNvSpPr>
          <p:nvPr>
            <p:ph type="title"/>
          </p:nvPr>
        </p:nvSpPr>
        <p:spPr>
          <a:xfrm>
            <a:off x="468000" y="280080"/>
            <a:ext cx="8423640" cy="1171800"/>
          </a:xfrm>
          <a:prstGeom prst="rect">
            <a:avLst/>
          </a:prstGeom>
        </p:spPr>
        <p:txBody>
          <a:bodyPr lIns="0" tIns="0" rIns="0" bIns="0" anchor="ctr">
            <a:noAutofit/>
          </a:bodyPr>
          <a:lstStyle/>
          <a:p>
            <a:pPr algn="ctr"/>
            <a:r>
              <a:rPr lang="en-ZA" sz="4400" b="0" strike="noStrike" spc="-1">
                <a:latin typeface="Arial"/>
              </a:rPr>
              <a:t>Click to edit the title text format</a:t>
            </a:r>
          </a:p>
        </p:txBody>
      </p:sp>
      <p:sp>
        <p:nvSpPr>
          <p:cNvPr id="104" name="PlaceHolder 2"/>
          <p:cNvSpPr>
            <a:spLocks noGrp="1"/>
          </p:cNvSpPr>
          <p:nvPr>
            <p:ph type="body"/>
          </p:nvPr>
        </p:nvSpPr>
        <p:spPr>
          <a:xfrm>
            <a:off x="468000" y="1642680"/>
            <a:ext cx="8423640" cy="40712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ZA"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ZA" sz="2800" b="0" strike="noStrike" spc="-1">
                <a:latin typeface="Arial"/>
              </a:rPr>
              <a:t>Second Outline Level</a:t>
            </a:r>
          </a:p>
          <a:p>
            <a:pPr marL="1296000" lvl="2" indent="-288000">
              <a:spcBef>
                <a:spcPts val="850"/>
              </a:spcBef>
              <a:buClr>
                <a:srgbClr val="000000"/>
              </a:buClr>
              <a:buSzPct val="45000"/>
              <a:buFont typeface="Wingdings" charset="2"/>
              <a:buChar char=""/>
            </a:pPr>
            <a:r>
              <a:rPr lang="en-ZA" sz="2400" b="0" strike="noStrike" spc="-1">
                <a:latin typeface="Arial"/>
              </a:rPr>
              <a:t>Third Outline Level</a:t>
            </a:r>
          </a:p>
          <a:p>
            <a:pPr marL="1728000" lvl="3" indent="-216000">
              <a:spcBef>
                <a:spcPts val="567"/>
              </a:spcBef>
              <a:buClr>
                <a:srgbClr val="000000"/>
              </a:buClr>
              <a:buSzPct val="75000"/>
              <a:buFont typeface="Symbol" charset="2"/>
              <a:buChar char=""/>
            </a:pPr>
            <a:r>
              <a:rPr lang="en-ZA" sz="2000" b="0" strike="noStrike" spc="-1">
                <a:latin typeface="Arial"/>
              </a:rPr>
              <a:t>Fourth Outline Level</a:t>
            </a:r>
          </a:p>
          <a:p>
            <a:pPr marL="2160000" lvl="4" indent="-216000">
              <a:spcBef>
                <a:spcPts val="283"/>
              </a:spcBef>
              <a:buClr>
                <a:srgbClr val="000000"/>
              </a:buClr>
              <a:buSzPct val="45000"/>
              <a:buFont typeface="Wingdings" charset="2"/>
              <a:buChar char=""/>
            </a:pPr>
            <a:r>
              <a:rPr lang="en-ZA" sz="2000" b="0" strike="noStrike" spc="-1">
                <a:latin typeface="Arial"/>
              </a:rPr>
              <a:t>Fifth Outline Level</a:t>
            </a:r>
          </a:p>
          <a:p>
            <a:pPr marL="2592000" lvl="5" indent="-216000">
              <a:spcBef>
                <a:spcPts val="283"/>
              </a:spcBef>
              <a:buClr>
                <a:srgbClr val="000000"/>
              </a:buClr>
              <a:buSzPct val="45000"/>
              <a:buFont typeface="Wingdings" charset="2"/>
              <a:buChar char=""/>
            </a:pPr>
            <a:r>
              <a:rPr lang="en-ZA" sz="2000" b="0" strike="noStrike" spc="-1">
                <a:latin typeface="Arial"/>
              </a:rPr>
              <a:t>Sixth Outline Level</a:t>
            </a:r>
          </a:p>
          <a:p>
            <a:pPr marL="3024000" lvl="6" indent="-216000">
              <a:spcBef>
                <a:spcPts val="283"/>
              </a:spcBef>
              <a:buClr>
                <a:srgbClr val="000000"/>
              </a:buClr>
              <a:buSzPct val="45000"/>
              <a:buFont typeface="Wingdings" charset="2"/>
              <a:buChar char=""/>
            </a:pPr>
            <a:r>
              <a:rPr lang="en-ZA"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1" name="Rectangle 9" hidden="1"/>
          <p:cNvSpPr/>
          <p:nvPr/>
        </p:nvSpPr>
        <p:spPr>
          <a:xfrm>
            <a:off x="0" y="226080"/>
            <a:ext cx="9359640" cy="23364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p:style>
      </p:sp>
      <p:sp>
        <p:nvSpPr>
          <p:cNvPr id="142" name="Rectangle 6" hidden="1"/>
          <p:cNvSpPr/>
          <p:nvPr/>
        </p:nvSpPr>
        <p:spPr>
          <a:xfrm>
            <a:off x="0" y="0"/>
            <a:ext cx="9359640" cy="374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pic>
        <p:nvPicPr>
          <p:cNvPr id="143" name="Picture 8" descr="SAOGA-Logo.png"/>
          <p:cNvPicPr/>
          <p:nvPr/>
        </p:nvPicPr>
        <p:blipFill>
          <a:blip r:embed="rId14" cstate="print"/>
          <a:stretch/>
        </p:blipFill>
        <p:spPr>
          <a:xfrm>
            <a:off x="-25920" y="-30600"/>
            <a:ext cx="1769400" cy="1121760"/>
          </a:xfrm>
          <a:prstGeom prst="rect">
            <a:avLst/>
          </a:prstGeom>
          <a:ln w="0">
            <a:noFill/>
          </a:ln>
        </p:spPr>
      </p:pic>
      <p:sp>
        <p:nvSpPr>
          <p:cNvPr id="144" name="Subtitle 1"/>
          <p:cNvSpPr/>
          <p:nvPr/>
        </p:nvSpPr>
        <p:spPr>
          <a:xfrm>
            <a:off x="2099160" y="6479640"/>
            <a:ext cx="4546800" cy="371880"/>
          </a:xfrm>
          <a:prstGeom prst="rect">
            <a:avLst/>
          </a:prstGeom>
          <a:noFill/>
          <a:ln w="9525">
            <a:noFill/>
          </a:ln>
        </p:spPr>
        <p:style>
          <a:lnRef idx="0">
            <a:scrgbClr r="0" g="0" b="0"/>
          </a:lnRef>
          <a:fillRef idx="0">
            <a:scrgbClr r="0" g="0" b="0"/>
          </a:fillRef>
          <a:effectRef idx="0">
            <a:scrgbClr r="0" g="0" b="0"/>
          </a:effectRef>
          <a:fontRef idx="minor"/>
        </p:style>
        <p:txBody>
          <a:bodyPr lIns="0" tIns="0" rIns="0" bIns="0">
            <a:noAutofit/>
          </a:bodyPr>
          <a:lstStyle/>
          <a:p>
            <a:pPr marL="1080" algn="just">
              <a:lnSpc>
                <a:spcPct val="106000"/>
              </a:lnSpc>
              <a:spcBef>
                <a:spcPts val="3685"/>
              </a:spcBef>
              <a:tabLst>
                <a:tab pos="0" algn="l"/>
              </a:tabLst>
            </a:pPr>
            <a:r>
              <a:rPr lang="en-ZA" sz="1380" b="0" strike="noStrike" spc="-1">
                <a:solidFill>
                  <a:srgbClr val="003399"/>
                </a:solidFill>
                <a:latin typeface="Calibri"/>
              </a:rPr>
              <a:t>Membership    |    Advocacy    |    Insights    |   Networks</a:t>
            </a:r>
            <a:endParaRPr lang="en-ZA" sz="1380" b="0" strike="noStrike" spc="-1">
              <a:latin typeface="Arial"/>
            </a:endParaRPr>
          </a:p>
        </p:txBody>
      </p:sp>
      <p:grpSp>
        <p:nvGrpSpPr>
          <p:cNvPr id="145" name="Group 11"/>
          <p:cNvGrpSpPr/>
          <p:nvPr/>
        </p:nvGrpSpPr>
        <p:grpSpPr>
          <a:xfrm>
            <a:off x="1563480" y="5556600"/>
            <a:ext cx="5617800" cy="922680"/>
            <a:chOff x="1563480" y="5556600"/>
            <a:chExt cx="5617800" cy="922680"/>
          </a:xfrm>
        </p:grpSpPr>
        <p:sp>
          <p:nvSpPr>
            <p:cNvPr id="146" name="Picture 12"/>
            <p:cNvSpPr/>
            <p:nvPr/>
          </p:nvSpPr>
          <p:spPr>
            <a:xfrm>
              <a:off x="1563480" y="5556600"/>
              <a:ext cx="1307880" cy="915840"/>
            </a:xfrm>
            <a:prstGeom prst="roundRect">
              <a:avLst>
                <a:gd name="adj" fmla="val 16667"/>
              </a:avLst>
            </a:prstGeom>
            <a:blipFill rotWithShape="0">
              <a:blip r:embed="rId15"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47" name="Picture 13"/>
            <p:cNvSpPr/>
            <p:nvPr/>
          </p:nvSpPr>
          <p:spPr>
            <a:xfrm>
              <a:off x="2994480" y="5556600"/>
              <a:ext cx="1308240" cy="913320"/>
            </a:xfrm>
            <a:prstGeom prst="roundRect">
              <a:avLst>
                <a:gd name="adj" fmla="val 16667"/>
              </a:avLst>
            </a:prstGeom>
            <a:blipFill rotWithShape="0">
              <a:blip r:embed="rId16"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48" name="Picture 14"/>
            <p:cNvSpPr/>
            <p:nvPr/>
          </p:nvSpPr>
          <p:spPr>
            <a:xfrm>
              <a:off x="4433400" y="5556600"/>
              <a:ext cx="1317960" cy="922680"/>
            </a:xfrm>
            <a:prstGeom prst="roundRect">
              <a:avLst>
                <a:gd name="adj" fmla="val 16667"/>
              </a:avLst>
            </a:prstGeom>
            <a:blipFill rotWithShape="0">
              <a:blip r:embed="rId17"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sp>
          <p:nvSpPr>
            <p:cNvPr id="149" name="Picture 15"/>
            <p:cNvSpPr/>
            <p:nvPr/>
          </p:nvSpPr>
          <p:spPr>
            <a:xfrm>
              <a:off x="5873040" y="5556600"/>
              <a:ext cx="1308240" cy="913320"/>
            </a:xfrm>
            <a:prstGeom prst="roundRect">
              <a:avLst>
                <a:gd name="adj" fmla="val 16667"/>
              </a:avLst>
            </a:prstGeom>
            <a:blipFill rotWithShape="0">
              <a:blip r:embed="rId18" cstate="print"/>
              <a:srcRect/>
              <a:stretch/>
            </a:blipFill>
            <a:ln w="0">
              <a:noFill/>
            </a:ln>
            <a:effectLst>
              <a:outerShdw blurRad="76320" dist="38073" dir="7800819"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style>
            <a:lnRef idx="0">
              <a:scrgbClr r="0" g="0" b="0"/>
            </a:lnRef>
            <a:fillRef idx="0">
              <a:scrgbClr r="0" g="0" b="0"/>
            </a:fillRef>
            <a:effectRef idx="0">
              <a:scrgbClr r="0" g="0" b="0"/>
            </a:effectRef>
            <a:fontRef idx="minor"/>
          </p:style>
        </p:sp>
      </p:grpSp>
      <p:sp>
        <p:nvSpPr>
          <p:cNvPr id="150" name="PlaceHolder 1"/>
          <p:cNvSpPr>
            <a:spLocks noGrp="1"/>
          </p:cNvSpPr>
          <p:nvPr>
            <p:ph type="title"/>
          </p:nvPr>
        </p:nvSpPr>
        <p:spPr>
          <a:xfrm>
            <a:off x="468000" y="280080"/>
            <a:ext cx="8423640" cy="1171800"/>
          </a:xfrm>
          <a:prstGeom prst="rect">
            <a:avLst/>
          </a:prstGeom>
        </p:spPr>
        <p:txBody>
          <a:bodyPr lIns="0" tIns="0" rIns="0" bIns="0" anchor="ctr">
            <a:noAutofit/>
          </a:bodyPr>
          <a:lstStyle/>
          <a:p>
            <a:r>
              <a:rPr lang="en-GB" sz="4100" b="0" strike="noStrike" spc="-1">
                <a:solidFill>
                  <a:srgbClr val="292934"/>
                </a:solidFill>
                <a:latin typeface="Arial"/>
              </a:rPr>
              <a:t>Click to edit the title text format</a:t>
            </a:r>
          </a:p>
        </p:txBody>
      </p:sp>
      <p:sp>
        <p:nvSpPr>
          <p:cNvPr id="151" name="PlaceHolder 2"/>
          <p:cNvSpPr>
            <a:spLocks noGrp="1"/>
          </p:cNvSpPr>
          <p:nvPr>
            <p:ph type="body"/>
          </p:nvPr>
        </p:nvSpPr>
        <p:spPr>
          <a:xfrm>
            <a:off x="468000" y="1642680"/>
            <a:ext cx="8423640" cy="40712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2460" b="0" strike="noStrike" spc="-1">
                <a:solidFill>
                  <a:srgbClr val="292934"/>
                </a:solidFill>
                <a:latin typeface="Arial"/>
              </a:rPr>
              <a:t>Click to edit the outline text format</a:t>
            </a:r>
          </a:p>
          <a:p>
            <a:pPr marL="864000" lvl="1" indent="-324000">
              <a:spcBef>
                <a:spcPts val="1134"/>
              </a:spcBef>
              <a:buClr>
                <a:srgbClr val="000000"/>
              </a:buClr>
              <a:buSzPct val="75000"/>
              <a:buFont typeface="Symbol" charset="2"/>
              <a:buChar char=""/>
            </a:pPr>
            <a:r>
              <a:rPr lang="en-GB" sz="1840" b="0" strike="noStrike" spc="-1">
                <a:solidFill>
                  <a:srgbClr val="292934"/>
                </a:solidFill>
                <a:latin typeface="Arial"/>
              </a:rPr>
              <a:t>Second Outline Level</a:t>
            </a:r>
          </a:p>
          <a:p>
            <a:pPr marL="1296000" lvl="2" indent="-288000">
              <a:spcBef>
                <a:spcPts val="850"/>
              </a:spcBef>
              <a:buClr>
                <a:srgbClr val="000000"/>
              </a:buClr>
              <a:buSzPct val="45000"/>
              <a:buFont typeface="Wingdings" charset="2"/>
              <a:buChar char=""/>
            </a:pPr>
            <a:r>
              <a:rPr lang="en-GB" sz="1640" b="0" strike="noStrike" spc="-1">
                <a:solidFill>
                  <a:srgbClr val="292934"/>
                </a:solidFill>
                <a:latin typeface="Arial"/>
              </a:rPr>
              <a:t>Third Outline Level</a:t>
            </a:r>
          </a:p>
          <a:p>
            <a:pPr marL="1728000" lvl="3" indent="-216000">
              <a:spcBef>
                <a:spcPts val="567"/>
              </a:spcBef>
              <a:buClr>
                <a:srgbClr val="000000"/>
              </a:buClr>
              <a:buSzPct val="75000"/>
              <a:buFont typeface="Symbol" charset="2"/>
              <a:buChar char=""/>
            </a:pPr>
            <a:r>
              <a:rPr lang="en-GB" sz="1440" b="0" strike="noStrike" spc="-1">
                <a:solidFill>
                  <a:srgbClr val="292934"/>
                </a:solidFill>
                <a:latin typeface="Aria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292934"/>
                </a:solidFill>
                <a:latin typeface="Aria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292934"/>
                </a:solidFill>
                <a:latin typeface="Aria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292934"/>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Box 2"/>
          <p:cNvSpPr/>
          <p:nvPr/>
        </p:nvSpPr>
        <p:spPr>
          <a:xfrm>
            <a:off x="1327320" y="2214720"/>
            <a:ext cx="6705000" cy="1369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800" b="1" strike="noStrike" spc="-1">
                <a:solidFill>
                  <a:srgbClr val="292934"/>
                </a:solidFill>
                <a:latin typeface="Calibri"/>
                <a:ea typeface="DejaVu Sans"/>
              </a:rPr>
              <a:t>Presentation on SAOGA’s Written Submission of the GAS Act Amendment Bill of 2021</a:t>
            </a:r>
            <a:endParaRPr lang="en-ZA" sz="2800" b="0" strike="noStrike" spc="-1">
              <a:latin typeface="Arial"/>
            </a:endParaRPr>
          </a:p>
        </p:txBody>
      </p:sp>
      <p:sp>
        <p:nvSpPr>
          <p:cNvPr id="195" name="TextBox 4"/>
          <p:cNvSpPr/>
          <p:nvPr/>
        </p:nvSpPr>
        <p:spPr>
          <a:xfrm>
            <a:off x="7042320" y="5061600"/>
            <a:ext cx="1828080" cy="2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ZA" sz="1200" b="1" strike="noStrike" spc="-1">
                <a:solidFill>
                  <a:srgbClr val="292934"/>
                </a:solidFill>
                <a:latin typeface="Calibri"/>
                <a:ea typeface="DejaVu Sans"/>
              </a:rPr>
              <a:t>Dated: 3 December 2021</a:t>
            </a:r>
            <a:endParaRPr lang="en-ZA" sz="12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Box 2"/>
          <p:cNvSpPr/>
          <p:nvPr/>
        </p:nvSpPr>
        <p:spPr>
          <a:xfrm>
            <a:off x="1822320" y="843120"/>
            <a:ext cx="571428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Microsoft YaHei"/>
              </a:rPr>
              <a:t>SECTION 21 - </a:t>
            </a:r>
            <a:r>
              <a:rPr lang="en-GB" sz="2000" b="1" strike="noStrike" spc="-1">
                <a:solidFill>
                  <a:srgbClr val="292934"/>
                </a:solidFill>
                <a:latin typeface="Arial"/>
                <a:ea typeface="DejaVu Sans"/>
              </a:rPr>
              <a:t>LICENCING CONDITIONS</a:t>
            </a:r>
            <a:endParaRPr lang="en-ZA" sz="2000" b="0" strike="noStrike" spc="-1">
              <a:latin typeface="Arial"/>
            </a:endParaRPr>
          </a:p>
        </p:txBody>
      </p:sp>
      <p:sp>
        <p:nvSpPr>
          <p:cNvPr id="205" name="TextBox 3"/>
          <p:cNvSpPr/>
          <p:nvPr/>
        </p:nvSpPr>
        <p:spPr>
          <a:xfrm>
            <a:off x="0" y="1243080"/>
            <a:ext cx="9179640" cy="3108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en-ZA" sz="1800" b="0" strike="noStrike" spc="-1">
              <a:latin typeface="Arial"/>
            </a:endParaRPr>
          </a:p>
          <a:p>
            <a:pPr marL="699480" indent="-342360">
              <a:lnSpc>
                <a:spcPct val="100000"/>
              </a:lnSpc>
              <a:buClr>
                <a:srgbClr val="7030A0"/>
              </a:buClr>
              <a:buFont typeface="Wingdings" charset="2"/>
              <a:buChar char=""/>
            </a:pPr>
            <a:r>
              <a:rPr lang="en-GB" sz="2000" b="0" strike="noStrike" spc="-1">
                <a:solidFill>
                  <a:srgbClr val="000000"/>
                </a:solidFill>
                <a:latin typeface="Arial"/>
                <a:ea typeface="DejaVu Sans"/>
              </a:rPr>
              <a:t>In the current 2001 Gas Act, S21 is more definitive and clearer whereas in the proposed amendments it has been reworded such that “The Energy Regulator may make any licence subject to conditions within the following framework, including additional conditions as may be prescribed by the Minister”</a:t>
            </a:r>
            <a:endParaRPr lang="en-ZA" sz="2000" b="0" strike="noStrike" spc="-1">
              <a:latin typeface="Arial"/>
            </a:endParaRPr>
          </a:p>
          <a:p>
            <a:pPr marL="699480" indent="-342360">
              <a:lnSpc>
                <a:spcPct val="100000"/>
              </a:lnSpc>
              <a:buClr>
                <a:srgbClr val="7030A0"/>
              </a:buClr>
              <a:buFont typeface="Wingdings" charset="2"/>
              <a:buChar char=""/>
            </a:pPr>
            <a:r>
              <a:rPr lang="en-GB" sz="2000" b="0" strike="noStrike" spc="-1">
                <a:solidFill>
                  <a:srgbClr val="000000"/>
                </a:solidFill>
                <a:latin typeface="Arial"/>
                <a:ea typeface="DejaVu Sans"/>
              </a:rPr>
              <a:t>The scope of the Energy Regulator is broadened.  The language is very broad and the changes grant authority to the Energy Regulator to now determine any licence conditions within the framework as captured and expanded on in the 2021 Gas Amendment Bill. </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1"/>
          <p:cNvSpPr/>
          <p:nvPr/>
        </p:nvSpPr>
        <p:spPr>
          <a:xfrm>
            <a:off x="0" y="1795680"/>
            <a:ext cx="9179640" cy="1889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endParaRPr lang="en-ZA" sz="1800" b="0" strike="noStrike" spc="-1">
              <a:latin typeface="Arial"/>
            </a:endParaRPr>
          </a:p>
          <a:p>
            <a:pPr marL="699480" indent="-342360">
              <a:lnSpc>
                <a:spcPct val="100000"/>
              </a:lnSpc>
              <a:buClr>
                <a:srgbClr val="7030A0"/>
              </a:buClr>
              <a:buFont typeface="Wingdings" charset="2"/>
              <a:buChar char=""/>
            </a:pPr>
            <a:r>
              <a:rPr lang="en-GB" sz="2000" b="0" strike="noStrike" spc="-1">
                <a:solidFill>
                  <a:srgbClr val="000000"/>
                </a:solidFill>
                <a:latin typeface="Arial"/>
                <a:ea typeface="DejaVu Sans"/>
              </a:rPr>
              <a:t>‘Transparency in pricing and the information to be provided to the Energy Regulator and customers in this regard’ It is unclear what type of information will be required to be provided.  </a:t>
            </a:r>
            <a:endParaRPr lang="en-ZA" sz="2000" b="0" strike="noStrike" spc="-1">
              <a:latin typeface="Arial"/>
            </a:endParaRPr>
          </a:p>
          <a:p>
            <a:pPr marL="699480" indent="-342360">
              <a:lnSpc>
                <a:spcPct val="100000"/>
              </a:lnSpc>
              <a:buClr>
                <a:srgbClr val="7030A0"/>
              </a:buClr>
              <a:buFont typeface="Wingdings" charset="2"/>
              <a:buChar char=""/>
            </a:pPr>
            <a:r>
              <a:rPr lang="en-GB" sz="2000" b="0" strike="noStrike" spc="-1">
                <a:solidFill>
                  <a:srgbClr val="000000"/>
                </a:solidFill>
                <a:latin typeface="Arial"/>
                <a:ea typeface="DejaVu Sans"/>
              </a:rPr>
              <a:t>This amendment introduces confidentiality issues for the licensee in particular to pricing and information in the context of customer.</a:t>
            </a:r>
            <a:endParaRPr lang="en-ZA" sz="2000" b="0" strike="noStrike" spc="-1">
              <a:latin typeface="Arial"/>
            </a:endParaRPr>
          </a:p>
        </p:txBody>
      </p:sp>
      <p:sp>
        <p:nvSpPr>
          <p:cNvPr id="207" name="TextBox 2_5"/>
          <p:cNvSpPr/>
          <p:nvPr/>
        </p:nvSpPr>
        <p:spPr>
          <a:xfrm>
            <a:off x="1823040" y="1050480"/>
            <a:ext cx="583740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000000"/>
                </a:solidFill>
                <a:latin typeface="Arial"/>
                <a:ea typeface="DejaVu Sans"/>
              </a:rPr>
              <a:t>SECTION 21(1)(g) – PRICING INFORMATION</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xtBox 2"/>
          <p:cNvSpPr/>
          <p:nvPr/>
        </p:nvSpPr>
        <p:spPr>
          <a:xfrm>
            <a:off x="1618920" y="690480"/>
            <a:ext cx="555084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21(1)(j) – EXCESSIVE PRICES</a:t>
            </a:r>
            <a:endParaRPr lang="en-ZA" sz="2000" b="0" strike="noStrike" spc="-1">
              <a:latin typeface="Arial"/>
            </a:endParaRPr>
          </a:p>
        </p:txBody>
      </p:sp>
      <p:sp>
        <p:nvSpPr>
          <p:cNvPr id="209" name="TextBox 4"/>
          <p:cNvSpPr/>
          <p:nvPr/>
        </p:nvSpPr>
        <p:spPr>
          <a:xfrm>
            <a:off x="180000" y="1088280"/>
            <a:ext cx="9179280" cy="435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‘Prohibiting a trader from charging unreasonable or excessive prices’.</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‘Unreasonable’ and ‘excessive’ prices - undefined terms in the Bill.  </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Is the Energy Regulator the appropriate body to determine if pricing is unreasonable or excessive or not?</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Would such a matter not be more appropriately dealt within the purview of the Competition Act and the enforcing statutory bodies?</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Licensees are already required to comply with the maximum price approved by the regulator and, as such, any price in excess of this price already falls foul of this provision and is non-compliant. </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Maximum pricing is a more objective measure of an excessive price.</a:t>
            </a:r>
            <a:endParaRPr lang="en-ZA" sz="2000" b="0" strike="noStrike" spc="-1">
              <a:latin typeface="Arial"/>
            </a:endParaRPr>
          </a:p>
          <a:p>
            <a:pPr marL="343080" indent="-342360">
              <a:lnSpc>
                <a:spcPct val="100000"/>
              </a:lnSpc>
              <a:buClr>
                <a:srgbClr val="7030A0"/>
              </a:buClr>
              <a:buFont typeface="Wingdings" charset="2"/>
              <a:buChar char=""/>
            </a:pPr>
            <a:r>
              <a:rPr lang="en-ZA" sz="2000" b="0" strike="noStrike" spc="-1">
                <a:solidFill>
                  <a:srgbClr val="000000"/>
                </a:solidFill>
                <a:latin typeface="Arial"/>
                <a:ea typeface="Calibri"/>
              </a:rPr>
              <a:t>The maximum price already enables the licensee to recover all efficient and prudently incurred investment and operation costs; make a profit commensurate with risk and as a price cap also governs against unreasonable/excessive.</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extBox 2"/>
          <p:cNvSpPr/>
          <p:nvPr/>
        </p:nvSpPr>
        <p:spPr>
          <a:xfrm>
            <a:off x="2010240" y="690480"/>
            <a:ext cx="5162760" cy="39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21(1)(k) - SUB-CONTRACTING</a:t>
            </a:r>
            <a:endParaRPr lang="en-ZA" sz="2000" b="0" strike="noStrike" spc="-1">
              <a:latin typeface="Arial"/>
            </a:endParaRPr>
          </a:p>
        </p:txBody>
      </p:sp>
      <p:sp>
        <p:nvSpPr>
          <p:cNvPr id="211" name="TextBox 4"/>
          <p:cNvSpPr/>
          <p:nvPr/>
        </p:nvSpPr>
        <p:spPr>
          <a:xfrm>
            <a:off x="0" y="1220040"/>
            <a:ext cx="9179640" cy="3413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i="1" strike="noStrike" spc="-1">
                <a:solidFill>
                  <a:srgbClr val="000000"/>
                </a:solidFill>
                <a:latin typeface="Arial"/>
                <a:ea typeface="DejaVu Sans"/>
              </a:rPr>
              <a:t>‘sub-contracting by the licensee of the performance of the licensed activities, including the construction and operation (including maintenance) of gas facilities and the provision of gas services’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licensed activities under S21(1)(k) require specialised skills in the industry.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licensee has a thorough understanding of these activities / available skills and should be free to appoint the relevant contractor with the skills and expertise required.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Energy Regulator should not be involved in dictating the terms of whom a licensee should contract or sub-contract.</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extBox 2_0"/>
          <p:cNvSpPr/>
          <p:nvPr/>
        </p:nvSpPr>
        <p:spPr>
          <a:xfrm>
            <a:off x="2334240" y="690120"/>
            <a:ext cx="469080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1800" b="1" strike="noStrike" spc="-1">
                <a:solidFill>
                  <a:srgbClr val="292934"/>
                </a:solidFill>
                <a:latin typeface="Arial"/>
                <a:ea typeface="DejaVu Sans"/>
              </a:rPr>
              <a:t>SECTION 21(1)(p) – MAXIMUM PRICING: APPROVE OR SET BY NERSA?</a:t>
            </a:r>
            <a:endParaRPr lang="en-ZA" sz="1800" b="0" strike="noStrike" spc="-1">
              <a:latin typeface="Arial"/>
            </a:endParaRPr>
          </a:p>
        </p:txBody>
      </p:sp>
      <p:sp>
        <p:nvSpPr>
          <p:cNvPr id="213" name="TextBox 4_0"/>
          <p:cNvSpPr/>
          <p:nvPr/>
        </p:nvSpPr>
        <p:spPr>
          <a:xfrm>
            <a:off x="0" y="1219680"/>
            <a:ext cx="9179640" cy="4023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i="1" strike="noStrike" spc="-1">
                <a:solidFill>
                  <a:srgbClr val="000000"/>
                </a:solidFill>
                <a:latin typeface="Arial"/>
                <a:ea typeface="Calibri"/>
              </a:rPr>
              <a:t>‘Maximum gas prices where there is inadequate competition as contemplated in Chapter 2 and section 12A(2) of the Competition Act, 1998 (Act No. 89 of 1998), as amended’</a:t>
            </a:r>
            <a:r>
              <a:rPr lang="en-GB" sz="2000" b="0" strike="noStrike" spc="-1">
                <a:solidFill>
                  <a:srgbClr val="000000"/>
                </a:solidFill>
                <a:latin typeface="Arial"/>
                <a:ea typeface="Calibri"/>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This broadens the scope of the Energy Regulator as the proposed amendment to this section omits whether the Energy Regulator will ‘set’ or ‘approve’ maximum gas prices.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The way it reads implies that the Maximum Price will be a condition of licensing which therefore grants the regulator the right to “set” the maximum price.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This is a total departure from the current provisions of the Regulator “approving” maximum prices for licensees utilising an objectively defined framework of the Maximum Price Methodology.</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TextBox 2_1"/>
          <p:cNvSpPr/>
          <p:nvPr/>
        </p:nvSpPr>
        <p:spPr>
          <a:xfrm>
            <a:off x="1620000" y="690120"/>
            <a:ext cx="5579640" cy="364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1800" b="1" strike="noStrike" spc="-1">
                <a:solidFill>
                  <a:srgbClr val="292934"/>
                </a:solidFill>
                <a:latin typeface="Arial"/>
                <a:ea typeface="DejaVu Sans"/>
              </a:rPr>
              <a:t>SECTION 21(1)(s) – SOLE DISTRIBUTION AREAS</a:t>
            </a:r>
            <a:endParaRPr lang="en-ZA" sz="1800" b="0" strike="noStrike" spc="-1">
              <a:latin typeface="Arial"/>
            </a:endParaRPr>
          </a:p>
        </p:txBody>
      </p:sp>
      <p:sp>
        <p:nvSpPr>
          <p:cNvPr id="215" name="TextBox 4_1"/>
          <p:cNvSpPr/>
          <p:nvPr/>
        </p:nvSpPr>
        <p:spPr>
          <a:xfrm>
            <a:off x="0" y="931680"/>
            <a:ext cx="9179640" cy="4328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a:t>
            </a:r>
            <a:r>
              <a:rPr lang="en-GB" sz="2000" b="0" i="1" strike="noStrike" spc="-1">
                <a:solidFill>
                  <a:srgbClr val="000000"/>
                </a:solidFill>
                <a:latin typeface="Arial"/>
                <a:ea typeface="Calibri"/>
              </a:rPr>
              <a:t>all customers in a licensed distribution area, except eligible customers and reticulators, must purchase their gas from the distribution company licensed for that area’ .</a:t>
            </a:r>
            <a:r>
              <a:rPr lang="en-GB" sz="2000" b="0" strike="noStrike" spc="-1">
                <a:solidFill>
                  <a:srgbClr val="000000"/>
                </a:solidFill>
                <a:latin typeface="Arial"/>
                <a:ea typeface="Calibri"/>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This section precludes customers from buying gas from traders in an area where a distributor has a distribution licence.</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All customers may only buy from distributors, not traders; thereby killing competition and new entrants in this segment of the market.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In any event, producers or importers of gas are not set up to trade directly with end users and rather sell their gas to intermediary entities such as distributors, reticulators and traders.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This impracticality will further entrench the incumbent distributor in an area whose position as the sole supplier of gas will be strengthened by this proposed position that they be the only supplier of gas to end users.</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extBox 2_2"/>
          <p:cNvSpPr/>
          <p:nvPr/>
        </p:nvSpPr>
        <p:spPr>
          <a:xfrm>
            <a:off x="1830240" y="725760"/>
            <a:ext cx="5045400" cy="364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1800" b="1" strike="noStrike" spc="-1">
                <a:solidFill>
                  <a:srgbClr val="292934"/>
                </a:solidFill>
                <a:latin typeface="Arial"/>
                <a:ea typeface="DejaVu Sans"/>
              </a:rPr>
              <a:t>SECTION 22A(2) – ADDITIONAL PRINCIPLES</a:t>
            </a:r>
            <a:endParaRPr lang="en-ZA" sz="1800" b="0" strike="noStrike" spc="-1">
              <a:latin typeface="Arial"/>
            </a:endParaRPr>
          </a:p>
        </p:txBody>
      </p:sp>
      <p:sp>
        <p:nvSpPr>
          <p:cNvPr id="217" name="TextBox 4_2"/>
          <p:cNvSpPr/>
          <p:nvPr/>
        </p:nvSpPr>
        <p:spPr>
          <a:xfrm>
            <a:off x="0" y="1054440"/>
            <a:ext cx="9179640" cy="3413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We note that this provision provides for additional principles that the Minister may impose for applications dealing with exclusivity.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We require clarity on the scope of those additional principles as we note that section 4(d) specifically states that the Minister may prescribe principles; but no context or confirmation is given as to what constitutes those principles.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It would be appropriate that the principles that the Minister may impose are specifically addressed and listed so that the licensee and the Energy Regulator knows from the outset under which circumstances the Minister may exercise such unfettered discretion in that regard.</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Box 2_3"/>
          <p:cNvSpPr/>
          <p:nvPr/>
        </p:nvSpPr>
        <p:spPr>
          <a:xfrm>
            <a:off x="1414800" y="725760"/>
            <a:ext cx="5728320" cy="364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1800" b="1" strike="noStrike" spc="-1">
                <a:solidFill>
                  <a:srgbClr val="292934"/>
                </a:solidFill>
                <a:latin typeface="Arial"/>
                <a:ea typeface="DejaVu Sans"/>
              </a:rPr>
              <a:t>SECTION 22B(1) &amp; (2) – ADDITIONAL PRINCIPLES</a:t>
            </a:r>
            <a:endParaRPr lang="en-ZA" sz="1800" b="0" strike="noStrike" spc="-1">
              <a:latin typeface="Arial"/>
            </a:endParaRPr>
          </a:p>
        </p:txBody>
      </p:sp>
      <p:sp>
        <p:nvSpPr>
          <p:cNvPr id="219" name="TextBox 4_3"/>
          <p:cNvSpPr/>
          <p:nvPr/>
        </p:nvSpPr>
        <p:spPr>
          <a:xfrm>
            <a:off x="0" y="1054440"/>
            <a:ext cx="9179640" cy="4053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The additional principles which may be prescribed by the Minister are required to be identified, so that the extent of the Minister's (unfetterd or appropriate) discretion can be determined upfront for purposes of tariff and price regulation, amongst others.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The provisions set out in section 22B(2) confirm the manner on how the Energy Regulator must determine the tariff and price methodology upfront.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Given that the Energy Regulator has already determined that scope upfront, it is only appropriate that the Minister's discretion to impose additional principles are clarified on the same basis.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Calibri"/>
              </a:rPr>
              <a:t>The fundamental basis in order for the Minister to do so would be in the context of the objectives of the Act.</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TextBox 4"/>
          <p:cNvSpPr/>
          <p:nvPr/>
        </p:nvSpPr>
        <p:spPr>
          <a:xfrm>
            <a:off x="1659960" y="1090800"/>
            <a:ext cx="602748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22B(3)(a) – PRUDENT INVESTMENTS</a:t>
            </a:r>
            <a:r>
              <a:rPr lang="en-ZA" sz="1800" b="0" strike="noStrike" spc="-1">
                <a:solidFill>
                  <a:srgbClr val="292934"/>
                </a:solidFill>
                <a:latin typeface="Arial"/>
                <a:ea typeface="DejaVu Sans"/>
              </a:rPr>
              <a:t> </a:t>
            </a:r>
            <a:endParaRPr lang="en-ZA" sz="1800" b="0" strike="noStrike" spc="-1">
              <a:latin typeface="Arial"/>
            </a:endParaRPr>
          </a:p>
        </p:txBody>
      </p:sp>
      <p:sp>
        <p:nvSpPr>
          <p:cNvPr id="221" name="TextBox 5"/>
          <p:cNvSpPr/>
          <p:nvPr/>
        </p:nvSpPr>
        <p:spPr>
          <a:xfrm>
            <a:off x="260280" y="1502280"/>
            <a:ext cx="8762400" cy="1309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701640" indent="-342360" algn="just">
              <a:lnSpc>
                <a:spcPct val="100000"/>
              </a:lnSpc>
              <a:buClr>
                <a:srgbClr val="7030A0"/>
              </a:buClr>
              <a:buFont typeface="Wingdings" charset="2"/>
              <a:buChar char=""/>
            </a:pPr>
            <a:r>
              <a:rPr lang="en-GB" sz="2000" b="0" strike="noStrike" spc="-1">
                <a:solidFill>
                  <a:srgbClr val="000000"/>
                </a:solidFill>
                <a:latin typeface="Arial"/>
                <a:ea typeface="DejaVu Sans"/>
              </a:rPr>
              <a:t>S22B (3)(a) is missing the “prudency” that should precede the “investment”. </a:t>
            </a:r>
            <a:endParaRPr lang="en-ZA" sz="2000" b="0" strike="noStrike" spc="-1">
              <a:latin typeface="Arial"/>
            </a:endParaRPr>
          </a:p>
          <a:p>
            <a:pPr marL="701640" indent="-342360" algn="just">
              <a:lnSpc>
                <a:spcPct val="100000"/>
              </a:lnSpc>
              <a:buClr>
                <a:srgbClr val="7030A0"/>
              </a:buClr>
              <a:buFont typeface="Wingdings" charset="2"/>
              <a:buChar char=""/>
            </a:pPr>
            <a:r>
              <a:rPr lang="en-GB" sz="2000" b="0" strike="noStrike" spc="-1">
                <a:solidFill>
                  <a:srgbClr val="000000"/>
                </a:solidFill>
                <a:latin typeface="Arial"/>
                <a:ea typeface="DejaVu Sans"/>
              </a:rPr>
              <a:t>This poses a risk of investments being “gold plated” resulting in high tariffs if prudency is not followed.</a:t>
            </a:r>
            <a:endParaRPr lang="en-ZA" sz="2000" b="0" strike="noStrike" spc="-1">
              <a:latin typeface="Arial"/>
            </a:endParaRPr>
          </a:p>
        </p:txBody>
      </p:sp>
      <p:sp>
        <p:nvSpPr>
          <p:cNvPr id="222" name="TextBox 7"/>
          <p:cNvSpPr/>
          <p:nvPr/>
        </p:nvSpPr>
        <p:spPr>
          <a:xfrm>
            <a:off x="2286720" y="3374640"/>
            <a:ext cx="469080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23(4)</a:t>
            </a:r>
            <a:r>
              <a:rPr lang="en-GB" sz="2000" b="1" strike="noStrike" spc="-1">
                <a:solidFill>
                  <a:srgbClr val="292934"/>
                </a:solidFill>
                <a:latin typeface="Arial"/>
                <a:ea typeface="DejaVu Sans"/>
              </a:rPr>
              <a:t> - TERM OF LICENCE</a:t>
            </a:r>
            <a:endParaRPr lang="en-ZA" sz="2000" b="0" strike="noStrike" spc="-1">
              <a:latin typeface="Arial"/>
            </a:endParaRPr>
          </a:p>
        </p:txBody>
      </p:sp>
      <p:sp>
        <p:nvSpPr>
          <p:cNvPr id="223" name="TextBox 5_0"/>
          <p:cNvSpPr/>
          <p:nvPr/>
        </p:nvSpPr>
        <p:spPr>
          <a:xfrm>
            <a:off x="260280" y="3878280"/>
            <a:ext cx="8762400" cy="1309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701640" indent="-342360" algn="just">
              <a:lnSpc>
                <a:spcPct val="100000"/>
              </a:lnSpc>
              <a:buClr>
                <a:srgbClr val="7030A0"/>
              </a:buClr>
              <a:buFont typeface="Wingdings" charset="2"/>
              <a:buChar char=""/>
            </a:pPr>
            <a:r>
              <a:rPr lang="en-GB" sz="2000" b="0" strike="noStrike" spc="-1">
                <a:solidFill>
                  <a:srgbClr val="000000"/>
                </a:solidFill>
                <a:latin typeface="Arial"/>
                <a:ea typeface="DejaVu Sans"/>
              </a:rPr>
              <a:t>“A licensee may not assign, cede or transfer its licence to another person” </a:t>
            </a:r>
            <a:endParaRPr lang="en-ZA" sz="2000" b="0" strike="noStrike" spc="-1">
              <a:latin typeface="Arial"/>
            </a:endParaRPr>
          </a:p>
          <a:p>
            <a:pPr marL="701640" indent="-342360" algn="just">
              <a:lnSpc>
                <a:spcPct val="100000"/>
              </a:lnSpc>
              <a:buClr>
                <a:srgbClr val="7030A0"/>
              </a:buClr>
              <a:buFont typeface="Wingdings" charset="2"/>
              <a:buChar char=""/>
            </a:pPr>
            <a:r>
              <a:rPr lang="en-GB" sz="2000" b="0" strike="noStrike" spc="-1">
                <a:solidFill>
                  <a:srgbClr val="000000"/>
                </a:solidFill>
                <a:latin typeface="Arial"/>
                <a:ea typeface="DejaVu Sans"/>
              </a:rPr>
              <a:t>There should be an exclusion to this provision for instances of group restructuring that should be considered for efficiency purposes.</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TextBox 2"/>
          <p:cNvSpPr/>
          <p:nvPr/>
        </p:nvSpPr>
        <p:spPr>
          <a:xfrm>
            <a:off x="1397880" y="870480"/>
            <a:ext cx="670788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26(2) – COMPLIANCE NOTICE - TRIBUNAL</a:t>
            </a:r>
            <a:endParaRPr lang="en-ZA" sz="2000" b="0" strike="noStrike" spc="-1">
              <a:latin typeface="Arial"/>
            </a:endParaRPr>
          </a:p>
        </p:txBody>
      </p:sp>
      <p:sp>
        <p:nvSpPr>
          <p:cNvPr id="225" name="TextBox 3"/>
          <p:cNvSpPr/>
          <p:nvPr/>
        </p:nvSpPr>
        <p:spPr>
          <a:xfrm>
            <a:off x="488880" y="1295280"/>
            <a:ext cx="8457480" cy="2833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gn="just">
              <a:lnSpc>
                <a:spcPct val="100000"/>
              </a:lnSpc>
              <a:tabLst>
                <a:tab pos="0" algn="l"/>
              </a:tabLst>
            </a:pPr>
            <a:endParaRPr lang="en-ZA" sz="18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Section 26(2) provides for a tribunal to sit and consider a licence contravention, giving due regard to S10 of the Act.    </a:t>
            </a:r>
            <a:endParaRPr lang="en-ZA" sz="20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In the proposed amendments, the requirements for the tribunal, and the consideration of S10 of the Act have been removed.  </a:t>
            </a:r>
            <a:endParaRPr lang="en-ZA" sz="20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This has the effect of sole authority vesting with the Energy Regulator. Based on Licensees’ experience of the Energy Regulator’s interpretation of the law, it is imperative that reference to the entire S10 of the Act be retained.</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Box 2_12"/>
          <p:cNvSpPr/>
          <p:nvPr/>
        </p:nvSpPr>
        <p:spPr>
          <a:xfrm>
            <a:off x="412920" y="995400"/>
            <a:ext cx="8534160" cy="3139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nSpc>
                <a:spcPct val="100000"/>
              </a:lnSpc>
              <a:tabLst>
                <a:tab pos="0" algn="l"/>
              </a:tabLst>
            </a:pPr>
            <a:endParaRPr lang="en-ZA" sz="1800" b="0" strike="noStrike" spc="-1">
              <a:latin typeface="Arial"/>
            </a:endParaRPr>
          </a:p>
          <a:p>
            <a:pPr marL="134640">
              <a:lnSpc>
                <a:spcPct val="100000"/>
              </a:lnSpc>
              <a:tabLst>
                <a:tab pos="0" algn="l"/>
              </a:tabLst>
            </a:pPr>
            <a:endParaRPr lang="en-ZA" sz="1800" b="0" strike="noStrike" spc="-1">
              <a:latin typeface="Arial"/>
            </a:endParaRPr>
          </a:p>
          <a:p>
            <a:pPr marL="134640">
              <a:lnSpc>
                <a:spcPct val="100000"/>
              </a:lnSpc>
              <a:tabLst>
                <a:tab pos="0" algn="l"/>
              </a:tabLst>
            </a:pPr>
            <a:r>
              <a:rPr lang="en-US" sz="2000" b="1" strike="noStrike" spc="-1">
                <a:solidFill>
                  <a:srgbClr val="292934"/>
                </a:solidFill>
                <a:latin typeface="Arial"/>
              </a:rPr>
              <a:t>PRESENTERS:</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Adrian Strydom (Executive Director) – Introduction to SAOGA</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Craig Morkel (Chair - SAOGA Gas Economy Leadership Group) - Opening Remarks </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 Brent Petersen (BPP Law) - Presenter 1	</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 Mzi Tyhokolo (Group CEO SLG) - Presenter 2</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 Thabo Sephuma  (DNG Energy) - Presenter 3</a:t>
            </a:r>
            <a:endParaRPr lang="en-ZA" sz="2000" b="0" strike="noStrike" spc="-1">
              <a:latin typeface="Arial"/>
            </a:endParaRPr>
          </a:p>
          <a:p>
            <a:pPr marL="591840" indent="-456840">
              <a:lnSpc>
                <a:spcPct val="100000"/>
              </a:lnSpc>
              <a:buClr>
                <a:srgbClr val="808080"/>
              </a:buClr>
              <a:buSzPct val="110000"/>
              <a:buFont typeface="StarSymbol"/>
              <a:buAutoNum type="arabicPeriod"/>
              <a:tabLst>
                <a:tab pos="0" algn="l"/>
              </a:tabLst>
            </a:pPr>
            <a:r>
              <a:rPr lang="en-US" sz="2000" b="1" strike="noStrike" spc="-1">
                <a:solidFill>
                  <a:srgbClr val="292934"/>
                </a:solidFill>
                <a:latin typeface="Arial"/>
              </a:rPr>
              <a:t> Craig Morkel - Closing Remarks		</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extBox 2_4"/>
          <p:cNvSpPr/>
          <p:nvPr/>
        </p:nvSpPr>
        <p:spPr>
          <a:xfrm>
            <a:off x="1659960" y="830520"/>
            <a:ext cx="619092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26(5) – FINES &amp; JUDICIAL AUTHORITY</a:t>
            </a:r>
            <a:endParaRPr lang="en-ZA" sz="2000" b="0" strike="noStrike" spc="-1">
              <a:latin typeface="Arial"/>
            </a:endParaRPr>
          </a:p>
        </p:txBody>
      </p:sp>
      <p:sp>
        <p:nvSpPr>
          <p:cNvPr id="227" name="TextBox 3_0"/>
          <p:cNvSpPr/>
          <p:nvPr/>
        </p:nvSpPr>
        <p:spPr>
          <a:xfrm>
            <a:off x="641520" y="1341360"/>
            <a:ext cx="8076600" cy="3138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tabLst>
                <a:tab pos="0" algn="l"/>
              </a:tabLst>
            </a:pPr>
            <a:endParaRPr lang="en-ZA" sz="18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Microsoft YaHei"/>
              </a:rPr>
              <a:t>Section S26(5) states that the new </a:t>
            </a:r>
            <a:r>
              <a:rPr lang="en-GB" sz="2000" b="0" strike="noStrike" spc="-1">
                <a:solidFill>
                  <a:srgbClr val="000000"/>
                </a:solidFill>
                <a:latin typeface="Arial"/>
                <a:ea typeface="DejaVu Sans"/>
              </a:rPr>
              <a:t>minimum fine is R2 million per day or such higher amount as may be prescribed by the Minister.  </a:t>
            </a:r>
            <a:endParaRPr lang="en-ZA" sz="20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Per S26(2) of the principal act, the fine did not exceed R2 million per day.  This is a significant change. </a:t>
            </a:r>
            <a:endParaRPr lang="en-ZA" sz="2000" b="0" strike="noStrike" spc="-1">
              <a:latin typeface="Arial"/>
            </a:endParaRPr>
          </a:p>
          <a:p>
            <a:pPr marL="701640" indent="-342360" algn="just">
              <a:lnSpc>
                <a:spcPct val="100000"/>
              </a:lnSpc>
              <a:buClr>
                <a:srgbClr val="7030A0"/>
              </a:buClr>
              <a:buFont typeface="Wingdings" charset="2"/>
              <a:buChar char=""/>
              <a:tabLst>
                <a:tab pos="0" algn="l"/>
              </a:tabLst>
            </a:pPr>
            <a:r>
              <a:rPr lang="en-GB" sz="2000" b="0" strike="noStrike" spc="-1">
                <a:solidFill>
                  <a:srgbClr val="000000"/>
                </a:solidFill>
                <a:latin typeface="Arial"/>
                <a:ea typeface="Microsoft YaHei"/>
              </a:rPr>
              <a:t>We recommend that the 2021 Gas Amendment Bill should provide for an independent judicial authority that should preside over any issuance of fines and compliance notices and </a:t>
            </a:r>
            <a:r>
              <a:rPr lang="en-GB" sz="2000" b="0" strike="noStrike" spc="-1">
                <a:solidFill>
                  <a:srgbClr val="000000"/>
                </a:solidFill>
                <a:latin typeface="Arial"/>
                <a:ea typeface="DejaVu Sans"/>
              </a:rPr>
              <a:t>not be at the sole discretion of the Energy Regulator.</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Box 5"/>
          <p:cNvSpPr/>
          <p:nvPr/>
        </p:nvSpPr>
        <p:spPr>
          <a:xfrm>
            <a:off x="850680" y="950760"/>
            <a:ext cx="795996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Microsoft YaHei"/>
              </a:rPr>
              <a:t>SECTION 27 – </a:t>
            </a:r>
            <a:r>
              <a:rPr lang="en-GB" sz="2000" b="1" strike="noStrike" spc="-1">
                <a:solidFill>
                  <a:srgbClr val="292934"/>
                </a:solidFill>
                <a:latin typeface="Arial"/>
                <a:ea typeface="DejaVu Sans"/>
              </a:rPr>
              <a:t>LICENCE REVOCATION &amp; JUDICIAL AUTHORITY</a:t>
            </a:r>
            <a:endParaRPr lang="en-ZA" sz="2000" b="0" strike="noStrike" spc="-1">
              <a:latin typeface="Arial"/>
            </a:endParaRPr>
          </a:p>
        </p:txBody>
      </p:sp>
      <p:sp>
        <p:nvSpPr>
          <p:cNvPr id="229" name="TextBox 6"/>
          <p:cNvSpPr/>
          <p:nvPr/>
        </p:nvSpPr>
        <p:spPr>
          <a:xfrm>
            <a:off x="641520" y="1616400"/>
            <a:ext cx="7923960" cy="2224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r>
              <a:rPr lang="en-GB" sz="2000" b="0" strike="noStrike" spc="-1">
                <a:solidFill>
                  <a:srgbClr val="00000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proposed amendment to Section 27 removes the requirement for the application by the Energy Regulator to the High Court for the suspension or revocation of licences.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requirement for an independent judicial authority to preside over licence revocations is to be retained. </a:t>
            </a:r>
            <a:endParaRPr lang="en-ZA" sz="2000" b="0" strike="noStrike" spc="-1">
              <a:latin typeface="Arial"/>
            </a:endParaRPr>
          </a:p>
          <a:p>
            <a:pPr>
              <a:lnSpc>
                <a:spcPct val="100000"/>
              </a:lnSpc>
              <a:tabLst>
                <a:tab pos="0" algn="l"/>
              </a:tabLst>
            </a:pP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TextBox 5_1"/>
          <p:cNvSpPr/>
          <p:nvPr/>
        </p:nvSpPr>
        <p:spPr>
          <a:xfrm>
            <a:off x="850680" y="950760"/>
            <a:ext cx="795996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Microsoft YaHei"/>
              </a:rPr>
              <a:t>SECTION 28A – GAS MASTER PLAN</a:t>
            </a:r>
            <a:endParaRPr lang="en-ZA" sz="2000" b="0" strike="noStrike" spc="-1">
              <a:latin typeface="Arial"/>
            </a:endParaRPr>
          </a:p>
        </p:txBody>
      </p:sp>
      <p:sp>
        <p:nvSpPr>
          <p:cNvPr id="231" name="TextBox 6_1"/>
          <p:cNvSpPr/>
          <p:nvPr/>
        </p:nvSpPr>
        <p:spPr>
          <a:xfrm>
            <a:off x="641520" y="1616400"/>
            <a:ext cx="7923960" cy="3138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r>
              <a:rPr lang="en-GB" sz="2000" b="0" strike="noStrike" spc="-1">
                <a:solidFill>
                  <a:srgbClr val="00000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0000"/>
                </a:solidFill>
                <a:latin typeface="Arial"/>
                <a:ea typeface="DejaVu Sans"/>
              </a:rPr>
              <a:t>The </a:t>
            </a:r>
            <a:r>
              <a:rPr lang="en-GB" sz="2000" b="0" strike="noStrike" spc="-1">
                <a:solidFill>
                  <a:srgbClr val="007434"/>
                </a:solidFill>
                <a:latin typeface="Arial"/>
                <a:ea typeface="DejaVu Sans"/>
              </a:rPr>
              <a:t> inserted sections above disadvantage the discretion of the Regulator and opposes Sections 2(a), (b),(d) &amp; (h) of the principal act.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This proposed amendment discourages fair competition in the market as it undermines the functions of the Regulator to apply fairness and competitiveness in its decision-making.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This section interferes with the purpose and relevance of the Regulator as it undermines trust that decision-making processes would be fair, reasonable and competitive</a:t>
            </a:r>
            <a:r>
              <a:rPr lang="en-GB" sz="2000" b="0" strike="noStrike" spc="-1">
                <a:solidFill>
                  <a:srgbClr val="000000"/>
                </a:solidFill>
                <a:latin typeface="Arial"/>
                <a:ea typeface="DejaVu Sans"/>
              </a:rPr>
              <a:t>.</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Box 6_2"/>
          <p:cNvSpPr/>
          <p:nvPr/>
        </p:nvSpPr>
        <p:spPr>
          <a:xfrm>
            <a:off x="81360" y="1337760"/>
            <a:ext cx="9116640" cy="4053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r>
              <a:rPr lang="en-GB" sz="2000" b="0" strike="noStrike" spc="-1">
                <a:solidFill>
                  <a:srgbClr val="00000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The Minister should not be imposing decisions that will impact the functioning and discretion of the Regulator.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The Minister should instead publish his wish list or expectations on the NERSA website to ensure that there is alignment between members of the public and the expectations of the Minister to achieve public objectives.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NERSA is charged with the legal responsibility to make its decisions independently to drive the economy and ensure orderly development in the Gas Market.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007434"/>
                </a:solidFill>
                <a:latin typeface="Arial"/>
                <a:ea typeface="DejaVu Sans"/>
              </a:rPr>
              <a:t>The Gas industry is in its infancy stage and with imposing of legislation by the Minister may affect the industry growth and may not allow the competitiveness of the market at large.</a:t>
            </a:r>
            <a:endParaRPr lang="en-ZA" sz="2000" b="0" strike="noStrike" spc="-1">
              <a:latin typeface="Arial"/>
            </a:endParaRPr>
          </a:p>
        </p:txBody>
      </p:sp>
      <p:sp>
        <p:nvSpPr>
          <p:cNvPr id="233" name="TextBox 5_2"/>
          <p:cNvSpPr/>
          <p:nvPr/>
        </p:nvSpPr>
        <p:spPr>
          <a:xfrm>
            <a:off x="-59400" y="950760"/>
            <a:ext cx="9361440" cy="69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Microsoft YaHei"/>
              </a:rPr>
              <a:t>SECTION 28B – DISCRETIONARY POWERS OF THE MINISTER RE: NEW GAS FACILITIES, SERVICES, OR GAS &amp; INTEGRATED ENERGY PROJECTS</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TextBox 5_3"/>
          <p:cNvSpPr/>
          <p:nvPr/>
        </p:nvSpPr>
        <p:spPr>
          <a:xfrm>
            <a:off x="-59400" y="950760"/>
            <a:ext cx="936144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Microsoft YaHei"/>
              </a:rPr>
              <a:t>SECTION 29A – INFORMATION HANDLING BY NERSA</a:t>
            </a:r>
            <a:endParaRPr lang="en-ZA" sz="2000" b="0" strike="noStrike" spc="-1">
              <a:latin typeface="Arial"/>
            </a:endParaRPr>
          </a:p>
        </p:txBody>
      </p:sp>
      <p:sp>
        <p:nvSpPr>
          <p:cNvPr id="235" name="TextBox 6_0"/>
          <p:cNvSpPr/>
          <p:nvPr/>
        </p:nvSpPr>
        <p:spPr>
          <a:xfrm>
            <a:off x="81360" y="1337760"/>
            <a:ext cx="9116640" cy="1004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r>
              <a:rPr lang="en-GB" sz="2000" b="0" strike="noStrike" spc="-1">
                <a:solidFill>
                  <a:srgbClr val="00000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FF0000"/>
                </a:solidFill>
                <a:latin typeface="Arial"/>
                <a:ea typeface="DejaVu Sans"/>
              </a:rPr>
              <a:t>We propose the inclusion of a cross-reference to the Protection of Personal Information Act under this section.</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Box 2"/>
          <p:cNvSpPr/>
          <p:nvPr/>
        </p:nvSpPr>
        <p:spPr>
          <a:xfrm>
            <a:off x="984240" y="828000"/>
            <a:ext cx="739080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DejaVu Sans"/>
              </a:rPr>
              <a:t>SECTION 31 - INVESTIGATIONS BY NERSA</a:t>
            </a:r>
            <a:endParaRPr lang="en-ZA" sz="2000" b="0" strike="noStrike" spc="-1">
              <a:latin typeface="Arial"/>
            </a:endParaRPr>
          </a:p>
        </p:txBody>
      </p:sp>
      <p:sp>
        <p:nvSpPr>
          <p:cNvPr id="237" name="TextBox 3"/>
          <p:cNvSpPr/>
          <p:nvPr/>
        </p:nvSpPr>
        <p:spPr>
          <a:xfrm>
            <a:off x="27000" y="1069200"/>
            <a:ext cx="9184320" cy="4358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endParaRPr lang="en-ZA" sz="18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Section 31(1) of the principal act provides that there first had to be a complaint by the customer before the Energy Regulator conducts investigations. This has been removed.</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In the proposed amendments, the Regulator can undertake an investigation at the request or referral by any regulatory body, state owned entity, Government department or media; thereby creating an environment where licensees would have to explain and defend themselves against potentially false or unsubstantiated accusations and claims, and may cause chaos in what is an orderly process.</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Contractual and other legitimate issues between a licensee and a customer should be referred to the Regulator, as is currently the case.</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Our recommendation is that Section 31 requirements remain as per the principal Act.</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Box 2"/>
          <p:cNvSpPr/>
          <p:nvPr/>
        </p:nvSpPr>
        <p:spPr>
          <a:xfrm>
            <a:off x="1414800" y="819720"/>
            <a:ext cx="657216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000" b="1" strike="noStrike" spc="-1">
                <a:solidFill>
                  <a:srgbClr val="292934"/>
                </a:solidFill>
                <a:latin typeface="Arial"/>
                <a:ea typeface="DejaVu Sans"/>
              </a:rPr>
              <a:t>SECTION 31(4) – REFUNDS BY LICENSEES</a:t>
            </a:r>
            <a:endParaRPr lang="en-ZA" sz="2000" b="0" strike="noStrike" spc="-1">
              <a:latin typeface="Arial"/>
            </a:endParaRPr>
          </a:p>
        </p:txBody>
      </p:sp>
      <p:sp>
        <p:nvSpPr>
          <p:cNvPr id="239" name="TextBox 3"/>
          <p:cNvSpPr/>
          <p:nvPr/>
        </p:nvSpPr>
        <p:spPr>
          <a:xfrm>
            <a:off x="54360" y="1335960"/>
            <a:ext cx="8739720" cy="3443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gn="just">
              <a:lnSpc>
                <a:spcPct val="100000"/>
              </a:lnSpc>
              <a:tabLst>
                <a:tab pos="0" algn="l"/>
              </a:tabLst>
            </a:pPr>
            <a:r>
              <a:rPr lang="en-GB" sz="2000" b="0" strike="noStrike" spc="-1">
                <a:solidFill>
                  <a:srgbClr val="7030A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S31(4) of the Bill grants the Energy Regulator authority to request a licensee to make refunds and excludes reference to S10 of the Act.  This section should be subject to S10 and the right of review by a higher judicial authority to adjudicate such matters. This leaves licensees vulnerable to potentially irrational and unjust decisions by the Regulator.</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Risk of the Energy Regulator being “judge” and “jury”. S31(4) of the Amendment Bill further brings into question the purpose of the maximum pricing methodology in the context of unreasonable or excessive prices. </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Box 2"/>
          <p:cNvSpPr/>
          <p:nvPr/>
        </p:nvSpPr>
        <p:spPr>
          <a:xfrm>
            <a:off x="1374120" y="874800"/>
            <a:ext cx="6857640" cy="394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GB" sz="2000" b="1" strike="noStrike" spc="-1">
                <a:solidFill>
                  <a:srgbClr val="292934"/>
                </a:solidFill>
                <a:latin typeface="Arial"/>
                <a:ea typeface="DejaVu Sans"/>
              </a:rPr>
              <a:t>SECTION 34(3) (gA) - REGULATIONS &amp; RULES </a:t>
            </a:r>
            <a:endParaRPr lang="en-ZA" sz="2000" b="0" strike="noStrike" spc="-1">
              <a:latin typeface="Arial"/>
            </a:endParaRPr>
          </a:p>
        </p:txBody>
      </p:sp>
      <p:sp>
        <p:nvSpPr>
          <p:cNvPr id="241" name="TextBox 3"/>
          <p:cNvSpPr/>
          <p:nvPr/>
        </p:nvSpPr>
        <p:spPr>
          <a:xfrm>
            <a:off x="122400" y="1285200"/>
            <a:ext cx="9021240" cy="3748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358920">
              <a:lnSpc>
                <a:spcPct val="100000"/>
              </a:lnSpc>
              <a:tabLst>
                <a:tab pos="0" algn="l"/>
              </a:tabLst>
            </a:pPr>
            <a:r>
              <a:rPr lang="en-GB" sz="2000" b="0" strike="noStrike" spc="-1">
                <a:solidFill>
                  <a:srgbClr val="7030A0"/>
                </a:solidFill>
                <a:latin typeface="Arial"/>
                <a:ea typeface="DejaVu Sans"/>
              </a:rPr>
              <a:t>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Is the Energy Regulator the appropriate body to develop a methodology for determining unreasonable or excessive prices or does this fall within the ambit of the Competition Commission?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In addition, the following factors need to be considered:</a:t>
            </a:r>
            <a:endParaRPr lang="en-ZA" sz="2000" b="0" strike="noStrike" spc="-1">
              <a:latin typeface="Arial"/>
            </a:endParaRPr>
          </a:p>
          <a:p>
            <a:pPr marL="864000" lvl="3" indent="-215640">
              <a:lnSpc>
                <a:spcPct val="100000"/>
              </a:lnSpc>
              <a:buClr>
                <a:srgbClr val="000000"/>
              </a:buClr>
              <a:buSzPct val="45000"/>
              <a:buFont typeface="Wingdings" charset="2"/>
              <a:buChar char=""/>
              <a:tabLst>
                <a:tab pos="0" algn="l"/>
              </a:tabLst>
            </a:pPr>
            <a:r>
              <a:rPr lang="en-GB" sz="2000" b="0" strike="noStrike" spc="-1">
                <a:solidFill>
                  <a:srgbClr val="7030A0"/>
                </a:solidFill>
                <a:latin typeface="Arial"/>
                <a:ea typeface="DejaVu Sans"/>
              </a:rPr>
              <a:t>what guidance will the Energy Regulator follow;</a:t>
            </a:r>
            <a:endParaRPr lang="en-ZA" sz="2000" b="0" strike="noStrike" spc="-1">
              <a:latin typeface="Arial"/>
            </a:endParaRPr>
          </a:p>
          <a:p>
            <a:pPr marL="864000" lvl="3" indent="-215640">
              <a:lnSpc>
                <a:spcPct val="100000"/>
              </a:lnSpc>
              <a:buClr>
                <a:srgbClr val="000000"/>
              </a:buClr>
              <a:buSzPct val="45000"/>
              <a:buFont typeface="Wingdings" charset="2"/>
              <a:buChar char=""/>
              <a:tabLst>
                <a:tab pos="0" algn="l"/>
              </a:tabLst>
            </a:pPr>
            <a:r>
              <a:rPr lang="en-GB" sz="2000" b="0" strike="noStrike" spc="-1">
                <a:solidFill>
                  <a:srgbClr val="7030A0"/>
                </a:solidFill>
                <a:latin typeface="Arial"/>
                <a:ea typeface="DejaVu Sans"/>
              </a:rPr>
              <a:t>are there case laws or precedents set; </a:t>
            </a:r>
            <a:endParaRPr lang="en-ZA" sz="2000" b="0" strike="noStrike" spc="-1">
              <a:latin typeface="Arial"/>
            </a:endParaRPr>
          </a:p>
          <a:p>
            <a:pPr marL="864000" lvl="3" indent="-215640">
              <a:lnSpc>
                <a:spcPct val="100000"/>
              </a:lnSpc>
              <a:buClr>
                <a:srgbClr val="000000"/>
              </a:buClr>
              <a:buSzPct val="45000"/>
              <a:buFont typeface="Wingdings" charset="2"/>
              <a:buChar char=""/>
              <a:tabLst>
                <a:tab pos="0" algn="l"/>
              </a:tabLst>
            </a:pPr>
            <a:r>
              <a:rPr lang="en-GB" sz="2000" b="0" strike="noStrike" spc="-1">
                <a:solidFill>
                  <a:srgbClr val="7030A0"/>
                </a:solidFill>
                <a:latin typeface="Arial"/>
                <a:ea typeface="DejaVu Sans"/>
              </a:rPr>
              <a:t>does the Energy Regulator possess the relevant skills &amp; expertise for the determination of what is deemed unreasonable or excessive?</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The new S34A introduces fines and imprisonment.  The licensee is a juristic person and S34A refers to natural persons.  </a:t>
            </a:r>
            <a:endParaRPr lang="en-ZA" sz="2000" b="0" strike="noStrike" spc="-1">
              <a:latin typeface="Arial"/>
            </a:endParaRPr>
          </a:p>
          <a:p>
            <a:pPr marL="701640" indent="-342360">
              <a:lnSpc>
                <a:spcPct val="100000"/>
              </a:lnSpc>
              <a:buClr>
                <a:srgbClr val="7030A0"/>
              </a:buClr>
              <a:buFont typeface="Wingdings" charset="2"/>
              <a:buChar char=""/>
              <a:tabLst>
                <a:tab pos="0" algn="l"/>
              </a:tabLst>
            </a:pPr>
            <a:r>
              <a:rPr lang="en-GB" sz="2000" b="0" strike="noStrike" spc="-1">
                <a:solidFill>
                  <a:srgbClr val="7030A0"/>
                </a:solidFill>
                <a:latin typeface="Arial"/>
                <a:ea typeface="DejaVu Sans"/>
              </a:rPr>
              <a:t>This section is unnecessary and punitive.  </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Box 2_7"/>
          <p:cNvSpPr/>
          <p:nvPr/>
        </p:nvSpPr>
        <p:spPr>
          <a:xfrm>
            <a:off x="920880" y="2448000"/>
            <a:ext cx="7517520" cy="516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800" b="1" strike="noStrike" spc="-1">
                <a:solidFill>
                  <a:srgbClr val="0070C0"/>
                </a:solidFill>
                <a:latin typeface="Arial"/>
                <a:ea typeface="DejaVu Sans"/>
              </a:rPr>
              <a:t>CLOSING REMARKS</a:t>
            </a:r>
            <a:endParaRPr lang="en-ZA" sz="28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Box 2"/>
          <p:cNvSpPr/>
          <p:nvPr/>
        </p:nvSpPr>
        <p:spPr>
          <a:xfrm>
            <a:off x="920880" y="1224000"/>
            <a:ext cx="7517520" cy="3076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n-ZA" sz="2800" b="1" strike="noStrike" spc="-1">
                <a:solidFill>
                  <a:srgbClr val="0070C0"/>
                </a:solidFill>
                <a:latin typeface="Arial"/>
                <a:ea typeface="DejaVu Sans"/>
              </a:rPr>
              <a:t>THE FUTURE IS NOW</a:t>
            </a:r>
            <a:endParaRPr lang="en-ZA" sz="2800" b="0" strike="noStrike" spc="-1">
              <a:latin typeface="Arial"/>
            </a:endParaRPr>
          </a:p>
          <a:p>
            <a:pPr algn="ctr">
              <a:lnSpc>
                <a:spcPct val="100000"/>
              </a:lnSpc>
            </a:pPr>
            <a:endParaRPr lang="en-ZA" sz="2800" b="0" strike="noStrike" spc="-1">
              <a:latin typeface="Arial"/>
            </a:endParaRPr>
          </a:p>
          <a:p>
            <a:pPr algn="ctr">
              <a:lnSpc>
                <a:spcPct val="100000"/>
              </a:lnSpc>
            </a:pPr>
            <a:r>
              <a:rPr lang="en-ZA" sz="2800" b="1" strike="noStrike" spc="-1">
                <a:solidFill>
                  <a:srgbClr val="0070C0"/>
                </a:solidFill>
                <a:latin typeface="Arial"/>
                <a:ea typeface="DejaVu Sans"/>
              </a:rPr>
              <a:t>THANK YOU!</a:t>
            </a:r>
            <a:endParaRPr lang="en-ZA" sz="2800" b="0" strike="noStrike" spc="-1">
              <a:latin typeface="Arial"/>
            </a:endParaRPr>
          </a:p>
          <a:p>
            <a:pPr algn="ctr">
              <a:lnSpc>
                <a:spcPct val="100000"/>
              </a:lnSpc>
            </a:pPr>
            <a:endParaRPr lang="en-ZA" sz="2800" b="0" strike="noStrike" spc="-1">
              <a:latin typeface="Arial"/>
            </a:endParaRPr>
          </a:p>
          <a:p>
            <a:pPr algn="ctr">
              <a:lnSpc>
                <a:spcPct val="100000"/>
              </a:lnSpc>
            </a:pPr>
            <a:r>
              <a:rPr lang="en-ZA" sz="2800" b="1" strike="noStrike" spc="-1">
                <a:solidFill>
                  <a:srgbClr val="0070C0"/>
                </a:solidFill>
                <a:latin typeface="Arial"/>
                <a:ea typeface="DejaVu Sans"/>
              </a:rPr>
              <a:t>SAOGA</a:t>
            </a:r>
            <a:endParaRPr lang="en-ZA" sz="2800" b="0" strike="noStrike" spc="-1">
              <a:latin typeface="Arial"/>
            </a:endParaRPr>
          </a:p>
          <a:p>
            <a:pPr algn="ctr">
              <a:lnSpc>
                <a:spcPct val="100000"/>
              </a:lnSpc>
            </a:pPr>
            <a:endParaRPr lang="en-ZA" sz="2800" b="0" strike="noStrike" spc="-1">
              <a:latin typeface="Arial"/>
            </a:endParaRPr>
          </a:p>
          <a:p>
            <a:pPr algn="ctr">
              <a:lnSpc>
                <a:spcPct val="100000"/>
              </a:lnSpc>
            </a:pPr>
            <a:r>
              <a:rPr lang="en-ZA" sz="2800" b="1" strike="noStrike" spc="-1">
                <a:solidFill>
                  <a:srgbClr val="0070C0"/>
                </a:solidFill>
                <a:latin typeface="Arial"/>
                <a:ea typeface="DejaVu Sans"/>
              </a:rPr>
              <a:t>GAS ECONOMY LEADERSHIP GROUP </a:t>
            </a:r>
            <a:r>
              <a:rPr lang="en-ZA" sz="2800" b="0" strike="noStrike" spc="-1">
                <a:solidFill>
                  <a:srgbClr val="0070C0"/>
                </a:solidFill>
                <a:latin typeface="Arial"/>
                <a:ea typeface="DejaVu Sans"/>
              </a:rPr>
              <a:t> </a:t>
            </a:r>
            <a:endParaRPr lang="en-ZA" sz="28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Box 2"/>
          <p:cNvSpPr/>
          <p:nvPr/>
        </p:nvSpPr>
        <p:spPr>
          <a:xfrm>
            <a:off x="412920" y="995400"/>
            <a:ext cx="8533800" cy="435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nSpc>
                <a:spcPct val="100000"/>
              </a:lnSpc>
              <a:tabLst>
                <a:tab pos="0" algn="l"/>
              </a:tabLst>
            </a:pPr>
            <a:r>
              <a:rPr lang="en-US" sz="2000" b="1" strike="noStrike" spc="-1">
                <a:solidFill>
                  <a:srgbClr val="292934"/>
                </a:solidFill>
                <a:latin typeface="Arial"/>
                <a:ea typeface="DejaVu Sans"/>
              </a:rPr>
              <a:t>SAOGA’s VISION:</a:t>
            </a:r>
            <a:endParaRPr lang="en-ZA" sz="2000" b="0" strike="noStrike" spc="-1">
              <a:latin typeface="Arial"/>
            </a:endParaRPr>
          </a:p>
          <a:p>
            <a:pPr marL="134640">
              <a:lnSpc>
                <a:spcPct val="100000"/>
              </a:lnSpc>
              <a:tabLst>
                <a:tab pos="0" algn="l"/>
              </a:tabLst>
            </a:pPr>
            <a:r>
              <a:rPr lang="en-US" sz="2000" b="0" strike="noStrike" spc="-1">
                <a:solidFill>
                  <a:srgbClr val="292934"/>
                </a:solidFill>
                <a:latin typeface="Arial"/>
                <a:ea typeface="DejaVu Sans"/>
              </a:rPr>
              <a:t>To be the foremost Oil and Gas and Energy industry body locally, in Sub Saharan Africa, the Continent and beyond.</a:t>
            </a:r>
            <a:endParaRPr lang="en-ZA" sz="2000" b="0" strike="noStrike" spc="-1">
              <a:latin typeface="Arial"/>
            </a:endParaRPr>
          </a:p>
          <a:p>
            <a:pPr marL="134640">
              <a:lnSpc>
                <a:spcPct val="100000"/>
              </a:lnSpc>
              <a:tabLst>
                <a:tab pos="0" algn="l"/>
              </a:tabLst>
            </a:pPr>
            <a:endParaRPr lang="en-ZA" sz="2000" b="0" strike="noStrike" spc="-1">
              <a:latin typeface="Arial"/>
            </a:endParaRPr>
          </a:p>
          <a:p>
            <a:pPr marL="134640">
              <a:lnSpc>
                <a:spcPct val="100000"/>
              </a:lnSpc>
              <a:tabLst>
                <a:tab pos="0" algn="l"/>
              </a:tabLst>
            </a:pPr>
            <a:r>
              <a:rPr lang="en-US" sz="2000" b="1" strike="noStrike" spc="-1">
                <a:solidFill>
                  <a:srgbClr val="292934"/>
                </a:solidFill>
                <a:latin typeface="Arial"/>
                <a:ea typeface="DejaVu Sans"/>
              </a:rPr>
              <a:t>FOCUS (REACHING 5,000 PLUS): </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Networking </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Outbound and Inbound Trade Missions (Thedtic - JAG)</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Advocacy and Lobbying</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Intelligence gathering</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Capacity Building </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ZA" sz="2000" b="0" strike="noStrike" spc="-1">
                <a:solidFill>
                  <a:srgbClr val="292934"/>
                </a:solidFill>
                <a:latin typeface="Arial"/>
                <a:ea typeface="DejaVu Sans"/>
              </a:rPr>
              <a:t>Skills Development</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ZA" sz="2000" b="0" strike="noStrike" spc="-1">
                <a:solidFill>
                  <a:srgbClr val="292934"/>
                </a:solidFill>
                <a:latin typeface="Arial"/>
                <a:ea typeface="DejaVu Sans"/>
              </a:rPr>
              <a:t>Enterprise/Supplier Development</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Gas Economy Leadership Group </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292934"/>
                </a:solidFill>
                <a:latin typeface="Arial"/>
                <a:ea typeface="DejaVu Sans"/>
              </a:rPr>
              <a:t>Engagement Fora: Port Cluster / Shale Gas / MOGEA)</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2"/>
          <p:cNvSpPr/>
          <p:nvPr/>
        </p:nvSpPr>
        <p:spPr>
          <a:xfrm>
            <a:off x="0" y="779400"/>
            <a:ext cx="9179640" cy="4968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gn="ctr">
              <a:lnSpc>
                <a:spcPct val="100000"/>
              </a:lnSpc>
              <a:tabLst>
                <a:tab pos="0" algn="l"/>
              </a:tabLst>
            </a:pPr>
            <a:r>
              <a:rPr lang="en-US" sz="2000" b="1" strike="noStrike" spc="-1">
                <a:solidFill>
                  <a:srgbClr val="292934"/>
                </a:solidFill>
                <a:latin typeface="Arial"/>
                <a:ea typeface="DejaVu Sans"/>
              </a:rPr>
              <a:t>CONTEXT OF GAS ACT AMENDMENT BILL 2021</a:t>
            </a:r>
            <a:endParaRPr lang="en-ZA" sz="2000" b="0" strike="noStrike" spc="-1">
              <a:latin typeface="Arial"/>
            </a:endParaRPr>
          </a:p>
          <a:p>
            <a:pPr marL="134640" algn="ct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1" strike="noStrike" spc="-1">
                <a:solidFill>
                  <a:srgbClr val="000000"/>
                </a:solidFill>
                <a:latin typeface="Arial"/>
                <a:ea typeface="DejaVu Sans"/>
              </a:rPr>
              <a:t>Policy Context:</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Section 24 of the Constitution: Developmental &amp; Environmental objectives.</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Environment, Social &amp; Governance (ESG) / Planet, People &amp; Prosperity.</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Gas Definition in Gas Act, incl. Natural Gas (CH4) &amp; Hydrogen (H2).</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Legislation (Gas Act AB 2021), noting Gas Act AB 2013 vanished.</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Regulations (2021) preceded Gas Act AB 2021. New regulations soon?</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Regulatory Rules, incl. various gas activity Licenses &amp; Maximum Gas Pricing Methodology as if all gas is imported (as LNG), whilst we have Indigenous Gas that could be sold in ZAR, IF the Upstream Petroleum Resources Development Bill would make provision for it.</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No H2 regulations under the Gas Act; could lead to health &amp; safety incidents, and missed socio-economic opportunities. Export all H2?</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Is it time for an Energy Charter for public &amp; private sector procurement?</a:t>
            </a:r>
            <a:endParaRPr lang="en-ZA" sz="2000" b="0" strike="noStrike" spc="-1">
              <a:latin typeface="Arial"/>
            </a:endParaRPr>
          </a:p>
          <a:p>
            <a:pPr>
              <a:lnSpc>
                <a:spcPct val="100000"/>
              </a:lnSpc>
              <a:tabLst>
                <a:tab pos="0" algn="l"/>
              </a:tabLst>
            </a:pP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extBox 2_8"/>
          <p:cNvSpPr/>
          <p:nvPr/>
        </p:nvSpPr>
        <p:spPr>
          <a:xfrm>
            <a:off x="0" y="383400"/>
            <a:ext cx="9179640" cy="538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gn="ctr">
              <a:lnSpc>
                <a:spcPct val="100000"/>
              </a:lnSpc>
              <a:tabLst>
                <a:tab pos="0" algn="l"/>
              </a:tabLst>
            </a:pPr>
            <a:r>
              <a:rPr lang="en-US" sz="2000" b="1" strike="noStrike" spc="-1">
                <a:solidFill>
                  <a:srgbClr val="292934"/>
                </a:solidFill>
                <a:latin typeface="Arial"/>
                <a:ea typeface="DejaVu Sans"/>
              </a:rPr>
              <a:t>CONTEXT OF GAS ACT AMENDMENT BILL 2021</a:t>
            </a:r>
            <a:endParaRPr lang="en-ZA" sz="2000" b="0" strike="noStrike" spc="-1">
              <a:latin typeface="Arial"/>
            </a:endParaRPr>
          </a:p>
          <a:p>
            <a:pPr marL="134640" algn="ct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1" strike="noStrike" spc="-1">
                <a:solidFill>
                  <a:srgbClr val="000000"/>
                </a:solidFill>
                <a:latin typeface="Arial"/>
                <a:ea typeface="DejaVu Sans"/>
              </a:rPr>
              <a:t>Planning Context (Masterplans):</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National Development Plan (NDP), Low-Emissions Development Strategy (LEDS), Nationally Determined Contribution (NDC as per COP26), National Infrastructure Plan (NIP), Just Energy Transition (JET), Integrated Energy Plan (IEP), Integrated Resource Plan for Electricity (IRP), Energy Efficiency, Liquid Fuels Strategy, Gas Master Plan &amp; Hydrogen SA (HySA) Roadmap.</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Who co-ordinates and integrates these masterplans beyond Strategic Infrastructure Plans? How do we radically improve implementation?</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For example: </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IPP Procurement Programmes, but inadequate spare grid capacity in solar &amp; wind rich Northern Cape and elsewhere?</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Could LNG Imports lock buyers (e.g. Eskom) into long-term (e.g. 20 year) contracts that would lock out the investment in &amp; purchase of Indigenous Gas within the next 3-5 years? Could gas buyers switch vs take or pay?</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Would natural gas infrastructure lock out hydrogen, e.g. ports, pipelines?</a:t>
            </a:r>
            <a:endParaRPr lang="en-ZA" sz="2000" b="0" strike="noStrike" spc="-1">
              <a:latin typeface="Arial"/>
            </a:endParaRPr>
          </a:p>
          <a:p>
            <a:pPr>
              <a:lnSpc>
                <a:spcPct val="100000"/>
              </a:lnSpc>
              <a:tabLst>
                <a:tab pos="0" algn="l"/>
              </a:tabLst>
            </a:pP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Box 2_11"/>
          <p:cNvSpPr/>
          <p:nvPr/>
        </p:nvSpPr>
        <p:spPr>
          <a:xfrm>
            <a:off x="0" y="491400"/>
            <a:ext cx="9179640" cy="50601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gn="ctr">
              <a:lnSpc>
                <a:spcPct val="100000"/>
              </a:lnSpc>
              <a:tabLst>
                <a:tab pos="0" algn="l"/>
              </a:tabLst>
            </a:pPr>
            <a:r>
              <a:rPr lang="en-US" sz="2000" b="1" strike="noStrike" spc="-1">
                <a:solidFill>
                  <a:srgbClr val="292934"/>
                </a:solidFill>
                <a:latin typeface="Arial"/>
                <a:ea typeface="DejaVu Sans"/>
              </a:rPr>
              <a:t>CONTEXT OF GAS ACT AMENDMENT BILL 2021</a:t>
            </a:r>
            <a:r>
              <a:rPr lang="en-GB" sz="2000" b="0" strike="noStrike" spc="-1">
                <a:solidFill>
                  <a:srgbClr val="000000"/>
                </a:solidFill>
                <a:latin typeface="Arial"/>
                <a:ea typeface="DejaVu Sans"/>
              </a:rPr>
              <a:t> </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1" strike="noStrike" spc="-1">
                <a:solidFill>
                  <a:srgbClr val="000000"/>
                </a:solidFill>
                <a:latin typeface="Arial"/>
                <a:ea typeface="DejaVu Sans"/>
              </a:rPr>
              <a:t>Procurement Context:</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Value for Money, incl. Affordability, Risk (Threats &amp; Opportunities), Socio-Economic Benefits (incl. Ownership, Employment Equity, Job Creation, Skills Development, Supplier &amp; Enterprise Development, Local Content &amp; Community Development); &amp; Regulatory Certainty for Investor Confidence.</a:t>
            </a:r>
            <a:endParaRPr lang="en-ZA" sz="2000" b="0" strike="noStrike" spc="-1">
              <a:latin typeface="Arial"/>
            </a:endParaRPr>
          </a:p>
          <a:p>
            <a:pPr marL="432000" lvl="1"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Will the DMRE / IPP Office’s Gas To Power Programme for 3x 1000 MW at Saldanha, Coega and Richards Bay apply lessons learnt, for example:</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LNG Imports without mitigating risk of Commodity Price and USD/ZAR Exchange Rate fluctuations under long-term LNG Supply Contracts?</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Would preference be given to foreign interests or will economic development requirements be watered-down to insignificance, e.g. 90% Price vs 10% Economic Development, then exemptions from local content by dtic, and will Bidders be required to name SA &amp; BEE partners during the qualification </a:t>
            </a:r>
            <a:r>
              <a:rPr lang="en-GB" sz="2000" b="0" i="1" strike="noStrike" spc="-1">
                <a:solidFill>
                  <a:srgbClr val="000000"/>
                </a:solidFill>
                <a:latin typeface="Arial"/>
                <a:ea typeface="DejaVu Sans"/>
              </a:rPr>
              <a:t>and</a:t>
            </a:r>
            <a:r>
              <a:rPr lang="en-GB" sz="2000" b="0" strike="noStrike" spc="-1">
                <a:solidFill>
                  <a:srgbClr val="000000"/>
                </a:solidFill>
                <a:latin typeface="Arial"/>
                <a:ea typeface="DejaVu Sans"/>
              </a:rPr>
              <a:t> evaluation stages of the procurement process?</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GB" sz="2000" b="0" strike="noStrike" spc="-1">
                <a:solidFill>
                  <a:srgbClr val="000000"/>
                </a:solidFill>
                <a:latin typeface="Arial"/>
                <a:ea typeface="DejaVu Sans"/>
              </a:rPr>
              <a:t>Will the Gas To Power Programme open itself to litigation as we see now?</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Box 2_10"/>
          <p:cNvSpPr/>
          <p:nvPr/>
        </p:nvSpPr>
        <p:spPr>
          <a:xfrm>
            <a:off x="0" y="995400"/>
            <a:ext cx="9179640" cy="3748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marL="134640" algn="ctr">
              <a:lnSpc>
                <a:spcPct val="100000"/>
              </a:lnSpc>
              <a:tabLst>
                <a:tab pos="0" algn="l"/>
              </a:tabLst>
            </a:pPr>
            <a:r>
              <a:rPr lang="en-US" sz="2000" b="1" strike="noStrike" spc="-1">
                <a:solidFill>
                  <a:srgbClr val="000000"/>
                </a:solidFill>
                <a:latin typeface="Arial"/>
                <a:ea typeface="DejaVu Sans"/>
              </a:rPr>
              <a:t>GENERAL COMMENTS</a:t>
            </a:r>
            <a:endParaRPr lang="en-ZA" sz="2000" b="0" strike="noStrike" spc="-1">
              <a:latin typeface="Arial"/>
            </a:endParaRPr>
          </a:p>
          <a:p>
            <a:pPr marL="134640" algn="ct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0" strike="noStrike" spc="-1">
                <a:solidFill>
                  <a:srgbClr val="000000"/>
                </a:solidFill>
                <a:latin typeface="Arial"/>
                <a:ea typeface="DejaVu Sans"/>
              </a:rPr>
              <a:t>The language in the Bill is very Broad and grants unsurpassed  </a:t>
            </a:r>
            <a:endParaRPr lang="en-ZA" sz="2000" b="0" strike="noStrike" spc="-1">
              <a:latin typeface="Arial"/>
            </a:endParaRPr>
          </a:p>
          <a:p>
            <a:pPr>
              <a:lnSpc>
                <a:spcPct val="100000"/>
              </a:lnSpc>
              <a:tabLst>
                <a:tab pos="0" algn="l"/>
              </a:tabLst>
            </a:pPr>
            <a:r>
              <a:rPr lang="en-GB" sz="2000" b="0" strike="noStrike" spc="-1">
                <a:solidFill>
                  <a:srgbClr val="000000"/>
                </a:solidFill>
                <a:latin typeface="Arial"/>
                <a:ea typeface="DejaVu Sans"/>
              </a:rPr>
              <a:t>     powers to the Energy Regulator</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0" strike="noStrike" spc="-1">
                <a:solidFill>
                  <a:srgbClr val="000000"/>
                </a:solidFill>
                <a:latin typeface="Arial"/>
                <a:ea typeface="DejaVu Sans"/>
              </a:rPr>
              <a:t>A market at its nascent stage of growth requires less regulation </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0" strike="noStrike" spc="-1">
                <a:solidFill>
                  <a:srgbClr val="000000"/>
                </a:solidFill>
                <a:latin typeface="Arial"/>
                <a:ea typeface="DejaVu Sans"/>
              </a:rPr>
              <a:t>New powers are conferred upon the Minister throughout the Bill.</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0" strike="noStrike" spc="-1">
                <a:solidFill>
                  <a:srgbClr val="000000"/>
                </a:solidFill>
                <a:latin typeface="Arial"/>
                <a:ea typeface="DejaVu Sans"/>
              </a:rPr>
              <a:t>Lack of Clarity, Creates uncertainty and potential risk for the licensees.</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GB" sz="2000" b="0" strike="noStrike" spc="-1">
                <a:solidFill>
                  <a:srgbClr val="000000"/>
                </a:solidFill>
                <a:latin typeface="Arial"/>
                <a:ea typeface="DejaVu Sans"/>
              </a:rPr>
              <a:t>This paralyses the relevant industry</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Box 2_9"/>
          <p:cNvSpPr/>
          <p:nvPr/>
        </p:nvSpPr>
        <p:spPr>
          <a:xfrm>
            <a:off x="0" y="995400"/>
            <a:ext cx="9179640" cy="3749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tabLst>
                <a:tab pos="0" algn="l"/>
              </a:tabLst>
            </a:pPr>
            <a:r>
              <a:rPr lang="en-ZA" sz="2000" b="1" strike="noStrike" spc="-1">
                <a:solidFill>
                  <a:srgbClr val="000000"/>
                </a:solidFill>
                <a:latin typeface="Arial"/>
                <a:ea typeface="Calibri"/>
              </a:rPr>
              <a:t>SECTION 1(f) – RESPONSIBLE DEPARTMENT</a:t>
            </a:r>
            <a:endParaRPr lang="en-ZA" sz="2000" b="0" strike="noStrike" spc="-1">
              <a:latin typeface="Arial"/>
            </a:endParaRPr>
          </a:p>
          <a:p>
            <a:pPr algn="ct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Propose - Department of Mineral Resources and Energy be amended to “Department responsible for Energy”.</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Propose - definition of Department be retained.</a:t>
            </a:r>
            <a:endParaRPr lang="en-ZA" sz="2000" b="0" strike="noStrike" spc="-1">
              <a:latin typeface="Arial"/>
            </a:endParaRPr>
          </a:p>
          <a:p>
            <a:pPr>
              <a:lnSpc>
                <a:spcPct val="100000"/>
              </a:lnSpc>
              <a:tabLst>
                <a:tab pos="0" algn="l"/>
              </a:tabLst>
            </a:pPr>
            <a:endParaRPr lang="en-ZA" sz="2000" b="0" strike="noStrike" spc="-1">
              <a:latin typeface="Arial"/>
            </a:endParaRPr>
          </a:p>
          <a:p>
            <a:pPr>
              <a:lnSpc>
                <a:spcPct val="100000"/>
              </a:lnSpc>
              <a:tabLst>
                <a:tab pos="0" algn="l"/>
              </a:tabLst>
            </a:pPr>
            <a:endParaRPr lang="en-ZA" sz="2000" b="0" strike="noStrike" spc="-1">
              <a:latin typeface="Arial"/>
            </a:endParaRPr>
          </a:p>
          <a:p>
            <a:pPr>
              <a:lnSpc>
                <a:spcPct val="100000"/>
              </a:lnSpc>
              <a:tabLst>
                <a:tab pos="0" algn="l"/>
              </a:tabLst>
            </a:pPr>
            <a:endParaRPr lang="en-ZA" sz="2000" b="0" strike="noStrike" spc="-1">
              <a:latin typeface="Arial"/>
            </a:endParaRPr>
          </a:p>
          <a:p>
            <a:pPr algn="ctr">
              <a:lnSpc>
                <a:spcPct val="100000"/>
              </a:lnSpc>
              <a:tabLst>
                <a:tab pos="0" algn="l"/>
              </a:tabLst>
            </a:pPr>
            <a:r>
              <a:rPr lang="en-ZA" sz="2000" b="1" strike="noStrike" spc="-1">
                <a:solidFill>
                  <a:srgbClr val="000000"/>
                </a:solidFill>
                <a:latin typeface="Arial"/>
                <a:ea typeface="Calibri"/>
              </a:rPr>
              <a:t>SECTION 4(d) – IN CONSULTATION WITH MINISTER</a:t>
            </a:r>
            <a:endParaRPr lang="en-ZA" sz="2000" b="0" strike="noStrike" spc="-1">
              <a:latin typeface="Arial"/>
            </a:endParaRPr>
          </a:p>
          <a:p>
            <a:pP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Propose - the following be included “in consultation with the Minister”. </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Propose - replace “Minister” with “Act”</a:t>
            </a: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TextBox 2_6"/>
          <p:cNvSpPr/>
          <p:nvPr/>
        </p:nvSpPr>
        <p:spPr>
          <a:xfrm>
            <a:off x="0" y="995400"/>
            <a:ext cx="9179640" cy="25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tabLst>
                <a:tab pos="0" algn="l"/>
              </a:tabLst>
            </a:pPr>
            <a:r>
              <a:rPr lang="en-ZA" sz="2000" b="1" strike="noStrike" spc="-1">
                <a:solidFill>
                  <a:srgbClr val="000000"/>
                </a:solidFill>
                <a:latin typeface="Arial"/>
                <a:ea typeface="Calibri"/>
              </a:rPr>
              <a:t>SECTION 16(c) – DELETION OF SUBSECTION 2</a:t>
            </a:r>
            <a:endParaRPr lang="en-ZA" sz="2000" b="0" strike="noStrike" spc="-1">
              <a:latin typeface="Arial"/>
            </a:endParaRPr>
          </a:p>
          <a:p>
            <a:pPr algn="ctr">
              <a:lnSpc>
                <a:spcPct val="100000"/>
              </a:lnSpc>
              <a:tabLst>
                <a:tab pos="0" algn="l"/>
              </a:tabLst>
            </a:pP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Disagree with the deletion of Subsection 2</a:t>
            </a:r>
            <a:endParaRPr lang="en-ZA" sz="2000" b="0" strike="noStrike" spc="-1">
              <a:latin typeface="Arial"/>
            </a:endParaRPr>
          </a:p>
          <a:p>
            <a:pPr marL="343080" indent="-342360">
              <a:lnSpc>
                <a:spcPct val="100000"/>
              </a:lnSpc>
              <a:buClr>
                <a:srgbClr val="808080"/>
              </a:buClr>
              <a:buSzPct val="110000"/>
              <a:buFont typeface="Wingdings" charset="2"/>
              <a:buChar char=""/>
              <a:tabLst>
                <a:tab pos="0" algn="l"/>
              </a:tabLst>
            </a:pPr>
            <a:r>
              <a:rPr lang="en-ZA" sz="2000" b="0" strike="noStrike" spc="-1">
                <a:solidFill>
                  <a:srgbClr val="000000"/>
                </a:solidFill>
                <a:latin typeface="Arial"/>
                <a:ea typeface="Calibri"/>
              </a:rPr>
              <a:t>It will omit specific information: </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ZA" sz="2000" b="0" strike="noStrike" spc="-1">
                <a:solidFill>
                  <a:srgbClr val="000000"/>
                </a:solidFill>
                <a:latin typeface="Arial"/>
                <a:ea typeface="Calibri"/>
              </a:rPr>
              <a:t>Who is applying for a licence in terms of section 16(1)? </a:t>
            </a:r>
            <a:endParaRPr lang="en-ZA" sz="2000" b="0" strike="noStrike" spc="-1">
              <a:latin typeface="Arial"/>
            </a:endParaRPr>
          </a:p>
          <a:p>
            <a:pPr marL="648000" lvl="2" indent="-215640">
              <a:lnSpc>
                <a:spcPct val="100000"/>
              </a:lnSpc>
              <a:buClr>
                <a:srgbClr val="000000"/>
              </a:buClr>
              <a:buSzPct val="45000"/>
              <a:buFont typeface="Wingdings" charset="2"/>
              <a:buChar char=""/>
              <a:tabLst>
                <a:tab pos="0" algn="l"/>
              </a:tabLst>
            </a:pPr>
            <a:r>
              <a:rPr lang="en-ZA" sz="2000" b="0" strike="noStrike" spc="-1">
                <a:solidFill>
                  <a:srgbClr val="000000"/>
                </a:solidFill>
                <a:latin typeface="Arial"/>
                <a:ea typeface="Calibri"/>
              </a:rPr>
              <a:t>Are the requirements met?</a:t>
            </a:r>
            <a:endParaRPr lang="en-ZA" sz="2000" b="0" strike="noStrike" spc="-1">
              <a:latin typeface="Arial"/>
            </a:endParaRPr>
          </a:p>
          <a:p>
            <a:pPr>
              <a:lnSpc>
                <a:spcPct val="100000"/>
              </a:lnSpc>
              <a:tabLst>
                <a:tab pos="0" algn="l"/>
              </a:tabLst>
            </a:pPr>
            <a:endParaRPr lang="en-ZA" sz="2000" b="0" strike="noStrike" spc="-1">
              <a:latin typeface="Arial"/>
            </a:endParaRPr>
          </a:p>
          <a:p>
            <a:pPr>
              <a:lnSpc>
                <a:spcPct val="100000"/>
              </a:lnSpc>
              <a:tabLst>
                <a:tab pos="0" algn="l"/>
              </a:tabLst>
            </a:pPr>
            <a:endParaRPr lang="en-ZA" sz="2000" b="0" strike="noStrike" spc="-1">
              <a:latin typeface="Arial"/>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TotalTime>
  <Words>2733</Words>
  <Application>Microsoft Office PowerPoint</Application>
  <PresentationFormat>Custom</PresentationFormat>
  <Paragraphs>189</Paragraphs>
  <Slides>29</Slides>
  <Notes>1</Notes>
  <HiddenSlides>0</HiddenSlides>
  <MMClips>0</MMClips>
  <ScaleCrop>false</ScaleCrop>
  <HeadingPairs>
    <vt:vector size="4" baseType="variant">
      <vt:variant>
        <vt:lpstr>Theme</vt:lpstr>
      </vt:variant>
      <vt:variant>
        <vt:i4>4</vt:i4>
      </vt:variant>
      <vt:variant>
        <vt:lpstr>Slide Titles</vt:lpstr>
      </vt:variant>
      <vt:variant>
        <vt:i4>29</vt:i4>
      </vt:variant>
    </vt:vector>
  </HeadingPairs>
  <TitlesOfParts>
    <vt:vector size="33" baseType="lpstr">
      <vt:lpstr>Office Theme</vt:lpstr>
      <vt:lpstr>Office Theme</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Base>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Arico Kotze</dc:creator>
  <cp:lastModifiedBy>USER</cp:lastModifiedBy>
  <cp:revision>643</cp:revision>
  <cp:lastPrinted>2017-12-05T06:40:26Z</cp:lastPrinted>
  <dcterms:created xsi:type="dcterms:W3CDTF">2005-11-07T22:26:36Z</dcterms:created>
  <dcterms:modified xsi:type="dcterms:W3CDTF">2021-12-06T09:56:34Z</dcterms:modified>
  <dc:language>en-ZA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0x010100208E5AEF4EF3C344AEF498E77E04E976</vt:lpwstr>
  </property>
  <property fmtid="{D5CDD505-2E9C-101B-9397-08002B2CF9AE}" pid="3" name="Notes">
    <vt:i4>1</vt:i4>
  </property>
  <property fmtid="{D5CDD505-2E9C-101B-9397-08002B2CF9AE}" pid="4" name="PresentationFormat">
    <vt:lpwstr>Custom</vt:lpwstr>
  </property>
  <property fmtid="{D5CDD505-2E9C-101B-9397-08002B2CF9AE}" pid="5" name="Slides">
    <vt:i4>22</vt:i4>
  </property>
</Properties>
</file>