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handoutMasterIdLst>
    <p:handoutMasterId r:id="rId39"/>
  </p:handoutMasterIdLst>
  <p:sldIdLst>
    <p:sldId id="256" r:id="rId2"/>
    <p:sldId id="345" r:id="rId3"/>
    <p:sldId id="269" r:id="rId4"/>
    <p:sldId id="330" r:id="rId5"/>
    <p:sldId id="346" r:id="rId6"/>
    <p:sldId id="332" r:id="rId7"/>
    <p:sldId id="336" r:id="rId8"/>
    <p:sldId id="333" r:id="rId9"/>
    <p:sldId id="334" r:id="rId10"/>
    <p:sldId id="337" r:id="rId11"/>
    <p:sldId id="341" r:id="rId12"/>
    <p:sldId id="342" r:id="rId13"/>
    <p:sldId id="343" r:id="rId14"/>
    <p:sldId id="351" r:id="rId15"/>
    <p:sldId id="366" r:id="rId16"/>
    <p:sldId id="367" r:id="rId17"/>
    <p:sldId id="368" r:id="rId18"/>
    <p:sldId id="369" r:id="rId19"/>
    <p:sldId id="370" r:id="rId20"/>
    <p:sldId id="371" r:id="rId21"/>
    <p:sldId id="372" r:id="rId22"/>
    <p:sldId id="373" r:id="rId23"/>
    <p:sldId id="352" r:id="rId24"/>
    <p:sldId id="374" r:id="rId25"/>
    <p:sldId id="375" r:id="rId26"/>
    <p:sldId id="376" r:id="rId27"/>
    <p:sldId id="377" r:id="rId28"/>
    <p:sldId id="378" r:id="rId29"/>
    <p:sldId id="379" r:id="rId30"/>
    <p:sldId id="380" r:id="rId31"/>
    <p:sldId id="381" r:id="rId32"/>
    <p:sldId id="382" r:id="rId33"/>
    <p:sldId id="383" r:id="rId34"/>
    <p:sldId id="384" r:id="rId35"/>
    <p:sldId id="385" r:id="rId36"/>
    <p:sldId id="365" r:id="rId3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5981B"/>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3" d="100"/>
          <a:sy n="73" d="100"/>
        </p:scale>
        <p:origin x="-42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D0CE80A-E242-42E2-9609-AB575254400E}" type="datetime1">
              <a:rPr lang="en-US" sz="900" smtClean="0">
                <a:latin typeface="Gill Sans"/>
              </a:rPr>
              <a:pPr/>
              <a:t>12/3/2021</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1000952393"/>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743BE08-B954-4186-826B-EC437CF73B35}" type="datetime1">
              <a:rPr lang="en-US" smtClean="0"/>
              <a:pPr/>
              <a:t>12/3/2021</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1305099193"/>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3"/>
        <p:cNvGrpSpPr/>
        <p:nvPr/>
      </p:nvGrpSpPr>
      <p:grpSpPr>
        <a:xfrm>
          <a:off x="0" y="0"/>
          <a:ext cx="0" cy="0"/>
          <a:chOff x="0" y="0"/>
          <a:chExt cx="0" cy="0"/>
        </a:xfrm>
      </p:grpSpPr>
      <p:sp>
        <p:nvSpPr>
          <p:cNvPr id="1094" name="Google Shape;1094;p1:notes"/>
          <p:cNvSpPr txBox="1">
            <a:spLocks noGrp="1"/>
          </p:cNvSpPr>
          <p:nvPr>
            <p:ph type="body" idx="1"/>
          </p:nvPr>
        </p:nvSpPr>
        <p:spPr>
          <a:xfrm>
            <a:off x="679768" y="4715153"/>
            <a:ext cx="5438024" cy="4467115"/>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095" name="Google Shape;1095;p1: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 name="Footer Placeholder 1"/>
          <p:cNvSpPr>
            <a:spLocks noGrp="1"/>
          </p:cNvSpPr>
          <p:nvPr>
            <p:ph type="ftr" idx="10"/>
          </p:nvPr>
        </p:nvSpPr>
        <p:spPr/>
        <p:txBody>
          <a:bodyPr/>
          <a:lstStyle/>
          <a:p>
            <a:endParaRPr lang="en-ZA" dirty="0"/>
          </a:p>
        </p:txBody>
      </p:sp>
    </p:spTree>
    <p:extLst>
      <p:ext uri="{BB962C8B-B14F-4D97-AF65-F5344CB8AC3E}">
        <p14:creationId xmlns:p14="http://schemas.microsoft.com/office/powerpoint/2010/main" xmlns="" val="1279794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1200" b="0" i="0" u="none" strike="noStrike" kern="0" cap="none" spc="0" normalizeH="0" baseline="0" noProof="0" dirty="0">
              <a:ln>
                <a:noFill/>
              </a:ln>
              <a:solidFill>
                <a:srgbClr val="000000"/>
              </a:solidFill>
              <a:effectLst/>
              <a:uLnTx/>
              <a:uFillTx/>
              <a:latin typeface="Calibri"/>
              <a:cs typeface="Calibri"/>
              <a:sym typeface="Calibri"/>
            </a:endParaRPr>
          </a:p>
        </p:txBody>
      </p:sp>
      <p:sp>
        <p:nvSpPr>
          <p:cNvPr id="5" name="Slide Number Placeholder 4"/>
          <p:cNvSpPr>
            <a:spLocks noGrp="1"/>
          </p:cNvSpPr>
          <p:nvPr>
            <p:ph type="sldNum" idx="11"/>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15</a:t>
            </a:fld>
            <a:endPar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xmlns="" val="1841865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1200" b="0" i="0" u="none" strike="noStrike" kern="0" cap="none" spc="0" normalizeH="0" baseline="0" noProof="0" dirty="0">
              <a:ln>
                <a:noFill/>
              </a:ln>
              <a:solidFill>
                <a:srgbClr val="000000"/>
              </a:solidFill>
              <a:effectLst/>
              <a:uLnTx/>
              <a:uFillTx/>
              <a:latin typeface="Calibri"/>
              <a:cs typeface="Calibri"/>
              <a:sym typeface="Calibri"/>
            </a:endParaRPr>
          </a:p>
        </p:txBody>
      </p:sp>
      <p:sp>
        <p:nvSpPr>
          <p:cNvPr id="5" name="Slide Number Placeholder 4"/>
          <p:cNvSpPr>
            <a:spLocks noGrp="1"/>
          </p:cNvSpPr>
          <p:nvPr>
            <p:ph type="sldNum" idx="11"/>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16</a:t>
            </a:fld>
            <a:endPar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xmlns="" val="2436387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1200" b="0" i="0" u="none" strike="noStrike" kern="0" cap="none" spc="0" normalizeH="0" baseline="0" noProof="0" dirty="0">
              <a:ln>
                <a:noFill/>
              </a:ln>
              <a:solidFill>
                <a:srgbClr val="000000"/>
              </a:solidFill>
              <a:effectLst/>
              <a:uLnTx/>
              <a:uFillTx/>
              <a:latin typeface="Calibri"/>
              <a:cs typeface="Calibri"/>
              <a:sym typeface="Calibri"/>
            </a:endParaRPr>
          </a:p>
        </p:txBody>
      </p:sp>
      <p:sp>
        <p:nvSpPr>
          <p:cNvPr id="5" name="Slide Number Placeholder 4"/>
          <p:cNvSpPr>
            <a:spLocks noGrp="1"/>
          </p:cNvSpPr>
          <p:nvPr>
            <p:ph type="sldNum" idx="11"/>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17</a:t>
            </a:fld>
            <a:endPar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xmlns="" val="3632793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1200" b="0" i="0" u="none" strike="noStrike" kern="0" cap="none" spc="0" normalizeH="0" baseline="0" noProof="0" dirty="0">
              <a:ln>
                <a:noFill/>
              </a:ln>
              <a:solidFill>
                <a:srgbClr val="000000"/>
              </a:solidFill>
              <a:effectLst/>
              <a:uLnTx/>
              <a:uFillTx/>
              <a:latin typeface="Calibri"/>
              <a:cs typeface="Calibri"/>
              <a:sym typeface="Calibri"/>
            </a:endParaRPr>
          </a:p>
        </p:txBody>
      </p:sp>
      <p:sp>
        <p:nvSpPr>
          <p:cNvPr id="5" name="Slide Number Placeholder 4"/>
          <p:cNvSpPr>
            <a:spLocks noGrp="1"/>
          </p:cNvSpPr>
          <p:nvPr>
            <p:ph type="sldNum" idx="11"/>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18</a:t>
            </a:fld>
            <a:endPar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xmlns="" val="408097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1200" b="0" i="0" u="none" strike="noStrike" kern="0" cap="none" spc="0" normalizeH="0" baseline="0" noProof="0" dirty="0">
              <a:ln>
                <a:noFill/>
              </a:ln>
              <a:solidFill>
                <a:srgbClr val="000000"/>
              </a:solidFill>
              <a:effectLst/>
              <a:uLnTx/>
              <a:uFillTx/>
              <a:latin typeface="Calibri"/>
              <a:cs typeface="Calibri"/>
              <a:sym typeface="Calibri"/>
            </a:endParaRPr>
          </a:p>
        </p:txBody>
      </p:sp>
      <p:sp>
        <p:nvSpPr>
          <p:cNvPr id="5" name="Slide Number Placeholder 4"/>
          <p:cNvSpPr>
            <a:spLocks noGrp="1"/>
          </p:cNvSpPr>
          <p:nvPr>
            <p:ph type="sldNum" idx="11"/>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19</a:t>
            </a:fld>
            <a:endPar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xmlns="" val="1006054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1200" b="0" i="0" u="none" strike="noStrike" kern="0" cap="none" spc="0" normalizeH="0" baseline="0" noProof="0" dirty="0">
              <a:ln>
                <a:noFill/>
              </a:ln>
              <a:solidFill>
                <a:srgbClr val="000000"/>
              </a:solidFill>
              <a:effectLst/>
              <a:uLnTx/>
              <a:uFillTx/>
              <a:latin typeface="Calibri"/>
              <a:cs typeface="Calibri"/>
              <a:sym typeface="Calibri"/>
            </a:endParaRPr>
          </a:p>
        </p:txBody>
      </p:sp>
      <p:sp>
        <p:nvSpPr>
          <p:cNvPr id="5" name="Slide Number Placeholder 4"/>
          <p:cNvSpPr>
            <a:spLocks noGrp="1"/>
          </p:cNvSpPr>
          <p:nvPr>
            <p:ph type="sldNum" idx="11"/>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20</a:t>
            </a:fld>
            <a:endPar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xmlns="" val="4230277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1200" b="0" i="0" u="none" strike="noStrike" kern="0" cap="none" spc="0" normalizeH="0" baseline="0" noProof="0" dirty="0">
              <a:ln>
                <a:noFill/>
              </a:ln>
              <a:solidFill>
                <a:srgbClr val="000000"/>
              </a:solidFill>
              <a:effectLst/>
              <a:uLnTx/>
              <a:uFillTx/>
              <a:latin typeface="Calibri"/>
              <a:cs typeface="Calibri"/>
              <a:sym typeface="Calibri"/>
            </a:endParaRPr>
          </a:p>
        </p:txBody>
      </p:sp>
      <p:sp>
        <p:nvSpPr>
          <p:cNvPr id="5" name="Slide Number Placeholder 4"/>
          <p:cNvSpPr>
            <a:spLocks noGrp="1"/>
          </p:cNvSpPr>
          <p:nvPr>
            <p:ph type="sldNum" idx="11"/>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22</a:t>
            </a:fld>
            <a:endPar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xmlns="" val="778868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3"/>
        <p:cNvGrpSpPr/>
        <p:nvPr/>
      </p:nvGrpSpPr>
      <p:grpSpPr>
        <a:xfrm>
          <a:off x="0" y="0"/>
          <a:ext cx="0" cy="0"/>
          <a:chOff x="0" y="0"/>
          <a:chExt cx="0" cy="0"/>
        </a:xfrm>
      </p:grpSpPr>
      <p:sp>
        <p:nvSpPr>
          <p:cNvPr id="1094" name="Google Shape;1094;p1:notes"/>
          <p:cNvSpPr txBox="1">
            <a:spLocks noGrp="1"/>
          </p:cNvSpPr>
          <p:nvPr>
            <p:ph type="body" idx="1"/>
          </p:nvPr>
        </p:nvSpPr>
        <p:spPr>
          <a:xfrm>
            <a:off x="679768" y="4715153"/>
            <a:ext cx="5438024" cy="4467115"/>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dirty="0"/>
          </a:p>
        </p:txBody>
      </p:sp>
      <p:sp>
        <p:nvSpPr>
          <p:cNvPr id="1095" name="Google Shape;1095;p1: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 name="Footer Placeholder 1"/>
          <p:cNvSpPr>
            <a:spLocks noGrp="1"/>
          </p:cNvSpPr>
          <p:nvPr>
            <p:ph type="ftr" idx="10"/>
          </p:nvPr>
        </p:nvSpPr>
        <p:spPr/>
        <p:txBody>
          <a:bodyPr/>
          <a:lstStyle/>
          <a:p>
            <a:endParaRPr lang="en-ZA" dirty="0"/>
          </a:p>
        </p:txBody>
      </p:sp>
    </p:spTree>
    <p:extLst>
      <p:ext uri="{BB962C8B-B14F-4D97-AF65-F5344CB8AC3E}">
        <p14:creationId xmlns:p14="http://schemas.microsoft.com/office/powerpoint/2010/main" xmlns="" val="10231219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solidFill>
                <a:srgbClr val="F5981B"/>
              </a:solidFill>
            </a:endParaRPr>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1026"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476672"/>
            <a:ext cx="3131766" cy="1192991"/>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6396" y="5847461"/>
            <a:ext cx="2079340" cy="792088"/>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userDrawn="1"/>
        </p:nvSpPr>
        <p:spPr>
          <a:xfrm>
            <a:off x="0" y="6583362"/>
            <a:ext cx="9144000" cy="112374"/>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ln>
                <a:noFill/>
              </a:ln>
              <a:solidFill>
                <a:srgbClr val="F5981B"/>
              </a:solidFill>
            </a:endParaRPr>
          </a:p>
        </p:txBody>
      </p:sp>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Slide Number Placeholder 5"/>
          <p:cNvSpPr>
            <a:spLocks noGrp="1"/>
          </p:cNvSpPr>
          <p:nvPr>
            <p:ph type="sldNum" sz="quarter" idx="4"/>
          </p:nvPr>
        </p:nvSpPr>
        <p:spPr>
          <a:xfrm>
            <a:off x="8172400" y="6172200"/>
            <a:ext cx="5144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hf hdr="0" dt="0"/>
  <p:txStyles>
    <p:titleStyle>
      <a:lvl1pPr algn="l" defTabSz="914400" rtl="0" eaLnBrk="1" latinLnBrk="0" hangingPunct="1">
        <a:spcBef>
          <a:spcPct val="0"/>
        </a:spcBef>
        <a:buNone/>
        <a:defRPr sz="3600" b="1" kern="1200">
          <a:solidFill>
            <a:srgbClr val="F5981B"/>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F5981B"/>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F5981B"/>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852936"/>
            <a:ext cx="8316265" cy="1080120"/>
          </a:xfrm>
        </p:spPr>
        <p:txBody>
          <a:bodyPr>
            <a:normAutofit fontScale="90000"/>
          </a:bodyPr>
          <a:lstStyle/>
          <a:p>
            <a:pPr algn="ctr"/>
            <a:r>
              <a:rPr lang="en-US" dirty="0" smtClean="0"/>
              <a:t>Progress on the </a:t>
            </a:r>
            <a:br>
              <a:rPr lang="en-US" dirty="0" smtClean="0"/>
            </a:br>
            <a:r>
              <a:rPr lang="en-US" dirty="0" smtClean="0"/>
              <a:t>Implementation of the revised White Paper on Arts, Culture and Heritage</a:t>
            </a:r>
            <a:endParaRPr lang="en-ZA" dirty="0"/>
          </a:p>
        </p:txBody>
      </p:sp>
      <p:sp>
        <p:nvSpPr>
          <p:cNvPr id="11" name="Rectangle 10"/>
          <p:cNvSpPr/>
          <p:nvPr/>
        </p:nvSpPr>
        <p:spPr>
          <a:xfrm>
            <a:off x="2339752" y="4639300"/>
            <a:ext cx="6358674" cy="523220"/>
          </a:xfrm>
          <a:prstGeom prst="rect">
            <a:avLst/>
          </a:prstGeom>
        </p:spPr>
        <p:txBody>
          <a:bodyPr wrap="square">
            <a:noAutofit/>
          </a:bodyPr>
          <a:lstStyle/>
          <a:p>
            <a:pPr>
              <a:spcAft>
                <a:spcPts val="600"/>
              </a:spcAft>
            </a:pPr>
            <a:endParaRPr lang="en-US" sz="1400" dirty="0" smtClean="0">
              <a:latin typeface="Arial"/>
              <a:cs typeface="Arial"/>
            </a:endParaRPr>
          </a:p>
        </p:txBody>
      </p:sp>
      <p:sp>
        <p:nvSpPr>
          <p:cNvPr id="3" name="TextBox 2"/>
          <p:cNvSpPr txBox="1"/>
          <p:nvPr/>
        </p:nvSpPr>
        <p:spPr>
          <a:xfrm>
            <a:off x="5455956" y="4639300"/>
            <a:ext cx="3672408" cy="646331"/>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Presented by: Director-General</a:t>
            </a:r>
          </a:p>
          <a:p>
            <a:r>
              <a:rPr lang="en-US" b="1" dirty="0" smtClean="0">
                <a:latin typeface="Arial" panose="020B0604020202020204" pitchFamily="34" charset="0"/>
                <a:cs typeface="Arial" panose="020B0604020202020204" pitchFamily="34" charset="0"/>
              </a:rPr>
              <a:t>Date</a:t>
            </a:r>
            <a:r>
              <a:rPr lang="en-US" b="1" smtClean="0">
                <a:latin typeface="Arial" panose="020B0604020202020204" pitchFamily="34" charset="0"/>
                <a:cs typeface="Arial" panose="020B0604020202020204" pitchFamily="34" charset="0"/>
              </a:rPr>
              <a:t>: 03 December </a:t>
            </a:r>
            <a:r>
              <a:rPr lang="en-US" b="1" dirty="0" smtClean="0">
                <a:latin typeface="Arial" panose="020B0604020202020204" pitchFamily="34" charset="0"/>
                <a:cs typeface="Arial" panose="020B0604020202020204" pitchFamily="34" charset="0"/>
              </a:rPr>
              <a:t>2021</a:t>
            </a:r>
            <a:endParaRPr lang="en-US"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48072"/>
          </a:xfrm>
        </p:spPr>
        <p:txBody>
          <a:bodyPr>
            <a:normAutofit/>
          </a:bodyPr>
          <a:lstStyle/>
          <a:p>
            <a:r>
              <a:rPr lang="en-US" sz="2400" dirty="0" smtClean="0"/>
              <a:t>    </a:t>
            </a:r>
            <a:r>
              <a:rPr lang="en-US" sz="2200" dirty="0" smtClean="0"/>
              <a:t>DISCUSSION ON SOME OF THE PROPOSALS…</a:t>
            </a:r>
            <a:endParaRPr lang="en-US" sz="2200" dirty="0"/>
          </a:p>
        </p:txBody>
      </p:sp>
      <p:sp>
        <p:nvSpPr>
          <p:cNvPr id="3" name="Content Placeholder 2"/>
          <p:cNvSpPr>
            <a:spLocks noGrp="1"/>
          </p:cNvSpPr>
          <p:nvPr>
            <p:ph idx="1"/>
          </p:nvPr>
        </p:nvSpPr>
        <p:spPr>
          <a:xfrm>
            <a:off x="539552" y="836712"/>
            <a:ext cx="7994848" cy="5106889"/>
          </a:xfrm>
        </p:spPr>
        <p:txBody>
          <a:bodyPr>
            <a:normAutofit lnSpcReduction="10000"/>
          </a:bodyPr>
          <a:lstStyle/>
          <a:p>
            <a:pPr marL="0" indent="0" algn="just">
              <a:buNone/>
            </a:pPr>
            <a:r>
              <a:rPr lang="en-US" b="0" dirty="0" smtClean="0">
                <a:solidFill>
                  <a:schemeClr val="tx1"/>
                </a:solidFill>
              </a:rPr>
              <a:t>(k) </a:t>
            </a:r>
            <a:r>
              <a:rPr lang="en-US" sz="1800" b="0" dirty="0" smtClean="0">
                <a:solidFill>
                  <a:schemeClr val="tx1"/>
                </a:solidFill>
              </a:rPr>
              <a:t>Each </a:t>
            </a:r>
            <a:r>
              <a:rPr lang="en-US" sz="1800" b="0" dirty="0">
                <a:solidFill>
                  <a:schemeClr val="tx1"/>
                </a:solidFill>
              </a:rPr>
              <a:t>sub-sector of the cultural and creative industries sector should be </a:t>
            </a:r>
            <a:r>
              <a:rPr lang="en-US" sz="1800" dirty="0">
                <a:solidFill>
                  <a:schemeClr val="tx1"/>
                </a:solidFill>
              </a:rPr>
              <a:t>defined according to the </a:t>
            </a:r>
            <a:r>
              <a:rPr lang="en-US" sz="1800" dirty="0" smtClean="0">
                <a:solidFill>
                  <a:schemeClr val="tx1"/>
                </a:solidFill>
              </a:rPr>
              <a:t>United Nations Educational, Scientific and Cultural Organization (UNESCO) </a:t>
            </a:r>
            <a:r>
              <a:rPr lang="en-US" sz="1800" dirty="0">
                <a:solidFill>
                  <a:schemeClr val="tx1"/>
                </a:solidFill>
              </a:rPr>
              <a:t>Framework for </a:t>
            </a:r>
            <a:r>
              <a:rPr lang="en-US" sz="1800" dirty="0" smtClean="0">
                <a:solidFill>
                  <a:schemeClr val="tx1"/>
                </a:solidFill>
              </a:rPr>
              <a:t>Statistics;</a:t>
            </a:r>
          </a:p>
          <a:p>
            <a:pPr marL="0" indent="0" algn="just">
              <a:buNone/>
            </a:pPr>
            <a:endParaRPr lang="en-US" sz="1800" b="0" dirty="0">
              <a:solidFill>
                <a:schemeClr val="tx1"/>
              </a:solidFill>
            </a:endParaRPr>
          </a:p>
          <a:p>
            <a:pPr marL="0" indent="0" algn="just">
              <a:buNone/>
            </a:pPr>
            <a:r>
              <a:rPr lang="en-US" sz="1800" b="0" dirty="0" smtClean="0">
                <a:solidFill>
                  <a:schemeClr val="tx1"/>
                </a:solidFill>
              </a:rPr>
              <a:t>(l) </a:t>
            </a:r>
            <a:r>
              <a:rPr lang="en-US" sz="1800" dirty="0" smtClean="0">
                <a:solidFill>
                  <a:schemeClr val="tx1"/>
                </a:solidFill>
              </a:rPr>
              <a:t>Explore </a:t>
            </a:r>
            <a:r>
              <a:rPr lang="en-US" sz="1800" dirty="0">
                <a:solidFill>
                  <a:schemeClr val="tx1"/>
                </a:solidFill>
              </a:rPr>
              <a:t>ways in which banks and financial institutions </a:t>
            </a:r>
            <a:r>
              <a:rPr lang="en-US" sz="1800" b="0" dirty="0">
                <a:solidFill>
                  <a:schemeClr val="tx1"/>
                </a:solidFill>
              </a:rPr>
              <a:t>could play key roles in fostering technological innovation and supporting investment in township cultural businesses; </a:t>
            </a:r>
            <a:r>
              <a:rPr lang="en-US" sz="1800" dirty="0">
                <a:solidFill>
                  <a:schemeClr val="tx1"/>
                </a:solidFill>
              </a:rPr>
              <a:t>venture capital </a:t>
            </a:r>
            <a:r>
              <a:rPr lang="en-US" sz="1800" dirty="0" smtClean="0">
                <a:solidFill>
                  <a:schemeClr val="tx1"/>
                </a:solidFill>
              </a:rPr>
              <a:t>initiatives</a:t>
            </a:r>
            <a:r>
              <a:rPr lang="en-US" sz="1800" b="0" dirty="0" smtClean="0">
                <a:solidFill>
                  <a:schemeClr val="tx1"/>
                </a:solidFill>
              </a:rPr>
              <a:t>;</a:t>
            </a:r>
          </a:p>
          <a:p>
            <a:pPr marL="0" indent="0" algn="just">
              <a:buNone/>
            </a:pPr>
            <a:endParaRPr lang="en-US" sz="1800" b="0" dirty="0" smtClean="0">
              <a:solidFill>
                <a:schemeClr val="tx1"/>
              </a:solidFill>
            </a:endParaRPr>
          </a:p>
          <a:p>
            <a:pPr marL="0" indent="0" algn="just">
              <a:buNone/>
            </a:pPr>
            <a:r>
              <a:rPr lang="en-US" sz="1800" b="0" dirty="0" smtClean="0">
                <a:solidFill>
                  <a:schemeClr val="tx1"/>
                </a:solidFill>
              </a:rPr>
              <a:t>(m) </a:t>
            </a:r>
            <a:r>
              <a:rPr lang="en-US" sz="1800" dirty="0" smtClean="0">
                <a:solidFill>
                  <a:schemeClr val="tx1"/>
                </a:solidFill>
              </a:rPr>
              <a:t>Dept. will </a:t>
            </a:r>
            <a:r>
              <a:rPr lang="en-US" sz="1800" dirty="0">
                <a:solidFill>
                  <a:schemeClr val="tx1"/>
                </a:solidFill>
              </a:rPr>
              <a:t>enter into a series of discussions with the Department of Labour </a:t>
            </a:r>
            <a:r>
              <a:rPr lang="en-US" sz="1800" b="0" dirty="0">
                <a:solidFill>
                  <a:schemeClr val="tx1"/>
                </a:solidFill>
              </a:rPr>
              <a:t>to enable artists to </a:t>
            </a:r>
            <a:r>
              <a:rPr lang="en-US" sz="1800" b="0" dirty="0" smtClean="0">
                <a:solidFill>
                  <a:schemeClr val="tx1"/>
                </a:solidFill>
              </a:rPr>
              <a:t>retain </a:t>
            </a:r>
            <a:r>
              <a:rPr lang="en-US" sz="1800" b="0" dirty="0">
                <a:solidFill>
                  <a:schemeClr val="tx1"/>
                </a:solidFill>
              </a:rPr>
              <a:t>their self-employed status for taxation purposes </a:t>
            </a:r>
            <a:r>
              <a:rPr lang="en-US" sz="1800" b="0" dirty="0" smtClean="0">
                <a:solidFill>
                  <a:schemeClr val="tx1"/>
                </a:solidFill>
              </a:rPr>
              <a:t>etc.;</a:t>
            </a:r>
          </a:p>
          <a:p>
            <a:pPr marL="0" indent="0" algn="just">
              <a:buNone/>
            </a:pPr>
            <a:endParaRPr lang="en-US" sz="1800" b="0" dirty="0">
              <a:solidFill>
                <a:schemeClr val="tx1"/>
              </a:solidFill>
            </a:endParaRPr>
          </a:p>
          <a:p>
            <a:pPr marL="0" indent="0" algn="just">
              <a:buNone/>
            </a:pPr>
            <a:r>
              <a:rPr lang="en-US" sz="1800" b="0" dirty="0" smtClean="0">
                <a:solidFill>
                  <a:schemeClr val="tx1"/>
                </a:solidFill>
              </a:rPr>
              <a:t>(n)</a:t>
            </a:r>
            <a:r>
              <a:rPr lang="en-US" sz="1800" dirty="0"/>
              <a:t> </a:t>
            </a:r>
            <a:r>
              <a:rPr lang="en-US" sz="1800" b="0" dirty="0" smtClean="0">
                <a:solidFill>
                  <a:schemeClr val="tx1"/>
                </a:solidFill>
              </a:rPr>
              <a:t>Have more </a:t>
            </a:r>
            <a:r>
              <a:rPr lang="en-US" sz="1800" dirty="0">
                <a:solidFill>
                  <a:schemeClr val="tx1"/>
                </a:solidFill>
              </a:rPr>
              <a:t>systematic and formalised engagement between the Ministry of Arts and Culture and the Ministries of </a:t>
            </a:r>
            <a:r>
              <a:rPr lang="en-US" sz="1800" dirty="0" smtClean="0">
                <a:solidFill>
                  <a:schemeClr val="tx1"/>
                </a:solidFill>
              </a:rPr>
              <a:t>Education</a:t>
            </a:r>
            <a:r>
              <a:rPr lang="en-US" sz="1800" b="0" dirty="0" smtClean="0">
                <a:solidFill>
                  <a:schemeClr val="tx1"/>
                </a:solidFill>
              </a:rPr>
              <a:t>;</a:t>
            </a:r>
          </a:p>
          <a:p>
            <a:pPr marL="0" indent="0" algn="just">
              <a:buNone/>
            </a:pPr>
            <a:endParaRPr lang="en-US" sz="1800" b="0" dirty="0">
              <a:solidFill>
                <a:schemeClr val="tx1"/>
              </a:solidFill>
            </a:endParaRPr>
          </a:p>
          <a:p>
            <a:pPr marL="0" indent="0" algn="just">
              <a:buNone/>
            </a:pPr>
            <a:r>
              <a:rPr lang="en-US" sz="1800" b="0" dirty="0" smtClean="0">
                <a:solidFill>
                  <a:schemeClr val="tx1"/>
                </a:solidFill>
              </a:rPr>
              <a:t>(o) </a:t>
            </a:r>
            <a:r>
              <a:rPr lang="en-US" sz="1800" dirty="0">
                <a:solidFill>
                  <a:schemeClr val="tx1"/>
                </a:solidFill>
              </a:rPr>
              <a:t>Form partnerships with the Ministry of Basic Education and the Ministry of Arts, Culture and Heritage regarding the provision of arts, culture and heritage education </a:t>
            </a:r>
            <a:r>
              <a:rPr lang="en-US" sz="1800" b="0" dirty="0">
                <a:solidFill>
                  <a:schemeClr val="tx1"/>
                </a:solidFill>
              </a:rPr>
              <a:t>for learners at basic education </a:t>
            </a:r>
            <a:r>
              <a:rPr lang="en-US" sz="1800" b="0" dirty="0" smtClean="0">
                <a:solidFill>
                  <a:schemeClr val="tx1"/>
                </a:solidFill>
              </a:rPr>
              <a:t>level;</a:t>
            </a:r>
          </a:p>
          <a:p>
            <a:pPr marL="0" indent="0" algn="just">
              <a:buNone/>
            </a:pPr>
            <a:endParaRPr lang="en-US" sz="1800" b="0" dirty="0">
              <a:solidFill>
                <a:schemeClr val="tx1"/>
              </a:solidFill>
            </a:endParaRPr>
          </a:p>
        </p:txBody>
      </p:sp>
      <p:sp>
        <p:nvSpPr>
          <p:cNvPr id="4" name="Slide Number Placeholder 3"/>
          <p:cNvSpPr>
            <a:spLocks noGrp="1"/>
          </p:cNvSpPr>
          <p:nvPr>
            <p:ph type="sldNum" sz="quarter" idx="4"/>
          </p:nvPr>
        </p:nvSpPr>
        <p:spPr/>
        <p:txBody>
          <a:bodyPr/>
          <a:lstStyle/>
          <a:p>
            <a:r>
              <a:rPr lang="en-ZA" sz="1200" b="1" dirty="0" smtClean="0">
                <a:solidFill>
                  <a:schemeClr val="tx1"/>
                </a:solidFill>
                <a:latin typeface="Arial" panose="020B0604020202020204" pitchFamily="34" charset="0"/>
                <a:cs typeface="Arial" panose="020B0604020202020204" pitchFamily="34" charset="0"/>
              </a:rPr>
              <a:t>10</a:t>
            </a:r>
          </a:p>
        </p:txBody>
      </p:sp>
    </p:spTree>
    <p:extLst>
      <p:ext uri="{BB962C8B-B14F-4D97-AF65-F5344CB8AC3E}">
        <p14:creationId xmlns:p14="http://schemas.microsoft.com/office/powerpoint/2010/main" xmlns="" val="763970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48072"/>
          </a:xfrm>
        </p:spPr>
        <p:txBody>
          <a:bodyPr>
            <a:normAutofit/>
          </a:bodyPr>
          <a:lstStyle/>
          <a:p>
            <a:r>
              <a:rPr lang="en-US" sz="2400" dirty="0" smtClean="0"/>
              <a:t>            </a:t>
            </a:r>
            <a:r>
              <a:rPr lang="en-US" sz="2200" dirty="0" smtClean="0"/>
              <a:t>RISKS AND COMMUNICATIONS IMPLICATIONS</a:t>
            </a:r>
            <a:endParaRPr lang="en-US" sz="2200" dirty="0"/>
          </a:p>
        </p:txBody>
      </p:sp>
      <p:sp>
        <p:nvSpPr>
          <p:cNvPr id="3" name="Content Placeholder 2"/>
          <p:cNvSpPr>
            <a:spLocks noGrp="1"/>
          </p:cNvSpPr>
          <p:nvPr>
            <p:ph idx="1"/>
          </p:nvPr>
        </p:nvSpPr>
        <p:spPr>
          <a:xfrm>
            <a:off x="539552" y="836712"/>
            <a:ext cx="7994848" cy="5106889"/>
          </a:xfrm>
        </p:spPr>
        <p:txBody>
          <a:bodyPr/>
          <a:lstStyle/>
          <a:p>
            <a:pPr algn="just">
              <a:buAutoNum type="alphaLcParenBoth"/>
            </a:pPr>
            <a:r>
              <a:rPr lang="en-US" sz="1800" b="0" dirty="0" smtClean="0">
                <a:solidFill>
                  <a:schemeClr val="tx1"/>
                </a:solidFill>
              </a:rPr>
              <a:t>Possible </a:t>
            </a:r>
            <a:r>
              <a:rPr lang="en-US" sz="1800" dirty="0" smtClean="0">
                <a:solidFill>
                  <a:schemeClr val="tx1"/>
                </a:solidFill>
              </a:rPr>
              <a:t>duplication of mandates and responsibilities in institutions to be established</a:t>
            </a:r>
            <a:r>
              <a:rPr lang="en-US" sz="1800" b="0" dirty="0" smtClean="0">
                <a:solidFill>
                  <a:schemeClr val="tx1"/>
                </a:solidFill>
              </a:rPr>
              <a:t>;</a:t>
            </a:r>
          </a:p>
          <a:p>
            <a:pPr algn="just">
              <a:buAutoNum type="alphaLcParenBoth"/>
            </a:pPr>
            <a:endParaRPr lang="en-US" sz="1800" b="0" dirty="0" smtClean="0">
              <a:solidFill>
                <a:schemeClr val="tx1"/>
              </a:solidFill>
            </a:endParaRPr>
          </a:p>
          <a:p>
            <a:pPr algn="just">
              <a:buAutoNum type="alphaLcParenBoth"/>
            </a:pPr>
            <a:r>
              <a:rPr lang="en-US" sz="1800" dirty="0" smtClean="0">
                <a:solidFill>
                  <a:schemeClr val="tx1"/>
                </a:solidFill>
              </a:rPr>
              <a:t>Determine the need, feasibility and sustainability of such proposed new institutions </a:t>
            </a:r>
            <a:r>
              <a:rPr lang="en-US" sz="1800" b="0" dirty="0" smtClean="0">
                <a:solidFill>
                  <a:schemeClr val="tx1"/>
                </a:solidFill>
              </a:rPr>
              <a:t>– consider current financial constraints;</a:t>
            </a:r>
          </a:p>
          <a:p>
            <a:pPr algn="just">
              <a:buAutoNum type="alphaLcParenBoth"/>
            </a:pPr>
            <a:endParaRPr lang="en-US" sz="1800" b="0" dirty="0" smtClean="0">
              <a:solidFill>
                <a:schemeClr val="tx1"/>
              </a:solidFill>
            </a:endParaRPr>
          </a:p>
          <a:p>
            <a:pPr algn="just">
              <a:buAutoNum type="alphaLcParenBoth"/>
            </a:pPr>
            <a:r>
              <a:rPr lang="en-US" sz="1800" dirty="0" smtClean="0">
                <a:solidFill>
                  <a:schemeClr val="tx1"/>
                </a:solidFill>
              </a:rPr>
              <a:t>Potential increase in the number of entities of the DSAC </a:t>
            </a:r>
            <a:r>
              <a:rPr lang="en-US" sz="1800" b="0" dirty="0" smtClean="0">
                <a:solidFill>
                  <a:schemeClr val="tx1"/>
                </a:solidFill>
              </a:rPr>
              <a:t>– increase </a:t>
            </a:r>
            <a:r>
              <a:rPr lang="en-US" sz="1800" b="0" u="sng" dirty="0" smtClean="0">
                <a:solidFill>
                  <a:schemeClr val="tx1"/>
                </a:solidFill>
              </a:rPr>
              <a:t>administrative burden </a:t>
            </a:r>
            <a:r>
              <a:rPr lang="en-US" sz="1800" b="0" dirty="0" smtClean="0">
                <a:solidFill>
                  <a:schemeClr val="tx1"/>
                </a:solidFill>
              </a:rPr>
              <a:t>and </a:t>
            </a:r>
            <a:r>
              <a:rPr lang="en-US" sz="1800" b="0" u="sng" dirty="0" smtClean="0">
                <a:solidFill>
                  <a:schemeClr val="tx1"/>
                </a:solidFill>
              </a:rPr>
              <a:t>operational and administrations costs </a:t>
            </a:r>
            <a:r>
              <a:rPr lang="en-US" sz="1800" b="0" dirty="0" smtClean="0">
                <a:solidFill>
                  <a:schemeClr val="tx1"/>
                </a:solidFill>
              </a:rPr>
              <a:t>including payments to Council or Board members;</a:t>
            </a:r>
          </a:p>
          <a:p>
            <a:pPr algn="just">
              <a:buAutoNum type="alphaLcParenBoth"/>
            </a:pPr>
            <a:endParaRPr lang="en-US" sz="1800" b="0" dirty="0" smtClean="0">
              <a:solidFill>
                <a:schemeClr val="tx1"/>
              </a:solidFill>
            </a:endParaRPr>
          </a:p>
          <a:p>
            <a:pPr algn="just">
              <a:buAutoNum type="alphaLcParenBoth"/>
            </a:pPr>
            <a:r>
              <a:rPr lang="en-US" sz="1800" dirty="0" smtClean="0">
                <a:solidFill>
                  <a:schemeClr val="tx1"/>
                </a:solidFill>
              </a:rPr>
              <a:t>Consider the need for renaming institutions </a:t>
            </a:r>
            <a:r>
              <a:rPr lang="en-US" sz="1800" b="0" dirty="0" smtClean="0">
                <a:solidFill>
                  <a:schemeClr val="tx1"/>
                </a:solidFill>
              </a:rPr>
              <a:t>including the financial costs thereof;</a:t>
            </a:r>
          </a:p>
          <a:p>
            <a:pPr algn="just">
              <a:buAutoNum type="alphaLcParenBoth"/>
            </a:pPr>
            <a:endParaRPr lang="en-US" sz="1800" b="0" dirty="0">
              <a:solidFill>
                <a:schemeClr val="tx1"/>
              </a:solidFill>
            </a:endParaRPr>
          </a:p>
          <a:p>
            <a:pPr algn="just">
              <a:buAutoNum type="alphaLcParenBoth"/>
            </a:pPr>
            <a:r>
              <a:rPr lang="en-US" sz="1800" dirty="0" smtClean="0">
                <a:solidFill>
                  <a:schemeClr val="tx1"/>
                </a:solidFill>
              </a:rPr>
              <a:t>Consult the institutions first </a:t>
            </a:r>
            <a:r>
              <a:rPr lang="en-US" sz="1800" b="0" dirty="0" smtClean="0">
                <a:solidFill>
                  <a:schemeClr val="tx1"/>
                </a:solidFill>
              </a:rPr>
              <a:t>before making pronouncements on changes that are likely to take place.</a:t>
            </a:r>
          </a:p>
          <a:p>
            <a:pPr>
              <a:buAutoNum type="alphaLcParenBoth" startAt="16"/>
            </a:pPr>
            <a:endParaRPr lang="en-US" sz="1800" b="0" dirty="0">
              <a:solidFill>
                <a:schemeClr val="tx1"/>
              </a:solidFill>
            </a:endParaRPr>
          </a:p>
          <a:p>
            <a:pPr marL="0" indent="0">
              <a:buNone/>
            </a:pPr>
            <a:endParaRPr lang="en-US" b="0" dirty="0">
              <a:solidFill>
                <a:schemeClr val="tx1"/>
              </a:solidFill>
            </a:endParaRPr>
          </a:p>
        </p:txBody>
      </p:sp>
      <p:sp>
        <p:nvSpPr>
          <p:cNvPr id="4" name="Slide Number Placeholder 3"/>
          <p:cNvSpPr>
            <a:spLocks noGrp="1"/>
          </p:cNvSpPr>
          <p:nvPr>
            <p:ph type="sldNum" sz="quarter" idx="4"/>
          </p:nvPr>
        </p:nvSpPr>
        <p:spPr>
          <a:xfrm>
            <a:off x="8113406" y="6093296"/>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11</a:t>
            </a:r>
          </a:p>
        </p:txBody>
      </p:sp>
    </p:spTree>
    <p:extLst>
      <p:ext uri="{BB962C8B-B14F-4D97-AF65-F5344CB8AC3E}">
        <p14:creationId xmlns:p14="http://schemas.microsoft.com/office/powerpoint/2010/main" xmlns="" val="2367819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432048"/>
          </a:xfrm>
        </p:spPr>
        <p:txBody>
          <a:bodyPr>
            <a:normAutofit fontScale="90000"/>
          </a:bodyPr>
          <a:lstStyle/>
          <a:p>
            <a:r>
              <a:rPr lang="en-US" sz="2400" dirty="0" smtClean="0"/>
              <a:t>                                        TIMELINES </a:t>
            </a:r>
            <a:endParaRPr lang="en-US" sz="2400" dirty="0"/>
          </a:p>
        </p:txBody>
      </p:sp>
      <p:sp>
        <p:nvSpPr>
          <p:cNvPr id="3" name="Content Placeholder 2"/>
          <p:cNvSpPr>
            <a:spLocks noGrp="1"/>
          </p:cNvSpPr>
          <p:nvPr>
            <p:ph idx="1"/>
          </p:nvPr>
        </p:nvSpPr>
        <p:spPr>
          <a:xfrm>
            <a:off x="539552" y="620688"/>
            <a:ext cx="7994848" cy="5400600"/>
          </a:xfrm>
        </p:spPr>
        <p:txBody>
          <a:bodyPr>
            <a:noAutofit/>
          </a:bodyPr>
          <a:lstStyle/>
          <a:p>
            <a:pPr marL="0" indent="0" algn="just">
              <a:lnSpc>
                <a:spcPct val="150000"/>
              </a:lnSpc>
              <a:spcBef>
                <a:spcPts val="0"/>
              </a:spcBef>
              <a:buNone/>
            </a:pPr>
            <a:r>
              <a:rPr lang="en-US" sz="1700" b="0" dirty="0" smtClean="0">
                <a:solidFill>
                  <a:schemeClr val="tx1"/>
                </a:solidFill>
              </a:rPr>
              <a:t>The timelines will primarily be informed by </a:t>
            </a:r>
            <a:r>
              <a:rPr lang="en-US" sz="1700" dirty="0" smtClean="0">
                <a:solidFill>
                  <a:schemeClr val="tx1"/>
                </a:solidFill>
              </a:rPr>
              <a:t>resolutions of the </a:t>
            </a:r>
            <a:r>
              <a:rPr lang="en-US" sz="1700" dirty="0">
                <a:solidFill>
                  <a:schemeClr val="tx1"/>
                </a:solidFill>
              </a:rPr>
              <a:t>S</a:t>
            </a:r>
            <a:r>
              <a:rPr lang="en-US" sz="1700" dirty="0" smtClean="0">
                <a:solidFill>
                  <a:schemeClr val="tx1"/>
                </a:solidFill>
              </a:rPr>
              <a:t>trategic </a:t>
            </a:r>
            <a:r>
              <a:rPr lang="en-US" sz="1700" dirty="0">
                <a:solidFill>
                  <a:schemeClr val="tx1"/>
                </a:solidFill>
              </a:rPr>
              <a:t>P</a:t>
            </a:r>
            <a:r>
              <a:rPr lang="en-US" sz="1700" dirty="0" smtClean="0">
                <a:solidFill>
                  <a:schemeClr val="tx1"/>
                </a:solidFill>
              </a:rPr>
              <a:t>lanning sessions </a:t>
            </a:r>
            <a:r>
              <a:rPr lang="en-US" sz="1700" dirty="0">
                <a:solidFill>
                  <a:schemeClr val="tx1"/>
                </a:solidFill>
              </a:rPr>
              <a:t>of the relevant </a:t>
            </a:r>
            <a:r>
              <a:rPr lang="en-US" sz="1700" dirty="0" smtClean="0">
                <a:solidFill>
                  <a:schemeClr val="tx1"/>
                </a:solidFill>
              </a:rPr>
              <a:t>branches</a:t>
            </a:r>
            <a:r>
              <a:rPr lang="en-US" sz="1700" b="0" dirty="0" smtClean="0">
                <a:solidFill>
                  <a:schemeClr val="tx1"/>
                </a:solidFill>
              </a:rPr>
              <a:t> when they consider proposals made in the White Paper.</a:t>
            </a:r>
          </a:p>
          <a:p>
            <a:pPr marL="0" indent="0" algn="just">
              <a:lnSpc>
                <a:spcPct val="150000"/>
              </a:lnSpc>
              <a:spcBef>
                <a:spcPts val="0"/>
              </a:spcBef>
              <a:buNone/>
            </a:pPr>
            <a:endParaRPr lang="en-US" sz="1700" b="0" dirty="0" smtClean="0">
              <a:solidFill>
                <a:schemeClr val="tx1"/>
              </a:solidFill>
            </a:endParaRPr>
          </a:p>
          <a:p>
            <a:pPr marL="0" indent="0" algn="just">
              <a:lnSpc>
                <a:spcPct val="150000"/>
              </a:lnSpc>
              <a:spcBef>
                <a:spcPts val="0"/>
              </a:spcBef>
              <a:buNone/>
            </a:pPr>
            <a:r>
              <a:rPr lang="en-US" sz="1700" b="0" dirty="0" smtClean="0">
                <a:solidFill>
                  <a:schemeClr val="tx1"/>
                </a:solidFill>
              </a:rPr>
              <a:t>Secondly, </a:t>
            </a:r>
            <a:r>
              <a:rPr lang="en-US" sz="1700" dirty="0" smtClean="0">
                <a:solidFill>
                  <a:schemeClr val="tx1"/>
                </a:solidFill>
              </a:rPr>
              <a:t>the finalisation and outcome of relevant </a:t>
            </a:r>
            <a:r>
              <a:rPr lang="en-US" sz="1700" dirty="0">
                <a:solidFill>
                  <a:schemeClr val="tx1"/>
                </a:solidFill>
              </a:rPr>
              <a:t>f</a:t>
            </a:r>
            <a:r>
              <a:rPr lang="en-US" sz="1700" dirty="0" smtClean="0">
                <a:solidFill>
                  <a:schemeClr val="tx1"/>
                </a:solidFill>
              </a:rPr>
              <a:t>easibility studies</a:t>
            </a:r>
            <a:r>
              <a:rPr lang="en-US" sz="1700" b="0" dirty="0" smtClean="0">
                <a:solidFill>
                  <a:schemeClr val="tx1"/>
                </a:solidFill>
              </a:rPr>
              <a:t>, where applicable including </a:t>
            </a:r>
            <a:r>
              <a:rPr lang="en-US" sz="1700" dirty="0" smtClean="0">
                <a:solidFill>
                  <a:schemeClr val="tx1"/>
                </a:solidFill>
              </a:rPr>
              <a:t>meetings or consultations between the relevant </a:t>
            </a:r>
            <a:r>
              <a:rPr lang="en-US" sz="1700" dirty="0">
                <a:solidFill>
                  <a:schemeClr val="tx1"/>
                </a:solidFill>
              </a:rPr>
              <a:t>l</a:t>
            </a:r>
            <a:r>
              <a:rPr lang="en-US" sz="1700" dirty="0" smtClean="0">
                <a:solidFill>
                  <a:schemeClr val="tx1"/>
                </a:solidFill>
              </a:rPr>
              <a:t>ine function/s, </a:t>
            </a:r>
            <a:r>
              <a:rPr lang="en-US" sz="1700" dirty="0">
                <a:solidFill>
                  <a:schemeClr val="tx1"/>
                </a:solidFill>
              </a:rPr>
              <a:t>Entities Management Unit, the Legal Services Unit and the Institution itself (Executive &amp; Board or Council</a:t>
            </a:r>
            <a:r>
              <a:rPr lang="en-US" sz="1700" b="0" dirty="0">
                <a:solidFill>
                  <a:schemeClr val="tx1"/>
                </a:solidFill>
              </a:rPr>
              <a:t>) </a:t>
            </a:r>
            <a:r>
              <a:rPr lang="en-US" sz="1700" b="0" dirty="0" smtClean="0">
                <a:solidFill>
                  <a:schemeClr val="tx1"/>
                </a:solidFill>
              </a:rPr>
              <a:t>where matters of substance </a:t>
            </a:r>
            <a:r>
              <a:rPr lang="en-US" sz="1700" b="0" dirty="0">
                <a:solidFill>
                  <a:schemeClr val="tx1"/>
                </a:solidFill>
              </a:rPr>
              <a:t>that need to be addressed </a:t>
            </a:r>
            <a:r>
              <a:rPr lang="en-US" sz="1700" b="0" dirty="0" smtClean="0">
                <a:solidFill>
                  <a:schemeClr val="tx1"/>
                </a:solidFill>
              </a:rPr>
              <a:t>on legislation if applicable will influence timelines for achievement of deliverables.</a:t>
            </a:r>
          </a:p>
          <a:p>
            <a:pPr marL="0" indent="0" algn="just">
              <a:lnSpc>
                <a:spcPct val="150000"/>
              </a:lnSpc>
              <a:spcBef>
                <a:spcPts val="0"/>
              </a:spcBef>
              <a:buNone/>
            </a:pPr>
            <a:endParaRPr lang="en-US" sz="1700" b="0" dirty="0" smtClean="0">
              <a:solidFill>
                <a:schemeClr val="tx1"/>
              </a:solidFill>
            </a:endParaRPr>
          </a:p>
          <a:p>
            <a:pPr marL="0" indent="0" algn="just">
              <a:lnSpc>
                <a:spcPct val="150000"/>
              </a:lnSpc>
              <a:spcBef>
                <a:spcPts val="0"/>
              </a:spcBef>
              <a:buNone/>
            </a:pPr>
            <a:r>
              <a:rPr lang="en-US" sz="1700" b="0" dirty="0" smtClean="0">
                <a:solidFill>
                  <a:schemeClr val="tx1"/>
                </a:solidFill>
              </a:rPr>
              <a:t>Lastly, </a:t>
            </a:r>
            <a:r>
              <a:rPr lang="en-US" sz="1700" dirty="0" smtClean="0">
                <a:solidFill>
                  <a:schemeClr val="tx1"/>
                </a:solidFill>
              </a:rPr>
              <a:t>prioritization of matters </a:t>
            </a:r>
            <a:r>
              <a:rPr lang="en-US" sz="1700" b="0" dirty="0" smtClean="0">
                <a:solidFill>
                  <a:schemeClr val="tx1"/>
                </a:solidFill>
              </a:rPr>
              <a:t>to be dealt with, </a:t>
            </a:r>
            <a:r>
              <a:rPr lang="en-US" sz="1700" dirty="0" smtClean="0">
                <a:solidFill>
                  <a:schemeClr val="tx1"/>
                </a:solidFill>
              </a:rPr>
              <a:t>capacity (human resources and skills)</a:t>
            </a:r>
            <a:r>
              <a:rPr lang="en-US" sz="1700" b="0" dirty="0" smtClean="0">
                <a:solidFill>
                  <a:schemeClr val="tx1"/>
                </a:solidFill>
              </a:rPr>
              <a:t> and inclusion of relevant matters in the </a:t>
            </a:r>
            <a:r>
              <a:rPr lang="en-US" sz="1700" dirty="0" smtClean="0">
                <a:solidFill>
                  <a:schemeClr val="tx1"/>
                </a:solidFill>
              </a:rPr>
              <a:t>Legislative programme </a:t>
            </a:r>
            <a:r>
              <a:rPr lang="en-US" sz="1700" b="0" dirty="0" smtClean="0">
                <a:solidFill>
                  <a:schemeClr val="tx1"/>
                </a:solidFill>
              </a:rPr>
              <a:t>for each year.</a:t>
            </a:r>
            <a:endParaRPr lang="en-US" sz="1700" b="0" dirty="0">
              <a:solidFill>
                <a:schemeClr val="tx1"/>
              </a:solidFill>
            </a:endParaRPr>
          </a:p>
        </p:txBody>
      </p:sp>
      <p:sp>
        <p:nvSpPr>
          <p:cNvPr id="4" name="Slide Number Placeholder 3"/>
          <p:cNvSpPr>
            <a:spLocks noGrp="1"/>
          </p:cNvSpPr>
          <p:nvPr>
            <p:ph type="sldNum" sz="quarter" idx="4"/>
          </p:nvPr>
        </p:nvSpPr>
        <p:spPr/>
        <p:txBody>
          <a:bodyPr/>
          <a:lstStyle/>
          <a:p>
            <a:r>
              <a:rPr lang="en-ZA" sz="1200" b="1" dirty="0" smtClean="0">
                <a:solidFill>
                  <a:schemeClr val="tx1"/>
                </a:solidFill>
                <a:latin typeface="Arial" panose="020B0604020202020204" pitchFamily="34" charset="0"/>
                <a:cs typeface="Arial" panose="020B0604020202020204" pitchFamily="34" charset="0"/>
              </a:rPr>
              <a:t>12</a:t>
            </a:r>
          </a:p>
        </p:txBody>
      </p:sp>
    </p:spTree>
    <p:extLst>
      <p:ext uri="{BB962C8B-B14F-4D97-AF65-F5344CB8AC3E}">
        <p14:creationId xmlns:p14="http://schemas.microsoft.com/office/powerpoint/2010/main" xmlns="" val="1805472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516824"/>
          </a:xfrm>
        </p:spPr>
        <p:txBody>
          <a:bodyPr>
            <a:normAutofit/>
          </a:bodyPr>
          <a:lstStyle/>
          <a:p>
            <a:r>
              <a:rPr lang="en-US" sz="2200" dirty="0" smtClean="0"/>
              <a:t>                                WAY FORWARD</a:t>
            </a:r>
            <a:endParaRPr lang="en-US" sz="2200" dirty="0"/>
          </a:p>
        </p:txBody>
      </p:sp>
      <p:sp>
        <p:nvSpPr>
          <p:cNvPr id="3" name="Content Placeholder 2"/>
          <p:cNvSpPr>
            <a:spLocks noGrp="1"/>
          </p:cNvSpPr>
          <p:nvPr>
            <p:ph idx="1"/>
          </p:nvPr>
        </p:nvSpPr>
        <p:spPr>
          <a:xfrm>
            <a:off x="251520" y="777472"/>
            <a:ext cx="8640960" cy="5132232"/>
          </a:xfrm>
        </p:spPr>
        <p:txBody>
          <a:bodyPr>
            <a:noAutofit/>
          </a:bodyPr>
          <a:lstStyle/>
          <a:p>
            <a:pPr algn="just">
              <a:lnSpc>
                <a:spcPct val="150000"/>
              </a:lnSpc>
              <a:spcBef>
                <a:spcPts val="0"/>
              </a:spcBef>
            </a:pPr>
            <a:r>
              <a:rPr lang="en-US" sz="1400" dirty="0" smtClean="0">
                <a:solidFill>
                  <a:schemeClr val="tx1"/>
                </a:solidFill>
              </a:rPr>
              <a:t>Department assesses its capacity to deliver </a:t>
            </a:r>
            <a:r>
              <a:rPr lang="en-US" sz="1400" b="0" dirty="0" smtClean="0">
                <a:solidFill>
                  <a:schemeClr val="tx1"/>
                </a:solidFill>
              </a:rPr>
              <a:t>on the tasks required of it including policy development or formulation and the enactment, amendment and or repeal of legislation, if any.</a:t>
            </a:r>
          </a:p>
          <a:p>
            <a:pPr algn="just">
              <a:lnSpc>
                <a:spcPct val="150000"/>
              </a:lnSpc>
              <a:spcBef>
                <a:spcPts val="0"/>
              </a:spcBef>
            </a:pPr>
            <a:endParaRPr lang="en-US" sz="1400" b="0" dirty="0" smtClean="0">
              <a:solidFill>
                <a:schemeClr val="tx1"/>
              </a:solidFill>
            </a:endParaRPr>
          </a:p>
          <a:p>
            <a:pPr algn="just">
              <a:lnSpc>
                <a:spcPct val="150000"/>
              </a:lnSpc>
              <a:spcBef>
                <a:spcPts val="0"/>
              </a:spcBef>
            </a:pPr>
            <a:r>
              <a:rPr lang="en-US" sz="1400" b="0" dirty="0" smtClean="0">
                <a:solidFill>
                  <a:schemeClr val="tx1"/>
                </a:solidFill>
              </a:rPr>
              <a:t>If there is no adequate capacity to deliver on the above, the </a:t>
            </a:r>
            <a:r>
              <a:rPr lang="en-US" sz="1400" dirty="0" smtClean="0">
                <a:solidFill>
                  <a:schemeClr val="tx1"/>
                </a:solidFill>
              </a:rPr>
              <a:t>Department must develop a clear plan, </a:t>
            </a:r>
            <a:r>
              <a:rPr lang="en-US" sz="1400" u="sng" dirty="0" smtClean="0">
                <a:solidFill>
                  <a:schemeClr val="tx1"/>
                </a:solidFill>
              </a:rPr>
              <a:t>timeously</a:t>
            </a:r>
            <a:r>
              <a:rPr lang="en-US" sz="1400" dirty="0" smtClean="0">
                <a:solidFill>
                  <a:schemeClr val="tx1"/>
                </a:solidFill>
              </a:rPr>
              <a:t> </a:t>
            </a:r>
            <a:r>
              <a:rPr lang="en-US" sz="1400" b="0" dirty="0" smtClean="0">
                <a:solidFill>
                  <a:schemeClr val="tx1"/>
                </a:solidFill>
              </a:rPr>
              <a:t>on how to carry out the tasks at hand including </a:t>
            </a:r>
            <a:r>
              <a:rPr lang="en-US" sz="1400" dirty="0" smtClean="0">
                <a:solidFill>
                  <a:schemeClr val="tx1"/>
                </a:solidFill>
              </a:rPr>
              <a:t>urgent recruitment of skilled personnel </a:t>
            </a:r>
            <a:r>
              <a:rPr lang="en-US" sz="1400" b="0" dirty="0" smtClean="0">
                <a:solidFill>
                  <a:schemeClr val="tx1"/>
                </a:solidFill>
              </a:rPr>
              <a:t>where applicable and </a:t>
            </a:r>
            <a:r>
              <a:rPr lang="en-US" sz="1400" dirty="0" smtClean="0">
                <a:solidFill>
                  <a:schemeClr val="tx1"/>
                </a:solidFill>
              </a:rPr>
              <a:t>outsourcing the work </a:t>
            </a:r>
            <a:r>
              <a:rPr lang="en-US" sz="1400" b="0" dirty="0" smtClean="0">
                <a:solidFill>
                  <a:schemeClr val="tx1"/>
                </a:solidFill>
              </a:rPr>
              <a:t>where relevant. All these processes must be in line with the </a:t>
            </a:r>
            <a:r>
              <a:rPr lang="en-US" sz="1400" dirty="0" smtClean="0">
                <a:solidFill>
                  <a:schemeClr val="tx1"/>
                </a:solidFill>
              </a:rPr>
              <a:t>relevant Supply Chain </a:t>
            </a:r>
            <a:r>
              <a:rPr lang="en-US" sz="1400" dirty="0">
                <a:solidFill>
                  <a:schemeClr val="tx1"/>
                </a:solidFill>
              </a:rPr>
              <a:t>M</a:t>
            </a:r>
            <a:r>
              <a:rPr lang="en-US" sz="1400" dirty="0" smtClean="0">
                <a:solidFill>
                  <a:schemeClr val="tx1"/>
                </a:solidFill>
              </a:rPr>
              <a:t>anagement (SCM) processes</a:t>
            </a:r>
            <a:r>
              <a:rPr lang="en-US" sz="1400" b="0" dirty="0" smtClean="0">
                <a:solidFill>
                  <a:schemeClr val="tx1"/>
                </a:solidFill>
              </a:rPr>
              <a:t>.</a:t>
            </a:r>
          </a:p>
          <a:p>
            <a:pPr marL="0" indent="0" algn="just">
              <a:lnSpc>
                <a:spcPct val="150000"/>
              </a:lnSpc>
              <a:spcBef>
                <a:spcPts val="0"/>
              </a:spcBef>
              <a:buNone/>
            </a:pPr>
            <a:endParaRPr lang="en-US" sz="1400" b="0" dirty="0" smtClean="0">
              <a:solidFill>
                <a:schemeClr val="tx1"/>
              </a:solidFill>
            </a:endParaRPr>
          </a:p>
          <a:p>
            <a:pPr algn="just">
              <a:lnSpc>
                <a:spcPct val="150000"/>
              </a:lnSpc>
              <a:spcBef>
                <a:spcPts val="0"/>
              </a:spcBef>
            </a:pPr>
            <a:r>
              <a:rPr lang="en-US" sz="1400" b="0" dirty="0">
                <a:solidFill>
                  <a:schemeClr val="tx1"/>
                </a:solidFill>
              </a:rPr>
              <a:t>The primary mandate of a national government department is </a:t>
            </a:r>
            <a:r>
              <a:rPr lang="en-US" sz="1400" dirty="0">
                <a:solidFill>
                  <a:schemeClr val="tx1"/>
                </a:solidFill>
              </a:rPr>
              <a:t>policy formulation </a:t>
            </a:r>
            <a:r>
              <a:rPr lang="en-US" sz="1400" b="0" dirty="0">
                <a:solidFill>
                  <a:schemeClr val="tx1"/>
                </a:solidFill>
              </a:rPr>
              <a:t>and the </a:t>
            </a:r>
            <a:r>
              <a:rPr lang="en-US" sz="1400" dirty="0">
                <a:solidFill>
                  <a:schemeClr val="tx1"/>
                </a:solidFill>
              </a:rPr>
              <a:t>development of legislation</a:t>
            </a:r>
            <a:r>
              <a:rPr lang="en-US" sz="1400" b="0" dirty="0">
                <a:solidFill>
                  <a:schemeClr val="tx1"/>
                </a:solidFill>
              </a:rPr>
              <a:t>. </a:t>
            </a:r>
          </a:p>
          <a:p>
            <a:pPr marL="0" indent="0" algn="just">
              <a:lnSpc>
                <a:spcPct val="150000"/>
              </a:lnSpc>
              <a:spcBef>
                <a:spcPts val="0"/>
              </a:spcBef>
              <a:buNone/>
            </a:pPr>
            <a:endParaRPr lang="en-US" sz="1400" b="0" dirty="0">
              <a:solidFill>
                <a:schemeClr val="tx1"/>
              </a:solidFill>
            </a:endParaRPr>
          </a:p>
          <a:p>
            <a:pPr algn="just">
              <a:lnSpc>
                <a:spcPct val="150000"/>
              </a:lnSpc>
              <a:spcBef>
                <a:spcPts val="0"/>
              </a:spcBef>
            </a:pPr>
            <a:r>
              <a:rPr lang="en-US" sz="1400" b="0" dirty="0">
                <a:solidFill>
                  <a:schemeClr val="tx1"/>
                </a:solidFill>
              </a:rPr>
              <a:t>DSAC will also conduct a benchmarking exercise with other Departments in order to ensure that both the </a:t>
            </a:r>
            <a:r>
              <a:rPr lang="en-US" sz="1400" dirty="0">
                <a:solidFill>
                  <a:schemeClr val="tx1"/>
                </a:solidFill>
              </a:rPr>
              <a:t>Policy Coordination Unit </a:t>
            </a:r>
            <a:r>
              <a:rPr lang="en-US" sz="1400" b="0" dirty="0">
                <a:solidFill>
                  <a:schemeClr val="tx1"/>
                </a:solidFill>
              </a:rPr>
              <a:t>and the </a:t>
            </a:r>
            <a:r>
              <a:rPr lang="en-US" sz="1400" dirty="0">
                <a:solidFill>
                  <a:schemeClr val="tx1"/>
                </a:solidFill>
              </a:rPr>
              <a:t>Legal Services Unit </a:t>
            </a:r>
            <a:r>
              <a:rPr lang="en-US" sz="1400" b="0" dirty="0">
                <a:solidFill>
                  <a:schemeClr val="tx1"/>
                </a:solidFill>
              </a:rPr>
              <a:t>are able to deliver on their respective mandates.</a:t>
            </a:r>
            <a:r>
              <a:rPr lang="en-US" sz="1400" dirty="0">
                <a:solidFill>
                  <a:schemeClr val="tx1"/>
                </a:solidFill>
              </a:rPr>
              <a:t> </a:t>
            </a:r>
          </a:p>
          <a:p>
            <a:pPr algn="just">
              <a:lnSpc>
                <a:spcPct val="150000"/>
              </a:lnSpc>
              <a:spcBef>
                <a:spcPts val="0"/>
              </a:spcBef>
            </a:pPr>
            <a:endParaRPr lang="en-US" sz="1400" dirty="0">
              <a:solidFill>
                <a:schemeClr val="tx1"/>
              </a:solidFill>
            </a:endParaRPr>
          </a:p>
          <a:p>
            <a:pPr algn="just">
              <a:lnSpc>
                <a:spcPct val="150000"/>
              </a:lnSpc>
              <a:spcBef>
                <a:spcPts val="0"/>
              </a:spcBef>
            </a:pPr>
            <a:r>
              <a:rPr lang="en-US" sz="1400" b="0" dirty="0">
                <a:solidFill>
                  <a:schemeClr val="tx1"/>
                </a:solidFill>
              </a:rPr>
              <a:t>Any other </a:t>
            </a:r>
            <a:r>
              <a:rPr lang="en-US" sz="1400" dirty="0">
                <a:solidFill>
                  <a:schemeClr val="tx1"/>
                </a:solidFill>
              </a:rPr>
              <a:t>relevant considerations</a:t>
            </a:r>
            <a:r>
              <a:rPr lang="en-US" sz="1400" b="0" dirty="0">
                <a:solidFill>
                  <a:schemeClr val="tx1"/>
                </a:solidFill>
              </a:rPr>
              <a:t> that might impact of the implementation of the White Paper.</a:t>
            </a:r>
          </a:p>
          <a:p>
            <a:pPr algn="just">
              <a:lnSpc>
                <a:spcPct val="150000"/>
              </a:lnSpc>
              <a:spcBef>
                <a:spcPts val="0"/>
              </a:spcBef>
            </a:pPr>
            <a:endParaRPr lang="en-US" sz="1400" b="0" dirty="0" smtClean="0">
              <a:solidFill>
                <a:schemeClr val="tx1"/>
              </a:solidFill>
            </a:endParaRPr>
          </a:p>
          <a:p>
            <a:pPr marL="0" indent="0" algn="just">
              <a:lnSpc>
                <a:spcPct val="150000"/>
              </a:lnSpc>
              <a:spcBef>
                <a:spcPts val="0"/>
              </a:spcBef>
              <a:buNone/>
            </a:pPr>
            <a:endParaRPr lang="en-US" sz="1400" b="0" dirty="0">
              <a:solidFill>
                <a:schemeClr val="tx1"/>
              </a:solidFill>
            </a:endParaRPr>
          </a:p>
        </p:txBody>
      </p:sp>
      <p:sp>
        <p:nvSpPr>
          <p:cNvPr id="4" name="Slide Number Placeholder 3"/>
          <p:cNvSpPr>
            <a:spLocks noGrp="1"/>
          </p:cNvSpPr>
          <p:nvPr>
            <p:ph type="sldNum" sz="quarter" idx="4"/>
          </p:nvPr>
        </p:nvSpPr>
        <p:spPr/>
        <p:txBody>
          <a:bodyPr/>
          <a:lstStyle/>
          <a:p>
            <a:r>
              <a:rPr lang="en-ZA" sz="1200" b="1" dirty="0" smtClean="0">
                <a:solidFill>
                  <a:schemeClr val="tx1"/>
                </a:solidFill>
                <a:latin typeface="Arial" panose="020B0604020202020204" pitchFamily="34" charset="0"/>
                <a:cs typeface="Arial" panose="020B0604020202020204" pitchFamily="34" charset="0"/>
              </a:rPr>
              <a:t>13</a:t>
            </a:r>
          </a:p>
        </p:txBody>
      </p:sp>
    </p:spTree>
    <p:extLst>
      <p:ext uri="{BB962C8B-B14F-4D97-AF65-F5344CB8AC3E}">
        <p14:creationId xmlns:p14="http://schemas.microsoft.com/office/powerpoint/2010/main" xmlns="" val="3455954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96"/>
        <p:cNvGrpSpPr/>
        <p:nvPr/>
      </p:nvGrpSpPr>
      <p:grpSpPr>
        <a:xfrm>
          <a:off x="0" y="0"/>
          <a:ext cx="0" cy="0"/>
          <a:chOff x="0" y="0"/>
          <a:chExt cx="0" cy="0"/>
        </a:xfrm>
      </p:grpSpPr>
      <p:sp>
        <p:nvSpPr>
          <p:cNvPr id="1097" name="Google Shape;1097;p12"/>
          <p:cNvSpPr txBox="1">
            <a:spLocks noGrp="1"/>
          </p:cNvSpPr>
          <p:nvPr>
            <p:ph type="ctrTitle"/>
          </p:nvPr>
        </p:nvSpPr>
        <p:spPr>
          <a:xfrm>
            <a:off x="0" y="2348880"/>
            <a:ext cx="9144000" cy="2304300"/>
          </a:xfrm>
          <a:prstGeom prst="rect">
            <a:avLst/>
          </a:prstGeom>
          <a:noFill/>
          <a:ln>
            <a:noFill/>
          </a:ln>
        </p:spPr>
        <p:txBody>
          <a:bodyPr spcFirstLastPara="1" wrap="square" lIns="91425" tIns="45700" rIns="91425" bIns="45700" anchor="t" anchorCtr="0">
            <a:normAutofit/>
          </a:bodyPr>
          <a:lstStyle/>
          <a:p>
            <a:pPr lvl="0" algn="ctr">
              <a:buSzPts val="2160"/>
            </a:pP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UPDATE ON ARTS CULTURE AND DEVELOPMENT INTERVENTIONS</a:t>
            </a:r>
            <a:br>
              <a:rPr lang="en-US" sz="2000" dirty="0" smtClean="0"/>
            </a:br>
            <a:r>
              <a:rPr lang="en-US" sz="2000" dirty="0" smtClean="0"/>
              <a:t> </a:t>
            </a:r>
            <a:br>
              <a:rPr lang="en-US" sz="2000" dirty="0" smtClean="0"/>
            </a:br>
            <a:r>
              <a:rPr lang="en-US" sz="2000" dirty="0" smtClean="0"/>
              <a:t/>
            </a:r>
            <a:br>
              <a:rPr lang="en-US" sz="2000" dirty="0" smtClean="0"/>
            </a:br>
            <a:endParaRPr lang="en-US" sz="2000" dirty="0"/>
          </a:p>
        </p:txBody>
      </p:sp>
      <p:sp>
        <p:nvSpPr>
          <p:cNvPr id="3" name="AutoShape 4" descr="https://zac-powerpoint.officeapps.live.com/pods/GetClipboardImage.ashx?Id=85783593-55ac-45c8-8be1-1475eada073a&amp;DC=GZA1&amp;pkey=eb35aec7-103c-4e5d-abee-e0f022d51bbe&amp;wdoverrides=GetClipboardImageEnabled:true"/>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Rectangle 3"/>
          <p:cNvSpPr/>
          <p:nvPr/>
        </p:nvSpPr>
        <p:spPr>
          <a:xfrm>
            <a:off x="4454820" y="3275112"/>
            <a:ext cx="234360" cy="307777"/>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xmlns="" val="36209057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147" y="-19690"/>
            <a:ext cx="8893727" cy="435329"/>
          </a:xfrm>
        </p:spPr>
        <p:txBody>
          <a:bodyPr>
            <a:normAutofit fontScale="90000"/>
          </a:bodyPr>
          <a:lstStyle/>
          <a:p>
            <a:pPr lvl="0"/>
            <a:r>
              <a:rPr lang="en-ZA" sz="3100" dirty="0" smtClean="0">
                <a:solidFill>
                  <a:schemeClr val="accent6"/>
                </a:solidFill>
              </a:rPr>
              <a:t>Interventions: Formulation </a:t>
            </a:r>
            <a:r>
              <a:rPr lang="en-ZA" sz="3100" dirty="0">
                <a:solidFill>
                  <a:schemeClr val="accent6"/>
                </a:solidFill>
              </a:rPr>
              <a:t>of P</a:t>
            </a:r>
            <a:r>
              <a:rPr lang="en-ZA" sz="3100" dirty="0" smtClean="0">
                <a:solidFill>
                  <a:schemeClr val="accent6"/>
                </a:solidFill>
              </a:rPr>
              <a:t>olicies &amp;  </a:t>
            </a:r>
            <a:r>
              <a:rPr lang="en-ZA" sz="3100" dirty="0">
                <a:solidFill>
                  <a:schemeClr val="accent6"/>
                </a:solidFill>
              </a:rPr>
              <a:t>S</a:t>
            </a:r>
            <a:r>
              <a:rPr lang="en-ZA" sz="3100" dirty="0" smtClean="0">
                <a:solidFill>
                  <a:schemeClr val="accent6"/>
                </a:solidFill>
              </a:rPr>
              <a:t>trategies</a:t>
            </a:r>
            <a:r>
              <a:rPr lang="en-ZA" dirty="0">
                <a:solidFill>
                  <a:schemeClr val="accent6"/>
                </a:solidFill>
              </a:rPr>
              <a:t/>
            </a:r>
            <a:br>
              <a:rPr lang="en-ZA" dirty="0">
                <a:solidFill>
                  <a:schemeClr val="accent6"/>
                </a:solidFill>
              </a:rPr>
            </a:br>
            <a:endParaRPr lang="en-ZA" sz="2800" dirty="0">
              <a:solidFill>
                <a:schemeClr val="accent6"/>
              </a:solidFill>
            </a:endParaRPr>
          </a:p>
        </p:txBody>
      </p:sp>
      <p:sp>
        <p:nvSpPr>
          <p:cNvPr id="4" name="TextBox 3"/>
          <p:cNvSpPr txBox="1"/>
          <p:nvPr/>
        </p:nvSpPr>
        <p:spPr>
          <a:xfrm>
            <a:off x="786809" y="1297172"/>
            <a:ext cx="7676707" cy="1169551"/>
          </a:xfrm>
          <a:prstGeom prst="rect">
            <a:avLst/>
          </a:prstGeom>
          <a:noFill/>
        </p:spPr>
        <p:txBody>
          <a:bodyPr wrap="square" rtlCol="0">
            <a:spAutoFit/>
          </a:bodyPr>
          <a:lstStyle/>
          <a:p>
            <a:pPr marL="285750" lvl="3" indent="-285750">
              <a:buFont typeface="Arial" panose="020B0604020202020204" pitchFamily="34" charset="0"/>
              <a:buChar char="•"/>
            </a:pPr>
            <a:endParaRPr lang="en-GB" dirty="0" smtClean="0"/>
          </a:p>
          <a:p>
            <a:pPr marL="285750" lvl="3" indent="-285750">
              <a:buFont typeface="Arial" panose="020B0604020202020204" pitchFamily="34" charset="0"/>
              <a:buChar char="•"/>
            </a:pPr>
            <a:endParaRPr lang="en-GB" dirty="0"/>
          </a:p>
          <a:p>
            <a:pPr marL="285750" lvl="3" indent="-285750">
              <a:buFont typeface="Arial" panose="020B0604020202020204" pitchFamily="34" charset="0"/>
              <a:buChar char="•"/>
            </a:pPr>
            <a:endParaRPr lang="en-GB" dirty="0" smtClean="0"/>
          </a:p>
          <a:p>
            <a:pPr marL="285750" lvl="3" indent="-285750">
              <a:buFont typeface="Arial" panose="020B0604020202020204" pitchFamily="34" charset="0"/>
              <a:buChar char="•"/>
            </a:pPr>
            <a:endParaRPr lang="en-GB" dirty="0"/>
          </a:p>
          <a:p>
            <a:pPr marL="285750" lvl="3" indent="-285750">
              <a:buFont typeface="Arial" panose="020B0604020202020204" pitchFamily="34" charset="0"/>
              <a:buChar char="•"/>
            </a:pPr>
            <a:endParaRPr lang="en-ZA" dirty="0"/>
          </a:p>
        </p:txBody>
      </p:sp>
      <p:graphicFrame>
        <p:nvGraphicFramePr>
          <p:cNvPr id="3" name="Table 2"/>
          <p:cNvGraphicFramePr>
            <a:graphicFrameLocks noGrp="1"/>
          </p:cNvGraphicFramePr>
          <p:nvPr>
            <p:extLst>
              <p:ext uri="{D42A27DB-BD31-4B8C-83A1-F6EECF244321}">
                <p14:modId xmlns:p14="http://schemas.microsoft.com/office/powerpoint/2010/main" xmlns="" val="2682170320"/>
              </p:ext>
            </p:extLst>
          </p:nvPr>
        </p:nvGraphicFramePr>
        <p:xfrm>
          <a:off x="167147" y="548680"/>
          <a:ext cx="8893727" cy="5984839"/>
        </p:xfrm>
        <a:graphic>
          <a:graphicData uri="http://schemas.openxmlformats.org/drawingml/2006/table">
            <a:tbl>
              <a:tblPr firstRow="1" firstCol="1" bandRow="1">
                <a:tableStyleId>{16D9F66E-5EB9-4882-86FB-DCBF35E3C3E4}</a:tableStyleId>
              </a:tblPr>
              <a:tblGrid>
                <a:gridCol w="1805906">
                  <a:extLst>
                    <a:ext uri="{9D8B030D-6E8A-4147-A177-3AD203B41FA5}">
                      <a16:colId xmlns:a16="http://schemas.microsoft.com/office/drawing/2014/main" xmlns="" val="2672771718"/>
                    </a:ext>
                  </a:extLst>
                </a:gridCol>
                <a:gridCol w="1770920">
                  <a:extLst>
                    <a:ext uri="{9D8B030D-6E8A-4147-A177-3AD203B41FA5}">
                      <a16:colId xmlns:a16="http://schemas.microsoft.com/office/drawing/2014/main" xmlns="" val="3157196521"/>
                    </a:ext>
                  </a:extLst>
                </a:gridCol>
                <a:gridCol w="1819108">
                  <a:extLst>
                    <a:ext uri="{9D8B030D-6E8A-4147-A177-3AD203B41FA5}">
                      <a16:colId xmlns:a16="http://schemas.microsoft.com/office/drawing/2014/main" xmlns="" val="2173843043"/>
                    </a:ext>
                  </a:extLst>
                </a:gridCol>
                <a:gridCol w="1879612">
                  <a:extLst>
                    <a:ext uri="{9D8B030D-6E8A-4147-A177-3AD203B41FA5}">
                      <a16:colId xmlns:a16="http://schemas.microsoft.com/office/drawing/2014/main" xmlns="" val="23358681"/>
                    </a:ext>
                  </a:extLst>
                </a:gridCol>
                <a:gridCol w="1618181">
                  <a:extLst>
                    <a:ext uri="{9D8B030D-6E8A-4147-A177-3AD203B41FA5}">
                      <a16:colId xmlns:a16="http://schemas.microsoft.com/office/drawing/2014/main" xmlns="" val="2128173006"/>
                    </a:ext>
                  </a:extLst>
                </a:gridCol>
              </a:tblGrid>
              <a:tr h="375610">
                <a:tc>
                  <a:txBody>
                    <a:bodyPr/>
                    <a:lstStyle/>
                    <a:p>
                      <a:pPr>
                        <a:lnSpc>
                          <a:spcPct val="107000"/>
                        </a:lnSpc>
                        <a:spcAft>
                          <a:spcPts val="0"/>
                        </a:spcAft>
                      </a:pPr>
                      <a:r>
                        <a:rPr lang="en-ZA" sz="1000" b="1" dirty="0">
                          <a:effectLst/>
                          <a:latin typeface="+mn-lt"/>
                        </a:rPr>
                        <a:t>ACTION IN THE WHITE PAPER</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b="1" dirty="0">
                          <a:effectLst/>
                          <a:latin typeface="+mn-lt"/>
                        </a:rPr>
                        <a:t>STATUS </a:t>
                      </a:r>
                      <a:r>
                        <a:rPr lang="en-ZA" sz="1000" b="1" dirty="0" smtClean="0">
                          <a:effectLst/>
                          <a:latin typeface="+mn-lt"/>
                        </a:rPr>
                        <a:t>MAY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US" sz="1000" b="1" dirty="0" smtClean="0">
                          <a:effectLst/>
                          <a:latin typeface="+mn-lt"/>
                          <a:ea typeface="Calibri" panose="020F0502020204030204" pitchFamily="34" charset="0"/>
                          <a:cs typeface="Times New Roman" panose="02020603050405020304" pitchFamily="18" charset="0"/>
                        </a:rPr>
                        <a:t>Update 30 June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US" sz="1000" b="1" dirty="0" smtClean="0">
                          <a:effectLst/>
                          <a:latin typeface="+mn-lt"/>
                          <a:ea typeface="Calibri" panose="020F0502020204030204" pitchFamily="34" charset="0"/>
                          <a:cs typeface="Times New Roman" panose="02020603050405020304" pitchFamily="18" charset="0"/>
                        </a:rPr>
                        <a:t>Update 31 July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b="1" dirty="0" smtClean="0">
                          <a:effectLst/>
                          <a:latin typeface="+mn-lt"/>
                          <a:ea typeface="Calibri" panose="020F0502020204030204" pitchFamily="34" charset="0"/>
                          <a:cs typeface="Times New Roman" panose="02020603050405020304" pitchFamily="18" charset="0"/>
                        </a:rPr>
                        <a:t>Update                  30</a:t>
                      </a:r>
                      <a:r>
                        <a:rPr lang="en-ZA" sz="1000" b="1" baseline="0" dirty="0" smtClean="0">
                          <a:effectLst/>
                          <a:latin typeface="+mn-lt"/>
                          <a:ea typeface="Calibri" panose="020F0502020204030204" pitchFamily="34" charset="0"/>
                          <a:cs typeface="Times New Roman" panose="02020603050405020304" pitchFamily="18" charset="0"/>
                        </a:rPr>
                        <a:t> September </a:t>
                      </a:r>
                      <a:r>
                        <a:rPr lang="en-ZA" sz="1000" b="1" dirty="0" smtClean="0">
                          <a:effectLst/>
                          <a:latin typeface="+mn-lt"/>
                          <a:ea typeface="Calibri" panose="020F0502020204030204" pitchFamily="34" charset="0"/>
                          <a:cs typeface="Times New Roman" panose="02020603050405020304" pitchFamily="18" charset="0"/>
                        </a:rPr>
                        <a:t>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xmlns="" val="464813605"/>
                  </a:ext>
                </a:extLst>
              </a:tr>
              <a:tr h="3378365">
                <a:tc>
                  <a:txBody>
                    <a:bodyPr/>
                    <a:lstStyle/>
                    <a:p>
                      <a:pPr>
                        <a:lnSpc>
                          <a:spcPct val="107000"/>
                        </a:lnSpc>
                        <a:spcAft>
                          <a:spcPts val="0"/>
                        </a:spcAft>
                      </a:pPr>
                      <a:r>
                        <a:rPr lang="en-ZA" sz="1100" b="1" dirty="0">
                          <a:effectLst/>
                          <a:latin typeface="+mn-lt"/>
                        </a:rPr>
                        <a:t>Establish a </a:t>
                      </a:r>
                      <a:r>
                        <a:rPr lang="en-ZA" sz="1100" b="1" dirty="0" smtClean="0">
                          <a:effectLst/>
                          <a:latin typeface="+mn-lt"/>
                        </a:rPr>
                        <a:t>Theatre &amp; Dance </a:t>
                      </a:r>
                      <a:r>
                        <a:rPr lang="en-ZA" sz="1100" b="1" dirty="0">
                          <a:effectLst/>
                          <a:latin typeface="+mn-lt"/>
                        </a:rPr>
                        <a:t>policy</a:t>
                      </a:r>
                      <a:endParaRPr lang="en-ZA" sz="11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100" b="1" dirty="0">
                          <a:effectLst/>
                          <a:latin typeface="+mn-lt"/>
                        </a:rPr>
                        <a:t>Draft has been developed; to go through the consultation and inputs process before submission through approving structures</a:t>
                      </a:r>
                      <a:endParaRPr lang="en-ZA" sz="11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GB" sz="1100" b="1" dirty="0" smtClean="0">
                          <a:effectLst/>
                          <a:latin typeface="+mn-lt"/>
                          <a:ea typeface="Calibri" panose="020F0502020204030204" pitchFamily="34" charset="0"/>
                          <a:cs typeface="Times New Roman" panose="02020603050405020304" pitchFamily="18" charset="0"/>
                        </a:rPr>
                        <a:t>Submission on process</a:t>
                      </a:r>
                      <a:r>
                        <a:rPr lang="en-GB" sz="1100" b="1" baseline="0" dirty="0" smtClean="0">
                          <a:effectLst/>
                          <a:latin typeface="+mn-lt"/>
                          <a:ea typeface="Calibri" panose="020F0502020204030204" pitchFamily="34" charset="0"/>
                          <a:cs typeface="Times New Roman" panose="02020603050405020304" pitchFamily="18" charset="0"/>
                        </a:rPr>
                        <a:t> of appointment of the Task Team representing Provinces within the sector; and process regarding appointment of the service provider to work with the Task Team finalised</a:t>
                      </a:r>
                      <a:endParaRPr lang="en-ZA" sz="11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US" sz="1100" b="1" baseline="0" dirty="0" smtClean="0">
                          <a:solidFill>
                            <a:schemeClr val="tx1"/>
                          </a:solidFill>
                          <a:effectLst/>
                          <a:latin typeface="+mn-lt"/>
                          <a:ea typeface="Calibri" panose="020F0502020204030204" pitchFamily="34" charset="0"/>
                          <a:cs typeface="Times New Roman" panose="02020603050405020304" pitchFamily="18" charset="0"/>
                        </a:rPr>
                        <a:t>Provincial HODs officially engaged to endorse the initial  nominees </a:t>
                      </a:r>
                    </a:p>
                    <a:p>
                      <a:pPr>
                        <a:lnSpc>
                          <a:spcPct val="107000"/>
                        </a:lnSpc>
                        <a:spcAft>
                          <a:spcPts val="0"/>
                        </a:spcAft>
                      </a:pPr>
                      <a:r>
                        <a:rPr lang="en-GB" sz="1100" b="1" baseline="0" dirty="0" smtClean="0">
                          <a:solidFill>
                            <a:schemeClr val="tx1"/>
                          </a:solidFill>
                          <a:effectLst/>
                          <a:latin typeface="+mn-lt"/>
                          <a:ea typeface="Calibri" panose="020F0502020204030204" pitchFamily="34" charset="0"/>
                          <a:cs typeface="Times New Roman" panose="02020603050405020304" pitchFamily="18" charset="0"/>
                        </a:rPr>
                        <a:t>Advert for the appointment of a service provider to develop the strategy finalized by SCM</a:t>
                      </a:r>
                    </a:p>
                    <a:p>
                      <a:pPr>
                        <a:lnSpc>
                          <a:spcPct val="107000"/>
                        </a:lnSpc>
                        <a:spcAft>
                          <a:spcPts val="0"/>
                        </a:spcAft>
                      </a:pPr>
                      <a:endParaRPr lang="en-GB" sz="1100" b="1" baseline="0" dirty="0" smtClean="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100" b="1" baseline="0" dirty="0" smtClean="0">
                          <a:solidFill>
                            <a:schemeClr val="tx1"/>
                          </a:solidFill>
                          <a:effectLst/>
                          <a:latin typeface="+mn-lt"/>
                          <a:ea typeface="Calibri" panose="020F0502020204030204" pitchFamily="34" charset="0"/>
                          <a:cs typeface="Times New Roman" panose="02020603050405020304" pitchFamily="18" charset="0"/>
                        </a:rPr>
                        <a:t>A virtual briefing session for all nominees to be held by 06/08/2021</a:t>
                      </a:r>
                    </a:p>
                  </a:txBody>
                  <a:tcPr marL="42202" marR="42202" marT="0" marB="0"/>
                </a:tc>
                <a:tc>
                  <a:txBody>
                    <a:bodyPr/>
                    <a:lstStyle/>
                    <a:p>
                      <a:pPr>
                        <a:lnSpc>
                          <a:spcPct val="107000"/>
                        </a:lnSpc>
                        <a:spcAft>
                          <a:spcPts val="0"/>
                        </a:spcAft>
                      </a:pPr>
                      <a:r>
                        <a:rPr lang="en-ZA" sz="1000" b="1" dirty="0" smtClean="0">
                          <a:solidFill>
                            <a:schemeClr val="tx1"/>
                          </a:solidFill>
                          <a:effectLst/>
                          <a:latin typeface="+mn-lt"/>
                          <a:ea typeface="Calibri" panose="020F0502020204030204" pitchFamily="34" charset="0"/>
                          <a:cs typeface="Times New Roman" panose="02020603050405020304" pitchFamily="18" charset="0"/>
                        </a:rPr>
                        <a:t>8</a:t>
                      </a:r>
                      <a:r>
                        <a:rPr lang="en-ZA" sz="1000" b="1" baseline="0" dirty="0" smtClean="0">
                          <a:solidFill>
                            <a:schemeClr val="tx1"/>
                          </a:solidFill>
                          <a:effectLst/>
                          <a:latin typeface="+mn-lt"/>
                          <a:ea typeface="Calibri" panose="020F0502020204030204" pitchFamily="34" charset="0"/>
                          <a:cs typeface="Times New Roman" panose="02020603050405020304" pitchFamily="18" charset="0"/>
                        </a:rPr>
                        <a:t> Provinces have confirmed and endorsed the recommended task team members</a:t>
                      </a:r>
                    </a:p>
                    <a:p>
                      <a:pPr marL="0" marR="0" indent="0" algn="l" defTabSz="914400" rtl="0" eaLnBrk="1" fontAlgn="auto" latinLnBrk="0" hangingPunct="1">
                        <a:lnSpc>
                          <a:spcPct val="107000"/>
                        </a:lnSpc>
                        <a:spcBef>
                          <a:spcPts val="0"/>
                        </a:spcBef>
                        <a:spcAft>
                          <a:spcPts val="0"/>
                        </a:spcAft>
                        <a:buClr>
                          <a:srgbClr val="000000"/>
                        </a:buClr>
                        <a:buSzTx/>
                        <a:buFont typeface="Arial"/>
                        <a:buNone/>
                        <a:tabLst/>
                        <a:defRPr/>
                      </a:pPr>
                      <a:endParaRPr lang="en-ZA" sz="1000" b="1" baseline="0" dirty="0" smtClean="0">
                        <a:solidFill>
                          <a:schemeClr val="tx1"/>
                        </a:solidFill>
                        <a:effectLst/>
                        <a:latin typeface="+mn-lt"/>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0"/>
                        </a:spcAft>
                        <a:buClr>
                          <a:srgbClr val="000000"/>
                        </a:buClr>
                        <a:buSzTx/>
                        <a:buFont typeface="Arial"/>
                        <a:buNone/>
                        <a:tabLst/>
                        <a:defRPr/>
                      </a:pPr>
                      <a:r>
                        <a:rPr lang="en-ZA" sz="1000" b="1" baseline="0" dirty="0" smtClean="0">
                          <a:solidFill>
                            <a:schemeClr val="tx1"/>
                          </a:solidFill>
                          <a:effectLst/>
                          <a:latin typeface="+mn-lt"/>
                          <a:ea typeface="Calibri" panose="020F0502020204030204" pitchFamily="34" charset="0"/>
                          <a:cs typeface="Times New Roman" panose="02020603050405020304" pitchFamily="18" charset="0"/>
                        </a:rPr>
                        <a:t>A virtual briefing of the Task Team was held in August 2021 </a:t>
                      </a:r>
                      <a:endParaRPr lang="en-ZA" sz="1000" b="1" dirty="0" smtClean="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ZA" sz="1000" b="1" dirty="0" smtClean="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ZA" sz="1000" b="1" dirty="0" smtClean="0">
                          <a:solidFill>
                            <a:schemeClr val="tx1"/>
                          </a:solidFill>
                          <a:effectLst/>
                          <a:latin typeface="+mn-lt"/>
                          <a:ea typeface="Calibri" panose="020F0502020204030204" pitchFamily="34" charset="0"/>
                          <a:cs typeface="Times New Roman" panose="02020603050405020304" pitchFamily="18" charset="0"/>
                        </a:rPr>
                        <a:t>Bid Specification sat</a:t>
                      </a:r>
                      <a:r>
                        <a:rPr lang="en-ZA" sz="1000" b="1" baseline="0" dirty="0" smtClean="0">
                          <a:solidFill>
                            <a:schemeClr val="tx1"/>
                          </a:solidFill>
                          <a:effectLst/>
                          <a:latin typeface="+mn-lt"/>
                          <a:ea typeface="Calibri" panose="020F0502020204030204" pitchFamily="34" charset="0"/>
                          <a:cs typeface="Times New Roman" panose="02020603050405020304" pitchFamily="18" charset="0"/>
                        </a:rPr>
                        <a:t> on the 22</a:t>
                      </a:r>
                      <a:r>
                        <a:rPr lang="en-ZA" sz="1000" b="1" baseline="30000" dirty="0" smtClean="0">
                          <a:solidFill>
                            <a:schemeClr val="tx1"/>
                          </a:solidFill>
                          <a:effectLst/>
                          <a:latin typeface="+mn-lt"/>
                          <a:ea typeface="Calibri" panose="020F0502020204030204" pitchFamily="34" charset="0"/>
                          <a:cs typeface="Times New Roman" panose="02020603050405020304" pitchFamily="18" charset="0"/>
                        </a:rPr>
                        <a:t>nd</a:t>
                      </a:r>
                      <a:r>
                        <a:rPr lang="en-ZA" sz="1000" b="1" baseline="0" dirty="0" smtClean="0">
                          <a:solidFill>
                            <a:schemeClr val="tx1"/>
                          </a:solidFill>
                          <a:effectLst/>
                          <a:latin typeface="+mn-lt"/>
                          <a:ea typeface="Calibri" panose="020F0502020204030204" pitchFamily="34" charset="0"/>
                          <a:cs typeface="Times New Roman" panose="02020603050405020304" pitchFamily="18" charset="0"/>
                        </a:rPr>
                        <a:t> September 2021 to move the process of appointing a service provider forward. </a:t>
                      </a:r>
                      <a:r>
                        <a:rPr lang="en-US" sz="1000" b="1" baseline="0" dirty="0" smtClean="0">
                          <a:solidFill>
                            <a:schemeClr val="tx1"/>
                          </a:solidFill>
                          <a:effectLst/>
                          <a:latin typeface="+mn-lt"/>
                          <a:ea typeface="Calibri" panose="020F0502020204030204" pitchFamily="34" charset="0"/>
                          <a:cs typeface="Times New Roman" panose="02020603050405020304" pitchFamily="18" charset="0"/>
                        </a:rPr>
                        <a:t>A preferred service provider has been chosen. Processes to finalize TOR for appointment at an advanced stage.</a:t>
                      </a:r>
                      <a:endParaRPr lang="en-ZA" sz="1000" b="1" baseline="0" dirty="0" smtClean="0">
                        <a:solidFill>
                          <a:schemeClr val="tx1"/>
                        </a:solidFill>
                        <a:effectLst/>
                        <a:latin typeface="+mn-lt"/>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xmlns="" val="2849624692"/>
                  </a:ext>
                </a:extLst>
              </a:tr>
              <a:tr h="2230864">
                <a:tc>
                  <a:txBody>
                    <a:bodyPr/>
                    <a:lstStyle/>
                    <a:p>
                      <a:pPr>
                        <a:lnSpc>
                          <a:spcPct val="107000"/>
                        </a:lnSpc>
                        <a:spcAft>
                          <a:spcPts val="0"/>
                        </a:spcAft>
                      </a:pPr>
                      <a:r>
                        <a:rPr lang="en-ZA" sz="1100" b="1" dirty="0" smtClean="0">
                          <a:effectLst/>
                          <a:latin typeface="+mn-lt"/>
                        </a:rPr>
                        <a:t>Review of legislation</a:t>
                      </a:r>
                    </a:p>
                    <a:p>
                      <a:pPr>
                        <a:lnSpc>
                          <a:spcPct val="107000"/>
                        </a:lnSpc>
                        <a:spcAft>
                          <a:spcPts val="0"/>
                        </a:spcAft>
                      </a:pPr>
                      <a:r>
                        <a:rPr lang="en-ZA" sz="1100" b="1" dirty="0" smtClean="0">
                          <a:effectLst/>
                          <a:latin typeface="+mn-lt"/>
                        </a:rPr>
                        <a:t>Name change affecting Audio Visual Media; from Film and Video</a:t>
                      </a:r>
                    </a:p>
                    <a:p>
                      <a:pPr>
                        <a:lnSpc>
                          <a:spcPct val="107000"/>
                        </a:lnSpc>
                        <a:spcAft>
                          <a:spcPts val="0"/>
                        </a:spcAft>
                      </a:pPr>
                      <a:r>
                        <a:rPr lang="en-ZA" sz="1100" b="1" dirty="0" smtClean="0">
                          <a:effectLst/>
                          <a:latin typeface="+mn-lt"/>
                        </a:rPr>
                        <a:t>Consolidation of NAC and NVFV to one entity</a:t>
                      </a:r>
                    </a:p>
                    <a:p>
                      <a:pPr>
                        <a:lnSpc>
                          <a:spcPct val="107000"/>
                        </a:lnSpc>
                        <a:spcAft>
                          <a:spcPts val="0"/>
                        </a:spcAft>
                      </a:pPr>
                      <a:r>
                        <a:rPr lang="en-GB" sz="1100" b="1" dirty="0" smtClean="0">
                          <a:solidFill>
                            <a:schemeClr val="tx1"/>
                          </a:solidFill>
                          <a:effectLst/>
                          <a:latin typeface="+mn-lt"/>
                          <a:ea typeface="Calibri" panose="020F0502020204030204" pitchFamily="34" charset="0"/>
                          <a:cs typeface="Arial" panose="020B0604020202020204" pitchFamily="34" charset="0"/>
                        </a:rPr>
                        <a:t>Consolidation of PAIs</a:t>
                      </a:r>
                      <a:r>
                        <a:rPr lang="en-GB" sz="1100" b="1" baseline="0" dirty="0" smtClean="0">
                          <a:solidFill>
                            <a:schemeClr val="tx1"/>
                          </a:solidFill>
                          <a:effectLst/>
                          <a:latin typeface="+mn-lt"/>
                          <a:ea typeface="Calibri" panose="020F0502020204030204" pitchFamily="34" charset="0"/>
                          <a:cs typeface="Arial" panose="020B0604020202020204" pitchFamily="34" charset="0"/>
                        </a:rPr>
                        <a:t> in line with Feasibility Study Recommendations</a:t>
                      </a:r>
                      <a:endParaRPr lang="en-ZA" sz="11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100" b="1" dirty="0" smtClean="0">
                          <a:effectLst/>
                          <a:latin typeface="+mn-lt"/>
                        </a:rPr>
                        <a:t>Members of the Steering</a:t>
                      </a:r>
                      <a:r>
                        <a:rPr lang="en-ZA" sz="1100" b="1" baseline="0" dirty="0" smtClean="0">
                          <a:effectLst/>
                          <a:latin typeface="+mn-lt"/>
                        </a:rPr>
                        <a:t> Committee</a:t>
                      </a:r>
                      <a:r>
                        <a:rPr lang="en-ZA" sz="1100" b="1" dirty="0" smtClean="0">
                          <a:effectLst/>
                          <a:latin typeface="+mn-lt"/>
                        </a:rPr>
                        <a:t> have been identified; two</a:t>
                      </a:r>
                      <a:r>
                        <a:rPr lang="en-ZA" sz="1100" b="1" baseline="0" dirty="0" smtClean="0">
                          <a:effectLst/>
                          <a:latin typeface="+mn-lt"/>
                        </a:rPr>
                        <a:t> meetings have taken place </a:t>
                      </a:r>
                      <a:r>
                        <a:rPr lang="en-ZA" sz="1100" b="1" dirty="0" smtClean="0">
                          <a:effectLst/>
                          <a:latin typeface="+mn-lt"/>
                        </a:rPr>
                        <a:t>and finalise process map.</a:t>
                      </a:r>
                    </a:p>
                    <a:p>
                      <a:pPr marL="0" marR="0" indent="0" algn="l" defTabSz="914400" rtl="0" eaLnBrk="1" fontAlgn="auto" latinLnBrk="0" hangingPunct="1">
                        <a:lnSpc>
                          <a:spcPct val="107000"/>
                        </a:lnSpc>
                        <a:spcBef>
                          <a:spcPts val="0"/>
                        </a:spcBef>
                        <a:spcAft>
                          <a:spcPts val="0"/>
                        </a:spcAft>
                        <a:buClr>
                          <a:srgbClr val="000000"/>
                        </a:buClr>
                        <a:buSzTx/>
                        <a:buFont typeface="Arial"/>
                        <a:buNone/>
                        <a:tabLst/>
                        <a:defRPr/>
                      </a:pPr>
                      <a:r>
                        <a:rPr lang="en-ZA" sz="1100" b="1" dirty="0" smtClean="0">
                          <a:effectLst/>
                          <a:latin typeface="+mn-lt"/>
                        </a:rPr>
                        <a:t>18 May 2021 and 3</a:t>
                      </a:r>
                      <a:r>
                        <a:rPr lang="en-ZA" sz="1100" b="1" baseline="30000" dirty="0" smtClean="0">
                          <a:effectLst/>
                          <a:latin typeface="+mn-lt"/>
                        </a:rPr>
                        <a:t>rd</a:t>
                      </a:r>
                      <a:r>
                        <a:rPr lang="en-ZA" sz="1100" b="1" dirty="0" smtClean="0">
                          <a:effectLst/>
                          <a:latin typeface="+mn-lt"/>
                        </a:rPr>
                        <a:t> June, meetings; and then to produce Process map with timelines for up to end of March 2022</a:t>
                      </a:r>
                    </a:p>
                  </a:txBody>
                  <a:tcPr marL="42202" marR="42202" marT="0" marB="0"/>
                </a:tc>
                <a:tc>
                  <a:txBody>
                    <a:bodyPr/>
                    <a:lstStyle/>
                    <a:p>
                      <a:pPr lvl="0"/>
                      <a:r>
                        <a:rPr lang="en-US" sz="1100" b="1" dirty="0" smtClean="0">
                          <a:solidFill>
                            <a:schemeClr val="tx1"/>
                          </a:solidFill>
                          <a:effectLst/>
                          <a:latin typeface="+mn-lt"/>
                          <a:ea typeface="Calibri" panose="020F0502020204030204" pitchFamily="34" charset="0"/>
                          <a:cs typeface="Times New Roman" panose="02020603050405020304" pitchFamily="18" charset="0"/>
                        </a:rPr>
                        <a:t>Project Steering Committee formed with HPP</a:t>
                      </a:r>
                    </a:p>
                    <a:p>
                      <a:pPr lvl="0"/>
                      <a:r>
                        <a:rPr lang="en-US" sz="1100" b="1" dirty="0" smtClean="0">
                          <a:solidFill>
                            <a:schemeClr val="tx1"/>
                          </a:solidFill>
                          <a:effectLst/>
                          <a:latin typeface="+mn-lt"/>
                          <a:ea typeface="Calibri" panose="020F0502020204030204" pitchFamily="34" charset="0"/>
                          <a:cs typeface="Times New Roman" panose="02020603050405020304" pitchFamily="18" charset="0"/>
                        </a:rPr>
                        <a:t>ACPD</a:t>
                      </a:r>
                      <a:r>
                        <a:rPr lang="en-US" sz="1100" b="1" baseline="0" dirty="0" smtClean="0">
                          <a:solidFill>
                            <a:schemeClr val="tx1"/>
                          </a:solidFill>
                          <a:effectLst/>
                          <a:latin typeface="+mn-lt"/>
                          <a:ea typeface="Calibri" panose="020F0502020204030204" pitchFamily="34" charset="0"/>
                          <a:cs typeface="Times New Roman" panose="02020603050405020304" pitchFamily="18" charset="0"/>
                        </a:rPr>
                        <a:t> working on</a:t>
                      </a:r>
                      <a:r>
                        <a:rPr lang="en-US" sz="1100" b="1" dirty="0" smtClean="0">
                          <a:solidFill>
                            <a:schemeClr val="tx1"/>
                          </a:solidFill>
                          <a:effectLst/>
                          <a:latin typeface="+mn-lt"/>
                          <a:ea typeface="Calibri" panose="020F0502020204030204" pitchFamily="34" charset="0"/>
                          <a:cs typeface="Times New Roman" panose="02020603050405020304" pitchFamily="18" charset="0"/>
                        </a:rPr>
                        <a:t> a Process</a:t>
                      </a:r>
                      <a:r>
                        <a:rPr lang="en-US" sz="1100" b="1" baseline="0" dirty="0" smtClean="0">
                          <a:solidFill>
                            <a:schemeClr val="tx1"/>
                          </a:solidFill>
                          <a:effectLst/>
                          <a:latin typeface="+mn-lt"/>
                          <a:ea typeface="Calibri" panose="020F0502020204030204" pitchFamily="34" charset="0"/>
                          <a:cs typeface="Times New Roman" panose="02020603050405020304" pitchFamily="18" charset="0"/>
                        </a:rPr>
                        <a:t> Map that would set out the key  steps and process on how implementation will be done; with timelines</a:t>
                      </a:r>
                      <a:endParaRPr lang="en-ZA" sz="1100" b="1" dirty="0">
                        <a:effectLst/>
                        <a:latin typeface="+mn-lt"/>
                        <a:ea typeface="Calibri" panose="020F0502020204030204" pitchFamily="34" charset="0"/>
                        <a:cs typeface="Calibri" panose="020F0502020204030204" pitchFamily="34" charset="0"/>
                      </a:endParaRPr>
                    </a:p>
                  </a:txBody>
                  <a:tcPr marL="42202" marR="42202" marT="0" marB="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ZA" sz="1100" b="1" dirty="0" smtClean="0">
                          <a:solidFill>
                            <a:schemeClr val="tx1"/>
                          </a:solidFill>
                          <a:effectLst/>
                          <a:latin typeface="+mn-lt"/>
                          <a:ea typeface="Calibri" panose="020F0502020204030204" pitchFamily="34" charset="0"/>
                          <a:cs typeface="Calibri" panose="020F0502020204030204" pitchFamily="34" charset="0"/>
                        </a:rPr>
                        <a:t>The process map has</a:t>
                      </a:r>
                      <a:r>
                        <a:rPr lang="en-ZA" sz="1100" b="1" baseline="0" dirty="0" smtClean="0">
                          <a:solidFill>
                            <a:schemeClr val="tx1"/>
                          </a:solidFill>
                          <a:effectLst/>
                          <a:latin typeface="+mn-lt"/>
                          <a:ea typeface="Calibri" panose="020F0502020204030204" pitchFamily="34" charset="0"/>
                          <a:cs typeface="Calibri" panose="020F0502020204030204" pitchFamily="34" charset="0"/>
                        </a:rPr>
                        <a:t> been developed and together with NAC, NFVF and Cultural Institutions Acts are with Entities and Legal services  for inputs advice.</a:t>
                      </a:r>
                      <a:endParaRPr lang="en-ZA" sz="1100" b="1" dirty="0" smtClean="0">
                        <a:solidFill>
                          <a:schemeClr val="tx1"/>
                        </a:solidFill>
                        <a:effectLst/>
                        <a:latin typeface="+mn-lt"/>
                        <a:ea typeface="Calibri" panose="020F0502020204030204" pitchFamily="34" charset="0"/>
                        <a:cs typeface="Calibri" panose="020F0502020204030204" pitchFamily="34" charset="0"/>
                      </a:endParaRPr>
                    </a:p>
                    <a:p>
                      <a:pPr lvl="0"/>
                      <a:endParaRPr lang="en-ZA" sz="1100" b="1" dirty="0">
                        <a:solidFill>
                          <a:schemeClr val="tx1"/>
                        </a:solidFill>
                        <a:effectLst/>
                        <a:latin typeface="+mn-lt"/>
                        <a:ea typeface="Calibri" panose="020F0502020204030204" pitchFamily="34" charset="0"/>
                        <a:cs typeface="Calibri" panose="020F0502020204030204" pitchFamily="34" charset="0"/>
                      </a:endParaRPr>
                    </a:p>
                  </a:txBody>
                  <a:tcPr marL="42202" marR="42202" marT="0" marB="0"/>
                </a:tc>
                <a:tc>
                  <a:txBody>
                    <a:bodyPr/>
                    <a:lstStyle/>
                    <a:p>
                      <a:pPr>
                        <a:lnSpc>
                          <a:spcPct val="107000"/>
                        </a:lnSpc>
                        <a:spcAft>
                          <a:spcPts val="0"/>
                        </a:spcAft>
                      </a:pPr>
                      <a:r>
                        <a:rPr lang="en-GB" sz="1000" b="1" dirty="0" smtClean="0">
                          <a:effectLst/>
                          <a:latin typeface="+mn-lt"/>
                          <a:ea typeface="Calibri" panose="020F0502020204030204" pitchFamily="34" charset="0"/>
                          <a:cs typeface="Times New Roman" panose="02020603050405020304" pitchFamily="18" charset="0"/>
                        </a:rPr>
                        <a:t>DG submissions for the establishment of the task teams for  both NAC&amp; NFVF and five performing entities have approved.</a:t>
                      </a:r>
                    </a:p>
                    <a:p>
                      <a:pPr>
                        <a:lnSpc>
                          <a:spcPct val="107000"/>
                        </a:lnSpc>
                        <a:spcAft>
                          <a:spcPts val="0"/>
                        </a:spcAft>
                      </a:pPr>
                      <a:r>
                        <a:rPr lang="en-GB" sz="1000" b="1" dirty="0" smtClean="0">
                          <a:effectLst/>
                          <a:latin typeface="+mn-lt"/>
                          <a:ea typeface="Calibri" panose="020F0502020204030204" pitchFamily="34" charset="0"/>
                          <a:cs typeface="Times New Roman" panose="02020603050405020304" pitchFamily="18" charset="0"/>
                        </a:rPr>
                        <a:t>In the meantime legal is exploring avenues to address the legislation regarding amalgamation.</a:t>
                      </a:r>
                    </a:p>
                  </a:txBody>
                  <a:tcPr marL="42202" marR="42202" marT="0" marB="0"/>
                </a:tc>
                <a:extLst>
                  <a:ext uri="{0D108BD9-81ED-4DB2-BD59-A6C34878D82A}">
                    <a16:rowId xmlns:a16="http://schemas.microsoft.com/office/drawing/2014/main" xmlns="" val="3338923755"/>
                  </a:ext>
                </a:extLst>
              </a:tr>
            </a:tbl>
          </a:graphicData>
        </a:graphic>
      </p:graphicFrame>
      <p:sp>
        <p:nvSpPr>
          <p:cNvPr id="5"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15</a:t>
            </a:r>
          </a:p>
        </p:txBody>
      </p:sp>
    </p:spTree>
    <p:extLst>
      <p:ext uri="{BB962C8B-B14F-4D97-AF65-F5344CB8AC3E}">
        <p14:creationId xmlns:p14="http://schemas.microsoft.com/office/powerpoint/2010/main" xmlns="" val="376671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17" y="81906"/>
            <a:ext cx="9005458" cy="435329"/>
          </a:xfrm>
        </p:spPr>
        <p:txBody>
          <a:bodyPr>
            <a:normAutofit fontScale="90000"/>
          </a:bodyPr>
          <a:lstStyle/>
          <a:p>
            <a:pPr lvl="0" algn="ctr"/>
            <a:r>
              <a:rPr lang="en-ZA" sz="3100" dirty="0" smtClean="0">
                <a:solidFill>
                  <a:schemeClr val="accent6"/>
                </a:solidFill>
              </a:rPr>
              <a:t>Interventions: Formulation </a:t>
            </a:r>
            <a:r>
              <a:rPr lang="en-ZA" sz="3100" dirty="0">
                <a:solidFill>
                  <a:schemeClr val="accent6"/>
                </a:solidFill>
              </a:rPr>
              <a:t>of P</a:t>
            </a:r>
            <a:r>
              <a:rPr lang="en-ZA" sz="3100" dirty="0" smtClean="0">
                <a:solidFill>
                  <a:schemeClr val="accent6"/>
                </a:solidFill>
              </a:rPr>
              <a:t>olicies &amp;  Strategies…</a:t>
            </a:r>
            <a:r>
              <a:rPr lang="en-ZA" dirty="0">
                <a:solidFill>
                  <a:schemeClr val="accent6"/>
                </a:solidFill>
              </a:rPr>
              <a:t/>
            </a:r>
            <a:br>
              <a:rPr lang="en-ZA" dirty="0">
                <a:solidFill>
                  <a:schemeClr val="accent6"/>
                </a:solidFill>
              </a:rPr>
            </a:br>
            <a:endParaRPr lang="en-ZA" sz="2800" dirty="0">
              <a:solidFill>
                <a:schemeClr val="accent6"/>
              </a:solidFill>
            </a:endParaRPr>
          </a:p>
        </p:txBody>
      </p:sp>
      <p:sp>
        <p:nvSpPr>
          <p:cNvPr id="4" name="TextBox 3"/>
          <p:cNvSpPr txBox="1"/>
          <p:nvPr/>
        </p:nvSpPr>
        <p:spPr>
          <a:xfrm>
            <a:off x="786809" y="1297172"/>
            <a:ext cx="7676707" cy="1169551"/>
          </a:xfrm>
          <a:prstGeom prst="rect">
            <a:avLst/>
          </a:prstGeom>
          <a:noFill/>
        </p:spPr>
        <p:txBody>
          <a:bodyPr wrap="square" rtlCol="0">
            <a:spAutoFit/>
          </a:bodyPr>
          <a:lstStyle/>
          <a:p>
            <a:pPr marL="285750" lvl="3" indent="-285750">
              <a:buFont typeface="Arial" panose="020B0604020202020204" pitchFamily="34" charset="0"/>
              <a:buChar char="•"/>
            </a:pPr>
            <a:endParaRPr lang="en-GB" dirty="0" smtClean="0"/>
          </a:p>
          <a:p>
            <a:pPr marL="285750" lvl="3" indent="-285750">
              <a:buFont typeface="Arial" panose="020B0604020202020204" pitchFamily="34" charset="0"/>
              <a:buChar char="•"/>
            </a:pPr>
            <a:endParaRPr lang="en-GB" dirty="0"/>
          </a:p>
          <a:p>
            <a:pPr marL="285750" lvl="3" indent="-285750">
              <a:buFont typeface="Arial" panose="020B0604020202020204" pitchFamily="34" charset="0"/>
              <a:buChar char="•"/>
            </a:pPr>
            <a:endParaRPr lang="en-GB" dirty="0" smtClean="0"/>
          </a:p>
          <a:p>
            <a:pPr marL="285750" lvl="3" indent="-285750">
              <a:buFont typeface="Arial" panose="020B0604020202020204" pitchFamily="34" charset="0"/>
              <a:buChar char="•"/>
            </a:pPr>
            <a:endParaRPr lang="en-GB" dirty="0"/>
          </a:p>
          <a:p>
            <a:pPr marL="285750" lvl="3" indent="-285750">
              <a:buFont typeface="Arial" panose="020B0604020202020204" pitchFamily="34" charset="0"/>
              <a:buChar char="•"/>
            </a:pPr>
            <a:endParaRPr lang="en-ZA" dirty="0"/>
          </a:p>
        </p:txBody>
      </p:sp>
      <p:graphicFrame>
        <p:nvGraphicFramePr>
          <p:cNvPr id="3" name="Table 2"/>
          <p:cNvGraphicFramePr>
            <a:graphicFrameLocks noGrp="1"/>
          </p:cNvGraphicFramePr>
          <p:nvPr>
            <p:extLst>
              <p:ext uri="{D42A27DB-BD31-4B8C-83A1-F6EECF244321}">
                <p14:modId xmlns:p14="http://schemas.microsoft.com/office/powerpoint/2010/main" xmlns="" val="4137293932"/>
              </p:ext>
            </p:extLst>
          </p:nvPr>
        </p:nvGraphicFramePr>
        <p:xfrm>
          <a:off x="135774" y="1132162"/>
          <a:ext cx="8844743" cy="4471614"/>
        </p:xfrm>
        <a:graphic>
          <a:graphicData uri="http://schemas.openxmlformats.org/drawingml/2006/table">
            <a:tbl>
              <a:tblPr firstRow="1" firstCol="1" bandRow="1">
                <a:tableStyleId>{16D9F66E-5EB9-4882-86FB-DCBF35E3C3E4}</a:tableStyleId>
              </a:tblPr>
              <a:tblGrid>
                <a:gridCol w="1887854">
                  <a:extLst>
                    <a:ext uri="{9D8B030D-6E8A-4147-A177-3AD203B41FA5}">
                      <a16:colId xmlns:a16="http://schemas.microsoft.com/office/drawing/2014/main" xmlns="" val="2672771718"/>
                    </a:ext>
                  </a:extLst>
                </a:gridCol>
                <a:gridCol w="1564518">
                  <a:extLst>
                    <a:ext uri="{9D8B030D-6E8A-4147-A177-3AD203B41FA5}">
                      <a16:colId xmlns:a16="http://schemas.microsoft.com/office/drawing/2014/main" xmlns="" val="3157196521"/>
                    </a:ext>
                  </a:extLst>
                </a:gridCol>
                <a:gridCol w="1858634">
                  <a:extLst>
                    <a:ext uri="{9D8B030D-6E8A-4147-A177-3AD203B41FA5}">
                      <a16:colId xmlns:a16="http://schemas.microsoft.com/office/drawing/2014/main" xmlns="" val="2173843043"/>
                    </a:ext>
                  </a:extLst>
                </a:gridCol>
                <a:gridCol w="1974960">
                  <a:extLst>
                    <a:ext uri="{9D8B030D-6E8A-4147-A177-3AD203B41FA5}">
                      <a16:colId xmlns:a16="http://schemas.microsoft.com/office/drawing/2014/main" xmlns="" val="23358681"/>
                    </a:ext>
                  </a:extLst>
                </a:gridCol>
                <a:gridCol w="1558777">
                  <a:extLst>
                    <a:ext uri="{9D8B030D-6E8A-4147-A177-3AD203B41FA5}">
                      <a16:colId xmlns:a16="http://schemas.microsoft.com/office/drawing/2014/main" xmlns="" val="2345978184"/>
                    </a:ext>
                  </a:extLst>
                </a:gridCol>
              </a:tblGrid>
              <a:tr h="564205">
                <a:tc>
                  <a:txBody>
                    <a:bodyPr/>
                    <a:lstStyle/>
                    <a:p>
                      <a:pPr>
                        <a:lnSpc>
                          <a:spcPct val="107000"/>
                        </a:lnSpc>
                        <a:spcAft>
                          <a:spcPts val="0"/>
                        </a:spcAft>
                      </a:pPr>
                      <a:r>
                        <a:rPr lang="en-ZA" sz="1000" b="1" dirty="0">
                          <a:effectLst/>
                          <a:latin typeface="+mn-lt"/>
                        </a:rPr>
                        <a:t>ACTION IN THE WHITE PAPER</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b="1" dirty="0">
                          <a:effectLst/>
                          <a:latin typeface="+mn-lt"/>
                        </a:rPr>
                        <a:t>STATUS </a:t>
                      </a:r>
                      <a:r>
                        <a:rPr lang="en-ZA" sz="1000" b="1" dirty="0" smtClean="0">
                          <a:effectLst/>
                          <a:latin typeface="+mn-lt"/>
                        </a:rPr>
                        <a:t>MAY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US" sz="1000" b="1" dirty="0" smtClean="0">
                          <a:effectLst/>
                          <a:latin typeface="+mn-lt"/>
                          <a:ea typeface="Calibri" panose="020F0502020204030204" pitchFamily="34" charset="0"/>
                          <a:cs typeface="Times New Roman" panose="02020603050405020304" pitchFamily="18" charset="0"/>
                        </a:rPr>
                        <a:t>Update 30 June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US" sz="1000" b="1" dirty="0" smtClean="0">
                          <a:effectLst/>
                          <a:latin typeface="+mn-lt"/>
                          <a:ea typeface="Calibri" panose="020F0502020204030204" pitchFamily="34" charset="0"/>
                          <a:cs typeface="Times New Roman" panose="02020603050405020304" pitchFamily="18" charset="0"/>
                        </a:rPr>
                        <a:t>Update 31 July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b="1" dirty="0" smtClean="0">
                          <a:effectLst/>
                          <a:latin typeface="+mn-lt"/>
                          <a:ea typeface="Calibri" panose="020F0502020204030204" pitchFamily="34" charset="0"/>
                          <a:cs typeface="Times New Roman" panose="02020603050405020304" pitchFamily="18" charset="0"/>
                        </a:rPr>
                        <a:t>Update 30</a:t>
                      </a:r>
                      <a:r>
                        <a:rPr lang="en-ZA" sz="1000" b="1" baseline="0" dirty="0" smtClean="0">
                          <a:effectLst/>
                          <a:latin typeface="+mn-lt"/>
                          <a:ea typeface="Calibri" panose="020F0502020204030204" pitchFamily="34" charset="0"/>
                          <a:cs typeface="Times New Roman" panose="02020603050405020304" pitchFamily="18" charset="0"/>
                        </a:rPr>
                        <a:t> September </a:t>
                      </a:r>
                      <a:r>
                        <a:rPr lang="en-ZA" sz="1000" b="1" dirty="0" smtClean="0">
                          <a:effectLst/>
                          <a:latin typeface="+mn-lt"/>
                          <a:ea typeface="Calibri" panose="020F0502020204030204" pitchFamily="34" charset="0"/>
                          <a:cs typeface="Times New Roman" panose="02020603050405020304" pitchFamily="18" charset="0"/>
                        </a:rPr>
                        <a:t>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xmlns="" val="464813605"/>
                  </a:ext>
                </a:extLst>
              </a:tr>
              <a:tr h="2784259">
                <a:tc>
                  <a:txBody>
                    <a:bodyPr/>
                    <a:lstStyle/>
                    <a:p>
                      <a:pPr>
                        <a:lnSpc>
                          <a:spcPct val="107000"/>
                        </a:lnSpc>
                        <a:spcAft>
                          <a:spcPts val="0"/>
                        </a:spcAft>
                      </a:pPr>
                      <a:r>
                        <a:rPr lang="en-US" sz="1100" b="1" u="none" strike="noStrike" cap="none" dirty="0" smtClean="0">
                          <a:effectLst/>
                          <a:latin typeface="+mn-lt"/>
                          <a:sym typeface="Arial"/>
                        </a:rPr>
                        <a:t>Establish public policies with a focus on developing, supporting and promoting South African music. </a:t>
                      </a:r>
                      <a:endParaRPr lang="en-ZA" sz="11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b="1" dirty="0" smtClean="0">
                          <a:solidFill>
                            <a:schemeClr val="tx1"/>
                          </a:solidFill>
                          <a:effectLst/>
                          <a:latin typeface="+mn-lt"/>
                          <a:ea typeface="Calibri" panose="020F0502020204030204" pitchFamily="34" charset="0"/>
                          <a:cs typeface="Times New Roman" panose="02020603050405020304" pitchFamily="18" charset="0"/>
                        </a:rPr>
                        <a:t>To</a:t>
                      </a:r>
                      <a:r>
                        <a:rPr lang="en-GB" sz="1100" b="1" baseline="0" dirty="0" smtClean="0">
                          <a:solidFill>
                            <a:schemeClr val="tx1"/>
                          </a:solidFill>
                          <a:effectLst/>
                          <a:latin typeface="+mn-lt"/>
                          <a:ea typeface="Calibri" panose="020F0502020204030204" pitchFamily="34" charset="0"/>
                          <a:cs typeface="Times New Roman" panose="02020603050405020304" pitchFamily="18" charset="0"/>
                        </a:rPr>
                        <a:t> be aligned to the CCI Master-Plan process</a:t>
                      </a:r>
                      <a:endParaRPr lang="en-ZA" sz="11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dirty="0" smtClean="0">
                          <a:solidFill>
                            <a:schemeClr val="tx1"/>
                          </a:solidFill>
                          <a:effectLst/>
                          <a:latin typeface="+mn-lt"/>
                          <a:ea typeface="Calibri" panose="020F0502020204030204" pitchFamily="34" charset="0"/>
                          <a:cs typeface="Times New Roman" panose="02020603050405020304" pitchFamily="18" charset="0"/>
                        </a:rPr>
                        <a:t>It</a:t>
                      </a:r>
                      <a:r>
                        <a:rPr lang="en-US" sz="1100" b="1" baseline="0" dirty="0" smtClean="0">
                          <a:solidFill>
                            <a:schemeClr val="tx1"/>
                          </a:solidFill>
                          <a:effectLst/>
                          <a:latin typeface="+mn-lt"/>
                          <a:ea typeface="Calibri" panose="020F0502020204030204" pitchFamily="34" charset="0"/>
                          <a:cs typeface="Times New Roman" panose="02020603050405020304" pitchFamily="18" charset="0"/>
                        </a:rPr>
                        <a:t> was agreed  in our previous reporting cycle that the implementation of  this task be incorporated into the music industry policy,  and thus  be implemented once the Masterplan has been completed.</a:t>
                      </a:r>
                      <a:endParaRPr lang="en-ZA" sz="11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b="1" dirty="0" smtClean="0">
                          <a:solidFill>
                            <a:schemeClr val="tx1"/>
                          </a:solidFill>
                          <a:effectLst/>
                          <a:latin typeface="+mn-lt"/>
                          <a:ea typeface="Calibri" panose="020F0502020204030204" pitchFamily="34" charset="0"/>
                          <a:cs typeface="Times New Roman" panose="02020603050405020304" pitchFamily="18" charset="0"/>
                        </a:rPr>
                        <a:t>Inputs</a:t>
                      </a:r>
                      <a:r>
                        <a:rPr lang="en-ZA" sz="1100" b="1" baseline="0" dirty="0" smtClean="0">
                          <a:solidFill>
                            <a:schemeClr val="tx1"/>
                          </a:solidFill>
                          <a:effectLst/>
                          <a:latin typeface="+mn-lt"/>
                          <a:ea typeface="Calibri" panose="020F0502020204030204" pitchFamily="34" charset="0"/>
                          <a:cs typeface="Times New Roman" panose="02020603050405020304" pitchFamily="18" charset="0"/>
                        </a:rPr>
                        <a:t> from the Events Technical Production services sector, have been submitted to the main draft document ongoing development.</a:t>
                      </a:r>
                    </a:p>
                    <a:p>
                      <a:pPr>
                        <a:lnSpc>
                          <a:spcPct val="107000"/>
                        </a:lnSpc>
                        <a:spcAft>
                          <a:spcPts val="0"/>
                        </a:spcAft>
                      </a:pPr>
                      <a:endParaRPr lang="en-ZA" sz="1100" b="1" baseline="0" dirty="0" smtClean="0">
                        <a:solidFill>
                          <a:schemeClr val="tx1"/>
                        </a:solidFill>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r>
                        <a:rPr lang="en-ZA" sz="1100" b="1" dirty="0" smtClean="0">
                          <a:effectLst/>
                          <a:latin typeface="+mn-lt"/>
                          <a:ea typeface="Calibri" panose="020F0502020204030204" pitchFamily="34" charset="0"/>
                          <a:cs typeface="Times New Roman" panose="02020603050405020304" pitchFamily="18" charset="0"/>
                        </a:rPr>
                        <a:t>Government is in the process of finalising a CCI Master Plan, in which</a:t>
                      </a:r>
                      <a:r>
                        <a:rPr lang="en-ZA" sz="1100" b="1" baseline="0" dirty="0" smtClean="0">
                          <a:effectLst/>
                          <a:latin typeface="+mn-lt"/>
                          <a:ea typeface="Calibri" panose="020F0502020204030204" pitchFamily="34" charset="0"/>
                          <a:cs typeface="Times New Roman" panose="02020603050405020304" pitchFamily="18" charset="0"/>
                        </a:rPr>
                        <a:t> the Music Sector is included as one of the focused area. In consultation with various stakeholders, and to avoid policy conflict,  it was recommended that the White Paper Action Plan be implemented once the Master Plan has been completed.</a:t>
                      </a:r>
                      <a:endParaRPr lang="en-ZA" sz="1100" b="1" dirty="0" smtClean="0">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ZA" sz="11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r>
                        <a:rPr lang="en-ZA" sz="1100" b="1" i="0" u="none" strike="noStrike" cap="none" baseline="0" dirty="0" smtClean="0">
                          <a:solidFill>
                            <a:schemeClr val="dk1"/>
                          </a:solidFill>
                          <a:effectLst/>
                          <a:latin typeface="+mn-lt"/>
                          <a:ea typeface="Calibri" panose="020F0502020204030204" pitchFamily="34" charset="0"/>
                          <a:cs typeface="Times New Roman" panose="02020603050405020304" pitchFamily="18" charset="0"/>
                          <a:sym typeface="Arial"/>
                        </a:rPr>
                        <a:t>Department is in the process of finalising a CCI Master Plan, in which the Music Sector is included as one of the focus areas. In consultation with various stakeholders, and to avoid policy conflict,  it was recommended that the White Paper Action Plan be implemented once the Master Plan has been completed. The Music Sector Action Plan has been developed as part of the CCI Masterplan with inputs from the Industry Reference Group</a:t>
                      </a:r>
                    </a:p>
                    <a:p>
                      <a:pPr>
                        <a:lnSpc>
                          <a:spcPct val="107000"/>
                        </a:lnSpc>
                        <a:spcAft>
                          <a:spcPts val="0"/>
                        </a:spcAft>
                      </a:pPr>
                      <a:endParaRPr lang="en-ZA" sz="9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62949350"/>
                  </a:ext>
                </a:extLst>
              </a:tr>
            </a:tbl>
          </a:graphicData>
        </a:graphic>
      </p:graphicFrame>
      <p:sp>
        <p:nvSpPr>
          <p:cNvPr id="5"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13</a:t>
            </a:r>
          </a:p>
        </p:txBody>
      </p:sp>
    </p:spTree>
    <p:extLst>
      <p:ext uri="{BB962C8B-B14F-4D97-AF65-F5344CB8AC3E}">
        <p14:creationId xmlns:p14="http://schemas.microsoft.com/office/powerpoint/2010/main" xmlns="" val="1251732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147" y="-54319"/>
            <a:ext cx="8893727" cy="838090"/>
          </a:xfrm>
        </p:spPr>
        <p:txBody>
          <a:bodyPr>
            <a:normAutofit fontScale="90000"/>
          </a:bodyPr>
          <a:lstStyle/>
          <a:p>
            <a:pPr lvl="0" algn="ctr"/>
            <a:r>
              <a:rPr lang="en-ZA" sz="3100" dirty="0" smtClean="0">
                <a:solidFill>
                  <a:schemeClr val="accent6"/>
                </a:solidFill>
              </a:rPr>
              <a:t>Interventions: Establishments of Institutions </a:t>
            </a:r>
            <a:r>
              <a:rPr lang="en-ZA" dirty="0">
                <a:solidFill>
                  <a:schemeClr val="accent6"/>
                </a:solidFill>
              </a:rPr>
              <a:t/>
            </a:r>
            <a:br>
              <a:rPr lang="en-ZA" dirty="0">
                <a:solidFill>
                  <a:schemeClr val="accent6"/>
                </a:solidFill>
              </a:rPr>
            </a:br>
            <a:endParaRPr lang="en-ZA" sz="2800" dirty="0">
              <a:solidFill>
                <a:schemeClr val="accent6"/>
              </a:solidFill>
            </a:endParaRPr>
          </a:p>
        </p:txBody>
      </p:sp>
      <p:sp>
        <p:nvSpPr>
          <p:cNvPr id="4" name="TextBox 3"/>
          <p:cNvSpPr txBox="1"/>
          <p:nvPr/>
        </p:nvSpPr>
        <p:spPr>
          <a:xfrm>
            <a:off x="786809" y="1297172"/>
            <a:ext cx="7676707" cy="1169551"/>
          </a:xfrm>
          <a:prstGeom prst="rect">
            <a:avLst/>
          </a:prstGeom>
          <a:noFill/>
        </p:spPr>
        <p:txBody>
          <a:bodyPr wrap="square" rtlCol="0">
            <a:spAutoFit/>
          </a:bodyPr>
          <a:lstStyle/>
          <a:p>
            <a:pPr marL="285750" lvl="3" indent="-285750">
              <a:buFont typeface="Arial" panose="020B0604020202020204" pitchFamily="34" charset="0"/>
              <a:buChar char="•"/>
            </a:pPr>
            <a:endParaRPr lang="en-GB" dirty="0" smtClean="0"/>
          </a:p>
          <a:p>
            <a:pPr marL="285750" lvl="3" indent="-285750">
              <a:buFont typeface="Arial" panose="020B0604020202020204" pitchFamily="34" charset="0"/>
              <a:buChar char="•"/>
            </a:pPr>
            <a:endParaRPr lang="en-GB" dirty="0"/>
          </a:p>
          <a:p>
            <a:pPr marL="285750" lvl="3" indent="-285750">
              <a:buFont typeface="Arial" panose="020B0604020202020204" pitchFamily="34" charset="0"/>
              <a:buChar char="•"/>
            </a:pPr>
            <a:endParaRPr lang="en-GB" dirty="0" smtClean="0"/>
          </a:p>
          <a:p>
            <a:pPr marL="285750" lvl="3" indent="-285750">
              <a:buFont typeface="Arial" panose="020B0604020202020204" pitchFamily="34" charset="0"/>
              <a:buChar char="•"/>
            </a:pPr>
            <a:endParaRPr lang="en-GB" dirty="0"/>
          </a:p>
          <a:p>
            <a:pPr marL="285750" lvl="3" indent="-285750">
              <a:buFont typeface="Arial" panose="020B0604020202020204" pitchFamily="34" charset="0"/>
              <a:buChar char="•"/>
            </a:pPr>
            <a:endParaRPr lang="en-ZA" dirty="0"/>
          </a:p>
        </p:txBody>
      </p:sp>
      <p:graphicFrame>
        <p:nvGraphicFramePr>
          <p:cNvPr id="3" name="Table 2"/>
          <p:cNvGraphicFramePr>
            <a:graphicFrameLocks noGrp="1"/>
          </p:cNvGraphicFramePr>
          <p:nvPr>
            <p:extLst/>
          </p:nvPr>
        </p:nvGraphicFramePr>
        <p:xfrm>
          <a:off x="36944" y="696685"/>
          <a:ext cx="9023931" cy="5225143"/>
        </p:xfrm>
        <a:graphic>
          <a:graphicData uri="http://schemas.openxmlformats.org/drawingml/2006/table">
            <a:tbl>
              <a:tblPr firstRow="1" firstCol="1" bandRow="1">
                <a:tableStyleId>{16D9F66E-5EB9-4882-86FB-DCBF35E3C3E4}</a:tableStyleId>
              </a:tblPr>
              <a:tblGrid>
                <a:gridCol w="1897329">
                  <a:extLst>
                    <a:ext uri="{9D8B030D-6E8A-4147-A177-3AD203B41FA5}">
                      <a16:colId xmlns:a16="http://schemas.microsoft.com/office/drawing/2014/main" xmlns="" val="2672771718"/>
                    </a:ext>
                  </a:extLst>
                </a:gridCol>
                <a:gridCol w="1939682">
                  <a:extLst>
                    <a:ext uri="{9D8B030D-6E8A-4147-A177-3AD203B41FA5}">
                      <a16:colId xmlns:a16="http://schemas.microsoft.com/office/drawing/2014/main" xmlns="" val="3157196521"/>
                    </a:ext>
                  </a:extLst>
                </a:gridCol>
                <a:gridCol w="1972008">
                  <a:extLst>
                    <a:ext uri="{9D8B030D-6E8A-4147-A177-3AD203B41FA5}">
                      <a16:colId xmlns:a16="http://schemas.microsoft.com/office/drawing/2014/main" xmlns="" val="2173843043"/>
                    </a:ext>
                  </a:extLst>
                </a:gridCol>
                <a:gridCol w="1837648">
                  <a:extLst>
                    <a:ext uri="{9D8B030D-6E8A-4147-A177-3AD203B41FA5}">
                      <a16:colId xmlns:a16="http://schemas.microsoft.com/office/drawing/2014/main" xmlns="" val="617862896"/>
                    </a:ext>
                  </a:extLst>
                </a:gridCol>
                <a:gridCol w="1377264">
                  <a:extLst>
                    <a:ext uri="{9D8B030D-6E8A-4147-A177-3AD203B41FA5}">
                      <a16:colId xmlns:a16="http://schemas.microsoft.com/office/drawing/2014/main" xmlns="" val="3134340087"/>
                    </a:ext>
                  </a:extLst>
                </a:gridCol>
              </a:tblGrid>
              <a:tr h="363755">
                <a:tc>
                  <a:txBody>
                    <a:bodyPr/>
                    <a:lstStyle/>
                    <a:p>
                      <a:pPr>
                        <a:lnSpc>
                          <a:spcPct val="107000"/>
                        </a:lnSpc>
                        <a:spcAft>
                          <a:spcPts val="0"/>
                        </a:spcAft>
                      </a:pPr>
                      <a:r>
                        <a:rPr lang="en-ZA" sz="1000" b="1" dirty="0">
                          <a:effectLst/>
                          <a:latin typeface="+mn-lt"/>
                        </a:rPr>
                        <a:t>ACTION IN THE WHITE PAPER</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b="1" dirty="0">
                          <a:effectLst/>
                          <a:latin typeface="+mn-lt"/>
                        </a:rPr>
                        <a:t>STATUS </a:t>
                      </a:r>
                      <a:r>
                        <a:rPr lang="en-ZA" sz="1000" b="1" dirty="0" smtClean="0">
                          <a:effectLst/>
                          <a:latin typeface="+mn-lt"/>
                        </a:rPr>
                        <a:t>MAY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US" sz="1000" b="1" dirty="0" smtClean="0">
                          <a:effectLst/>
                          <a:latin typeface="+mn-lt"/>
                          <a:ea typeface="Calibri" panose="020F0502020204030204" pitchFamily="34" charset="0"/>
                          <a:cs typeface="Times New Roman" panose="02020603050405020304" pitchFamily="18" charset="0"/>
                        </a:rPr>
                        <a:t>Update 30 June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US" sz="1000" b="1" dirty="0" smtClean="0">
                          <a:effectLst/>
                          <a:latin typeface="+mn-lt"/>
                          <a:ea typeface="Calibri" panose="020F0502020204030204" pitchFamily="34" charset="0"/>
                          <a:cs typeface="Times New Roman" panose="02020603050405020304" pitchFamily="18" charset="0"/>
                        </a:rPr>
                        <a:t>Update 31 July2021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b="1" dirty="0" smtClean="0">
                          <a:effectLst/>
                          <a:latin typeface="+mn-lt"/>
                          <a:ea typeface="Calibri" panose="020F0502020204030204" pitchFamily="34" charset="0"/>
                          <a:cs typeface="Times New Roman" panose="02020603050405020304" pitchFamily="18" charset="0"/>
                        </a:rPr>
                        <a:t>Update 30</a:t>
                      </a:r>
                      <a:r>
                        <a:rPr lang="en-ZA" sz="1000" b="1" baseline="0" dirty="0" smtClean="0">
                          <a:effectLst/>
                          <a:latin typeface="+mn-lt"/>
                          <a:ea typeface="Calibri" panose="020F0502020204030204" pitchFamily="34" charset="0"/>
                          <a:cs typeface="Times New Roman" panose="02020603050405020304" pitchFamily="18" charset="0"/>
                        </a:rPr>
                        <a:t> September </a:t>
                      </a:r>
                      <a:r>
                        <a:rPr lang="en-ZA" sz="1000" b="1" dirty="0" smtClean="0">
                          <a:effectLst/>
                          <a:latin typeface="+mn-lt"/>
                          <a:ea typeface="Calibri" panose="020F0502020204030204" pitchFamily="34" charset="0"/>
                          <a:cs typeface="Times New Roman" panose="02020603050405020304" pitchFamily="18" charset="0"/>
                        </a:rPr>
                        <a:t>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xmlns="" val="464813605"/>
                  </a:ext>
                </a:extLst>
              </a:tr>
              <a:tr h="4861388">
                <a:tc>
                  <a:txBody>
                    <a:bodyPr/>
                    <a:lstStyle/>
                    <a:p>
                      <a:pPr algn="just">
                        <a:lnSpc>
                          <a:spcPct val="107000"/>
                        </a:lnSpc>
                        <a:spcAft>
                          <a:spcPts val="0"/>
                        </a:spcAft>
                      </a:pPr>
                      <a:r>
                        <a:rPr lang="en-ZA" sz="1100" b="1" dirty="0" smtClean="0">
                          <a:solidFill>
                            <a:schemeClr val="tx1"/>
                          </a:solidFill>
                          <a:effectLst/>
                          <a:latin typeface="+mn-lt"/>
                          <a:ea typeface="Calibri" panose="020F0502020204030204" pitchFamily="34" charset="0"/>
                          <a:cs typeface="Times New Roman" panose="02020603050405020304" pitchFamily="18" charset="0"/>
                        </a:rPr>
                        <a:t>Establishment of the National Orchestra</a:t>
                      </a:r>
                      <a:endParaRPr lang="en-ZA" sz="1100" b="1" dirty="0">
                        <a:solidFill>
                          <a:schemeClr val="tx1"/>
                        </a:solidFill>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gn="just">
                        <a:lnSpc>
                          <a:spcPct val="107000"/>
                        </a:lnSpc>
                        <a:spcAft>
                          <a:spcPts val="0"/>
                        </a:spcAft>
                      </a:pPr>
                      <a:r>
                        <a:rPr lang="en-ZA" sz="1100" b="1" dirty="0" smtClean="0">
                          <a:solidFill>
                            <a:schemeClr val="tx1"/>
                          </a:solidFill>
                          <a:effectLst/>
                          <a:latin typeface="+mn-lt"/>
                          <a:ea typeface="Calibri" panose="020F0502020204030204" pitchFamily="34" charset="0"/>
                        </a:rPr>
                        <a:t>A concept document and work plan has been developed by the </a:t>
                      </a:r>
                      <a:r>
                        <a:rPr lang="en-ZA" sz="1100" b="1" baseline="0" dirty="0" smtClean="0">
                          <a:solidFill>
                            <a:schemeClr val="tx1"/>
                          </a:solidFill>
                          <a:effectLst/>
                          <a:latin typeface="+mn-lt"/>
                          <a:ea typeface="Calibri" panose="020F0502020204030204" pitchFamily="34" charset="0"/>
                        </a:rPr>
                        <a:t>Advisory Board which was established by the Minister to establish the National Orchestra. DSAC met with the Board in May to discuss funding of the orchestra as per the instruction that was given in 2020 to the NAC that funds be transferred via the KwaZulu Natal Philharmonic Orchestra to fund activities of the National Orchestra. It was stated in the Meeting that the NAC has not yet effected the allocation of the funding, and DSAC was requested to intervene. </a:t>
                      </a:r>
                      <a:r>
                        <a:rPr lang="en-ZA" sz="1100" b="1" dirty="0" smtClean="0">
                          <a:solidFill>
                            <a:schemeClr val="tx1"/>
                          </a:solidFill>
                          <a:effectLst/>
                          <a:latin typeface="+mn-lt"/>
                          <a:ea typeface="Calibri" panose="020F0502020204030204" pitchFamily="34" charset="0"/>
                        </a:rPr>
                        <a:t> </a:t>
                      </a:r>
                      <a:endParaRPr lang="en-ZA" sz="1100" b="1" dirty="0">
                        <a:solidFill>
                          <a:schemeClr val="tx1"/>
                        </a:solidFill>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lvl="0" algn="just"/>
                      <a:r>
                        <a:rPr lang="en-ZA" sz="1100" b="1" dirty="0" smtClean="0">
                          <a:solidFill>
                            <a:schemeClr val="tx1"/>
                          </a:solidFill>
                          <a:effectLst/>
                          <a:latin typeface="+mn-lt"/>
                          <a:ea typeface="Calibri" panose="020F0502020204030204" pitchFamily="34" charset="0"/>
                          <a:cs typeface="Calibri" panose="020F0502020204030204" pitchFamily="34" charset="0"/>
                        </a:rPr>
                        <a:t>A meeting was held between DSAC and the NAC to discuss the funding the Orchestra through the funds rings fenced for support of the Orchestra from 2019- 2021. NAC requested that a</a:t>
                      </a:r>
                      <a:r>
                        <a:rPr lang="en-ZA" sz="1100" b="1" baseline="0" dirty="0" smtClean="0">
                          <a:solidFill>
                            <a:schemeClr val="tx1"/>
                          </a:solidFill>
                          <a:effectLst/>
                          <a:latin typeface="+mn-lt"/>
                          <a:ea typeface="Calibri" panose="020F0502020204030204" pitchFamily="34" charset="0"/>
                          <a:cs typeface="Calibri" panose="020F0502020204030204" pitchFamily="34" charset="0"/>
                        </a:rPr>
                        <a:t> memorandum of understanding be entered into before the funds can be allocated to the National Orchestra. </a:t>
                      </a:r>
                      <a:r>
                        <a:rPr lang="en-ZA" sz="1100" b="1" dirty="0" smtClean="0">
                          <a:solidFill>
                            <a:schemeClr val="tx1"/>
                          </a:solidFill>
                          <a:effectLst/>
                          <a:latin typeface="+mn-lt"/>
                          <a:ea typeface="Calibri" panose="020F0502020204030204" pitchFamily="34" charset="0"/>
                          <a:cs typeface="Calibri" panose="020F0502020204030204" pitchFamily="34" charset="0"/>
                        </a:rPr>
                        <a:t> </a:t>
                      </a:r>
                      <a:endParaRPr lang="en-ZA" sz="1100" b="1" dirty="0">
                        <a:solidFill>
                          <a:schemeClr val="tx1"/>
                        </a:solidFill>
                        <a:effectLst/>
                        <a:latin typeface="+mn-lt"/>
                        <a:ea typeface="Calibri" panose="020F0502020204030204" pitchFamily="34" charset="0"/>
                        <a:cs typeface="Calibri" panose="020F0502020204030204" pitchFamily="34" charset="0"/>
                      </a:endParaRPr>
                    </a:p>
                  </a:txBody>
                  <a:tcPr marL="42202" marR="42202" marT="0" marB="0"/>
                </a:tc>
                <a:tc>
                  <a:txBody>
                    <a:bodyPr/>
                    <a:lstStyle/>
                    <a:p>
                      <a:pPr algn="just"/>
                      <a:r>
                        <a:rPr lang="en-ZA" sz="1100" b="1" dirty="0" smtClean="0">
                          <a:solidFill>
                            <a:schemeClr val="tx1"/>
                          </a:solidFill>
                          <a:effectLst/>
                          <a:latin typeface="+mn-lt"/>
                          <a:ea typeface="Calibri" panose="020F0502020204030204" pitchFamily="34" charset="0"/>
                          <a:cs typeface="Calibri" panose="020F0502020204030204" pitchFamily="34" charset="0"/>
                        </a:rPr>
                        <a:t>The MoU </a:t>
                      </a:r>
                      <a:r>
                        <a:rPr lang="en-ZA" sz="1100" b="1" baseline="0" dirty="0" smtClean="0">
                          <a:solidFill>
                            <a:schemeClr val="tx1"/>
                          </a:solidFill>
                          <a:effectLst/>
                          <a:latin typeface="+mn-lt"/>
                          <a:ea typeface="Calibri" panose="020F0502020204030204" pitchFamily="34" charset="0"/>
                          <a:cs typeface="Calibri" panose="020F0502020204030204" pitchFamily="34" charset="0"/>
                        </a:rPr>
                        <a:t> between the NAC and DSAC on the allocation of funds to the National Orchestra  has been drafted and already signed by the NAC. The MoU has been processed for approval by the DG, and approval could be granted not later than 6 August 2021. </a:t>
                      </a:r>
                    </a:p>
                    <a:p>
                      <a:pPr algn="just"/>
                      <a:endParaRPr lang="en-ZA" sz="1100" b="1" baseline="0" dirty="0" smtClean="0">
                        <a:solidFill>
                          <a:schemeClr val="tx1"/>
                        </a:solidFill>
                        <a:effectLst/>
                        <a:latin typeface="+mn-lt"/>
                        <a:ea typeface="Calibri" panose="020F0502020204030204" pitchFamily="34" charset="0"/>
                        <a:cs typeface="Calibri" panose="020F0502020204030204" pitchFamily="34" charset="0"/>
                      </a:endParaRPr>
                    </a:p>
                    <a:p>
                      <a:pPr algn="just"/>
                      <a:r>
                        <a:rPr lang="en-ZA" sz="1100" b="1" baseline="0" dirty="0" smtClean="0">
                          <a:solidFill>
                            <a:schemeClr val="tx1"/>
                          </a:solidFill>
                          <a:effectLst/>
                          <a:latin typeface="+mn-lt"/>
                          <a:ea typeface="Calibri" panose="020F0502020204030204" pitchFamily="34" charset="0"/>
                          <a:cs typeface="Calibri" panose="020F0502020204030204" pitchFamily="34" charset="0"/>
                        </a:rPr>
                        <a:t>The total funds ring fenced is R54 681 600, and will be allocated for the purpose of the National Orchestra operations. The allocation will be disbursed in three tranches of 50,%, 30% and 20%. </a:t>
                      </a:r>
                      <a:endParaRPr lang="en-ZA" sz="1100" b="1" dirty="0">
                        <a:solidFill>
                          <a:schemeClr val="tx1"/>
                        </a:solidFill>
                        <a:effectLst/>
                        <a:latin typeface="+mn-lt"/>
                        <a:ea typeface="Calibri" panose="020F0502020204030204" pitchFamily="34" charset="0"/>
                        <a:cs typeface="Calibri" panose="020F0502020204030204" pitchFamily="34" charset="0"/>
                      </a:endParaRPr>
                    </a:p>
                  </a:txBody>
                  <a:tcPr marL="42202" marR="42202" marT="0" marB="0"/>
                </a:tc>
                <a:tc>
                  <a:txBody>
                    <a:bodyPr/>
                    <a:lstStyle/>
                    <a:p>
                      <a:r>
                        <a:rPr lang="en-ZA" sz="1100" b="1" i="0" u="none" strike="noStrike" cap="none" dirty="0" smtClean="0">
                          <a:solidFill>
                            <a:schemeClr val="tx1"/>
                          </a:solidFill>
                          <a:effectLst/>
                          <a:latin typeface="+mn-lt"/>
                          <a:ea typeface="+mn-ea"/>
                          <a:cs typeface="Calibri" panose="020F0502020204030204" pitchFamily="34" charset="0"/>
                          <a:sym typeface="Arial"/>
                        </a:rPr>
                        <a:t>The</a:t>
                      </a:r>
                      <a:r>
                        <a:rPr lang="en-ZA" sz="1100" b="1" i="0" u="none" strike="noStrike" cap="none" dirty="0" smtClean="0">
                          <a:solidFill>
                            <a:schemeClr val="tx1"/>
                          </a:solidFill>
                          <a:effectLst/>
                          <a:latin typeface="+mn-lt"/>
                          <a:ea typeface="+mn-ea"/>
                          <a:cs typeface="+mn-cs"/>
                          <a:sym typeface="Arial"/>
                        </a:rPr>
                        <a:t> MoU between the NAC and DSAC on the allocation of funds to the National Orchestra   was drafted and approved. </a:t>
                      </a:r>
                    </a:p>
                    <a:p>
                      <a:r>
                        <a:rPr lang="en-ZA" sz="1100" b="1" i="0" u="none" strike="noStrike" cap="none" dirty="0" smtClean="0">
                          <a:solidFill>
                            <a:schemeClr val="tx1"/>
                          </a:solidFill>
                          <a:effectLst/>
                          <a:latin typeface="+mn-lt"/>
                          <a:ea typeface="+mn-ea"/>
                          <a:cs typeface="+mn-cs"/>
                          <a:sym typeface="Arial"/>
                        </a:rPr>
                        <a:t>Further administrative issues are being dealt with and being finalised with</a:t>
                      </a:r>
                      <a:r>
                        <a:rPr lang="en-ZA" sz="1100" b="1" i="0" u="none" strike="noStrike" cap="none" baseline="0" dirty="0" smtClean="0">
                          <a:solidFill>
                            <a:schemeClr val="tx1"/>
                          </a:solidFill>
                          <a:effectLst/>
                          <a:latin typeface="+mn-lt"/>
                          <a:ea typeface="+mn-ea"/>
                          <a:cs typeface="+mn-cs"/>
                          <a:sym typeface="Arial"/>
                        </a:rPr>
                        <a:t> NAC; the Board of the NPO and DSAC</a:t>
                      </a:r>
                      <a:r>
                        <a:rPr lang="en-ZA" sz="1100" b="1" i="0" u="none" strike="noStrike" cap="none" dirty="0" smtClean="0">
                          <a:solidFill>
                            <a:schemeClr val="tx1"/>
                          </a:solidFill>
                          <a:effectLst/>
                          <a:latin typeface="+mn-lt"/>
                          <a:ea typeface="+mn-ea"/>
                          <a:cs typeface="+mn-cs"/>
                          <a:sym typeface="Arial"/>
                        </a:rPr>
                        <a:t>  </a:t>
                      </a:r>
                      <a:endParaRPr lang="en-US" sz="1100" b="0" i="0" u="none" strike="noStrike" cap="none" dirty="0" smtClean="0">
                        <a:solidFill>
                          <a:schemeClr val="tx1"/>
                        </a:solidFill>
                        <a:effectLst/>
                        <a:latin typeface="+mn-lt"/>
                        <a:ea typeface="+mn-ea"/>
                        <a:cs typeface="+mn-cs"/>
                        <a:sym typeface="Arial"/>
                      </a:endParaRPr>
                    </a:p>
                  </a:txBody>
                  <a:tcPr marL="42202" marR="42202" marT="0" marB="0"/>
                </a:tc>
                <a:extLst>
                  <a:ext uri="{0D108BD9-81ED-4DB2-BD59-A6C34878D82A}">
                    <a16:rowId xmlns:a16="http://schemas.microsoft.com/office/drawing/2014/main" xmlns="" val="2849624692"/>
                  </a:ext>
                </a:extLst>
              </a:tr>
            </a:tbl>
          </a:graphicData>
        </a:graphic>
      </p:graphicFrame>
      <p:sp>
        <p:nvSpPr>
          <p:cNvPr id="5"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17</a:t>
            </a:r>
          </a:p>
        </p:txBody>
      </p:sp>
    </p:spTree>
    <p:extLst>
      <p:ext uri="{BB962C8B-B14F-4D97-AF65-F5344CB8AC3E}">
        <p14:creationId xmlns:p14="http://schemas.microsoft.com/office/powerpoint/2010/main" xmlns="" val="1878239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147" y="-28926"/>
            <a:ext cx="8893727" cy="463037"/>
          </a:xfrm>
        </p:spPr>
        <p:txBody>
          <a:bodyPr>
            <a:normAutofit fontScale="90000"/>
          </a:bodyPr>
          <a:lstStyle/>
          <a:p>
            <a:pPr lvl="0" algn="ctr"/>
            <a:r>
              <a:rPr lang="en-ZA" sz="3100" dirty="0" smtClean="0">
                <a:solidFill>
                  <a:schemeClr val="accent6"/>
                </a:solidFill>
              </a:rPr>
              <a:t>Interventions: Establishments of Institutions…</a:t>
            </a:r>
            <a:r>
              <a:rPr lang="en-ZA" dirty="0">
                <a:solidFill>
                  <a:schemeClr val="accent6"/>
                </a:solidFill>
              </a:rPr>
              <a:t/>
            </a:r>
            <a:br>
              <a:rPr lang="en-ZA" dirty="0">
                <a:solidFill>
                  <a:schemeClr val="accent6"/>
                </a:solidFill>
              </a:rPr>
            </a:br>
            <a:endParaRPr lang="en-ZA" sz="2800" dirty="0">
              <a:solidFill>
                <a:schemeClr val="accent6"/>
              </a:solidFill>
            </a:endParaRPr>
          </a:p>
        </p:txBody>
      </p:sp>
      <p:sp>
        <p:nvSpPr>
          <p:cNvPr id="4" name="TextBox 3"/>
          <p:cNvSpPr txBox="1"/>
          <p:nvPr/>
        </p:nvSpPr>
        <p:spPr>
          <a:xfrm>
            <a:off x="786809" y="1297172"/>
            <a:ext cx="7676707" cy="1169551"/>
          </a:xfrm>
          <a:prstGeom prst="rect">
            <a:avLst/>
          </a:prstGeom>
          <a:noFill/>
        </p:spPr>
        <p:txBody>
          <a:bodyPr wrap="square" rtlCol="0">
            <a:spAutoFit/>
          </a:bodyPr>
          <a:lstStyle/>
          <a:p>
            <a:pPr marL="285750" lvl="3" indent="-285750">
              <a:buFont typeface="Arial" panose="020B0604020202020204" pitchFamily="34" charset="0"/>
              <a:buChar char="•"/>
            </a:pPr>
            <a:endParaRPr lang="en-GB" dirty="0" smtClean="0"/>
          </a:p>
          <a:p>
            <a:pPr marL="285750" lvl="3" indent="-285750">
              <a:buFont typeface="Arial" panose="020B0604020202020204" pitchFamily="34" charset="0"/>
              <a:buChar char="•"/>
            </a:pPr>
            <a:endParaRPr lang="en-GB" dirty="0"/>
          </a:p>
          <a:p>
            <a:pPr marL="285750" lvl="3" indent="-285750">
              <a:buFont typeface="Arial" panose="020B0604020202020204" pitchFamily="34" charset="0"/>
              <a:buChar char="•"/>
            </a:pPr>
            <a:endParaRPr lang="en-GB" dirty="0" smtClean="0"/>
          </a:p>
          <a:p>
            <a:pPr marL="285750" lvl="3" indent="-285750">
              <a:buFont typeface="Arial" panose="020B0604020202020204" pitchFamily="34" charset="0"/>
              <a:buChar char="•"/>
            </a:pPr>
            <a:endParaRPr lang="en-GB" dirty="0"/>
          </a:p>
          <a:p>
            <a:pPr marL="285750" lvl="3" indent="-285750">
              <a:buFont typeface="Arial" panose="020B0604020202020204" pitchFamily="34" charset="0"/>
              <a:buChar char="•"/>
            </a:pPr>
            <a:endParaRPr lang="en-ZA" dirty="0"/>
          </a:p>
        </p:txBody>
      </p:sp>
      <p:graphicFrame>
        <p:nvGraphicFramePr>
          <p:cNvPr id="3" name="Table 2"/>
          <p:cNvGraphicFramePr>
            <a:graphicFrameLocks noGrp="1"/>
          </p:cNvGraphicFramePr>
          <p:nvPr>
            <p:extLst>
              <p:ext uri="{D42A27DB-BD31-4B8C-83A1-F6EECF244321}">
                <p14:modId xmlns:p14="http://schemas.microsoft.com/office/powerpoint/2010/main" xmlns="" val="1944382885"/>
              </p:ext>
            </p:extLst>
          </p:nvPr>
        </p:nvGraphicFramePr>
        <p:xfrm>
          <a:off x="36943" y="627016"/>
          <a:ext cx="8880633" cy="5268687"/>
        </p:xfrm>
        <a:graphic>
          <a:graphicData uri="http://schemas.openxmlformats.org/drawingml/2006/table">
            <a:tbl>
              <a:tblPr firstRow="1" firstCol="1" bandRow="1">
                <a:tableStyleId>{16D9F66E-5EB9-4882-86FB-DCBF35E3C3E4}</a:tableStyleId>
              </a:tblPr>
              <a:tblGrid>
                <a:gridCol w="1889151">
                  <a:extLst>
                    <a:ext uri="{9D8B030D-6E8A-4147-A177-3AD203B41FA5}">
                      <a16:colId xmlns:a16="http://schemas.microsoft.com/office/drawing/2014/main" xmlns="" val="2672771718"/>
                    </a:ext>
                  </a:extLst>
                </a:gridCol>
                <a:gridCol w="1667814">
                  <a:extLst>
                    <a:ext uri="{9D8B030D-6E8A-4147-A177-3AD203B41FA5}">
                      <a16:colId xmlns:a16="http://schemas.microsoft.com/office/drawing/2014/main" xmlns="" val="3157196521"/>
                    </a:ext>
                  </a:extLst>
                </a:gridCol>
                <a:gridCol w="1896263">
                  <a:extLst>
                    <a:ext uri="{9D8B030D-6E8A-4147-A177-3AD203B41FA5}">
                      <a16:colId xmlns:a16="http://schemas.microsoft.com/office/drawing/2014/main" xmlns="" val="2173843043"/>
                    </a:ext>
                  </a:extLst>
                </a:gridCol>
                <a:gridCol w="1931595">
                  <a:extLst>
                    <a:ext uri="{9D8B030D-6E8A-4147-A177-3AD203B41FA5}">
                      <a16:colId xmlns:a16="http://schemas.microsoft.com/office/drawing/2014/main" xmlns="" val="617862896"/>
                    </a:ext>
                  </a:extLst>
                </a:gridCol>
                <a:gridCol w="1495810">
                  <a:extLst>
                    <a:ext uri="{9D8B030D-6E8A-4147-A177-3AD203B41FA5}">
                      <a16:colId xmlns:a16="http://schemas.microsoft.com/office/drawing/2014/main" xmlns="" val="2121830082"/>
                    </a:ext>
                  </a:extLst>
                </a:gridCol>
              </a:tblGrid>
              <a:tr h="398298">
                <a:tc>
                  <a:txBody>
                    <a:bodyPr/>
                    <a:lstStyle/>
                    <a:p>
                      <a:pPr>
                        <a:lnSpc>
                          <a:spcPct val="107000"/>
                        </a:lnSpc>
                        <a:spcAft>
                          <a:spcPts val="0"/>
                        </a:spcAft>
                      </a:pPr>
                      <a:r>
                        <a:rPr lang="en-ZA" sz="1000" b="1" dirty="0">
                          <a:effectLst/>
                          <a:latin typeface="+mn-lt"/>
                        </a:rPr>
                        <a:t>ACTION IN THE WHITE PAPER</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b="1" dirty="0">
                          <a:effectLst/>
                          <a:latin typeface="+mn-lt"/>
                        </a:rPr>
                        <a:t>STATUS </a:t>
                      </a:r>
                      <a:r>
                        <a:rPr lang="en-ZA" sz="1000" b="1" dirty="0" smtClean="0">
                          <a:effectLst/>
                          <a:latin typeface="+mn-lt"/>
                        </a:rPr>
                        <a:t>MAY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US" sz="1000" b="1" dirty="0" smtClean="0">
                          <a:effectLst/>
                          <a:latin typeface="+mn-lt"/>
                          <a:ea typeface="Calibri" panose="020F0502020204030204" pitchFamily="34" charset="0"/>
                          <a:cs typeface="Times New Roman" panose="02020603050405020304" pitchFamily="18" charset="0"/>
                        </a:rPr>
                        <a:t>Update 30 June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US" sz="1000" b="1" dirty="0" smtClean="0">
                          <a:effectLst/>
                          <a:latin typeface="+mn-lt"/>
                          <a:ea typeface="Calibri" panose="020F0502020204030204" pitchFamily="34" charset="0"/>
                          <a:cs typeface="Times New Roman" panose="02020603050405020304" pitchFamily="18" charset="0"/>
                        </a:rPr>
                        <a:t>Update 31 July2021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b="1" dirty="0" smtClean="0">
                          <a:effectLst/>
                          <a:latin typeface="+mn-lt"/>
                          <a:ea typeface="Calibri" panose="020F0502020204030204" pitchFamily="34" charset="0"/>
                          <a:cs typeface="Times New Roman" panose="02020603050405020304" pitchFamily="18" charset="0"/>
                        </a:rPr>
                        <a:t>Update 30</a:t>
                      </a:r>
                      <a:r>
                        <a:rPr lang="en-ZA" sz="1000" b="1" baseline="0" dirty="0" smtClean="0">
                          <a:effectLst/>
                          <a:latin typeface="+mn-lt"/>
                          <a:ea typeface="Calibri" panose="020F0502020204030204" pitchFamily="34" charset="0"/>
                          <a:cs typeface="Times New Roman" panose="02020603050405020304" pitchFamily="18" charset="0"/>
                        </a:rPr>
                        <a:t> September </a:t>
                      </a:r>
                      <a:r>
                        <a:rPr lang="en-ZA" sz="1000" b="1" dirty="0" smtClean="0">
                          <a:effectLst/>
                          <a:latin typeface="+mn-lt"/>
                          <a:ea typeface="Calibri" panose="020F0502020204030204" pitchFamily="34" charset="0"/>
                          <a:cs typeface="Times New Roman" panose="02020603050405020304" pitchFamily="18" charset="0"/>
                        </a:rPr>
                        <a:t>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xmlns="" val="464813605"/>
                  </a:ext>
                </a:extLst>
              </a:tr>
              <a:tr h="2508902">
                <a:tc>
                  <a:txBody>
                    <a:bodyPr/>
                    <a:lstStyle/>
                    <a:p>
                      <a:pPr>
                        <a:lnSpc>
                          <a:spcPct val="107000"/>
                        </a:lnSpc>
                        <a:spcAft>
                          <a:spcPts val="0"/>
                        </a:spcAft>
                      </a:pPr>
                      <a:r>
                        <a:rPr lang="en-ZA" sz="1050" b="1" dirty="0">
                          <a:effectLst/>
                          <a:latin typeface="+mn-lt"/>
                        </a:rPr>
                        <a:t> </a:t>
                      </a:r>
                      <a:r>
                        <a:rPr lang="en-US" sz="1050" b="1" u="none" strike="noStrike" cap="none" dirty="0" smtClean="0">
                          <a:effectLst/>
                          <a:latin typeface="+mn-lt"/>
                          <a:sym typeface="Arial"/>
                        </a:rPr>
                        <a:t>Establish a South African Book Development Council as a statutory body to conceptualise, draft and implement a National Book Development Plan, using the objectives, principles and proposals contained in this Policy</a:t>
                      </a:r>
                      <a:endParaRPr lang="en-ZA" sz="105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50" b="1" dirty="0">
                          <a:effectLst/>
                          <a:latin typeface="+mn-lt"/>
                        </a:rPr>
                        <a:t> </a:t>
                      </a:r>
                      <a:r>
                        <a:rPr lang="en-ZA" sz="1050" b="1" dirty="0" smtClean="0">
                          <a:effectLst/>
                          <a:latin typeface="+mn-lt"/>
                        </a:rPr>
                        <a:t>Workshop held on the 31</a:t>
                      </a:r>
                      <a:r>
                        <a:rPr lang="en-ZA" sz="1050" b="1" baseline="30000" dirty="0" smtClean="0">
                          <a:effectLst/>
                          <a:latin typeface="+mn-lt"/>
                        </a:rPr>
                        <a:t>st</a:t>
                      </a:r>
                      <a:r>
                        <a:rPr lang="en-ZA" sz="1050" b="1" dirty="0" smtClean="0">
                          <a:effectLst/>
                          <a:latin typeface="+mn-lt"/>
                        </a:rPr>
                        <a:t> March with the Book</a:t>
                      </a:r>
                      <a:r>
                        <a:rPr lang="en-ZA" sz="1050" b="1" baseline="0" dirty="0" smtClean="0">
                          <a:effectLst/>
                          <a:latin typeface="+mn-lt"/>
                        </a:rPr>
                        <a:t> and Publishing sector. Report being finalised; to implement recommendations </a:t>
                      </a:r>
                      <a:endParaRPr lang="en-ZA" sz="105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50" b="1" dirty="0" smtClean="0">
                          <a:solidFill>
                            <a:schemeClr val="tx1"/>
                          </a:solidFill>
                          <a:effectLst/>
                          <a:latin typeface="+mn-lt"/>
                          <a:ea typeface="Calibri" panose="020F0502020204030204" pitchFamily="34" charset="0"/>
                          <a:cs typeface="Times New Roman" panose="02020603050405020304" pitchFamily="18" charset="0"/>
                        </a:rPr>
                        <a:t>Report</a:t>
                      </a:r>
                      <a:r>
                        <a:rPr lang="en-GB" sz="1050" b="1" baseline="0" dirty="0" smtClean="0">
                          <a:solidFill>
                            <a:schemeClr val="tx1"/>
                          </a:solidFill>
                          <a:effectLst/>
                          <a:latin typeface="+mn-lt"/>
                          <a:ea typeface="Calibri" panose="020F0502020204030204" pitchFamily="34" charset="0"/>
                          <a:cs typeface="Times New Roman" panose="02020603050405020304" pitchFamily="18" charset="0"/>
                        </a:rPr>
                        <a:t> emanating from the Workshop will be completed by end of June. Mr Andre Gouws of SACO is assisting to finalise the report.</a:t>
                      </a:r>
                      <a:endParaRPr lang="en-ZA" sz="105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50" b="1" dirty="0" smtClean="0">
                          <a:solidFill>
                            <a:schemeClr val="tx1"/>
                          </a:solidFill>
                          <a:effectLst/>
                          <a:latin typeface="+mn-lt"/>
                          <a:ea typeface="Calibri" panose="020F0502020204030204" pitchFamily="34" charset="0"/>
                          <a:cs typeface="Times New Roman" panose="02020603050405020304" pitchFamily="18" charset="0"/>
                        </a:rPr>
                        <a:t>Submission drafted to which the report on the consultative session with writers organisations and book clubs will be attached requesting appointment of a technical task team to work with officials on the literary strategy and book development plan and to undertake the remaining consultative sessions</a:t>
                      </a:r>
                      <a:r>
                        <a:rPr lang="en-US" sz="1050" b="1" dirty="0" smtClean="0">
                          <a:solidFill>
                            <a:schemeClr val="tx1"/>
                          </a:solidFill>
                          <a:effectLst/>
                          <a:latin typeface="+mn-lt"/>
                          <a:ea typeface="Calibri" panose="020F0502020204030204" pitchFamily="34" charset="0"/>
                          <a:cs typeface="Times New Roman" panose="02020603050405020304" pitchFamily="18" charset="0"/>
                        </a:rPr>
                        <a:t>.</a:t>
                      </a:r>
                      <a:endParaRPr lang="en-ZA" sz="1050" b="1" dirty="0" smtClean="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00" b="1" dirty="0" smtClean="0">
                          <a:solidFill>
                            <a:schemeClr val="tx1"/>
                          </a:solidFill>
                          <a:effectLst/>
                          <a:latin typeface="+mn-lt"/>
                          <a:ea typeface="Calibri" panose="020F0502020204030204" pitchFamily="34" charset="0"/>
                          <a:cs typeface="Times New Roman" panose="02020603050405020304" pitchFamily="18" charset="0"/>
                        </a:rPr>
                        <a:t>Potential members of the technical task team are being approached for brief biographies for consideration.</a:t>
                      </a:r>
                    </a:p>
                    <a:p>
                      <a:pPr>
                        <a:lnSpc>
                          <a:spcPct val="107000"/>
                        </a:lnSpc>
                        <a:spcAft>
                          <a:spcPts val="0"/>
                        </a:spcAft>
                      </a:pPr>
                      <a:r>
                        <a:rPr lang="en-ZA" sz="1000" b="1" dirty="0" smtClean="0">
                          <a:solidFill>
                            <a:schemeClr val="tx1"/>
                          </a:solidFill>
                          <a:effectLst/>
                          <a:latin typeface="+mn-lt"/>
                          <a:ea typeface="Calibri" panose="020F0502020204030204" pitchFamily="34" charset="0"/>
                          <a:cs typeface="Times New Roman" panose="02020603050405020304" pitchFamily="18" charset="0"/>
                        </a:rPr>
                        <a:t>A virtual consultative  meeting was held on the 13 September 2021.</a:t>
                      </a:r>
                    </a:p>
                    <a:p>
                      <a:pPr>
                        <a:lnSpc>
                          <a:spcPct val="107000"/>
                        </a:lnSpc>
                        <a:spcAft>
                          <a:spcPts val="0"/>
                        </a:spcAft>
                      </a:pPr>
                      <a:endParaRPr lang="en-ZA" sz="10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62949350"/>
                  </a:ext>
                </a:extLst>
              </a:tr>
              <a:tr h="2361487">
                <a:tc>
                  <a:txBody>
                    <a:bodyPr/>
                    <a:lstStyle/>
                    <a:p>
                      <a:pPr>
                        <a:lnSpc>
                          <a:spcPct val="107000"/>
                        </a:lnSpc>
                        <a:spcAft>
                          <a:spcPts val="0"/>
                        </a:spcAft>
                      </a:pPr>
                      <a:r>
                        <a:rPr lang="en-US" sz="1050" b="1" u="none" strike="noStrike" cap="none" dirty="0" smtClean="0">
                          <a:effectLst/>
                          <a:latin typeface="+mn-lt"/>
                          <a:sym typeface="Arial"/>
                        </a:rPr>
                        <a:t>NaCISA proposed in a 2005 feasibility study be replaced with the National Events, Technical and Productions Skills Academy as a focused institution of skills and human resource development for the sector</a:t>
                      </a:r>
                      <a:endParaRPr lang="en-ZA" sz="105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50" b="1" dirty="0" smtClean="0">
                          <a:solidFill>
                            <a:schemeClr val="tx1"/>
                          </a:solidFill>
                          <a:effectLst/>
                          <a:latin typeface="+mn-lt"/>
                          <a:ea typeface="Calibri" panose="020F0502020204030204" pitchFamily="34" charset="0"/>
                          <a:cs typeface="Times New Roman" panose="02020603050405020304" pitchFamily="18" charset="0"/>
                        </a:rPr>
                        <a:t>Interim intervention focusing on the process with SARA to determine way forward.</a:t>
                      </a:r>
                      <a:r>
                        <a:rPr lang="en-GB" sz="1050" b="1" baseline="0" dirty="0" smtClean="0">
                          <a:solidFill>
                            <a:schemeClr val="tx1"/>
                          </a:solidFill>
                          <a:effectLst/>
                          <a:latin typeface="+mn-lt"/>
                          <a:ea typeface="Calibri" panose="020F0502020204030204" pitchFamily="34" charset="0"/>
                          <a:cs typeface="Times New Roman" panose="02020603050405020304" pitchFamily="18" charset="0"/>
                        </a:rPr>
                        <a:t> Workshop planned for June 2021; after a series of meetings held by the established Project Team</a:t>
                      </a:r>
                      <a:endParaRPr lang="en-ZA" sz="105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b="1" dirty="0" smtClean="0">
                          <a:solidFill>
                            <a:schemeClr val="tx1"/>
                          </a:solidFill>
                          <a:effectLst/>
                          <a:latin typeface="+mn-lt"/>
                          <a:ea typeface="Calibri" panose="020F0502020204030204" pitchFamily="34" charset="0"/>
                          <a:cs typeface="Times New Roman" panose="02020603050405020304" pitchFamily="18" charset="0"/>
                        </a:rPr>
                        <a:t>Whilst</a:t>
                      </a:r>
                      <a:r>
                        <a:rPr lang="en-US" sz="1050" b="1" baseline="0" dirty="0" smtClean="0">
                          <a:solidFill>
                            <a:schemeClr val="tx1"/>
                          </a:solidFill>
                          <a:effectLst/>
                          <a:latin typeface="+mn-lt"/>
                          <a:ea typeface="Calibri" panose="020F0502020204030204" pitchFamily="34" charset="0"/>
                          <a:cs typeface="Times New Roman" panose="02020603050405020304" pitchFamily="18" charset="0"/>
                        </a:rPr>
                        <a:t> the idea of replacing NACISA is being explored.  In the interim there is work being done in the Events and  Technical Services. The Workshop is now scheduled to happen in July. </a:t>
                      </a:r>
                      <a:endParaRPr lang="en-ZA" sz="105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50" b="1" dirty="0" smtClean="0">
                          <a:solidFill>
                            <a:schemeClr val="tx1"/>
                          </a:solidFill>
                          <a:effectLst/>
                          <a:latin typeface="+mn-lt"/>
                          <a:ea typeface="Calibri" panose="020F0502020204030204" pitchFamily="34" charset="0"/>
                          <a:cs typeface="Times New Roman" panose="02020603050405020304" pitchFamily="18" charset="0"/>
                        </a:rPr>
                        <a:t>The</a:t>
                      </a:r>
                      <a:r>
                        <a:rPr lang="en-ZA" sz="1050" b="1" baseline="0" dirty="0" smtClean="0">
                          <a:solidFill>
                            <a:schemeClr val="tx1"/>
                          </a:solidFill>
                          <a:effectLst/>
                          <a:latin typeface="+mn-lt"/>
                          <a:ea typeface="Calibri" panose="020F0502020204030204" pitchFamily="34" charset="0"/>
                          <a:cs typeface="Times New Roman" panose="02020603050405020304" pitchFamily="18" charset="0"/>
                        </a:rPr>
                        <a:t> South African Roadies Association is currently developing comprehensive business plan for presentation at the workshop. The workshop was put on hold until SARA is ready to do the presentation. It is anticipated that it should happen in August</a:t>
                      </a:r>
                      <a:r>
                        <a:rPr lang="en-ZA" sz="1050" b="1" baseline="0" dirty="0" smtClean="0">
                          <a:solidFill>
                            <a:srgbClr val="FF0000"/>
                          </a:solidFill>
                          <a:effectLst/>
                          <a:latin typeface="+mn-lt"/>
                          <a:ea typeface="Calibri" panose="020F0502020204030204" pitchFamily="34" charset="0"/>
                          <a:cs typeface="Times New Roman" panose="02020603050405020304" pitchFamily="18" charset="0"/>
                        </a:rPr>
                        <a:t>.</a:t>
                      </a:r>
                    </a:p>
                  </a:txBody>
                  <a:tcPr marL="68580" marR="68580" marT="0" marB="0"/>
                </a:tc>
                <a:tc>
                  <a:txBody>
                    <a:bodyPr/>
                    <a:lstStyle/>
                    <a:p>
                      <a:pPr>
                        <a:lnSpc>
                          <a:spcPct val="107000"/>
                        </a:lnSpc>
                        <a:spcAft>
                          <a:spcPts val="0"/>
                        </a:spcAft>
                      </a:pPr>
                      <a:r>
                        <a:rPr lang="en-US" sz="1000" b="1" baseline="0" dirty="0" smtClean="0">
                          <a:solidFill>
                            <a:schemeClr val="tx1"/>
                          </a:solidFill>
                          <a:effectLst/>
                          <a:latin typeface="+mn-lt"/>
                          <a:ea typeface="Calibri" panose="020F0502020204030204" pitchFamily="34" charset="0"/>
                          <a:cs typeface="Times New Roman" panose="02020603050405020304" pitchFamily="18" charset="0"/>
                        </a:rPr>
                        <a:t>Session held with SARA on the 10 September 2021; and an Implementation Plan to be finalized for 2022. roll-out of this Intervention</a:t>
                      </a:r>
                    </a:p>
                  </a:txBody>
                  <a:tcPr marL="68580" marR="68580" marT="0" marB="0"/>
                </a:tc>
                <a:extLst>
                  <a:ext uri="{0D108BD9-81ED-4DB2-BD59-A6C34878D82A}">
                    <a16:rowId xmlns:a16="http://schemas.microsoft.com/office/drawing/2014/main" xmlns="" val="3143900586"/>
                  </a:ext>
                </a:extLst>
              </a:tr>
            </a:tbl>
          </a:graphicData>
        </a:graphic>
      </p:graphicFrame>
      <p:sp>
        <p:nvSpPr>
          <p:cNvPr id="5"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18</a:t>
            </a:r>
          </a:p>
        </p:txBody>
      </p:sp>
    </p:spTree>
    <p:extLst>
      <p:ext uri="{BB962C8B-B14F-4D97-AF65-F5344CB8AC3E}">
        <p14:creationId xmlns:p14="http://schemas.microsoft.com/office/powerpoint/2010/main" xmlns="" val="1621060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147" y="-56634"/>
            <a:ext cx="8893727" cy="463037"/>
          </a:xfrm>
        </p:spPr>
        <p:txBody>
          <a:bodyPr>
            <a:normAutofit fontScale="90000"/>
          </a:bodyPr>
          <a:lstStyle/>
          <a:p>
            <a:pPr lvl="0" algn="ctr"/>
            <a:r>
              <a:rPr lang="en-ZA" sz="3100" dirty="0" smtClean="0">
                <a:solidFill>
                  <a:schemeClr val="accent6"/>
                </a:solidFill>
              </a:rPr>
              <a:t>Interventions: Establishments of Institutions</a:t>
            </a:r>
            <a:r>
              <a:rPr lang="en-ZA" dirty="0">
                <a:solidFill>
                  <a:schemeClr val="accent6"/>
                </a:solidFill>
              </a:rPr>
              <a:t/>
            </a:r>
            <a:br>
              <a:rPr lang="en-ZA" dirty="0">
                <a:solidFill>
                  <a:schemeClr val="accent6"/>
                </a:solidFill>
              </a:rPr>
            </a:br>
            <a:endParaRPr lang="en-ZA" sz="2800" dirty="0">
              <a:solidFill>
                <a:schemeClr val="accent6"/>
              </a:solidFill>
            </a:endParaRPr>
          </a:p>
        </p:txBody>
      </p:sp>
      <p:sp>
        <p:nvSpPr>
          <p:cNvPr id="4" name="TextBox 3"/>
          <p:cNvSpPr txBox="1"/>
          <p:nvPr/>
        </p:nvSpPr>
        <p:spPr>
          <a:xfrm>
            <a:off x="786809" y="1297172"/>
            <a:ext cx="7676707" cy="1169551"/>
          </a:xfrm>
          <a:prstGeom prst="rect">
            <a:avLst/>
          </a:prstGeom>
          <a:noFill/>
        </p:spPr>
        <p:txBody>
          <a:bodyPr wrap="square" rtlCol="0">
            <a:spAutoFit/>
          </a:bodyPr>
          <a:lstStyle/>
          <a:p>
            <a:pPr marL="285750" lvl="3" indent="-285750">
              <a:buFont typeface="Arial" panose="020B0604020202020204" pitchFamily="34" charset="0"/>
              <a:buChar char="•"/>
            </a:pPr>
            <a:endParaRPr lang="en-GB" dirty="0" smtClean="0"/>
          </a:p>
          <a:p>
            <a:pPr marL="285750" lvl="3" indent="-285750">
              <a:buFont typeface="Arial" panose="020B0604020202020204" pitchFamily="34" charset="0"/>
              <a:buChar char="•"/>
            </a:pPr>
            <a:endParaRPr lang="en-GB" dirty="0"/>
          </a:p>
          <a:p>
            <a:pPr marL="285750" lvl="3" indent="-285750">
              <a:buFont typeface="Arial" panose="020B0604020202020204" pitchFamily="34" charset="0"/>
              <a:buChar char="•"/>
            </a:pPr>
            <a:endParaRPr lang="en-GB" dirty="0" smtClean="0"/>
          </a:p>
          <a:p>
            <a:pPr marL="285750" lvl="3" indent="-285750">
              <a:buFont typeface="Arial" panose="020B0604020202020204" pitchFamily="34" charset="0"/>
              <a:buChar char="•"/>
            </a:pPr>
            <a:endParaRPr lang="en-GB" dirty="0"/>
          </a:p>
          <a:p>
            <a:pPr marL="285750" lvl="3" indent="-285750">
              <a:buFont typeface="Arial" panose="020B0604020202020204" pitchFamily="34" charset="0"/>
              <a:buChar char="•"/>
            </a:pPr>
            <a:endParaRPr lang="en-ZA" dirty="0"/>
          </a:p>
        </p:txBody>
      </p:sp>
      <p:graphicFrame>
        <p:nvGraphicFramePr>
          <p:cNvPr id="3" name="Table 2"/>
          <p:cNvGraphicFramePr>
            <a:graphicFrameLocks noGrp="1"/>
          </p:cNvGraphicFramePr>
          <p:nvPr>
            <p:extLst>
              <p:ext uri="{D42A27DB-BD31-4B8C-83A1-F6EECF244321}">
                <p14:modId xmlns:p14="http://schemas.microsoft.com/office/powerpoint/2010/main" xmlns="" val="1973898084"/>
              </p:ext>
            </p:extLst>
          </p:nvPr>
        </p:nvGraphicFramePr>
        <p:xfrm>
          <a:off x="167147" y="857156"/>
          <a:ext cx="8779210" cy="4857051"/>
        </p:xfrm>
        <a:graphic>
          <a:graphicData uri="http://schemas.openxmlformats.org/drawingml/2006/table">
            <a:tbl>
              <a:tblPr firstRow="1" firstCol="1" bandRow="1">
                <a:tableStyleId>{16D9F66E-5EB9-4882-86FB-DCBF35E3C3E4}</a:tableStyleId>
              </a:tblPr>
              <a:tblGrid>
                <a:gridCol w="1952479">
                  <a:extLst>
                    <a:ext uri="{9D8B030D-6E8A-4147-A177-3AD203B41FA5}">
                      <a16:colId xmlns:a16="http://schemas.microsoft.com/office/drawing/2014/main" xmlns="" val="2672771718"/>
                    </a:ext>
                  </a:extLst>
                </a:gridCol>
                <a:gridCol w="1587818">
                  <a:extLst>
                    <a:ext uri="{9D8B030D-6E8A-4147-A177-3AD203B41FA5}">
                      <a16:colId xmlns:a16="http://schemas.microsoft.com/office/drawing/2014/main" xmlns="" val="3157196521"/>
                    </a:ext>
                  </a:extLst>
                </a:gridCol>
                <a:gridCol w="1854853">
                  <a:extLst>
                    <a:ext uri="{9D8B030D-6E8A-4147-A177-3AD203B41FA5}">
                      <a16:colId xmlns:a16="http://schemas.microsoft.com/office/drawing/2014/main" xmlns="" val="2173843043"/>
                    </a:ext>
                  </a:extLst>
                </a:gridCol>
                <a:gridCol w="1828018">
                  <a:extLst>
                    <a:ext uri="{9D8B030D-6E8A-4147-A177-3AD203B41FA5}">
                      <a16:colId xmlns:a16="http://schemas.microsoft.com/office/drawing/2014/main" xmlns="" val="617862896"/>
                    </a:ext>
                  </a:extLst>
                </a:gridCol>
                <a:gridCol w="1556042">
                  <a:extLst>
                    <a:ext uri="{9D8B030D-6E8A-4147-A177-3AD203B41FA5}">
                      <a16:colId xmlns:a16="http://schemas.microsoft.com/office/drawing/2014/main" xmlns="" val="2667490709"/>
                    </a:ext>
                  </a:extLst>
                </a:gridCol>
              </a:tblGrid>
              <a:tr h="298386">
                <a:tc>
                  <a:txBody>
                    <a:bodyPr/>
                    <a:lstStyle/>
                    <a:p>
                      <a:pPr>
                        <a:lnSpc>
                          <a:spcPct val="107000"/>
                        </a:lnSpc>
                        <a:spcAft>
                          <a:spcPts val="0"/>
                        </a:spcAft>
                      </a:pPr>
                      <a:r>
                        <a:rPr lang="en-ZA" sz="1000" b="1" dirty="0">
                          <a:effectLst/>
                          <a:latin typeface="+mn-lt"/>
                        </a:rPr>
                        <a:t>ACTION IN THE WHITE PAPER</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b="1" dirty="0">
                          <a:effectLst/>
                          <a:latin typeface="+mn-lt"/>
                        </a:rPr>
                        <a:t>STATUS </a:t>
                      </a:r>
                      <a:r>
                        <a:rPr lang="en-ZA" sz="1000" b="1" dirty="0" smtClean="0">
                          <a:effectLst/>
                          <a:latin typeface="+mn-lt"/>
                        </a:rPr>
                        <a:t>MAY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US" sz="1000" b="1" dirty="0" smtClean="0">
                          <a:effectLst/>
                          <a:latin typeface="+mn-lt"/>
                          <a:ea typeface="Calibri" panose="020F0502020204030204" pitchFamily="34" charset="0"/>
                          <a:cs typeface="Times New Roman" panose="02020603050405020304" pitchFamily="18" charset="0"/>
                        </a:rPr>
                        <a:t>Update 30 June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US" sz="1000" b="1" dirty="0" smtClean="0">
                          <a:effectLst/>
                          <a:latin typeface="+mn-lt"/>
                          <a:ea typeface="Calibri" panose="020F0502020204030204" pitchFamily="34" charset="0"/>
                          <a:cs typeface="Times New Roman" panose="02020603050405020304" pitchFamily="18" charset="0"/>
                        </a:rPr>
                        <a:t>Update 31 July2021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b="1" dirty="0" smtClean="0">
                          <a:effectLst/>
                          <a:latin typeface="+mn-lt"/>
                          <a:ea typeface="Calibri" panose="020F0502020204030204" pitchFamily="34" charset="0"/>
                          <a:cs typeface="Times New Roman" panose="02020603050405020304" pitchFamily="18" charset="0"/>
                        </a:rPr>
                        <a:t>Update 30</a:t>
                      </a:r>
                      <a:r>
                        <a:rPr lang="en-ZA" sz="1000" b="1" baseline="0" dirty="0" smtClean="0">
                          <a:effectLst/>
                          <a:latin typeface="+mn-lt"/>
                          <a:ea typeface="Calibri" panose="020F0502020204030204" pitchFamily="34" charset="0"/>
                          <a:cs typeface="Times New Roman" panose="02020603050405020304" pitchFamily="18" charset="0"/>
                        </a:rPr>
                        <a:t> September </a:t>
                      </a:r>
                      <a:r>
                        <a:rPr lang="en-ZA" sz="1000" b="1" dirty="0" smtClean="0">
                          <a:effectLst/>
                          <a:latin typeface="+mn-lt"/>
                          <a:ea typeface="Calibri" panose="020F0502020204030204" pitchFamily="34" charset="0"/>
                          <a:cs typeface="Times New Roman" panose="02020603050405020304" pitchFamily="18" charset="0"/>
                        </a:rPr>
                        <a:t>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xmlns="" val="464813605"/>
                  </a:ext>
                </a:extLst>
              </a:tr>
              <a:tr h="1933645">
                <a:tc>
                  <a:txBody>
                    <a:bodyPr/>
                    <a:lstStyle/>
                    <a:p>
                      <a:pPr>
                        <a:lnSpc>
                          <a:spcPct val="107000"/>
                        </a:lnSpc>
                        <a:spcAft>
                          <a:spcPts val="0"/>
                        </a:spcAft>
                      </a:pPr>
                      <a:r>
                        <a:rPr lang="en-ZA" sz="1050" b="1" dirty="0">
                          <a:effectLst/>
                          <a:latin typeface="+mn-lt"/>
                        </a:rPr>
                        <a:t>Historically marginalised and under-resourced provinces which do not have theatre facilities be identified for development through joint funding and long term strategic plans</a:t>
                      </a:r>
                      <a:endParaRPr lang="en-ZA" sz="105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GB" sz="1050" b="1" dirty="0" smtClean="0">
                          <a:effectLst/>
                          <a:latin typeface="+mn-lt"/>
                          <a:ea typeface="+mn-ea"/>
                          <a:cs typeface="+mn-cs"/>
                        </a:rPr>
                        <a:t>Targeting</a:t>
                      </a:r>
                      <a:r>
                        <a:rPr lang="en-GB" sz="1050" b="1" baseline="0" dirty="0" smtClean="0">
                          <a:effectLst/>
                          <a:latin typeface="+mn-lt"/>
                          <a:ea typeface="+mn-ea"/>
                          <a:cs typeface="+mn-cs"/>
                        </a:rPr>
                        <a:t>:</a:t>
                      </a:r>
                    </a:p>
                    <a:p>
                      <a:pPr marL="171450" indent="-171450">
                        <a:lnSpc>
                          <a:spcPct val="107000"/>
                        </a:lnSpc>
                        <a:spcAft>
                          <a:spcPts val="0"/>
                        </a:spcAft>
                        <a:buFontTx/>
                        <a:buChar char="-"/>
                      </a:pPr>
                      <a:r>
                        <a:rPr lang="en-GB" sz="1050" b="1" baseline="0" dirty="0" smtClean="0">
                          <a:effectLst/>
                          <a:latin typeface="+mn-lt"/>
                          <a:ea typeface="+mn-ea"/>
                          <a:cs typeface="+mn-cs"/>
                        </a:rPr>
                        <a:t>Eastern cape (Declaration done)</a:t>
                      </a:r>
                    </a:p>
                    <a:p>
                      <a:pPr marL="171450" indent="-171450">
                        <a:lnSpc>
                          <a:spcPct val="107000"/>
                        </a:lnSpc>
                        <a:spcAft>
                          <a:spcPts val="0"/>
                        </a:spcAft>
                        <a:buFontTx/>
                        <a:buChar char="-"/>
                      </a:pPr>
                      <a:r>
                        <a:rPr lang="en-GB" sz="1050" b="1" baseline="0" dirty="0" smtClean="0">
                          <a:effectLst/>
                          <a:latin typeface="+mn-lt"/>
                          <a:ea typeface="+mn-ea"/>
                          <a:cs typeface="+mn-cs"/>
                        </a:rPr>
                        <a:t>Northern Cape (Launch estimated for July 2021)</a:t>
                      </a:r>
                    </a:p>
                    <a:p>
                      <a:pPr marL="171450" indent="-171450">
                        <a:lnSpc>
                          <a:spcPct val="107000"/>
                        </a:lnSpc>
                        <a:spcAft>
                          <a:spcPts val="0"/>
                        </a:spcAft>
                        <a:buFontTx/>
                        <a:buChar char="-"/>
                      </a:pPr>
                      <a:r>
                        <a:rPr lang="en-GB" sz="1050" b="1" baseline="0" dirty="0" smtClean="0">
                          <a:effectLst/>
                          <a:latin typeface="+mn-lt"/>
                          <a:ea typeface="+mn-ea"/>
                          <a:cs typeface="+mn-cs"/>
                        </a:rPr>
                        <a:t>Limpopo ; and</a:t>
                      </a:r>
                    </a:p>
                    <a:p>
                      <a:pPr marL="171450" indent="-171450">
                        <a:lnSpc>
                          <a:spcPct val="107000"/>
                        </a:lnSpc>
                        <a:spcAft>
                          <a:spcPts val="0"/>
                        </a:spcAft>
                        <a:buFontTx/>
                        <a:buChar char="-"/>
                      </a:pPr>
                      <a:r>
                        <a:rPr lang="en-GB" sz="1050" b="1" baseline="0" dirty="0" smtClean="0">
                          <a:effectLst/>
                          <a:latin typeface="+mn-lt"/>
                          <a:ea typeface="+mn-ea"/>
                          <a:cs typeface="+mn-cs"/>
                        </a:rPr>
                        <a:t>Mpumalanga</a:t>
                      </a:r>
                      <a:endParaRPr lang="en-ZA" sz="105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US" sz="1050" b="1" dirty="0" smtClean="0">
                          <a:effectLst/>
                          <a:latin typeface="+mn-lt"/>
                          <a:ea typeface="Calibri" panose="020F0502020204030204" pitchFamily="34" charset="0"/>
                          <a:cs typeface="Times New Roman" panose="02020603050405020304" pitchFamily="18" charset="0"/>
                        </a:rPr>
                        <a:t>Mpumalanga has been consulted . Agreed to</a:t>
                      </a:r>
                      <a:r>
                        <a:rPr lang="en-US" sz="1050" b="1" baseline="0" dirty="0" smtClean="0">
                          <a:effectLst/>
                          <a:latin typeface="+mn-lt"/>
                          <a:ea typeface="Calibri" panose="020F0502020204030204" pitchFamily="34" charset="0"/>
                          <a:cs typeface="Times New Roman" panose="02020603050405020304" pitchFamily="18" charset="0"/>
                        </a:rPr>
                        <a:t> identify a venue or do a new construction.</a:t>
                      </a:r>
                    </a:p>
                    <a:p>
                      <a:pPr>
                        <a:lnSpc>
                          <a:spcPct val="107000"/>
                        </a:lnSpc>
                        <a:spcAft>
                          <a:spcPts val="0"/>
                        </a:spcAft>
                      </a:pPr>
                      <a:endParaRPr lang="en-US" sz="1050" b="1" baseline="0" dirty="0" smtClean="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1050" b="1" baseline="0" dirty="0" smtClean="0">
                          <a:effectLst/>
                          <a:latin typeface="+mn-lt"/>
                          <a:ea typeface="Calibri" panose="020F0502020204030204" pitchFamily="34" charset="0"/>
                          <a:cs typeface="Times New Roman" panose="02020603050405020304" pitchFamily="18" charset="0"/>
                        </a:rPr>
                        <a:t>Limpopo  construction is scheduled for Feb.2022.</a:t>
                      </a:r>
                    </a:p>
                    <a:p>
                      <a:pPr>
                        <a:lnSpc>
                          <a:spcPct val="107000"/>
                        </a:lnSpc>
                        <a:spcAft>
                          <a:spcPts val="0"/>
                        </a:spcAft>
                      </a:pPr>
                      <a:endParaRPr lang="en-US" sz="1050" b="1" baseline="0" dirty="0" smtClean="0">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US" sz="1050" b="1" baseline="0" dirty="0" smtClean="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1050" b="1" baseline="0" dirty="0" smtClean="0">
                          <a:effectLst/>
                          <a:latin typeface="+mn-lt"/>
                          <a:ea typeface="Calibri" panose="020F0502020204030204" pitchFamily="34" charset="0"/>
                          <a:cs typeface="Times New Roman" panose="02020603050405020304" pitchFamily="18" charset="0"/>
                        </a:rPr>
                        <a:t>Northern Cape- Outstanding is for the Theater to be officially  opened  and renamed. Theatre fully functioning. </a:t>
                      </a:r>
                    </a:p>
                    <a:p>
                      <a:pPr>
                        <a:lnSpc>
                          <a:spcPct val="107000"/>
                        </a:lnSpc>
                        <a:spcAft>
                          <a:spcPts val="0"/>
                        </a:spcAft>
                      </a:pPr>
                      <a:endParaRPr lang="en-US" sz="1050" b="1" baseline="0" dirty="0" smtClean="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1050" b="1" baseline="0" dirty="0" smtClean="0">
                          <a:effectLst/>
                          <a:latin typeface="+mn-lt"/>
                          <a:ea typeface="Calibri" panose="020F0502020204030204" pitchFamily="34" charset="0"/>
                          <a:cs typeface="Times New Roman" panose="02020603050405020304" pitchFamily="18" charset="0"/>
                        </a:rPr>
                        <a:t>Eastern Cape – Theatre Complex was officially declared as PAI. </a:t>
                      </a:r>
                      <a:endParaRPr lang="en-ZA" sz="105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US" sz="1050" b="1" dirty="0" smtClean="0">
                          <a:solidFill>
                            <a:schemeClr val="tx1"/>
                          </a:solidFill>
                          <a:effectLst/>
                          <a:latin typeface="+mn-lt"/>
                          <a:ea typeface="Calibri" panose="020F0502020204030204" pitchFamily="34" charset="0"/>
                          <a:cs typeface="Times New Roman" panose="02020603050405020304" pitchFamily="18" charset="0"/>
                        </a:rPr>
                        <a:t>MP </a:t>
                      </a:r>
                      <a:r>
                        <a:rPr lang="en-US" sz="1050" b="1" baseline="0" dirty="0" smtClean="0">
                          <a:solidFill>
                            <a:schemeClr val="tx1"/>
                          </a:solidFill>
                          <a:effectLst/>
                          <a:latin typeface="+mn-lt"/>
                          <a:ea typeface="Calibri" panose="020F0502020204030204" pitchFamily="34" charset="0"/>
                          <a:cs typeface="Times New Roman" panose="02020603050405020304" pitchFamily="18" charset="0"/>
                        </a:rPr>
                        <a:t> - </a:t>
                      </a:r>
                      <a:r>
                        <a:rPr lang="en-US" sz="1050" b="1" dirty="0" smtClean="0">
                          <a:solidFill>
                            <a:schemeClr val="tx1"/>
                          </a:solidFill>
                          <a:effectLst/>
                          <a:latin typeface="+mn-lt"/>
                          <a:ea typeface="Calibri" panose="020F0502020204030204" pitchFamily="34" charset="0"/>
                          <a:cs typeface="Times New Roman" panose="02020603050405020304" pitchFamily="18" charset="0"/>
                        </a:rPr>
                        <a:t> preliminary consultation ongoing regarding this project</a:t>
                      </a:r>
                      <a:r>
                        <a:rPr lang="en-US" sz="1050" b="1" baseline="0" dirty="0" smtClean="0">
                          <a:solidFill>
                            <a:schemeClr val="tx1"/>
                          </a:solidFill>
                          <a:effectLst/>
                          <a:latin typeface="+mn-lt"/>
                          <a:ea typeface="Calibri" panose="020F0502020204030204" pitchFamily="34" charset="0"/>
                          <a:cs typeface="Times New Roman" panose="02020603050405020304" pitchFamily="18" charset="0"/>
                        </a:rPr>
                        <a:t>.</a:t>
                      </a:r>
                    </a:p>
                    <a:p>
                      <a:pPr>
                        <a:lnSpc>
                          <a:spcPct val="107000"/>
                        </a:lnSpc>
                        <a:spcAft>
                          <a:spcPts val="0"/>
                        </a:spcAft>
                      </a:pPr>
                      <a:endParaRPr lang="en-US" sz="1050" b="1" baseline="0" dirty="0" smtClean="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US" sz="1050" b="1" baseline="0" dirty="0" smtClean="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1050" b="1" baseline="0" dirty="0" smtClean="0">
                          <a:solidFill>
                            <a:schemeClr val="tx1"/>
                          </a:solidFill>
                          <a:effectLst/>
                          <a:latin typeface="+mn-lt"/>
                          <a:ea typeface="Calibri" panose="020F0502020204030204" pitchFamily="34" charset="0"/>
                          <a:cs typeface="Times New Roman" panose="02020603050405020304" pitchFamily="18" charset="0"/>
                        </a:rPr>
                        <a:t>LP - draft  contract being amended to reflect latest development </a:t>
                      </a:r>
                    </a:p>
                    <a:p>
                      <a:pPr>
                        <a:lnSpc>
                          <a:spcPct val="107000"/>
                        </a:lnSpc>
                        <a:spcAft>
                          <a:spcPts val="0"/>
                        </a:spcAft>
                      </a:pPr>
                      <a:endParaRPr lang="en-US" sz="1050" b="1" baseline="0" dirty="0" smtClean="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1050" b="1" baseline="0" dirty="0" smtClean="0">
                          <a:solidFill>
                            <a:schemeClr val="tx1"/>
                          </a:solidFill>
                          <a:effectLst/>
                          <a:latin typeface="+mn-lt"/>
                          <a:ea typeface="Calibri" panose="020F0502020204030204" pitchFamily="34" charset="0"/>
                          <a:cs typeface="Times New Roman" panose="02020603050405020304" pitchFamily="18" charset="0"/>
                        </a:rPr>
                        <a:t>NC – consultation ongoing about latest developments on this project. </a:t>
                      </a:r>
                    </a:p>
                    <a:p>
                      <a:pPr>
                        <a:lnSpc>
                          <a:spcPct val="107000"/>
                        </a:lnSpc>
                        <a:spcAft>
                          <a:spcPts val="0"/>
                        </a:spcAft>
                      </a:pPr>
                      <a:endParaRPr lang="en-US" sz="1050" b="1" baseline="0" dirty="0" smtClean="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US" sz="1050" b="1" baseline="0" dirty="0" smtClean="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en-US" sz="1050" b="1" baseline="0" dirty="0" smtClean="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1050" b="1" baseline="0" dirty="0" smtClean="0">
                          <a:solidFill>
                            <a:schemeClr val="tx1"/>
                          </a:solidFill>
                          <a:effectLst/>
                          <a:latin typeface="+mn-lt"/>
                          <a:ea typeface="Calibri" panose="020F0502020204030204" pitchFamily="34" charset="0"/>
                          <a:cs typeface="Times New Roman" panose="02020603050405020304" pitchFamily="18" charset="0"/>
                        </a:rPr>
                        <a:t>EC -  Mandela Bay Theatre Complex submitted business plan and all compliance documents. </a:t>
                      </a:r>
                    </a:p>
                    <a:p>
                      <a:pPr>
                        <a:lnSpc>
                          <a:spcPct val="107000"/>
                        </a:lnSpc>
                        <a:spcAft>
                          <a:spcPts val="0"/>
                        </a:spcAft>
                      </a:pPr>
                      <a:r>
                        <a:rPr lang="en-US" sz="1050" b="1" baseline="0" dirty="0" smtClean="0">
                          <a:solidFill>
                            <a:schemeClr val="tx1"/>
                          </a:solidFill>
                          <a:effectLst/>
                          <a:latin typeface="+mn-lt"/>
                          <a:ea typeface="Calibri" panose="020F0502020204030204" pitchFamily="34" charset="0"/>
                          <a:cs typeface="Times New Roman" panose="02020603050405020304" pitchFamily="18" charset="0"/>
                        </a:rPr>
                        <a:t>Awaiting for final approval of the Submission and the Grant letter </a:t>
                      </a:r>
                      <a:endParaRPr lang="en-ZA" sz="1050" b="1" dirty="0">
                        <a:solidFill>
                          <a:schemeClr val="tx1"/>
                        </a:solidFill>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r>
                        <a:rPr kumimoji="0" lang="en-ZA" sz="1000" b="1" i="0" u="none" strike="noStrike" kern="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sym typeface="Arial"/>
                        </a:rPr>
                        <a:t>MP - Project Steering Committee members names submitted</a:t>
                      </a:r>
                    </a:p>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endParaRPr kumimoji="0" lang="en-ZA" sz="1000" b="1" i="0" u="none" strike="noStrike" kern="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sym typeface="Arial"/>
                      </a:endParaRPr>
                    </a:p>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r>
                        <a:rPr kumimoji="0" lang="en-ZA" sz="1000" b="1" i="0" u="none" strike="noStrike" kern="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sym typeface="Arial"/>
                        </a:rPr>
                        <a:t>LP - Draft contract amended and submitted to Legal Services for its input</a:t>
                      </a:r>
                    </a:p>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endParaRPr kumimoji="0" lang="en-ZA" sz="1000" b="1" i="0" u="none" strike="noStrike" kern="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sym typeface="Arial"/>
                      </a:endParaRPr>
                    </a:p>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r>
                        <a:rPr kumimoji="0" lang="en-ZA" sz="1000" b="1" i="0" u="none" strike="noStrike" kern="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sym typeface="Arial"/>
                        </a:rPr>
                        <a:t>NC - Awaiting confirmation of the name change of the entity and date for the launch </a:t>
                      </a:r>
                    </a:p>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endParaRPr kumimoji="0" lang="en-ZA" sz="1000" b="1" i="0" u="none" strike="noStrike" kern="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sym typeface="Arial"/>
                      </a:endParaRPr>
                    </a:p>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endParaRPr kumimoji="0" lang="en-ZA" sz="1000" b="1" i="0" u="none" strike="noStrike" kern="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sym typeface="Arial"/>
                      </a:endParaRPr>
                    </a:p>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r>
                        <a:rPr kumimoji="0" lang="en-ZA" sz="1000" b="1" i="0" u="none" strike="noStrike" kern="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sym typeface="Arial"/>
                        </a:rPr>
                        <a:t>EC - the term of the current Board has been extended until the newly appointed Board by Minister is in place.</a:t>
                      </a:r>
                    </a:p>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r>
                        <a:rPr kumimoji="0" lang="en-ZA" sz="1000" b="1" i="0" u="none" strike="noStrike" kern="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sym typeface="Arial"/>
                        </a:rPr>
                        <a:t>2021/22 Draft Moa developed</a:t>
                      </a:r>
                    </a:p>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r>
                        <a:rPr kumimoji="0" lang="en-ZA" sz="1000" b="1" i="0" u="none" strike="noStrike" kern="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sym typeface="Arial"/>
                        </a:rPr>
                        <a:t>Grant letter approved</a:t>
                      </a:r>
                    </a:p>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r>
                        <a:rPr kumimoji="0" lang="en-ZA" sz="1000" b="1" i="0" u="none" strike="noStrike" kern="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sym typeface="Arial"/>
                        </a:rPr>
                        <a:t>A site inspection was conducted in September 2021 in conjunction with Infrastructure Directorate; on 2021/22 infrastructure work</a:t>
                      </a:r>
                      <a:endParaRPr kumimoji="0" lang="en-ZA" sz="1000" b="1" i="0" u="none" strike="noStrike" kern="0" cap="none" spc="0" normalizeH="0" baseline="0" noProof="0" dirty="0">
                        <a:ln>
                          <a:noFill/>
                        </a:ln>
                        <a:solidFill>
                          <a:schemeClr val="tx1"/>
                        </a:solidFill>
                        <a:effectLst/>
                        <a:uLnTx/>
                        <a:uFillTx/>
                        <a:latin typeface="+mn-lt"/>
                        <a:ea typeface="Calibri" panose="020F0502020204030204" pitchFamily="34" charset="0"/>
                        <a:cs typeface="Times New Roman" panose="02020603050405020304" pitchFamily="18" charset="0"/>
                        <a:sym typeface="Arial"/>
                      </a:endParaRPr>
                    </a:p>
                  </a:txBody>
                  <a:tcPr marL="42202" marR="42202" marT="0" marB="0"/>
                </a:tc>
                <a:extLst>
                  <a:ext uri="{0D108BD9-81ED-4DB2-BD59-A6C34878D82A}">
                    <a16:rowId xmlns:a16="http://schemas.microsoft.com/office/drawing/2014/main" xmlns="" val="3143900586"/>
                  </a:ext>
                </a:extLst>
              </a:tr>
            </a:tbl>
          </a:graphicData>
        </a:graphic>
      </p:graphicFrame>
      <p:sp>
        <p:nvSpPr>
          <p:cNvPr id="5"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19</a:t>
            </a:r>
          </a:p>
        </p:txBody>
      </p:sp>
    </p:spTree>
    <p:extLst>
      <p:ext uri="{BB962C8B-B14F-4D97-AF65-F5344CB8AC3E}">
        <p14:creationId xmlns:p14="http://schemas.microsoft.com/office/powerpoint/2010/main" xmlns="" val="3432651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76064"/>
          </a:xfrm>
        </p:spPr>
        <p:txBody>
          <a:bodyPr>
            <a:normAutofit fontScale="90000"/>
          </a:bodyPr>
          <a:lstStyle/>
          <a:p>
            <a:r>
              <a:rPr lang="en-US" dirty="0" smtClean="0"/>
              <a:t>                        </a:t>
            </a:r>
            <a:r>
              <a:rPr lang="en-US" sz="2400" dirty="0" smtClean="0"/>
              <a:t>TABLE OF CONTENTS</a:t>
            </a:r>
            <a:endParaRPr lang="en-US" sz="2400" dirty="0"/>
          </a:p>
        </p:txBody>
      </p:sp>
      <p:sp>
        <p:nvSpPr>
          <p:cNvPr id="3" name="Content Placeholder 2"/>
          <p:cNvSpPr>
            <a:spLocks noGrp="1"/>
          </p:cNvSpPr>
          <p:nvPr>
            <p:ph idx="1"/>
          </p:nvPr>
        </p:nvSpPr>
        <p:spPr>
          <a:xfrm>
            <a:off x="611560" y="764704"/>
            <a:ext cx="8075240" cy="5135488"/>
          </a:xfrm>
        </p:spPr>
        <p:txBody>
          <a:bodyPr>
            <a:normAutofit fontScale="92500" lnSpcReduction="10000"/>
          </a:bodyPr>
          <a:lstStyle/>
          <a:p>
            <a:pPr>
              <a:buAutoNum type="arabicPeriod"/>
            </a:pPr>
            <a:r>
              <a:rPr lang="en-US" sz="1800" dirty="0" smtClean="0">
                <a:solidFill>
                  <a:schemeClr val="tx1"/>
                </a:solidFill>
              </a:rPr>
              <a:t>Purpose;</a:t>
            </a:r>
          </a:p>
          <a:p>
            <a:pPr>
              <a:buAutoNum type="arabicPeriod"/>
            </a:pPr>
            <a:endParaRPr lang="en-US" sz="1800" dirty="0" smtClean="0">
              <a:solidFill>
                <a:schemeClr val="tx1"/>
              </a:solidFill>
            </a:endParaRPr>
          </a:p>
          <a:p>
            <a:pPr>
              <a:buAutoNum type="arabicPeriod"/>
            </a:pPr>
            <a:r>
              <a:rPr lang="en-US" sz="1800" dirty="0" smtClean="0">
                <a:solidFill>
                  <a:schemeClr val="tx1"/>
                </a:solidFill>
              </a:rPr>
              <a:t>Background and discussion;</a:t>
            </a:r>
          </a:p>
          <a:p>
            <a:pPr>
              <a:buAutoNum type="arabicPeriod"/>
            </a:pPr>
            <a:endParaRPr lang="en-US" sz="1800" dirty="0" smtClean="0">
              <a:solidFill>
                <a:schemeClr val="tx1"/>
              </a:solidFill>
            </a:endParaRPr>
          </a:p>
          <a:p>
            <a:pPr>
              <a:buAutoNum type="arabicPeriod"/>
            </a:pPr>
            <a:r>
              <a:rPr lang="en-US" sz="1800" dirty="0">
                <a:solidFill>
                  <a:schemeClr val="tx1"/>
                </a:solidFill>
              </a:rPr>
              <a:t>Linkages to the </a:t>
            </a:r>
            <a:r>
              <a:rPr lang="en-US" sz="1800" dirty="0" smtClean="0">
                <a:solidFill>
                  <a:schemeClr val="tx1"/>
                </a:solidFill>
              </a:rPr>
              <a:t>Legislation;</a:t>
            </a:r>
          </a:p>
          <a:p>
            <a:pPr>
              <a:buAutoNum type="arabicPeriod"/>
            </a:pPr>
            <a:endParaRPr lang="en-US" sz="1800" dirty="0" smtClean="0">
              <a:solidFill>
                <a:schemeClr val="tx1"/>
              </a:solidFill>
            </a:endParaRPr>
          </a:p>
          <a:p>
            <a:pPr>
              <a:buAutoNum type="arabicPeriod"/>
            </a:pPr>
            <a:r>
              <a:rPr lang="en-US" sz="1800" dirty="0">
                <a:solidFill>
                  <a:schemeClr val="tx1"/>
                </a:solidFill>
              </a:rPr>
              <a:t>Discussion of some of the </a:t>
            </a:r>
            <a:r>
              <a:rPr lang="en-US" sz="1800" dirty="0" smtClean="0">
                <a:solidFill>
                  <a:schemeClr val="tx1"/>
                </a:solidFill>
              </a:rPr>
              <a:t>proposals;</a:t>
            </a:r>
          </a:p>
          <a:p>
            <a:pPr>
              <a:buAutoNum type="arabicPeriod"/>
            </a:pPr>
            <a:endParaRPr lang="en-US" sz="1800" dirty="0" smtClean="0">
              <a:solidFill>
                <a:schemeClr val="tx1"/>
              </a:solidFill>
            </a:endParaRPr>
          </a:p>
          <a:p>
            <a:pPr>
              <a:buAutoNum type="arabicPeriod"/>
            </a:pPr>
            <a:r>
              <a:rPr lang="en-US" sz="1800" dirty="0">
                <a:solidFill>
                  <a:schemeClr val="tx1"/>
                </a:solidFill>
              </a:rPr>
              <a:t>Risks and Communications </a:t>
            </a:r>
            <a:r>
              <a:rPr lang="en-US" sz="1800" dirty="0" smtClean="0">
                <a:solidFill>
                  <a:schemeClr val="tx1"/>
                </a:solidFill>
              </a:rPr>
              <a:t>implications;</a:t>
            </a:r>
          </a:p>
          <a:p>
            <a:pPr>
              <a:buAutoNum type="arabicPeriod"/>
            </a:pPr>
            <a:endParaRPr lang="en-US" sz="1800" dirty="0" smtClean="0">
              <a:solidFill>
                <a:schemeClr val="tx1"/>
              </a:solidFill>
            </a:endParaRPr>
          </a:p>
          <a:p>
            <a:pPr>
              <a:buAutoNum type="arabicPeriod"/>
            </a:pPr>
            <a:r>
              <a:rPr lang="en-US" sz="1800" dirty="0" smtClean="0">
                <a:solidFill>
                  <a:schemeClr val="tx1"/>
                </a:solidFill>
              </a:rPr>
              <a:t>Timelines; </a:t>
            </a:r>
          </a:p>
          <a:p>
            <a:pPr>
              <a:buFont typeface="+mj-lt"/>
              <a:buAutoNum type="arabicPeriod"/>
            </a:pPr>
            <a:endParaRPr lang="en-US" sz="1800" dirty="0" smtClean="0">
              <a:solidFill>
                <a:schemeClr val="tx1"/>
              </a:solidFill>
            </a:endParaRPr>
          </a:p>
          <a:p>
            <a:pPr>
              <a:buAutoNum type="arabicPeriod"/>
            </a:pPr>
            <a:r>
              <a:rPr lang="en-US" sz="1800" dirty="0" smtClean="0">
                <a:solidFill>
                  <a:schemeClr val="tx1"/>
                </a:solidFill>
              </a:rPr>
              <a:t>Way forward;</a:t>
            </a:r>
          </a:p>
          <a:p>
            <a:pPr>
              <a:buFont typeface="+mj-lt"/>
              <a:buAutoNum type="arabicPeriod"/>
            </a:pPr>
            <a:endParaRPr lang="en-US" sz="1800" dirty="0">
              <a:solidFill>
                <a:schemeClr val="tx1"/>
              </a:solidFill>
            </a:endParaRPr>
          </a:p>
          <a:p>
            <a:pPr>
              <a:buAutoNum type="arabicPeriod"/>
            </a:pPr>
            <a:r>
              <a:rPr lang="en-US" sz="1800" dirty="0" smtClean="0">
                <a:solidFill>
                  <a:schemeClr val="tx1"/>
                </a:solidFill>
              </a:rPr>
              <a:t>Update on Arts, Culture and Development Interventions;</a:t>
            </a:r>
          </a:p>
          <a:p>
            <a:pPr>
              <a:buFont typeface="+mj-lt"/>
              <a:buAutoNum type="arabicPeriod"/>
            </a:pPr>
            <a:endParaRPr lang="en-US" sz="1800" dirty="0" smtClean="0">
              <a:solidFill>
                <a:schemeClr val="tx1"/>
              </a:solidFill>
            </a:endParaRPr>
          </a:p>
          <a:p>
            <a:pPr>
              <a:buAutoNum type="arabicPeriod"/>
            </a:pPr>
            <a:r>
              <a:rPr lang="en-US" sz="1800" dirty="0" smtClean="0">
                <a:solidFill>
                  <a:schemeClr val="tx1"/>
                </a:solidFill>
              </a:rPr>
              <a:t>Update on Heritage Preservation and Promotion Interventions.</a:t>
            </a:r>
          </a:p>
          <a:p>
            <a:pPr>
              <a:buAutoNum type="arabicPeriod"/>
            </a:pPr>
            <a:endParaRPr lang="en-US" sz="1800" dirty="0" smtClean="0">
              <a:solidFill>
                <a:schemeClr val="tx1"/>
              </a:solidFill>
            </a:endParaRPr>
          </a:p>
        </p:txBody>
      </p:sp>
      <p:sp>
        <p:nvSpPr>
          <p:cNvPr id="4" name="Slide Number Placeholder 3"/>
          <p:cNvSpPr>
            <a:spLocks noGrp="1"/>
          </p:cNvSpPr>
          <p:nvPr>
            <p:ph type="sldNum" sz="quarter" idx="4"/>
          </p:nvPr>
        </p:nvSpPr>
        <p:spPr/>
        <p:txBody>
          <a:bodyPr/>
          <a:lstStyle/>
          <a:p>
            <a:r>
              <a:rPr lang="en-ZA" sz="1200" b="1" dirty="0" smtClean="0">
                <a:solidFill>
                  <a:schemeClr val="tx1"/>
                </a:solidFill>
                <a:latin typeface="Arial" panose="020B0604020202020204" pitchFamily="34" charset="0"/>
                <a:cs typeface="Arial" panose="020B0604020202020204" pitchFamily="34" charset="0"/>
              </a:rPr>
              <a:t>2</a:t>
            </a:r>
          </a:p>
        </p:txBody>
      </p:sp>
    </p:spTree>
    <p:extLst>
      <p:ext uri="{BB962C8B-B14F-4D97-AF65-F5344CB8AC3E}">
        <p14:creationId xmlns:p14="http://schemas.microsoft.com/office/powerpoint/2010/main" xmlns="" val="255390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147" y="128086"/>
            <a:ext cx="8893727" cy="592347"/>
          </a:xfrm>
        </p:spPr>
        <p:txBody>
          <a:bodyPr>
            <a:noAutofit/>
          </a:bodyPr>
          <a:lstStyle/>
          <a:p>
            <a:pPr lvl="0"/>
            <a:r>
              <a:rPr lang="en-ZA" sz="2600" dirty="0" smtClean="0">
                <a:solidFill>
                  <a:schemeClr val="accent6"/>
                </a:solidFill>
              </a:rPr>
              <a:t>Interventions: Programmes for Growth &amp; Sustainability</a:t>
            </a:r>
            <a:r>
              <a:rPr lang="en-ZA" sz="2600" dirty="0">
                <a:solidFill>
                  <a:schemeClr val="accent6"/>
                </a:solidFill>
              </a:rPr>
              <a:t/>
            </a:r>
            <a:br>
              <a:rPr lang="en-ZA" sz="2600" dirty="0">
                <a:solidFill>
                  <a:schemeClr val="accent6"/>
                </a:solidFill>
              </a:rPr>
            </a:br>
            <a:endParaRPr lang="en-ZA" sz="2600" dirty="0">
              <a:solidFill>
                <a:schemeClr val="accent6"/>
              </a:solidFill>
            </a:endParaRPr>
          </a:p>
        </p:txBody>
      </p:sp>
      <p:sp>
        <p:nvSpPr>
          <p:cNvPr id="4" name="TextBox 3"/>
          <p:cNvSpPr txBox="1"/>
          <p:nvPr/>
        </p:nvSpPr>
        <p:spPr>
          <a:xfrm>
            <a:off x="786809" y="1297172"/>
            <a:ext cx="7676707" cy="1169551"/>
          </a:xfrm>
          <a:prstGeom prst="rect">
            <a:avLst/>
          </a:prstGeom>
          <a:noFill/>
        </p:spPr>
        <p:txBody>
          <a:bodyPr wrap="square" rtlCol="0">
            <a:spAutoFit/>
          </a:bodyPr>
          <a:lstStyle/>
          <a:p>
            <a:pPr marL="285750" lvl="3" indent="-285750">
              <a:buFont typeface="Arial" panose="020B0604020202020204" pitchFamily="34" charset="0"/>
              <a:buChar char="•"/>
            </a:pPr>
            <a:endParaRPr lang="en-GB" dirty="0" smtClean="0"/>
          </a:p>
          <a:p>
            <a:pPr marL="285750" lvl="3" indent="-285750">
              <a:buFont typeface="Arial" panose="020B0604020202020204" pitchFamily="34" charset="0"/>
              <a:buChar char="•"/>
            </a:pPr>
            <a:endParaRPr lang="en-GB" dirty="0"/>
          </a:p>
          <a:p>
            <a:pPr marL="285750" lvl="3" indent="-285750">
              <a:buFont typeface="Arial" panose="020B0604020202020204" pitchFamily="34" charset="0"/>
              <a:buChar char="•"/>
            </a:pPr>
            <a:endParaRPr lang="en-GB" dirty="0" smtClean="0"/>
          </a:p>
          <a:p>
            <a:pPr marL="285750" lvl="3" indent="-285750">
              <a:buFont typeface="Arial" panose="020B0604020202020204" pitchFamily="34" charset="0"/>
              <a:buChar char="•"/>
            </a:pPr>
            <a:endParaRPr lang="en-GB" dirty="0"/>
          </a:p>
          <a:p>
            <a:pPr marL="285750" lvl="3" indent="-285750">
              <a:buFont typeface="Arial" panose="020B0604020202020204" pitchFamily="34" charset="0"/>
              <a:buChar char="•"/>
            </a:pPr>
            <a:endParaRPr lang="en-ZA" dirty="0"/>
          </a:p>
        </p:txBody>
      </p:sp>
      <p:graphicFrame>
        <p:nvGraphicFramePr>
          <p:cNvPr id="3" name="Table 2"/>
          <p:cNvGraphicFramePr>
            <a:graphicFrameLocks noGrp="1"/>
          </p:cNvGraphicFramePr>
          <p:nvPr>
            <p:extLst/>
          </p:nvPr>
        </p:nvGraphicFramePr>
        <p:xfrm>
          <a:off x="167149" y="812017"/>
          <a:ext cx="8785263" cy="4194093"/>
        </p:xfrm>
        <a:graphic>
          <a:graphicData uri="http://schemas.openxmlformats.org/drawingml/2006/table">
            <a:tbl>
              <a:tblPr firstRow="1" firstCol="1" bandRow="1">
                <a:tableStyleId>{16D9F66E-5EB9-4882-86FB-DCBF35E3C3E4}</a:tableStyleId>
              </a:tblPr>
              <a:tblGrid>
                <a:gridCol w="1957362">
                  <a:extLst>
                    <a:ext uri="{9D8B030D-6E8A-4147-A177-3AD203B41FA5}">
                      <a16:colId xmlns:a16="http://schemas.microsoft.com/office/drawing/2014/main" xmlns="" val="2672771718"/>
                    </a:ext>
                  </a:extLst>
                </a:gridCol>
                <a:gridCol w="1778168">
                  <a:extLst>
                    <a:ext uri="{9D8B030D-6E8A-4147-A177-3AD203B41FA5}">
                      <a16:colId xmlns:a16="http://schemas.microsoft.com/office/drawing/2014/main" xmlns="" val="3157196521"/>
                    </a:ext>
                  </a:extLst>
                </a:gridCol>
                <a:gridCol w="1845227">
                  <a:extLst>
                    <a:ext uri="{9D8B030D-6E8A-4147-A177-3AD203B41FA5}">
                      <a16:colId xmlns:a16="http://schemas.microsoft.com/office/drawing/2014/main" xmlns="" val="2173843043"/>
                    </a:ext>
                  </a:extLst>
                </a:gridCol>
                <a:gridCol w="1777764">
                  <a:extLst>
                    <a:ext uri="{9D8B030D-6E8A-4147-A177-3AD203B41FA5}">
                      <a16:colId xmlns:a16="http://schemas.microsoft.com/office/drawing/2014/main" xmlns="" val="4197118376"/>
                    </a:ext>
                  </a:extLst>
                </a:gridCol>
                <a:gridCol w="1426742">
                  <a:extLst>
                    <a:ext uri="{9D8B030D-6E8A-4147-A177-3AD203B41FA5}">
                      <a16:colId xmlns:a16="http://schemas.microsoft.com/office/drawing/2014/main" xmlns="" val="3171105779"/>
                    </a:ext>
                  </a:extLst>
                </a:gridCol>
              </a:tblGrid>
              <a:tr h="349485">
                <a:tc>
                  <a:txBody>
                    <a:bodyPr/>
                    <a:lstStyle/>
                    <a:p>
                      <a:pPr>
                        <a:lnSpc>
                          <a:spcPct val="107000"/>
                        </a:lnSpc>
                        <a:spcAft>
                          <a:spcPts val="0"/>
                        </a:spcAft>
                      </a:pPr>
                      <a:r>
                        <a:rPr lang="en-ZA" sz="1000" b="1" dirty="0">
                          <a:effectLst/>
                          <a:latin typeface="+mn-lt"/>
                        </a:rPr>
                        <a:t>ACTION IN THE WHITE PAPER</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b="1" dirty="0">
                          <a:effectLst/>
                          <a:latin typeface="+mn-lt"/>
                        </a:rPr>
                        <a:t>STATUS </a:t>
                      </a:r>
                      <a:r>
                        <a:rPr lang="en-ZA" sz="1000" b="1" dirty="0" smtClean="0">
                          <a:effectLst/>
                          <a:latin typeface="+mn-lt"/>
                        </a:rPr>
                        <a:t>MAY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US" sz="1000" b="1" dirty="0" smtClean="0">
                          <a:effectLst/>
                          <a:latin typeface="+mn-lt"/>
                          <a:ea typeface="Calibri" panose="020F0502020204030204" pitchFamily="34" charset="0"/>
                          <a:cs typeface="Times New Roman" panose="02020603050405020304" pitchFamily="18" charset="0"/>
                        </a:rPr>
                        <a:t>Update 30 June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US" sz="1000" b="1" dirty="0" smtClean="0">
                          <a:effectLst/>
                          <a:latin typeface="+mn-lt"/>
                          <a:ea typeface="Calibri" panose="020F0502020204030204" pitchFamily="34" charset="0"/>
                          <a:cs typeface="Times New Roman" panose="02020603050405020304" pitchFamily="18" charset="0"/>
                        </a:rPr>
                        <a:t>Update</a:t>
                      </a:r>
                      <a:r>
                        <a:rPr lang="en-US" sz="1000" b="1" baseline="0" dirty="0" smtClean="0">
                          <a:effectLst/>
                          <a:latin typeface="+mn-lt"/>
                          <a:ea typeface="Calibri" panose="020F0502020204030204" pitchFamily="34" charset="0"/>
                          <a:cs typeface="Times New Roman" panose="02020603050405020304" pitchFamily="18" charset="0"/>
                        </a:rPr>
                        <a:t> 31 July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b="1" dirty="0" smtClean="0">
                          <a:effectLst/>
                          <a:latin typeface="+mn-lt"/>
                          <a:ea typeface="Calibri" panose="020F0502020204030204" pitchFamily="34" charset="0"/>
                          <a:cs typeface="Times New Roman" panose="02020603050405020304" pitchFamily="18" charset="0"/>
                        </a:rPr>
                        <a:t>Update 30</a:t>
                      </a:r>
                      <a:r>
                        <a:rPr lang="en-ZA" sz="1000" b="1" baseline="0" dirty="0" smtClean="0">
                          <a:effectLst/>
                          <a:latin typeface="+mn-lt"/>
                          <a:ea typeface="Calibri" panose="020F0502020204030204" pitchFamily="34" charset="0"/>
                          <a:cs typeface="Times New Roman" panose="02020603050405020304" pitchFamily="18" charset="0"/>
                        </a:rPr>
                        <a:t> September </a:t>
                      </a:r>
                      <a:r>
                        <a:rPr lang="en-ZA" sz="1000" b="1" dirty="0" smtClean="0">
                          <a:effectLst/>
                          <a:latin typeface="+mn-lt"/>
                          <a:ea typeface="Calibri" panose="020F0502020204030204" pitchFamily="34" charset="0"/>
                          <a:cs typeface="Times New Roman" panose="02020603050405020304" pitchFamily="18" charset="0"/>
                        </a:rPr>
                        <a:t>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xmlns="" val="464813605"/>
                  </a:ext>
                </a:extLst>
              </a:tr>
              <a:tr h="1922304">
                <a:tc>
                  <a:txBody>
                    <a:bodyPr/>
                    <a:lstStyle/>
                    <a:p>
                      <a:pPr>
                        <a:lnSpc>
                          <a:spcPct val="107000"/>
                        </a:lnSpc>
                        <a:spcAft>
                          <a:spcPts val="0"/>
                        </a:spcAft>
                      </a:pPr>
                      <a:r>
                        <a:rPr lang="en-US" sz="1100" b="1" dirty="0" smtClean="0">
                          <a:effectLst/>
                          <a:latin typeface="+mn-lt"/>
                        </a:rPr>
                        <a:t>Performing Arts companies which have developed reputable education and training programmes in the arts be funded and be supported to have their courses accredited through national qualification frameworks; and be funded accordingly</a:t>
                      </a:r>
                      <a:endParaRPr lang="en-ZA" sz="11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100" b="1" dirty="0" smtClean="0">
                          <a:effectLst/>
                          <a:latin typeface="+mn-lt"/>
                        </a:rPr>
                        <a:t>Meeting held with CATHSSETA </a:t>
                      </a:r>
                    </a:p>
                    <a:p>
                      <a:pPr>
                        <a:lnSpc>
                          <a:spcPct val="107000"/>
                        </a:lnSpc>
                        <a:spcAft>
                          <a:spcPts val="0"/>
                        </a:spcAft>
                      </a:pPr>
                      <a:r>
                        <a:rPr lang="en-ZA" sz="1100" b="1" dirty="0" smtClean="0">
                          <a:effectLst/>
                          <a:latin typeface="+mn-lt"/>
                        </a:rPr>
                        <a:t>Meetings scheduled with PAIs by end of July</a:t>
                      </a:r>
                      <a:endParaRPr lang="en-ZA" sz="1100" b="1" dirty="0" smtClean="0">
                        <a:solidFill>
                          <a:schemeClr val="tx1"/>
                        </a:solidFill>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1" dirty="0" smtClean="0">
                          <a:solidFill>
                            <a:schemeClr val="tx1"/>
                          </a:solidFill>
                          <a:effectLst/>
                          <a:latin typeface="+mn-lt"/>
                          <a:ea typeface="Calibri" panose="020F0502020204030204" pitchFamily="34" charset="0"/>
                          <a:cs typeface="Times New Roman" panose="02020603050405020304" pitchFamily="18" charset="0"/>
                        </a:rPr>
                        <a:t>Department</a:t>
                      </a:r>
                      <a:r>
                        <a:rPr lang="en-US" sz="1100" b="1" baseline="0" dirty="0" smtClean="0">
                          <a:solidFill>
                            <a:schemeClr val="tx1"/>
                          </a:solidFill>
                          <a:effectLst/>
                          <a:latin typeface="+mn-lt"/>
                          <a:ea typeface="Calibri" panose="020F0502020204030204" pitchFamily="34" charset="0"/>
                          <a:cs typeface="Times New Roman" panose="02020603050405020304" pitchFamily="18" charset="0"/>
                        </a:rPr>
                        <a:t> has already begun implementing skills development programmes through its PAIs. The department is facilitating the engagements between  CATHSETA and PAIs for   purposes of  accreditation.</a:t>
                      </a:r>
                      <a:endParaRPr lang="en-ZA" sz="1100" b="1" dirty="0" smtClean="0">
                        <a:solidFill>
                          <a:schemeClr val="tx1"/>
                        </a:solidFill>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ZA" sz="1100" b="1" dirty="0" smtClean="0">
                          <a:solidFill>
                            <a:schemeClr val="tx1"/>
                          </a:solidFill>
                          <a:effectLst/>
                          <a:latin typeface="+mn-lt"/>
                          <a:ea typeface="Calibri" panose="020F0502020204030204" pitchFamily="34" charset="0"/>
                          <a:cs typeface="Times New Roman" panose="02020603050405020304" pitchFamily="18" charset="0"/>
                        </a:rPr>
                        <a:t>Meeting held with CATHSETA on the 20</a:t>
                      </a:r>
                      <a:r>
                        <a:rPr lang="en-ZA" sz="1100" b="1" baseline="30000" dirty="0" smtClean="0">
                          <a:solidFill>
                            <a:schemeClr val="tx1"/>
                          </a:solidFill>
                          <a:effectLst/>
                          <a:latin typeface="+mn-lt"/>
                          <a:ea typeface="Calibri" panose="020F0502020204030204" pitchFamily="34" charset="0"/>
                          <a:cs typeface="Times New Roman" panose="02020603050405020304" pitchFamily="18" charset="0"/>
                        </a:rPr>
                        <a:t>th</a:t>
                      </a:r>
                      <a:r>
                        <a:rPr lang="en-ZA" sz="1100" b="1" dirty="0" smtClean="0">
                          <a:solidFill>
                            <a:schemeClr val="tx1"/>
                          </a:solidFill>
                          <a:effectLst/>
                          <a:latin typeface="+mn-lt"/>
                          <a:ea typeface="Calibri" panose="020F0502020204030204" pitchFamily="34" charset="0"/>
                          <a:cs typeface="Times New Roman" panose="02020603050405020304" pitchFamily="18" charset="0"/>
                        </a:rPr>
                        <a:t> July. A follow-up meeting will  be held on 3</a:t>
                      </a:r>
                      <a:r>
                        <a:rPr lang="en-ZA" sz="1100" b="1" baseline="30000" dirty="0" smtClean="0">
                          <a:solidFill>
                            <a:schemeClr val="tx1"/>
                          </a:solidFill>
                          <a:effectLst/>
                          <a:latin typeface="+mn-lt"/>
                          <a:ea typeface="Calibri" panose="020F0502020204030204" pitchFamily="34" charset="0"/>
                          <a:cs typeface="Times New Roman" panose="02020603050405020304" pitchFamily="18" charset="0"/>
                        </a:rPr>
                        <a:t>rd</a:t>
                      </a:r>
                      <a:r>
                        <a:rPr lang="en-ZA" sz="1100" b="1" dirty="0" smtClean="0">
                          <a:solidFill>
                            <a:schemeClr val="tx1"/>
                          </a:solidFill>
                          <a:effectLst/>
                          <a:latin typeface="+mn-lt"/>
                          <a:ea typeface="Calibri" panose="020F0502020204030204" pitchFamily="34" charset="0"/>
                          <a:cs typeface="Times New Roman" panose="02020603050405020304" pitchFamily="18" charset="0"/>
                        </a:rPr>
                        <a:t> August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ZA" sz="1100" b="1" dirty="0" smtClean="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ZA" sz="1100" b="1" dirty="0" smtClean="0">
                          <a:effectLst/>
                          <a:latin typeface="+mn-lt"/>
                          <a:ea typeface="Calibri" panose="020F0502020204030204" pitchFamily="34" charset="0"/>
                          <a:cs typeface="Times New Roman" panose="02020603050405020304" pitchFamily="18" charset="0"/>
                        </a:rPr>
                        <a:t>CATHSETA Project Manager</a:t>
                      </a:r>
                      <a:r>
                        <a:rPr lang="en-ZA" sz="1100" b="1" baseline="0" dirty="0" smtClean="0">
                          <a:effectLst/>
                          <a:latin typeface="+mn-lt"/>
                          <a:ea typeface="Calibri" panose="020F0502020204030204" pitchFamily="34" charset="0"/>
                          <a:cs typeface="Times New Roman" panose="02020603050405020304" pitchFamily="18" charset="0"/>
                        </a:rPr>
                        <a:t> is referring DSAC to the relevant unit for discussing accreditation processes for Cultural Institutions</a:t>
                      </a:r>
                      <a:r>
                        <a:rPr lang="en-ZA" sz="1100" b="1" dirty="0" smtClean="0">
                          <a:solidFill>
                            <a:schemeClr val="tx1"/>
                          </a:solidFill>
                          <a:effectLst/>
                          <a:latin typeface="+mn-lt"/>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ZA" sz="1100" b="1" dirty="0" smtClean="0">
                        <a:solidFill>
                          <a:schemeClr val="tx1"/>
                        </a:solidFill>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b="1" dirty="0" smtClean="0">
                          <a:solidFill>
                            <a:schemeClr val="tx1"/>
                          </a:solidFill>
                          <a:effectLst/>
                          <a:latin typeface="+mn-lt"/>
                          <a:ea typeface="Calibri" panose="020F0502020204030204" pitchFamily="34" charset="0"/>
                          <a:cs typeface="Times New Roman" panose="02020603050405020304" pitchFamily="18" charset="0"/>
                        </a:rPr>
                        <a:t>Engagements with CATHSETA is ongoing; and</a:t>
                      </a:r>
                      <a:r>
                        <a:rPr lang="en-ZA" sz="1000" b="1" baseline="0" dirty="0" smtClean="0">
                          <a:solidFill>
                            <a:schemeClr val="tx1"/>
                          </a:solidFill>
                          <a:effectLst/>
                          <a:latin typeface="+mn-lt"/>
                          <a:ea typeface="Calibri" panose="020F0502020204030204" pitchFamily="34" charset="0"/>
                          <a:cs typeface="Times New Roman" panose="02020603050405020304" pitchFamily="18" charset="0"/>
                        </a:rPr>
                        <a:t> MICTSETA also on board</a:t>
                      </a:r>
                      <a:r>
                        <a:rPr lang="en-ZA" sz="1000" b="1" dirty="0" smtClean="0">
                          <a:solidFill>
                            <a:schemeClr val="tx1"/>
                          </a:solidFill>
                          <a:effectLst/>
                          <a:latin typeface="+mn-lt"/>
                          <a:ea typeface="Calibri" panose="020F0502020204030204" pitchFamily="34" charset="0"/>
                          <a:cs typeface="Times New Roman" panose="02020603050405020304" pitchFamily="18" charset="0"/>
                        </a:rPr>
                        <a:t>.</a:t>
                      </a:r>
                      <a:endParaRPr lang="en-ZA" sz="1000" b="1" dirty="0">
                        <a:solidFill>
                          <a:schemeClr val="tx1"/>
                        </a:solidFill>
                        <a:effectLst/>
                        <a:latin typeface="+mn-lt"/>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xmlns="" val="2849624692"/>
                  </a:ext>
                </a:extLst>
              </a:tr>
              <a:tr h="1922304">
                <a:tc>
                  <a:txBody>
                    <a:bodyPr/>
                    <a:lstStyle/>
                    <a:p>
                      <a:pPr algn="just">
                        <a:lnSpc>
                          <a:spcPct val="107000"/>
                        </a:lnSpc>
                        <a:spcAft>
                          <a:spcPts val="0"/>
                        </a:spcAft>
                      </a:pPr>
                      <a:r>
                        <a:rPr lang="en-ZA" sz="1100" b="1" dirty="0" smtClean="0">
                          <a:effectLst/>
                          <a:latin typeface="+mn-lt"/>
                        </a:rPr>
                        <a:t>Conduct audits of municipal theatres across the country and develop an implementation strategy for the effective administration and management of these theatres through a subsidy system supported by the DAC, the province and the local metro councils</a:t>
                      </a:r>
                      <a:endParaRPr lang="en-ZA" sz="11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100" b="1" dirty="0" smtClean="0">
                          <a:effectLst/>
                          <a:latin typeface="+mn-lt"/>
                        </a:rPr>
                        <a:t>Proposal for funding (PESP2) submitted to National Treasury; feedback expected by June 2021</a:t>
                      </a:r>
                    </a:p>
                    <a:p>
                      <a:pPr>
                        <a:lnSpc>
                          <a:spcPct val="107000"/>
                        </a:lnSpc>
                        <a:spcAft>
                          <a:spcPts val="0"/>
                        </a:spcAft>
                      </a:pPr>
                      <a:endParaRPr lang="en-GB" sz="1100" b="1" dirty="0" smtClean="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100" b="1" dirty="0" smtClean="0">
                          <a:effectLst/>
                          <a:latin typeface="+mn-lt"/>
                          <a:ea typeface="Calibri" panose="020F0502020204030204" pitchFamily="34" charset="0"/>
                          <a:cs typeface="Times New Roman" panose="02020603050405020304" pitchFamily="18" charset="0"/>
                        </a:rPr>
                        <a:t>To explore internally driven process; if funding</a:t>
                      </a:r>
                      <a:r>
                        <a:rPr lang="en-GB" sz="1100" b="1" baseline="0" dirty="0" smtClean="0">
                          <a:effectLst/>
                          <a:latin typeface="+mn-lt"/>
                          <a:ea typeface="Calibri" panose="020F0502020204030204" pitchFamily="34" charset="0"/>
                          <a:cs typeface="Times New Roman" panose="02020603050405020304" pitchFamily="18" charset="0"/>
                        </a:rPr>
                        <a:t> proposal is not approved</a:t>
                      </a:r>
                      <a:endParaRPr lang="en-ZA" sz="11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marL="0" lvl="0" indent="0">
                        <a:lnSpc>
                          <a:spcPct val="107000"/>
                        </a:lnSpc>
                        <a:spcAft>
                          <a:spcPts val="0"/>
                        </a:spcAft>
                        <a:buFont typeface="Calibri" panose="020F0502020204030204" pitchFamily="34" charset="0"/>
                        <a:buNone/>
                      </a:pPr>
                      <a:r>
                        <a:rPr lang="en-US" sz="1100" b="1" dirty="0" smtClean="0">
                          <a:effectLst/>
                          <a:latin typeface="+mn-lt"/>
                          <a:ea typeface="Calibri" panose="020F0502020204030204" pitchFamily="34" charset="0"/>
                          <a:cs typeface="Times New Roman" panose="02020603050405020304" pitchFamily="18" charset="0"/>
                        </a:rPr>
                        <a:t>Awaiting a response for National Treasury on the budget to do the Audit. </a:t>
                      </a:r>
                    </a:p>
                    <a:p>
                      <a:pPr marL="0" lvl="0" indent="0">
                        <a:lnSpc>
                          <a:spcPct val="107000"/>
                        </a:lnSpc>
                        <a:spcAft>
                          <a:spcPts val="0"/>
                        </a:spcAft>
                        <a:buFont typeface="Calibri" panose="020F0502020204030204" pitchFamily="34" charset="0"/>
                        <a:buNone/>
                      </a:pPr>
                      <a:r>
                        <a:rPr lang="en-US" sz="1100" b="1" dirty="0" smtClean="0">
                          <a:effectLst/>
                          <a:latin typeface="+mn-lt"/>
                          <a:ea typeface="Calibri" panose="020F0502020204030204" pitchFamily="34" charset="0"/>
                          <a:cs typeface="Times New Roman" panose="02020603050405020304" pitchFamily="18" charset="0"/>
                        </a:rPr>
                        <a:t>To engage Provinces on interim</a:t>
                      </a:r>
                      <a:r>
                        <a:rPr lang="en-US" sz="1100" b="1" baseline="0" dirty="0" smtClean="0">
                          <a:effectLst/>
                          <a:latin typeface="+mn-lt"/>
                          <a:ea typeface="Calibri" panose="020F0502020204030204" pitchFamily="34" charset="0"/>
                          <a:cs typeface="Times New Roman" panose="02020603050405020304" pitchFamily="18" charset="0"/>
                        </a:rPr>
                        <a:t> process to follow</a:t>
                      </a:r>
                      <a:endParaRPr lang="en-ZA" sz="11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marL="0" lvl="0" indent="0">
                        <a:lnSpc>
                          <a:spcPct val="107000"/>
                        </a:lnSpc>
                        <a:spcAft>
                          <a:spcPts val="0"/>
                        </a:spcAft>
                        <a:buFont typeface="Calibri" panose="020F0502020204030204" pitchFamily="34" charset="0"/>
                        <a:buNone/>
                      </a:pPr>
                      <a:r>
                        <a:rPr lang="en-GB" sz="1100" b="1" dirty="0" smtClean="0">
                          <a:effectLst/>
                          <a:latin typeface="+mn-lt"/>
                          <a:ea typeface="Calibri" panose="020F0502020204030204" pitchFamily="34" charset="0"/>
                          <a:cs typeface="Times New Roman" panose="02020603050405020304" pitchFamily="18" charset="0"/>
                        </a:rPr>
                        <a:t>Project not approved amongst the PESP 2 Projects (did not meet basic criteria)</a:t>
                      </a:r>
                    </a:p>
                    <a:p>
                      <a:pPr marL="0" lvl="0" indent="0">
                        <a:lnSpc>
                          <a:spcPct val="107000"/>
                        </a:lnSpc>
                        <a:spcAft>
                          <a:spcPts val="0"/>
                        </a:spcAft>
                        <a:buFont typeface="Calibri" panose="020F0502020204030204" pitchFamily="34" charset="0"/>
                        <a:buNone/>
                      </a:pPr>
                      <a:endParaRPr lang="en-GB" sz="1100" b="1" dirty="0" smtClean="0">
                        <a:effectLst/>
                        <a:latin typeface="+mn-lt"/>
                        <a:ea typeface="Calibri" panose="020F0502020204030204" pitchFamily="34" charset="0"/>
                        <a:cs typeface="Times New Roman" panose="02020603050405020304" pitchFamily="18" charset="0"/>
                      </a:endParaRPr>
                    </a:p>
                    <a:p>
                      <a:pPr marL="0" lvl="0" indent="0">
                        <a:lnSpc>
                          <a:spcPct val="107000"/>
                        </a:lnSpc>
                        <a:spcAft>
                          <a:spcPts val="0"/>
                        </a:spcAft>
                        <a:buFont typeface="Calibri" panose="020F0502020204030204" pitchFamily="34" charset="0"/>
                        <a:buNone/>
                      </a:pPr>
                      <a:r>
                        <a:rPr lang="en-GB" sz="1100" b="1" dirty="0" smtClean="0">
                          <a:effectLst/>
                          <a:latin typeface="+mn-lt"/>
                          <a:ea typeface="Calibri" panose="020F0502020204030204" pitchFamily="34" charset="0"/>
                          <a:cs typeface="Times New Roman" panose="02020603050405020304" pitchFamily="18" charset="0"/>
                        </a:rPr>
                        <a:t>Proceeding</a:t>
                      </a:r>
                      <a:r>
                        <a:rPr lang="en-GB" sz="1100" b="1" baseline="0" dirty="0" smtClean="0">
                          <a:effectLst/>
                          <a:latin typeface="+mn-lt"/>
                          <a:ea typeface="Calibri" panose="020F0502020204030204" pitchFamily="34" charset="0"/>
                          <a:cs typeface="Times New Roman" panose="02020603050405020304" pitchFamily="18" charset="0"/>
                        </a:rPr>
                        <a:t> with interim process</a:t>
                      </a:r>
                      <a:endParaRPr lang="en-ZA" sz="11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r>
                        <a:rPr kumimoji="0" lang="en-ZA" sz="1000" b="1" i="0" u="none" strike="noStrike" kern="0" cap="none" spc="0" normalizeH="0" baseline="0" noProof="0" dirty="0" smtClean="0">
                          <a:ln>
                            <a:noFill/>
                          </a:ln>
                          <a:solidFill>
                            <a:srgbClr val="000000"/>
                          </a:solidFill>
                          <a:effectLst/>
                          <a:uLnTx/>
                          <a:uFillTx/>
                          <a:latin typeface="+mn-lt"/>
                          <a:ea typeface="Calibri" panose="020F0502020204030204" pitchFamily="34" charset="0"/>
                          <a:cs typeface="Times New Roman" panose="02020603050405020304" pitchFamily="18" charset="0"/>
                          <a:sym typeface="Arial"/>
                        </a:rPr>
                        <a:t>The service provider for the development of the Theatre and Dance Strategy will undertake this exercise during the  consultation phase with the municipalities.</a:t>
                      </a:r>
                    </a:p>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endParaRPr kumimoji="0" lang="en-ZA" sz="1000" b="1" i="0" u="none" strike="noStrike" kern="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sym typeface="Arial"/>
                      </a:endParaRPr>
                    </a:p>
                  </a:txBody>
                  <a:tcPr marL="42202" marR="42202" marT="0" marB="0"/>
                </a:tc>
                <a:extLst>
                  <a:ext uri="{0D108BD9-81ED-4DB2-BD59-A6C34878D82A}">
                    <a16:rowId xmlns:a16="http://schemas.microsoft.com/office/drawing/2014/main" xmlns="" val="3338923755"/>
                  </a:ext>
                </a:extLst>
              </a:tr>
            </a:tbl>
          </a:graphicData>
        </a:graphic>
      </p:graphicFrame>
      <p:sp>
        <p:nvSpPr>
          <p:cNvPr id="5"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20</a:t>
            </a:r>
          </a:p>
        </p:txBody>
      </p:sp>
    </p:spTree>
    <p:extLst>
      <p:ext uri="{BB962C8B-B14F-4D97-AF65-F5344CB8AC3E}">
        <p14:creationId xmlns:p14="http://schemas.microsoft.com/office/powerpoint/2010/main" xmlns="" val="1555954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 y="-7134"/>
            <a:ext cx="8520546" cy="443206"/>
          </a:xfrm>
        </p:spPr>
        <p:txBody>
          <a:bodyPr>
            <a:noAutofit/>
          </a:bodyPr>
          <a:lstStyle/>
          <a:p>
            <a:pPr algn="ctr"/>
            <a:r>
              <a:rPr lang="en-US" sz="2800" dirty="0" smtClean="0">
                <a:solidFill>
                  <a:schemeClr val="accent6"/>
                </a:solidFill>
              </a:rPr>
              <a:t>Interventions: Partnerships &amp; Affiliations</a:t>
            </a:r>
            <a:endParaRPr lang="en-ZA" sz="2800" dirty="0">
              <a:solidFill>
                <a:schemeClr val="accent6"/>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1401842669"/>
              </p:ext>
            </p:extLst>
          </p:nvPr>
        </p:nvGraphicFramePr>
        <p:xfrm>
          <a:off x="166254" y="908720"/>
          <a:ext cx="8907704" cy="4608611"/>
        </p:xfrm>
        <a:graphic>
          <a:graphicData uri="http://schemas.openxmlformats.org/drawingml/2006/table">
            <a:tbl>
              <a:tblPr firstRow="1" firstCol="1" bandRow="1">
                <a:tableStyleId>{16D9F66E-5EB9-4882-86FB-DCBF35E3C3E4}</a:tableStyleId>
              </a:tblPr>
              <a:tblGrid>
                <a:gridCol w="1712275">
                  <a:extLst>
                    <a:ext uri="{9D8B030D-6E8A-4147-A177-3AD203B41FA5}">
                      <a16:colId xmlns:a16="http://schemas.microsoft.com/office/drawing/2014/main" xmlns="" val="1117649277"/>
                    </a:ext>
                  </a:extLst>
                </a:gridCol>
                <a:gridCol w="1362781">
                  <a:extLst>
                    <a:ext uri="{9D8B030D-6E8A-4147-A177-3AD203B41FA5}">
                      <a16:colId xmlns:a16="http://schemas.microsoft.com/office/drawing/2014/main" xmlns="" val="783262246"/>
                    </a:ext>
                  </a:extLst>
                </a:gridCol>
                <a:gridCol w="1800200">
                  <a:extLst>
                    <a:ext uri="{9D8B030D-6E8A-4147-A177-3AD203B41FA5}">
                      <a16:colId xmlns:a16="http://schemas.microsoft.com/office/drawing/2014/main" xmlns="" val="720619949"/>
                    </a:ext>
                  </a:extLst>
                </a:gridCol>
                <a:gridCol w="2549798">
                  <a:extLst>
                    <a:ext uri="{9D8B030D-6E8A-4147-A177-3AD203B41FA5}">
                      <a16:colId xmlns:a16="http://schemas.microsoft.com/office/drawing/2014/main" xmlns="" val="561385573"/>
                    </a:ext>
                  </a:extLst>
                </a:gridCol>
                <a:gridCol w="1482650">
                  <a:extLst>
                    <a:ext uri="{9D8B030D-6E8A-4147-A177-3AD203B41FA5}">
                      <a16:colId xmlns:a16="http://schemas.microsoft.com/office/drawing/2014/main" xmlns="" val="391746741"/>
                    </a:ext>
                  </a:extLst>
                </a:gridCol>
              </a:tblGrid>
              <a:tr h="265452">
                <a:tc>
                  <a:txBody>
                    <a:bodyPr/>
                    <a:lstStyle/>
                    <a:p>
                      <a:pPr>
                        <a:lnSpc>
                          <a:spcPct val="107000"/>
                        </a:lnSpc>
                        <a:spcAft>
                          <a:spcPts val="0"/>
                        </a:spcAft>
                      </a:pPr>
                      <a:r>
                        <a:rPr lang="en-ZA" sz="1000" b="1" dirty="0">
                          <a:effectLst/>
                          <a:latin typeface="+mn-lt"/>
                        </a:rPr>
                        <a:t>ACTION IN THE WHITE PAPER</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b="1" dirty="0">
                          <a:effectLst/>
                          <a:latin typeface="+mn-lt"/>
                        </a:rPr>
                        <a:t>STATUS </a:t>
                      </a:r>
                      <a:r>
                        <a:rPr lang="en-ZA" sz="1000" b="1" dirty="0" smtClean="0">
                          <a:effectLst/>
                          <a:latin typeface="+mn-lt"/>
                        </a:rPr>
                        <a:t>MAY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US" sz="1000" b="1" dirty="0" smtClean="0">
                          <a:effectLst/>
                          <a:latin typeface="+mn-lt"/>
                          <a:ea typeface="Calibri" panose="020F0502020204030204" pitchFamily="34" charset="0"/>
                          <a:cs typeface="Times New Roman" panose="02020603050405020304" pitchFamily="18" charset="0"/>
                        </a:rPr>
                        <a:t>Update 30 June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US" sz="1000" b="1" dirty="0" smtClean="0">
                          <a:effectLst/>
                          <a:latin typeface="+mn-lt"/>
                          <a:ea typeface="Calibri" panose="020F0502020204030204" pitchFamily="34" charset="0"/>
                          <a:cs typeface="Times New Roman" panose="02020603050405020304" pitchFamily="18" charset="0"/>
                        </a:rPr>
                        <a:t>Update 31 July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b="1" dirty="0" smtClean="0">
                          <a:effectLst/>
                          <a:latin typeface="+mn-lt"/>
                          <a:ea typeface="Calibri" panose="020F0502020204030204" pitchFamily="34" charset="0"/>
                          <a:cs typeface="Times New Roman" panose="02020603050405020304" pitchFamily="18" charset="0"/>
                        </a:rPr>
                        <a:t>Update 30</a:t>
                      </a:r>
                      <a:r>
                        <a:rPr lang="en-ZA" sz="1000" b="1" baseline="0" dirty="0" smtClean="0">
                          <a:effectLst/>
                          <a:latin typeface="+mn-lt"/>
                          <a:ea typeface="Calibri" panose="020F0502020204030204" pitchFamily="34" charset="0"/>
                          <a:cs typeface="Times New Roman" panose="02020603050405020304" pitchFamily="18" charset="0"/>
                        </a:rPr>
                        <a:t> September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xmlns="" val="3719925029"/>
                  </a:ext>
                </a:extLst>
              </a:tr>
              <a:tr h="4289714">
                <a:tc>
                  <a:txBody>
                    <a:bodyPr/>
                    <a:lstStyle/>
                    <a:p>
                      <a:pPr>
                        <a:lnSpc>
                          <a:spcPct val="107000"/>
                        </a:lnSpc>
                        <a:spcAft>
                          <a:spcPts val="0"/>
                        </a:spcAft>
                      </a:pPr>
                      <a:r>
                        <a:rPr lang="en-US" sz="1100" b="1" dirty="0" smtClean="0">
                          <a:effectLst/>
                          <a:latin typeface="+mn-lt"/>
                        </a:rPr>
                        <a:t>Collaboration with the relevant departments and</a:t>
                      </a:r>
                      <a:endParaRPr lang="en-ZA" sz="1100" b="1" dirty="0" smtClean="0">
                        <a:effectLst/>
                        <a:latin typeface="+mn-lt"/>
                      </a:endParaRPr>
                    </a:p>
                    <a:p>
                      <a:pPr>
                        <a:lnSpc>
                          <a:spcPct val="107000"/>
                        </a:lnSpc>
                        <a:spcAft>
                          <a:spcPts val="0"/>
                        </a:spcAft>
                      </a:pPr>
                      <a:r>
                        <a:rPr lang="en-US" sz="1100" b="1" dirty="0" smtClean="0">
                          <a:effectLst/>
                          <a:latin typeface="+mn-lt"/>
                        </a:rPr>
                        <a:t>new funding and support models considered</a:t>
                      </a:r>
                    </a:p>
                  </a:txBody>
                  <a:tcPr marL="68580" marR="68580" marT="0" marB="0"/>
                </a:tc>
                <a:tc>
                  <a:txBody>
                    <a:bodyPr/>
                    <a:lstStyle/>
                    <a:p>
                      <a:pPr algn="just">
                        <a:lnSpc>
                          <a:spcPct val="107000"/>
                        </a:lnSpc>
                        <a:spcAft>
                          <a:spcPts val="0"/>
                        </a:spcAft>
                      </a:pPr>
                      <a:r>
                        <a:rPr lang="en-GB" sz="1100" b="1" dirty="0" smtClean="0">
                          <a:effectLst/>
                          <a:latin typeface="+mn-lt"/>
                          <a:ea typeface="Calibri" panose="020F0502020204030204" pitchFamily="34" charset="0"/>
                          <a:cs typeface="Times New Roman" panose="02020603050405020304" pitchFamily="18" charset="0"/>
                        </a:rPr>
                        <a:t>Review</a:t>
                      </a:r>
                      <a:r>
                        <a:rPr lang="en-GB" sz="1100" b="1" baseline="0" dirty="0" smtClean="0">
                          <a:effectLst/>
                          <a:latin typeface="+mn-lt"/>
                          <a:ea typeface="Calibri" panose="020F0502020204030204" pitchFamily="34" charset="0"/>
                          <a:cs typeface="Times New Roman" panose="02020603050405020304" pitchFamily="18" charset="0"/>
                        </a:rPr>
                        <a:t> to commence in June 2021</a:t>
                      </a:r>
                      <a:endParaRPr lang="en-ZA" sz="1100" b="1" dirty="0">
                        <a:effectLst/>
                        <a:latin typeface="+mn-lt"/>
                        <a:ea typeface="Calibri" panose="020F0502020204030204" pitchFamily="34" charset="0"/>
                        <a:cs typeface="Times New Roman" panose="02020603050405020304" pitchFamily="18" charset="0"/>
                      </a:endParaRPr>
                    </a:p>
                  </a:txBody>
                  <a:tcPr marL="64002" marR="64002" marT="0" marB="0"/>
                </a:tc>
                <a:tc>
                  <a:txBody>
                    <a:bodyPr/>
                    <a:lstStyle/>
                    <a:p>
                      <a:pPr algn="just">
                        <a:lnSpc>
                          <a:spcPct val="107000"/>
                        </a:lnSpc>
                        <a:spcAft>
                          <a:spcPts val="0"/>
                        </a:spcAft>
                      </a:pPr>
                      <a:r>
                        <a:rPr lang="en-US" sz="1000" b="1" baseline="0" dirty="0" smtClean="0">
                          <a:effectLst/>
                          <a:latin typeface="+mn-lt"/>
                          <a:ea typeface="Calibri" panose="020F0502020204030204" pitchFamily="34" charset="0"/>
                          <a:cs typeface="Times New Roman" panose="02020603050405020304" pitchFamily="18" charset="0"/>
                        </a:rPr>
                        <a:t>Funding Policy workshop took place on the 25 June 2021 with   representative from different branches and finance. The aim is to  consolidate one funding document from the existing funding documents available.</a:t>
                      </a:r>
                    </a:p>
                  </a:txBody>
                  <a:tcPr marL="64002" marR="64002" marT="0" marB="0"/>
                </a:tc>
                <a:tc>
                  <a:txBody>
                    <a:bodyPr/>
                    <a:lstStyle/>
                    <a:p>
                      <a:pPr marL="0" lvl="0" indent="0">
                        <a:spcAft>
                          <a:spcPts val="0"/>
                        </a:spcAft>
                        <a:buFont typeface="Symbol" panose="05050102010706020507" pitchFamily="18" charset="2"/>
                        <a:buNone/>
                      </a:pPr>
                      <a:r>
                        <a:rPr lang="en-US"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rPr>
                        <a:t>The second funding policy was held on the 12July 2021 and meeting agreed that as part of formulating a new funding policy the following Departmental policies should be taken into account,</a:t>
                      </a:r>
                    </a:p>
                    <a:p>
                      <a:pPr marL="0" lvl="0" indent="0">
                        <a:spcAft>
                          <a:spcPts val="0"/>
                        </a:spcAft>
                        <a:buFont typeface="Symbol" panose="05050102010706020507" pitchFamily="18" charset="2"/>
                        <a:buNone/>
                      </a:pPr>
                      <a:r>
                        <a:rPr lang="en-US"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rPr>
                        <a:t>- Travelling, Accommodation and Subsistence Policy (SRSA)</a:t>
                      </a:r>
                      <a:endParaRPr lang="en-ZA"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endParaRPr>
                    </a:p>
                    <a:p>
                      <a:pPr marL="0" lvl="0" indent="0">
                        <a:spcAft>
                          <a:spcPts val="0"/>
                        </a:spcAft>
                        <a:buFont typeface="Symbol" panose="05050102010706020507" pitchFamily="18" charset="2"/>
                        <a:buNone/>
                      </a:pPr>
                      <a:r>
                        <a:rPr lang="en-US"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rPr>
                        <a:t>- Policy on Official Working Hours </a:t>
                      </a:r>
                      <a:endParaRPr lang="en-ZA"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endParaRPr>
                    </a:p>
                    <a:p>
                      <a:pPr marL="0" lvl="0" indent="0">
                        <a:spcAft>
                          <a:spcPts val="0"/>
                        </a:spcAft>
                        <a:buFont typeface="Symbol" panose="05050102010706020507" pitchFamily="18" charset="2"/>
                        <a:buNone/>
                      </a:pPr>
                      <a:r>
                        <a:rPr lang="en-US"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rPr>
                        <a:t>- Policy on Remunerated Overtime </a:t>
                      </a:r>
                      <a:endParaRPr lang="en-ZA"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endParaRPr>
                    </a:p>
                    <a:p>
                      <a:pPr marL="0" lvl="0" indent="0">
                        <a:spcAft>
                          <a:spcPts val="0"/>
                        </a:spcAft>
                        <a:buFont typeface="Symbol" panose="05050102010706020507" pitchFamily="18" charset="2"/>
                        <a:buNone/>
                      </a:pPr>
                      <a:r>
                        <a:rPr lang="en-US"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rPr>
                        <a:t>- National Sport and Recreation Act, 2007 as Amended.</a:t>
                      </a:r>
                      <a:endParaRPr lang="en-ZA"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endParaRPr>
                    </a:p>
                    <a:p>
                      <a:pPr marL="0" lvl="0" indent="0">
                        <a:spcAft>
                          <a:spcPts val="0"/>
                        </a:spcAft>
                        <a:buFont typeface="Symbol" panose="05050102010706020507" pitchFamily="18" charset="2"/>
                        <a:buNone/>
                      </a:pPr>
                      <a:r>
                        <a:rPr lang="en-US"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rPr>
                        <a:t>- Sport and Recreation Financial and Non-Financial Support Policy </a:t>
                      </a:r>
                      <a:endParaRPr lang="en-ZA"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endParaRPr>
                    </a:p>
                    <a:p>
                      <a:pPr marL="0" lvl="0" indent="0">
                        <a:spcAft>
                          <a:spcPts val="0"/>
                        </a:spcAft>
                        <a:buFont typeface="Symbol" panose="05050102010706020507" pitchFamily="18" charset="2"/>
                        <a:buNone/>
                      </a:pPr>
                      <a:r>
                        <a:rPr lang="en-US"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rPr>
                        <a:t>- Athlete Support Policy </a:t>
                      </a:r>
                      <a:endParaRPr lang="en-ZA"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endParaRPr>
                    </a:p>
                    <a:p>
                      <a:pPr marL="0" lvl="0" indent="0">
                        <a:spcAft>
                          <a:spcPts val="0"/>
                        </a:spcAft>
                        <a:buFont typeface="Symbol" panose="05050102010706020507" pitchFamily="18" charset="2"/>
                        <a:buNone/>
                      </a:pPr>
                      <a:r>
                        <a:rPr lang="en-US"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rPr>
                        <a:t>- South African Sports Academies Strategic Framework and Policy Guidelines 2013</a:t>
                      </a:r>
                      <a:endParaRPr lang="en-ZA"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endParaRPr>
                    </a:p>
                    <a:p>
                      <a:pPr marL="0" lvl="0" indent="0">
                        <a:spcAft>
                          <a:spcPts val="0"/>
                        </a:spcAft>
                        <a:buFont typeface="Symbol" panose="05050102010706020507" pitchFamily="18" charset="2"/>
                        <a:buNone/>
                      </a:pPr>
                      <a:r>
                        <a:rPr lang="en-US"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rPr>
                        <a:t>- School Sport Athlete Support Framework</a:t>
                      </a:r>
                      <a:endParaRPr lang="en-ZA"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endParaRPr>
                    </a:p>
                    <a:p>
                      <a:pPr marL="0" lvl="0" indent="0">
                        <a:spcAft>
                          <a:spcPts val="0"/>
                        </a:spcAft>
                        <a:buFont typeface="Symbol" panose="05050102010706020507" pitchFamily="18" charset="2"/>
                        <a:buNone/>
                      </a:pPr>
                      <a:r>
                        <a:rPr lang="en-US"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rPr>
                        <a:t>- ACPD Funding Policy</a:t>
                      </a:r>
                      <a:endParaRPr lang="en-ZA"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endParaRPr>
                    </a:p>
                    <a:p>
                      <a:pPr marL="0" lvl="0" indent="0">
                        <a:spcAft>
                          <a:spcPts val="0"/>
                        </a:spcAft>
                        <a:buFont typeface="Symbol" panose="05050102010706020507" pitchFamily="18" charset="2"/>
                        <a:buNone/>
                      </a:pPr>
                      <a:r>
                        <a:rPr lang="en-US"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rPr>
                        <a:t>- Craft Strategy 2008</a:t>
                      </a:r>
                      <a:endParaRPr lang="en-ZA"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endParaRPr>
                    </a:p>
                    <a:p>
                      <a:pPr marL="0" lvl="0" indent="0">
                        <a:spcAft>
                          <a:spcPts val="0"/>
                        </a:spcAft>
                        <a:buFont typeface="Symbol" panose="05050102010706020507" pitchFamily="18" charset="2"/>
                        <a:buNone/>
                      </a:pPr>
                      <a:r>
                        <a:rPr lang="en-US"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rPr>
                        <a:t>- Fashion Strategy</a:t>
                      </a:r>
                      <a:endParaRPr lang="en-ZA"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endParaRPr>
                    </a:p>
                    <a:p>
                      <a:pPr marL="0" lvl="0" indent="0">
                        <a:spcAft>
                          <a:spcPts val="0"/>
                        </a:spcAft>
                        <a:buFont typeface="Symbol" panose="05050102010706020507" pitchFamily="18" charset="2"/>
                        <a:buNone/>
                      </a:pPr>
                      <a:r>
                        <a:rPr lang="en-US"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rPr>
                        <a:t>-- Expenditure Policy</a:t>
                      </a:r>
                      <a:endParaRPr lang="en-ZA"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endParaRPr>
                    </a:p>
                    <a:p>
                      <a:pPr marL="0" lvl="0" indent="0">
                        <a:spcAft>
                          <a:spcPts val="0"/>
                        </a:spcAft>
                        <a:buFont typeface="Symbol" panose="05050102010706020507" pitchFamily="18" charset="2"/>
                        <a:buNone/>
                      </a:pPr>
                      <a:r>
                        <a:rPr lang="en-US"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rPr>
                        <a:t>- Transfer Payment Policy</a:t>
                      </a:r>
                      <a:endParaRPr lang="en-ZA"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endParaRPr>
                    </a:p>
                    <a:p>
                      <a:pPr marL="0" lvl="0" indent="0">
                        <a:spcAft>
                          <a:spcPts val="0"/>
                        </a:spcAft>
                        <a:buFont typeface="Symbol" panose="05050102010706020507" pitchFamily="18" charset="2"/>
                        <a:buNone/>
                      </a:pPr>
                      <a:r>
                        <a:rPr lang="en-US"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rPr>
                        <a:t>- Subsistence and </a:t>
                      </a:r>
                      <a:r>
                        <a:rPr lang="en-GB" sz="1100" b="1" i="0" u="none" strike="noStrike" cap="none" spc="-25" baseline="0" dirty="0" smtClean="0">
                          <a:solidFill>
                            <a:schemeClr val="dk1"/>
                          </a:solidFill>
                          <a:effectLst/>
                          <a:latin typeface="+mn-lt"/>
                          <a:ea typeface="Times New Roman" panose="02020603050405020304" pitchFamily="18" charset="0"/>
                          <a:cs typeface="Calibri" panose="020F0502020204030204" pitchFamily="34" charset="0"/>
                          <a:sym typeface="Arial"/>
                        </a:rPr>
                        <a:t>has </a:t>
                      </a:r>
                      <a:endParaRPr lang="en-ZA" sz="1100" b="1" i="0" u="none" strike="noStrike" cap="none" spc="-25" baseline="0" dirty="0">
                        <a:solidFill>
                          <a:schemeClr val="dk1"/>
                        </a:solidFill>
                        <a:effectLst/>
                        <a:latin typeface="+mn-lt"/>
                        <a:ea typeface="Times New Roman" panose="02020603050405020304" pitchFamily="18" charset="0"/>
                        <a:cs typeface="Calibri" panose="020F0502020204030204" pitchFamily="34" charset="0"/>
                        <a:sym typeface="Arial"/>
                      </a:endParaRPr>
                    </a:p>
                  </a:txBody>
                  <a:tcPr marL="64002" marR="64002" marT="0" marB="0"/>
                </a:tc>
                <a:tc>
                  <a:txBody>
                    <a:bodyPr/>
                    <a:lstStyle/>
                    <a:p>
                      <a:pPr algn="just">
                        <a:lnSpc>
                          <a:spcPct val="107000"/>
                        </a:lnSpc>
                        <a:spcAft>
                          <a:spcPts val="0"/>
                        </a:spcAft>
                      </a:pPr>
                      <a:r>
                        <a:rPr lang="en-GB" sz="1000" b="1" dirty="0" smtClean="0">
                          <a:solidFill>
                            <a:schemeClr val="tx1"/>
                          </a:solidFill>
                          <a:effectLst/>
                          <a:latin typeface="+mn-lt"/>
                          <a:ea typeface="Calibri" panose="020F0502020204030204" pitchFamily="34" charset="0"/>
                          <a:cs typeface="Times New Roman" panose="02020603050405020304" pitchFamily="18" charset="0"/>
                        </a:rPr>
                        <a:t>A</a:t>
                      </a:r>
                      <a:r>
                        <a:rPr lang="en-GB" sz="1000" b="1" baseline="0" dirty="0" smtClean="0">
                          <a:solidFill>
                            <a:schemeClr val="tx1"/>
                          </a:solidFill>
                          <a:effectLst/>
                          <a:latin typeface="+mn-lt"/>
                          <a:ea typeface="Calibri" panose="020F0502020204030204" pitchFamily="34" charset="0"/>
                          <a:cs typeface="Times New Roman" panose="02020603050405020304" pitchFamily="18" charset="0"/>
                        </a:rPr>
                        <a:t> workshop will be held before the end October to review all the identified Departmental funding guidelines. The objective of the workshop is to prepare a presentation to the EMT on the Funding Policy.</a:t>
                      </a:r>
                      <a:endParaRPr lang="en-ZA" sz="1000" b="1" dirty="0">
                        <a:solidFill>
                          <a:schemeClr val="tx1"/>
                        </a:solidFill>
                        <a:effectLst/>
                        <a:latin typeface="+mn-lt"/>
                        <a:ea typeface="Calibri" panose="020F0502020204030204" pitchFamily="34" charset="0"/>
                        <a:cs typeface="Times New Roman" panose="02020603050405020304" pitchFamily="18" charset="0"/>
                      </a:endParaRPr>
                    </a:p>
                  </a:txBody>
                  <a:tcPr marL="64002" marR="64002" marT="0" marB="0"/>
                </a:tc>
                <a:extLst>
                  <a:ext uri="{0D108BD9-81ED-4DB2-BD59-A6C34878D82A}">
                    <a16:rowId xmlns:a16="http://schemas.microsoft.com/office/drawing/2014/main" xmlns="" val="1365879284"/>
                  </a:ext>
                </a:extLst>
              </a:tr>
            </a:tbl>
          </a:graphicData>
        </a:graphic>
      </p:graphicFrame>
      <p:sp>
        <p:nvSpPr>
          <p:cNvPr id="5"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21</a:t>
            </a:r>
          </a:p>
        </p:txBody>
      </p:sp>
    </p:spTree>
    <p:extLst>
      <p:ext uri="{BB962C8B-B14F-4D97-AF65-F5344CB8AC3E}">
        <p14:creationId xmlns:p14="http://schemas.microsoft.com/office/powerpoint/2010/main" xmlns="" val="2388433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664" y="332656"/>
            <a:ext cx="8214852" cy="490745"/>
          </a:xfrm>
        </p:spPr>
        <p:txBody>
          <a:bodyPr>
            <a:noAutofit/>
          </a:bodyPr>
          <a:lstStyle/>
          <a:p>
            <a:pPr algn="ctr"/>
            <a:r>
              <a:rPr lang="en-ZA" sz="2800" dirty="0" smtClean="0">
                <a:solidFill>
                  <a:schemeClr val="accent6"/>
                </a:solidFill>
              </a:rPr>
              <a:t>Interventions : Miscellaneous</a:t>
            </a:r>
            <a:endParaRPr lang="en-ZA" sz="2800" dirty="0">
              <a:solidFill>
                <a:schemeClr val="accent6"/>
              </a:solidFill>
            </a:endParaRPr>
          </a:p>
        </p:txBody>
      </p:sp>
      <p:sp>
        <p:nvSpPr>
          <p:cNvPr id="4" name="TextBox 3"/>
          <p:cNvSpPr txBox="1"/>
          <p:nvPr/>
        </p:nvSpPr>
        <p:spPr>
          <a:xfrm>
            <a:off x="786809" y="1297172"/>
            <a:ext cx="7676707" cy="1169551"/>
          </a:xfrm>
          <a:prstGeom prst="rect">
            <a:avLst/>
          </a:prstGeom>
          <a:noFill/>
        </p:spPr>
        <p:txBody>
          <a:bodyPr wrap="square" rtlCol="0">
            <a:spAutoFit/>
          </a:bodyPr>
          <a:lstStyle/>
          <a:p>
            <a:pPr marL="285750" lvl="3" indent="-285750">
              <a:buFont typeface="Arial" panose="020B0604020202020204" pitchFamily="34" charset="0"/>
              <a:buChar char="•"/>
            </a:pPr>
            <a:endParaRPr lang="en-GB" dirty="0" smtClean="0"/>
          </a:p>
          <a:p>
            <a:pPr marL="285750" lvl="3" indent="-285750">
              <a:buFont typeface="Arial" panose="020B0604020202020204" pitchFamily="34" charset="0"/>
              <a:buChar char="•"/>
            </a:pPr>
            <a:endParaRPr lang="en-GB" dirty="0"/>
          </a:p>
          <a:p>
            <a:pPr marL="285750" lvl="3" indent="-285750">
              <a:buFont typeface="Arial" panose="020B0604020202020204" pitchFamily="34" charset="0"/>
              <a:buChar char="•"/>
            </a:pPr>
            <a:endParaRPr lang="en-GB" dirty="0" smtClean="0"/>
          </a:p>
          <a:p>
            <a:pPr marL="285750" lvl="3" indent="-285750">
              <a:buFont typeface="Arial" panose="020B0604020202020204" pitchFamily="34" charset="0"/>
              <a:buChar char="•"/>
            </a:pPr>
            <a:endParaRPr lang="en-GB" dirty="0"/>
          </a:p>
          <a:p>
            <a:pPr marL="285750" lvl="3" indent="-285750">
              <a:buFont typeface="Arial" panose="020B0604020202020204" pitchFamily="34" charset="0"/>
              <a:buChar char="•"/>
            </a:pPr>
            <a:endParaRPr lang="en-ZA" dirty="0"/>
          </a:p>
        </p:txBody>
      </p:sp>
      <p:graphicFrame>
        <p:nvGraphicFramePr>
          <p:cNvPr id="3" name="Table 2"/>
          <p:cNvGraphicFramePr>
            <a:graphicFrameLocks noGrp="1"/>
          </p:cNvGraphicFramePr>
          <p:nvPr>
            <p:extLst>
              <p:ext uri="{D42A27DB-BD31-4B8C-83A1-F6EECF244321}">
                <p14:modId xmlns:p14="http://schemas.microsoft.com/office/powerpoint/2010/main" xmlns="" val="918347955"/>
              </p:ext>
            </p:extLst>
          </p:nvPr>
        </p:nvGraphicFramePr>
        <p:xfrm>
          <a:off x="201063" y="1412776"/>
          <a:ext cx="8791592" cy="2540785"/>
        </p:xfrm>
        <a:graphic>
          <a:graphicData uri="http://schemas.openxmlformats.org/drawingml/2006/table">
            <a:tbl>
              <a:tblPr firstRow="1" firstCol="1" bandRow="1">
                <a:tableStyleId>{16D9F66E-5EB9-4882-86FB-DCBF35E3C3E4}</a:tableStyleId>
              </a:tblPr>
              <a:tblGrid>
                <a:gridCol w="1967676">
                  <a:extLst>
                    <a:ext uri="{9D8B030D-6E8A-4147-A177-3AD203B41FA5}">
                      <a16:colId xmlns:a16="http://schemas.microsoft.com/office/drawing/2014/main" xmlns="" val="2672771718"/>
                    </a:ext>
                  </a:extLst>
                </a:gridCol>
                <a:gridCol w="1584404">
                  <a:extLst>
                    <a:ext uri="{9D8B030D-6E8A-4147-A177-3AD203B41FA5}">
                      <a16:colId xmlns:a16="http://schemas.microsoft.com/office/drawing/2014/main" xmlns="" val="3157196521"/>
                    </a:ext>
                  </a:extLst>
                </a:gridCol>
                <a:gridCol w="1876167">
                  <a:extLst>
                    <a:ext uri="{9D8B030D-6E8A-4147-A177-3AD203B41FA5}">
                      <a16:colId xmlns:a16="http://schemas.microsoft.com/office/drawing/2014/main" xmlns="" val="2173843043"/>
                    </a:ext>
                  </a:extLst>
                </a:gridCol>
                <a:gridCol w="1860673">
                  <a:extLst>
                    <a:ext uri="{9D8B030D-6E8A-4147-A177-3AD203B41FA5}">
                      <a16:colId xmlns:a16="http://schemas.microsoft.com/office/drawing/2014/main" xmlns="" val="1924702793"/>
                    </a:ext>
                  </a:extLst>
                </a:gridCol>
                <a:gridCol w="1502672">
                  <a:extLst>
                    <a:ext uri="{9D8B030D-6E8A-4147-A177-3AD203B41FA5}">
                      <a16:colId xmlns:a16="http://schemas.microsoft.com/office/drawing/2014/main" xmlns="" val="999774694"/>
                    </a:ext>
                  </a:extLst>
                </a:gridCol>
              </a:tblGrid>
              <a:tr h="451602">
                <a:tc>
                  <a:txBody>
                    <a:bodyPr/>
                    <a:lstStyle/>
                    <a:p>
                      <a:pPr>
                        <a:lnSpc>
                          <a:spcPct val="107000"/>
                        </a:lnSpc>
                        <a:spcAft>
                          <a:spcPts val="0"/>
                        </a:spcAft>
                      </a:pPr>
                      <a:r>
                        <a:rPr lang="en-ZA" sz="1000" b="1" dirty="0">
                          <a:effectLst/>
                          <a:latin typeface="+mn-lt"/>
                        </a:rPr>
                        <a:t>ACTION IN THE WHITE PAPER</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b="1" dirty="0" smtClean="0">
                          <a:effectLst/>
                          <a:latin typeface="+mn-lt"/>
                        </a:rPr>
                        <a:t>STATUS MAY 2021 </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US" sz="1000" b="1" dirty="0" smtClean="0">
                          <a:effectLst/>
                          <a:latin typeface="+mn-lt"/>
                          <a:ea typeface="Calibri" panose="020F0502020204030204" pitchFamily="34" charset="0"/>
                          <a:cs typeface="Times New Roman" panose="02020603050405020304" pitchFamily="18" charset="0"/>
                        </a:rPr>
                        <a:t>Update 30 June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US" sz="1000" b="1" dirty="0" smtClean="0">
                          <a:effectLst/>
                          <a:latin typeface="+mn-lt"/>
                          <a:ea typeface="Calibri" panose="020F0502020204030204" pitchFamily="34" charset="0"/>
                          <a:cs typeface="Times New Roman" panose="02020603050405020304" pitchFamily="18" charset="0"/>
                        </a:rPr>
                        <a:t>Update 31 July 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000" b="1" dirty="0" smtClean="0">
                          <a:effectLst/>
                          <a:latin typeface="+mn-lt"/>
                          <a:ea typeface="Calibri" panose="020F0502020204030204" pitchFamily="34" charset="0"/>
                          <a:cs typeface="Times New Roman" panose="02020603050405020304" pitchFamily="18" charset="0"/>
                        </a:rPr>
                        <a:t>Update 30</a:t>
                      </a:r>
                      <a:r>
                        <a:rPr lang="en-ZA" sz="1000" b="1" baseline="0" dirty="0" smtClean="0">
                          <a:effectLst/>
                          <a:latin typeface="+mn-lt"/>
                          <a:ea typeface="Calibri" panose="020F0502020204030204" pitchFamily="34" charset="0"/>
                          <a:cs typeface="Times New Roman" panose="02020603050405020304" pitchFamily="18" charset="0"/>
                        </a:rPr>
                        <a:t> September </a:t>
                      </a:r>
                      <a:r>
                        <a:rPr lang="en-ZA" sz="1000" b="1" dirty="0" smtClean="0">
                          <a:effectLst/>
                          <a:latin typeface="+mn-lt"/>
                          <a:ea typeface="Calibri" panose="020F0502020204030204" pitchFamily="34" charset="0"/>
                          <a:cs typeface="Times New Roman" panose="02020603050405020304" pitchFamily="18" charset="0"/>
                        </a:rPr>
                        <a:t>2021</a:t>
                      </a:r>
                      <a:endParaRPr lang="en-ZA" sz="1000" b="1" dirty="0">
                        <a:effectLst/>
                        <a:latin typeface="+mn-lt"/>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xmlns="" val="464813605"/>
                  </a:ext>
                </a:extLst>
              </a:tr>
              <a:tr h="2089183">
                <a:tc>
                  <a:txBody>
                    <a:bodyPr/>
                    <a:lstStyle/>
                    <a:p>
                      <a:pPr>
                        <a:lnSpc>
                          <a:spcPct val="107000"/>
                        </a:lnSpc>
                        <a:spcAft>
                          <a:spcPts val="0"/>
                        </a:spcAft>
                      </a:pPr>
                      <a:r>
                        <a:rPr lang="en-ZA" sz="1100" b="1" dirty="0">
                          <a:effectLst/>
                          <a:latin typeface="+mn-lt"/>
                        </a:rPr>
                        <a:t>Propose the adoption of a Conditional Grant for community arts Centres in a similar vein to that of community libraries</a:t>
                      </a:r>
                      <a:endParaRPr lang="en-ZA" sz="11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a:lnSpc>
                          <a:spcPct val="107000"/>
                        </a:lnSpc>
                        <a:spcAft>
                          <a:spcPts val="0"/>
                        </a:spcAft>
                      </a:pPr>
                      <a:r>
                        <a:rPr lang="en-ZA" sz="1100" b="1" dirty="0">
                          <a:effectLst/>
                          <a:latin typeface="+mn-lt"/>
                        </a:rPr>
                        <a:t>Desktop exercise </a:t>
                      </a:r>
                      <a:r>
                        <a:rPr lang="en-ZA" sz="1100" b="1" dirty="0" smtClean="0">
                          <a:effectLst/>
                          <a:latin typeface="+mn-lt"/>
                        </a:rPr>
                        <a:t>initiated based </a:t>
                      </a:r>
                      <a:r>
                        <a:rPr lang="en-ZA" sz="1100" b="1" dirty="0">
                          <a:effectLst/>
                          <a:latin typeface="+mn-lt"/>
                        </a:rPr>
                        <a:t>on the review that was conducted</a:t>
                      </a:r>
                      <a:endParaRPr lang="en-ZA" sz="1100" b="1" dirty="0">
                        <a:effectLst/>
                        <a:latin typeface="+mn-lt"/>
                        <a:ea typeface="Calibri" panose="020F0502020204030204" pitchFamily="34" charset="0"/>
                        <a:cs typeface="Times New Roman" panose="02020603050405020304" pitchFamily="18" charset="0"/>
                      </a:endParaRPr>
                    </a:p>
                  </a:txBody>
                  <a:tcPr marL="42202" marR="42202" marT="0" marB="0"/>
                </a:tc>
                <a:tc>
                  <a:txBody>
                    <a:bodyPr/>
                    <a:lstStyle/>
                    <a:p>
                      <a:pPr lvl="0"/>
                      <a:r>
                        <a:rPr lang="en-GB" sz="1100" b="1" i="0" u="none" strike="noStrike" cap="none" dirty="0" smtClean="0">
                          <a:solidFill>
                            <a:schemeClr val="dk1"/>
                          </a:solidFill>
                          <a:effectLst/>
                          <a:latin typeface="+mn-lt"/>
                          <a:ea typeface="+mn-ea"/>
                          <a:cs typeface="Calibri" panose="020F0502020204030204" pitchFamily="34" charset="0"/>
                          <a:sym typeface="Arial"/>
                        </a:rPr>
                        <a:t>Develop the concept document and present to EMT for approval by 30</a:t>
                      </a:r>
                      <a:r>
                        <a:rPr lang="en-GB" sz="1100" b="1" i="0" u="none" strike="noStrike" cap="none" baseline="30000" dirty="0" smtClean="0">
                          <a:solidFill>
                            <a:schemeClr val="dk1"/>
                          </a:solidFill>
                          <a:effectLst/>
                          <a:latin typeface="+mn-lt"/>
                          <a:ea typeface="+mn-ea"/>
                          <a:cs typeface="Calibri" panose="020F0502020204030204" pitchFamily="34" charset="0"/>
                          <a:sym typeface="Arial"/>
                        </a:rPr>
                        <a:t>th</a:t>
                      </a:r>
                      <a:r>
                        <a:rPr lang="en-GB" sz="1100" b="1" i="0" u="none" strike="noStrike" cap="none" dirty="0" smtClean="0">
                          <a:solidFill>
                            <a:schemeClr val="dk1"/>
                          </a:solidFill>
                          <a:effectLst/>
                          <a:latin typeface="+mn-lt"/>
                          <a:ea typeface="+mn-ea"/>
                          <a:cs typeface="Calibri" panose="020F0502020204030204" pitchFamily="34" charset="0"/>
                          <a:sym typeface="Arial"/>
                        </a:rPr>
                        <a:t> July 2021</a:t>
                      </a:r>
                      <a:endParaRPr lang="en-ZA" sz="1100" b="1" i="0" u="none" strike="noStrike" cap="none" dirty="0" smtClean="0">
                        <a:solidFill>
                          <a:schemeClr val="dk1"/>
                        </a:solidFill>
                        <a:effectLst/>
                        <a:latin typeface="+mn-lt"/>
                        <a:ea typeface="+mn-ea"/>
                        <a:cs typeface="Calibri" panose="020F0502020204030204" pitchFamily="34" charset="0"/>
                        <a:sym typeface="Arial"/>
                      </a:endParaRPr>
                    </a:p>
                    <a:p>
                      <a:pPr lvl="0"/>
                      <a:r>
                        <a:rPr lang="en-GB" sz="1100" b="1" i="0" u="none" strike="noStrike" cap="none" dirty="0" smtClean="0">
                          <a:solidFill>
                            <a:schemeClr val="dk1"/>
                          </a:solidFill>
                          <a:effectLst/>
                          <a:latin typeface="+mn-lt"/>
                          <a:ea typeface="+mn-ea"/>
                          <a:cs typeface="Calibri" panose="020F0502020204030204" pitchFamily="34" charset="0"/>
                          <a:sym typeface="Arial"/>
                        </a:rPr>
                        <a:t>Once approved work with Finance to follow correct processes of Treasury</a:t>
                      </a:r>
                      <a:endParaRPr lang="en-ZA" sz="1100" b="1" i="0" u="none" strike="noStrike" cap="none" dirty="0" smtClean="0">
                        <a:solidFill>
                          <a:schemeClr val="dk1"/>
                        </a:solidFill>
                        <a:effectLst/>
                        <a:latin typeface="+mn-lt"/>
                        <a:ea typeface="+mn-ea"/>
                        <a:cs typeface="Calibri" panose="020F0502020204030204" pitchFamily="34" charset="0"/>
                        <a:sym typeface="Arial"/>
                      </a:endParaRPr>
                    </a:p>
                    <a:p>
                      <a:r>
                        <a:rPr lang="en-GB" sz="1100" b="1" i="0" u="none" strike="noStrike" cap="none" dirty="0" smtClean="0">
                          <a:solidFill>
                            <a:schemeClr val="dk1"/>
                          </a:solidFill>
                          <a:effectLst/>
                          <a:latin typeface="+mn-lt"/>
                          <a:ea typeface="+mn-ea"/>
                          <a:cs typeface="Calibri" panose="020F0502020204030204" pitchFamily="34" charset="0"/>
                          <a:sym typeface="Arial"/>
                        </a:rPr>
                        <a:t>Submit to Treasury in line with all requirements and await feedback.</a:t>
                      </a:r>
                      <a:endParaRPr lang="en-ZA" sz="1100" b="1" dirty="0">
                        <a:effectLst/>
                        <a:latin typeface="+mn-lt"/>
                        <a:ea typeface="Calibri" panose="020F0502020204030204" pitchFamily="34" charset="0"/>
                        <a:cs typeface="Calibri" panose="020F0502020204030204" pitchFamily="34" charset="0"/>
                      </a:endParaRPr>
                    </a:p>
                  </a:txBody>
                  <a:tcPr marL="42202" marR="42202" marT="0" marB="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ZA" sz="1100" b="1" dirty="0" smtClean="0">
                          <a:effectLst/>
                          <a:latin typeface="+mn-lt"/>
                          <a:ea typeface="Calibri" panose="020F0502020204030204" pitchFamily="34" charset="0"/>
                          <a:cs typeface="Calibri" panose="020F0502020204030204" pitchFamily="34" charset="0"/>
                        </a:rPr>
                        <a:t>The concept document has been developed for and</a:t>
                      </a:r>
                      <a:r>
                        <a:rPr lang="en-ZA" sz="1100" b="1" baseline="0" dirty="0" smtClean="0">
                          <a:effectLst/>
                          <a:latin typeface="+mn-lt"/>
                          <a:ea typeface="Calibri" panose="020F0502020204030204" pitchFamily="34" charset="0"/>
                          <a:cs typeface="Calibri" panose="020F0502020204030204" pitchFamily="34" charset="0"/>
                        </a:rPr>
                        <a:t> will be presented to EMT.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1" dirty="0" smtClean="0">
                          <a:effectLst/>
                          <a:latin typeface="+mn-lt"/>
                          <a:ea typeface="Calibri" panose="020F0502020204030204" pitchFamily="34" charset="0"/>
                          <a:cs typeface="Times New Roman" panose="02020603050405020304" pitchFamily="18" charset="0"/>
                        </a:rPr>
                        <a:t>The</a:t>
                      </a:r>
                      <a:r>
                        <a:rPr lang="en-GB" sz="1100" b="1" baseline="0" dirty="0" smtClean="0">
                          <a:effectLst/>
                          <a:latin typeface="+mn-lt"/>
                          <a:ea typeface="Calibri" panose="020F0502020204030204" pitchFamily="34" charset="0"/>
                          <a:cs typeface="Times New Roman" panose="02020603050405020304" pitchFamily="18" charset="0"/>
                        </a:rPr>
                        <a:t> Concept Document is awaiting presentation at EMT for buy in, support and additional advise and assistance. However the same concept document was prepared for MINMEC.</a:t>
                      </a:r>
                      <a:endParaRPr lang="en-ZA" sz="1100" b="1" dirty="0" smtClean="0">
                        <a:effectLst/>
                        <a:latin typeface="+mn-lt"/>
                        <a:ea typeface="Calibri" panose="020F0502020204030204" pitchFamily="34" charset="0"/>
                        <a:cs typeface="Calibri" panose="020F0502020204030204" pitchFamily="34" charset="0"/>
                      </a:endParaRPr>
                    </a:p>
                  </a:txBody>
                  <a:tcPr marL="42202" marR="42202" marT="0" marB="0"/>
                </a:tc>
                <a:tc>
                  <a:txBody>
                    <a:bodyPr/>
                    <a:lstStyle/>
                    <a:p>
                      <a:pPr marL="0" marR="0" indent="0" algn="l" defTabSz="914400" rtl="0" eaLnBrk="1" fontAlgn="auto" latinLnBrk="0" hangingPunct="1">
                        <a:lnSpc>
                          <a:spcPct val="107000"/>
                        </a:lnSpc>
                        <a:spcBef>
                          <a:spcPts val="0"/>
                        </a:spcBef>
                        <a:spcAft>
                          <a:spcPts val="0"/>
                        </a:spcAft>
                        <a:buClr>
                          <a:srgbClr val="000000"/>
                        </a:buClr>
                        <a:buSzTx/>
                        <a:buFont typeface="Arial"/>
                        <a:buNone/>
                        <a:tabLst/>
                        <a:defRPr/>
                      </a:pPr>
                      <a:r>
                        <a:rPr lang="en-GB" sz="1000" b="1" dirty="0" smtClean="0">
                          <a:solidFill>
                            <a:schemeClr val="tx1"/>
                          </a:solidFill>
                          <a:effectLst/>
                          <a:latin typeface="+mn-lt"/>
                          <a:ea typeface="Calibri" panose="020F0502020204030204" pitchFamily="34" charset="0"/>
                          <a:cs typeface="Times New Roman" panose="02020603050405020304" pitchFamily="18" charset="0"/>
                        </a:rPr>
                        <a:t>Presentation to MINMEC done on the 26</a:t>
                      </a:r>
                      <a:r>
                        <a:rPr lang="en-GB" sz="1000" b="1" baseline="30000" dirty="0" smtClean="0">
                          <a:solidFill>
                            <a:schemeClr val="tx1"/>
                          </a:solidFill>
                          <a:effectLst/>
                          <a:latin typeface="+mn-lt"/>
                          <a:ea typeface="Calibri" panose="020F0502020204030204" pitchFamily="34" charset="0"/>
                          <a:cs typeface="Times New Roman" panose="02020603050405020304" pitchFamily="18" charset="0"/>
                        </a:rPr>
                        <a:t>th</a:t>
                      </a:r>
                      <a:r>
                        <a:rPr lang="en-GB" sz="1000" b="1" baseline="0" dirty="0" smtClean="0">
                          <a:solidFill>
                            <a:schemeClr val="tx1"/>
                          </a:solidFill>
                          <a:effectLst/>
                          <a:latin typeface="+mn-lt"/>
                          <a:ea typeface="Calibri" panose="020F0502020204030204" pitchFamily="34" charset="0"/>
                          <a:cs typeface="Times New Roman" panose="02020603050405020304" pitchFamily="18" charset="0"/>
                        </a:rPr>
                        <a:t> August</a:t>
                      </a:r>
                      <a:endParaRPr lang="en-ZA" sz="1000" b="1" dirty="0" smtClean="0">
                        <a:solidFill>
                          <a:schemeClr val="tx1"/>
                        </a:solidFill>
                        <a:effectLst/>
                        <a:latin typeface="+mn-lt"/>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0"/>
                        </a:spcAft>
                        <a:buClr>
                          <a:srgbClr val="000000"/>
                        </a:buClr>
                        <a:buSzTx/>
                        <a:buFont typeface="Arial"/>
                        <a:buNone/>
                        <a:tabLst/>
                        <a:defRPr/>
                      </a:pPr>
                      <a:r>
                        <a:rPr lang="en-ZA" sz="1000" b="1" dirty="0" smtClean="0">
                          <a:solidFill>
                            <a:schemeClr val="tx1"/>
                          </a:solidFill>
                          <a:effectLst/>
                          <a:latin typeface="+mn-lt"/>
                          <a:ea typeface="Calibri" panose="020F0502020204030204" pitchFamily="34" charset="0"/>
                          <a:cs typeface="Times New Roman" panose="02020603050405020304" pitchFamily="18" charset="0"/>
                        </a:rPr>
                        <a:t>Presentation to EMT was done on 04 October</a:t>
                      </a:r>
                      <a:r>
                        <a:rPr lang="en-ZA" sz="1000" b="1" baseline="0" dirty="0" smtClean="0">
                          <a:solidFill>
                            <a:schemeClr val="tx1"/>
                          </a:solidFill>
                          <a:effectLst/>
                          <a:latin typeface="+mn-lt"/>
                          <a:ea typeface="Calibri" panose="020F0502020204030204" pitchFamily="34" charset="0"/>
                          <a:cs typeface="Times New Roman" panose="02020603050405020304" pitchFamily="18" charset="0"/>
                        </a:rPr>
                        <a:t> 2021 and the approach to lobby for conditional grant for CACs was approved and given support.</a:t>
                      </a:r>
                      <a:endParaRPr lang="en-ZA" sz="1000" b="1" dirty="0" smtClean="0">
                        <a:solidFill>
                          <a:schemeClr val="tx1"/>
                        </a:solidFill>
                        <a:effectLst/>
                        <a:latin typeface="+mn-lt"/>
                        <a:ea typeface="Calibri" panose="020F0502020204030204" pitchFamily="34" charset="0"/>
                        <a:cs typeface="Times New Roman" panose="02020603050405020304" pitchFamily="18" charset="0"/>
                      </a:endParaRPr>
                    </a:p>
                  </a:txBody>
                  <a:tcPr marL="42202" marR="42202" marT="0" marB="0"/>
                </a:tc>
                <a:extLst>
                  <a:ext uri="{0D108BD9-81ED-4DB2-BD59-A6C34878D82A}">
                    <a16:rowId xmlns:a16="http://schemas.microsoft.com/office/drawing/2014/main" xmlns="" val="939901084"/>
                  </a:ext>
                </a:extLst>
              </a:tr>
            </a:tbl>
          </a:graphicData>
        </a:graphic>
      </p:graphicFrame>
      <p:sp>
        <p:nvSpPr>
          <p:cNvPr id="5"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22</a:t>
            </a:r>
          </a:p>
        </p:txBody>
      </p:sp>
    </p:spTree>
    <p:extLst>
      <p:ext uri="{BB962C8B-B14F-4D97-AF65-F5344CB8AC3E}">
        <p14:creationId xmlns:p14="http://schemas.microsoft.com/office/powerpoint/2010/main" xmlns="" val="330451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096"/>
        <p:cNvGrpSpPr/>
        <p:nvPr/>
      </p:nvGrpSpPr>
      <p:grpSpPr>
        <a:xfrm>
          <a:off x="0" y="0"/>
          <a:ext cx="0" cy="0"/>
          <a:chOff x="0" y="0"/>
          <a:chExt cx="0" cy="0"/>
        </a:xfrm>
      </p:grpSpPr>
      <p:sp>
        <p:nvSpPr>
          <p:cNvPr id="1097" name="Google Shape;1097;p12"/>
          <p:cNvSpPr txBox="1">
            <a:spLocks noGrp="1"/>
          </p:cNvSpPr>
          <p:nvPr>
            <p:ph type="ctrTitle"/>
          </p:nvPr>
        </p:nvSpPr>
        <p:spPr>
          <a:xfrm>
            <a:off x="0" y="2348880"/>
            <a:ext cx="9144000" cy="2304300"/>
          </a:xfrm>
          <a:prstGeom prst="rect">
            <a:avLst/>
          </a:prstGeom>
          <a:noFill/>
          <a:ln>
            <a:noFill/>
          </a:ln>
        </p:spPr>
        <p:txBody>
          <a:bodyPr spcFirstLastPara="1" wrap="square" lIns="91425" tIns="45700" rIns="91425" bIns="45700" anchor="t" anchorCtr="0">
            <a:normAutofit fontScale="90000"/>
          </a:bodyPr>
          <a:lstStyle/>
          <a:p>
            <a:pPr lvl="0" algn="ctr">
              <a:buSzPts val="2160"/>
            </a:pP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UPDATE ON HERITAGE PROMOTION AND PRESERVATION INTERVENTIONS</a:t>
            </a:r>
            <a:br>
              <a:rPr lang="en-US" sz="2000" dirty="0" smtClean="0"/>
            </a:br>
            <a:r>
              <a:rPr lang="en-US" sz="2000" dirty="0" smtClean="0"/>
              <a:t> </a:t>
            </a:r>
            <a:br>
              <a:rPr lang="en-US" sz="2000" dirty="0" smtClean="0"/>
            </a:br>
            <a:r>
              <a:rPr lang="en-US" sz="2000" dirty="0" smtClean="0"/>
              <a:t/>
            </a:r>
            <a:br>
              <a:rPr lang="en-US" sz="2000" dirty="0" smtClean="0"/>
            </a:br>
            <a:endParaRPr lang="en-US" sz="2000" dirty="0"/>
          </a:p>
        </p:txBody>
      </p:sp>
      <p:sp>
        <p:nvSpPr>
          <p:cNvPr id="3" name="AutoShape 4" descr="https://zac-powerpoint.officeapps.live.com/pods/GetClipboardImage.ashx?Id=85783593-55ac-45c8-8be1-1475eada073a&amp;DC=GZA1&amp;pkey=eb35aec7-103c-4e5d-abee-e0f022d51bbe&amp;wdoverrides=GetClipboardImageEnabled:true"/>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Rectangle 3"/>
          <p:cNvSpPr/>
          <p:nvPr/>
        </p:nvSpPr>
        <p:spPr>
          <a:xfrm>
            <a:off x="4454820" y="3275112"/>
            <a:ext cx="234360" cy="307777"/>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xmlns="" val="5950931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983"/>
            <a:ext cx="8229600" cy="710952"/>
          </a:xfrm>
        </p:spPr>
        <p:txBody>
          <a:bodyPr>
            <a:normAutofit/>
          </a:bodyPr>
          <a:lstStyle/>
          <a:p>
            <a:pPr algn="ctr"/>
            <a:r>
              <a:rPr lang="en-US" sz="2800" dirty="0" smtClean="0"/>
              <a:t>Heritage Policies and Research </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265024656"/>
              </p:ext>
            </p:extLst>
          </p:nvPr>
        </p:nvGraphicFramePr>
        <p:xfrm>
          <a:off x="457200" y="952500"/>
          <a:ext cx="8435280" cy="4622800"/>
        </p:xfrm>
        <a:graphic>
          <a:graphicData uri="http://schemas.openxmlformats.org/drawingml/2006/table">
            <a:tbl>
              <a:tblPr firstRow="1" bandRow="1">
                <a:tableStyleId>{93296810-A885-4BE3-A3E7-6D5BEEA58F35}</a:tableStyleId>
              </a:tblPr>
              <a:tblGrid>
                <a:gridCol w="1439608">
                  <a:extLst>
                    <a:ext uri="{9D8B030D-6E8A-4147-A177-3AD203B41FA5}">
                      <a16:colId xmlns:a16="http://schemas.microsoft.com/office/drawing/2014/main" xmlns="" val="2366817178"/>
                    </a:ext>
                  </a:extLst>
                </a:gridCol>
                <a:gridCol w="1654406">
                  <a:extLst>
                    <a:ext uri="{9D8B030D-6E8A-4147-A177-3AD203B41FA5}">
                      <a16:colId xmlns:a16="http://schemas.microsoft.com/office/drawing/2014/main" xmlns="" val="397603681"/>
                    </a:ext>
                  </a:extLst>
                </a:gridCol>
                <a:gridCol w="1428805">
                  <a:extLst>
                    <a:ext uri="{9D8B030D-6E8A-4147-A177-3AD203B41FA5}">
                      <a16:colId xmlns:a16="http://schemas.microsoft.com/office/drawing/2014/main" xmlns="" val="3973678925"/>
                    </a:ext>
                  </a:extLst>
                </a:gridCol>
                <a:gridCol w="1100701">
                  <a:extLst>
                    <a:ext uri="{9D8B030D-6E8A-4147-A177-3AD203B41FA5}">
                      <a16:colId xmlns:a16="http://schemas.microsoft.com/office/drawing/2014/main" xmlns="" val="958961469"/>
                    </a:ext>
                  </a:extLst>
                </a:gridCol>
                <a:gridCol w="1405880">
                  <a:extLst>
                    <a:ext uri="{9D8B030D-6E8A-4147-A177-3AD203B41FA5}">
                      <a16:colId xmlns:a16="http://schemas.microsoft.com/office/drawing/2014/main" xmlns="" val="1398070434"/>
                    </a:ext>
                  </a:extLst>
                </a:gridCol>
                <a:gridCol w="1405880">
                  <a:extLst>
                    <a:ext uri="{9D8B030D-6E8A-4147-A177-3AD203B41FA5}">
                      <a16:colId xmlns:a16="http://schemas.microsoft.com/office/drawing/2014/main" xmlns="" val="1722566616"/>
                    </a:ext>
                  </a:extLst>
                </a:gridCol>
              </a:tblGrid>
              <a:tr h="370840">
                <a:tc>
                  <a:txBody>
                    <a:bodyPr/>
                    <a:lstStyle/>
                    <a:p>
                      <a:r>
                        <a:rPr lang="en-US" sz="1600" dirty="0" smtClean="0"/>
                        <a:t>White paper provisions </a:t>
                      </a:r>
                      <a:endParaRPr lang="en-US" sz="1600" dirty="0">
                        <a:solidFill>
                          <a:schemeClr val="tx1"/>
                        </a:solidFill>
                      </a:endParaRPr>
                    </a:p>
                  </a:txBody>
                  <a:tcPr/>
                </a:tc>
                <a:tc>
                  <a:txBody>
                    <a:bodyPr/>
                    <a:lstStyle/>
                    <a:p>
                      <a:r>
                        <a:rPr lang="en-US" sz="1600" dirty="0" smtClean="0"/>
                        <a:t>Status</a:t>
                      </a:r>
                      <a:endParaRPr lang="en-US" sz="1600" dirty="0">
                        <a:solidFill>
                          <a:schemeClr val="tx1"/>
                        </a:solidFill>
                      </a:endParaRPr>
                    </a:p>
                  </a:txBody>
                  <a:tcPr/>
                </a:tc>
                <a:tc>
                  <a:txBody>
                    <a:bodyPr/>
                    <a:lstStyle/>
                    <a:p>
                      <a:r>
                        <a:rPr lang="en-US" sz="1600" dirty="0" smtClean="0"/>
                        <a:t>Action Plan</a:t>
                      </a:r>
                      <a:endParaRPr lang="en-US" sz="1600" dirty="0">
                        <a:solidFill>
                          <a:schemeClr val="tx1"/>
                        </a:solidFill>
                      </a:endParaRPr>
                    </a:p>
                  </a:txBody>
                  <a:tcPr/>
                </a:tc>
                <a:tc>
                  <a:txBody>
                    <a:bodyPr/>
                    <a:lstStyle/>
                    <a:p>
                      <a:r>
                        <a:rPr lang="en-US" sz="1600" dirty="0" smtClean="0"/>
                        <a:t>Time</a:t>
                      </a:r>
                    </a:p>
                    <a:p>
                      <a:r>
                        <a:rPr lang="en-US" sz="1600" dirty="0" smtClean="0"/>
                        <a:t>Frames</a:t>
                      </a:r>
                      <a:endParaRPr lang="en-US" sz="1600" dirty="0">
                        <a:solidFill>
                          <a:schemeClr val="tx1"/>
                        </a:solidFill>
                      </a:endParaRPr>
                    </a:p>
                  </a:txBody>
                  <a:tcPr/>
                </a:tc>
                <a:tc>
                  <a:txBody>
                    <a:bodyPr/>
                    <a:lstStyle/>
                    <a:p>
                      <a:r>
                        <a:rPr lang="en-US" sz="1600" dirty="0" smtClean="0"/>
                        <a:t>Financial Implications</a:t>
                      </a:r>
                      <a:endParaRPr lang="en-US" sz="1600" dirty="0">
                        <a:solidFill>
                          <a:schemeClr val="tx1"/>
                        </a:solidFill>
                      </a:endParaRPr>
                    </a:p>
                  </a:txBody>
                  <a:tcPr/>
                </a:tc>
                <a:tc>
                  <a:txBody>
                    <a:bodyPr/>
                    <a:lstStyle/>
                    <a:p>
                      <a:r>
                        <a:rPr lang="en-US" sz="1600" dirty="0" smtClean="0"/>
                        <a:t>Human Resources</a:t>
                      </a:r>
                      <a:endParaRPr lang="en-US" sz="1600" dirty="0">
                        <a:solidFill>
                          <a:schemeClr val="tx1"/>
                        </a:solidFill>
                      </a:endParaRPr>
                    </a:p>
                  </a:txBody>
                  <a:tcPr/>
                </a:tc>
                <a:extLst>
                  <a:ext uri="{0D108BD9-81ED-4DB2-BD59-A6C34878D82A}">
                    <a16:rowId xmlns:a16="http://schemas.microsoft.com/office/drawing/2014/main" xmlns="" val="2021309095"/>
                  </a:ext>
                </a:extLst>
              </a:tr>
              <a:tr h="1087120">
                <a:tc rowSpan="3">
                  <a:txBody>
                    <a:bodyPr/>
                    <a:lstStyle/>
                    <a:p>
                      <a:r>
                        <a:rPr lang="en-US" sz="1400" dirty="0" smtClean="0"/>
                        <a:t>Legislative Restraint – avoid the making of unnecessary legislation. Consider other administrative processes that can achieve the objective.</a:t>
                      </a:r>
                      <a:endParaRPr lang="en-US" sz="1400" dirty="0"/>
                    </a:p>
                  </a:txBody>
                  <a:tcPr/>
                </a:tc>
                <a:tc>
                  <a:txBody>
                    <a:bodyPr/>
                    <a:lstStyle/>
                    <a:p>
                      <a:r>
                        <a:rPr lang="en-US" sz="1400" dirty="0" smtClean="0"/>
                        <a:t>New Repatriation and Restitution of Human Remains and Heritage Objects approved by Cabinet on 16 March </a:t>
                      </a:r>
                      <a:endParaRPr lang="en-US" sz="1400" dirty="0"/>
                    </a:p>
                  </a:txBody>
                  <a:tcPr/>
                </a:tc>
                <a:tc>
                  <a:txBody>
                    <a:bodyPr/>
                    <a:lstStyle/>
                    <a:p>
                      <a:r>
                        <a:rPr lang="en-US" sz="1400" dirty="0" smtClean="0"/>
                        <a:t>Complete Review of  Digitization of Heritage Resources Policy.</a:t>
                      </a:r>
                      <a:endParaRPr lang="en-US" sz="1400" dirty="0"/>
                    </a:p>
                  </a:txBody>
                  <a:tcPr/>
                </a:tc>
                <a:tc>
                  <a:txBody>
                    <a:bodyPr/>
                    <a:lstStyle/>
                    <a:p>
                      <a:r>
                        <a:rPr lang="en-US" sz="1400" dirty="0" smtClean="0"/>
                        <a:t>2021</a:t>
                      </a:r>
                      <a:endParaRPr lang="en-US" sz="1400" dirty="0"/>
                    </a:p>
                  </a:txBody>
                  <a:tcPr/>
                </a:tc>
                <a:tc rowSpan="3">
                  <a:txBody>
                    <a:bodyPr/>
                    <a:lstStyle/>
                    <a:p>
                      <a:r>
                        <a:rPr lang="en-US" sz="1400" dirty="0" smtClean="0"/>
                        <a:t>R2 m</a:t>
                      </a:r>
                      <a:endParaRPr lang="en-US" sz="1400" dirty="0"/>
                    </a:p>
                  </a:txBody>
                  <a:tcPr/>
                </a:tc>
                <a:tc rowSpan="3">
                  <a:txBody>
                    <a:bodyPr/>
                    <a:lstStyle/>
                    <a:p>
                      <a:r>
                        <a:rPr lang="en-US" sz="1400" dirty="0" smtClean="0"/>
                        <a:t>Outsourced</a:t>
                      </a:r>
                      <a:endParaRPr lang="en-US" sz="1400" dirty="0"/>
                    </a:p>
                  </a:txBody>
                  <a:tcPr/>
                </a:tc>
                <a:extLst>
                  <a:ext uri="{0D108BD9-81ED-4DB2-BD59-A6C34878D82A}">
                    <a16:rowId xmlns:a16="http://schemas.microsoft.com/office/drawing/2014/main" xmlns="" val="525742553"/>
                  </a:ext>
                </a:extLst>
              </a:tr>
              <a:tr h="1087120">
                <a:tc vMerge="1">
                  <a:txBody>
                    <a:bodyPr/>
                    <a:lstStyle/>
                    <a:p>
                      <a:endParaRPr lang="en-US"/>
                    </a:p>
                  </a:txBody>
                  <a:tcPr/>
                </a:tc>
                <a:tc>
                  <a:txBody>
                    <a:bodyPr/>
                    <a:lstStyle/>
                    <a:p>
                      <a:r>
                        <a:rPr lang="en-US" sz="1400" dirty="0" smtClean="0"/>
                        <a:t>Review of Digitization of Heritage Resources Policy started.</a:t>
                      </a:r>
                      <a:endParaRPr lang="en-US" sz="1400" dirty="0"/>
                    </a:p>
                  </a:txBody>
                  <a:tcPr/>
                </a:tc>
                <a:tc>
                  <a:txBody>
                    <a:bodyPr/>
                    <a:lstStyle/>
                    <a:p>
                      <a:r>
                        <a:rPr lang="en-US" sz="1400" dirty="0" smtClean="0"/>
                        <a:t>Commence National Heritage Legacy Projects Policy.  </a:t>
                      </a:r>
                    </a:p>
                  </a:txBody>
                  <a:tcPr/>
                </a:tc>
                <a:tc>
                  <a:txBody>
                    <a:bodyPr/>
                    <a:lstStyle/>
                    <a:p>
                      <a:r>
                        <a:rPr lang="en-US" sz="1400" dirty="0" smtClean="0"/>
                        <a:t>2021</a:t>
                      </a:r>
                      <a:endParaRPr lang="en-US" sz="1400" dirty="0"/>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555838023"/>
                  </a:ext>
                </a:extLst>
              </a:tr>
              <a:tr h="1087120">
                <a:tc vMerge="1">
                  <a:txBody>
                    <a:bodyPr/>
                    <a:lstStyle/>
                    <a:p>
                      <a:endParaRPr lang="en-US"/>
                    </a:p>
                  </a:txBody>
                  <a:tcPr/>
                </a:tc>
                <a:tc>
                  <a:txBody>
                    <a:bodyPr/>
                    <a:lstStyle/>
                    <a:p>
                      <a:endParaRPr lang="en-US" sz="1400" dirty="0"/>
                    </a:p>
                  </a:txBody>
                  <a:tcPr/>
                </a:tc>
                <a:tc>
                  <a:txBody>
                    <a:bodyPr/>
                    <a:lstStyle/>
                    <a:p>
                      <a:r>
                        <a:rPr lang="en-US" sz="1400" dirty="0" smtClean="0"/>
                        <a:t>Commence the Review of the Living Heritage Policy to include Sport and Recreation</a:t>
                      </a:r>
                      <a:endParaRPr lang="en-US" sz="1400" dirty="0"/>
                    </a:p>
                  </a:txBody>
                  <a:tcPr/>
                </a:tc>
                <a:tc>
                  <a:txBody>
                    <a:bodyPr/>
                    <a:lstStyle/>
                    <a:p>
                      <a:r>
                        <a:rPr lang="en-US" sz="1400" dirty="0" smtClean="0"/>
                        <a:t>2022</a:t>
                      </a:r>
                      <a:endParaRPr lang="en-US" sz="1400" dirty="0"/>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2379168243"/>
                  </a:ext>
                </a:extLst>
              </a:tr>
            </a:tbl>
          </a:graphicData>
        </a:graphic>
      </p:graphicFrame>
      <p:sp>
        <p:nvSpPr>
          <p:cNvPr id="6"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24</a:t>
            </a:r>
          </a:p>
        </p:txBody>
      </p:sp>
    </p:spTree>
    <p:extLst>
      <p:ext uri="{BB962C8B-B14F-4D97-AF65-F5344CB8AC3E}">
        <p14:creationId xmlns:p14="http://schemas.microsoft.com/office/powerpoint/2010/main" xmlns="" val="198195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983"/>
            <a:ext cx="8229600" cy="710952"/>
          </a:xfrm>
        </p:spPr>
        <p:txBody>
          <a:bodyPr>
            <a:normAutofit/>
          </a:bodyPr>
          <a:lstStyle/>
          <a:p>
            <a:pPr algn="ctr"/>
            <a:r>
              <a:rPr lang="en-US" sz="2800" dirty="0"/>
              <a:t>R</a:t>
            </a:r>
            <a:r>
              <a:rPr lang="en-US" sz="2800" dirty="0" smtClean="0"/>
              <a:t>eview </a:t>
            </a:r>
            <a:r>
              <a:rPr lang="en-US" sz="2800" dirty="0"/>
              <a:t>N</a:t>
            </a:r>
            <a:r>
              <a:rPr lang="en-US" sz="2800" dirty="0" smtClean="0"/>
              <a:t>ational </a:t>
            </a:r>
            <a:r>
              <a:rPr lang="en-US" sz="2800" dirty="0"/>
              <a:t>H</a:t>
            </a:r>
            <a:r>
              <a:rPr lang="en-US" sz="2800" dirty="0" smtClean="0"/>
              <a:t>eritage </a:t>
            </a:r>
            <a:r>
              <a:rPr lang="en-US" sz="2800" dirty="0"/>
              <a:t>L</a:t>
            </a:r>
            <a:r>
              <a:rPr lang="en-US" sz="2800" dirty="0" smtClean="0"/>
              <a:t>egislation </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82813986"/>
              </p:ext>
            </p:extLst>
          </p:nvPr>
        </p:nvGraphicFramePr>
        <p:xfrm>
          <a:off x="215516" y="951935"/>
          <a:ext cx="8712968" cy="4907280"/>
        </p:xfrm>
        <a:graphic>
          <a:graphicData uri="http://schemas.openxmlformats.org/drawingml/2006/table">
            <a:tbl>
              <a:tblPr firstRow="1" bandRow="1">
                <a:tableStyleId>{93296810-A885-4BE3-A3E7-6D5BEEA58F35}</a:tableStyleId>
              </a:tblPr>
              <a:tblGrid>
                <a:gridCol w="1486999">
                  <a:extLst>
                    <a:ext uri="{9D8B030D-6E8A-4147-A177-3AD203B41FA5}">
                      <a16:colId xmlns:a16="http://schemas.microsoft.com/office/drawing/2014/main" xmlns="" val="2366817178"/>
                    </a:ext>
                  </a:extLst>
                </a:gridCol>
                <a:gridCol w="1708869">
                  <a:extLst>
                    <a:ext uri="{9D8B030D-6E8A-4147-A177-3AD203B41FA5}">
                      <a16:colId xmlns:a16="http://schemas.microsoft.com/office/drawing/2014/main" xmlns="" val="397603681"/>
                    </a:ext>
                  </a:extLst>
                </a:gridCol>
                <a:gridCol w="1864220">
                  <a:extLst>
                    <a:ext uri="{9D8B030D-6E8A-4147-A177-3AD203B41FA5}">
                      <a16:colId xmlns:a16="http://schemas.microsoft.com/office/drawing/2014/main" xmlns="" val="3973678925"/>
                    </a:ext>
                  </a:extLst>
                </a:gridCol>
                <a:gridCol w="1009786">
                  <a:extLst>
                    <a:ext uri="{9D8B030D-6E8A-4147-A177-3AD203B41FA5}">
                      <a16:colId xmlns:a16="http://schemas.microsoft.com/office/drawing/2014/main" xmlns="" val="958961469"/>
                    </a:ext>
                  </a:extLst>
                </a:gridCol>
                <a:gridCol w="1320490">
                  <a:extLst>
                    <a:ext uri="{9D8B030D-6E8A-4147-A177-3AD203B41FA5}">
                      <a16:colId xmlns:a16="http://schemas.microsoft.com/office/drawing/2014/main" xmlns="" val="1398070434"/>
                    </a:ext>
                  </a:extLst>
                </a:gridCol>
                <a:gridCol w="1322604">
                  <a:extLst>
                    <a:ext uri="{9D8B030D-6E8A-4147-A177-3AD203B41FA5}">
                      <a16:colId xmlns:a16="http://schemas.microsoft.com/office/drawing/2014/main" xmlns="" val="1722566616"/>
                    </a:ext>
                  </a:extLst>
                </a:gridCol>
              </a:tblGrid>
              <a:tr h="370840">
                <a:tc>
                  <a:txBody>
                    <a:bodyPr/>
                    <a:lstStyle/>
                    <a:p>
                      <a:r>
                        <a:rPr lang="en-US" sz="1600" dirty="0" smtClean="0"/>
                        <a:t>White paper provisions </a:t>
                      </a:r>
                      <a:endParaRPr lang="en-US" sz="1600" dirty="0">
                        <a:solidFill>
                          <a:schemeClr val="tx1"/>
                        </a:solidFill>
                      </a:endParaRPr>
                    </a:p>
                  </a:txBody>
                  <a:tcPr/>
                </a:tc>
                <a:tc>
                  <a:txBody>
                    <a:bodyPr/>
                    <a:lstStyle/>
                    <a:p>
                      <a:r>
                        <a:rPr lang="en-US" sz="1600" dirty="0" smtClean="0"/>
                        <a:t>Status</a:t>
                      </a:r>
                      <a:endParaRPr lang="en-US" sz="1600" dirty="0">
                        <a:solidFill>
                          <a:schemeClr val="tx1"/>
                        </a:solidFill>
                      </a:endParaRPr>
                    </a:p>
                  </a:txBody>
                  <a:tcPr/>
                </a:tc>
                <a:tc>
                  <a:txBody>
                    <a:bodyPr/>
                    <a:lstStyle/>
                    <a:p>
                      <a:r>
                        <a:rPr lang="en-US" sz="1600" dirty="0" smtClean="0"/>
                        <a:t>Action Plan</a:t>
                      </a:r>
                      <a:endParaRPr lang="en-US" sz="1600" dirty="0">
                        <a:solidFill>
                          <a:schemeClr val="tx1"/>
                        </a:solidFill>
                      </a:endParaRPr>
                    </a:p>
                  </a:txBody>
                  <a:tcPr/>
                </a:tc>
                <a:tc>
                  <a:txBody>
                    <a:bodyPr/>
                    <a:lstStyle/>
                    <a:p>
                      <a:r>
                        <a:rPr lang="en-US" sz="1600" dirty="0" smtClean="0"/>
                        <a:t>Time</a:t>
                      </a:r>
                    </a:p>
                    <a:p>
                      <a:r>
                        <a:rPr lang="en-US" sz="1600" dirty="0" smtClean="0"/>
                        <a:t>Frames</a:t>
                      </a:r>
                      <a:endParaRPr lang="en-US" sz="1600" dirty="0">
                        <a:solidFill>
                          <a:schemeClr val="tx1"/>
                        </a:solidFill>
                      </a:endParaRPr>
                    </a:p>
                  </a:txBody>
                  <a:tcPr/>
                </a:tc>
                <a:tc>
                  <a:txBody>
                    <a:bodyPr/>
                    <a:lstStyle/>
                    <a:p>
                      <a:r>
                        <a:rPr lang="en-US" sz="1600" dirty="0" smtClean="0"/>
                        <a:t>Financial Implications</a:t>
                      </a:r>
                      <a:endParaRPr lang="en-US" sz="1600" dirty="0">
                        <a:solidFill>
                          <a:schemeClr val="tx1"/>
                        </a:solidFill>
                      </a:endParaRPr>
                    </a:p>
                  </a:txBody>
                  <a:tcPr/>
                </a:tc>
                <a:tc>
                  <a:txBody>
                    <a:bodyPr/>
                    <a:lstStyle/>
                    <a:p>
                      <a:r>
                        <a:rPr lang="en-US" sz="1600" dirty="0" smtClean="0"/>
                        <a:t>Human Resources</a:t>
                      </a:r>
                      <a:endParaRPr lang="en-US" sz="1600" dirty="0">
                        <a:solidFill>
                          <a:schemeClr val="tx1"/>
                        </a:solidFill>
                      </a:endParaRPr>
                    </a:p>
                  </a:txBody>
                  <a:tcPr/>
                </a:tc>
                <a:extLst>
                  <a:ext uri="{0D108BD9-81ED-4DB2-BD59-A6C34878D82A}">
                    <a16:rowId xmlns:a16="http://schemas.microsoft.com/office/drawing/2014/main" xmlns="" val="2021309095"/>
                  </a:ext>
                </a:extLst>
              </a:tr>
              <a:tr h="1087120">
                <a:tc rowSpan="3">
                  <a:txBody>
                    <a:bodyPr/>
                    <a:lstStyle/>
                    <a:p>
                      <a:r>
                        <a:rPr lang="en-US" sz="1400" dirty="0" smtClean="0"/>
                        <a:t>Establish an integrated National Heritage Policy Framework </a:t>
                      </a:r>
                      <a:endParaRPr lang="en-US" sz="1400" dirty="0"/>
                    </a:p>
                  </a:txBody>
                  <a:tcPr/>
                </a:tc>
                <a:tc>
                  <a:txBody>
                    <a:bodyPr/>
                    <a:lstStyle/>
                    <a:p>
                      <a:r>
                        <a:rPr lang="en-US" sz="1400" dirty="0" smtClean="0"/>
                        <a:t>Draft Bill reviewing the Heraldry Act of 1962 drafted and presented to EMT</a:t>
                      </a:r>
                      <a:endParaRPr lang="en-US" sz="1400" dirty="0"/>
                    </a:p>
                  </a:txBody>
                  <a:tcPr/>
                </a:tc>
                <a:tc>
                  <a:txBody>
                    <a:bodyPr/>
                    <a:lstStyle/>
                    <a:p>
                      <a:r>
                        <a:rPr lang="en-US" sz="1400" dirty="0" smtClean="0"/>
                        <a:t>Appoint Panel to refine the draft Heraldry Bill, submit draft Heraldry Bill to the DG, Minister and Social Cluster</a:t>
                      </a:r>
                      <a:endParaRPr lang="en-US" sz="1400" dirty="0"/>
                    </a:p>
                  </a:txBody>
                  <a:tcPr/>
                </a:tc>
                <a:tc>
                  <a:txBody>
                    <a:bodyPr/>
                    <a:lstStyle/>
                    <a:p>
                      <a:r>
                        <a:rPr lang="en-US" sz="1400" dirty="0" smtClean="0"/>
                        <a:t>2022</a:t>
                      </a:r>
                      <a:endParaRPr lang="en-US" sz="1400" dirty="0"/>
                    </a:p>
                  </a:txBody>
                  <a:tcPr/>
                </a:tc>
                <a:tc rowSpan="3">
                  <a:txBody>
                    <a:bodyPr/>
                    <a:lstStyle/>
                    <a:p>
                      <a:r>
                        <a:rPr lang="en-US" sz="1400" dirty="0" smtClean="0"/>
                        <a:t>R5 m</a:t>
                      </a:r>
                      <a:endParaRPr lang="en-US" sz="1400" dirty="0"/>
                    </a:p>
                  </a:txBody>
                  <a:tcPr/>
                </a:tc>
                <a:tc rowSpan="3">
                  <a:txBody>
                    <a:bodyPr/>
                    <a:lstStyle/>
                    <a:p>
                      <a:r>
                        <a:rPr lang="en-US" sz="1400" dirty="0" smtClean="0"/>
                        <a:t>Outsourced</a:t>
                      </a:r>
                      <a:endParaRPr lang="en-US" sz="1400" dirty="0"/>
                    </a:p>
                  </a:txBody>
                  <a:tcPr/>
                </a:tc>
                <a:extLst>
                  <a:ext uri="{0D108BD9-81ED-4DB2-BD59-A6C34878D82A}">
                    <a16:rowId xmlns:a16="http://schemas.microsoft.com/office/drawing/2014/main" xmlns="" val="525742553"/>
                  </a:ext>
                </a:extLst>
              </a:tr>
              <a:tr h="1087120">
                <a:tc vMerge="1">
                  <a:txBody>
                    <a:bodyPr/>
                    <a:lstStyle/>
                    <a:p>
                      <a:endParaRPr lang="en-US"/>
                    </a:p>
                  </a:txBody>
                  <a:tcPr/>
                </a:tc>
                <a:tc>
                  <a:txBody>
                    <a:bodyPr/>
                    <a:lstStyle/>
                    <a:p>
                      <a:r>
                        <a:rPr lang="en-US" sz="1400" dirty="0" smtClean="0"/>
                        <a:t>Road map for the amendment of the South African Geographic Names Change Act of 1998 developed</a:t>
                      </a:r>
                      <a:endParaRPr lang="en-US" sz="1400" dirty="0"/>
                    </a:p>
                  </a:txBody>
                  <a:tcPr/>
                </a:tc>
                <a:tc>
                  <a:txBody>
                    <a:bodyPr/>
                    <a:lstStyle/>
                    <a:p>
                      <a:r>
                        <a:rPr lang="en-US" sz="1400" dirty="0" smtClean="0"/>
                        <a:t>Commence implementation of  Road map for the amendment of the South African Geographic Names Change Act of 1998.  </a:t>
                      </a:r>
                    </a:p>
                  </a:txBody>
                  <a:tcPr/>
                </a:tc>
                <a:tc>
                  <a:txBody>
                    <a:bodyPr/>
                    <a:lstStyle/>
                    <a:p>
                      <a:r>
                        <a:rPr lang="en-US" sz="1400" dirty="0" smtClean="0"/>
                        <a:t>2021</a:t>
                      </a:r>
                      <a:endParaRPr lang="en-US" sz="1400" dirty="0"/>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555838023"/>
                  </a:ext>
                </a:extLst>
              </a:tr>
              <a:tr h="1087120">
                <a:tc vMerge="1">
                  <a:txBody>
                    <a:bodyPr/>
                    <a:lstStyle/>
                    <a:p>
                      <a:endParaRPr lang="en-US"/>
                    </a:p>
                  </a:txBody>
                  <a:tcPr/>
                </a:tc>
                <a:tc>
                  <a:txBody>
                    <a:bodyPr/>
                    <a:lstStyle/>
                    <a:p>
                      <a:r>
                        <a:rPr lang="en-US" sz="1400" dirty="0" smtClean="0"/>
                        <a:t>Amendment of the National Heritage Resources Act of 1999 and  Cultural Institutions Act of 1998 not started</a:t>
                      </a:r>
                      <a:endParaRPr lang="en-US" sz="1400" dirty="0"/>
                    </a:p>
                  </a:txBody>
                  <a:tcPr/>
                </a:tc>
                <a:tc>
                  <a:txBody>
                    <a:bodyPr/>
                    <a:lstStyle/>
                    <a:p>
                      <a:r>
                        <a:rPr lang="en-US" sz="1400" dirty="0" smtClean="0"/>
                        <a:t>Contribute to the Amendment of the National Heritage Resources Act of 1999 and  Cultural Institutions Act of 1998</a:t>
                      </a:r>
                      <a:endParaRPr lang="en-US" sz="1400" dirty="0"/>
                    </a:p>
                  </a:txBody>
                  <a:tcPr/>
                </a:tc>
                <a:tc>
                  <a:txBody>
                    <a:bodyPr/>
                    <a:lstStyle/>
                    <a:p>
                      <a:r>
                        <a:rPr lang="en-US" sz="1400" dirty="0" smtClean="0"/>
                        <a:t>2022</a:t>
                      </a:r>
                      <a:endParaRPr lang="en-US" sz="1400" dirty="0"/>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2379168243"/>
                  </a:ext>
                </a:extLst>
              </a:tr>
            </a:tbl>
          </a:graphicData>
        </a:graphic>
      </p:graphicFrame>
      <p:sp>
        <p:nvSpPr>
          <p:cNvPr id="6"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25</a:t>
            </a:r>
          </a:p>
        </p:txBody>
      </p:sp>
    </p:spTree>
    <p:extLst>
      <p:ext uri="{BB962C8B-B14F-4D97-AF65-F5344CB8AC3E}">
        <p14:creationId xmlns:p14="http://schemas.microsoft.com/office/powerpoint/2010/main" xmlns="" val="747312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0952"/>
          </a:xfrm>
        </p:spPr>
        <p:txBody>
          <a:bodyPr>
            <a:noAutofit/>
          </a:bodyPr>
          <a:lstStyle/>
          <a:p>
            <a:pPr algn="ctr"/>
            <a:r>
              <a:rPr lang="en-US" sz="2800" dirty="0"/>
              <a:t>H</a:t>
            </a:r>
            <a:r>
              <a:rPr lang="en-US" sz="2800" dirty="0" smtClean="0"/>
              <a:t>eritage </a:t>
            </a:r>
            <a:r>
              <a:rPr lang="en-US" sz="2800" dirty="0"/>
              <a:t>B</a:t>
            </a:r>
            <a:r>
              <a:rPr lang="en-US" sz="2800" dirty="0" smtClean="0"/>
              <a:t>ursaries </a:t>
            </a:r>
            <a:r>
              <a:rPr lang="en-US" sz="2800" dirty="0"/>
              <a:t>P</a:t>
            </a:r>
            <a:r>
              <a:rPr lang="en-US" sz="2800" dirty="0" smtClean="0"/>
              <a:t>rogramme to Bridge </a:t>
            </a:r>
            <a:r>
              <a:rPr lang="en-US" sz="2800" dirty="0"/>
              <a:t>S</a:t>
            </a:r>
            <a:r>
              <a:rPr lang="en-US" sz="2800" dirty="0" smtClean="0"/>
              <a:t>ector Skills Gap  </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70010111"/>
              </p:ext>
            </p:extLst>
          </p:nvPr>
        </p:nvGraphicFramePr>
        <p:xfrm>
          <a:off x="179512" y="952500"/>
          <a:ext cx="8712969" cy="4653280"/>
        </p:xfrm>
        <a:graphic>
          <a:graphicData uri="http://schemas.openxmlformats.org/drawingml/2006/table">
            <a:tbl>
              <a:tblPr firstRow="1" bandRow="1">
                <a:tableStyleId>{93296810-A885-4BE3-A3E7-6D5BEEA58F35}</a:tableStyleId>
              </a:tblPr>
              <a:tblGrid>
                <a:gridCol w="1176296">
                  <a:extLst>
                    <a:ext uri="{9D8B030D-6E8A-4147-A177-3AD203B41FA5}">
                      <a16:colId xmlns:a16="http://schemas.microsoft.com/office/drawing/2014/main" xmlns="" val="2366817178"/>
                    </a:ext>
                  </a:extLst>
                </a:gridCol>
                <a:gridCol w="2330275">
                  <a:extLst>
                    <a:ext uri="{9D8B030D-6E8A-4147-A177-3AD203B41FA5}">
                      <a16:colId xmlns:a16="http://schemas.microsoft.com/office/drawing/2014/main" xmlns="" val="397603681"/>
                    </a:ext>
                  </a:extLst>
                </a:gridCol>
                <a:gridCol w="1822021">
                  <a:extLst>
                    <a:ext uri="{9D8B030D-6E8A-4147-A177-3AD203B41FA5}">
                      <a16:colId xmlns:a16="http://schemas.microsoft.com/office/drawing/2014/main" xmlns="" val="3973678925"/>
                    </a:ext>
                  </a:extLst>
                </a:gridCol>
                <a:gridCol w="936104">
                  <a:extLst>
                    <a:ext uri="{9D8B030D-6E8A-4147-A177-3AD203B41FA5}">
                      <a16:colId xmlns:a16="http://schemas.microsoft.com/office/drawing/2014/main" xmlns="" val="958961469"/>
                    </a:ext>
                  </a:extLst>
                </a:gridCol>
                <a:gridCol w="1125669">
                  <a:extLst>
                    <a:ext uri="{9D8B030D-6E8A-4147-A177-3AD203B41FA5}">
                      <a16:colId xmlns:a16="http://schemas.microsoft.com/office/drawing/2014/main" xmlns="" val="1398070434"/>
                    </a:ext>
                  </a:extLst>
                </a:gridCol>
                <a:gridCol w="1322604">
                  <a:extLst>
                    <a:ext uri="{9D8B030D-6E8A-4147-A177-3AD203B41FA5}">
                      <a16:colId xmlns:a16="http://schemas.microsoft.com/office/drawing/2014/main" xmlns="" val="1722566616"/>
                    </a:ext>
                  </a:extLst>
                </a:gridCol>
              </a:tblGrid>
              <a:tr h="370840">
                <a:tc>
                  <a:txBody>
                    <a:bodyPr/>
                    <a:lstStyle/>
                    <a:p>
                      <a:r>
                        <a:rPr lang="en-US" sz="1600" dirty="0" smtClean="0"/>
                        <a:t>White paper provisions </a:t>
                      </a:r>
                      <a:endParaRPr lang="en-US" sz="1600" dirty="0">
                        <a:solidFill>
                          <a:schemeClr val="tx1"/>
                        </a:solidFill>
                      </a:endParaRPr>
                    </a:p>
                  </a:txBody>
                  <a:tcPr/>
                </a:tc>
                <a:tc>
                  <a:txBody>
                    <a:bodyPr/>
                    <a:lstStyle/>
                    <a:p>
                      <a:r>
                        <a:rPr lang="en-US" sz="1600" dirty="0" smtClean="0"/>
                        <a:t>Status</a:t>
                      </a:r>
                      <a:endParaRPr lang="en-US" sz="1600" dirty="0">
                        <a:solidFill>
                          <a:schemeClr val="tx1"/>
                        </a:solidFill>
                      </a:endParaRPr>
                    </a:p>
                  </a:txBody>
                  <a:tcPr/>
                </a:tc>
                <a:tc>
                  <a:txBody>
                    <a:bodyPr/>
                    <a:lstStyle/>
                    <a:p>
                      <a:r>
                        <a:rPr lang="en-US" sz="1600" dirty="0" smtClean="0"/>
                        <a:t>Action Plan</a:t>
                      </a:r>
                      <a:endParaRPr lang="en-US" sz="1600" dirty="0">
                        <a:solidFill>
                          <a:schemeClr val="tx1"/>
                        </a:solidFill>
                      </a:endParaRPr>
                    </a:p>
                  </a:txBody>
                  <a:tcPr/>
                </a:tc>
                <a:tc>
                  <a:txBody>
                    <a:bodyPr/>
                    <a:lstStyle/>
                    <a:p>
                      <a:r>
                        <a:rPr lang="en-US" sz="1600" dirty="0" smtClean="0"/>
                        <a:t>Time</a:t>
                      </a:r>
                    </a:p>
                    <a:p>
                      <a:r>
                        <a:rPr lang="en-US" sz="1600" dirty="0" smtClean="0"/>
                        <a:t>Frames</a:t>
                      </a:r>
                      <a:endParaRPr lang="en-US" sz="1600" dirty="0">
                        <a:solidFill>
                          <a:schemeClr val="tx1"/>
                        </a:solidFill>
                      </a:endParaRPr>
                    </a:p>
                  </a:txBody>
                  <a:tcPr/>
                </a:tc>
                <a:tc>
                  <a:txBody>
                    <a:bodyPr/>
                    <a:lstStyle/>
                    <a:p>
                      <a:r>
                        <a:rPr lang="en-US" sz="1600" dirty="0" smtClean="0"/>
                        <a:t>Financial Implications</a:t>
                      </a:r>
                      <a:endParaRPr lang="en-US" sz="1600" dirty="0">
                        <a:solidFill>
                          <a:schemeClr val="tx1"/>
                        </a:solidFill>
                      </a:endParaRPr>
                    </a:p>
                  </a:txBody>
                  <a:tcPr/>
                </a:tc>
                <a:tc>
                  <a:txBody>
                    <a:bodyPr/>
                    <a:lstStyle/>
                    <a:p>
                      <a:r>
                        <a:rPr lang="en-US" sz="1600" dirty="0" smtClean="0"/>
                        <a:t>Human Resources</a:t>
                      </a:r>
                      <a:endParaRPr lang="en-US" sz="1600" dirty="0">
                        <a:solidFill>
                          <a:schemeClr val="tx1"/>
                        </a:solidFill>
                      </a:endParaRPr>
                    </a:p>
                  </a:txBody>
                  <a:tcPr/>
                </a:tc>
                <a:extLst>
                  <a:ext uri="{0D108BD9-81ED-4DB2-BD59-A6C34878D82A}">
                    <a16:rowId xmlns:a16="http://schemas.microsoft.com/office/drawing/2014/main" xmlns="" val="2021309095"/>
                  </a:ext>
                </a:extLst>
              </a:tr>
              <a:tr h="1087120">
                <a:tc rowSpan="3">
                  <a:txBody>
                    <a:bodyPr/>
                    <a:lstStyle/>
                    <a:p>
                      <a:r>
                        <a:rPr lang="en-US" sz="1400" dirty="0" smtClean="0"/>
                        <a:t>Skills development, training and capacity enhancements</a:t>
                      </a:r>
                      <a:endParaRPr lang="en-US" sz="1400" dirty="0"/>
                    </a:p>
                  </a:txBody>
                  <a:tcPr/>
                </a:tc>
                <a:tc>
                  <a:txBody>
                    <a:bodyPr/>
                    <a:lstStyle/>
                    <a:p>
                      <a:r>
                        <a:rPr lang="en-US" sz="1400" dirty="0" smtClean="0"/>
                        <a:t>65 heritage bursaries awarded annually since 2014 to needy students</a:t>
                      </a:r>
                      <a:endParaRPr lang="en-US" sz="1400" dirty="0"/>
                    </a:p>
                  </a:txBody>
                  <a:tcPr/>
                </a:tc>
                <a:tc>
                  <a:txBody>
                    <a:bodyPr/>
                    <a:lstStyle/>
                    <a:p>
                      <a:r>
                        <a:rPr lang="en-US" sz="1400" dirty="0" smtClean="0"/>
                        <a:t>Approval and implementation of placement strategy.</a:t>
                      </a:r>
                    </a:p>
                  </a:txBody>
                  <a:tcPr/>
                </a:tc>
                <a:tc>
                  <a:txBody>
                    <a:bodyPr/>
                    <a:lstStyle/>
                    <a:p>
                      <a:r>
                        <a:rPr lang="en-US" sz="1400" dirty="0" smtClean="0"/>
                        <a:t>2021</a:t>
                      </a:r>
                      <a:endParaRPr lang="en-US" sz="1400" dirty="0"/>
                    </a:p>
                  </a:txBody>
                  <a:tcPr/>
                </a:tc>
                <a:tc rowSpan="3">
                  <a:txBody>
                    <a:bodyPr/>
                    <a:lstStyle/>
                    <a:p>
                      <a:r>
                        <a:rPr lang="en-US" sz="1400" dirty="0" smtClean="0"/>
                        <a:t>R7.5 m</a:t>
                      </a:r>
                      <a:endParaRPr lang="en-US" sz="1400" dirty="0"/>
                    </a:p>
                  </a:txBody>
                  <a:tcPr/>
                </a:tc>
                <a:tc rowSpan="3">
                  <a:txBody>
                    <a:bodyPr/>
                    <a:lstStyle/>
                    <a:p>
                      <a:r>
                        <a:rPr lang="en-US" sz="1400" dirty="0" smtClean="0"/>
                        <a:t>Filling of Administrative Assistant Post to administer the programme</a:t>
                      </a:r>
                      <a:endParaRPr lang="en-US" sz="1400" dirty="0"/>
                    </a:p>
                  </a:txBody>
                  <a:tcPr/>
                </a:tc>
                <a:extLst>
                  <a:ext uri="{0D108BD9-81ED-4DB2-BD59-A6C34878D82A}">
                    <a16:rowId xmlns:a16="http://schemas.microsoft.com/office/drawing/2014/main" xmlns="" val="525742553"/>
                  </a:ext>
                </a:extLst>
              </a:tr>
              <a:tr h="1087120">
                <a:tc vMerge="1">
                  <a:txBody>
                    <a:bodyPr/>
                    <a:lstStyle/>
                    <a:p>
                      <a:endParaRPr lang="en-US"/>
                    </a:p>
                  </a:txBody>
                  <a:tcPr/>
                </a:tc>
                <a:tc>
                  <a:txBody>
                    <a:bodyPr/>
                    <a:lstStyle/>
                    <a:p>
                      <a:r>
                        <a:rPr lang="en-US" sz="1400" dirty="0" smtClean="0"/>
                        <a:t>Placement strategy for unemployed heritage graduates drafted and presented to heritage sector forum.</a:t>
                      </a:r>
                      <a:endParaRPr lang="en-US" sz="1400" dirty="0"/>
                    </a:p>
                  </a:txBody>
                  <a:tcPr/>
                </a:tc>
                <a:tc rowSpan="2">
                  <a:txBody>
                    <a:bodyPr/>
                    <a:lstStyle/>
                    <a:p>
                      <a:r>
                        <a:rPr lang="en-US" sz="1400" dirty="0" smtClean="0"/>
                        <a:t>Engage national and international (for skills not locally available) institutions of higher learning and heritage sector on identifying, aligning and funding highly specialized qualifications and skills needed in the sector</a:t>
                      </a:r>
                      <a:endParaRPr lang="en-US" sz="1400" dirty="0"/>
                    </a:p>
                  </a:txBody>
                  <a:tcPr/>
                </a:tc>
                <a:tc rowSpan="2">
                  <a:txBody>
                    <a:bodyPr/>
                    <a:lstStyle/>
                    <a:p>
                      <a:r>
                        <a:rPr lang="en-US" sz="1400" dirty="0" smtClean="0"/>
                        <a:t>2022</a:t>
                      </a:r>
                      <a:endParaRPr lang="en-US" sz="1400" dirty="0"/>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555838023"/>
                  </a:ext>
                </a:extLst>
              </a:tr>
              <a:tr h="1087120">
                <a:tc vMerge="1">
                  <a:txBody>
                    <a:bodyPr/>
                    <a:lstStyle/>
                    <a:p>
                      <a:endParaRPr lang="en-US"/>
                    </a:p>
                  </a:txBody>
                  <a:tcPr/>
                </a:tc>
                <a:tc>
                  <a:txBody>
                    <a:bodyPr/>
                    <a:lstStyle/>
                    <a:p>
                      <a:r>
                        <a:rPr lang="en-US" sz="1400" dirty="0" smtClean="0"/>
                        <a:t>Local programmes not on highly specialized skills such as restoration, conservation, maritime archaeology, preserving and curating both cultural heritage and natural science collections</a:t>
                      </a:r>
                      <a:endParaRPr lang="en-US" sz="1400" dirty="0"/>
                    </a:p>
                  </a:txBody>
                  <a:tcPr/>
                </a:tc>
                <a:tc vMerge="1">
                  <a:txBody>
                    <a:bodyPr/>
                    <a:lstStyle/>
                    <a:p>
                      <a:endParaRPr lang="en-US" sz="1400" dirty="0"/>
                    </a:p>
                  </a:txBody>
                  <a:tcPr/>
                </a:tc>
                <a:tc vMerge="1">
                  <a:txBody>
                    <a:bodyPr/>
                    <a:lstStyle/>
                    <a:p>
                      <a:endParaRPr lang="en-US" sz="1400" dirty="0"/>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2379168243"/>
                  </a:ext>
                </a:extLst>
              </a:tr>
            </a:tbl>
          </a:graphicData>
        </a:graphic>
      </p:graphicFrame>
      <p:sp>
        <p:nvSpPr>
          <p:cNvPr id="6"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26</a:t>
            </a:r>
          </a:p>
        </p:txBody>
      </p:sp>
    </p:spTree>
    <p:extLst>
      <p:ext uri="{BB962C8B-B14F-4D97-AF65-F5344CB8AC3E}">
        <p14:creationId xmlns:p14="http://schemas.microsoft.com/office/powerpoint/2010/main" xmlns="" val="7591103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983"/>
            <a:ext cx="8229600" cy="710952"/>
          </a:xfrm>
        </p:spPr>
        <p:txBody>
          <a:bodyPr>
            <a:normAutofit/>
          </a:bodyPr>
          <a:lstStyle/>
          <a:p>
            <a:pPr algn="ctr"/>
            <a:r>
              <a:rPr lang="en-US" sz="2800" dirty="0"/>
              <a:t>I</a:t>
            </a:r>
            <a:r>
              <a:rPr lang="en-US" sz="2800" dirty="0" smtClean="0"/>
              <a:t>ndigenous </a:t>
            </a:r>
            <a:r>
              <a:rPr lang="en-US" sz="2800" dirty="0"/>
              <a:t>K</a:t>
            </a:r>
            <a:r>
              <a:rPr lang="en-US" sz="2800" dirty="0" smtClean="0"/>
              <a:t>nowledge </a:t>
            </a:r>
            <a:r>
              <a:rPr lang="en-US" sz="2800" dirty="0"/>
              <a:t>S</a:t>
            </a:r>
            <a:r>
              <a:rPr lang="en-US" sz="2800" dirty="0" smtClean="0"/>
              <a:t>ystems</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025411650"/>
              </p:ext>
            </p:extLst>
          </p:nvPr>
        </p:nvGraphicFramePr>
        <p:xfrm>
          <a:off x="251520" y="1412776"/>
          <a:ext cx="8712968" cy="3017520"/>
        </p:xfrm>
        <a:graphic>
          <a:graphicData uri="http://schemas.openxmlformats.org/drawingml/2006/table">
            <a:tbl>
              <a:tblPr firstRow="1" bandRow="1">
                <a:tableStyleId>{93296810-A885-4BE3-A3E7-6D5BEEA58F35}</a:tableStyleId>
              </a:tblPr>
              <a:tblGrid>
                <a:gridCol w="1564675">
                  <a:extLst>
                    <a:ext uri="{9D8B030D-6E8A-4147-A177-3AD203B41FA5}">
                      <a16:colId xmlns:a16="http://schemas.microsoft.com/office/drawing/2014/main" xmlns="" val="2366817178"/>
                    </a:ext>
                  </a:extLst>
                </a:gridCol>
                <a:gridCol w="1941897">
                  <a:extLst>
                    <a:ext uri="{9D8B030D-6E8A-4147-A177-3AD203B41FA5}">
                      <a16:colId xmlns:a16="http://schemas.microsoft.com/office/drawing/2014/main" xmlns="" val="397603681"/>
                    </a:ext>
                  </a:extLst>
                </a:gridCol>
                <a:gridCol w="1553517">
                  <a:extLst>
                    <a:ext uri="{9D8B030D-6E8A-4147-A177-3AD203B41FA5}">
                      <a16:colId xmlns:a16="http://schemas.microsoft.com/office/drawing/2014/main" xmlns="" val="3973678925"/>
                    </a:ext>
                  </a:extLst>
                </a:gridCol>
                <a:gridCol w="1009786">
                  <a:extLst>
                    <a:ext uri="{9D8B030D-6E8A-4147-A177-3AD203B41FA5}">
                      <a16:colId xmlns:a16="http://schemas.microsoft.com/office/drawing/2014/main" xmlns="" val="958961469"/>
                    </a:ext>
                  </a:extLst>
                </a:gridCol>
                <a:gridCol w="1320489">
                  <a:extLst>
                    <a:ext uri="{9D8B030D-6E8A-4147-A177-3AD203B41FA5}">
                      <a16:colId xmlns:a16="http://schemas.microsoft.com/office/drawing/2014/main" xmlns="" val="1398070434"/>
                    </a:ext>
                  </a:extLst>
                </a:gridCol>
                <a:gridCol w="1322604">
                  <a:extLst>
                    <a:ext uri="{9D8B030D-6E8A-4147-A177-3AD203B41FA5}">
                      <a16:colId xmlns:a16="http://schemas.microsoft.com/office/drawing/2014/main" xmlns="" val="1722566616"/>
                    </a:ext>
                  </a:extLst>
                </a:gridCol>
              </a:tblGrid>
              <a:tr h="370840">
                <a:tc>
                  <a:txBody>
                    <a:bodyPr/>
                    <a:lstStyle/>
                    <a:p>
                      <a:r>
                        <a:rPr lang="en-US" sz="1600" dirty="0" smtClean="0"/>
                        <a:t>White paper provisions </a:t>
                      </a:r>
                      <a:endParaRPr lang="en-US" sz="1600" dirty="0">
                        <a:solidFill>
                          <a:schemeClr val="tx1"/>
                        </a:solidFill>
                      </a:endParaRPr>
                    </a:p>
                  </a:txBody>
                  <a:tcPr/>
                </a:tc>
                <a:tc>
                  <a:txBody>
                    <a:bodyPr/>
                    <a:lstStyle/>
                    <a:p>
                      <a:r>
                        <a:rPr lang="en-US" sz="1600" dirty="0" smtClean="0"/>
                        <a:t>Status</a:t>
                      </a:r>
                      <a:endParaRPr lang="en-US" sz="1600" dirty="0">
                        <a:solidFill>
                          <a:schemeClr val="tx1"/>
                        </a:solidFill>
                      </a:endParaRPr>
                    </a:p>
                  </a:txBody>
                  <a:tcPr/>
                </a:tc>
                <a:tc>
                  <a:txBody>
                    <a:bodyPr/>
                    <a:lstStyle/>
                    <a:p>
                      <a:r>
                        <a:rPr lang="en-US" sz="1600" dirty="0" smtClean="0"/>
                        <a:t>Action Plan</a:t>
                      </a:r>
                      <a:endParaRPr lang="en-US" sz="1600" dirty="0">
                        <a:solidFill>
                          <a:schemeClr val="tx1"/>
                        </a:solidFill>
                      </a:endParaRPr>
                    </a:p>
                  </a:txBody>
                  <a:tcPr/>
                </a:tc>
                <a:tc>
                  <a:txBody>
                    <a:bodyPr/>
                    <a:lstStyle/>
                    <a:p>
                      <a:r>
                        <a:rPr lang="en-US" sz="1600" dirty="0" smtClean="0"/>
                        <a:t>Time</a:t>
                      </a:r>
                    </a:p>
                    <a:p>
                      <a:r>
                        <a:rPr lang="en-US" sz="1600" dirty="0" smtClean="0"/>
                        <a:t>Frames</a:t>
                      </a:r>
                      <a:endParaRPr lang="en-US" sz="1600" dirty="0">
                        <a:solidFill>
                          <a:schemeClr val="tx1"/>
                        </a:solidFill>
                      </a:endParaRPr>
                    </a:p>
                  </a:txBody>
                  <a:tcPr/>
                </a:tc>
                <a:tc>
                  <a:txBody>
                    <a:bodyPr/>
                    <a:lstStyle/>
                    <a:p>
                      <a:r>
                        <a:rPr lang="en-US" sz="1600" dirty="0" smtClean="0"/>
                        <a:t>Financial Implications</a:t>
                      </a:r>
                      <a:endParaRPr lang="en-US" sz="1600" dirty="0">
                        <a:solidFill>
                          <a:schemeClr val="tx1"/>
                        </a:solidFill>
                      </a:endParaRPr>
                    </a:p>
                  </a:txBody>
                  <a:tcPr/>
                </a:tc>
                <a:tc>
                  <a:txBody>
                    <a:bodyPr/>
                    <a:lstStyle/>
                    <a:p>
                      <a:r>
                        <a:rPr lang="en-US" sz="1600" dirty="0" smtClean="0"/>
                        <a:t>Human Resources</a:t>
                      </a:r>
                      <a:endParaRPr lang="en-US" sz="1600" dirty="0">
                        <a:solidFill>
                          <a:schemeClr val="tx1"/>
                        </a:solidFill>
                      </a:endParaRPr>
                    </a:p>
                  </a:txBody>
                  <a:tcPr/>
                </a:tc>
                <a:extLst>
                  <a:ext uri="{0D108BD9-81ED-4DB2-BD59-A6C34878D82A}">
                    <a16:rowId xmlns:a16="http://schemas.microsoft.com/office/drawing/2014/main" xmlns="" val="2021309095"/>
                  </a:ext>
                </a:extLst>
              </a:tr>
              <a:tr h="2174240">
                <a:tc>
                  <a:txBody>
                    <a:bodyPr/>
                    <a:lstStyle/>
                    <a:p>
                      <a:r>
                        <a:rPr lang="en-US" sz="1400" dirty="0" smtClean="0"/>
                        <a:t>Integrate African Knowledge Systems in the policies of the Department. Section 3.3.3.</a:t>
                      </a:r>
                      <a:endParaRPr lang="en-US" sz="1400" dirty="0"/>
                    </a:p>
                  </a:txBody>
                  <a:tcPr/>
                </a:tc>
                <a:tc>
                  <a:txBody>
                    <a:bodyPr/>
                    <a:lstStyle/>
                    <a:p>
                      <a:r>
                        <a:rPr lang="en-US" sz="1400" dirty="0" smtClean="0"/>
                        <a:t>Public nominations and nominations from provinces to appoint the Indigenous Knowledge Advisory Committee have been received by the Department. The IKS Advisory Body selection  panel has been appointed.</a:t>
                      </a:r>
                      <a:endParaRPr lang="en-US" sz="1400" dirty="0"/>
                    </a:p>
                  </a:txBody>
                  <a:tcPr/>
                </a:tc>
                <a:tc>
                  <a:txBody>
                    <a:bodyPr/>
                    <a:lstStyle/>
                    <a:p>
                      <a:r>
                        <a:rPr lang="en-US" sz="1400" dirty="0" smtClean="0"/>
                        <a:t>Convene the selection panel meeting to make recommendations for appointment of the IKS Advisory Committee. Appoint the IKs Advisory Committee.</a:t>
                      </a:r>
                    </a:p>
                  </a:txBody>
                  <a:tcPr/>
                </a:tc>
                <a:tc>
                  <a:txBody>
                    <a:bodyPr/>
                    <a:lstStyle/>
                    <a:p>
                      <a:r>
                        <a:rPr lang="en-US" sz="1400" dirty="0" smtClean="0"/>
                        <a:t>2021</a:t>
                      </a:r>
                      <a:endParaRPr lang="en-US" sz="1400" dirty="0"/>
                    </a:p>
                    <a:p>
                      <a:endParaRPr lang="en-US" sz="1400" dirty="0"/>
                    </a:p>
                  </a:txBody>
                  <a:tcPr/>
                </a:tc>
                <a:tc>
                  <a:txBody>
                    <a:bodyPr/>
                    <a:lstStyle/>
                    <a:p>
                      <a:r>
                        <a:rPr lang="en-US" sz="1400" dirty="0" smtClean="0"/>
                        <a:t>R7.5 m</a:t>
                      </a:r>
                      <a:endParaRPr lang="en-US" sz="1400" dirty="0"/>
                    </a:p>
                  </a:txBody>
                  <a:tcPr/>
                </a:tc>
                <a:tc>
                  <a:txBody>
                    <a:bodyPr/>
                    <a:lstStyle/>
                    <a:p>
                      <a:r>
                        <a:rPr lang="en-US" sz="1400" dirty="0" smtClean="0"/>
                        <a:t>Filling of IKS Assistant Director Post to administer IKS Committee administrative work</a:t>
                      </a:r>
                      <a:endParaRPr lang="en-US" sz="1400" dirty="0"/>
                    </a:p>
                  </a:txBody>
                  <a:tcPr/>
                </a:tc>
                <a:extLst>
                  <a:ext uri="{0D108BD9-81ED-4DB2-BD59-A6C34878D82A}">
                    <a16:rowId xmlns:a16="http://schemas.microsoft.com/office/drawing/2014/main" xmlns="" val="525742553"/>
                  </a:ext>
                </a:extLst>
              </a:tr>
            </a:tbl>
          </a:graphicData>
        </a:graphic>
      </p:graphicFrame>
      <p:sp>
        <p:nvSpPr>
          <p:cNvPr id="6"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27</a:t>
            </a:r>
          </a:p>
        </p:txBody>
      </p:sp>
    </p:spTree>
    <p:extLst>
      <p:ext uri="{BB962C8B-B14F-4D97-AF65-F5344CB8AC3E}">
        <p14:creationId xmlns:p14="http://schemas.microsoft.com/office/powerpoint/2010/main" xmlns="" val="269353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983"/>
            <a:ext cx="8229600" cy="710952"/>
          </a:xfrm>
        </p:spPr>
        <p:txBody>
          <a:bodyPr>
            <a:noAutofit/>
          </a:bodyPr>
          <a:lstStyle/>
          <a:p>
            <a:pPr algn="ctr"/>
            <a:r>
              <a:rPr lang="en-US" sz="2800" dirty="0"/>
              <a:t>O</a:t>
            </a:r>
            <a:r>
              <a:rPr lang="en-US" sz="2800" dirty="0" smtClean="0"/>
              <a:t>perationalization of Newly </a:t>
            </a:r>
            <a:r>
              <a:rPr lang="en-US" sz="2800" dirty="0"/>
              <a:t>C</a:t>
            </a:r>
            <a:r>
              <a:rPr lang="en-US" sz="2800" dirty="0" smtClean="0"/>
              <a:t>reated </a:t>
            </a:r>
            <a:r>
              <a:rPr lang="en-US" sz="2800" dirty="0"/>
              <a:t>H</a:t>
            </a:r>
            <a:r>
              <a:rPr lang="en-US" sz="2800" dirty="0" smtClean="0"/>
              <a:t>eritage Facilities</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663210746"/>
              </p:ext>
            </p:extLst>
          </p:nvPr>
        </p:nvGraphicFramePr>
        <p:xfrm>
          <a:off x="251520" y="1196752"/>
          <a:ext cx="8712969" cy="4632960"/>
        </p:xfrm>
        <a:graphic>
          <a:graphicData uri="http://schemas.openxmlformats.org/drawingml/2006/table">
            <a:tbl>
              <a:tblPr firstRow="1" bandRow="1">
                <a:tableStyleId>{93296810-A885-4BE3-A3E7-6D5BEEA58F35}</a:tableStyleId>
              </a:tblPr>
              <a:tblGrid>
                <a:gridCol w="1564675">
                  <a:extLst>
                    <a:ext uri="{9D8B030D-6E8A-4147-A177-3AD203B41FA5}">
                      <a16:colId xmlns:a16="http://schemas.microsoft.com/office/drawing/2014/main" xmlns="" val="2366817178"/>
                    </a:ext>
                  </a:extLst>
                </a:gridCol>
                <a:gridCol w="1941897">
                  <a:extLst>
                    <a:ext uri="{9D8B030D-6E8A-4147-A177-3AD203B41FA5}">
                      <a16:colId xmlns:a16="http://schemas.microsoft.com/office/drawing/2014/main" xmlns="" val="397603681"/>
                    </a:ext>
                  </a:extLst>
                </a:gridCol>
                <a:gridCol w="1708869">
                  <a:extLst>
                    <a:ext uri="{9D8B030D-6E8A-4147-A177-3AD203B41FA5}">
                      <a16:colId xmlns:a16="http://schemas.microsoft.com/office/drawing/2014/main" xmlns="" val="3973678925"/>
                    </a:ext>
                  </a:extLst>
                </a:gridCol>
                <a:gridCol w="1009786">
                  <a:extLst>
                    <a:ext uri="{9D8B030D-6E8A-4147-A177-3AD203B41FA5}">
                      <a16:colId xmlns:a16="http://schemas.microsoft.com/office/drawing/2014/main" xmlns="" val="958961469"/>
                    </a:ext>
                  </a:extLst>
                </a:gridCol>
                <a:gridCol w="1165138">
                  <a:extLst>
                    <a:ext uri="{9D8B030D-6E8A-4147-A177-3AD203B41FA5}">
                      <a16:colId xmlns:a16="http://schemas.microsoft.com/office/drawing/2014/main" xmlns="" val="1398070434"/>
                    </a:ext>
                  </a:extLst>
                </a:gridCol>
                <a:gridCol w="1322604">
                  <a:extLst>
                    <a:ext uri="{9D8B030D-6E8A-4147-A177-3AD203B41FA5}">
                      <a16:colId xmlns:a16="http://schemas.microsoft.com/office/drawing/2014/main" xmlns="" val="1722566616"/>
                    </a:ext>
                  </a:extLst>
                </a:gridCol>
              </a:tblGrid>
              <a:tr h="370840">
                <a:tc>
                  <a:txBody>
                    <a:bodyPr/>
                    <a:lstStyle/>
                    <a:p>
                      <a:r>
                        <a:rPr lang="en-US" sz="1600" dirty="0" smtClean="0"/>
                        <a:t>White paper provisions </a:t>
                      </a:r>
                      <a:endParaRPr lang="en-US" sz="1600" dirty="0">
                        <a:solidFill>
                          <a:schemeClr val="tx1"/>
                        </a:solidFill>
                      </a:endParaRPr>
                    </a:p>
                  </a:txBody>
                  <a:tcPr/>
                </a:tc>
                <a:tc>
                  <a:txBody>
                    <a:bodyPr/>
                    <a:lstStyle/>
                    <a:p>
                      <a:r>
                        <a:rPr lang="en-US" sz="1600" dirty="0" smtClean="0"/>
                        <a:t>Status</a:t>
                      </a:r>
                      <a:endParaRPr lang="en-US" sz="1600" dirty="0">
                        <a:solidFill>
                          <a:schemeClr val="tx1"/>
                        </a:solidFill>
                      </a:endParaRPr>
                    </a:p>
                  </a:txBody>
                  <a:tcPr/>
                </a:tc>
                <a:tc>
                  <a:txBody>
                    <a:bodyPr/>
                    <a:lstStyle/>
                    <a:p>
                      <a:r>
                        <a:rPr lang="en-US" sz="1600" dirty="0" smtClean="0"/>
                        <a:t>Action Plan</a:t>
                      </a:r>
                      <a:endParaRPr lang="en-US" sz="1600" dirty="0">
                        <a:solidFill>
                          <a:schemeClr val="tx1"/>
                        </a:solidFill>
                      </a:endParaRPr>
                    </a:p>
                  </a:txBody>
                  <a:tcPr/>
                </a:tc>
                <a:tc>
                  <a:txBody>
                    <a:bodyPr/>
                    <a:lstStyle/>
                    <a:p>
                      <a:r>
                        <a:rPr lang="en-US" sz="1600" dirty="0" smtClean="0"/>
                        <a:t>Time</a:t>
                      </a:r>
                    </a:p>
                    <a:p>
                      <a:r>
                        <a:rPr lang="en-US" sz="1600" dirty="0" smtClean="0"/>
                        <a:t>Frames</a:t>
                      </a:r>
                      <a:endParaRPr lang="en-US" sz="1600" dirty="0">
                        <a:solidFill>
                          <a:schemeClr val="tx1"/>
                        </a:solidFill>
                      </a:endParaRPr>
                    </a:p>
                  </a:txBody>
                  <a:tcPr/>
                </a:tc>
                <a:tc>
                  <a:txBody>
                    <a:bodyPr/>
                    <a:lstStyle/>
                    <a:p>
                      <a:r>
                        <a:rPr lang="en-US" sz="1600" dirty="0" smtClean="0"/>
                        <a:t>Financial Implications</a:t>
                      </a:r>
                      <a:endParaRPr lang="en-US" sz="1600" dirty="0">
                        <a:solidFill>
                          <a:schemeClr val="tx1"/>
                        </a:solidFill>
                      </a:endParaRPr>
                    </a:p>
                  </a:txBody>
                  <a:tcPr/>
                </a:tc>
                <a:tc>
                  <a:txBody>
                    <a:bodyPr/>
                    <a:lstStyle/>
                    <a:p>
                      <a:r>
                        <a:rPr lang="en-US" sz="1600" dirty="0" smtClean="0"/>
                        <a:t>Human Resources</a:t>
                      </a:r>
                      <a:endParaRPr lang="en-US" sz="1600" dirty="0">
                        <a:solidFill>
                          <a:schemeClr val="tx1"/>
                        </a:solidFill>
                      </a:endParaRPr>
                    </a:p>
                  </a:txBody>
                  <a:tcPr/>
                </a:tc>
                <a:extLst>
                  <a:ext uri="{0D108BD9-81ED-4DB2-BD59-A6C34878D82A}">
                    <a16:rowId xmlns:a16="http://schemas.microsoft.com/office/drawing/2014/main" xmlns="" val="2021309095"/>
                  </a:ext>
                </a:extLst>
              </a:tr>
              <a:tr h="1087120">
                <a:tc rowSpan="2">
                  <a:txBody>
                    <a:bodyPr/>
                    <a:lstStyle/>
                    <a:p>
                      <a:r>
                        <a:rPr lang="en-US" sz="1400" dirty="0" smtClean="0"/>
                        <a:t>Funding the development of new monuments and museums. Maximizing an objective function subject to resource constraints.</a:t>
                      </a:r>
                    </a:p>
                    <a:p>
                      <a:r>
                        <a:rPr lang="en-US" sz="1400" dirty="0" smtClean="0"/>
                        <a:t>Rationalization of Councils of institutions to achieve economies of scale.</a:t>
                      </a:r>
                      <a:endParaRPr lang="en-US" sz="1400" dirty="0"/>
                    </a:p>
                  </a:txBody>
                  <a:tcPr/>
                </a:tc>
                <a:tc>
                  <a:txBody>
                    <a:bodyPr/>
                    <a:lstStyle/>
                    <a:p>
                      <a:r>
                        <a:rPr lang="en-US" sz="1400" dirty="0" smtClean="0"/>
                        <a:t>Winnie Madikizela Mandela Museum, OR Tambo Garden of Remembrance, Ingquza Hill Museum, Khananda Memorial and Bambatha statue are complete and exhibitions are being developed where relevant</a:t>
                      </a:r>
                      <a:endParaRPr lang="en-US" sz="1400" dirty="0"/>
                    </a:p>
                  </a:txBody>
                  <a:tcPr/>
                </a:tc>
                <a:tc>
                  <a:txBody>
                    <a:bodyPr/>
                    <a:lstStyle/>
                    <a:p>
                      <a:r>
                        <a:rPr lang="en-US" sz="1400" dirty="0" smtClean="0"/>
                        <a:t>Complete Winnie Madikizela Mandela Museum, OR Tambo Garden of Remembrance,  Ingquza Hill Museum and Khananda Memorial content development and installation</a:t>
                      </a:r>
                    </a:p>
                  </a:txBody>
                  <a:tcPr/>
                </a:tc>
                <a:tc>
                  <a:txBody>
                    <a:bodyPr/>
                    <a:lstStyle/>
                    <a:p>
                      <a:r>
                        <a:rPr lang="en-US" sz="1400" dirty="0" smtClean="0"/>
                        <a:t>2021</a:t>
                      </a:r>
                      <a:endParaRPr lang="en-US" sz="1400" dirty="0"/>
                    </a:p>
                  </a:txBody>
                  <a:tcPr/>
                </a:tc>
                <a:tc rowSpan="2">
                  <a:txBody>
                    <a:bodyPr/>
                    <a:lstStyle/>
                    <a:p>
                      <a:r>
                        <a:rPr lang="en-US" sz="1400" dirty="0" smtClean="0"/>
                        <a:t>R7.5 m</a:t>
                      </a:r>
                      <a:endParaRPr lang="en-US" sz="1400" dirty="0"/>
                    </a:p>
                  </a:txBody>
                  <a:tcPr/>
                </a:tc>
                <a:tc rowSpan="2">
                  <a:txBody>
                    <a:bodyPr/>
                    <a:lstStyle/>
                    <a:p>
                      <a:r>
                        <a:rPr lang="en-US" sz="1400" dirty="0" smtClean="0"/>
                        <a:t>Filling of Administrative Assistant Post to administer the programme</a:t>
                      </a:r>
                      <a:endParaRPr lang="en-US" sz="1400" dirty="0"/>
                    </a:p>
                  </a:txBody>
                  <a:tcPr/>
                </a:tc>
                <a:extLst>
                  <a:ext uri="{0D108BD9-81ED-4DB2-BD59-A6C34878D82A}">
                    <a16:rowId xmlns:a16="http://schemas.microsoft.com/office/drawing/2014/main" xmlns="" val="525742553"/>
                  </a:ext>
                </a:extLst>
              </a:tr>
              <a:tr h="1087120">
                <a:tc vMerge="1">
                  <a:txBody>
                    <a:bodyPr/>
                    <a:lstStyle/>
                    <a:p>
                      <a:endParaRPr lang="en-US"/>
                    </a:p>
                  </a:txBody>
                  <a:tcPr/>
                </a:tc>
                <a:tc>
                  <a:txBody>
                    <a:bodyPr/>
                    <a:lstStyle/>
                    <a:p>
                      <a:r>
                        <a:rPr lang="en-US" sz="1400" dirty="0" smtClean="0"/>
                        <a:t>SBCR Museum Planner tender expired and being restarted, JL Dube House Transfer and conceptualization started.</a:t>
                      </a:r>
                      <a:endParaRPr lang="en-US" sz="1400" dirty="0"/>
                    </a:p>
                  </a:txBody>
                  <a:tcPr/>
                </a:tc>
                <a:tc>
                  <a:txBody>
                    <a:bodyPr/>
                    <a:lstStyle/>
                    <a:p>
                      <a:r>
                        <a:rPr lang="en-US" sz="1400" dirty="0" smtClean="0"/>
                        <a:t>Complete SBCR Museum Planner appointment, JL Dube House Transfer and conceptualization</a:t>
                      </a:r>
                      <a:endParaRPr lang="en-US" sz="1400" dirty="0"/>
                    </a:p>
                  </a:txBody>
                  <a:tcPr/>
                </a:tc>
                <a:tc>
                  <a:txBody>
                    <a:bodyPr/>
                    <a:lstStyle/>
                    <a:p>
                      <a:r>
                        <a:rPr lang="en-US" sz="1400" dirty="0" smtClean="0"/>
                        <a:t>2022</a:t>
                      </a:r>
                      <a:endParaRPr lang="en-US" sz="1400" dirty="0"/>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555838023"/>
                  </a:ext>
                </a:extLst>
              </a:tr>
            </a:tbl>
          </a:graphicData>
        </a:graphic>
      </p:graphicFrame>
      <p:sp>
        <p:nvSpPr>
          <p:cNvPr id="6"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28</a:t>
            </a:r>
          </a:p>
        </p:txBody>
      </p:sp>
    </p:spTree>
    <p:extLst>
      <p:ext uri="{BB962C8B-B14F-4D97-AF65-F5344CB8AC3E}">
        <p14:creationId xmlns:p14="http://schemas.microsoft.com/office/powerpoint/2010/main" xmlns="" val="843932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983"/>
            <a:ext cx="8229600" cy="710952"/>
          </a:xfrm>
        </p:spPr>
        <p:txBody>
          <a:bodyPr>
            <a:noAutofit/>
          </a:bodyPr>
          <a:lstStyle/>
          <a:p>
            <a:pPr algn="ctr"/>
            <a:r>
              <a:rPr lang="en-US" sz="2800" dirty="0"/>
              <a:t>Operationalization of Newly Created Heritage Facilities </a:t>
            </a:r>
            <a:r>
              <a:rPr lang="en-US" sz="2800" dirty="0" smtClean="0"/>
              <a:t>….</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781659203"/>
              </p:ext>
            </p:extLst>
          </p:nvPr>
        </p:nvGraphicFramePr>
        <p:xfrm>
          <a:off x="215515" y="1733267"/>
          <a:ext cx="8712969" cy="3657600"/>
        </p:xfrm>
        <a:graphic>
          <a:graphicData uri="http://schemas.openxmlformats.org/drawingml/2006/table">
            <a:tbl>
              <a:tblPr firstRow="1" bandRow="1">
                <a:tableStyleId>{93296810-A885-4BE3-A3E7-6D5BEEA58F35}</a:tableStyleId>
              </a:tblPr>
              <a:tblGrid>
                <a:gridCol w="1564675">
                  <a:extLst>
                    <a:ext uri="{9D8B030D-6E8A-4147-A177-3AD203B41FA5}">
                      <a16:colId xmlns:a16="http://schemas.microsoft.com/office/drawing/2014/main" xmlns="" val="2366817178"/>
                    </a:ext>
                  </a:extLst>
                </a:gridCol>
                <a:gridCol w="1941897">
                  <a:extLst>
                    <a:ext uri="{9D8B030D-6E8A-4147-A177-3AD203B41FA5}">
                      <a16:colId xmlns:a16="http://schemas.microsoft.com/office/drawing/2014/main" xmlns="" val="397603681"/>
                    </a:ext>
                  </a:extLst>
                </a:gridCol>
                <a:gridCol w="1553517">
                  <a:extLst>
                    <a:ext uri="{9D8B030D-6E8A-4147-A177-3AD203B41FA5}">
                      <a16:colId xmlns:a16="http://schemas.microsoft.com/office/drawing/2014/main" xmlns="" val="3973678925"/>
                    </a:ext>
                  </a:extLst>
                </a:gridCol>
                <a:gridCol w="1009786">
                  <a:extLst>
                    <a:ext uri="{9D8B030D-6E8A-4147-A177-3AD203B41FA5}">
                      <a16:colId xmlns:a16="http://schemas.microsoft.com/office/drawing/2014/main" xmlns="" val="958961469"/>
                    </a:ext>
                  </a:extLst>
                </a:gridCol>
                <a:gridCol w="1320490">
                  <a:extLst>
                    <a:ext uri="{9D8B030D-6E8A-4147-A177-3AD203B41FA5}">
                      <a16:colId xmlns:a16="http://schemas.microsoft.com/office/drawing/2014/main" xmlns="" val="1398070434"/>
                    </a:ext>
                  </a:extLst>
                </a:gridCol>
                <a:gridCol w="1322604">
                  <a:extLst>
                    <a:ext uri="{9D8B030D-6E8A-4147-A177-3AD203B41FA5}">
                      <a16:colId xmlns:a16="http://schemas.microsoft.com/office/drawing/2014/main" xmlns="" val="1722566616"/>
                    </a:ext>
                  </a:extLst>
                </a:gridCol>
              </a:tblGrid>
              <a:tr h="370840">
                <a:tc>
                  <a:txBody>
                    <a:bodyPr/>
                    <a:lstStyle/>
                    <a:p>
                      <a:r>
                        <a:rPr lang="en-US" sz="1600" dirty="0" smtClean="0"/>
                        <a:t>White paper provisions </a:t>
                      </a:r>
                      <a:endParaRPr lang="en-US" sz="1600" dirty="0">
                        <a:solidFill>
                          <a:schemeClr val="tx1"/>
                        </a:solidFill>
                      </a:endParaRPr>
                    </a:p>
                  </a:txBody>
                  <a:tcPr/>
                </a:tc>
                <a:tc>
                  <a:txBody>
                    <a:bodyPr/>
                    <a:lstStyle/>
                    <a:p>
                      <a:r>
                        <a:rPr lang="en-US" sz="1600" dirty="0" smtClean="0"/>
                        <a:t>Status</a:t>
                      </a:r>
                      <a:endParaRPr lang="en-US" sz="1600" dirty="0">
                        <a:solidFill>
                          <a:schemeClr val="tx1"/>
                        </a:solidFill>
                      </a:endParaRPr>
                    </a:p>
                  </a:txBody>
                  <a:tcPr/>
                </a:tc>
                <a:tc>
                  <a:txBody>
                    <a:bodyPr/>
                    <a:lstStyle/>
                    <a:p>
                      <a:r>
                        <a:rPr lang="en-US" sz="1600" dirty="0" smtClean="0"/>
                        <a:t>Action Plan</a:t>
                      </a:r>
                      <a:endParaRPr lang="en-US" sz="1600" dirty="0">
                        <a:solidFill>
                          <a:schemeClr val="tx1"/>
                        </a:solidFill>
                      </a:endParaRPr>
                    </a:p>
                  </a:txBody>
                  <a:tcPr/>
                </a:tc>
                <a:tc>
                  <a:txBody>
                    <a:bodyPr/>
                    <a:lstStyle/>
                    <a:p>
                      <a:r>
                        <a:rPr lang="en-US" sz="1600" dirty="0" smtClean="0"/>
                        <a:t>Time</a:t>
                      </a:r>
                    </a:p>
                    <a:p>
                      <a:r>
                        <a:rPr lang="en-US" sz="1600" dirty="0" smtClean="0"/>
                        <a:t>Frames</a:t>
                      </a:r>
                      <a:endParaRPr lang="en-US" sz="1600" dirty="0">
                        <a:solidFill>
                          <a:schemeClr val="tx1"/>
                        </a:solidFill>
                      </a:endParaRPr>
                    </a:p>
                  </a:txBody>
                  <a:tcPr/>
                </a:tc>
                <a:tc>
                  <a:txBody>
                    <a:bodyPr/>
                    <a:lstStyle/>
                    <a:p>
                      <a:r>
                        <a:rPr lang="en-US" sz="1600" dirty="0" smtClean="0"/>
                        <a:t>Financial Implications</a:t>
                      </a:r>
                      <a:endParaRPr lang="en-US" sz="1600" dirty="0">
                        <a:solidFill>
                          <a:schemeClr val="tx1"/>
                        </a:solidFill>
                      </a:endParaRPr>
                    </a:p>
                  </a:txBody>
                  <a:tcPr/>
                </a:tc>
                <a:tc>
                  <a:txBody>
                    <a:bodyPr/>
                    <a:lstStyle/>
                    <a:p>
                      <a:r>
                        <a:rPr lang="en-US" sz="1600" dirty="0" smtClean="0"/>
                        <a:t>Human Resources</a:t>
                      </a:r>
                      <a:endParaRPr lang="en-US" sz="1600" dirty="0">
                        <a:solidFill>
                          <a:schemeClr val="tx1"/>
                        </a:solidFill>
                      </a:endParaRPr>
                    </a:p>
                  </a:txBody>
                  <a:tcPr/>
                </a:tc>
                <a:extLst>
                  <a:ext uri="{0D108BD9-81ED-4DB2-BD59-A6C34878D82A}">
                    <a16:rowId xmlns:a16="http://schemas.microsoft.com/office/drawing/2014/main" xmlns="" val="2021309095"/>
                  </a:ext>
                </a:extLst>
              </a:tr>
              <a:tr h="1087120">
                <a:tc rowSpan="2">
                  <a:txBody>
                    <a:bodyPr/>
                    <a:lstStyle/>
                    <a:p>
                      <a:r>
                        <a:rPr lang="en-US" sz="1400" dirty="0" smtClean="0"/>
                        <a:t>Funding the development of new monuments and museums. Maximizing an objective function subject to resource constraints.</a:t>
                      </a:r>
                    </a:p>
                    <a:p>
                      <a:r>
                        <a:rPr lang="en-US" sz="1400" dirty="0" smtClean="0"/>
                        <a:t>Rationalization of Councils of institutions to achieve economies of scale.</a:t>
                      </a:r>
                      <a:endParaRPr lang="en-US" sz="1400" dirty="0"/>
                    </a:p>
                  </a:txBody>
                  <a:tcPr/>
                </a:tc>
                <a:tc>
                  <a:txBody>
                    <a:bodyPr/>
                    <a:lstStyle/>
                    <a:p>
                      <a:r>
                        <a:rPr lang="en-US" sz="1400" dirty="0" smtClean="0"/>
                        <a:t>New entities Matola and Samora Machel Mbuzini Museums consolidation under Freedom Park approved</a:t>
                      </a:r>
                      <a:endParaRPr lang="en-US" sz="1400" dirty="0"/>
                    </a:p>
                  </a:txBody>
                  <a:tcPr/>
                </a:tc>
                <a:tc rowSpan="2">
                  <a:txBody>
                    <a:bodyPr/>
                    <a:lstStyle/>
                    <a:p>
                      <a:r>
                        <a:rPr lang="en-US" sz="1400" dirty="0" smtClean="0"/>
                        <a:t>Obtain a decision on the consolidation of newly completed entities under one existing entity/flagship</a:t>
                      </a:r>
                    </a:p>
                  </a:txBody>
                  <a:tcPr/>
                </a:tc>
                <a:tc rowSpan="2">
                  <a:txBody>
                    <a:bodyPr/>
                    <a:lstStyle/>
                    <a:p>
                      <a:r>
                        <a:rPr lang="en-US" sz="1400" dirty="0" smtClean="0"/>
                        <a:t>2021</a:t>
                      </a:r>
                      <a:endParaRPr lang="en-US" sz="1400" dirty="0"/>
                    </a:p>
                    <a:p>
                      <a:endParaRPr lang="en-US" sz="1400" dirty="0"/>
                    </a:p>
                  </a:txBody>
                  <a:tcPr/>
                </a:tc>
                <a:tc rowSpan="2">
                  <a:txBody>
                    <a:bodyPr/>
                    <a:lstStyle/>
                    <a:p>
                      <a:r>
                        <a:rPr lang="en-US" sz="1400" dirty="0" smtClean="0"/>
                        <a:t>R7.5 m</a:t>
                      </a:r>
                      <a:endParaRPr lang="en-US" sz="1400" dirty="0"/>
                    </a:p>
                  </a:txBody>
                  <a:tcPr/>
                </a:tc>
                <a:tc rowSpan="2">
                  <a:txBody>
                    <a:bodyPr/>
                    <a:lstStyle/>
                    <a:p>
                      <a:r>
                        <a:rPr lang="en-US" sz="1400" dirty="0" smtClean="0"/>
                        <a:t>Additional resources  will be required to fully support the newly completed heritage institutions</a:t>
                      </a:r>
                      <a:endParaRPr lang="en-US" sz="1400" dirty="0"/>
                    </a:p>
                  </a:txBody>
                  <a:tcPr/>
                </a:tc>
                <a:extLst>
                  <a:ext uri="{0D108BD9-81ED-4DB2-BD59-A6C34878D82A}">
                    <a16:rowId xmlns:a16="http://schemas.microsoft.com/office/drawing/2014/main" xmlns="" val="525742553"/>
                  </a:ext>
                </a:extLst>
              </a:tr>
              <a:tr h="1087120">
                <a:tc vMerge="1">
                  <a:txBody>
                    <a:bodyPr/>
                    <a:lstStyle/>
                    <a:p>
                      <a:endParaRPr lang="en-US"/>
                    </a:p>
                  </a:txBody>
                  <a:tcPr/>
                </a:tc>
                <a:tc>
                  <a:txBody>
                    <a:bodyPr/>
                    <a:lstStyle/>
                    <a:p>
                      <a:r>
                        <a:rPr lang="en-US" sz="1400" dirty="0" smtClean="0"/>
                        <a:t>Approval for the allocation increase for Freedom Park received</a:t>
                      </a:r>
                      <a:endParaRPr lang="en-US" sz="1400" dirty="0"/>
                    </a:p>
                  </a:txBody>
                  <a:tcPr/>
                </a:tc>
                <a:tc vMerge="1">
                  <a:txBody>
                    <a:bodyPr/>
                    <a:lstStyle/>
                    <a:p>
                      <a:endParaRPr lang="en-US" sz="1400" dirty="0"/>
                    </a:p>
                  </a:txBody>
                  <a:tcPr/>
                </a:tc>
                <a:tc vMerge="1">
                  <a:txBody>
                    <a:bodyPr/>
                    <a:lstStyle/>
                    <a:p>
                      <a:endParaRPr lang="en-US" sz="1400" dirty="0"/>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555838023"/>
                  </a:ext>
                </a:extLst>
              </a:tr>
            </a:tbl>
          </a:graphicData>
        </a:graphic>
      </p:graphicFrame>
      <p:sp>
        <p:nvSpPr>
          <p:cNvPr id="6"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29</a:t>
            </a:r>
          </a:p>
        </p:txBody>
      </p:sp>
    </p:spTree>
    <p:extLst>
      <p:ext uri="{BB962C8B-B14F-4D97-AF65-F5344CB8AC3E}">
        <p14:creationId xmlns:p14="http://schemas.microsoft.com/office/powerpoint/2010/main" xmlns="" val="2716449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648072"/>
          </a:xfrm>
        </p:spPr>
        <p:txBody>
          <a:bodyPr>
            <a:normAutofit/>
          </a:bodyPr>
          <a:lstStyle/>
          <a:p>
            <a:pPr algn="just"/>
            <a:r>
              <a:rPr lang="en-US" sz="22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PURPOSE</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13478" y="1052736"/>
            <a:ext cx="8373322" cy="4599384"/>
          </a:xfrm>
        </p:spPr>
        <p:txBody>
          <a:bodyPr>
            <a:noAutofit/>
          </a:bodyPr>
          <a:lstStyle/>
          <a:p>
            <a:pPr marL="0" indent="0" algn="just">
              <a:buNone/>
            </a:pPr>
            <a:endParaRPr lang="en-US" sz="2000" b="0" dirty="0" smtClean="0">
              <a:solidFill>
                <a:schemeClr val="tx1"/>
              </a:solidFill>
            </a:endParaRPr>
          </a:p>
          <a:p>
            <a:pPr algn="just">
              <a:lnSpc>
                <a:spcPct val="150000"/>
              </a:lnSpc>
              <a:spcBef>
                <a:spcPts val="600"/>
              </a:spcBef>
            </a:pPr>
            <a:r>
              <a:rPr lang="en-US" sz="1800" b="0" dirty="0" smtClean="0">
                <a:solidFill>
                  <a:schemeClr val="tx1"/>
                </a:solidFill>
              </a:rPr>
              <a:t>The purpose of this presentation is update the Portfolio Committee on the Implementation of the revised White Paper on Arts, Culture and Heritage. </a:t>
            </a:r>
          </a:p>
          <a:p>
            <a:pPr algn="just">
              <a:lnSpc>
                <a:spcPct val="150000"/>
              </a:lnSpc>
              <a:spcBef>
                <a:spcPts val="600"/>
              </a:spcBef>
            </a:pPr>
            <a:endParaRPr lang="en-US" sz="1800" b="0" dirty="0">
              <a:solidFill>
                <a:schemeClr val="tx1"/>
              </a:solidFill>
            </a:endParaRPr>
          </a:p>
          <a:p>
            <a:pPr algn="just">
              <a:lnSpc>
                <a:spcPct val="150000"/>
              </a:lnSpc>
              <a:spcBef>
                <a:spcPts val="600"/>
              </a:spcBef>
            </a:pPr>
            <a:r>
              <a:rPr lang="en-US" sz="1800" b="0" dirty="0" smtClean="0">
                <a:solidFill>
                  <a:schemeClr val="tx1"/>
                </a:solidFill>
              </a:rPr>
              <a:t>This has elements applicable to both the </a:t>
            </a:r>
            <a:r>
              <a:rPr lang="en-US" sz="1800" dirty="0" smtClean="0">
                <a:solidFill>
                  <a:schemeClr val="tx1"/>
                </a:solidFill>
              </a:rPr>
              <a:t>ACPD branch </a:t>
            </a:r>
            <a:r>
              <a:rPr lang="en-US" sz="1800" b="0" dirty="0" smtClean="0">
                <a:solidFill>
                  <a:schemeClr val="tx1"/>
                </a:solidFill>
              </a:rPr>
              <a:t>and the </a:t>
            </a:r>
            <a:r>
              <a:rPr lang="en-US" sz="1800" dirty="0" smtClean="0">
                <a:solidFill>
                  <a:schemeClr val="tx1"/>
                </a:solidFill>
              </a:rPr>
              <a:t>Heritage Promotion and Preservation (HPP) </a:t>
            </a:r>
            <a:r>
              <a:rPr lang="en-US" sz="1800" b="0" dirty="0" smtClean="0">
                <a:solidFill>
                  <a:schemeClr val="tx1"/>
                </a:solidFill>
              </a:rPr>
              <a:t>branch since the main focus of the White </a:t>
            </a:r>
            <a:r>
              <a:rPr lang="en-US" sz="1800" b="0" dirty="0">
                <a:solidFill>
                  <a:schemeClr val="tx1"/>
                </a:solidFill>
              </a:rPr>
              <a:t>P</a:t>
            </a:r>
            <a:r>
              <a:rPr lang="en-US" sz="1800" b="0" dirty="0" smtClean="0">
                <a:solidFill>
                  <a:schemeClr val="tx1"/>
                </a:solidFill>
              </a:rPr>
              <a:t>aper was on </a:t>
            </a:r>
            <a:r>
              <a:rPr lang="en-US" sz="1800" b="0" dirty="0">
                <a:solidFill>
                  <a:schemeClr val="tx1"/>
                </a:solidFill>
              </a:rPr>
              <a:t>Arts, Culture and </a:t>
            </a:r>
            <a:r>
              <a:rPr lang="en-US" sz="1800" b="0" dirty="0" smtClean="0">
                <a:solidFill>
                  <a:schemeClr val="tx1"/>
                </a:solidFill>
              </a:rPr>
              <a:t>Heritage has a direct impact on the work of the two branches.</a:t>
            </a:r>
            <a:r>
              <a:rPr lang="en-US" sz="1800" b="0" dirty="0" smtClean="0">
                <a:solidFill>
                  <a:schemeClr val="tx1"/>
                </a:solidFill>
                <a:latin typeface="Arial" panose="020B0604020202020204" pitchFamily="34" charset="0"/>
                <a:cs typeface="Arial" panose="020B0604020202020204" pitchFamily="34" charset="0"/>
              </a:rPr>
              <a:t> </a:t>
            </a:r>
          </a:p>
          <a:p>
            <a:pPr marL="0" indent="0">
              <a:buNone/>
            </a:pPr>
            <a:endParaRPr lang="en-US" sz="2000" b="0" dirty="0" smtClean="0">
              <a:solidFill>
                <a:schemeClr val="tx1"/>
              </a:solidFill>
              <a:latin typeface="Arial" panose="020B0604020202020204" pitchFamily="34" charset="0"/>
              <a:cs typeface="Arial" panose="020B0604020202020204" pitchFamily="34" charset="0"/>
            </a:endParaRPr>
          </a:p>
          <a:p>
            <a:pPr marL="0" indent="0">
              <a:buNone/>
            </a:pPr>
            <a:endParaRPr lang="en-US" sz="2000" b="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r>
              <a:rPr lang="en-ZA" sz="1200" b="1" dirty="0" smtClean="0">
                <a:solidFill>
                  <a:schemeClr val="tx1"/>
                </a:solidFill>
                <a:latin typeface="Arial" panose="020B0604020202020204" pitchFamily="34" charset="0"/>
                <a:cs typeface="Arial" panose="020B0604020202020204" pitchFamily="34" charset="0"/>
              </a:rPr>
              <a:t>3</a:t>
            </a:r>
          </a:p>
        </p:txBody>
      </p:sp>
    </p:spTree>
    <p:extLst>
      <p:ext uri="{BB962C8B-B14F-4D97-AF65-F5344CB8AC3E}">
        <p14:creationId xmlns:p14="http://schemas.microsoft.com/office/powerpoint/2010/main" xmlns="" val="596093103"/>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983"/>
            <a:ext cx="8229600" cy="710952"/>
          </a:xfrm>
        </p:spPr>
        <p:txBody>
          <a:bodyPr>
            <a:noAutofit/>
          </a:bodyPr>
          <a:lstStyle/>
          <a:p>
            <a:pPr algn="ctr"/>
            <a:r>
              <a:rPr lang="en-US" sz="2800" dirty="0"/>
              <a:t>T</a:t>
            </a:r>
            <a:r>
              <a:rPr lang="en-US" sz="2800" dirty="0" smtClean="0"/>
              <a:t>ransformation of the Heritage </a:t>
            </a:r>
            <a:r>
              <a:rPr lang="en-US" sz="2800" dirty="0"/>
              <a:t>L</a:t>
            </a:r>
            <a:r>
              <a:rPr lang="en-US" sz="2800" dirty="0" smtClean="0"/>
              <a:t>andscape    </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535681110"/>
              </p:ext>
            </p:extLst>
          </p:nvPr>
        </p:nvGraphicFramePr>
        <p:xfrm>
          <a:off x="287524" y="1340768"/>
          <a:ext cx="8568952" cy="3535680"/>
        </p:xfrm>
        <a:graphic>
          <a:graphicData uri="http://schemas.openxmlformats.org/drawingml/2006/table">
            <a:tbl>
              <a:tblPr firstRow="1" bandRow="1">
                <a:tableStyleId>{93296810-A885-4BE3-A3E7-6D5BEEA58F35}</a:tableStyleId>
              </a:tblPr>
              <a:tblGrid>
                <a:gridCol w="1386029">
                  <a:extLst>
                    <a:ext uri="{9D8B030D-6E8A-4147-A177-3AD203B41FA5}">
                      <a16:colId xmlns:a16="http://schemas.microsoft.com/office/drawing/2014/main" xmlns="" val="2366817178"/>
                    </a:ext>
                  </a:extLst>
                </a:gridCol>
                <a:gridCol w="2062583">
                  <a:extLst>
                    <a:ext uri="{9D8B030D-6E8A-4147-A177-3AD203B41FA5}">
                      <a16:colId xmlns:a16="http://schemas.microsoft.com/office/drawing/2014/main" xmlns="" val="397603681"/>
                    </a:ext>
                  </a:extLst>
                </a:gridCol>
                <a:gridCol w="1527839">
                  <a:extLst>
                    <a:ext uri="{9D8B030D-6E8A-4147-A177-3AD203B41FA5}">
                      <a16:colId xmlns:a16="http://schemas.microsoft.com/office/drawing/2014/main" xmlns="" val="3973678925"/>
                    </a:ext>
                  </a:extLst>
                </a:gridCol>
                <a:gridCol w="993095">
                  <a:extLst>
                    <a:ext uri="{9D8B030D-6E8A-4147-A177-3AD203B41FA5}">
                      <a16:colId xmlns:a16="http://schemas.microsoft.com/office/drawing/2014/main" xmlns="" val="958961469"/>
                    </a:ext>
                  </a:extLst>
                </a:gridCol>
                <a:gridCol w="1298663">
                  <a:extLst>
                    <a:ext uri="{9D8B030D-6E8A-4147-A177-3AD203B41FA5}">
                      <a16:colId xmlns:a16="http://schemas.microsoft.com/office/drawing/2014/main" xmlns="" val="1398070434"/>
                    </a:ext>
                  </a:extLst>
                </a:gridCol>
                <a:gridCol w="1300743">
                  <a:extLst>
                    <a:ext uri="{9D8B030D-6E8A-4147-A177-3AD203B41FA5}">
                      <a16:colId xmlns:a16="http://schemas.microsoft.com/office/drawing/2014/main" xmlns="" val="1722566616"/>
                    </a:ext>
                  </a:extLst>
                </a:gridCol>
              </a:tblGrid>
              <a:tr h="370840">
                <a:tc>
                  <a:txBody>
                    <a:bodyPr/>
                    <a:lstStyle/>
                    <a:p>
                      <a:r>
                        <a:rPr lang="en-US" sz="1600" dirty="0" smtClean="0"/>
                        <a:t>White paper provisions </a:t>
                      </a:r>
                      <a:endParaRPr lang="en-US" sz="1600" dirty="0">
                        <a:solidFill>
                          <a:schemeClr val="tx1"/>
                        </a:solidFill>
                      </a:endParaRPr>
                    </a:p>
                  </a:txBody>
                  <a:tcPr/>
                </a:tc>
                <a:tc>
                  <a:txBody>
                    <a:bodyPr/>
                    <a:lstStyle/>
                    <a:p>
                      <a:r>
                        <a:rPr lang="en-US" sz="1600" dirty="0" smtClean="0"/>
                        <a:t>Status</a:t>
                      </a:r>
                      <a:endParaRPr lang="en-US" sz="1600" dirty="0">
                        <a:solidFill>
                          <a:schemeClr val="tx1"/>
                        </a:solidFill>
                      </a:endParaRPr>
                    </a:p>
                  </a:txBody>
                  <a:tcPr/>
                </a:tc>
                <a:tc>
                  <a:txBody>
                    <a:bodyPr/>
                    <a:lstStyle/>
                    <a:p>
                      <a:r>
                        <a:rPr lang="en-US" sz="1600" dirty="0" smtClean="0"/>
                        <a:t>Action Plan</a:t>
                      </a:r>
                      <a:endParaRPr lang="en-US" sz="1600" dirty="0">
                        <a:solidFill>
                          <a:schemeClr val="tx1"/>
                        </a:solidFill>
                      </a:endParaRPr>
                    </a:p>
                  </a:txBody>
                  <a:tcPr/>
                </a:tc>
                <a:tc>
                  <a:txBody>
                    <a:bodyPr/>
                    <a:lstStyle/>
                    <a:p>
                      <a:r>
                        <a:rPr lang="en-US" sz="1600" dirty="0" smtClean="0"/>
                        <a:t>Time</a:t>
                      </a:r>
                    </a:p>
                    <a:p>
                      <a:r>
                        <a:rPr lang="en-US" sz="1600" dirty="0" smtClean="0"/>
                        <a:t>Frames</a:t>
                      </a:r>
                      <a:endParaRPr lang="en-US" sz="1600" dirty="0">
                        <a:solidFill>
                          <a:schemeClr val="tx1"/>
                        </a:solidFill>
                      </a:endParaRPr>
                    </a:p>
                  </a:txBody>
                  <a:tcPr/>
                </a:tc>
                <a:tc>
                  <a:txBody>
                    <a:bodyPr/>
                    <a:lstStyle/>
                    <a:p>
                      <a:r>
                        <a:rPr lang="en-US" sz="1600" dirty="0" smtClean="0"/>
                        <a:t>Financial Implications</a:t>
                      </a:r>
                      <a:endParaRPr lang="en-US" sz="1600" dirty="0">
                        <a:solidFill>
                          <a:schemeClr val="tx1"/>
                        </a:solidFill>
                      </a:endParaRPr>
                    </a:p>
                  </a:txBody>
                  <a:tcPr/>
                </a:tc>
                <a:tc>
                  <a:txBody>
                    <a:bodyPr/>
                    <a:lstStyle/>
                    <a:p>
                      <a:r>
                        <a:rPr lang="en-US" sz="1600" dirty="0" smtClean="0"/>
                        <a:t>Human Resources</a:t>
                      </a:r>
                      <a:endParaRPr lang="en-US" sz="1600" dirty="0">
                        <a:solidFill>
                          <a:schemeClr val="tx1"/>
                        </a:solidFill>
                      </a:endParaRPr>
                    </a:p>
                  </a:txBody>
                  <a:tcPr/>
                </a:tc>
                <a:extLst>
                  <a:ext uri="{0D108BD9-81ED-4DB2-BD59-A6C34878D82A}">
                    <a16:rowId xmlns:a16="http://schemas.microsoft.com/office/drawing/2014/main" xmlns="" val="2021309095"/>
                  </a:ext>
                </a:extLst>
              </a:tr>
              <a:tr h="1087120">
                <a:tc rowSpan="2">
                  <a:txBody>
                    <a:bodyPr/>
                    <a:lstStyle/>
                    <a:p>
                      <a:r>
                        <a:rPr lang="en-US" sz="1400" dirty="0" smtClean="0"/>
                        <a:t>Conduct a Transformation Audit of ACH and Cultural and Creative Industries Institutions page 89.</a:t>
                      </a:r>
                      <a:endParaRPr lang="en-US" sz="1400" dirty="0"/>
                    </a:p>
                  </a:txBody>
                  <a:tcPr/>
                </a:tc>
                <a:tc>
                  <a:txBody>
                    <a:bodyPr/>
                    <a:lstStyle/>
                    <a:p>
                      <a:r>
                        <a:rPr lang="en-US" sz="1400" dirty="0" smtClean="0"/>
                        <a:t>HPP just completed the first phase of conducting an audit of the colonial and apartheid statues and memorials as per the Cabinet decision and Transformation Task Team Report. </a:t>
                      </a:r>
                      <a:endParaRPr lang="en-US" sz="1400" dirty="0"/>
                    </a:p>
                  </a:txBody>
                  <a:tcPr/>
                </a:tc>
                <a:tc rowSpan="2">
                  <a:txBody>
                    <a:bodyPr/>
                    <a:lstStyle/>
                    <a:p>
                      <a:r>
                        <a:rPr lang="en-US" sz="1400" dirty="0" smtClean="0"/>
                        <a:t>The second phase of relocation and repositioning the identified statues and memorial will commence upon National Treasury approval.</a:t>
                      </a:r>
                    </a:p>
                  </a:txBody>
                  <a:tcPr/>
                </a:tc>
                <a:tc rowSpan="2">
                  <a:txBody>
                    <a:bodyPr/>
                    <a:lstStyle/>
                    <a:p>
                      <a:r>
                        <a:rPr lang="en-US" sz="1400" dirty="0" smtClean="0"/>
                        <a:t>2021</a:t>
                      </a:r>
                      <a:endParaRPr lang="en-US" sz="1400" dirty="0"/>
                    </a:p>
                    <a:p>
                      <a:endParaRPr lang="en-US" sz="1400" dirty="0"/>
                    </a:p>
                  </a:txBody>
                  <a:tcPr/>
                </a:tc>
                <a:tc rowSpan="2">
                  <a:txBody>
                    <a:bodyPr/>
                    <a:lstStyle/>
                    <a:p>
                      <a:r>
                        <a:rPr lang="en-US" sz="1400" dirty="0" smtClean="0"/>
                        <a:t>TBC</a:t>
                      </a:r>
                      <a:endParaRPr lang="en-US" sz="1400" dirty="0"/>
                    </a:p>
                  </a:txBody>
                  <a:tcPr/>
                </a:tc>
                <a:tc rowSpan="2">
                  <a:txBody>
                    <a:bodyPr/>
                    <a:lstStyle/>
                    <a:p>
                      <a:endParaRPr lang="en-US" sz="1400" dirty="0"/>
                    </a:p>
                  </a:txBody>
                  <a:tcPr/>
                </a:tc>
                <a:extLst>
                  <a:ext uri="{0D108BD9-81ED-4DB2-BD59-A6C34878D82A}">
                    <a16:rowId xmlns:a16="http://schemas.microsoft.com/office/drawing/2014/main" xmlns="" val="525742553"/>
                  </a:ext>
                </a:extLst>
              </a:tr>
              <a:tr h="1087120">
                <a:tc vMerge="1">
                  <a:txBody>
                    <a:bodyPr/>
                    <a:lstStyle/>
                    <a:p>
                      <a:endParaRPr lang="en-US"/>
                    </a:p>
                  </a:txBody>
                  <a:tcPr/>
                </a:tc>
                <a:tc>
                  <a:txBody>
                    <a:bodyPr/>
                    <a:lstStyle/>
                    <a:p>
                      <a:r>
                        <a:rPr lang="en-US" sz="1400" dirty="0" smtClean="0"/>
                        <a:t>The recommendations of the report are being implemented through the Presidential Employment Stimulus Package (PESP), </a:t>
                      </a:r>
                      <a:endParaRPr lang="en-US" sz="1400" dirty="0"/>
                    </a:p>
                  </a:txBody>
                  <a:tcPr/>
                </a:tc>
                <a:tc vMerge="1">
                  <a:txBody>
                    <a:bodyPr/>
                    <a:lstStyle/>
                    <a:p>
                      <a:endParaRPr lang="en-US" sz="1400" dirty="0"/>
                    </a:p>
                  </a:txBody>
                  <a:tcPr/>
                </a:tc>
                <a:tc vMerge="1">
                  <a:txBody>
                    <a:bodyPr/>
                    <a:lstStyle/>
                    <a:p>
                      <a:endParaRPr lang="en-US" sz="1400" dirty="0"/>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555838023"/>
                  </a:ext>
                </a:extLst>
              </a:tr>
            </a:tbl>
          </a:graphicData>
        </a:graphic>
      </p:graphicFrame>
      <p:sp>
        <p:nvSpPr>
          <p:cNvPr id="6"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30</a:t>
            </a:r>
          </a:p>
        </p:txBody>
      </p:sp>
    </p:spTree>
    <p:extLst>
      <p:ext uri="{BB962C8B-B14F-4D97-AF65-F5344CB8AC3E}">
        <p14:creationId xmlns:p14="http://schemas.microsoft.com/office/powerpoint/2010/main" xmlns="" val="38450765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983"/>
            <a:ext cx="8229600" cy="710952"/>
          </a:xfrm>
        </p:spPr>
        <p:txBody>
          <a:bodyPr>
            <a:noAutofit/>
          </a:bodyPr>
          <a:lstStyle/>
          <a:p>
            <a:pPr algn="ctr"/>
            <a:r>
              <a:rPr lang="en-US" sz="2800" dirty="0" smtClean="0"/>
              <a:t> Proposed </a:t>
            </a:r>
            <a:r>
              <a:rPr lang="en-US" sz="2800" dirty="0"/>
              <a:t>A</a:t>
            </a:r>
            <a:r>
              <a:rPr lang="en-US" sz="2800" dirty="0" smtClean="0"/>
              <a:t>mendment of the National </a:t>
            </a:r>
            <a:r>
              <a:rPr lang="en-US" sz="2800" dirty="0"/>
              <a:t>A</a:t>
            </a:r>
            <a:r>
              <a:rPr lang="en-US" sz="2800" dirty="0" smtClean="0"/>
              <a:t>rchives Act   </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954823113"/>
              </p:ext>
            </p:extLst>
          </p:nvPr>
        </p:nvGraphicFramePr>
        <p:xfrm>
          <a:off x="179512" y="1340768"/>
          <a:ext cx="8784976" cy="4181500"/>
        </p:xfrm>
        <a:graphic>
          <a:graphicData uri="http://schemas.openxmlformats.org/drawingml/2006/table">
            <a:tbl>
              <a:tblPr firstRow="1" bandRow="1">
                <a:tableStyleId>{93296810-A885-4BE3-A3E7-6D5BEEA58F35}</a:tableStyleId>
              </a:tblPr>
              <a:tblGrid>
                <a:gridCol w="1420971">
                  <a:extLst>
                    <a:ext uri="{9D8B030D-6E8A-4147-A177-3AD203B41FA5}">
                      <a16:colId xmlns:a16="http://schemas.microsoft.com/office/drawing/2014/main" xmlns="" val="2366817178"/>
                    </a:ext>
                  </a:extLst>
                </a:gridCol>
                <a:gridCol w="1879627">
                  <a:extLst>
                    <a:ext uri="{9D8B030D-6E8A-4147-A177-3AD203B41FA5}">
                      <a16:colId xmlns:a16="http://schemas.microsoft.com/office/drawing/2014/main" xmlns="" val="397603681"/>
                    </a:ext>
                  </a:extLst>
                </a:gridCol>
                <a:gridCol w="1488038">
                  <a:extLst>
                    <a:ext uri="{9D8B030D-6E8A-4147-A177-3AD203B41FA5}">
                      <a16:colId xmlns:a16="http://schemas.microsoft.com/office/drawing/2014/main" xmlns="" val="3973678925"/>
                    </a:ext>
                  </a:extLst>
                </a:gridCol>
                <a:gridCol w="1331403">
                  <a:extLst>
                    <a:ext uri="{9D8B030D-6E8A-4147-A177-3AD203B41FA5}">
                      <a16:colId xmlns:a16="http://schemas.microsoft.com/office/drawing/2014/main" xmlns="" val="958961469"/>
                    </a:ext>
                  </a:extLst>
                </a:gridCol>
                <a:gridCol w="1331403">
                  <a:extLst>
                    <a:ext uri="{9D8B030D-6E8A-4147-A177-3AD203B41FA5}">
                      <a16:colId xmlns:a16="http://schemas.microsoft.com/office/drawing/2014/main" xmlns="" val="1398070434"/>
                    </a:ext>
                  </a:extLst>
                </a:gridCol>
                <a:gridCol w="1333534">
                  <a:extLst>
                    <a:ext uri="{9D8B030D-6E8A-4147-A177-3AD203B41FA5}">
                      <a16:colId xmlns:a16="http://schemas.microsoft.com/office/drawing/2014/main" xmlns="" val="1722566616"/>
                    </a:ext>
                  </a:extLst>
                </a:gridCol>
              </a:tblGrid>
              <a:tr h="676300">
                <a:tc>
                  <a:txBody>
                    <a:bodyPr/>
                    <a:lstStyle/>
                    <a:p>
                      <a:r>
                        <a:rPr lang="en-US" sz="1600" dirty="0" smtClean="0"/>
                        <a:t>White paper provisions </a:t>
                      </a:r>
                      <a:endParaRPr lang="en-US" sz="1600" dirty="0">
                        <a:solidFill>
                          <a:schemeClr val="tx1"/>
                        </a:solidFill>
                      </a:endParaRPr>
                    </a:p>
                  </a:txBody>
                  <a:tcPr/>
                </a:tc>
                <a:tc>
                  <a:txBody>
                    <a:bodyPr/>
                    <a:lstStyle/>
                    <a:p>
                      <a:r>
                        <a:rPr lang="en-US" sz="1600" dirty="0" smtClean="0"/>
                        <a:t>Status</a:t>
                      </a:r>
                      <a:endParaRPr lang="en-US" sz="1600" dirty="0">
                        <a:solidFill>
                          <a:schemeClr val="tx1"/>
                        </a:solidFill>
                      </a:endParaRPr>
                    </a:p>
                  </a:txBody>
                  <a:tcPr/>
                </a:tc>
                <a:tc>
                  <a:txBody>
                    <a:bodyPr/>
                    <a:lstStyle/>
                    <a:p>
                      <a:r>
                        <a:rPr lang="en-US" sz="1600" dirty="0" smtClean="0"/>
                        <a:t>Action Plan</a:t>
                      </a:r>
                      <a:endParaRPr lang="en-US" sz="1600" dirty="0">
                        <a:solidFill>
                          <a:schemeClr val="tx1"/>
                        </a:solidFill>
                      </a:endParaRPr>
                    </a:p>
                  </a:txBody>
                  <a:tcPr/>
                </a:tc>
                <a:tc>
                  <a:txBody>
                    <a:bodyPr/>
                    <a:lstStyle/>
                    <a:p>
                      <a:r>
                        <a:rPr lang="en-US" sz="1600" dirty="0" smtClean="0"/>
                        <a:t>Time</a:t>
                      </a:r>
                    </a:p>
                    <a:p>
                      <a:r>
                        <a:rPr lang="en-US" sz="1600" dirty="0" smtClean="0"/>
                        <a:t>Frames</a:t>
                      </a:r>
                      <a:endParaRPr lang="en-US" sz="1600" dirty="0">
                        <a:solidFill>
                          <a:schemeClr val="tx1"/>
                        </a:solidFill>
                      </a:endParaRPr>
                    </a:p>
                  </a:txBody>
                  <a:tcPr/>
                </a:tc>
                <a:tc>
                  <a:txBody>
                    <a:bodyPr/>
                    <a:lstStyle/>
                    <a:p>
                      <a:r>
                        <a:rPr lang="en-US" sz="1600" dirty="0" smtClean="0"/>
                        <a:t>Financial Implications</a:t>
                      </a:r>
                      <a:endParaRPr lang="en-US" sz="1600" dirty="0">
                        <a:solidFill>
                          <a:schemeClr val="tx1"/>
                        </a:solidFill>
                      </a:endParaRPr>
                    </a:p>
                  </a:txBody>
                  <a:tcPr/>
                </a:tc>
                <a:tc>
                  <a:txBody>
                    <a:bodyPr/>
                    <a:lstStyle/>
                    <a:p>
                      <a:r>
                        <a:rPr lang="en-US" sz="1600" dirty="0" smtClean="0"/>
                        <a:t>Human Resources</a:t>
                      </a:r>
                      <a:endParaRPr lang="en-US" sz="1600" dirty="0">
                        <a:solidFill>
                          <a:schemeClr val="tx1"/>
                        </a:solidFill>
                      </a:endParaRPr>
                    </a:p>
                  </a:txBody>
                  <a:tcPr/>
                </a:tc>
                <a:extLst>
                  <a:ext uri="{0D108BD9-81ED-4DB2-BD59-A6C34878D82A}">
                    <a16:rowId xmlns:a16="http://schemas.microsoft.com/office/drawing/2014/main" xmlns="" val="2021309095"/>
                  </a:ext>
                </a:extLst>
              </a:tr>
              <a:tr h="2174240">
                <a:tc>
                  <a:txBody>
                    <a:bodyPr/>
                    <a:lstStyle/>
                    <a:p>
                      <a:r>
                        <a:rPr lang="en-US" sz="1400" dirty="0" smtClean="0"/>
                        <a:t>Chapter 4: NEW POLICIES FOR ARTS, CULTURE AND HERITAGE</a:t>
                      </a:r>
                    </a:p>
                    <a:p>
                      <a:r>
                        <a:rPr lang="en-US" sz="1400" dirty="0" smtClean="0"/>
                        <a:t>Page 29</a:t>
                      </a:r>
                    </a:p>
                    <a:p>
                      <a:endParaRPr lang="en-US" sz="1400" dirty="0">
                        <a:solidFill>
                          <a:schemeClr val="tx1"/>
                        </a:solidFill>
                      </a:endParaRPr>
                    </a:p>
                  </a:txBody>
                  <a:tcPr/>
                </a:tc>
                <a:tc>
                  <a:txBody>
                    <a:bodyPr/>
                    <a:lstStyle/>
                    <a:p>
                      <a:r>
                        <a:rPr lang="en-US" sz="1400" dirty="0" smtClean="0"/>
                        <a:t>The National Archives Advisory Council is currently finalizing the proposed amendments to the NARSSA Act. Thereafter the proposals will be submitted to the Minister for consideration</a:t>
                      </a:r>
                      <a:endParaRPr lang="en-US" sz="1400" dirty="0">
                        <a:solidFill>
                          <a:schemeClr val="tx1"/>
                        </a:solidFill>
                      </a:endParaRPr>
                    </a:p>
                  </a:txBody>
                  <a:tcPr/>
                </a:tc>
                <a:tc>
                  <a:txBody>
                    <a:bodyPr/>
                    <a:lstStyle/>
                    <a:p>
                      <a:r>
                        <a:rPr lang="en-US" sz="1400" dirty="0" smtClean="0"/>
                        <a:t>Amendment of the NARSSA Act: Conduct legislative review to align the archives act with copyright provisions, Protection of Personal Information Act(POPIA)..</a:t>
                      </a:r>
                      <a:endParaRPr lang="en-US" sz="1400" dirty="0" smtClean="0">
                        <a:solidFill>
                          <a:schemeClr val="tx1"/>
                        </a:solidFill>
                      </a:endParaRPr>
                    </a:p>
                  </a:txBody>
                  <a:tcPr/>
                </a:tc>
                <a:tc>
                  <a:txBody>
                    <a:bodyPr/>
                    <a:lstStyle/>
                    <a:p>
                      <a:r>
                        <a:rPr lang="en-US" sz="1400" dirty="0" smtClean="0"/>
                        <a:t>2021-2022- approval from the Minister</a:t>
                      </a:r>
                    </a:p>
                    <a:p>
                      <a:endParaRPr lang="en-US" sz="1400" dirty="0" smtClean="0"/>
                    </a:p>
                    <a:p>
                      <a:r>
                        <a:rPr lang="en-US" sz="1400" dirty="0" smtClean="0"/>
                        <a:t>2022-2023 – appointment of a service provider to conduct</a:t>
                      </a:r>
                    </a:p>
                    <a:p>
                      <a:endParaRPr lang="en-US" sz="1400" dirty="0"/>
                    </a:p>
                    <a:p>
                      <a:endParaRPr lang="en-US" sz="1400" dirty="0">
                        <a:solidFill>
                          <a:schemeClr val="tx1"/>
                        </a:solidFill>
                      </a:endParaRPr>
                    </a:p>
                  </a:txBody>
                  <a:tcPr/>
                </a:tc>
                <a:tc>
                  <a:txBody>
                    <a:bodyPr/>
                    <a:lstStyle/>
                    <a:p>
                      <a:r>
                        <a:rPr lang="en-US" sz="1400" dirty="0" smtClean="0"/>
                        <a:t>Funds to employ a Service Provider to do Community Engagements and report writing on findings. </a:t>
                      </a:r>
                    </a:p>
                    <a:p>
                      <a:endParaRPr lang="en-US" sz="1400" dirty="0" smtClean="0"/>
                    </a:p>
                    <a:p>
                      <a:r>
                        <a:rPr lang="en-US" sz="1400" dirty="0" smtClean="0"/>
                        <a:t>The estimated cost for this exercise is R1,5 Million. </a:t>
                      </a:r>
                      <a:endParaRPr lang="en-US" sz="1400" dirty="0">
                        <a:solidFill>
                          <a:schemeClr val="tx1"/>
                        </a:solidFill>
                      </a:endParaRPr>
                    </a:p>
                  </a:txBody>
                  <a:tcPr/>
                </a:tc>
                <a:tc>
                  <a:txBody>
                    <a:bodyPr/>
                    <a:lstStyle/>
                    <a:p>
                      <a:r>
                        <a:rPr lang="en-US" sz="1400" dirty="0" smtClean="0"/>
                        <a:t>Current Officials(NARSSA and Legal Service) will assist in driving the process</a:t>
                      </a:r>
                    </a:p>
                    <a:p>
                      <a:endParaRPr lang="en-US" sz="1400" dirty="0" smtClean="0"/>
                    </a:p>
                    <a:p>
                      <a:r>
                        <a:rPr lang="en-US" sz="1400" dirty="0" smtClean="0"/>
                        <a:t>It is envisaged that a service provider will be appointed to conduct consultations on the proposed amendments. </a:t>
                      </a:r>
                      <a:endParaRPr lang="en-US" sz="1400" dirty="0">
                        <a:solidFill>
                          <a:schemeClr val="tx1"/>
                        </a:solidFill>
                      </a:endParaRPr>
                    </a:p>
                  </a:txBody>
                  <a:tcPr/>
                </a:tc>
                <a:extLst>
                  <a:ext uri="{0D108BD9-81ED-4DB2-BD59-A6C34878D82A}">
                    <a16:rowId xmlns:a16="http://schemas.microsoft.com/office/drawing/2014/main" xmlns="" val="525742553"/>
                  </a:ext>
                </a:extLst>
              </a:tr>
            </a:tbl>
          </a:graphicData>
        </a:graphic>
      </p:graphicFrame>
      <p:sp>
        <p:nvSpPr>
          <p:cNvPr id="6"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31</a:t>
            </a:r>
          </a:p>
        </p:txBody>
      </p:sp>
    </p:spTree>
    <p:extLst>
      <p:ext uri="{BB962C8B-B14F-4D97-AF65-F5344CB8AC3E}">
        <p14:creationId xmlns:p14="http://schemas.microsoft.com/office/powerpoint/2010/main" xmlns="" val="4291721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983"/>
            <a:ext cx="8229600" cy="710952"/>
          </a:xfrm>
        </p:spPr>
        <p:txBody>
          <a:bodyPr>
            <a:normAutofit/>
          </a:bodyPr>
          <a:lstStyle/>
          <a:p>
            <a:pPr algn="ctr"/>
            <a:r>
              <a:rPr lang="en-US" sz="2800" dirty="0"/>
              <a:t>P</a:t>
            </a:r>
            <a:r>
              <a:rPr lang="en-US" sz="2800" dirty="0" smtClean="0"/>
              <a:t>artnership with Education.   </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562847657"/>
              </p:ext>
            </p:extLst>
          </p:nvPr>
        </p:nvGraphicFramePr>
        <p:xfrm>
          <a:off x="251520" y="1196752"/>
          <a:ext cx="8640960" cy="3444240"/>
        </p:xfrm>
        <a:graphic>
          <a:graphicData uri="http://schemas.openxmlformats.org/drawingml/2006/table">
            <a:tbl>
              <a:tblPr firstRow="1" bandRow="1">
                <a:tableStyleId>{93296810-A885-4BE3-A3E7-6D5BEEA58F35}</a:tableStyleId>
              </a:tblPr>
              <a:tblGrid>
                <a:gridCol w="1397676">
                  <a:extLst>
                    <a:ext uri="{9D8B030D-6E8A-4147-A177-3AD203B41FA5}">
                      <a16:colId xmlns:a16="http://schemas.microsoft.com/office/drawing/2014/main" xmlns="" val="2366817178"/>
                    </a:ext>
                  </a:extLst>
                </a:gridCol>
                <a:gridCol w="1848813">
                  <a:extLst>
                    <a:ext uri="{9D8B030D-6E8A-4147-A177-3AD203B41FA5}">
                      <a16:colId xmlns:a16="http://schemas.microsoft.com/office/drawing/2014/main" xmlns="" val="397603681"/>
                    </a:ext>
                  </a:extLst>
                </a:gridCol>
                <a:gridCol w="1463644">
                  <a:extLst>
                    <a:ext uri="{9D8B030D-6E8A-4147-A177-3AD203B41FA5}">
                      <a16:colId xmlns:a16="http://schemas.microsoft.com/office/drawing/2014/main" xmlns="" val="3973678925"/>
                    </a:ext>
                  </a:extLst>
                </a:gridCol>
                <a:gridCol w="1309577">
                  <a:extLst>
                    <a:ext uri="{9D8B030D-6E8A-4147-A177-3AD203B41FA5}">
                      <a16:colId xmlns:a16="http://schemas.microsoft.com/office/drawing/2014/main" xmlns="" val="958961469"/>
                    </a:ext>
                  </a:extLst>
                </a:gridCol>
                <a:gridCol w="1309577">
                  <a:extLst>
                    <a:ext uri="{9D8B030D-6E8A-4147-A177-3AD203B41FA5}">
                      <a16:colId xmlns:a16="http://schemas.microsoft.com/office/drawing/2014/main" xmlns="" val="1398070434"/>
                    </a:ext>
                  </a:extLst>
                </a:gridCol>
                <a:gridCol w="1311673">
                  <a:extLst>
                    <a:ext uri="{9D8B030D-6E8A-4147-A177-3AD203B41FA5}">
                      <a16:colId xmlns:a16="http://schemas.microsoft.com/office/drawing/2014/main" xmlns="" val="1722566616"/>
                    </a:ext>
                  </a:extLst>
                </a:gridCol>
              </a:tblGrid>
              <a:tr h="370840">
                <a:tc>
                  <a:txBody>
                    <a:bodyPr/>
                    <a:lstStyle/>
                    <a:p>
                      <a:r>
                        <a:rPr lang="en-US" sz="1600" dirty="0" smtClean="0"/>
                        <a:t>White paper provisions </a:t>
                      </a:r>
                      <a:endParaRPr lang="en-US" sz="1600" dirty="0">
                        <a:solidFill>
                          <a:schemeClr val="tx1"/>
                        </a:solidFill>
                      </a:endParaRPr>
                    </a:p>
                  </a:txBody>
                  <a:tcPr/>
                </a:tc>
                <a:tc>
                  <a:txBody>
                    <a:bodyPr/>
                    <a:lstStyle/>
                    <a:p>
                      <a:r>
                        <a:rPr lang="en-US" sz="1600" dirty="0" smtClean="0"/>
                        <a:t>Status</a:t>
                      </a:r>
                      <a:endParaRPr lang="en-US" sz="1600" dirty="0">
                        <a:solidFill>
                          <a:schemeClr val="tx1"/>
                        </a:solidFill>
                      </a:endParaRPr>
                    </a:p>
                  </a:txBody>
                  <a:tcPr/>
                </a:tc>
                <a:tc>
                  <a:txBody>
                    <a:bodyPr/>
                    <a:lstStyle/>
                    <a:p>
                      <a:r>
                        <a:rPr lang="en-US" sz="1600" dirty="0" smtClean="0"/>
                        <a:t>Action Plan</a:t>
                      </a:r>
                      <a:endParaRPr lang="en-US" sz="1600" dirty="0">
                        <a:solidFill>
                          <a:schemeClr val="tx1"/>
                        </a:solidFill>
                      </a:endParaRPr>
                    </a:p>
                  </a:txBody>
                  <a:tcPr/>
                </a:tc>
                <a:tc>
                  <a:txBody>
                    <a:bodyPr/>
                    <a:lstStyle/>
                    <a:p>
                      <a:r>
                        <a:rPr lang="en-US" sz="1600" dirty="0" smtClean="0"/>
                        <a:t>Time</a:t>
                      </a:r>
                    </a:p>
                    <a:p>
                      <a:r>
                        <a:rPr lang="en-US" sz="1600" dirty="0" smtClean="0"/>
                        <a:t>Frames</a:t>
                      </a:r>
                      <a:endParaRPr lang="en-US" sz="1600" dirty="0">
                        <a:solidFill>
                          <a:schemeClr val="tx1"/>
                        </a:solidFill>
                      </a:endParaRPr>
                    </a:p>
                  </a:txBody>
                  <a:tcPr/>
                </a:tc>
                <a:tc>
                  <a:txBody>
                    <a:bodyPr/>
                    <a:lstStyle/>
                    <a:p>
                      <a:r>
                        <a:rPr lang="en-US" sz="1600" dirty="0" smtClean="0"/>
                        <a:t>Financial Implications</a:t>
                      </a:r>
                      <a:endParaRPr lang="en-US" sz="1600" dirty="0">
                        <a:solidFill>
                          <a:schemeClr val="tx1"/>
                        </a:solidFill>
                      </a:endParaRPr>
                    </a:p>
                  </a:txBody>
                  <a:tcPr/>
                </a:tc>
                <a:tc>
                  <a:txBody>
                    <a:bodyPr/>
                    <a:lstStyle/>
                    <a:p>
                      <a:r>
                        <a:rPr lang="en-US" sz="1600" dirty="0" smtClean="0"/>
                        <a:t>Human Resources</a:t>
                      </a:r>
                      <a:endParaRPr lang="en-US" sz="1600" dirty="0">
                        <a:solidFill>
                          <a:schemeClr val="tx1"/>
                        </a:solidFill>
                      </a:endParaRPr>
                    </a:p>
                  </a:txBody>
                  <a:tcPr/>
                </a:tc>
                <a:extLst>
                  <a:ext uri="{0D108BD9-81ED-4DB2-BD59-A6C34878D82A}">
                    <a16:rowId xmlns:a16="http://schemas.microsoft.com/office/drawing/2014/main" xmlns="" val="2021309095"/>
                  </a:ext>
                </a:extLst>
              </a:tr>
              <a:tr h="2174240">
                <a:tc>
                  <a:txBody>
                    <a:bodyPr/>
                    <a:lstStyle/>
                    <a:p>
                      <a:r>
                        <a:rPr lang="en-US" sz="1400" dirty="0" smtClean="0"/>
                        <a:t>CHAPTER SEVEN – HUMAN RESOURCES DEVELOPMENT</a:t>
                      </a:r>
                      <a:endParaRPr lang="en-US" sz="1400" dirty="0"/>
                    </a:p>
                  </a:txBody>
                  <a:tcPr/>
                </a:tc>
                <a:tc>
                  <a:txBody>
                    <a:bodyPr/>
                    <a:lstStyle/>
                    <a:p>
                      <a:r>
                        <a:rPr lang="en-US" sz="1400" dirty="0" smtClean="0"/>
                        <a:t>Inputs were provided to the draft MOA between DSAC and DBE</a:t>
                      </a:r>
                      <a:endParaRPr lang="en-US" sz="1400" dirty="0"/>
                    </a:p>
                  </a:txBody>
                  <a:tcPr/>
                </a:tc>
                <a:tc>
                  <a:txBody>
                    <a:bodyPr/>
                    <a:lstStyle/>
                    <a:p>
                      <a:r>
                        <a:rPr lang="en-US" sz="1400" dirty="0" smtClean="0"/>
                        <a:t>More systematic and formalized engagement between the Ministry of Arts and Culture and the Ministries of Education to encourage integrated planning and collaboration is required.</a:t>
                      </a:r>
                    </a:p>
                  </a:txBody>
                  <a:tcPr/>
                </a:tc>
                <a:tc>
                  <a:txBody>
                    <a:bodyPr/>
                    <a:lstStyle/>
                    <a:p>
                      <a:r>
                        <a:rPr lang="en-US" sz="1400" dirty="0" smtClean="0"/>
                        <a:t>NA</a:t>
                      </a:r>
                      <a:endParaRPr lang="en-US" sz="1400" dirty="0"/>
                    </a:p>
                    <a:p>
                      <a:endParaRPr lang="en-US" sz="1400" dirty="0"/>
                    </a:p>
                  </a:txBody>
                  <a:tcPr/>
                </a:tc>
                <a:tc>
                  <a:txBody>
                    <a:bodyPr/>
                    <a:lstStyle/>
                    <a:p>
                      <a:r>
                        <a:rPr lang="en-US" sz="1400" dirty="0" smtClean="0"/>
                        <a:t>NA</a:t>
                      </a:r>
                      <a:endParaRPr lang="en-US" sz="1400" dirty="0"/>
                    </a:p>
                  </a:txBody>
                  <a:tcPr/>
                </a:tc>
                <a:tc>
                  <a:txBody>
                    <a:bodyPr/>
                    <a:lstStyle/>
                    <a:p>
                      <a:r>
                        <a:rPr lang="en-US" sz="1400" dirty="0" smtClean="0"/>
                        <a:t>Current Officials</a:t>
                      </a:r>
                      <a:endParaRPr lang="en-US" sz="1400" dirty="0"/>
                    </a:p>
                  </a:txBody>
                  <a:tcPr/>
                </a:tc>
                <a:extLst>
                  <a:ext uri="{0D108BD9-81ED-4DB2-BD59-A6C34878D82A}">
                    <a16:rowId xmlns:a16="http://schemas.microsoft.com/office/drawing/2014/main" xmlns="" val="525742553"/>
                  </a:ext>
                </a:extLst>
              </a:tr>
            </a:tbl>
          </a:graphicData>
        </a:graphic>
      </p:graphicFrame>
      <p:sp>
        <p:nvSpPr>
          <p:cNvPr id="6"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32</a:t>
            </a:r>
          </a:p>
        </p:txBody>
      </p:sp>
    </p:spTree>
    <p:extLst>
      <p:ext uri="{BB962C8B-B14F-4D97-AF65-F5344CB8AC3E}">
        <p14:creationId xmlns:p14="http://schemas.microsoft.com/office/powerpoint/2010/main" xmlns="" val="23341391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856983" cy="710952"/>
          </a:xfrm>
        </p:spPr>
        <p:txBody>
          <a:bodyPr>
            <a:noAutofit/>
          </a:bodyPr>
          <a:lstStyle/>
          <a:p>
            <a:pPr algn="ctr"/>
            <a:r>
              <a:rPr lang="en-US" sz="2800" dirty="0"/>
              <a:t>G</a:t>
            </a:r>
            <a:r>
              <a:rPr lang="en-US" sz="2800" dirty="0" smtClean="0"/>
              <a:t>overnance of Archives and Memory of the World   </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150850119"/>
              </p:ext>
            </p:extLst>
          </p:nvPr>
        </p:nvGraphicFramePr>
        <p:xfrm>
          <a:off x="323528" y="692696"/>
          <a:ext cx="8712967" cy="5222240"/>
        </p:xfrm>
        <a:graphic>
          <a:graphicData uri="http://schemas.openxmlformats.org/drawingml/2006/table">
            <a:tbl>
              <a:tblPr firstRow="1" bandRow="1">
                <a:tableStyleId>{93296810-A885-4BE3-A3E7-6D5BEEA58F35}</a:tableStyleId>
              </a:tblPr>
              <a:tblGrid>
                <a:gridCol w="1409324">
                  <a:extLst>
                    <a:ext uri="{9D8B030D-6E8A-4147-A177-3AD203B41FA5}">
                      <a16:colId xmlns:a16="http://schemas.microsoft.com/office/drawing/2014/main" xmlns="" val="2366817178"/>
                    </a:ext>
                  </a:extLst>
                </a:gridCol>
                <a:gridCol w="1708868">
                  <a:extLst>
                    <a:ext uri="{9D8B030D-6E8A-4147-A177-3AD203B41FA5}">
                      <a16:colId xmlns:a16="http://schemas.microsoft.com/office/drawing/2014/main" xmlns="" val="397603681"/>
                    </a:ext>
                  </a:extLst>
                </a:gridCol>
                <a:gridCol w="2485627">
                  <a:extLst>
                    <a:ext uri="{9D8B030D-6E8A-4147-A177-3AD203B41FA5}">
                      <a16:colId xmlns:a16="http://schemas.microsoft.com/office/drawing/2014/main" xmlns="" val="3973678925"/>
                    </a:ext>
                  </a:extLst>
                </a:gridCol>
                <a:gridCol w="854435">
                  <a:extLst>
                    <a:ext uri="{9D8B030D-6E8A-4147-A177-3AD203B41FA5}">
                      <a16:colId xmlns:a16="http://schemas.microsoft.com/office/drawing/2014/main" xmlns="" val="958961469"/>
                    </a:ext>
                  </a:extLst>
                </a:gridCol>
                <a:gridCol w="1242813">
                  <a:extLst>
                    <a:ext uri="{9D8B030D-6E8A-4147-A177-3AD203B41FA5}">
                      <a16:colId xmlns:a16="http://schemas.microsoft.com/office/drawing/2014/main" xmlns="" val="1398070434"/>
                    </a:ext>
                  </a:extLst>
                </a:gridCol>
                <a:gridCol w="1011900">
                  <a:extLst>
                    <a:ext uri="{9D8B030D-6E8A-4147-A177-3AD203B41FA5}">
                      <a16:colId xmlns:a16="http://schemas.microsoft.com/office/drawing/2014/main" xmlns="" val="1722566616"/>
                    </a:ext>
                  </a:extLst>
                </a:gridCol>
              </a:tblGrid>
              <a:tr h="370840">
                <a:tc>
                  <a:txBody>
                    <a:bodyPr/>
                    <a:lstStyle/>
                    <a:p>
                      <a:r>
                        <a:rPr lang="en-US" sz="1600" dirty="0" smtClean="0"/>
                        <a:t>White paper provisions </a:t>
                      </a:r>
                      <a:endParaRPr lang="en-US" sz="1600" dirty="0">
                        <a:solidFill>
                          <a:schemeClr val="tx1"/>
                        </a:solidFill>
                      </a:endParaRPr>
                    </a:p>
                  </a:txBody>
                  <a:tcPr/>
                </a:tc>
                <a:tc>
                  <a:txBody>
                    <a:bodyPr/>
                    <a:lstStyle/>
                    <a:p>
                      <a:r>
                        <a:rPr lang="en-US" sz="1600" dirty="0" smtClean="0"/>
                        <a:t>Status</a:t>
                      </a:r>
                      <a:endParaRPr lang="en-US" sz="1600" dirty="0">
                        <a:solidFill>
                          <a:schemeClr val="tx1"/>
                        </a:solidFill>
                      </a:endParaRPr>
                    </a:p>
                  </a:txBody>
                  <a:tcPr/>
                </a:tc>
                <a:tc>
                  <a:txBody>
                    <a:bodyPr/>
                    <a:lstStyle/>
                    <a:p>
                      <a:r>
                        <a:rPr lang="en-US" sz="1600" dirty="0" smtClean="0"/>
                        <a:t>Action Plan</a:t>
                      </a:r>
                      <a:endParaRPr lang="en-US" sz="1600" dirty="0">
                        <a:solidFill>
                          <a:schemeClr val="tx1"/>
                        </a:solidFill>
                      </a:endParaRPr>
                    </a:p>
                  </a:txBody>
                  <a:tcPr/>
                </a:tc>
                <a:tc>
                  <a:txBody>
                    <a:bodyPr/>
                    <a:lstStyle/>
                    <a:p>
                      <a:r>
                        <a:rPr lang="en-US" sz="1600" dirty="0" smtClean="0"/>
                        <a:t>Time</a:t>
                      </a:r>
                    </a:p>
                    <a:p>
                      <a:r>
                        <a:rPr lang="en-US" sz="1600" dirty="0" smtClean="0"/>
                        <a:t>Frame</a:t>
                      </a:r>
                      <a:endParaRPr lang="en-US" sz="1600" dirty="0">
                        <a:solidFill>
                          <a:schemeClr val="tx1"/>
                        </a:solidFill>
                      </a:endParaRPr>
                    </a:p>
                  </a:txBody>
                  <a:tcPr/>
                </a:tc>
                <a:tc>
                  <a:txBody>
                    <a:bodyPr/>
                    <a:lstStyle/>
                    <a:p>
                      <a:r>
                        <a:rPr lang="en-US" sz="1600" dirty="0" smtClean="0"/>
                        <a:t>Financial Implications</a:t>
                      </a:r>
                      <a:endParaRPr lang="en-US" sz="1600" dirty="0">
                        <a:solidFill>
                          <a:schemeClr val="tx1"/>
                        </a:solidFill>
                      </a:endParaRPr>
                    </a:p>
                  </a:txBody>
                  <a:tcPr/>
                </a:tc>
                <a:tc>
                  <a:txBody>
                    <a:bodyPr/>
                    <a:lstStyle/>
                    <a:p>
                      <a:r>
                        <a:rPr lang="en-US" sz="1600" dirty="0" smtClean="0"/>
                        <a:t>Human Resources</a:t>
                      </a:r>
                      <a:endParaRPr lang="en-US" sz="1600" dirty="0">
                        <a:solidFill>
                          <a:schemeClr val="tx1"/>
                        </a:solidFill>
                      </a:endParaRPr>
                    </a:p>
                  </a:txBody>
                  <a:tcPr/>
                </a:tc>
                <a:extLst>
                  <a:ext uri="{0D108BD9-81ED-4DB2-BD59-A6C34878D82A}">
                    <a16:rowId xmlns:a16="http://schemas.microsoft.com/office/drawing/2014/main" xmlns="" val="2021309095"/>
                  </a:ext>
                </a:extLst>
              </a:tr>
              <a:tr h="2174240">
                <a:tc>
                  <a:txBody>
                    <a:bodyPr/>
                    <a:lstStyle/>
                    <a:p>
                      <a:r>
                        <a:rPr lang="en-US" sz="1400" dirty="0" smtClean="0"/>
                        <a:t>CHAPTER EIGHT – COOPERATIVE GOVERNANCE and LOCAL Governments</a:t>
                      </a:r>
                    </a:p>
                    <a:p>
                      <a:endParaRPr lang="en-US" sz="1400" dirty="0"/>
                    </a:p>
                  </a:txBody>
                  <a:tcPr/>
                </a:tc>
                <a:tc>
                  <a:txBody>
                    <a:bodyPr/>
                    <a:lstStyle/>
                    <a:p>
                      <a:r>
                        <a:rPr lang="en-US" sz="1400" dirty="0" smtClean="0"/>
                        <a:t>The Archives National and Provincial Heads Forum was established. Regular meetings are held between NARSSA and Provincial Archives</a:t>
                      </a:r>
                      <a:endParaRPr lang="en-US" sz="1400" dirty="0">
                        <a:solidFill>
                          <a:schemeClr val="tx1"/>
                        </a:solidFill>
                      </a:endParaRPr>
                    </a:p>
                  </a:txBody>
                  <a:tcPr/>
                </a:tc>
                <a:tc>
                  <a:txBody>
                    <a:bodyPr/>
                    <a:lstStyle/>
                    <a:p>
                      <a:r>
                        <a:rPr lang="en-US" sz="1400" dirty="0" smtClean="0"/>
                        <a:t>Strengthen cooperation between NARSSA and Provinces through National and Province Heads of Archives Forum.</a:t>
                      </a:r>
                      <a:endParaRPr lang="en-US" sz="1400" dirty="0" smtClean="0">
                        <a:solidFill>
                          <a:schemeClr val="tx1"/>
                        </a:solidFill>
                      </a:endParaRPr>
                    </a:p>
                  </a:txBody>
                  <a:tcPr/>
                </a:tc>
                <a:tc>
                  <a:txBody>
                    <a:bodyPr/>
                    <a:lstStyle/>
                    <a:p>
                      <a:r>
                        <a:rPr lang="en-US" sz="1400" dirty="0" smtClean="0"/>
                        <a:t>Quarterly</a:t>
                      </a:r>
                      <a:endParaRPr lang="en-US" sz="1400" dirty="0">
                        <a:solidFill>
                          <a:schemeClr val="tx1"/>
                        </a:solidFill>
                      </a:endParaRPr>
                    </a:p>
                  </a:txBody>
                  <a:tcPr/>
                </a:tc>
                <a:tc>
                  <a:txBody>
                    <a:bodyPr/>
                    <a:lstStyle/>
                    <a:p>
                      <a:r>
                        <a:rPr lang="en-US" sz="1400" dirty="0" smtClean="0"/>
                        <a:t>NA</a:t>
                      </a:r>
                      <a:endParaRPr lang="en-US" sz="1400" dirty="0">
                        <a:solidFill>
                          <a:schemeClr val="tx1"/>
                        </a:solidFill>
                      </a:endParaRPr>
                    </a:p>
                  </a:txBody>
                  <a:tcPr/>
                </a:tc>
                <a:tc>
                  <a:txBody>
                    <a:bodyPr/>
                    <a:lstStyle/>
                    <a:p>
                      <a:r>
                        <a:rPr lang="en-US" sz="1400" dirty="0" smtClean="0"/>
                        <a:t>Current Officials</a:t>
                      </a:r>
                      <a:endParaRPr lang="en-US" sz="1400" dirty="0">
                        <a:solidFill>
                          <a:schemeClr val="tx1"/>
                        </a:solidFill>
                      </a:endParaRPr>
                    </a:p>
                  </a:txBody>
                  <a:tcPr/>
                </a:tc>
                <a:extLst>
                  <a:ext uri="{0D108BD9-81ED-4DB2-BD59-A6C34878D82A}">
                    <a16:rowId xmlns:a16="http://schemas.microsoft.com/office/drawing/2014/main" xmlns="" val="525742553"/>
                  </a:ext>
                </a:extLst>
              </a:tr>
              <a:tr h="2174240">
                <a:tc>
                  <a:txBody>
                    <a:bodyPr/>
                    <a:lstStyle/>
                    <a:p>
                      <a:r>
                        <a:rPr lang="en-US" sz="1400" dirty="0" smtClean="0"/>
                        <a:t>CULTURAL DIPLOMACY AND INTERNATIONAL COOPERATION</a:t>
                      </a:r>
                    </a:p>
                    <a:p>
                      <a:endParaRPr lang="en-US" sz="1400" dirty="0"/>
                    </a:p>
                  </a:txBody>
                  <a:tcPr/>
                </a:tc>
                <a:tc>
                  <a:txBody>
                    <a:bodyPr/>
                    <a:lstStyle/>
                    <a:p>
                      <a:r>
                        <a:rPr lang="en-US" sz="1400" dirty="0" smtClean="0"/>
                        <a:t>Participation in international forums is ongoing</a:t>
                      </a:r>
                      <a:endParaRPr lang="en-US" sz="1400" dirty="0"/>
                    </a:p>
                  </a:txBody>
                  <a:tcPr/>
                </a:tc>
                <a:tc>
                  <a:txBody>
                    <a:bodyPr/>
                    <a:lstStyle/>
                    <a:p>
                      <a:r>
                        <a:rPr lang="en-US" sz="1400" dirty="0" smtClean="0"/>
                        <a:t>Continue its work with UNESCO on Documentary Heritage. Participation at international forums and conferences. identification and listing of aspects of intangible cultural heritage that is shared amongst countries. There are shared cultures, heritages and languages </a:t>
                      </a:r>
                    </a:p>
                  </a:txBody>
                  <a:tcPr/>
                </a:tc>
                <a:tc>
                  <a:txBody>
                    <a:bodyPr/>
                    <a:lstStyle/>
                    <a:p>
                      <a:r>
                        <a:rPr lang="en-US" sz="1400" dirty="0" smtClean="0"/>
                        <a:t>Ongoing</a:t>
                      </a:r>
                      <a:endParaRPr lang="en-US" sz="1400" dirty="0"/>
                    </a:p>
                  </a:txBody>
                  <a:tcPr/>
                </a:tc>
                <a:tc>
                  <a:txBody>
                    <a:bodyPr/>
                    <a:lstStyle/>
                    <a:p>
                      <a:r>
                        <a:rPr lang="en-US" sz="1400" dirty="0" smtClean="0"/>
                        <a:t>Funds to attend UNESCO Events and Unesco’s Memory of the World Programmes</a:t>
                      </a:r>
                      <a:endParaRPr lang="en-US" sz="1400" dirty="0"/>
                    </a:p>
                  </a:txBody>
                  <a:tcPr/>
                </a:tc>
                <a:tc>
                  <a:txBody>
                    <a:bodyPr/>
                    <a:lstStyle/>
                    <a:p>
                      <a:r>
                        <a:rPr lang="en-US" sz="1400" dirty="0" smtClean="0"/>
                        <a:t>Current Officials</a:t>
                      </a:r>
                      <a:endParaRPr lang="en-US" sz="1400" dirty="0"/>
                    </a:p>
                  </a:txBody>
                  <a:tcPr/>
                </a:tc>
                <a:extLst>
                  <a:ext uri="{0D108BD9-81ED-4DB2-BD59-A6C34878D82A}">
                    <a16:rowId xmlns:a16="http://schemas.microsoft.com/office/drawing/2014/main" xmlns="" val="4144429521"/>
                  </a:ext>
                </a:extLst>
              </a:tr>
            </a:tbl>
          </a:graphicData>
        </a:graphic>
      </p:graphicFrame>
      <p:sp>
        <p:nvSpPr>
          <p:cNvPr id="6"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33</a:t>
            </a:r>
          </a:p>
        </p:txBody>
      </p:sp>
    </p:spTree>
    <p:extLst>
      <p:ext uri="{BB962C8B-B14F-4D97-AF65-F5344CB8AC3E}">
        <p14:creationId xmlns:p14="http://schemas.microsoft.com/office/powerpoint/2010/main" xmlns="" val="13778354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983"/>
            <a:ext cx="8229600" cy="710952"/>
          </a:xfrm>
        </p:spPr>
        <p:txBody>
          <a:bodyPr>
            <a:normAutofit/>
          </a:bodyPr>
          <a:lstStyle/>
          <a:p>
            <a:pPr algn="ctr"/>
            <a:r>
              <a:rPr lang="en-US" sz="2800" dirty="0"/>
              <a:t>R</a:t>
            </a:r>
            <a:r>
              <a:rPr lang="en-US" sz="2800" dirty="0" smtClean="0"/>
              <a:t>eview of Library </a:t>
            </a:r>
            <a:r>
              <a:rPr lang="en-US" sz="2800" dirty="0"/>
              <a:t>P</a:t>
            </a:r>
            <a:r>
              <a:rPr lang="en-US" sz="2800" dirty="0" smtClean="0"/>
              <a:t>olicy </a:t>
            </a:r>
            <a:r>
              <a:rPr lang="en-US" sz="2800" dirty="0"/>
              <a:t>F</a:t>
            </a:r>
            <a:r>
              <a:rPr lang="en-US" sz="2800" dirty="0" smtClean="0"/>
              <a:t>ramework </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192044542"/>
              </p:ext>
            </p:extLst>
          </p:nvPr>
        </p:nvGraphicFramePr>
        <p:xfrm>
          <a:off x="179512" y="1196752"/>
          <a:ext cx="8784976" cy="3230880"/>
        </p:xfrm>
        <a:graphic>
          <a:graphicData uri="http://schemas.openxmlformats.org/drawingml/2006/table">
            <a:tbl>
              <a:tblPr firstRow="1" bandRow="1">
                <a:tableStyleId>{93296810-A885-4BE3-A3E7-6D5BEEA58F35}</a:tableStyleId>
              </a:tblPr>
              <a:tblGrid>
                <a:gridCol w="1420970">
                  <a:extLst>
                    <a:ext uri="{9D8B030D-6E8A-4147-A177-3AD203B41FA5}">
                      <a16:colId xmlns:a16="http://schemas.microsoft.com/office/drawing/2014/main" xmlns="" val="2366817178"/>
                    </a:ext>
                  </a:extLst>
                </a:gridCol>
                <a:gridCol w="1722992">
                  <a:extLst>
                    <a:ext uri="{9D8B030D-6E8A-4147-A177-3AD203B41FA5}">
                      <a16:colId xmlns:a16="http://schemas.microsoft.com/office/drawing/2014/main" xmlns="" val="397603681"/>
                    </a:ext>
                  </a:extLst>
                </a:gridCol>
                <a:gridCol w="2184630">
                  <a:extLst>
                    <a:ext uri="{9D8B030D-6E8A-4147-A177-3AD203B41FA5}">
                      <a16:colId xmlns:a16="http://schemas.microsoft.com/office/drawing/2014/main" xmlns="" val="3973678925"/>
                    </a:ext>
                  </a:extLst>
                </a:gridCol>
                <a:gridCol w="1080120">
                  <a:extLst>
                    <a:ext uri="{9D8B030D-6E8A-4147-A177-3AD203B41FA5}">
                      <a16:colId xmlns:a16="http://schemas.microsoft.com/office/drawing/2014/main" xmlns="" val="958961469"/>
                    </a:ext>
                  </a:extLst>
                </a:gridCol>
                <a:gridCol w="1224136">
                  <a:extLst>
                    <a:ext uri="{9D8B030D-6E8A-4147-A177-3AD203B41FA5}">
                      <a16:colId xmlns:a16="http://schemas.microsoft.com/office/drawing/2014/main" xmlns="" val="1398070434"/>
                    </a:ext>
                  </a:extLst>
                </a:gridCol>
                <a:gridCol w="1152128">
                  <a:extLst>
                    <a:ext uri="{9D8B030D-6E8A-4147-A177-3AD203B41FA5}">
                      <a16:colId xmlns:a16="http://schemas.microsoft.com/office/drawing/2014/main" xmlns="" val="1722566616"/>
                    </a:ext>
                  </a:extLst>
                </a:gridCol>
              </a:tblGrid>
              <a:tr h="370840">
                <a:tc>
                  <a:txBody>
                    <a:bodyPr/>
                    <a:lstStyle/>
                    <a:p>
                      <a:r>
                        <a:rPr lang="en-US" sz="1600" dirty="0" smtClean="0"/>
                        <a:t>White paper provisions </a:t>
                      </a:r>
                      <a:endParaRPr lang="en-US" sz="1600" dirty="0">
                        <a:solidFill>
                          <a:schemeClr val="tx1"/>
                        </a:solidFill>
                      </a:endParaRPr>
                    </a:p>
                  </a:txBody>
                  <a:tcPr/>
                </a:tc>
                <a:tc>
                  <a:txBody>
                    <a:bodyPr/>
                    <a:lstStyle/>
                    <a:p>
                      <a:r>
                        <a:rPr lang="en-US" sz="1600" dirty="0" smtClean="0"/>
                        <a:t>Status</a:t>
                      </a:r>
                      <a:endParaRPr lang="en-US" sz="1600" dirty="0">
                        <a:solidFill>
                          <a:schemeClr val="tx1"/>
                        </a:solidFill>
                      </a:endParaRPr>
                    </a:p>
                  </a:txBody>
                  <a:tcPr/>
                </a:tc>
                <a:tc>
                  <a:txBody>
                    <a:bodyPr/>
                    <a:lstStyle/>
                    <a:p>
                      <a:r>
                        <a:rPr lang="en-US" sz="1600" dirty="0" smtClean="0"/>
                        <a:t>Action Plan</a:t>
                      </a:r>
                      <a:endParaRPr lang="en-US" sz="1600" dirty="0">
                        <a:solidFill>
                          <a:schemeClr val="tx1"/>
                        </a:solidFill>
                      </a:endParaRPr>
                    </a:p>
                  </a:txBody>
                  <a:tcPr/>
                </a:tc>
                <a:tc>
                  <a:txBody>
                    <a:bodyPr/>
                    <a:lstStyle/>
                    <a:p>
                      <a:r>
                        <a:rPr lang="en-US" sz="1600" dirty="0" smtClean="0"/>
                        <a:t>Time</a:t>
                      </a:r>
                    </a:p>
                    <a:p>
                      <a:r>
                        <a:rPr lang="en-US" sz="1600" dirty="0" smtClean="0"/>
                        <a:t>Frame</a:t>
                      </a:r>
                      <a:endParaRPr lang="en-US" sz="1600" dirty="0">
                        <a:solidFill>
                          <a:schemeClr val="tx1"/>
                        </a:solidFill>
                      </a:endParaRPr>
                    </a:p>
                  </a:txBody>
                  <a:tcPr/>
                </a:tc>
                <a:tc>
                  <a:txBody>
                    <a:bodyPr/>
                    <a:lstStyle/>
                    <a:p>
                      <a:r>
                        <a:rPr lang="en-US" sz="1600" dirty="0" smtClean="0"/>
                        <a:t>Financial Implications</a:t>
                      </a:r>
                      <a:endParaRPr lang="en-US" sz="1600" dirty="0">
                        <a:solidFill>
                          <a:schemeClr val="tx1"/>
                        </a:solidFill>
                      </a:endParaRPr>
                    </a:p>
                  </a:txBody>
                  <a:tcPr/>
                </a:tc>
                <a:tc>
                  <a:txBody>
                    <a:bodyPr/>
                    <a:lstStyle/>
                    <a:p>
                      <a:r>
                        <a:rPr lang="en-US" sz="1600" dirty="0" smtClean="0"/>
                        <a:t>Human Resources</a:t>
                      </a:r>
                      <a:endParaRPr lang="en-US" sz="1600" dirty="0">
                        <a:solidFill>
                          <a:schemeClr val="tx1"/>
                        </a:solidFill>
                      </a:endParaRPr>
                    </a:p>
                  </a:txBody>
                  <a:tcPr/>
                </a:tc>
                <a:extLst>
                  <a:ext uri="{0D108BD9-81ED-4DB2-BD59-A6C34878D82A}">
                    <a16:rowId xmlns:a16="http://schemas.microsoft.com/office/drawing/2014/main" xmlns="" val="2021309095"/>
                  </a:ext>
                </a:extLst>
              </a:tr>
              <a:tr h="2174240">
                <a:tc>
                  <a:txBody>
                    <a:bodyPr/>
                    <a:lstStyle/>
                    <a:p>
                      <a:r>
                        <a:rPr lang="en-US" sz="1400" dirty="0" smtClean="0"/>
                        <a:t> Chapter 4: NEW POLICIES FOR ARTS, CULTURE AND HERITAGE</a:t>
                      </a:r>
                    </a:p>
                    <a:p>
                      <a:r>
                        <a:rPr lang="en-US" sz="1400" dirty="0" smtClean="0"/>
                        <a:t>Page 29</a:t>
                      </a:r>
                      <a:endParaRPr lang="en-US" sz="1400" dirty="0"/>
                    </a:p>
                  </a:txBody>
                  <a:tcPr/>
                </a:tc>
                <a:tc>
                  <a:txBody>
                    <a:bodyPr/>
                    <a:lstStyle/>
                    <a:p>
                      <a:r>
                        <a:rPr lang="en-US" sz="1400" dirty="0" smtClean="0"/>
                        <a:t>The National Council for Library and Information Services (NCLIS) is considering proposed amendments to the NCLIS Act and other policy proposals from the Transformation Charter </a:t>
                      </a:r>
                      <a:endParaRPr lang="en-US" sz="1400" dirty="0">
                        <a:solidFill>
                          <a:schemeClr val="tx1"/>
                        </a:solidFill>
                      </a:endParaRPr>
                    </a:p>
                  </a:txBody>
                  <a:tcPr/>
                </a:tc>
                <a:tc>
                  <a:txBody>
                    <a:bodyPr/>
                    <a:lstStyle/>
                    <a:p>
                      <a:r>
                        <a:rPr lang="en-US" sz="1400" dirty="0" smtClean="0"/>
                        <a:t>Consider recommendations of the Library Transformation Charter which forms the basis for an integrated Library and Information System crucial to the mobilization of scarce resources and services. The Charter provides a framework for policy development in the library sector.</a:t>
                      </a:r>
                      <a:endParaRPr lang="en-US" sz="1400" dirty="0" smtClean="0">
                        <a:solidFill>
                          <a:schemeClr val="tx1"/>
                        </a:solidFill>
                      </a:endParaRPr>
                    </a:p>
                  </a:txBody>
                  <a:tcPr/>
                </a:tc>
                <a:tc>
                  <a:txBody>
                    <a:bodyPr/>
                    <a:lstStyle/>
                    <a:p>
                      <a:r>
                        <a:rPr lang="en-US" sz="1400" dirty="0" smtClean="0"/>
                        <a:t>2022</a:t>
                      </a:r>
                      <a:endParaRPr lang="en-US" sz="1400" dirty="0">
                        <a:solidFill>
                          <a:schemeClr val="tx1"/>
                        </a:solidFill>
                      </a:endParaRPr>
                    </a:p>
                  </a:txBody>
                  <a:tcPr/>
                </a:tc>
                <a:tc>
                  <a:txBody>
                    <a:bodyPr/>
                    <a:lstStyle/>
                    <a:p>
                      <a:r>
                        <a:rPr lang="en-US" sz="1400" dirty="0" smtClean="0"/>
                        <a:t>The Department to conduct a SEAIS analysis on any policy proposal before implementation</a:t>
                      </a:r>
                      <a:endParaRPr lang="en-US" sz="1400" dirty="0">
                        <a:solidFill>
                          <a:schemeClr val="tx1"/>
                        </a:solidFill>
                      </a:endParaRPr>
                    </a:p>
                  </a:txBody>
                  <a:tcPr/>
                </a:tc>
                <a:tc>
                  <a:txBody>
                    <a:bodyPr/>
                    <a:lstStyle/>
                    <a:p>
                      <a:r>
                        <a:rPr lang="en-US" sz="1400" dirty="0" smtClean="0"/>
                        <a:t>Current Officials</a:t>
                      </a:r>
                      <a:endParaRPr lang="en-US" sz="1400" dirty="0">
                        <a:solidFill>
                          <a:schemeClr val="tx1"/>
                        </a:solidFill>
                      </a:endParaRPr>
                    </a:p>
                  </a:txBody>
                  <a:tcPr/>
                </a:tc>
                <a:extLst>
                  <a:ext uri="{0D108BD9-81ED-4DB2-BD59-A6C34878D82A}">
                    <a16:rowId xmlns:a16="http://schemas.microsoft.com/office/drawing/2014/main" xmlns="" val="525742553"/>
                  </a:ext>
                </a:extLst>
              </a:tr>
            </a:tbl>
          </a:graphicData>
        </a:graphic>
      </p:graphicFrame>
      <p:sp>
        <p:nvSpPr>
          <p:cNvPr id="6"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34</a:t>
            </a:r>
          </a:p>
        </p:txBody>
      </p:sp>
    </p:spTree>
    <p:extLst>
      <p:ext uri="{BB962C8B-B14F-4D97-AF65-F5344CB8AC3E}">
        <p14:creationId xmlns:p14="http://schemas.microsoft.com/office/powerpoint/2010/main" xmlns="" val="12233190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983"/>
            <a:ext cx="8229600" cy="710952"/>
          </a:xfrm>
        </p:spPr>
        <p:txBody>
          <a:bodyPr>
            <a:normAutofit/>
          </a:bodyPr>
          <a:lstStyle/>
          <a:p>
            <a:pPr algn="ctr"/>
            <a:r>
              <a:rPr lang="en-US" sz="2800" dirty="0"/>
              <a:t>Review of Library Policy Framework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139106867"/>
              </p:ext>
            </p:extLst>
          </p:nvPr>
        </p:nvGraphicFramePr>
        <p:xfrm>
          <a:off x="251520" y="951935"/>
          <a:ext cx="8640960" cy="4541520"/>
        </p:xfrm>
        <a:graphic>
          <a:graphicData uri="http://schemas.openxmlformats.org/drawingml/2006/table">
            <a:tbl>
              <a:tblPr firstRow="1" bandRow="1">
                <a:tableStyleId>{93296810-A885-4BE3-A3E7-6D5BEEA58F35}</a:tableStyleId>
              </a:tblPr>
              <a:tblGrid>
                <a:gridCol w="1397676">
                  <a:extLst>
                    <a:ext uri="{9D8B030D-6E8A-4147-A177-3AD203B41FA5}">
                      <a16:colId xmlns:a16="http://schemas.microsoft.com/office/drawing/2014/main" xmlns="" val="2366817178"/>
                    </a:ext>
                  </a:extLst>
                </a:gridCol>
                <a:gridCol w="1694746">
                  <a:extLst>
                    <a:ext uri="{9D8B030D-6E8A-4147-A177-3AD203B41FA5}">
                      <a16:colId xmlns:a16="http://schemas.microsoft.com/office/drawing/2014/main" xmlns="" val="397603681"/>
                    </a:ext>
                  </a:extLst>
                </a:gridCol>
                <a:gridCol w="2465085">
                  <a:extLst>
                    <a:ext uri="{9D8B030D-6E8A-4147-A177-3AD203B41FA5}">
                      <a16:colId xmlns:a16="http://schemas.microsoft.com/office/drawing/2014/main" xmlns="" val="3973678925"/>
                    </a:ext>
                  </a:extLst>
                </a:gridCol>
                <a:gridCol w="847373">
                  <a:extLst>
                    <a:ext uri="{9D8B030D-6E8A-4147-A177-3AD203B41FA5}">
                      <a16:colId xmlns:a16="http://schemas.microsoft.com/office/drawing/2014/main" xmlns="" val="958961469"/>
                    </a:ext>
                  </a:extLst>
                </a:gridCol>
                <a:gridCol w="1232542">
                  <a:extLst>
                    <a:ext uri="{9D8B030D-6E8A-4147-A177-3AD203B41FA5}">
                      <a16:colId xmlns:a16="http://schemas.microsoft.com/office/drawing/2014/main" xmlns="" val="1398070434"/>
                    </a:ext>
                  </a:extLst>
                </a:gridCol>
                <a:gridCol w="1003538">
                  <a:extLst>
                    <a:ext uri="{9D8B030D-6E8A-4147-A177-3AD203B41FA5}">
                      <a16:colId xmlns:a16="http://schemas.microsoft.com/office/drawing/2014/main" xmlns="" val="1722566616"/>
                    </a:ext>
                  </a:extLst>
                </a:gridCol>
              </a:tblGrid>
              <a:tr h="370840">
                <a:tc>
                  <a:txBody>
                    <a:bodyPr/>
                    <a:lstStyle/>
                    <a:p>
                      <a:r>
                        <a:rPr lang="en-US" sz="1600" dirty="0" smtClean="0"/>
                        <a:t>White paper provisions </a:t>
                      </a:r>
                      <a:endParaRPr lang="en-US" sz="1600" dirty="0">
                        <a:solidFill>
                          <a:schemeClr val="tx1"/>
                        </a:solidFill>
                      </a:endParaRPr>
                    </a:p>
                  </a:txBody>
                  <a:tcPr/>
                </a:tc>
                <a:tc>
                  <a:txBody>
                    <a:bodyPr/>
                    <a:lstStyle/>
                    <a:p>
                      <a:r>
                        <a:rPr lang="en-US" sz="1600" dirty="0" smtClean="0"/>
                        <a:t>Status</a:t>
                      </a:r>
                      <a:endParaRPr lang="en-US" sz="1600" dirty="0">
                        <a:solidFill>
                          <a:schemeClr val="tx1"/>
                        </a:solidFill>
                      </a:endParaRPr>
                    </a:p>
                  </a:txBody>
                  <a:tcPr/>
                </a:tc>
                <a:tc>
                  <a:txBody>
                    <a:bodyPr/>
                    <a:lstStyle/>
                    <a:p>
                      <a:r>
                        <a:rPr lang="en-US" sz="1600" dirty="0" smtClean="0"/>
                        <a:t>Action Plan</a:t>
                      </a:r>
                      <a:endParaRPr lang="en-US" sz="1600" dirty="0">
                        <a:solidFill>
                          <a:schemeClr val="tx1"/>
                        </a:solidFill>
                      </a:endParaRPr>
                    </a:p>
                  </a:txBody>
                  <a:tcPr/>
                </a:tc>
                <a:tc>
                  <a:txBody>
                    <a:bodyPr/>
                    <a:lstStyle/>
                    <a:p>
                      <a:r>
                        <a:rPr lang="en-US" sz="1600" dirty="0" smtClean="0"/>
                        <a:t>Time</a:t>
                      </a:r>
                    </a:p>
                    <a:p>
                      <a:r>
                        <a:rPr lang="en-US" sz="1600" dirty="0" smtClean="0"/>
                        <a:t>Frame</a:t>
                      </a:r>
                      <a:endParaRPr lang="en-US" sz="1600" dirty="0">
                        <a:solidFill>
                          <a:schemeClr val="tx1"/>
                        </a:solidFill>
                      </a:endParaRPr>
                    </a:p>
                  </a:txBody>
                  <a:tcPr/>
                </a:tc>
                <a:tc>
                  <a:txBody>
                    <a:bodyPr/>
                    <a:lstStyle/>
                    <a:p>
                      <a:r>
                        <a:rPr lang="en-US" sz="1600" dirty="0" smtClean="0"/>
                        <a:t>Financial Implications</a:t>
                      </a:r>
                      <a:endParaRPr lang="en-US" sz="1600" dirty="0">
                        <a:solidFill>
                          <a:schemeClr val="tx1"/>
                        </a:solidFill>
                      </a:endParaRPr>
                    </a:p>
                  </a:txBody>
                  <a:tcPr/>
                </a:tc>
                <a:tc>
                  <a:txBody>
                    <a:bodyPr/>
                    <a:lstStyle/>
                    <a:p>
                      <a:r>
                        <a:rPr lang="en-US" sz="1600" dirty="0" smtClean="0"/>
                        <a:t>Human Resources</a:t>
                      </a:r>
                      <a:endParaRPr lang="en-US" sz="1600" dirty="0">
                        <a:solidFill>
                          <a:schemeClr val="tx1"/>
                        </a:solidFill>
                      </a:endParaRPr>
                    </a:p>
                  </a:txBody>
                  <a:tcPr/>
                </a:tc>
                <a:extLst>
                  <a:ext uri="{0D108BD9-81ED-4DB2-BD59-A6C34878D82A}">
                    <a16:rowId xmlns:a16="http://schemas.microsoft.com/office/drawing/2014/main" xmlns="" val="2021309095"/>
                  </a:ext>
                </a:extLst>
              </a:tr>
              <a:tr h="2174240">
                <a:tc>
                  <a:txBody>
                    <a:bodyPr/>
                    <a:lstStyle/>
                    <a:p>
                      <a:r>
                        <a:rPr lang="en-US" sz="1400" dirty="0" smtClean="0"/>
                        <a:t> Chapter 4: NEW POLICIES FOR ARTS, CULTURE AND HERITAGE</a:t>
                      </a:r>
                    </a:p>
                    <a:p>
                      <a:r>
                        <a:rPr lang="en-US" sz="1400" dirty="0" smtClean="0"/>
                        <a:t>Page 29</a:t>
                      </a:r>
                      <a:endParaRPr lang="en-US" sz="1400" dirty="0"/>
                    </a:p>
                  </a:txBody>
                  <a:tcPr/>
                </a:tc>
                <a:tc>
                  <a:txBody>
                    <a:bodyPr/>
                    <a:lstStyle/>
                    <a:p>
                      <a:r>
                        <a:rPr lang="en-US" sz="1400" dirty="0" smtClean="0"/>
                        <a:t>The finalization of the draft Norms and Standards Bill is still delayed due to financial constraints. The Department will continue to discuss funding mechanism with the National Treasury. However, funding for the roll-out of Library infrastructure through the Conditional Grant is available throughout the MTEF period.</a:t>
                      </a:r>
                      <a:endParaRPr lang="en-US" sz="1400" dirty="0">
                        <a:solidFill>
                          <a:schemeClr val="tx1"/>
                        </a:solidFill>
                      </a:endParaRPr>
                    </a:p>
                  </a:txBody>
                  <a:tcPr/>
                </a:tc>
                <a:tc>
                  <a:txBody>
                    <a:bodyPr/>
                    <a:lstStyle/>
                    <a:p>
                      <a:r>
                        <a:rPr lang="en-US" sz="1400" dirty="0" smtClean="0"/>
                        <a:t> To continue seeking funding for the implementation of the draft norms and standards bill which was delayed as a result of financial constraints. The Bill aims to provide a framework of measures to redress the inequalities in the provision of public Library and Information Services (LIS) and to establish essential norms and standards for the provision of LIS in South Africa</a:t>
                      </a:r>
                      <a:endParaRPr lang="en-US" sz="1400" dirty="0" smtClean="0">
                        <a:solidFill>
                          <a:schemeClr val="tx1"/>
                        </a:solidFill>
                      </a:endParaRPr>
                    </a:p>
                  </a:txBody>
                  <a:tcPr/>
                </a:tc>
                <a:tc>
                  <a:txBody>
                    <a:bodyPr/>
                    <a:lstStyle/>
                    <a:p>
                      <a:r>
                        <a:rPr lang="en-US" sz="1400" dirty="0" smtClean="0"/>
                        <a:t>2023</a:t>
                      </a:r>
                      <a:endParaRPr lang="en-US" sz="1400" dirty="0">
                        <a:solidFill>
                          <a:schemeClr val="tx1"/>
                        </a:solidFill>
                      </a:endParaRPr>
                    </a:p>
                  </a:txBody>
                  <a:tcPr/>
                </a:tc>
                <a:tc>
                  <a:txBody>
                    <a:bodyPr/>
                    <a:lstStyle/>
                    <a:p>
                      <a:r>
                        <a:rPr lang="en-US" sz="1400" dirty="0" smtClean="0"/>
                        <a:t>The cost estimates for the implementation of the Bill is around R18 billion. </a:t>
                      </a:r>
                      <a:endParaRPr lang="en-US" sz="1400" dirty="0">
                        <a:solidFill>
                          <a:schemeClr val="tx1"/>
                        </a:solidFill>
                      </a:endParaRPr>
                    </a:p>
                  </a:txBody>
                  <a:tcPr/>
                </a:tc>
                <a:tc>
                  <a:txBody>
                    <a:bodyPr/>
                    <a:lstStyle/>
                    <a:p>
                      <a:r>
                        <a:rPr lang="en-US" sz="1400" dirty="0" smtClean="0"/>
                        <a:t>Current Officials</a:t>
                      </a:r>
                      <a:endParaRPr lang="en-US" sz="1400" dirty="0">
                        <a:solidFill>
                          <a:schemeClr val="tx1"/>
                        </a:solidFill>
                      </a:endParaRPr>
                    </a:p>
                  </a:txBody>
                  <a:tcPr/>
                </a:tc>
                <a:extLst>
                  <a:ext uri="{0D108BD9-81ED-4DB2-BD59-A6C34878D82A}">
                    <a16:rowId xmlns:a16="http://schemas.microsoft.com/office/drawing/2014/main" xmlns="" val="4144429521"/>
                  </a:ext>
                </a:extLst>
              </a:tr>
            </a:tbl>
          </a:graphicData>
        </a:graphic>
      </p:graphicFrame>
      <p:sp>
        <p:nvSpPr>
          <p:cNvPr id="6" name="Slide Number Placeholder 3"/>
          <p:cNvSpPr>
            <a:spLocks noGrp="1"/>
          </p:cNvSpPr>
          <p:nvPr>
            <p:ph type="sldNum" sz="quarter" idx="4"/>
          </p:nvPr>
        </p:nvSpPr>
        <p:spPr>
          <a:xfrm>
            <a:off x="8172400" y="6172200"/>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35</a:t>
            </a:r>
          </a:p>
        </p:txBody>
      </p:sp>
    </p:spTree>
    <p:extLst>
      <p:ext uri="{BB962C8B-B14F-4D97-AF65-F5344CB8AC3E}">
        <p14:creationId xmlns:p14="http://schemas.microsoft.com/office/powerpoint/2010/main" xmlns="" val="3298799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924944"/>
            <a:ext cx="6954587" cy="566738"/>
          </a:xfrm>
        </p:spPr>
        <p:txBody>
          <a:bodyPr>
            <a:noAutofit/>
          </a:bodyPr>
          <a:lstStyle/>
          <a:p>
            <a:r>
              <a:rPr lang="en-US" sz="3600" dirty="0" smtClean="0"/>
              <a:t>THANK YOU</a:t>
            </a:r>
            <a:endParaRPr lang="en-US" sz="3600" dirty="0"/>
          </a:p>
        </p:txBody>
      </p:sp>
    </p:spTree>
    <p:extLst>
      <p:ext uri="{BB962C8B-B14F-4D97-AF65-F5344CB8AC3E}">
        <p14:creationId xmlns:p14="http://schemas.microsoft.com/office/powerpoint/2010/main" xmlns="" val="3106500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245" y="8531"/>
            <a:ext cx="8229600" cy="710952"/>
          </a:xfrm>
        </p:spPr>
        <p:txBody>
          <a:bodyPr/>
          <a:lstStyle/>
          <a:p>
            <a:r>
              <a:rPr lang="en-US" dirty="0" smtClean="0"/>
              <a:t>                  </a:t>
            </a:r>
            <a:r>
              <a:rPr lang="en-US" sz="2200" dirty="0" smtClean="0">
                <a:latin typeface="Arial" panose="020B0604020202020204" pitchFamily="34" charset="0"/>
                <a:cs typeface="Arial" panose="020B0604020202020204" pitchFamily="34" charset="0"/>
              </a:rPr>
              <a:t>BACKGROUND AND DISCUSSION</a:t>
            </a:r>
            <a:endParaRPr lang="en-US" sz="2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5557" y="736487"/>
            <a:ext cx="8784976" cy="1684401"/>
          </a:xfrm>
        </p:spPr>
        <p:txBody>
          <a:bodyPr>
            <a:normAutofit lnSpcReduction="10000"/>
          </a:bodyPr>
          <a:lstStyle/>
          <a:p>
            <a:pPr algn="just">
              <a:lnSpc>
                <a:spcPct val="150000"/>
              </a:lnSpc>
              <a:spcBef>
                <a:spcPts val="0"/>
              </a:spcBef>
            </a:pPr>
            <a:r>
              <a:rPr lang="en-US" sz="1400" b="0" dirty="0" smtClean="0">
                <a:solidFill>
                  <a:schemeClr val="tx1"/>
                </a:solidFill>
              </a:rPr>
              <a:t>The </a:t>
            </a:r>
            <a:r>
              <a:rPr lang="en-US" sz="1400" b="0" dirty="0">
                <a:solidFill>
                  <a:schemeClr val="tx1"/>
                </a:solidFill>
              </a:rPr>
              <a:t>Revised White Paper on Arts, Culture and Heritage was approved by Cabinet in October 2018. </a:t>
            </a:r>
            <a:endParaRPr lang="en-US" sz="1400" b="0" dirty="0" smtClean="0">
              <a:solidFill>
                <a:schemeClr val="tx1"/>
              </a:solidFill>
            </a:endParaRPr>
          </a:p>
          <a:p>
            <a:pPr algn="just">
              <a:lnSpc>
                <a:spcPct val="150000"/>
              </a:lnSpc>
              <a:spcBef>
                <a:spcPts val="0"/>
              </a:spcBef>
            </a:pPr>
            <a:r>
              <a:rPr lang="en-US" sz="1400" b="0" dirty="0" smtClean="0">
                <a:solidFill>
                  <a:schemeClr val="tx1"/>
                </a:solidFill>
              </a:rPr>
              <a:t>The </a:t>
            </a:r>
            <a:r>
              <a:rPr lang="en-US" sz="1400" b="0" dirty="0">
                <a:solidFill>
                  <a:schemeClr val="tx1"/>
                </a:solidFill>
              </a:rPr>
              <a:t>White Paper was thereafter presented to Parliament on several occasions and was finally endorsed by Parliament in November 2019. </a:t>
            </a:r>
            <a:endParaRPr lang="en-US" sz="1400" b="0" dirty="0" smtClean="0">
              <a:solidFill>
                <a:schemeClr val="tx1"/>
              </a:solidFill>
            </a:endParaRPr>
          </a:p>
          <a:p>
            <a:pPr algn="just">
              <a:lnSpc>
                <a:spcPct val="150000"/>
              </a:lnSpc>
              <a:spcBef>
                <a:spcPts val="0"/>
              </a:spcBef>
            </a:pPr>
            <a:r>
              <a:rPr lang="en-US" sz="1400" b="0" dirty="0" smtClean="0">
                <a:solidFill>
                  <a:schemeClr val="tx1"/>
                </a:solidFill>
              </a:rPr>
              <a:t>It </a:t>
            </a:r>
            <a:r>
              <a:rPr lang="en-US" sz="1400" b="0" dirty="0">
                <a:solidFill>
                  <a:schemeClr val="tx1"/>
                </a:solidFill>
              </a:rPr>
              <a:t>is therefore against this background that an exercise has been carried out </a:t>
            </a:r>
            <a:r>
              <a:rPr lang="en-US" sz="1400" b="0" dirty="0" smtClean="0">
                <a:solidFill>
                  <a:schemeClr val="tx1"/>
                </a:solidFill>
              </a:rPr>
              <a:t>to </a:t>
            </a:r>
            <a:r>
              <a:rPr lang="en-US" sz="1400" b="0" dirty="0">
                <a:solidFill>
                  <a:schemeClr val="tx1"/>
                </a:solidFill>
              </a:rPr>
              <a:t>identify </a:t>
            </a:r>
            <a:r>
              <a:rPr lang="en-US" sz="1400" b="0" dirty="0" smtClean="0">
                <a:solidFill>
                  <a:schemeClr val="tx1"/>
                </a:solidFill>
              </a:rPr>
              <a:t>what needs to be done in order to roll-out or implement the </a:t>
            </a:r>
            <a:r>
              <a:rPr lang="en-US" sz="1400" b="0" dirty="0">
                <a:solidFill>
                  <a:schemeClr val="tx1"/>
                </a:solidFill>
              </a:rPr>
              <a:t>Revised White </a:t>
            </a:r>
            <a:r>
              <a:rPr lang="en-US" sz="1400" b="0" dirty="0" smtClean="0">
                <a:solidFill>
                  <a:schemeClr val="tx1"/>
                </a:solidFill>
              </a:rPr>
              <a:t>Paper. </a:t>
            </a:r>
            <a:endParaRPr lang="en-US" sz="1400" b="0" dirty="0">
              <a:solidFill>
                <a:schemeClr val="tx1"/>
              </a:solidFill>
            </a:endParaRPr>
          </a:p>
        </p:txBody>
      </p:sp>
      <p:sp>
        <p:nvSpPr>
          <p:cNvPr id="4" name="Slide Number Placeholder 3"/>
          <p:cNvSpPr>
            <a:spLocks noGrp="1"/>
          </p:cNvSpPr>
          <p:nvPr>
            <p:ph type="sldNum" sz="quarter" idx="4"/>
          </p:nvPr>
        </p:nvSpPr>
        <p:spPr>
          <a:xfrm>
            <a:off x="8159386" y="6237312"/>
            <a:ext cx="514400" cy="365125"/>
          </a:xfrm>
        </p:spPr>
        <p:txBody>
          <a:bodyPr/>
          <a:lstStyle/>
          <a:p>
            <a:fld id="{27BC6110-7783-44C3-8784-24A1320A726D}" type="slidenum">
              <a:rPr lang="en-ZA" sz="1200" b="1" smtClean="0">
                <a:solidFill>
                  <a:schemeClr val="tx1"/>
                </a:solidFill>
                <a:latin typeface="Arial" panose="020B0604020202020204" pitchFamily="34" charset="0"/>
                <a:cs typeface="Arial" panose="020B0604020202020204" pitchFamily="34" charset="0"/>
              </a:rPr>
              <a:pPr/>
              <a:t>4</a:t>
            </a:fld>
            <a:endParaRPr lang="en-ZA" sz="1200" b="1" dirty="0" smtClean="0">
              <a:solidFill>
                <a:schemeClr val="tx1"/>
              </a:solidFill>
              <a:latin typeface="Arial" panose="020B0604020202020204" pitchFamily="34" charset="0"/>
              <a:cs typeface="Arial" panose="020B0604020202020204" pitchFamily="34" charset="0"/>
            </a:endParaRPr>
          </a:p>
        </p:txBody>
      </p:sp>
      <p:sp>
        <p:nvSpPr>
          <p:cNvPr id="5" name="TextBox 4"/>
          <p:cNvSpPr txBox="1"/>
          <p:nvPr/>
        </p:nvSpPr>
        <p:spPr>
          <a:xfrm>
            <a:off x="2099773" y="2420888"/>
            <a:ext cx="4896544" cy="430887"/>
          </a:xfrm>
          <a:prstGeom prst="rect">
            <a:avLst/>
          </a:prstGeom>
          <a:noFill/>
        </p:spPr>
        <p:txBody>
          <a:bodyPr wrap="square" rtlCol="0">
            <a:spAutoFit/>
          </a:bodyPr>
          <a:lstStyle/>
          <a:p>
            <a:pPr algn="ctr"/>
            <a:r>
              <a:rPr lang="en-US" sz="2200" b="1" dirty="0">
                <a:solidFill>
                  <a:schemeClr val="accent6"/>
                </a:solidFill>
                <a:latin typeface="Arial" panose="020B0604020202020204" pitchFamily="34" charset="0"/>
                <a:cs typeface="Arial" panose="020B0604020202020204" pitchFamily="34" charset="0"/>
              </a:rPr>
              <a:t>LINKAGES TO THE LEGISLATION</a:t>
            </a:r>
          </a:p>
        </p:txBody>
      </p:sp>
      <p:sp>
        <p:nvSpPr>
          <p:cNvPr id="6" name="TextBox 5"/>
          <p:cNvSpPr txBox="1"/>
          <p:nvPr/>
        </p:nvSpPr>
        <p:spPr>
          <a:xfrm>
            <a:off x="155557" y="2877497"/>
            <a:ext cx="8856157" cy="3216265"/>
          </a:xfrm>
          <a:prstGeom prst="rect">
            <a:avLst/>
          </a:prstGeom>
          <a:noFill/>
        </p:spPr>
        <p:txBody>
          <a:bodyPr wrap="square" rtlCol="0">
            <a:spAutoFit/>
          </a:bodyPr>
          <a:lstStyle/>
          <a:p>
            <a:pPr marL="285750" indent="-285750" algn="just">
              <a:lnSpc>
                <a:spcPct val="150000"/>
              </a:lnSpc>
              <a:spcBef>
                <a:spcPts val="0"/>
              </a:spcBef>
              <a:buFont typeface="Arial" panose="020B0604020202020204" pitchFamily="34" charset="0"/>
              <a:buChar char="•"/>
            </a:pPr>
            <a:r>
              <a:rPr lang="en-US" sz="1400" dirty="0">
                <a:latin typeface="Arial" panose="020B0604020202020204" pitchFamily="34" charset="0"/>
                <a:cs typeface="Arial" panose="020B0604020202020204" pitchFamily="34" charset="0"/>
              </a:rPr>
              <a:t>The actions plans for the implementation of the revised White Paper will among others, include the enactment, amendment and or repeal of some of the legislation currently administered by the Department.</a:t>
            </a:r>
          </a:p>
          <a:p>
            <a:pPr marL="285750" indent="-285750" algn="just">
              <a:lnSpc>
                <a:spcPct val="150000"/>
              </a:lnSpc>
              <a:spcBef>
                <a:spcPts val="0"/>
              </a:spcBef>
              <a:buFont typeface="Arial" panose="020B0604020202020204" pitchFamily="34" charset="0"/>
              <a:buChar char="•"/>
            </a:pPr>
            <a:r>
              <a:rPr lang="en-US" sz="1400" dirty="0">
                <a:latin typeface="Arial" panose="020B0604020202020204" pitchFamily="34" charset="0"/>
                <a:cs typeface="Arial" panose="020B0604020202020204" pitchFamily="34" charset="0"/>
              </a:rPr>
              <a:t>It is worth mentioning that some of our legislation pre-dates the current democratic dispensation and would therefore have to be aligned with democratic values, social justice and fundamental human rights as enshrined in the Constitution of the Republic of South Africa.</a:t>
            </a:r>
          </a:p>
          <a:p>
            <a:pPr marL="285750" indent="-285750" algn="just">
              <a:lnSpc>
                <a:spcPct val="150000"/>
              </a:lnSpc>
              <a:spcBef>
                <a:spcPts val="0"/>
              </a:spcBef>
              <a:buFont typeface="Arial" panose="020B0604020202020204" pitchFamily="34" charset="0"/>
              <a:buChar char="•"/>
            </a:pPr>
            <a:r>
              <a:rPr lang="en-US" sz="1400" dirty="0">
                <a:latin typeface="Arial" panose="020B0604020202020204" pitchFamily="34" charset="0"/>
                <a:cs typeface="Arial" panose="020B0604020202020204" pitchFamily="34" charset="0"/>
              </a:rPr>
              <a:t>Furthermore, new legislation would also have to take into account the various provisions of the Public Finance Management Act, 1999 as amended, current Court judgments on a variety of legal issues including limitations on the exercise of discretionary powers by various functionaries including the Executive.</a:t>
            </a: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50930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576064"/>
          </a:xfrm>
        </p:spPr>
        <p:txBody>
          <a:bodyPr>
            <a:normAutofit/>
          </a:bodyPr>
          <a:lstStyle/>
          <a:p>
            <a:r>
              <a:rPr lang="en-US" sz="2200" dirty="0" smtClean="0"/>
              <a:t>                               SOME OF THE PROPOSALS </a:t>
            </a:r>
            <a:endParaRPr lang="en-US" sz="2200" dirty="0"/>
          </a:p>
        </p:txBody>
      </p:sp>
      <p:sp>
        <p:nvSpPr>
          <p:cNvPr id="3" name="Content Placeholder 2"/>
          <p:cNvSpPr>
            <a:spLocks noGrp="1"/>
          </p:cNvSpPr>
          <p:nvPr>
            <p:ph idx="1"/>
          </p:nvPr>
        </p:nvSpPr>
        <p:spPr>
          <a:xfrm>
            <a:off x="457200" y="836712"/>
            <a:ext cx="8229600" cy="5106889"/>
          </a:xfrm>
        </p:spPr>
        <p:txBody>
          <a:bodyPr/>
          <a:lstStyle/>
          <a:p>
            <a:pPr marL="0" indent="0" algn="just">
              <a:buNone/>
            </a:pPr>
            <a:r>
              <a:rPr lang="en-US" sz="2000" b="0" dirty="0" smtClean="0">
                <a:solidFill>
                  <a:schemeClr val="tx1"/>
                </a:solidFill>
              </a:rPr>
              <a:t>There are numerous proposals and for purposes of this presentation same have been grouped as follows:</a:t>
            </a:r>
          </a:p>
          <a:p>
            <a:pPr marL="0" indent="0" algn="just">
              <a:buNone/>
            </a:pPr>
            <a:endParaRPr lang="en-US" sz="2000" dirty="0" smtClean="0">
              <a:solidFill>
                <a:schemeClr val="tx1"/>
              </a:solidFill>
            </a:endParaRPr>
          </a:p>
          <a:p>
            <a:pPr marL="457200" indent="-457200" algn="just">
              <a:buFont typeface="+mj-lt"/>
              <a:buAutoNum type="arabicPeriod"/>
            </a:pPr>
            <a:r>
              <a:rPr lang="en-US" sz="2000" dirty="0" smtClean="0">
                <a:solidFill>
                  <a:schemeClr val="tx1"/>
                </a:solidFill>
              </a:rPr>
              <a:t>Formulation </a:t>
            </a:r>
            <a:r>
              <a:rPr lang="en-US" sz="2000" dirty="0">
                <a:solidFill>
                  <a:schemeClr val="tx1"/>
                </a:solidFill>
              </a:rPr>
              <a:t>of policies and </a:t>
            </a:r>
            <a:r>
              <a:rPr lang="en-US" sz="2000" dirty="0" smtClean="0">
                <a:solidFill>
                  <a:schemeClr val="tx1"/>
                </a:solidFill>
              </a:rPr>
              <a:t>strategies;</a:t>
            </a:r>
          </a:p>
          <a:p>
            <a:pPr marL="457200" indent="-457200" algn="just">
              <a:buFont typeface="+mj-lt"/>
              <a:buAutoNum type="arabicPeriod"/>
            </a:pPr>
            <a:endParaRPr lang="en-US" sz="2000" dirty="0" smtClean="0">
              <a:solidFill>
                <a:schemeClr val="tx1"/>
              </a:solidFill>
            </a:endParaRPr>
          </a:p>
          <a:p>
            <a:pPr marL="457200" indent="-457200" algn="just">
              <a:buFont typeface="+mj-lt"/>
              <a:buAutoNum type="arabicPeriod"/>
            </a:pPr>
            <a:r>
              <a:rPr lang="en-US" sz="2000" dirty="0" smtClean="0">
                <a:solidFill>
                  <a:schemeClr val="tx1"/>
                </a:solidFill>
              </a:rPr>
              <a:t>Establishment </a:t>
            </a:r>
            <a:r>
              <a:rPr lang="en-US" sz="2000" dirty="0">
                <a:solidFill>
                  <a:schemeClr val="tx1"/>
                </a:solidFill>
              </a:rPr>
              <a:t>of </a:t>
            </a:r>
            <a:r>
              <a:rPr lang="en-US" sz="2000" dirty="0" smtClean="0">
                <a:solidFill>
                  <a:schemeClr val="tx1"/>
                </a:solidFill>
              </a:rPr>
              <a:t>institutions;</a:t>
            </a:r>
          </a:p>
          <a:p>
            <a:pPr marL="457200" indent="-457200" algn="just">
              <a:buFont typeface="+mj-lt"/>
              <a:buAutoNum type="arabicPeriod"/>
            </a:pPr>
            <a:endParaRPr lang="en-US" sz="2000" dirty="0" smtClean="0">
              <a:solidFill>
                <a:schemeClr val="tx1"/>
              </a:solidFill>
            </a:endParaRPr>
          </a:p>
          <a:p>
            <a:pPr marL="457200" indent="-457200" algn="just">
              <a:buFont typeface="+mj-lt"/>
              <a:buAutoNum type="arabicPeriod"/>
            </a:pPr>
            <a:r>
              <a:rPr lang="en-US" sz="2000" dirty="0" smtClean="0">
                <a:solidFill>
                  <a:schemeClr val="tx1"/>
                </a:solidFill>
              </a:rPr>
              <a:t>Proposed affiliation;</a:t>
            </a:r>
          </a:p>
          <a:p>
            <a:pPr marL="457200" indent="-457200" algn="just">
              <a:buFont typeface="+mj-lt"/>
              <a:buAutoNum type="arabicPeriod"/>
            </a:pPr>
            <a:endParaRPr lang="en-US" sz="2000" dirty="0" smtClean="0">
              <a:solidFill>
                <a:schemeClr val="tx1"/>
              </a:solidFill>
            </a:endParaRPr>
          </a:p>
          <a:p>
            <a:pPr marL="457200" indent="-457200" algn="just">
              <a:buFont typeface="+mj-lt"/>
              <a:buAutoNum type="arabicPeriod"/>
            </a:pPr>
            <a:r>
              <a:rPr lang="en-US" sz="2000" dirty="0">
                <a:solidFill>
                  <a:schemeClr val="tx1"/>
                </a:solidFill>
              </a:rPr>
              <a:t>Proposed </a:t>
            </a:r>
            <a:r>
              <a:rPr lang="en-US" sz="2000" dirty="0" smtClean="0">
                <a:solidFill>
                  <a:schemeClr val="tx1"/>
                </a:solidFill>
              </a:rPr>
              <a:t>legislation; and</a:t>
            </a:r>
          </a:p>
          <a:p>
            <a:pPr marL="457200" indent="-457200" algn="just">
              <a:buFont typeface="+mj-lt"/>
              <a:buAutoNum type="arabicPeriod"/>
            </a:pPr>
            <a:endParaRPr lang="en-US" sz="2000" dirty="0" smtClean="0">
              <a:solidFill>
                <a:schemeClr val="tx1"/>
              </a:solidFill>
            </a:endParaRPr>
          </a:p>
          <a:p>
            <a:pPr marL="457200" indent="-457200" algn="just">
              <a:buFont typeface="+mj-lt"/>
              <a:buAutoNum type="arabicPeriod"/>
            </a:pPr>
            <a:r>
              <a:rPr lang="en-US" sz="2000" dirty="0" smtClean="0">
                <a:solidFill>
                  <a:schemeClr val="tx1"/>
                </a:solidFill>
              </a:rPr>
              <a:t>Miscellaneous proposals.</a:t>
            </a:r>
            <a:endParaRPr lang="en-US" sz="2000" dirty="0">
              <a:solidFill>
                <a:schemeClr val="tx1"/>
              </a:solidFill>
            </a:endParaRPr>
          </a:p>
          <a:p>
            <a:pPr algn="just">
              <a:buFont typeface="Arial" pitchFamily="34" charset="0"/>
              <a:buAutoNum type="arabicPeriod"/>
            </a:pPr>
            <a:endParaRPr lang="en-US" sz="2000" dirty="0">
              <a:solidFill>
                <a:schemeClr val="tx1"/>
              </a:solidFill>
            </a:endParaRPr>
          </a:p>
          <a:p>
            <a:pPr algn="just">
              <a:buAutoNum type="arabicPeriod"/>
            </a:pPr>
            <a:endParaRPr lang="en-US" sz="1800" u="sng" dirty="0">
              <a:solidFill>
                <a:schemeClr val="tx1"/>
              </a:solidFill>
            </a:endParaRPr>
          </a:p>
        </p:txBody>
      </p:sp>
      <p:sp>
        <p:nvSpPr>
          <p:cNvPr id="4" name="Slide Number Placeholder 3"/>
          <p:cNvSpPr>
            <a:spLocks noGrp="1"/>
          </p:cNvSpPr>
          <p:nvPr>
            <p:ph type="sldNum" sz="quarter" idx="4"/>
          </p:nvPr>
        </p:nvSpPr>
        <p:spPr/>
        <p:txBody>
          <a:bodyPr/>
          <a:lstStyle/>
          <a:p>
            <a:r>
              <a:rPr lang="en-ZA" sz="1200" b="1" dirty="0" smtClean="0">
                <a:solidFill>
                  <a:schemeClr val="tx1"/>
                </a:solidFill>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xmlns="" val="329318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48072"/>
          </a:xfrm>
        </p:spPr>
        <p:txBody>
          <a:bodyPr>
            <a:noAutofit/>
          </a:bodyPr>
          <a:lstStyle/>
          <a:p>
            <a:r>
              <a:rPr lang="en-US" sz="2200" dirty="0" smtClean="0"/>
              <a:t>           DISCUSSION OF SOME OF THE PROPOSALS</a:t>
            </a:r>
            <a:endParaRPr lang="en-US" sz="2200" dirty="0"/>
          </a:p>
        </p:txBody>
      </p:sp>
      <p:sp>
        <p:nvSpPr>
          <p:cNvPr id="3" name="Content Placeholder 2"/>
          <p:cNvSpPr>
            <a:spLocks noGrp="1"/>
          </p:cNvSpPr>
          <p:nvPr>
            <p:ph idx="1"/>
          </p:nvPr>
        </p:nvSpPr>
        <p:spPr>
          <a:xfrm>
            <a:off x="323528" y="531970"/>
            <a:ext cx="8496944" cy="5112568"/>
          </a:xfrm>
        </p:spPr>
        <p:txBody>
          <a:bodyPr>
            <a:noAutofit/>
          </a:bodyPr>
          <a:lstStyle/>
          <a:p>
            <a:pPr algn="just">
              <a:buAutoNum type="arabicPeriod"/>
            </a:pPr>
            <a:r>
              <a:rPr lang="en-US" sz="1800" u="sng" dirty="0" smtClean="0">
                <a:solidFill>
                  <a:schemeClr val="tx1"/>
                </a:solidFill>
              </a:rPr>
              <a:t>Formulation of policies and strategies</a:t>
            </a:r>
          </a:p>
          <a:p>
            <a:pPr marL="0" indent="0" algn="just">
              <a:buNone/>
            </a:pPr>
            <a:endParaRPr lang="en-US" sz="1300" dirty="0" smtClean="0">
              <a:solidFill>
                <a:schemeClr val="tx1"/>
              </a:solidFill>
            </a:endParaRPr>
          </a:p>
          <a:p>
            <a:pPr algn="just">
              <a:lnSpc>
                <a:spcPct val="150000"/>
              </a:lnSpc>
              <a:buAutoNum type="alphaLcParenBoth"/>
            </a:pPr>
            <a:r>
              <a:rPr lang="en-US" sz="1300" b="0" dirty="0" smtClean="0">
                <a:solidFill>
                  <a:schemeClr val="tx1"/>
                </a:solidFill>
              </a:rPr>
              <a:t>Establish </a:t>
            </a:r>
            <a:r>
              <a:rPr lang="en-US" sz="1300" b="0" dirty="0">
                <a:solidFill>
                  <a:schemeClr val="tx1"/>
                </a:solidFill>
              </a:rPr>
              <a:t>a </a:t>
            </a:r>
            <a:r>
              <a:rPr lang="en-US" sz="1300" dirty="0">
                <a:solidFill>
                  <a:schemeClr val="tx1"/>
                </a:solidFill>
              </a:rPr>
              <a:t>dance </a:t>
            </a:r>
            <a:r>
              <a:rPr lang="en-US" sz="1300" dirty="0" smtClean="0">
                <a:solidFill>
                  <a:schemeClr val="tx1"/>
                </a:solidFill>
              </a:rPr>
              <a:t>policy</a:t>
            </a:r>
            <a:r>
              <a:rPr lang="en-US" sz="1300" b="0" dirty="0" smtClean="0">
                <a:solidFill>
                  <a:schemeClr val="tx1"/>
                </a:solidFill>
              </a:rPr>
              <a:t>;</a:t>
            </a:r>
          </a:p>
          <a:p>
            <a:pPr algn="just">
              <a:lnSpc>
                <a:spcPct val="150000"/>
              </a:lnSpc>
              <a:buAutoNum type="alphaLcParenBoth"/>
            </a:pPr>
            <a:r>
              <a:rPr lang="en-US" sz="1300" dirty="0" smtClean="0">
                <a:solidFill>
                  <a:schemeClr val="tx1"/>
                </a:solidFill>
              </a:rPr>
              <a:t>Establish </a:t>
            </a:r>
            <a:r>
              <a:rPr lang="en-US" sz="1300" dirty="0">
                <a:solidFill>
                  <a:schemeClr val="tx1"/>
                </a:solidFill>
              </a:rPr>
              <a:t>public policies </a:t>
            </a:r>
            <a:r>
              <a:rPr lang="en-US" sz="1300" b="0" dirty="0">
                <a:solidFill>
                  <a:schemeClr val="tx1"/>
                </a:solidFill>
              </a:rPr>
              <a:t>with a focus on developing, supporting and promoting South African </a:t>
            </a:r>
            <a:r>
              <a:rPr lang="en-US" sz="1300" b="0" dirty="0" smtClean="0">
                <a:solidFill>
                  <a:schemeClr val="tx1"/>
                </a:solidFill>
              </a:rPr>
              <a:t>music;</a:t>
            </a:r>
          </a:p>
          <a:p>
            <a:pPr algn="just">
              <a:lnSpc>
                <a:spcPct val="150000"/>
              </a:lnSpc>
              <a:buAutoNum type="alphaLcParenBoth"/>
            </a:pPr>
            <a:r>
              <a:rPr lang="en-US" sz="1300" b="0" dirty="0" smtClean="0">
                <a:solidFill>
                  <a:schemeClr val="tx1"/>
                </a:solidFill>
              </a:rPr>
              <a:t>Develop </a:t>
            </a:r>
            <a:r>
              <a:rPr lang="en-US" sz="1300" b="0" dirty="0">
                <a:solidFill>
                  <a:schemeClr val="tx1"/>
                </a:solidFill>
              </a:rPr>
              <a:t>an </a:t>
            </a:r>
            <a:r>
              <a:rPr lang="en-US" sz="1300" dirty="0">
                <a:solidFill>
                  <a:schemeClr val="tx1"/>
                </a:solidFill>
              </a:rPr>
              <a:t>implementation and management strategy for the new Artistic and Reproduction Rights (ARR) </a:t>
            </a:r>
            <a:r>
              <a:rPr lang="en-US" sz="1300" b="0" dirty="0">
                <a:solidFill>
                  <a:schemeClr val="tx1"/>
                </a:solidFill>
              </a:rPr>
              <a:t>for the visual arts introduced in the Intellectual Property Amendment </a:t>
            </a:r>
            <a:r>
              <a:rPr lang="en-US" sz="1300" b="0" dirty="0" smtClean="0">
                <a:solidFill>
                  <a:schemeClr val="tx1"/>
                </a:solidFill>
              </a:rPr>
              <a:t>Bill;</a:t>
            </a:r>
          </a:p>
          <a:p>
            <a:pPr algn="just">
              <a:lnSpc>
                <a:spcPct val="150000"/>
              </a:lnSpc>
              <a:buAutoNum type="alphaLcParenBoth"/>
            </a:pPr>
            <a:r>
              <a:rPr lang="en-US" sz="1300" dirty="0" smtClean="0">
                <a:solidFill>
                  <a:schemeClr val="tx1"/>
                </a:solidFill>
              </a:rPr>
              <a:t>Review </a:t>
            </a:r>
            <a:r>
              <a:rPr lang="en-US" sz="1300" dirty="0">
                <a:solidFill>
                  <a:schemeClr val="tx1"/>
                </a:solidFill>
              </a:rPr>
              <a:t>the 1996 policy that sought to correct and reconstruct the heritage dispensation </a:t>
            </a:r>
            <a:r>
              <a:rPr lang="en-US" sz="1300" b="0" dirty="0">
                <a:solidFill>
                  <a:schemeClr val="tx1"/>
                </a:solidFill>
              </a:rPr>
              <a:t>in accordance with the provisions of the </a:t>
            </a:r>
            <a:r>
              <a:rPr lang="en-US" sz="1300" b="0" dirty="0" smtClean="0">
                <a:solidFill>
                  <a:schemeClr val="tx1"/>
                </a:solidFill>
              </a:rPr>
              <a:t>Constitution;</a:t>
            </a:r>
          </a:p>
          <a:p>
            <a:pPr marL="0" indent="0" algn="just">
              <a:lnSpc>
                <a:spcPct val="150000"/>
              </a:lnSpc>
              <a:buNone/>
            </a:pPr>
            <a:r>
              <a:rPr lang="en-US" sz="1300" b="0" dirty="0">
                <a:solidFill>
                  <a:schemeClr val="tx1"/>
                </a:solidFill>
              </a:rPr>
              <a:t>(e) </a:t>
            </a:r>
            <a:r>
              <a:rPr lang="en-US" sz="1300" dirty="0">
                <a:solidFill>
                  <a:schemeClr val="tx1"/>
                </a:solidFill>
              </a:rPr>
              <a:t>Establish an integrated National Heritage Policy Framework </a:t>
            </a:r>
            <a:r>
              <a:rPr lang="en-US" sz="1300" b="0" dirty="0">
                <a:solidFill>
                  <a:schemeClr val="tx1"/>
                </a:solidFill>
              </a:rPr>
              <a:t>in order to address the fragmentation and duplications in the current overlapping heritage architecture in order to eliminate duplication and overlaps for greater integration, consolidation, coherence, optimal functioning and effective delivery and ensure a coherent arts, culture and heritage intergovernmental policy across national, provincial and local sphere of governance;</a:t>
            </a:r>
          </a:p>
          <a:p>
            <a:pPr marL="0" indent="0" algn="just">
              <a:lnSpc>
                <a:spcPct val="150000"/>
              </a:lnSpc>
              <a:buNone/>
            </a:pPr>
            <a:r>
              <a:rPr lang="en-US" sz="1300" b="0" dirty="0">
                <a:solidFill>
                  <a:schemeClr val="tx1"/>
                </a:solidFill>
              </a:rPr>
              <a:t>(f) </a:t>
            </a:r>
            <a:r>
              <a:rPr lang="en-US" sz="1300" dirty="0">
                <a:solidFill>
                  <a:schemeClr val="tx1"/>
                </a:solidFill>
              </a:rPr>
              <a:t>Have an integrated National Policy on Museums </a:t>
            </a:r>
            <a:r>
              <a:rPr lang="en-US" sz="1300" b="0" dirty="0">
                <a:solidFill>
                  <a:schemeClr val="tx1"/>
                </a:solidFill>
              </a:rPr>
              <a:t>to address the incoherent and fragmented dispensation of the past policy;</a:t>
            </a:r>
          </a:p>
          <a:p>
            <a:pPr marL="0" indent="0" algn="just">
              <a:lnSpc>
                <a:spcPct val="150000"/>
              </a:lnSpc>
              <a:buNone/>
            </a:pPr>
            <a:r>
              <a:rPr lang="en-US" sz="1300" b="0" dirty="0">
                <a:solidFill>
                  <a:schemeClr val="tx1"/>
                </a:solidFill>
              </a:rPr>
              <a:t>(g) </a:t>
            </a:r>
            <a:r>
              <a:rPr lang="en-US" sz="1300" dirty="0">
                <a:solidFill>
                  <a:schemeClr val="tx1"/>
                </a:solidFill>
              </a:rPr>
              <a:t>Review the position of discipline-specific training within the FET</a:t>
            </a:r>
            <a:r>
              <a:rPr lang="en-US" sz="1300" b="0" dirty="0">
                <a:solidFill>
                  <a:schemeClr val="tx1"/>
                </a:solidFill>
              </a:rPr>
              <a:t> college system</a:t>
            </a:r>
            <a:r>
              <a:rPr lang="en-US" sz="1300" dirty="0"/>
              <a:t> </a:t>
            </a:r>
            <a:r>
              <a:rPr lang="en-US" sz="1300" b="0" dirty="0">
                <a:solidFill>
                  <a:schemeClr val="tx1"/>
                </a:solidFill>
              </a:rPr>
              <a:t>and Finalise discussions relevant stakeholders regarding the </a:t>
            </a:r>
            <a:r>
              <a:rPr lang="en-US" sz="1300" dirty="0">
                <a:solidFill>
                  <a:schemeClr val="tx1"/>
                </a:solidFill>
              </a:rPr>
              <a:t>proposed new SETA landscape;</a:t>
            </a:r>
          </a:p>
          <a:p>
            <a:pPr marL="0" indent="0" algn="just">
              <a:lnSpc>
                <a:spcPct val="150000"/>
              </a:lnSpc>
              <a:buNone/>
            </a:pPr>
            <a:endParaRPr lang="en-US" sz="1300" b="0" dirty="0" smtClean="0">
              <a:solidFill>
                <a:srgbClr val="FF0000"/>
              </a:solidFill>
            </a:endParaRPr>
          </a:p>
          <a:p>
            <a:pPr algn="just">
              <a:buAutoNum type="alphaLcParenBoth"/>
            </a:pPr>
            <a:endParaRPr lang="en-US" sz="1300" b="0" dirty="0" smtClean="0">
              <a:solidFill>
                <a:schemeClr val="tx1"/>
              </a:solidFill>
            </a:endParaRPr>
          </a:p>
          <a:p>
            <a:pPr marL="0" indent="0">
              <a:buNone/>
            </a:pPr>
            <a:endParaRPr lang="en-US" sz="1300" b="0" dirty="0">
              <a:solidFill>
                <a:schemeClr val="tx1"/>
              </a:solidFill>
            </a:endParaRPr>
          </a:p>
        </p:txBody>
      </p:sp>
      <p:sp>
        <p:nvSpPr>
          <p:cNvPr id="4" name="Slide Number Placeholder 3"/>
          <p:cNvSpPr>
            <a:spLocks noGrp="1"/>
          </p:cNvSpPr>
          <p:nvPr>
            <p:ph type="sldNum" sz="quarter" idx="4"/>
          </p:nvPr>
        </p:nvSpPr>
        <p:spPr/>
        <p:txBody>
          <a:bodyPr/>
          <a:lstStyle/>
          <a:p>
            <a:r>
              <a:rPr lang="en-ZA" sz="1200" b="1" dirty="0">
                <a:solidFill>
                  <a:schemeClr val="tx1"/>
                </a:solidFill>
                <a:latin typeface="Arial" panose="020B0604020202020204" pitchFamily="34" charset="0"/>
                <a:cs typeface="Arial" panose="020B0604020202020204" pitchFamily="34" charset="0"/>
              </a:rPr>
              <a:t>6</a:t>
            </a:r>
            <a:endParaRPr lang="en-ZA" sz="12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19595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48072"/>
          </a:xfrm>
        </p:spPr>
        <p:txBody>
          <a:bodyPr>
            <a:noAutofit/>
          </a:bodyPr>
          <a:lstStyle/>
          <a:p>
            <a:r>
              <a:rPr lang="en-US" sz="2200" dirty="0" smtClean="0"/>
              <a:t>   DISCUSSION OF SOME OF THE PROPOSALS…</a:t>
            </a:r>
            <a:endParaRPr lang="en-US" sz="2200" dirty="0"/>
          </a:p>
        </p:txBody>
      </p:sp>
      <p:sp>
        <p:nvSpPr>
          <p:cNvPr id="3" name="Content Placeholder 2"/>
          <p:cNvSpPr>
            <a:spLocks noGrp="1"/>
          </p:cNvSpPr>
          <p:nvPr>
            <p:ph idx="1"/>
          </p:nvPr>
        </p:nvSpPr>
        <p:spPr>
          <a:xfrm>
            <a:off x="107504" y="377012"/>
            <a:ext cx="8928992" cy="5788291"/>
          </a:xfrm>
        </p:spPr>
        <p:txBody>
          <a:bodyPr>
            <a:noAutofit/>
          </a:bodyPr>
          <a:lstStyle/>
          <a:p>
            <a:pPr marL="91440" indent="0" algn="just">
              <a:lnSpc>
                <a:spcPct val="170000"/>
              </a:lnSpc>
              <a:spcBef>
                <a:spcPts val="0"/>
              </a:spcBef>
              <a:buNone/>
            </a:pPr>
            <a:r>
              <a:rPr lang="en-US" sz="1200" dirty="0" smtClean="0">
                <a:solidFill>
                  <a:schemeClr val="tx1"/>
                </a:solidFill>
              </a:rPr>
              <a:t>2. </a:t>
            </a:r>
            <a:r>
              <a:rPr lang="en-US" sz="1200" u="sng" dirty="0" smtClean="0">
                <a:solidFill>
                  <a:schemeClr val="tx1"/>
                </a:solidFill>
              </a:rPr>
              <a:t>Establishment of institutions</a:t>
            </a:r>
            <a:endParaRPr lang="en-US" sz="1200" dirty="0">
              <a:solidFill>
                <a:schemeClr val="tx1"/>
              </a:solidFill>
            </a:endParaRPr>
          </a:p>
          <a:p>
            <a:pPr marL="320040" indent="-228600" algn="just">
              <a:lnSpc>
                <a:spcPct val="170000"/>
              </a:lnSpc>
              <a:spcBef>
                <a:spcPts val="0"/>
              </a:spcBef>
              <a:buFont typeface="+mj-lt"/>
              <a:buAutoNum type="alphaLcParenR"/>
            </a:pPr>
            <a:r>
              <a:rPr lang="en-US" sz="1200" b="0" dirty="0" smtClean="0">
                <a:solidFill>
                  <a:schemeClr val="tx1"/>
                </a:solidFill>
              </a:rPr>
              <a:t>Establishment of </a:t>
            </a:r>
            <a:r>
              <a:rPr lang="en-US" sz="1200" dirty="0" smtClean="0">
                <a:solidFill>
                  <a:schemeClr val="tx1"/>
                </a:solidFill>
              </a:rPr>
              <a:t>African Arts, Culture and Heritage Centres </a:t>
            </a:r>
            <a:r>
              <a:rPr lang="en-US" sz="1200" b="0" dirty="0" smtClean="0">
                <a:solidFill>
                  <a:schemeClr val="tx1"/>
                </a:solidFill>
              </a:rPr>
              <a:t>at Tertiary Institutions / </a:t>
            </a:r>
            <a:r>
              <a:rPr lang="en-US" sz="1200" dirty="0" smtClean="0">
                <a:solidFill>
                  <a:schemeClr val="tx1"/>
                </a:solidFill>
              </a:rPr>
              <a:t>Establishment </a:t>
            </a:r>
            <a:r>
              <a:rPr lang="en-US" sz="1200" dirty="0">
                <a:solidFill>
                  <a:schemeClr val="tx1"/>
                </a:solidFill>
              </a:rPr>
              <a:t>of </a:t>
            </a:r>
            <a:r>
              <a:rPr lang="en-US" sz="1200" dirty="0" smtClean="0">
                <a:solidFill>
                  <a:schemeClr val="tx1"/>
                </a:solidFill>
              </a:rPr>
              <a:t>departments</a:t>
            </a:r>
            <a:r>
              <a:rPr lang="en-US" sz="1200" dirty="0">
                <a:solidFill>
                  <a:schemeClr val="tx1"/>
                </a:solidFill>
              </a:rPr>
              <a:t>, divisions and entities at </a:t>
            </a:r>
            <a:r>
              <a:rPr lang="en-US" sz="1200" dirty="0" smtClean="0">
                <a:solidFill>
                  <a:schemeClr val="tx1"/>
                </a:solidFill>
              </a:rPr>
              <a:t>Tertiary </a:t>
            </a:r>
            <a:r>
              <a:rPr lang="en-US" sz="1200" dirty="0">
                <a:solidFill>
                  <a:schemeClr val="tx1"/>
                </a:solidFill>
              </a:rPr>
              <a:t>I</a:t>
            </a:r>
            <a:r>
              <a:rPr lang="en-US" sz="1200" dirty="0" smtClean="0">
                <a:solidFill>
                  <a:schemeClr val="tx1"/>
                </a:solidFill>
              </a:rPr>
              <a:t>nstitutions </a:t>
            </a:r>
            <a:r>
              <a:rPr lang="en-US" sz="1200" b="0" dirty="0">
                <a:solidFill>
                  <a:schemeClr val="tx1"/>
                </a:solidFill>
              </a:rPr>
              <a:t>focused on arts, culture and heritage </a:t>
            </a:r>
            <a:r>
              <a:rPr lang="en-US" sz="1200" b="0" dirty="0" smtClean="0">
                <a:solidFill>
                  <a:schemeClr val="tx1"/>
                </a:solidFill>
              </a:rPr>
              <a:t>policy, management </a:t>
            </a:r>
            <a:r>
              <a:rPr lang="en-US" sz="1200" b="0" dirty="0">
                <a:solidFill>
                  <a:schemeClr val="tx1"/>
                </a:solidFill>
              </a:rPr>
              <a:t>and </a:t>
            </a:r>
            <a:r>
              <a:rPr lang="en-US" sz="1200" b="0" dirty="0" smtClean="0">
                <a:solidFill>
                  <a:schemeClr val="tx1"/>
                </a:solidFill>
              </a:rPr>
              <a:t>administration</a:t>
            </a:r>
            <a:r>
              <a:rPr lang="en-US" sz="1200" dirty="0" smtClean="0">
                <a:solidFill>
                  <a:schemeClr val="tx1"/>
                </a:solidFill>
              </a:rPr>
              <a:t>;</a:t>
            </a:r>
          </a:p>
          <a:p>
            <a:pPr marL="320040" indent="-228600" algn="just">
              <a:lnSpc>
                <a:spcPct val="170000"/>
              </a:lnSpc>
              <a:spcBef>
                <a:spcPts val="0"/>
              </a:spcBef>
              <a:buFont typeface="+mj-lt"/>
              <a:buAutoNum type="alphaLcParenR"/>
            </a:pPr>
            <a:r>
              <a:rPr lang="en-US" sz="1200" b="0" dirty="0" smtClean="0">
                <a:solidFill>
                  <a:schemeClr val="tx1"/>
                </a:solidFill>
              </a:rPr>
              <a:t>Establish the viability of establishing a </a:t>
            </a:r>
            <a:r>
              <a:rPr lang="en-US" sz="1200" dirty="0" smtClean="0">
                <a:solidFill>
                  <a:schemeClr val="tx1"/>
                </a:solidFill>
              </a:rPr>
              <a:t>National Research and Development Institute for African Art,     Culture and Heritage</a:t>
            </a:r>
            <a:r>
              <a:rPr lang="en-US" sz="1200" b="0" dirty="0">
                <a:solidFill>
                  <a:schemeClr val="tx1"/>
                </a:solidFill>
              </a:rPr>
              <a:t> </a:t>
            </a:r>
            <a:r>
              <a:rPr lang="en-US" sz="1200" b="0" dirty="0" smtClean="0">
                <a:solidFill>
                  <a:schemeClr val="tx1"/>
                </a:solidFill>
              </a:rPr>
              <a:t>/</a:t>
            </a:r>
            <a:r>
              <a:rPr lang="en-US" sz="1200" dirty="0"/>
              <a:t> </a:t>
            </a:r>
            <a:r>
              <a:rPr lang="en-US" sz="1200" b="0" dirty="0">
                <a:solidFill>
                  <a:schemeClr val="tx1"/>
                </a:solidFill>
              </a:rPr>
              <a:t>A portion of </a:t>
            </a:r>
            <a:r>
              <a:rPr lang="en-US" sz="1200" dirty="0">
                <a:solidFill>
                  <a:schemeClr val="tx1"/>
                </a:solidFill>
              </a:rPr>
              <a:t>national, provincial and local funding must be set aside for </a:t>
            </a:r>
            <a:r>
              <a:rPr lang="en-US" sz="1200" dirty="0" smtClean="0">
                <a:solidFill>
                  <a:schemeClr val="tx1"/>
                </a:solidFill>
              </a:rPr>
              <a:t>research and </a:t>
            </a:r>
            <a:r>
              <a:rPr lang="en-US" sz="1200" dirty="0">
                <a:solidFill>
                  <a:schemeClr val="tx1"/>
                </a:solidFill>
              </a:rPr>
              <a:t>teaching </a:t>
            </a:r>
            <a:r>
              <a:rPr lang="en-US" sz="1200" b="0" dirty="0">
                <a:solidFill>
                  <a:schemeClr val="tx1"/>
                </a:solidFill>
              </a:rPr>
              <a:t>and learning in the fields of management training and </a:t>
            </a:r>
            <a:r>
              <a:rPr lang="en-US" sz="1200" b="0" dirty="0" smtClean="0">
                <a:solidFill>
                  <a:schemeClr val="tx1"/>
                </a:solidFill>
              </a:rPr>
              <a:t>internships;</a:t>
            </a:r>
          </a:p>
          <a:p>
            <a:pPr marL="320040" indent="-228600" algn="just">
              <a:lnSpc>
                <a:spcPct val="170000"/>
              </a:lnSpc>
              <a:spcBef>
                <a:spcPts val="0"/>
              </a:spcBef>
              <a:buFont typeface="+mj-lt"/>
              <a:buAutoNum type="alphaLcParenR"/>
            </a:pPr>
            <a:r>
              <a:rPr lang="en-US" sz="1200" b="0" dirty="0" smtClean="0">
                <a:solidFill>
                  <a:schemeClr val="tx1"/>
                </a:solidFill>
              </a:rPr>
              <a:t>Establish </a:t>
            </a:r>
            <a:r>
              <a:rPr lang="en-US" sz="1200" dirty="0" smtClean="0">
                <a:solidFill>
                  <a:schemeClr val="tx1"/>
                </a:solidFill>
              </a:rPr>
              <a:t>National Theatre, Dance, Orchestral companies</a:t>
            </a:r>
            <a:r>
              <a:rPr lang="en-US" sz="1200" b="0" dirty="0" smtClean="0">
                <a:solidFill>
                  <a:schemeClr val="tx1"/>
                </a:solidFill>
              </a:rPr>
              <a:t>;</a:t>
            </a:r>
          </a:p>
          <a:p>
            <a:pPr marL="320040" indent="-228600" algn="just">
              <a:lnSpc>
                <a:spcPct val="170000"/>
              </a:lnSpc>
              <a:spcBef>
                <a:spcPts val="0"/>
              </a:spcBef>
              <a:buFont typeface="+mj-lt"/>
              <a:buAutoNum type="alphaLcParenR"/>
            </a:pPr>
            <a:r>
              <a:rPr lang="en-US" sz="1200" b="0" dirty="0" smtClean="0">
                <a:solidFill>
                  <a:schemeClr val="tx1"/>
                </a:solidFill>
              </a:rPr>
              <a:t>As </a:t>
            </a:r>
            <a:r>
              <a:rPr lang="en-US" sz="1200" b="0" dirty="0">
                <a:solidFill>
                  <a:schemeClr val="tx1"/>
                </a:solidFill>
              </a:rPr>
              <a:t>per the findings of a feasibility study, </a:t>
            </a:r>
            <a:r>
              <a:rPr lang="en-US" sz="1200" dirty="0">
                <a:solidFill>
                  <a:schemeClr val="tx1"/>
                </a:solidFill>
              </a:rPr>
              <a:t>establish an independent body to facilitate Artistic Reproduction </a:t>
            </a:r>
            <a:r>
              <a:rPr lang="en-US" sz="1200" dirty="0" smtClean="0">
                <a:solidFill>
                  <a:schemeClr val="tx1"/>
                </a:solidFill>
              </a:rPr>
              <a:t>  Rights </a:t>
            </a:r>
            <a:r>
              <a:rPr lang="en-US" sz="1200" dirty="0">
                <a:solidFill>
                  <a:schemeClr val="tx1"/>
                </a:solidFill>
              </a:rPr>
              <a:t>(ARR) </a:t>
            </a:r>
            <a:r>
              <a:rPr lang="en-US" sz="1200" dirty="0" smtClean="0">
                <a:solidFill>
                  <a:schemeClr val="tx1"/>
                </a:solidFill>
              </a:rPr>
              <a:t>management;</a:t>
            </a:r>
          </a:p>
          <a:p>
            <a:pPr marL="320040" indent="-228600" algn="just">
              <a:lnSpc>
                <a:spcPct val="170000"/>
              </a:lnSpc>
              <a:spcBef>
                <a:spcPts val="0"/>
              </a:spcBef>
              <a:buFont typeface="+mj-lt"/>
              <a:buAutoNum type="alphaLcParenR"/>
            </a:pPr>
            <a:r>
              <a:rPr lang="en-US" sz="1200" b="0" dirty="0" smtClean="0">
                <a:solidFill>
                  <a:schemeClr val="tx1"/>
                </a:solidFill>
              </a:rPr>
              <a:t>Establish </a:t>
            </a:r>
            <a:r>
              <a:rPr lang="en-US" sz="1200" b="0" dirty="0">
                <a:solidFill>
                  <a:schemeClr val="tx1"/>
                </a:solidFill>
              </a:rPr>
              <a:t>a </a:t>
            </a:r>
            <a:r>
              <a:rPr lang="en-US" sz="1200" dirty="0">
                <a:solidFill>
                  <a:schemeClr val="tx1"/>
                </a:solidFill>
              </a:rPr>
              <a:t>National Monuments, Heritage Sites and Resources Commission (National Heritage </a:t>
            </a:r>
            <a:r>
              <a:rPr lang="en-US" sz="1200" dirty="0" smtClean="0">
                <a:solidFill>
                  <a:schemeClr val="tx1"/>
                </a:solidFill>
              </a:rPr>
              <a:t>Resources </a:t>
            </a:r>
            <a:r>
              <a:rPr lang="en-US" sz="1200" dirty="0">
                <a:solidFill>
                  <a:schemeClr val="tx1"/>
                </a:solidFill>
              </a:rPr>
              <a:t>Commission</a:t>
            </a:r>
            <a:r>
              <a:rPr lang="en-US" sz="1200" dirty="0" smtClean="0">
                <a:solidFill>
                  <a:schemeClr val="tx1"/>
                </a:solidFill>
              </a:rPr>
              <a:t>)</a:t>
            </a:r>
            <a:r>
              <a:rPr lang="en-US" sz="1200" b="0" dirty="0" smtClean="0">
                <a:solidFill>
                  <a:schemeClr val="tx1"/>
                </a:solidFill>
              </a:rPr>
              <a:t>;</a:t>
            </a:r>
          </a:p>
          <a:p>
            <a:pPr marL="320040" indent="-228600" algn="just">
              <a:lnSpc>
                <a:spcPct val="170000"/>
              </a:lnSpc>
              <a:spcBef>
                <a:spcPts val="0"/>
              </a:spcBef>
              <a:buFont typeface="+mj-lt"/>
              <a:buAutoNum type="alphaLcParenR"/>
            </a:pPr>
            <a:r>
              <a:rPr lang="en-US" sz="1200" b="0" dirty="0" smtClean="0">
                <a:solidFill>
                  <a:schemeClr val="tx1"/>
                </a:solidFill>
              </a:rPr>
              <a:t>Establish </a:t>
            </a:r>
            <a:r>
              <a:rPr lang="en-US" sz="1200" b="0" dirty="0">
                <a:solidFill>
                  <a:schemeClr val="tx1"/>
                </a:solidFill>
              </a:rPr>
              <a:t>a </a:t>
            </a:r>
            <a:r>
              <a:rPr lang="en-US" sz="1200" dirty="0">
                <a:solidFill>
                  <a:schemeClr val="tx1"/>
                </a:solidFill>
              </a:rPr>
              <a:t>National Geographical Place Names Commission</a:t>
            </a:r>
            <a:r>
              <a:rPr lang="en-US" sz="1200" b="0" dirty="0">
                <a:solidFill>
                  <a:schemeClr val="tx1"/>
                </a:solidFill>
              </a:rPr>
              <a:t>. This appears to  be a proposed name change </a:t>
            </a:r>
            <a:r>
              <a:rPr lang="en-US" sz="1200" b="0" dirty="0" smtClean="0">
                <a:solidFill>
                  <a:schemeClr val="tx1"/>
                </a:solidFill>
              </a:rPr>
              <a:t>in </a:t>
            </a:r>
            <a:r>
              <a:rPr lang="en-US" sz="1200" b="0" dirty="0">
                <a:solidFill>
                  <a:schemeClr val="tx1"/>
                </a:solidFill>
              </a:rPr>
              <a:t>relation to the South African Geographical Names Council (SAGNC</a:t>
            </a:r>
            <a:r>
              <a:rPr lang="en-US" sz="1200" b="0" dirty="0" smtClean="0">
                <a:solidFill>
                  <a:schemeClr val="tx1"/>
                </a:solidFill>
              </a:rPr>
              <a:t>);</a:t>
            </a:r>
          </a:p>
          <a:p>
            <a:pPr marL="320040" indent="-228600" algn="just">
              <a:lnSpc>
                <a:spcPct val="170000"/>
              </a:lnSpc>
              <a:spcBef>
                <a:spcPts val="0"/>
              </a:spcBef>
              <a:buFont typeface="+mj-lt"/>
              <a:buAutoNum type="alphaLcParenR"/>
            </a:pPr>
            <a:r>
              <a:rPr lang="en-US" sz="1200" dirty="0" smtClean="0">
                <a:solidFill>
                  <a:schemeClr val="tx1"/>
                </a:solidFill>
              </a:rPr>
              <a:t>Heraldry </a:t>
            </a:r>
            <a:r>
              <a:rPr lang="en-US" sz="1200" dirty="0">
                <a:solidFill>
                  <a:schemeClr val="tx1"/>
                </a:solidFill>
              </a:rPr>
              <a:t>and National Symbols Commission</a:t>
            </a:r>
            <a:r>
              <a:rPr lang="en-US" sz="1200" b="0" dirty="0">
                <a:solidFill>
                  <a:schemeClr val="tx1"/>
                </a:solidFill>
              </a:rPr>
              <a:t>. This appears to  be a proposed name change in relation to the </a:t>
            </a:r>
            <a:r>
              <a:rPr lang="en-US" sz="1200" b="0" dirty="0" smtClean="0">
                <a:solidFill>
                  <a:schemeClr val="tx1"/>
                </a:solidFill>
              </a:rPr>
              <a:t>Bureau </a:t>
            </a:r>
            <a:r>
              <a:rPr lang="en-US" sz="1200" b="0" dirty="0">
                <a:solidFill>
                  <a:schemeClr val="tx1"/>
                </a:solidFill>
              </a:rPr>
              <a:t>of </a:t>
            </a:r>
            <a:r>
              <a:rPr lang="en-US" sz="1200" b="0" dirty="0" smtClean="0">
                <a:solidFill>
                  <a:schemeClr val="tx1"/>
                </a:solidFill>
              </a:rPr>
              <a:t>Heraldry;</a:t>
            </a:r>
          </a:p>
          <a:p>
            <a:pPr marL="320040" indent="-228600" algn="just">
              <a:lnSpc>
                <a:spcPct val="170000"/>
              </a:lnSpc>
              <a:spcBef>
                <a:spcPts val="0"/>
              </a:spcBef>
              <a:buFont typeface="+mj-lt"/>
              <a:buAutoNum type="alphaLcParenR"/>
            </a:pPr>
            <a:r>
              <a:rPr lang="en-US" sz="1200" b="0" dirty="0" smtClean="0">
                <a:solidFill>
                  <a:schemeClr val="tx1"/>
                </a:solidFill>
              </a:rPr>
              <a:t>Proposes </a:t>
            </a:r>
            <a:r>
              <a:rPr lang="en-US" sz="1200" b="0" dirty="0">
                <a:solidFill>
                  <a:schemeClr val="tx1"/>
                </a:solidFill>
              </a:rPr>
              <a:t>a numerous kinds of libraries – consider the need to have a one stop library with sections for </a:t>
            </a:r>
            <a:r>
              <a:rPr lang="en-US" sz="1200" b="0" dirty="0" smtClean="0">
                <a:solidFill>
                  <a:schemeClr val="tx1"/>
                </a:solidFill>
              </a:rPr>
              <a:t>differently </a:t>
            </a:r>
            <a:r>
              <a:rPr lang="en-US" sz="1200" b="0" dirty="0">
                <a:solidFill>
                  <a:schemeClr val="tx1"/>
                </a:solidFill>
              </a:rPr>
              <a:t>abled </a:t>
            </a:r>
            <a:r>
              <a:rPr lang="en-US" sz="1200" b="0" dirty="0" smtClean="0">
                <a:solidFill>
                  <a:schemeClr val="tx1"/>
                </a:solidFill>
              </a:rPr>
              <a:t>users;</a:t>
            </a:r>
          </a:p>
          <a:p>
            <a:pPr marL="320040" indent="-228600" algn="just">
              <a:lnSpc>
                <a:spcPct val="170000"/>
              </a:lnSpc>
              <a:spcBef>
                <a:spcPts val="0"/>
              </a:spcBef>
              <a:buFont typeface="+mj-lt"/>
              <a:buAutoNum type="alphaLcParenR"/>
            </a:pPr>
            <a:r>
              <a:rPr lang="en-US" sz="1200" b="0" dirty="0" smtClean="0">
                <a:solidFill>
                  <a:schemeClr val="tx1"/>
                </a:solidFill>
              </a:rPr>
              <a:t>Establish </a:t>
            </a:r>
            <a:r>
              <a:rPr lang="en-US" sz="1200" b="0" dirty="0">
                <a:solidFill>
                  <a:schemeClr val="tx1"/>
                </a:solidFill>
              </a:rPr>
              <a:t>a </a:t>
            </a:r>
            <a:r>
              <a:rPr lang="en-US" sz="1200" dirty="0">
                <a:solidFill>
                  <a:schemeClr val="tx1"/>
                </a:solidFill>
              </a:rPr>
              <a:t>South African Book Development Council </a:t>
            </a:r>
            <a:r>
              <a:rPr lang="en-US" sz="1200" b="0" dirty="0">
                <a:solidFill>
                  <a:schemeClr val="tx1"/>
                </a:solidFill>
              </a:rPr>
              <a:t>as a statutory body;</a:t>
            </a:r>
          </a:p>
          <a:p>
            <a:pPr marL="91440" indent="0" algn="just">
              <a:lnSpc>
                <a:spcPct val="170000"/>
              </a:lnSpc>
              <a:spcBef>
                <a:spcPts val="0"/>
              </a:spcBef>
              <a:buNone/>
            </a:pPr>
            <a:endParaRPr lang="en-US" sz="1200" b="0" dirty="0" smtClean="0">
              <a:solidFill>
                <a:schemeClr val="tx1"/>
              </a:solidFill>
            </a:endParaRPr>
          </a:p>
          <a:p>
            <a:pPr marL="91440" indent="0" algn="just">
              <a:lnSpc>
                <a:spcPct val="170000"/>
              </a:lnSpc>
              <a:spcBef>
                <a:spcPts val="0"/>
              </a:spcBef>
              <a:buNone/>
            </a:pPr>
            <a:endParaRPr lang="en-US" sz="1200" b="0" dirty="0" smtClean="0">
              <a:solidFill>
                <a:schemeClr val="tx1"/>
              </a:solidFill>
            </a:endParaRPr>
          </a:p>
          <a:p>
            <a:pPr marL="91440" indent="0" algn="just">
              <a:buNone/>
            </a:pPr>
            <a:endParaRPr lang="en-US" sz="1200" b="0" dirty="0">
              <a:solidFill>
                <a:schemeClr val="tx1"/>
              </a:solidFill>
            </a:endParaRPr>
          </a:p>
        </p:txBody>
      </p:sp>
      <p:sp>
        <p:nvSpPr>
          <p:cNvPr id="4" name="Slide Number Placeholder 3"/>
          <p:cNvSpPr>
            <a:spLocks noGrp="1"/>
          </p:cNvSpPr>
          <p:nvPr>
            <p:ph type="sldNum" sz="quarter" idx="4"/>
          </p:nvPr>
        </p:nvSpPr>
        <p:spPr>
          <a:xfrm>
            <a:off x="8183740" y="6165304"/>
            <a:ext cx="514400" cy="365125"/>
          </a:xfrm>
        </p:spPr>
        <p:txBody>
          <a:bodyPr/>
          <a:lstStyle/>
          <a:p>
            <a:r>
              <a:rPr lang="en-ZA" sz="1200" b="1" dirty="0" smtClean="0">
                <a:solidFill>
                  <a:schemeClr val="tx1"/>
                </a:solidFill>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xmlns="" val="1992651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76064"/>
          </a:xfrm>
        </p:spPr>
        <p:txBody>
          <a:bodyPr>
            <a:normAutofit/>
          </a:bodyPr>
          <a:lstStyle/>
          <a:p>
            <a:r>
              <a:rPr lang="en-US" sz="2200" dirty="0" smtClean="0"/>
              <a:t>          DISCUSSION OF SOME OF THE PROPOSALS...</a:t>
            </a:r>
            <a:endParaRPr lang="en-US" sz="2200" dirty="0"/>
          </a:p>
        </p:txBody>
      </p:sp>
      <p:sp>
        <p:nvSpPr>
          <p:cNvPr id="3" name="Content Placeholder 2"/>
          <p:cNvSpPr>
            <a:spLocks noGrp="1"/>
          </p:cNvSpPr>
          <p:nvPr>
            <p:ph idx="1"/>
          </p:nvPr>
        </p:nvSpPr>
        <p:spPr>
          <a:xfrm>
            <a:off x="323528" y="764704"/>
            <a:ext cx="8820472" cy="5178897"/>
          </a:xfrm>
        </p:spPr>
        <p:txBody>
          <a:bodyPr>
            <a:noAutofit/>
          </a:bodyPr>
          <a:lstStyle/>
          <a:p>
            <a:pPr marL="0" indent="0" algn="just">
              <a:lnSpc>
                <a:spcPct val="170000"/>
              </a:lnSpc>
              <a:buNone/>
            </a:pPr>
            <a:r>
              <a:rPr lang="en-US" sz="1200" b="0" dirty="0" smtClean="0">
                <a:solidFill>
                  <a:schemeClr val="tx1"/>
                </a:solidFill>
              </a:rPr>
              <a:t>(j) Establish </a:t>
            </a:r>
            <a:r>
              <a:rPr lang="en-US" sz="1200" b="0" dirty="0">
                <a:solidFill>
                  <a:schemeClr val="tx1"/>
                </a:solidFill>
              </a:rPr>
              <a:t>the </a:t>
            </a:r>
            <a:r>
              <a:rPr lang="en-US" sz="1200" dirty="0">
                <a:solidFill>
                  <a:schemeClr val="tx1"/>
                </a:solidFill>
              </a:rPr>
              <a:t>National Events, Technical and Productions Skills Academy </a:t>
            </a:r>
            <a:r>
              <a:rPr lang="en-US" sz="1200" b="0" dirty="0">
                <a:solidFill>
                  <a:schemeClr val="tx1"/>
                </a:solidFill>
              </a:rPr>
              <a:t>(replacing NaCISA that proposed in a 2005 feasibility study);</a:t>
            </a:r>
          </a:p>
          <a:p>
            <a:pPr marL="0" indent="0" algn="just">
              <a:lnSpc>
                <a:spcPct val="170000"/>
              </a:lnSpc>
              <a:buNone/>
            </a:pPr>
            <a:r>
              <a:rPr lang="en-US" sz="1200" b="0" dirty="0" smtClean="0">
                <a:solidFill>
                  <a:schemeClr val="tx1"/>
                </a:solidFill>
              </a:rPr>
              <a:t>(</a:t>
            </a:r>
            <a:r>
              <a:rPr lang="en-US" sz="1200" b="0" dirty="0">
                <a:solidFill>
                  <a:schemeClr val="tx1"/>
                </a:solidFill>
              </a:rPr>
              <a:t>k) Have a </a:t>
            </a:r>
            <a:r>
              <a:rPr lang="en-US" sz="1200" dirty="0">
                <a:solidFill>
                  <a:schemeClr val="tx1"/>
                </a:solidFill>
              </a:rPr>
              <a:t>National Skills Academy, Sourcing enterprise, cultural precincts</a:t>
            </a:r>
            <a:r>
              <a:rPr lang="en-US" sz="1200" b="0" dirty="0">
                <a:solidFill>
                  <a:schemeClr val="tx1"/>
                </a:solidFill>
              </a:rPr>
              <a:t> in all provinces </a:t>
            </a:r>
            <a:r>
              <a:rPr lang="en-US" sz="1200" b="0" dirty="0" smtClean="0">
                <a:solidFill>
                  <a:schemeClr val="tx1"/>
                </a:solidFill>
              </a:rPr>
              <a:t>etc. </a:t>
            </a:r>
            <a:r>
              <a:rPr lang="en-US" sz="1200" b="0" dirty="0">
                <a:solidFill>
                  <a:schemeClr val="tx1"/>
                </a:solidFill>
              </a:rPr>
              <a:t>– review the MGE strategy;</a:t>
            </a:r>
          </a:p>
          <a:p>
            <a:pPr marL="0" indent="0" algn="just">
              <a:lnSpc>
                <a:spcPct val="170000"/>
              </a:lnSpc>
              <a:buNone/>
            </a:pPr>
            <a:r>
              <a:rPr lang="en-US" sz="1200" b="0" dirty="0" smtClean="0">
                <a:solidFill>
                  <a:schemeClr val="tx1"/>
                </a:solidFill>
              </a:rPr>
              <a:t>(</a:t>
            </a:r>
            <a:r>
              <a:rPr lang="en-US" sz="1200" b="0" dirty="0">
                <a:solidFill>
                  <a:schemeClr val="tx1"/>
                </a:solidFill>
              </a:rPr>
              <a:t>l) </a:t>
            </a:r>
            <a:r>
              <a:rPr lang="en-US" sz="1200" dirty="0">
                <a:solidFill>
                  <a:schemeClr val="tx1"/>
                </a:solidFill>
              </a:rPr>
              <a:t>Explore the possibility of establishing a fully-fledged Benevolent Fund </a:t>
            </a:r>
            <a:r>
              <a:rPr lang="en-US" sz="1200" b="0" dirty="0">
                <a:solidFill>
                  <a:schemeClr val="tx1"/>
                </a:solidFill>
              </a:rPr>
              <a:t>as outlined by the research commissioned by DAC several years ago</a:t>
            </a:r>
            <a:r>
              <a:rPr lang="en-US" sz="1200" b="0" dirty="0" smtClean="0">
                <a:solidFill>
                  <a:schemeClr val="tx1"/>
                </a:solidFill>
              </a:rPr>
              <a:t>;</a:t>
            </a:r>
          </a:p>
          <a:p>
            <a:pPr marL="0" indent="0" algn="just">
              <a:lnSpc>
                <a:spcPct val="170000"/>
              </a:lnSpc>
              <a:buNone/>
            </a:pPr>
            <a:endParaRPr lang="en-US" sz="1200" b="0" dirty="0">
              <a:solidFill>
                <a:schemeClr val="tx1"/>
              </a:solidFill>
            </a:endParaRPr>
          </a:p>
          <a:p>
            <a:pPr algn="just">
              <a:buAutoNum type="arabicPeriod" startAt="3"/>
            </a:pPr>
            <a:r>
              <a:rPr lang="en-US" sz="1200" u="sng" dirty="0" smtClean="0">
                <a:solidFill>
                  <a:schemeClr val="tx1"/>
                </a:solidFill>
              </a:rPr>
              <a:t>Proposed affiliation</a:t>
            </a:r>
          </a:p>
          <a:p>
            <a:pPr algn="just">
              <a:buAutoNum type="alphaLcParenBoth"/>
            </a:pPr>
            <a:r>
              <a:rPr lang="en-US" sz="1200" b="0" dirty="0" smtClean="0">
                <a:solidFill>
                  <a:schemeClr val="tx1"/>
                </a:solidFill>
              </a:rPr>
              <a:t>Arts</a:t>
            </a:r>
            <a:r>
              <a:rPr lang="en-US" sz="1200" b="0" dirty="0">
                <a:solidFill>
                  <a:schemeClr val="tx1"/>
                </a:solidFill>
              </a:rPr>
              <a:t>, Culture and Heritage be represented in the </a:t>
            </a:r>
            <a:r>
              <a:rPr lang="en-US" sz="1200" dirty="0">
                <a:solidFill>
                  <a:schemeClr val="tx1"/>
                </a:solidFill>
              </a:rPr>
              <a:t>National Indigenous Knowledge Systems Office (NIKSO</a:t>
            </a:r>
            <a:r>
              <a:rPr lang="en-US" sz="1200" dirty="0" smtClean="0">
                <a:solidFill>
                  <a:schemeClr val="tx1"/>
                </a:solidFill>
              </a:rPr>
              <a:t>)</a:t>
            </a:r>
            <a:r>
              <a:rPr lang="en-US" sz="1200" b="0" dirty="0" smtClean="0">
                <a:solidFill>
                  <a:schemeClr val="tx1"/>
                </a:solidFill>
              </a:rPr>
              <a:t>;</a:t>
            </a:r>
          </a:p>
          <a:p>
            <a:pPr algn="just">
              <a:lnSpc>
                <a:spcPct val="170000"/>
              </a:lnSpc>
              <a:buAutoNum type="alphaLcParenBoth"/>
            </a:pPr>
            <a:r>
              <a:rPr lang="en-US" sz="1200" b="0" dirty="0" smtClean="0">
                <a:solidFill>
                  <a:schemeClr val="tx1"/>
                </a:solidFill>
              </a:rPr>
              <a:t>Establish </a:t>
            </a:r>
            <a:r>
              <a:rPr lang="en-US" sz="1200" b="0" dirty="0">
                <a:solidFill>
                  <a:schemeClr val="tx1"/>
                </a:solidFill>
              </a:rPr>
              <a:t>a </a:t>
            </a:r>
            <a:r>
              <a:rPr lang="en-US" sz="1200" dirty="0">
                <a:solidFill>
                  <a:schemeClr val="tx1"/>
                </a:solidFill>
              </a:rPr>
              <a:t>bi-annual South African Performing Arts </a:t>
            </a:r>
            <a:r>
              <a:rPr lang="en-US" sz="1200" dirty="0" smtClean="0">
                <a:solidFill>
                  <a:schemeClr val="tx1"/>
                </a:solidFill>
              </a:rPr>
              <a:t>Market;</a:t>
            </a:r>
          </a:p>
          <a:p>
            <a:pPr algn="just">
              <a:buAutoNum type="alphaLcParenBoth"/>
            </a:pPr>
            <a:endParaRPr lang="en-US" sz="1200" dirty="0">
              <a:solidFill>
                <a:schemeClr val="tx1"/>
              </a:solidFill>
            </a:endParaRPr>
          </a:p>
          <a:p>
            <a:pPr marL="0" indent="0">
              <a:buNone/>
            </a:pPr>
            <a:r>
              <a:rPr lang="en-US" sz="1200" dirty="0">
                <a:solidFill>
                  <a:schemeClr val="tx1"/>
                </a:solidFill>
              </a:rPr>
              <a:t>4. </a:t>
            </a:r>
            <a:r>
              <a:rPr lang="en-US" sz="1200" dirty="0" smtClean="0">
                <a:solidFill>
                  <a:schemeClr val="tx1"/>
                </a:solidFill>
              </a:rPr>
              <a:t>   </a:t>
            </a:r>
            <a:r>
              <a:rPr lang="en-US" sz="1200" u="sng" dirty="0" smtClean="0">
                <a:solidFill>
                  <a:schemeClr val="tx1"/>
                </a:solidFill>
              </a:rPr>
              <a:t>Proposed </a:t>
            </a:r>
            <a:r>
              <a:rPr lang="en-US" sz="1200" u="sng" dirty="0">
                <a:solidFill>
                  <a:schemeClr val="tx1"/>
                </a:solidFill>
              </a:rPr>
              <a:t>legislation</a:t>
            </a:r>
          </a:p>
          <a:p>
            <a:pPr algn="just">
              <a:lnSpc>
                <a:spcPct val="150000"/>
              </a:lnSpc>
              <a:spcBef>
                <a:spcPts val="0"/>
              </a:spcBef>
              <a:buAutoNum type="alphaLcParenBoth"/>
            </a:pPr>
            <a:r>
              <a:rPr lang="en-US" sz="1200" dirty="0" smtClean="0">
                <a:solidFill>
                  <a:schemeClr val="tx1"/>
                </a:solidFill>
              </a:rPr>
              <a:t>Draft </a:t>
            </a:r>
            <a:r>
              <a:rPr lang="en-US" sz="1200" dirty="0">
                <a:solidFill>
                  <a:schemeClr val="tx1"/>
                </a:solidFill>
              </a:rPr>
              <a:t>legislation for National Museums or amend the Cultural Institutions Act</a:t>
            </a:r>
            <a:r>
              <a:rPr lang="en-US" sz="1200" b="0" dirty="0">
                <a:solidFill>
                  <a:schemeClr val="tx1"/>
                </a:solidFill>
              </a:rPr>
              <a:t> to clarify the role of National Museums;</a:t>
            </a:r>
          </a:p>
          <a:p>
            <a:pPr algn="just">
              <a:lnSpc>
                <a:spcPct val="150000"/>
              </a:lnSpc>
              <a:spcBef>
                <a:spcPts val="0"/>
              </a:spcBef>
              <a:buAutoNum type="alphaLcParenBoth"/>
            </a:pPr>
            <a:r>
              <a:rPr lang="en-US" sz="1200" b="0" dirty="0">
                <a:solidFill>
                  <a:schemeClr val="tx1"/>
                </a:solidFill>
              </a:rPr>
              <a:t>It must be noted that where new institutions will be established or names of current ones be changed, this will invariably require either </a:t>
            </a:r>
            <a:r>
              <a:rPr lang="en-US" sz="1200" dirty="0">
                <a:solidFill>
                  <a:schemeClr val="tx1"/>
                </a:solidFill>
              </a:rPr>
              <a:t>enactment of new legislation, amendment and or repeal of existing legislation</a:t>
            </a:r>
            <a:r>
              <a:rPr lang="en-US" sz="1200" b="0" dirty="0">
                <a:solidFill>
                  <a:schemeClr val="tx1"/>
                </a:solidFill>
              </a:rPr>
              <a:t>; </a:t>
            </a:r>
          </a:p>
          <a:p>
            <a:pPr algn="just">
              <a:lnSpc>
                <a:spcPct val="150000"/>
              </a:lnSpc>
              <a:spcBef>
                <a:spcPts val="0"/>
              </a:spcBef>
              <a:buFont typeface="Arial" pitchFamily="34" charset="0"/>
              <a:buAutoNum type="alphaLcParenBoth"/>
            </a:pPr>
            <a:r>
              <a:rPr lang="en-US" sz="1200" b="0" dirty="0">
                <a:solidFill>
                  <a:schemeClr val="tx1"/>
                </a:solidFill>
              </a:rPr>
              <a:t>Lastly, there is a </a:t>
            </a:r>
            <a:r>
              <a:rPr lang="en-US" sz="1200" dirty="0">
                <a:solidFill>
                  <a:schemeClr val="tx1"/>
                </a:solidFill>
              </a:rPr>
              <a:t>need to review almost 90% of DSAC legislation </a:t>
            </a:r>
            <a:r>
              <a:rPr lang="en-US" sz="1200" b="0" dirty="0">
                <a:solidFill>
                  <a:schemeClr val="tx1"/>
                </a:solidFill>
              </a:rPr>
              <a:t>so that it is in line with the latest </a:t>
            </a:r>
            <a:r>
              <a:rPr lang="en-US" sz="1200" dirty="0">
                <a:solidFill>
                  <a:schemeClr val="tx1"/>
                </a:solidFill>
              </a:rPr>
              <a:t>Court judgments</a:t>
            </a:r>
            <a:r>
              <a:rPr lang="en-US" sz="1200" b="0" dirty="0">
                <a:solidFill>
                  <a:schemeClr val="tx1"/>
                </a:solidFill>
              </a:rPr>
              <a:t>, </a:t>
            </a:r>
            <a:r>
              <a:rPr lang="en-US" sz="1200" dirty="0">
                <a:solidFill>
                  <a:schemeClr val="tx1"/>
                </a:solidFill>
              </a:rPr>
              <a:t>new legislation </a:t>
            </a:r>
            <a:r>
              <a:rPr lang="en-US" sz="1200" b="0" dirty="0">
                <a:solidFill>
                  <a:schemeClr val="tx1"/>
                </a:solidFill>
              </a:rPr>
              <a:t>for an example, the Public Finance Management Act, 1999 as amended, the current democratic dispensation and the democratic values, social justice and fundamental human rights as enshrined in the </a:t>
            </a:r>
            <a:r>
              <a:rPr lang="en-US" sz="1200" dirty="0">
                <a:solidFill>
                  <a:schemeClr val="tx1"/>
                </a:solidFill>
              </a:rPr>
              <a:t>Constitution of the Republic of South Africa</a:t>
            </a:r>
            <a:r>
              <a:rPr lang="en-US" sz="1200" b="0" dirty="0">
                <a:solidFill>
                  <a:schemeClr val="tx1"/>
                </a:solidFill>
              </a:rPr>
              <a:t>. </a:t>
            </a:r>
          </a:p>
          <a:p>
            <a:pPr marL="0" indent="0" algn="just">
              <a:buNone/>
            </a:pPr>
            <a:endParaRPr lang="en-US" sz="1200" dirty="0" smtClean="0">
              <a:solidFill>
                <a:schemeClr val="tx1"/>
              </a:solidFill>
            </a:endParaRPr>
          </a:p>
          <a:p>
            <a:pPr marL="0" indent="0" algn="just">
              <a:buNone/>
            </a:pPr>
            <a:r>
              <a:rPr lang="en-US" sz="1200" b="0" dirty="0" smtClean="0">
                <a:solidFill>
                  <a:schemeClr val="tx1"/>
                </a:solidFill>
              </a:rPr>
              <a:t> </a:t>
            </a:r>
            <a:endParaRPr lang="en-US" sz="1200" b="0" dirty="0">
              <a:solidFill>
                <a:schemeClr val="tx1"/>
              </a:solidFill>
            </a:endParaRPr>
          </a:p>
        </p:txBody>
      </p:sp>
      <p:sp>
        <p:nvSpPr>
          <p:cNvPr id="4" name="Slide Number Placeholder 3"/>
          <p:cNvSpPr>
            <a:spLocks noGrp="1"/>
          </p:cNvSpPr>
          <p:nvPr>
            <p:ph type="sldNum" sz="quarter" idx="4"/>
          </p:nvPr>
        </p:nvSpPr>
        <p:spPr/>
        <p:txBody>
          <a:bodyPr/>
          <a:lstStyle/>
          <a:p>
            <a:r>
              <a:rPr lang="en-ZA" sz="1200" b="1" dirty="0" smtClean="0">
                <a:solidFill>
                  <a:schemeClr val="tx1"/>
                </a:solidFill>
                <a:latin typeface="Arial" panose="020B0604020202020204" pitchFamily="34" charset="0"/>
                <a:cs typeface="Arial" panose="020B0604020202020204" pitchFamily="34" charset="0"/>
              </a:rPr>
              <a:t>8</a:t>
            </a:r>
          </a:p>
        </p:txBody>
      </p:sp>
    </p:spTree>
    <p:extLst>
      <p:ext uri="{BB962C8B-B14F-4D97-AF65-F5344CB8AC3E}">
        <p14:creationId xmlns:p14="http://schemas.microsoft.com/office/powerpoint/2010/main" xmlns="" val="48622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180"/>
            <a:ext cx="8229600" cy="504056"/>
          </a:xfrm>
        </p:spPr>
        <p:txBody>
          <a:bodyPr>
            <a:normAutofit/>
          </a:bodyPr>
          <a:lstStyle/>
          <a:p>
            <a:r>
              <a:rPr lang="en-US" sz="2200" dirty="0" smtClean="0"/>
              <a:t>       DISCUSSION OF SOME OF THE PROPOSALS…</a:t>
            </a:r>
            <a:endParaRPr lang="en-US" sz="2200" dirty="0"/>
          </a:p>
        </p:txBody>
      </p:sp>
      <p:sp>
        <p:nvSpPr>
          <p:cNvPr id="3" name="Content Placeholder 2"/>
          <p:cNvSpPr>
            <a:spLocks noGrp="1"/>
          </p:cNvSpPr>
          <p:nvPr>
            <p:ph idx="1"/>
          </p:nvPr>
        </p:nvSpPr>
        <p:spPr>
          <a:xfrm>
            <a:off x="289039" y="597973"/>
            <a:ext cx="8854961" cy="5256584"/>
          </a:xfrm>
        </p:spPr>
        <p:txBody>
          <a:bodyPr>
            <a:noAutofit/>
          </a:bodyPr>
          <a:lstStyle/>
          <a:p>
            <a:pPr marL="0" indent="0">
              <a:buNone/>
            </a:pPr>
            <a:r>
              <a:rPr lang="en-US" sz="1200" dirty="0">
                <a:solidFill>
                  <a:schemeClr val="tx1"/>
                </a:solidFill>
              </a:rPr>
              <a:t>5</a:t>
            </a:r>
            <a:r>
              <a:rPr lang="en-US" sz="1200" dirty="0" smtClean="0">
                <a:solidFill>
                  <a:schemeClr val="tx1"/>
                </a:solidFill>
              </a:rPr>
              <a:t>. </a:t>
            </a:r>
            <a:r>
              <a:rPr lang="en-US" sz="1200" u="sng" dirty="0" smtClean="0">
                <a:solidFill>
                  <a:schemeClr val="tx1"/>
                </a:solidFill>
              </a:rPr>
              <a:t>Miscellaneous proposals</a:t>
            </a:r>
          </a:p>
          <a:p>
            <a:pPr algn="just">
              <a:lnSpc>
                <a:spcPct val="170000"/>
              </a:lnSpc>
              <a:spcBef>
                <a:spcPts val="0"/>
              </a:spcBef>
              <a:buAutoNum type="alphaLcParenBoth"/>
            </a:pPr>
            <a:r>
              <a:rPr lang="en-US" sz="1200" dirty="0" smtClean="0">
                <a:solidFill>
                  <a:schemeClr val="tx1"/>
                </a:solidFill>
              </a:rPr>
              <a:t>Stimulate </a:t>
            </a:r>
            <a:r>
              <a:rPr lang="en-US" sz="1200" dirty="0">
                <a:solidFill>
                  <a:schemeClr val="tx1"/>
                </a:solidFill>
              </a:rPr>
              <a:t>artistic innovation </a:t>
            </a:r>
            <a:r>
              <a:rPr lang="en-US" sz="1200" b="0" dirty="0">
                <a:solidFill>
                  <a:schemeClr val="tx1"/>
                </a:solidFill>
              </a:rPr>
              <a:t>through support for artists and cultural </a:t>
            </a:r>
            <a:r>
              <a:rPr lang="en-US" sz="1200" b="0" dirty="0" smtClean="0">
                <a:solidFill>
                  <a:schemeClr val="tx1"/>
                </a:solidFill>
              </a:rPr>
              <a:t>practitioners;</a:t>
            </a:r>
          </a:p>
          <a:p>
            <a:pPr algn="just">
              <a:lnSpc>
                <a:spcPct val="170000"/>
              </a:lnSpc>
              <a:spcBef>
                <a:spcPts val="0"/>
              </a:spcBef>
              <a:buAutoNum type="alphaLcParenBoth"/>
            </a:pPr>
            <a:r>
              <a:rPr lang="en-US" sz="1200" b="0" dirty="0" smtClean="0">
                <a:solidFill>
                  <a:schemeClr val="tx1"/>
                </a:solidFill>
              </a:rPr>
              <a:t> </a:t>
            </a:r>
            <a:r>
              <a:rPr lang="en-US" sz="1200" dirty="0">
                <a:solidFill>
                  <a:schemeClr val="tx1"/>
                </a:solidFill>
              </a:rPr>
              <a:t>Conduct audits of municipal theatres </a:t>
            </a:r>
            <a:r>
              <a:rPr lang="en-US" sz="1200" b="0" dirty="0">
                <a:solidFill>
                  <a:schemeClr val="tx1"/>
                </a:solidFill>
              </a:rPr>
              <a:t>across the country and develop an implementation strategy for the effective administration and management of these </a:t>
            </a:r>
            <a:r>
              <a:rPr lang="en-US" sz="1200" b="0" dirty="0" smtClean="0">
                <a:solidFill>
                  <a:schemeClr val="tx1"/>
                </a:solidFill>
              </a:rPr>
              <a:t>theatres;</a:t>
            </a:r>
          </a:p>
          <a:p>
            <a:pPr algn="just">
              <a:lnSpc>
                <a:spcPct val="170000"/>
              </a:lnSpc>
              <a:spcBef>
                <a:spcPts val="0"/>
              </a:spcBef>
              <a:buAutoNum type="alphaLcParenBoth"/>
            </a:pPr>
            <a:r>
              <a:rPr lang="en-US" sz="1200" dirty="0" smtClean="0">
                <a:solidFill>
                  <a:schemeClr val="tx1"/>
                </a:solidFill>
              </a:rPr>
              <a:t>Develop historically </a:t>
            </a:r>
            <a:r>
              <a:rPr lang="en-US" sz="1200" dirty="0">
                <a:solidFill>
                  <a:schemeClr val="tx1"/>
                </a:solidFill>
              </a:rPr>
              <a:t>marginalised and under-resourced provin</a:t>
            </a:r>
            <a:r>
              <a:rPr lang="en-US" sz="1200" b="0" dirty="0">
                <a:solidFill>
                  <a:schemeClr val="tx1"/>
                </a:solidFill>
              </a:rPr>
              <a:t>ces which do not have theatre facilities </a:t>
            </a:r>
            <a:r>
              <a:rPr lang="en-US" sz="1200" b="0" dirty="0" smtClean="0">
                <a:solidFill>
                  <a:schemeClr val="tx1"/>
                </a:solidFill>
              </a:rPr>
              <a:t>through </a:t>
            </a:r>
            <a:r>
              <a:rPr lang="en-US" sz="1200" b="0" dirty="0">
                <a:solidFill>
                  <a:schemeClr val="tx1"/>
                </a:solidFill>
              </a:rPr>
              <a:t>joint funding and long term strategic </a:t>
            </a:r>
            <a:r>
              <a:rPr lang="en-US" sz="1200" b="0" dirty="0" smtClean="0">
                <a:solidFill>
                  <a:schemeClr val="tx1"/>
                </a:solidFill>
              </a:rPr>
              <a:t>plans;</a:t>
            </a:r>
          </a:p>
          <a:p>
            <a:pPr algn="just">
              <a:lnSpc>
                <a:spcPct val="170000"/>
              </a:lnSpc>
              <a:spcBef>
                <a:spcPts val="0"/>
              </a:spcBef>
              <a:buAutoNum type="alphaLcParenBoth"/>
            </a:pPr>
            <a:r>
              <a:rPr lang="en-US" sz="1200" b="0" dirty="0" smtClean="0">
                <a:solidFill>
                  <a:schemeClr val="tx1"/>
                </a:solidFill>
              </a:rPr>
              <a:t>Have </a:t>
            </a:r>
            <a:r>
              <a:rPr lang="en-US" sz="1200" b="0" dirty="0">
                <a:solidFill>
                  <a:schemeClr val="tx1"/>
                </a:solidFill>
              </a:rPr>
              <a:t>an </a:t>
            </a:r>
            <a:r>
              <a:rPr lang="en-US" sz="1200" dirty="0">
                <a:solidFill>
                  <a:schemeClr val="tx1"/>
                </a:solidFill>
              </a:rPr>
              <a:t>Incubator </a:t>
            </a:r>
            <a:r>
              <a:rPr lang="en-US" sz="1200" dirty="0" smtClean="0">
                <a:solidFill>
                  <a:schemeClr val="tx1"/>
                </a:solidFill>
              </a:rPr>
              <a:t>scheme </a:t>
            </a:r>
            <a:r>
              <a:rPr lang="en-US" sz="1200" dirty="0">
                <a:solidFill>
                  <a:schemeClr val="tx1"/>
                </a:solidFill>
              </a:rPr>
              <a:t>for subsidized </a:t>
            </a:r>
            <a:r>
              <a:rPr lang="en-US" sz="1200" dirty="0" smtClean="0">
                <a:solidFill>
                  <a:schemeClr val="tx1"/>
                </a:solidFill>
              </a:rPr>
              <a:t>Theatres</a:t>
            </a:r>
            <a:r>
              <a:rPr lang="en-US" sz="1200" b="0" dirty="0" smtClean="0">
                <a:solidFill>
                  <a:schemeClr val="tx1"/>
                </a:solidFill>
              </a:rPr>
              <a:t>;</a:t>
            </a:r>
          </a:p>
          <a:p>
            <a:pPr algn="just">
              <a:lnSpc>
                <a:spcPct val="170000"/>
              </a:lnSpc>
              <a:spcBef>
                <a:spcPts val="0"/>
              </a:spcBef>
              <a:buAutoNum type="alphaLcParenBoth"/>
            </a:pPr>
            <a:r>
              <a:rPr lang="en-US" sz="1200" dirty="0" smtClean="0">
                <a:solidFill>
                  <a:schemeClr val="tx1"/>
                </a:solidFill>
              </a:rPr>
              <a:t>Funding </a:t>
            </a:r>
            <a:r>
              <a:rPr lang="en-US" sz="1200" dirty="0">
                <a:solidFill>
                  <a:schemeClr val="tx1"/>
                </a:solidFill>
              </a:rPr>
              <a:t>of Performing Arts companies</a:t>
            </a:r>
            <a:r>
              <a:rPr lang="en-US" sz="1200" b="0" dirty="0">
                <a:solidFill>
                  <a:schemeClr val="tx1"/>
                </a:solidFill>
              </a:rPr>
              <a:t> which have developed reputable education and training programmes as well as </a:t>
            </a:r>
            <a:r>
              <a:rPr lang="en-US" sz="1200" dirty="0">
                <a:solidFill>
                  <a:schemeClr val="tx1"/>
                </a:solidFill>
              </a:rPr>
              <a:t>accreditation of their courses through the national qualification </a:t>
            </a:r>
            <a:r>
              <a:rPr lang="en-US" sz="1200" dirty="0" smtClean="0">
                <a:solidFill>
                  <a:schemeClr val="tx1"/>
                </a:solidFill>
              </a:rPr>
              <a:t>frameworks</a:t>
            </a:r>
            <a:r>
              <a:rPr lang="en-US" sz="1200" b="0" dirty="0" smtClean="0">
                <a:solidFill>
                  <a:schemeClr val="tx1"/>
                </a:solidFill>
              </a:rPr>
              <a:t>;</a:t>
            </a:r>
          </a:p>
          <a:p>
            <a:pPr algn="just">
              <a:lnSpc>
                <a:spcPct val="170000"/>
              </a:lnSpc>
              <a:spcBef>
                <a:spcPts val="0"/>
              </a:spcBef>
              <a:buAutoNum type="alphaLcParenBoth"/>
            </a:pPr>
            <a:r>
              <a:rPr lang="en-US" sz="1200" dirty="0" smtClean="0">
                <a:solidFill>
                  <a:schemeClr val="tx1"/>
                </a:solidFill>
              </a:rPr>
              <a:t>Implement </a:t>
            </a:r>
            <a:r>
              <a:rPr lang="en-US" sz="1200" dirty="0">
                <a:solidFill>
                  <a:schemeClr val="tx1"/>
                </a:solidFill>
              </a:rPr>
              <a:t>incentive schemes </a:t>
            </a:r>
            <a:r>
              <a:rPr lang="en-US" sz="1200" b="0" dirty="0">
                <a:solidFill>
                  <a:schemeClr val="tx1"/>
                </a:solidFill>
              </a:rPr>
              <a:t>proposed in the unpublished Independent Development Corporation (IDC) music industry study (2013</a:t>
            </a:r>
            <a:r>
              <a:rPr lang="en-US" sz="1200" b="0" dirty="0" smtClean="0">
                <a:solidFill>
                  <a:schemeClr val="tx1"/>
                </a:solidFill>
              </a:rPr>
              <a:t>);</a:t>
            </a:r>
          </a:p>
          <a:p>
            <a:pPr algn="just">
              <a:lnSpc>
                <a:spcPct val="170000"/>
              </a:lnSpc>
              <a:spcBef>
                <a:spcPts val="0"/>
              </a:spcBef>
              <a:buAutoNum type="alphaLcParenBoth"/>
            </a:pPr>
            <a:r>
              <a:rPr lang="en-US" sz="1200" b="0" dirty="0" smtClean="0">
                <a:solidFill>
                  <a:schemeClr val="tx1"/>
                </a:solidFill>
              </a:rPr>
              <a:t>Provide </a:t>
            </a:r>
            <a:r>
              <a:rPr lang="en-US" sz="1200" b="0" dirty="0">
                <a:solidFill>
                  <a:schemeClr val="tx1"/>
                </a:solidFill>
              </a:rPr>
              <a:t>support of professional income and sustainability, transformation of the sector financially and contribution to creative industry development for visual </a:t>
            </a:r>
            <a:r>
              <a:rPr lang="en-US" sz="1200" b="0" dirty="0" smtClean="0">
                <a:solidFill>
                  <a:schemeClr val="tx1"/>
                </a:solidFill>
              </a:rPr>
              <a:t>artists;</a:t>
            </a:r>
          </a:p>
          <a:p>
            <a:pPr algn="just">
              <a:lnSpc>
                <a:spcPct val="170000"/>
              </a:lnSpc>
              <a:spcBef>
                <a:spcPts val="0"/>
              </a:spcBef>
              <a:buAutoNum type="alphaLcParenBoth"/>
            </a:pPr>
            <a:r>
              <a:rPr lang="en-US" sz="1200" dirty="0" smtClean="0">
                <a:solidFill>
                  <a:schemeClr val="tx1"/>
                </a:solidFill>
              </a:rPr>
              <a:t>Strengthening </a:t>
            </a:r>
            <a:r>
              <a:rPr lang="en-US" sz="1200" dirty="0">
                <a:solidFill>
                  <a:schemeClr val="tx1"/>
                </a:solidFill>
              </a:rPr>
              <a:t>of existing visual arts infrastructure </a:t>
            </a:r>
            <a:r>
              <a:rPr lang="en-US" sz="1200" b="0" dirty="0">
                <a:solidFill>
                  <a:schemeClr val="tx1"/>
                </a:solidFill>
              </a:rPr>
              <a:t>for greater sector development, transformation through African knowledge development and critical skills growth in a key sector; </a:t>
            </a:r>
            <a:endParaRPr lang="en-US" sz="1200" b="0" dirty="0" smtClean="0">
              <a:solidFill>
                <a:schemeClr val="tx1"/>
              </a:solidFill>
            </a:endParaRPr>
          </a:p>
          <a:p>
            <a:pPr algn="just">
              <a:lnSpc>
                <a:spcPct val="170000"/>
              </a:lnSpc>
              <a:spcBef>
                <a:spcPts val="0"/>
              </a:spcBef>
              <a:buAutoNum type="alphaLcParenBoth"/>
            </a:pPr>
            <a:r>
              <a:rPr lang="en-US" sz="1200" dirty="0" smtClean="0">
                <a:solidFill>
                  <a:schemeClr val="tx1"/>
                </a:solidFill>
              </a:rPr>
              <a:t>Have </a:t>
            </a:r>
            <a:r>
              <a:rPr lang="en-US" sz="1200" dirty="0">
                <a:solidFill>
                  <a:schemeClr val="tx1"/>
                </a:solidFill>
              </a:rPr>
              <a:t>a new vision for state run National, Provincial and Local Art Galleries and Art </a:t>
            </a:r>
            <a:r>
              <a:rPr lang="en-US" sz="1200" dirty="0" smtClean="0">
                <a:solidFill>
                  <a:schemeClr val="tx1"/>
                </a:solidFill>
              </a:rPr>
              <a:t>Museums;</a:t>
            </a:r>
          </a:p>
          <a:p>
            <a:pPr algn="just">
              <a:lnSpc>
                <a:spcPct val="170000"/>
              </a:lnSpc>
              <a:spcBef>
                <a:spcPts val="0"/>
              </a:spcBef>
              <a:buAutoNum type="alphaLcParenBoth"/>
            </a:pPr>
            <a:r>
              <a:rPr lang="en-US" sz="1200" b="0" dirty="0" smtClean="0">
                <a:solidFill>
                  <a:schemeClr val="tx1"/>
                </a:solidFill>
              </a:rPr>
              <a:t>The </a:t>
            </a:r>
            <a:r>
              <a:rPr lang="en-US" sz="1200" b="0" dirty="0">
                <a:solidFill>
                  <a:schemeClr val="tx1"/>
                </a:solidFill>
              </a:rPr>
              <a:t>“Film and Video” sector be </a:t>
            </a:r>
            <a:r>
              <a:rPr lang="en-US" sz="1200" dirty="0">
                <a:solidFill>
                  <a:schemeClr val="tx1"/>
                </a:solidFill>
              </a:rPr>
              <a:t>renamed “Audio-Visual Media” sector</a:t>
            </a:r>
            <a:r>
              <a:rPr lang="en-US" sz="1200" b="0" dirty="0">
                <a:solidFill>
                  <a:schemeClr val="tx1"/>
                </a:solidFill>
              </a:rPr>
              <a:t>;</a:t>
            </a:r>
          </a:p>
          <a:p>
            <a:pPr marL="0" indent="0" algn="just">
              <a:lnSpc>
                <a:spcPct val="150000"/>
              </a:lnSpc>
              <a:spcBef>
                <a:spcPts val="0"/>
              </a:spcBef>
              <a:buNone/>
            </a:pPr>
            <a:endParaRPr lang="en-US" sz="1200" b="0" dirty="0" smtClean="0">
              <a:solidFill>
                <a:schemeClr val="tx1"/>
              </a:solidFill>
            </a:endParaRPr>
          </a:p>
          <a:p>
            <a:pPr algn="just">
              <a:lnSpc>
                <a:spcPct val="150000"/>
              </a:lnSpc>
              <a:spcBef>
                <a:spcPts val="0"/>
              </a:spcBef>
              <a:buAutoNum type="alphaLcParenBoth"/>
            </a:pPr>
            <a:endParaRPr lang="en-US" sz="1200" b="0" dirty="0" smtClean="0">
              <a:solidFill>
                <a:schemeClr val="tx1"/>
              </a:solidFill>
            </a:endParaRPr>
          </a:p>
        </p:txBody>
      </p:sp>
      <p:sp>
        <p:nvSpPr>
          <p:cNvPr id="4" name="Slide Number Placeholder 3"/>
          <p:cNvSpPr>
            <a:spLocks noGrp="1"/>
          </p:cNvSpPr>
          <p:nvPr>
            <p:ph type="sldNum" sz="quarter" idx="4"/>
          </p:nvPr>
        </p:nvSpPr>
        <p:spPr/>
        <p:txBody>
          <a:bodyPr/>
          <a:lstStyle/>
          <a:p>
            <a:r>
              <a:rPr lang="en-ZA" sz="1200" b="1" dirty="0" smtClean="0">
                <a:solidFill>
                  <a:schemeClr val="tx1"/>
                </a:solidFill>
                <a:latin typeface="Arial" panose="020B0604020202020204" pitchFamily="34" charset="0"/>
                <a:cs typeface="Arial" panose="020B0604020202020204" pitchFamily="34" charset="0"/>
              </a:rPr>
              <a:t>9</a:t>
            </a:r>
          </a:p>
        </p:txBody>
      </p:sp>
    </p:spTree>
    <p:extLst>
      <p:ext uri="{BB962C8B-B14F-4D97-AF65-F5344CB8AC3E}">
        <p14:creationId xmlns:p14="http://schemas.microsoft.com/office/powerpoint/2010/main" xmlns="" val="700622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2204</TotalTime>
  <Words>5272</Words>
  <Application>Microsoft Office PowerPoint</Application>
  <PresentationFormat>On-screen Show (4:3)</PresentationFormat>
  <Paragraphs>581</Paragraphs>
  <Slides>36</Slides>
  <Notes>9</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Progress on the  Implementation of the revised White Paper on Arts, Culture and Heritage</vt:lpstr>
      <vt:lpstr>                        TABLE OF CONTENTS</vt:lpstr>
      <vt:lpstr>                                             PURPOSE</vt:lpstr>
      <vt:lpstr>                  BACKGROUND AND DISCUSSION</vt:lpstr>
      <vt:lpstr>                               SOME OF THE PROPOSALS </vt:lpstr>
      <vt:lpstr>           DISCUSSION OF SOME OF THE PROPOSALS</vt:lpstr>
      <vt:lpstr>   DISCUSSION OF SOME OF THE PROPOSALS…</vt:lpstr>
      <vt:lpstr>          DISCUSSION OF SOME OF THE PROPOSALS...</vt:lpstr>
      <vt:lpstr>       DISCUSSION OF SOME OF THE PROPOSALS…</vt:lpstr>
      <vt:lpstr>    DISCUSSION ON SOME OF THE PROPOSALS…</vt:lpstr>
      <vt:lpstr>            RISKS AND COMMUNICATIONS IMPLICATIONS</vt:lpstr>
      <vt:lpstr>                                        TIMELINES </vt:lpstr>
      <vt:lpstr>                                WAY FORWARD</vt:lpstr>
      <vt:lpstr>   UPDATE ON ARTS CULTURE AND DEVELOPMENT INTERVENTIONS    </vt:lpstr>
      <vt:lpstr>Interventions: Formulation of Policies &amp;  Strategies </vt:lpstr>
      <vt:lpstr>Interventions: Formulation of Policies &amp;  Strategies… </vt:lpstr>
      <vt:lpstr>Interventions: Establishments of Institutions  </vt:lpstr>
      <vt:lpstr>Interventions: Establishments of Institutions… </vt:lpstr>
      <vt:lpstr>Interventions: Establishments of Institutions </vt:lpstr>
      <vt:lpstr>Interventions: Programmes for Growth &amp; Sustainability </vt:lpstr>
      <vt:lpstr>Interventions: Partnerships &amp; Affiliations</vt:lpstr>
      <vt:lpstr>Interventions : Miscellaneous</vt:lpstr>
      <vt:lpstr>   UPDATE ON HERITAGE PROMOTION AND PRESERVATION INTERVENTIONS    </vt:lpstr>
      <vt:lpstr>Heritage Policies and Research </vt:lpstr>
      <vt:lpstr>Review National Heritage Legislation </vt:lpstr>
      <vt:lpstr>Heritage Bursaries Programme to Bridge Sector Skills Gap  </vt:lpstr>
      <vt:lpstr>Indigenous Knowledge Systems</vt:lpstr>
      <vt:lpstr>Operationalization of Newly Created Heritage Facilities</vt:lpstr>
      <vt:lpstr>Operationalization of Newly Created Heritage Facilities ….</vt:lpstr>
      <vt:lpstr>Transformation of the Heritage Landscape    </vt:lpstr>
      <vt:lpstr> Proposed Amendment of the National Archives Act   </vt:lpstr>
      <vt:lpstr>Partnership with Education.   </vt:lpstr>
      <vt:lpstr>Governance of Archives and Memory of the World   </vt:lpstr>
      <vt:lpstr>Review of Library Policy Framework </vt:lpstr>
      <vt:lpstr>Review of Library Policy Framework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USER</cp:lastModifiedBy>
  <cp:revision>244</cp:revision>
  <cp:lastPrinted>2021-11-23T08:12:47Z</cp:lastPrinted>
  <dcterms:created xsi:type="dcterms:W3CDTF">2013-11-12T11:39:42Z</dcterms:created>
  <dcterms:modified xsi:type="dcterms:W3CDTF">2021-12-03T11:54:13Z</dcterms:modified>
</cp:coreProperties>
</file>