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314" r:id="rId6"/>
    <p:sldId id="321" r:id="rId7"/>
    <p:sldId id="352" r:id="rId8"/>
    <p:sldId id="260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itumelo B. Semete" initials="BBS" lastIdx="6" clrIdx="0">
    <p:extLst>
      <p:ext uri="{19B8F6BF-5375-455C-9EA6-DF929625EA0E}">
        <p15:presenceInfo xmlns:p15="http://schemas.microsoft.com/office/powerpoint/2012/main" userId="S-1-5-21-2578095798-1298192849-154637157-1776" providerId="AD"/>
      </p:ext>
    </p:extLst>
  </p:cmAuthor>
  <p:cmAuthor id="2" name="Mokgadi Fafudi" initials="MF" lastIdx="3" clrIdx="1">
    <p:extLst>
      <p:ext uri="{19B8F6BF-5375-455C-9EA6-DF929625EA0E}">
        <p15:presenceInfo xmlns:p15="http://schemas.microsoft.com/office/powerpoint/2012/main" userId="S-1-5-21-2578095798-1298192849-154637157-11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A0"/>
    <a:srgbClr val="6D6D6D"/>
    <a:srgbClr val="7B7A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28" autoAdjust="0"/>
  </p:normalViewPr>
  <p:slideViewPr>
    <p:cSldViewPr>
      <p:cViewPr varScale="1">
        <p:scale>
          <a:sx n="112" d="100"/>
          <a:sy n="112" d="100"/>
        </p:scale>
        <p:origin x="222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67726-C363-4360-990C-92DC731F41E3}" type="datetimeFigureOut">
              <a:rPr lang="en-ZA" smtClean="0"/>
              <a:t>2021/12/01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0F1C9-E650-405A-A513-4740297114A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236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912" y="3429386"/>
            <a:ext cx="3667944" cy="1102519"/>
          </a:xfrm>
        </p:spPr>
        <p:txBody>
          <a:bodyPr>
            <a:noAutofit/>
          </a:bodyPr>
          <a:lstStyle>
            <a:lvl1pPr>
              <a:defRPr sz="3600">
                <a:solidFill>
                  <a:srgbClr val="0077A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 January 2020</a:t>
            </a:r>
          </a:p>
        </p:txBody>
      </p:sp>
    </p:spTree>
    <p:extLst>
      <p:ext uri="{BB962C8B-B14F-4D97-AF65-F5344CB8AC3E}">
        <p14:creationId xmlns:p14="http://schemas.microsoft.com/office/powerpoint/2010/main" val="313184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538736" cy="28837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 January 2020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4139952" y="1200150"/>
            <a:ext cx="3528392" cy="28837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11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 January 2020</a:t>
            </a:r>
          </a:p>
        </p:txBody>
      </p:sp>
    </p:spTree>
    <p:extLst>
      <p:ext uri="{BB962C8B-B14F-4D97-AF65-F5344CB8AC3E}">
        <p14:creationId xmlns:p14="http://schemas.microsoft.com/office/powerpoint/2010/main" val="242848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28837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 January 2020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4644008" y="1200151"/>
            <a:ext cx="3024336" cy="28837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9348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 January 2020</a:t>
            </a:r>
          </a:p>
        </p:txBody>
      </p:sp>
    </p:spTree>
    <p:extLst>
      <p:ext uri="{BB962C8B-B14F-4D97-AF65-F5344CB8AC3E}">
        <p14:creationId xmlns:p14="http://schemas.microsoft.com/office/powerpoint/2010/main" val="186858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0" y="630"/>
            <a:ext cx="9146239" cy="514475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21114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211144" cy="2883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 January 2020</a:t>
            </a:r>
          </a:p>
        </p:txBody>
      </p:sp>
    </p:spTree>
    <p:extLst>
      <p:ext uri="{BB962C8B-B14F-4D97-AF65-F5344CB8AC3E}">
        <p14:creationId xmlns:p14="http://schemas.microsoft.com/office/powerpoint/2010/main" val="351305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2" r:id="rId4"/>
    <p:sldLayoutId id="2147483654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6D6D6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6D6D6D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6D6D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rgbClr val="6D6D6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rgbClr val="6D6D6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rgbClr val="6D6D6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571750"/>
            <a:ext cx="6908304" cy="2598748"/>
          </a:xfrm>
        </p:spPr>
        <p:txBody>
          <a:bodyPr/>
          <a:lstStyle/>
          <a:p>
            <a:r>
              <a:rPr lang="en-ZA" sz="2400" dirty="0"/>
              <a:t/>
            </a:r>
            <a:br>
              <a:rPr lang="en-ZA" sz="2400" dirty="0"/>
            </a:br>
            <a:r>
              <a:rPr lang="en-ZA" sz="2400" dirty="0" smtClean="0"/>
              <a:t>Update to the portfolio committee on </a:t>
            </a:r>
            <a:r>
              <a:rPr lang="en-ZA" sz="2400" dirty="0" err="1" smtClean="0"/>
              <a:t>Heberon</a:t>
            </a:r>
            <a:r>
              <a:rPr lang="en-ZA" sz="2400" dirty="0" smtClean="0"/>
              <a:t> alpha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Dr B Semete</a:t>
            </a:r>
            <a:b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SAHPRA CEO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14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1 December 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2021</a:t>
            </a:r>
            <a:endParaRPr lang="en-GB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726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7A0"/>
                </a:solidFill>
              </a:rPr>
              <a:t>SAMHS </a:t>
            </a:r>
            <a:r>
              <a:rPr lang="en-US" dirty="0">
                <a:solidFill>
                  <a:srgbClr val="0077A0"/>
                </a:solidFill>
              </a:rPr>
              <a:t>use of </a:t>
            </a:r>
            <a:r>
              <a:rPr lang="en-US" dirty="0" err="1">
                <a:solidFill>
                  <a:srgbClr val="0077A0"/>
                </a:solidFill>
              </a:rPr>
              <a:t>Heberon</a:t>
            </a:r>
            <a:r>
              <a:rPr lang="en-US" dirty="0">
                <a:solidFill>
                  <a:srgbClr val="0077A0"/>
                </a:solidFill>
              </a:rPr>
              <a:t> (INF alpha2b) </a:t>
            </a:r>
            <a:r>
              <a:rPr lang="en-US" dirty="0" smtClean="0">
                <a:solidFill>
                  <a:srgbClr val="0077A0"/>
                </a:solidFill>
              </a:rPr>
              <a:t>update (1/3)</a:t>
            </a:r>
            <a:endParaRPr lang="en-ZA" dirty="0">
              <a:solidFill>
                <a:srgbClr val="0077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7211144" cy="3819871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Product details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Product has batches that expire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in March 2022 and July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2022 respectively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Port of Entry: Written confirmation still outstanding, however it was indicated in the parliamentary session of 25</a:t>
            </a:r>
            <a:r>
              <a:rPr lang="en-US" baseline="30000" dirty="0">
                <a:solidFill>
                  <a:schemeClr val="tx1">
                    <a:lumMod val="50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August 2021 that the product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was brought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into SA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with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the Cuban delegation that entered SA in April 2020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Clinical trial application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Clinical trial application was received on the 9</a:t>
            </a:r>
            <a:r>
              <a:rPr lang="en-US" baseline="30000" dirty="0" smtClean="0">
                <a:solidFill>
                  <a:schemeClr val="tx1">
                    <a:lumMod val="5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May 2021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Reviewed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by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SAHPRA Clinical trial Committee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and queries sent on the 9</a:t>
            </a:r>
            <a:r>
              <a:rPr lang="en-US" baseline="30000" dirty="0">
                <a:solidFill>
                  <a:schemeClr val="tx1">
                    <a:lumMod val="50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July 2021.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Response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was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only received on 26</a:t>
            </a:r>
            <a:r>
              <a:rPr lang="en-US" baseline="30000" dirty="0">
                <a:solidFill>
                  <a:schemeClr val="tx1">
                    <a:lumMod val="50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August 2021,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asking for more time to provide information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SAHPRA communicated that extension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was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provided until 30th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September 2021. If the response was not received by then the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study will be rejected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Response of 30</a:t>
            </a:r>
            <a:r>
              <a:rPr lang="en-US" baseline="30000" dirty="0">
                <a:solidFill>
                  <a:schemeClr val="tx1">
                    <a:lumMod val="50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September was inadequate. </a:t>
            </a:r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The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study was not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authorized and the communication was issued to the SAMHS in October 2021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179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486"/>
            <a:ext cx="7211144" cy="8572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7A0"/>
                </a:solidFill>
              </a:rPr>
              <a:t>SAMHS </a:t>
            </a:r>
            <a:r>
              <a:rPr lang="en-US" dirty="0">
                <a:solidFill>
                  <a:srgbClr val="0077A0"/>
                </a:solidFill>
              </a:rPr>
              <a:t>use of </a:t>
            </a:r>
            <a:r>
              <a:rPr lang="en-US" dirty="0" err="1">
                <a:solidFill>
                  <a:srgbClr val="0077A0"/>
                </a:solidFill>
              </a:rPr>
              <a:t>Heberon</a:t>
            </a:r>
            <a:r>
              <a:rPr lang="en-US" dirty="0">
                <a:solidFill>
                  <a:srgbClr val="0077A0"/>
                </a:solidFill>
              </a:rPr>
              <a:t> (INF alpha2b) </a:t>
            </a:r>
            <a:r>
              <a:rPr lang="en-US" dirty="0" smtClean="0">
                <a:solidFill>
                  <a:srgbClr val="0077A0"/>
                </a:solidFill>
              </a:rPr>
              <a:t>update (2/3)</a:t>
            </a:r>
            <a:endParaRPr lang="en-ZA" dirty="0">
              <a:solidFill>
                <a:srgbClr val="0077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31590"/>
            <a:ext cx="7416824" cy="4080772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oth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SAHPRA and SAMHS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are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organs of state as defined in section 1 of the Intergovernmental Relations Framework Act (IGRF Act)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SAHPRA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resolved to evoke the provisions of section 40 of the IGRF Act 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A letter to the DG of the Department of Defense was submitted on 23</a:t>
            </a:r>
            <a:r>
              <a:rPr lang="en-US" baseline="30000" dirty="0">
                <a:solidFill>
                  <a:schemeClr val="tx1">
                    <a:lumMod val="50000"/>
                  </a:schemeClr>
                </a:solidFill>
              </a:rPr>
              <a:t>rd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August 2021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SAHPRA presented to the Portfolio Committee on the 25</a:t>
            </a:r>
            <a:r>
              <a:rPr lang="en-US" baseline="30000" dirty="0">
                <a:solidFill>
                  <a:schemeClr val="tx1">
                    <a:lumMod val="50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August 2021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Response received on the 6</a:t>
            </a:r>
            <a:r>
              <a:rPr lang="en-US" baseline="30000" dirty="0">
                <a:solidFill>
                  <a:schemeClr val="tx1">
                    <a:lumMod val="50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September from DG of DoD indicating that SAHPRA can continue with this approach.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SAHPRA discussion with the then Acting Minister of Health indicated that there is process that the Ministers of Health, Finance and Defense have initiated. 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The various DG’s to convene meeting between SAHPRA and SAMHS to facilitate a resolution to this matter.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Meeting has still not taken place</a:t>
            </a:r>
          </a:p>
          <a:p>
            <a:pPr marL="400050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The current status</a:t>
            </a:r>
          </a:p>
          <a:p>
            <a:pPr marL="800100"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A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letter was issued by SAHPRA that indicates that the product must be returned to Cuba by 30</a:t>
            </a:r>
            <a:r>
              <a:rPr lang="en-US" baseline="30000" dirty="0">
                <a:solidFill>
                  <a:schemeClr val="tx1">
                    <a:lumMod val="50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November 2021 or SAHPRA will confiscate and destroy the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product</a:t>
            </a:r>
          </a:p>
          <a:p>
            <a:pPr marL="800100"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Communication on the return of the product  to Cuba is still awaited. A letter from SAHPRA asking for evidence of this process has been issued.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170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77A0"/>
                </a:solidFill>
              </a:rPr>
              <a:t>SAMHS </a:t>
            </a:r>
            <a:r>
              <a:rPr lang="en-US" sz="2800" dirty="0">
                <a:solidFill>
                  <a:srgbClr val="0077A0"/>
                </a:solidFill>
              </a:rPr>
              <a:t>use of </a:t>
            </a:r>
            <a:r>
              <a:rPr lang="en-US" sz="2800" dirty="0" err="1">
                <a:solidFill>
                  <a:srgbClr val="0077A0"/>
                </a:solidFill>
              </a:rPr>
              <a:t>Heberon</a:t>
            </a:r>
            <a:r>
              <a:rPr lang="en-US" sz="2800" dirty="0">
                <a:solidFill>
                  <a:srgbClr val="0077A0"/>
                </a:solidFill>
              </a:rPr>
              <a:t> (INF alpha2b) update </a:t>
            </a:r>
            <a:r>
              <a:rPr lang="en-US" sz="2800" dirty="0" smtClean="0">
                <a:solidFill>
                  <a:srgbClr val="0077A0"/>
                </a:solidFill>
              </a:rPr>
              <a:t>(3/3</a:t>
            </a:r>
            <a:r>
              <a:rPr lang="en-US" sz="2800" dirty="0">
                <a:solidFill>
                  <a:srgbClr val="0077A0"/>
                </a:solidFill>
              </a:rPr>
              <a:t>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700" dirty="0">
                <a:solidFill>
                  <a:srgbClr val="7B7A7B">
                    <a:lumMod val="50000"/>
                  </a:srgbClr>
                </a:solidFill>
              </a:rPr>
              <a:t>Engagement with AGSA</a:t>
            </a:r>
          </a:p>
          <a:p>
            <a:pPr lvl="1"/>
            <a:r>
              <a:rPr lang="en-US" sz="1400" dirty="0">
                <a:solidFill>
                  <a:srgbClr val="7B7A7B">
                    <a:lumMod val="50000"/>
                  </a:srgbClr>
                </a:solidFill>
              </a:rPr>
              <a:t>SAHPRA provided details of the general process </a:t>
            </a:r>
            <a:r>
              <a:rPr lang="en-US" sz="1400" dirty="0" smtClean="0">
                <a:solidFill>
                  <a:srgbClr val="7B7A7B">
                    <a:lumMod val="50000"/>
                  </a:srgbClr>
                </a:solidFill>
              </a:rPr>
              <a:t>followed by SAHPRA as this matter was being addressed.</a:t>
            </a:r>
            <a:endParaRPr lang="en-US" sz="1400" dirty="0">
              <a:solidFill>
                <a:srgbClr val="7B7A7B">
                  <a:lumMod val="50000"/>
                </a:srgbClr>
              </a:solidFill>
            </a:endParaRPr>
          </a:p>
          <a:p>
            <a:pPr lvl="1"/>
            <a:r>
              <a:rPr lang="en-US" sz="1400" dirty="0">
                <a:solidFill>
                  <a:srgbClr val="7B7A7B">
                    <a:lumMod val="50000"/>
                  </a:srgbClr>
                </a:solidFill>
              </a:rPr>
              <a:t>Evidence of the communication between SAHPRA and </a:t>
            </a:r>
            <a:r>
              <a:rPr lang="en-US" sz="1400" dirty="0" smtClean="0">
                <a:solidFill>
                  <a:srgbClr val="7B7A7B">
                    <a:lumMod val="50000"/>
                  </a:srgbClr>
                </a:solidFill>
              </a:rPr>
              <a:t>SAMHS </a:t>
            </a:r>
            <a:r>
              <a:rPr lang="en-US" sz="1400" dirty="0">
                <a:solidFill>
                  <a:srgbClr val="7B7A7B">
                    <a:lumMod val="50000"/>
                  </a:srgbClr>
                </a:solidFill>
              </a:rPr>
              <a:t>was requested </a:t>
            </a:r>
          </a:p>
          <a:p>
            <a:pPr lvl="1"/>
            <a:r>
              <a:rPr lang="en-US" sz="1400" dirty="0">
                <a:solidFill>
                  <a:srgbClr val="7B7A7B">
                    <a:lumMod val="50000"/>
                  </a:srgbClr>
                </a:solidFill>
              </a:rPr>
              <a:t>AGSA requested update on the clinical trial application. Feedback on the non-authorized clinical trial was shared with </a:t>
            </a:r>
            <a:r>
              <a:rPr lang="en-US" sz="1400" dirty="0" smtClean="0">
                <a:solidFill>
                  <a:srgbClr val="7B7A7B">
                    <a:lumMod val="50000"/>
                  </a:srgbClr>
                </a:solidFill>
              </a:rPr>
              <a:t>AGSA</a:t>
            </a:r>
          </a:p>
          <a:p>
            <a:pPr lvl="1"/>
            <a:r>
              <a:rPr lang="en-US" sz="1400" dirty="0" smtClean="0">
                <a:solidFill>
                  <a:srgbClr val="7B7A7B">
                    <a:lumMod val="50000"/>
                  </a:srgbClr>
                </a:solidFill>
              </a:rPr>
              <a:t>The latest meeting with the AGSA was </a:t>
            </a:r>
            <a:r>
              <a:rPr lang="en-US" sz="1400" dirty="0">
                <a:solidFill>
                  <a:srgbClr val="7B7A7B">
                    <a:lumMod val="50000"/>
                  </a:srgbClr>
                </a:solidFill>
              </a:rPr>
              <a:t>on 5th </a:t>
            </a:r>
            <a:r>
              <a:rPr lang="en-US" sz="1400" dirty="0" smtClean="0">
                <a:solidFill>
                  <a:srgbClr val="7B7A7B">
                    <a:lumMod val="50000"/>
                  </a:srgbClr>
                </a:solidFill>
              </a:rPr>
              <a:t>November 2021 </a:t>
            </a:r>
            <a:r>
              <a:rPr lang="en-US" sz="1400" dirty="0">
                <a:solidFill>
                  <a:srgbClr val="7B7A7B">
                    <a:lumMod val="50000"/>
                  </a:srgbClr>
                </a:solidFill>
              </a:rPr>
              <a:t>where feedback was provided</a:t>
            </a:r>
          </a:p>
          <a:p>
            <a:pPr lvl="1"/>
            <a:r>
              <a:rPr lang="en-US" sz="1400" dirty="0">
                <a:solidFill>
                  <a:srgbClr val="7B7A7B">
                    <a:lumMod val="50000"/>
                  </a:srgbClr>
                </a:solidFill>
              </a:rPr>
              <a:t>SAHPRA will report the non-compliance to the HPCSA</a:t>
            </a:r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85762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840" y="3435846"/>
            <a:ext cx="4388024" cy="1230596"/>
          </a:xfrm>
        </p:spPr>
        <p:txBody>
          <a:bodyPr/>
          <a:lstStyle/>
          <a:p>
            <a:r>
              <a:rPr lang="en-GB" sz="3200"/>
              <a:t>Thank you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12437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AHPRA">
      <a:dk1>
        <a:srgbClr val="7B7A7B"/>
      </a:dk1>
      <a:lt1>
        <a:sysClr val="window" lastClr="FFFFFF"/>
      </a:lt1>
      <a:dk2>
        <a:srgbClr val="7B7A7B"/>
      </a:dk2>
      <a:lt2>
        <a:srgbClr val="FFFFFF"/>
      </a:lt2>
      <a:accent1>
        <a:srgbClr val="0077A0"/>
      </a:accent1>
      <a:accent2>
        <a:srgbClr val="52C2B7"/>
      </a:accent2>
      <a:accent3>
        <a:srgbClr val="C3A1CB"/>
      </a:accent3>
      <a:accent4>
        <a:srgbClr val="7B7A7B"/>
      </a:accent4>
      <a:accent5>
        <a:srgbClr val="EDC561"/>
      </a:accent5>
      <a:accent6>
        <a:srgbClr val="8FCC8B"/>
      </a:accent6>
      <a:hlink>
        <a:srgbClr val="0077A0"/>
      </a:hlink>
      <a:folHlink>
        <a:srgbClr val="C3A1CB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7443343-4C20-444C-B543-58239E38E79E}" vid="{6B6B2014-C27D-412E-9625-A1938B1825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2EA9A7925FAF40B90A2322D29D10FD" ma:contentTypeVersion="14" ma:contentTypeDescription="Create a new document." ma:contentTypeScope="" ma:versionID="0ce1b057207b89e67b6e71b1d365ea1f">
  <xsd:schema xmlns:xsd="http://www.w3.org/2001/XMLSchema" xmlns:xs="http://www.w3.org/2001/XMLSchema" xmlns:p="http://schemas.microsoft.com/office/2006/metadata/properties" xmlns:ns3="36d8a8d2-a0c6-4850-b4c7-40d805846bfc" xmlns:ns4="6a9a10e0-a5fe-4b89-90ab-331c43e92545" targetNamespace="http://schemas.microsoft.com/office/2006/metadata/properties" ma:root="true" ma:fieldsID="cd58d78d419e9f4d006a768958059ac3" ns3:_="" ns4:_="">
    <xsd:import namespace="36d8a8d2-a0c6-4850-b4c7-40d805846bfc"/>
    <xsd:import namespace="6a9a10e0-a5fe-4b89-90ab-331c43e9254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d8a8d2-a0c6-4850-b4c7-40d805846bf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9a10e0-a5fe-4b89-90ab-331c43e925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778005-E5BE-493E-ABF7-E5213759C2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d8a8d2-a0c6-4850-b4c7-40d805846bfc"/>
    <ds:schemaRef ds:uri="6a9a10e0-a5fe-4b89-90ab-331c43e925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ED807B-C83A-4960-A721-80EBD11596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EF45FD-BDD5-4F54-8EBB-09FDA730D96E}">
  <ds:schemaRefs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6a9a10e0-a5fe-4b89-90ab-331c43e92545"/>
    <ds:schemaRef ds:uri="36d8a8d2-a0c6-4850-b4c7-40d805846bfc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K-15411 SAHPRA PPT Template v2</Template>
  <TotalTime>3375</TotalTime>
  <Words>443</Words>
  <Application>Microsoft Office PowerPoint</Application>
  <PresentationFormat>On-screen Show (16:9)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 Update to the portfolio committee on Heberon alpha  Dr B Semete SAHPRA CEO 1 December 2021</vt:lpstr>
      <vt:lpstr>SAMHS use of Heberon (INF alpha2b) update (1/3)</vt:lpstr>
      <vt:lpstr>SAMHS use of Heberon (INF alpha2b) update (2/3)</vt:lpstr>
      <vt:lpstr>SAMHS use of Heberon (INF alpha2b) update (3/3)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Daphney Fafudi</dc:creator>
  <cp:lastModifiedBy>Bryan Mantyi</cp:lastModifiedBy>
  <cp:revision>301</cp:revision>
  <dcterms:created xsi:type="dcterms:W3CDTF">2020-01-22T10:35:51Z</dcterms:created>
  <dcterms:modified xsi:type="dcterms:W3CDTF">2021-12-01T05:55:31Z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0x010100182EA9A7925FAF40B90A2322D29D10FD</vt:lpwstr>
  </property>
</Properties>
</file>