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charts/colors2.xml" ContentType="application/vnd.ms-office.chartcolorstyl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commentAuthors.xml" ContentType="application/vnd.openxmlformats-officedocument.presentationml.commentAuthors+xml"/>
  <Override PartName="/ppt/diagrams/layout1.xml" ContentType="application/vnd.openxmlformats-officedocument.drawingml.diagramLayout+xml"/>
  <Default Extension="xlsx" ContentType="application/vnd.openxmlformats-officedocument.spreadsheetml.sheet"/>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charts/style1.xml" ContentType="application/vnd.ms-office.chart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Default Extension="wdp" ContentType="image/vnd.ms-photo"/>
  <Override PartName="/ppt/charts/colors1.xml" ContentType="application/vnd.ms-office.chartcolorstyle+xml"/>
  <Override PartName="/ppt/slideLayouts/slideLayout10.xml" ContentType="application/vnd.openxmlformats-officedocument.presentationml.slideLayout+xml"/>
  <Override PartName="/ppt/slides/slide8.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charts/style2.xml" ContentType="application/vnd.ms-office.chartstyl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40"/>
  </p:notesMasterIdLst>
  <p:handoutMasterIdLst>
    <p:handoutMasterId r:id="rId41"/>
  </p:handoutMasterIdLst>
  <p:sldIdLst>
    <p:sldId id="256" r:id="rId4"/>
    <p:sldId id="257" r:id="rId5"/>
    <p:sldId id="381" r:id="rId6"/>
    <p:sldId id="383" r:id="rId7"/>
    <p:sldId id="352" r:id="rId8"/>
    <p:sldId id="272" r:id="rId9"/>
    <p:sldId id="351" r:id="rId10"/>
    <p:sldId id="296" r:id="rId11"/>
    <p:sldId id="306" r:id="rId12"/>
    <p:sldId id="325" r:id="rId13"/>
    <p:sldId id="353" r:id="rId14"/>
    <p:sldId id="354" r:id="rId15"/>
    <p:sldId id="355" r:id="rId16"/>
    <p:sldId id="356" r:id="rId17"/>
    <p:sldId id="358" r:id="rId18"/>
    <p:sldId id="376" r:id="rId19"/>
    <p:sldId id="359" r:id="rId20"/>
    <p:sldId id="360" r:id="rId21"/>
    <p:sldId id="361" r:id="rId22"/>
    <p:sldId id="377" r:id="rId23"/>
    <p:sldId id="362" r:id="rId24"/>
    <p:sldId id="363" r:id="rId25"/>
    <p:sldId id="364" r:id="rId26"/>
    <p:sldId id="365" r:id="rId27"/>
    <p:sldId id="366" r:id="rId28"/>
    <p:sldId id="367" r:id="rId29"/>
    <p:sldId id="368" r:id="rId30"/>
    <p:sldId id="369" r:id="rId31"/>
    <p:sldId id="370" r:id="rId32"/>
    <p:sldId id="371" r:id="rId33"/>
    <p:sldId id="372" r:id="rId34"/>
    <p:sldId id="373" r:id="rId35"/>
    <p:sldId id="378" r:id="rId36"/>
    <p:sldId id="379" r:id="rId37"/>
    <p:sldId id="374" r:id="rId38"/>
    <p:sldId id="346" r:id="rId3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usani Madzivhandila" initials="LM" lastIdx="32" clrIdx="0">
    <p:extLst>
      <p:ext uri="{19B8F6BF-5375-455C-9EA6-DF929625EA0E}">
        <p15:presenceInfo xmlns:p15="http://schemas.microsoft.com/office/powerpoint/2012/main" xmlns="" userId="S-1-5-21-1247637481-850084867-617630493-25048" providerId="AD"/>
      </p:ext>
    </p:extLst>
  </p:cmAuthor>
  <p:cmAuthor id="2" name="Kholofelo Sedibe" initials="KS" lastIdx="9" clrIdx="1">
    <p:extLst>
      <p:ext uri="{19B8F6BF-5375-455C-9EA6-DF929625EA0E}">
        <p15:presenceInfo xmlns:p15="http://schemas.microsoft.com/office/powerpoint/2012/main" xmlns="" userId="S-1-5-21-1247637481-850084867-617630493-2085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993300"/>
    <a:srgbClr val="006666"/>
    <a:srgbClr val="E2F1F6"/>
    <a:srgbClr val="008FF0"/>
    <a:srgbClr val="0000FF"/>
    <a:srgbClr val="00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70" autoAdjust="0"/>
    <p:restoredTop sz="93979" autoAdjust="0"/>
  </p:normalViewPr>
  <p:slideViewPr>
    <p:cSldViewPr>
      <p:cViewPr varScale="1">
        <p:scale>
          <a:sx n="73" d="100"/>
          <a:sy n="73" d="100"/>
        </p:scale>
        <p:origin x="-324" y="-10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1" d="100"/>
          <a:sy n="51" d="100"/>
        </p:scale>
        <p:origin x="2624" y="40"/>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commentAuthors" Target="commentAuthor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package" Target="../embeddings/Microsoft_Office_Excel_Worksheet2.xlsx"/></Relationships>
</file>

<file path=ppt/charts/chart1.xml><?xml version="1.0" encoding="utf-8"?>
<c:chartSpace xmlns:c="http://schemas.openxmlformats.org/drawingml/2006/chart" xmlns:a="http://schemas.openxmlformats.org/drawingml/2006/main" xmlns:r="http://schemas.openxmlformats.org/officeDocument/2006/relationships">
  <c:lang val="en-ZA"/>
  <c:chart>
    <c:title>
      <c:tx>
        <c:rich>
          <a:bodyPr rot="0" spcFirstLastPara="1" vertOverflow="ellipsis" vert="horz" wrap="square" anchor="ctr" anchorCtr="1"/>
          <a:lstStyle/>
          <a:p>
            <a:pPr>
              <a:defRPr sz="1800" b="0" i="0" u="none" strike="noStrike" kern="1200" baseline="0">
                <a:solidFill>
                  <a:schemeClr val="tx1"/>
                </a:solidFill>
                <a:latin typeface="Arial" panose="020B0604020202020204" pitchFamily="34" charset="0"/>
                <a:ea typeface="+mn-ea"/>
                <a:cs typeface="Arial" panose="020B0604020202020204" pitchFamily="34" charset="0"/>
              </a:defRPr>
            </a:pPr>
            <a:r>
              <a:rPr lang="en-ZA" sz="1800" b="0" dirty="0"/>
              <a:t>Analysis of Grievances Per Financial Year</a:t>
            </a:r>
          </a:p>
        </c:rich>
      </c:tx>
      <c:layout>
        <c:manualLayout>
          <c:xMode val="edge"/>
          <c:yMode val="edge"/>
          <c:x val="1.2099238061072238E-2"/>
          <c:y val="1.9066950519011406E-2"/>
        </c:manualLayout>
      </c:layout>
      <c:spPr>
        <a:noFill/>
        <a:ln>
          <a:noFill/>
        </a:ln>
        <a:effectLst/>
      </c:spPr>
    </c:title>
    <c:plotArea>
      <c:layout/>
      <c:barChart>
        <c:barDir val="col"/>
        <c:grouping val="clustered"/>
        <c:ser>
          <c:idx val="0"/>
          <c:order val="0"/>
          <c:tx>
            <c:strRef>
              <c:f>Sheet1!$B$1</c:f>
              <c:strCache>
                <c:ptCount val="1"/>
                <c:pt idx="0">
                  <c:v>Analysis of Grievances per Financial Year</c:v>
                </c:pt>
              </c:strCache>
            </c:strRef>
          </c:tx>
          <c:spPr>
            <a:solidFill>
              <a:schemeClr val="accent5">
                <a:lumMod val="60000"/>
                <a:lumOff val="40000"/>
              </a:schemeClr>
            </a:solidFill>
            <a:ln>
              <a:noFill/>
            </a:ln>
            <a:effectLst>
              <a:outerShdw blurRad="317500" algn="ctr" rotWithShape="0">
                <a:prstClr val="black">
                  <a:alpha val="25000"/>
                </a:prstClr>
              </a:outerShdw>
            </a:effectLst>
            <a:scene3d>
              <a:camera prst="orthographicFront"/>
              <a:lightRig rig="threePt" dir="t"/>
            </a:scene3d>
            <a:sp3d>
              <a:bevelT w="190500" h="38100"/>
            </a:sp3d>
          </c:spPr>
          <c:dLbls>
            <c:dLbl>
              <c:idx val="0"/>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FBFD-4576-B9F2-D68B514A553B}"/>
                </c:ext>
              </c:extLst>
            </c:dLbl>
            <c:dLbl>
              <c:idx val="1"/>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FBFD-4576-B9F2-D68B514A553B}"/>
                </c:ext>
              </c:extLst>
            </c:dLbl>
            <c:dLbl>
              <c:idx val="2"/>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FBFD-4576-B9F2-D68B514A553B}"/>
                </c:ext>
              </c:extLst>
            </c:dLbl>
            <c:delete val="1"/>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extLst xmlns:c16r2="http://schemas.microsoft.com/office/drawing/2015/06/char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Sheet1!$A$2:$A$4</c:f>
              <c:strCache>
                <c:ptCount val="3"/>
                <c:pt idx="0">
                  <c:v>FY 2020/21</c:v>
                </c:pt>
                <c:pt idx="1">
                  <c:v>FY2019/20</c:v>
                </c:pt>
                <c:pt idx="2">
                  <c:v>FY2018/19</c:v>
                </c:pt>
              </c:strCache>
            </c:strRef>
          </c:cat>
          <c:val>
            <c:numRef>
              <c:f>Sheet1!$B$2:$B$4</c:f>
              <c:numCache>
                <c:formatCode>General</c:formatCode>
                <c:ptCount val="3"/>
                <c:pt idx="0">
                  <c:v>1325</c:v>
                </c:pt>
                <c:pt idx="1">
                  <c:v>1977</c:v>
                </c:pt>
                <c:pt idx="2">
                  <c:v>1971</c:v>
                </c:pt>
              </c:numCache>
            </c:numRef>
          </c:val>
          <c:extLst xmlns:c16r2="http://schemas.microsoft.com/office/drawing/2015/06/chart">
            <c:ext xmlns:c16="http://schemas.microsoft.com/office/drawing/2014/chart" uri="{C3380CC4-5D6E-409C-BE32-E72D297353CC}">
              <c16:uniqueId val="{00000000-DBBE-4B9C-AF7C-EFCB80B8330A}"/>
            </c:ext>
          </c:extLst>
        </c:ser>
        <c:ser>
          <c:idx val="1"/>
          <c:order val="1"/>
          <c:tx>
            <c:strRef>
              <c:f>Sheet1!$C$1</c:f>
              <c:strCache>
                <c:ptCount val="1"/>
                <c:pt idx="0">
                  <c:v>Column1</c:v>
                </c:pt>
              </c:strCache>
            </c:strRef>
          </c:tx>
          <c:spPr>
            <a:solidFill>
              <a:schemeClr val="accent4"/>
            </a:solidFill>
            <a:ln>
              <a:noFill/>
            </a:ln>
            <a:effectLst>
              <a:outerShdw blurRad="317500" algn="ctr" rotWithShape="0">
                <a:prstClr val="black">
                  <a:alpha val="25000"/>
                </a:prstClr>
              </a:outerShdw>
            </a:effectLst>
          </c:spPr>
          <c:cat>
            <c:strRef>
              <c:f>Sheet1!$A$2:$A$4</c:f>
              <c:strCache>
                <c:ptCount val="3"/>
                <c:pt idx="0">
                  <c:v>FY 2020/21</c:v>
                </c:pt>
                <c:pt idx="1">
                  <c:v>FY2019/20</c:v>
                </c:pt>
                <c:pt idx="2">
                  <c:v>FY2018/19</c:v>
                </c:pt>
              </c:strCache>
            </c:strRef>
          </c:cat>
          <c:val>
            <c:numRef>
              <c:f>Sheet1!$C$2:$C$4</c:f>
            </c:numRef>
          </c:val>
          <c:extLst xmlns:c16r2="http://schemas.microsoft.com/office/drawing/2015/06/chart">
            <c:ext xmlns:c16="http://schemas.microsoft.com/office/drawing/2014/chart" uri="{C3380CC4-5D6E-409C-BE32-E72D297353CC}">
              <c16:uniqueId val="{00000001-DBBE-4B9C-AF7C-EFCB80B8330A}"/>
            </c:ext>
          </c:extLst>
        </c:ser>
        <c:ser>
          <c:idx val="2"/>
          <c:order val="2"/>
          <c:tx>
            <c:strRef>
              <c:f>Sheet1!$D$1</c:f>
              <c:strCache>
                <c:ptCount val="1"/>
                <c:pt idx="0">
                  <c:v>Column2</c:v>
                </c:pt>
              </c:strCache>
            </c:strRef>
          </c:tx>
          <c:spPr>
            <a:solidFill>
              <a:schemeClr val="accent6"/>
            </a:solidFill>
            <a:ln>
              <a:noFill/>
            </a:ln>
            <a:effectLst>
              <a:outerShdw blurRad="317500" algn="ctr" rotWithShape="0">
                <a:prstClr val="black">
                  <a:alpha val="25000"/>
                </a:prstClr>
              </a:outerShdw>
            </a:effectLst>
          </c:spPr>
          <c:cat>
            <c:strRef>
              <c:f>Sheet1!$A$2:$A$4</c:f>
              <c:strCache>
                <c:ptCount val="3"/>
                <c:pt idx="0">
                  <c:v>FY 2020/21</c:v>
                </c:pt>
                <c:pt idx="1">
                  <c:v>FY2019/20</c:v>
                </c:pt>
                <c:pt idx="2">
                  <c:v>FY2018/19</c:v>
                </c:pt>
              </c:strCache>
            </c:strRef>
          </c:cat>
          <c:val>
            <c:numRef>
              <c:f>Sheet1!$D$2:$D$4</c:f>
            </c:numRef>
          </c:val>
          <c:extLst xmlns:c16r2="http://schemas.microsoft.com/office/drawing/2015/06/chart">
            <c:ext xmlns:c16="http://schemas.microsoft.com/office/drawing/2014/chart" uri="{C3380CC4-5D6E-409C-BE32-E72D297353CC}">
              <c16:uniqueId val="{00000002-DBBE-4B9C-AF7C-EFCB80B8330A}"/>
            </c:ext>
          </c:extLst>
        </c:ser>
        <c:dLbls/>
        <c:gapWidth val="89"/>
        <c:axId val="112927104"/>
        <c:axId val="112928640"/>
      </c:barChart>
      <c:catAx>
        <c:axId val="112927104"/>
        <c:scaling>
          <c:orientation val="minMax"/>
        </c:scaling>
        <c:axPos val="b"/>
        <c:numFmt formatCode="General" sourceLinked="1"/>
        <c:maj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12928640"/>
        <c:crosses val="autoZero"/>
        <c:auto val="1"/>
        <c:lblAlgn val="ctr"/>
        <c:lblOffset val="100"/>
      </c:catAx>
      <c:valAx>
        <c:axId val="112928640"/>
        <c:scaling>
          <c:orientation val="minMax"/>
        </c:scaling>
        <c:delete val="1"/>
        <c:axPos val="l"/>
        <c:numFmt formatCode="General" sourceLinked="1"/>
        <c:majorTickMark val="none"/>
        <c:tickLblPos val="none"/>
        <c:crossAx val="112927104"/>
        <c:crosses val="autoZero"/>
        <c:crossBetween val="between"/>
      </c:valAx>
      <c:spPr>
        <a:noFill/>
        <a:ln>
          <a:noFill/>
        </a:ln>
        <a:effectLst/>
      </c:spPr>
    </c:plotArea>
    <c:plotVisOnly val="1"/>
    <c:dispBlanksAs val="gap"/>
  </c:chart>
  <c:spPr>
    <a:noFill/>
    <a:ln w="9525" cap="flat" cmpd="sng" algn="ctr">
      <a:noFill/>
      <a:round/>
    </a:ln>
    <a:effectLst/>
  </c:spPr>
  <c:txPr>
    <a:bodyPr/>
    <a:lstStyle/>
    <a:p>
      <a:pPr>
        <a:defRPr sz="1800" b="0">
          <a:solidFill>
            <a:schemeClr val="tx1"/>
          </a:solidFill>
          <a:latin typeface="Arial" panose="020B0604020202020204" pitchFamily="34" charset="0"/>
          <a:cs typeface="Arial" panose="020B0604020202020204" pitchFamily="34" charset="0"/>
        </a:defRPr>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ZA"/>
  <c:chart>
    <c:autoTitleDeleted val="1"/>
    <c:plotArea>
      <c:layout/>
      <c:barChart>
        <c:barDir val="col"/>
        <c:grouping val="clustered"/>
        <c:ser>
          <c:idx val="0"/>
          <c:order val="0"/>
          <c:spPr>
            <a:solidFill>
              <a:schemeClr val="accent5">
                <a:lumMod val="60000"/>
                <a:lumOff val="40000"/>
              </a:schemeClr>
            </a:solidFill>
            <a:ln>
              <a:noFill/>
            </a:ln>
            <a:effectLst/>
            <a:scene3d>
              <a:camera prst="orthographicFront"/>
              <a:lightRig rig="threePt" dir="t"/>
            </a:scene3d>
            <a:sp3d>
              <a:bevelT/>
            </a:sp3d>
          </c:spPr>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Sheet1!$A$2:$C$2</c:f>
              <c:strCache>
                <c:ptCount val="3"/>
                <c:pt idx="0">
                  <c:v>2018/19</c:v>
                </c:pt>
                <c:pt idx="1">
                  <c:v> 2019/20 </c:v>
                </c:pt>
                <c:pt idx="2">
                  <c:v>2020/21 </c:v>
                </c:pt>
              </c:strCache>
            </c:strRef>
          </c:cat>
          <c:val>
            <c:numRef>
              <c:f>Sheet1!$A$3:$C$3</c:f>
              <c:numCache>
                <c:formatCode>General</c:formatCode>
                <c:ptCount val="3"/>
                <c:pt idx="0">
                  <c:v>102</c:v>
                </c:pt>
                <c:pt idx="1">
                  <c:v>144</c:v>
                </c:pt>
                <c:pt idx="2">
                  <c:v>112</c:v>
                </c:pt>
              </c:numCache>
            </c:numRef>
          </c:val>
          <c:extLst xmlns:c16r2="http://schemas.microsoft.com/office/drawing/2015/06/chart">
            <c:ext xmlns:c16="http://schemas.microsoft.com/office/drawing/2014/chart" uri="{C3380CC4-5D6E-409C-BE32-E72D297353CC}">
              <c16:uniqueId val="{00000000-5954-4258-A52E-3DD4EC618565}"/>
            </c:ext>
          </c:extLst>
        </c:ser>
        <c:dLbls/>
        <c:gapWidth val="65"/>
        <c:overlap val="-27"/>
        <c:axId val="112978560"/>
        <c:axId val="112980352"/>
      </c:barChart>
      <c:catAx>
        <c:axId val="112978560"/>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12980352"/>
        <c:crosses val="autoZero"/>
        <c:auto val="1"/>
        <c:lblAlgn val="ctr"/>
        <c:lblOffset val="100"/>
      </c:catAx>
      <c:valAx>
        <c:axId val="112980352"/>
        <c:scaling>
          <c:orientation val="minMax"/>
        </c:scaling>
        <c:delete val="1"/>
        <c:axPos val="l"/>
        <c:numFmt formatCode="General" sourceLinked="1"/>
        <c:majorTickMark val="none"/>
        <c:tickLblPos val="none"/>
        <c:crossAx val="112978560"/>
        <c:crosses val="autoZero"/>
        <c:crossBetween val="between"/>
      </c:valAx>
      <c:spPr>
        <a:noFill/>
        <a:ln>
          <a:noFill/>
        </a:ln>
        <a:effectLst/>
      </c:spPr>
    </c:plotArea>
    <c:plotVisOnly val="1"/>
    <c:dispBlanksAs val="gap"/>
  </c:chart>
  <c:spPr>
    <a:noFill/>
    <a:ln>
      <a:noFill/>
    </a:ln>
    <a:effectLst/>
  </c:spPr>
  <c:txPr>
    <a:bodyPr/>
    <a:lstStyle/>
    <a:p>
      <a:pPr>
        <a:defRPr sz="1800">
          <a:latin typeface="Arial" panose="020B0604020202020204" pitchFamily="34" charset="0"/>
          <a:cs typeface="Arial" panose="020B0604020202020204" pitchFamily="34" charset="0"/>
        </a:defRPr>
      </a:pPr>
      <a:endParaRPr lang="en-US"/>
    </a:p>
  </c:txPr>
  <c:externalData r:id="rId1"/>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defRPr sz="1197"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22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jpeg"/><Relationship Id="rId2" Type="http://schemas.openxmlformats.org/officeDocument/2006/relationships/image" Target="../media/image7.png"/><Relationship Id="rId1" Type="http://schemas.openxmlformats.org/officeDocument/2006/relationships/image" Target="../media/image6.png"/><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png"/></Relationships>
</file>

<file path=ppt/diagrams/_rels/drawing1.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jpeg"/><Relationship Id="rId2" Type="http://schemas.openxmlformats.org/officeDocument/2006/relationships/image" Target="../media/image7.png"/><Relationship Id="rId1" Type="http://schemas.openxmlformats.org/officeDocument/2006/relationships/image" Target="../media/image6.png"/><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png"/></Relationships>
</file>

<file path=ppt/diagrams/colors1.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6647C9A-208A-4E93-9008-5798688ADF2A}" type="doc">
      <dgm:prSet loTypeId="urn:microsoft.com/office/officeart/2008/layout/VerticalCurvedList" loCatId="list" qsTypeId="urn:microsoft.com/office/officeart/2005/8/quickstyle/simple5" qsCatId="simple" csTypeId="urn:microsoft.com/office/officeart/2005/8/colors/accent5_5" csCatId="accent5" phldr="1"/>
      <dgm:spPr/>
      <dgm:t>
        <a:bodyPr/>
        <a:lstStyle/>
        <a:p>
          <a:endParaRPr lang="en-US"/>
        </a:p>
      </dgm:t>
    </dgm:pt>
    <dgm:pt modelId="{F532AFED-D6ED-45BD-B9E6-8F19B23B7ACC}">
      <dgm:prSet phldrT="[Text]" custT="1"/>
      <dgm:spPr>
        <a:solidFill>
          <a:schemeClr val="accent5">
            <a:lumMod val="40000"/>
            <a:lumOff val="60000"/>
          </a:schemeClr>
        </a:solidFill>
      </dgm:spPr>
      <dgm:t>
        <a:bodyPr/>
        <a:lstStyle/>
        <a:p>
          <a:r>
            <a:rPr lang="en-US" altLang="en-US" sz="2000" dirty="0" smtClean="0">
              <a:solidFill>
                <a:schemeClr val="tx1"/>
              </a:solidFill>
              <a:latin typeface="Arial" panose="020B0604020202020204" pitchFamily="34" charset="0"/>
              <a:cs typeface="Arial" panose="020B0604020202020204" pitchFamily="34" charset="0"/>
            </a:rPr>
            <a:t> PSC Mandate and Background </a:t>
          </a:r>
          <a:endParaRPr lang="en-US" sz="2000" dirty="0">
            <a:solidFill>
              <a:schemeClr val="tx1"/>
            </a:solidFill>
          </a:endParaRPr>
        </a:p>
      </dgm:t>
    </dgm:pt>
    <dgm:pt modelId="{CCFCA3F3-42B9-4347-A182-DCCB2AC44A78}" type="parTrans" cxnId="{5BE6C423-86D0-4EC0-BEBC-76AA053013C3}">
      <dgm:prSet/>
      <dgm:spPr/>
      <dgm:t>
        <a:bodyPr/>
        <a:lstStyle/>
        <a:p>
          <a:endParaRPr lang="en-US" sz="2000"/>
        </a:p>
      </dgm:t>
    </dgm:pt>
    <dgm:pt modelId="{E4522FA1-8C96-4F3C-B6B0-E8FA8028A352}" type="sibTrans" cxnId="{5BE6C423-86D0-4EC0-BEBC-76AA053013C3}">
      <dgm:prSet/>
      <dgm:spPr/>
      <dgm:t>
        <a:bodyPr/>
        <a:lstStyle/>
        <a:p>
          <a:endParaRPr lang="en-US" sz="2000"/>
        </a:p>
      </dgm:t>
    </dgm:pt>
    <dgm:pt modelId="{5B2A0761-3471-4531-B907-A28FECBBA287}">
      <dgm:prSet phldrT="[Text]" phldr="1"/>
      <dgm:spPr/>
      <dgm:t>
        <a:bodyPr/>
        <a:lstStyle/>
        <a:p>
          <a:endParaRPr lang="en-US" sz="2000"/>
        </a:p>
      </dgm:t>
    </dgm:pt>
    <dgm:pt modelId="{4D9F9B88-D21F-4DB3-9449-FB03AB6DDF01}" type="parTrans" cxnId="{2ED6A011-98FB-4870-A9CA-86811E2C36E1}">
      <dgm:prSet/>
      <dgm:spPr/>
      <dgm:t>
        <a:bodyPr/>
        <a:lstStyle/>
        <a:p>
          <a:endParaRPr lang="en-US" sz="2000"/>
        </a:p>
      </dgm:t>
    </dgm:pt>
    <dgm:pt modelId="{36A2C774-5201-464E-B4B4-A59091C41191}" type="sibTrans" cxnId="{2ED6A011-98FB-4870-A9CA-86811E2C36E1}">
      <dgm:prSet/>
      <dgm:spPr/>
      <dgm:t>
        <a:bodyPr/>
        <a:lstStyle/>
        <a:p>
          <a:endParaRPr lang="en-US" sz="2000"/>
        </a:p>
      </dgm:t>
    </dgm:pt>
    <dgm:pt modelId="{A68D3F95-68E1-4994-B9A8-4196FF9E2630}">
      <dgm:prSet phldrT="[Text]" phldr="1"/>
      <dgm:spPr/>
      <dgm:t>
        <a:bodyPr/>
        <a:lstStyle/>
        <a:p>
          <a:endParaRPr lang="en-US" sz="2000"/>
        </a:p>
      </dgm:t>
    </dgm:pt>
    <dgm:pt modelId="{C9AE8070-B104-4730-9C5F-C23FAC010E62}" type="parTrans" cxnId="{0951FAED-6246-4501-BD66-A94B6859B400}">
      <dgm:prSet/>
      <dgm:spPr/>
      <dgm:t>
        <a:bodyPr/>
        <a:lstStyle/>
        <a:p>
          <a:endParaRPr lang="en-US" sz="2000"/>
        </a:p>
      </dgm:t>
    </dgm:pt>
    <dgm:pt modelId="{824B740A-8955-421E-8FE7-47501728BEDA}" type="sibTrans" cxnId="{0951FAED-6246-4501-BD66-A94B6859B400}">
      <dgm:prSet/>
      <dgm:spPr/>
      <dgm:t>
        <a:bodyPr/>
        <a:lstStyle/>
        <a:p>
          <a:endParaRPr lang="en-US" sz="2000"/>
        </a:p>
      </dgm:t>
    </dgm:pt>
    <dgm:pt modelId="{FFCCA740-B5D5-40B7-88F3-93EB47193A0A}">
      <dgm:prSet custT="1"/>
      <dgm:spPr>
        <a:solidFill>
          <a:schemeClr val="accent5">
            <a:lumMod val="40000"/>
            <a:lumOff val="60000"/>
          </a:schemeClr>
        </a:solidFill>
      </dgm:spPr>
      <dgm:t>
        <a:bodyPr/>
        <a:lstStyle/>
        <a:p>
          <a:r>
            <a:rPr lang="en-US" altLang="en-US" sz="2000" smtClean="0">
              <a:solidFill>
                <a:schemeClr val="tx1"/>
              </a:solidFill>
              <a:latin typeface="Arial" panose="020B0604020202020204" pitchFamily="34" charset="0"/>
              <a:cs typeface="Arial" panose="020B0604020202020204" pitchFamily="34" charset="0"/>
            </a:rPr>
            <a:t>Regulatory framework dealing with recruitment and selection</a:t>
          </a:r>
          <a:endParaRPr lang="en-US" altLang="en-US" sz="2000" dirty="0">
            <a:solidFill>
              <a:schemeClr val="tx1"/>
            </a:solidFill>
            <a:latin typeface="Arial" panose="020B0604020202020204" pitchFamily="34" charset="0"/>
            <a:cs typeface="Arial" panose="020B0604020202020204" pitchFamily="34" charset="0"/>
          </a:endParaRPr>
        </a:p>
      </dgm:t>
    </dgm:pt>
    <dgm:pt modelId="{137C4D73-337F-41BD-BB71-6AE13150028B}" type="parTrans" cxnId="{53EF32A5-45EA-47F7-BFBF-091BDB311421}">
      <dgm:prSet/>
      <dgm:spPr/>
      <dgm:t>
        <a:bodyPr/>
        <a:lstStyle/>
        <a:p>
          <a:endParaRPr lang="en-US" sz="2000"/>
        </a:p>
      </dgm:t>
    </dgm:pt>
    <dgm:pt modelId="{338FD4A8-E33A-4869-8AFF-B84AFA8D9123}" type="sibTrans" cxnId="{53EF32A5-45EA-47F7-BFBF-091BDB311421}">
      <dgm:prSet/>
      <dgm:spPr/>
      <dgm:t>
        <a:bodyPr/>
        <a:lstStyle/>
        <a:p>
          <a:endParaRPr lang="en-US" sz="2000"/>
        </a:p>
      </dgm:t>
    </dgm:pt>
    <dgm:pt modelId="{7EDDD467-2F6F-4C7F-B78B-CBD5C6E3AA9C}">
      <dgm:prSet custT="1"/>
      <dgm:spPr>
        <a:solidFill>
          <a:schemeClr val="accent5">
            <a:lumMod val="40000"/>
            <a:lumOff val="60000"/>
          </a:schemeClr>
        </a:solidFill>
      </dgm:spPr>
      <dgm:t>
        <a:bodyPr/>
        <a:lstStyle/>
        <a:p>
          <a:r>
            <a:rPr lang="en-US" altLang="en-US" sz="2000" smtClean="0">
              <a:solidFill>
                <a:schemeClr val="tx1"/>
              </a:solidFill>
              <a:latin typeface="Arial" panose="020B0604020202020204" pitchFamily="34" charset="0"/>
              <a:cs typeface="Arial" panose="020B0604020202020204" pitchFamily="34" charset="0"/>
            </a:rPr>
            <a:t>Steps in the recruitment and selection process</a:t>
          </a:r>
          <a:endParaRPr lang="en-US" altLang="en-US" sz="2000" dirty="0">
            <a:solidFill>
              <a:schemeClr val="tx1"/>
            </a:solidFill>
            <a:latin typeface="Arial" panose="020B0604020202020204" pitchFamily="34" charset="0"/>
            <a:cs typeface="Arial" panose="020B0604020202020204" pitchFamily="34" charset="0"/>
          </a:endParaRPr>
        </a:p>
      </dgm:t>
    </dgm:pt>
    <dgm:pt modelId="{0994113F-B20B-4B8C-B4E6-7D730A51AA3D}" type="parTrans" cxnId="{9AA79B76-5973-43C5-AE07-3893F19AEA7D}">
      <dgm:prSet/>
      <dgm:spPr/>
      <dgm:t>
        <a:bodyPr/>
        <a:lstStyle/>
        <a:p>
          <a:endParaRPr lang="en-US" sz="2000"/>
        </a:p>
      </dgm:t>
    </dgm:pt>
    <dgm:pt modelId="{00A6CCB2-C9D6-43D7-BF3C-7BC5AD47033B}" type="sibTrans" cxnId="{9AA79B76-5973-43C5-AE07-3893F19AEA7D}">
      <dgm:prSet/>
      <dgm:spPr/>
      <dgm:t>
        <a:bodyPr/>
        <a:lstStyle/>
        <a:p>
          <a:endParaRPr lang="en-US" sz="2000"/>
        </a:p>
      </dgm:t>
    </dgm:pt>
    <dgm:pt modelId="{130BC40E-583C-461E-951E-4EED78517D1B}">
      <dgm:prSet custT="1"/>
      <dgm:spPr>
        <a:solidFill>
          <a:schemeClr val="accent5">
            <a:lumMod val="40000"/>
            <a:lumOff val="60000"/>
          </a:schemeClr>
        </a:solidFill>
      </dgm:spPr>
      <dgm:t>
        <a:bodyPr/>
        <a:lstStyle/>
        <a:p>
          <a:r>
            <a:rPr lang="en-US" altLang="en-US" sz="2000" smtClean="0">
              <a:solidFill>
                <a:schemeClr val="tx1"/>
              </a:solidFill>
              <a:latin typeface="Arial" panose="020B0604020202020204" pitchFamily="34" charset="0"/>
              <a:cs typeface="Arial" panose="020B0604020202020204" pitchFamily="34" charset="0"/>
            </a:rPr>
            <a:t>Reflections by the PSC</a:t>
          </a:r>
          <a:endParaRPr lang="en-US" altLang="en-US" sz="2000" dirty="0">
            <a:solidFill>
              <a:schemeClr val="tx1"/>
            </a:solidFill>
            <a:latin typeface="Arial" panose="020B0604020202020204" pitchFamily="34" charset="0"/>
            <a:cs typeface="Arial" panose="020B0604020202020204" pitchFamily="34" charset="0"/>
          </a:endParaRPr>
        </a:p>
      </dgm:t>
    </dgm:pt>
    <dgm:pt modelId="{10B59E09-28E5-409E-9237-48CA6A4A3D84}" type="parTrans" cxnId="{22341A47-63EF-40CD-BCFB-5A61D3415104}">
      <dgm:prSet/>
      <dgm:spPr/>
      <dgm:t>
        <a:bodyPr/>
        <a:lstStyle/>
        <a:p>
          <a:endParaRPr lang="en-US" sz="2000"/>
        </a:p>
      </dgm:t>
    </dgm:pt>
    <dgm:pt modelId="{3B2203FF-6EBF-4C9F-BC4F-CAF06D055EC3}" type="sibTrans" cxnId="{22341A47-63EF-40CD-BCFB-5A61D3415104}">
      <dgm:prSet/>
      <dgm:spPr/>
      <dgm:t>
        <a:bodyPr/>
        <a:lstStyle/>
        <a:p>
          <a:endParaRPr lang="en-US" sz="2000"/>
        </a:p>
      </dgm:t>
    </dgm:pt>
    <dgm:pt modelId="{EFFAAC2D-92B3-452B-B5BD-0418C86D5681}">
      <dgm:prSet custT="1"/>
      <dgm:spPr>
        <a:solidFill>
          <a:schemeClr val="accent5">
            <a:lumMod val="40000"/>
            <a:lumOff val="60000"/>
          </a:schemeClr>
        </a:solidFill>
      </dgm:spPr>
      <dgm:t>
        <a:bodyPr/>
        <a:lstStyle/>
        <a:p>
          <a:r>
            <a:rPr lang="en-US" altLang="en-US" sz="2000" smtClean="0">
              <a:solidFill>
                <a:schemeClr val="tx1"/>
              </a:solidFill>
              <a:latin typeface="Arial" panose="020B0604020202020204" pitchFamily="34" charset="0"/>
              <a:cs typeface="Arial" panose="020B0604020202020204" pitchFamily="34" charset="0"/>
            </a:rPr>
            <a:t>Competency assessments</a:t>
          </a:r>
          <a:endParaRPr lang="en-US" altLang="en-US" sz="2000" dirty="0">
            <a:solidFill>
              <a:schemeClr val="tx1"/>
            </a:solidFill>
            <a:latin typeface="Arial" panose="020B0604020202020204" pitchFamily="34" charset="0"/>
            <a:cs typeface="Arial" panose="020B0604020202020204" pitchFamily="34" charset="0"/>
          </a:endParaRPr>
        </a:p>
      </dgm:t>
    </dgm:pt>
    <dgm:pt modelId="{5CD08CA5-A51A-4CCC-A0E0-B9FCC7E3E64F}" type="parTrans" cxnId="{97125C19-917E-41FB-B86E-37FC41F3A175}">
      <dgm:prSet/>
      <dgm:spPr/>
      <dgm:t>
        <a:bodyPr/>
        <a:lstStyle/>
        <a:p>
          <a:endParaRPr lang="en-US" sz="2000"/>
        </a:p>
      </dgm:t>
    </dgm:pt>
    <dgm:pt modelId="{F98C0A4B-3B5A-4BFD-8152-1F4E8F7C06AD}" type="sibTrans" cxnId="{97125C19-917E-41FB-B86E-37FC41F3A175}">
      <dgm:prSet/>
      <dgm:spPr/>
      <dgm:t>
        <a:bodyPr/>
        <a:lstStyle/>
        <a:p>
          <a:endParaRPr lang="en-US" sz="2000"/>
        </a:p>
      </dgm:t>
    </dgm:pt>
    <dgm:pt modelId="{25172B74-8E0C-410D-8324-B090E4EBD635}">
      <dgm:prSet custT="1"/>
      <dgm:spPr>
        <a:solidFill>
          <a:schemeClr val="accent5">
            <a:lumMod val="40000"/>
            <a:lumOff val="60000"/>
          </a:schemeClr>
        </a:solidFill>
      </dgm:spPr>
      <dgm:t>
        <a:bodyPr/>
        <a:lstStyle/>
        <a:p>
          <a:r>
            <a:rPr lang="en-US" altLang="ja-JP" sz="2000" smtClean="0">
              <a:solidFill>
                <a:schemeClr val="tx1"/>
              </a:solidFill>
              <a:latin typeface="Arial" panose="020B0604020202020204" pitchFamily="34" charset="0"/>
              <a:cs typeface="Arial" panose="020B0604020202020204" pitchFamily="34" charset="0"/>
            </a:rPr>
            <a:t>Monitoring grievance management </a:t>
          </a:r>
          <a:endParaRPr lang="en-US" altLang="ja-JP" sz="2000" dirty="0">
            <a:solidFill>
              <a:schemeClr val="tx1"/>
            </a:solidFill>
            <a:latin typeface="Arial" panose="020B0604020202020204" pitchFamily="34" charset="0"/>
            <a:cs typeface="Arial" panose="020B0604020202020204" pitchFamily="34" charset="0"/>
          </a:endParaRPr>
        </a:p>
      </dgm:t>
    </dgm:pt>
    <dgm:pt modelId="{6B22A12C-80FA-4C48-BD55-B3B7994D7AAC}" type="parTrans" cxnId="{E299764D-D9F2-4540-98CA-DEA11DE0C70B}">
      <dgm:prSet/>
      <dgm:spPr/>
      <dgm:t>
        <a:bodyPr/>
        <a:lstStyle/>
        <a:p>
          <a:endParaRPr lang="en-US" sz="2000"/>
        </a:p>
      </dgm:t>
    </dgm:pt>
    <dgm:pt modelId="{91BB3EBC-7792-4DBF-9448-604D5A47B616}" type="sibTrans" cxnId="{E299764D-D9F2-4540-98CA-DEA11DE0C70B}">
      <dgm:prSet/>
      <dgm:spPr/>
      <dgm:t>
        <a:bodyPr/>
        <a:lstStyle/>
        <a:p>
          <a:endParaRPr lang="en-US" sz="2000"/>
        </a:p>
      </dgm:t>
    </dgm:pt>
    <dgm:pt modelId="{7CDD2AB1-99EE-4BD6-9490-5FA7C10E0BDA}">
      <dgm:prSet custT="1"/>
      <dgm:spPr>
        <a:solidFill>
          <a:schemeClr val="accent5">
            <a:lumMod val="40000"/>
            <a:lumOff val="60000"/>
          </a:schemeClr>
        </a:solidFill>
      </dgm:spPr>
      <dgm:t>
        <a:bodyPr/>
        <a:lstStyle/>
        <a:p>
          <a:r>
            <a:rPr lang="en-US" altLang="ja-JP" sz="2000" smtClean="0">
              <a:solidFill>
                <a:schemeClr val="tx1"/>
              </a:solidFill>
              <a:latin typeface="Arial" panose="020B0604020202020204" pitchFamily="34" charset="0"/>
              <a:cs typeface="Arial" panose="020B0604020202020204" pitchFamily="34" charset="0"/>
            </a:rPr>
            <a:t>Conclusion</a:t>
          </a:r>
          <a:endParaRPr lang="en-US" altLang="ja-JP" sz="2000" dirty="0">
            <a:solidFill>
              <a:schemeClr val="tx1"/>
            </a:solidFill>
            <a:latin typeface="Arial" panose="020B0604020202020204" pitchFamily="34" charset="0"/>
            <a:cs typeface="Arial" panose="020B0604020202020204" pitchFamily="34" charset="0"/>
          </a:endParaRPr>
        </a:p>
      </dgm:t>
    </dgm:pt>
    <dgm:pt modelId="{349886EF-D37F-4469-A6ED-559DC77B182A}" type="parTrans" cxnId="{28C3C65A-2BBC-47E6-A876-8076FA51657C}">
      <dgm:prSet/>
      <dgm:spPr/>
      <dgm:t>
        <a:bodyPr/>
        <a:lstStyle/>
        <a:p>
          <a:endParaRPr lang="en-US" sz="2000"/>
        </a:p>
      </dgm:t>
    </dgm:pt>
    <dgm:pt modelId="{97A7779B-67AE-4F81-8B0A-226FCA2157C9}" type="sibTrans" cxnId="{28C3C65A-2BBC-47E6-A876-8076FA51657C}">
      <dgm:prSet/>
      <dgm:spPr/>
      <dgm:t>
        <a:bodyPr/>
        <a:lstStyle/>
        <a:p>
          <a:endParaRPr lang="en-US" sz="2000"/>
        </a:p>
      </dgm:t>
    </dgm:pt>
    <dgm:pt modelId="{F66410EA-6C09-4766-B4D3-C45E2C5D8CAB}" type="pres">
      <dgm:prSet presAssocID="{B6647C9A-208A-4E93-9008-5798688ADF2A}" presName="Name0" presStyleCnt="0">
        <dgm:presLayoutVars>
          <dgm:chMax val="7"/>
          <dgm:chPref val="7"/>
          <dgm:dir/>
        </dgm:presLayoutVars>
      </dgm:prSet>
      <dgm:spPr/>
      <dgm:t>
        <a:bodyPr/>
        <a:lstStyle/>
        <a:p>
          <a:endParaRPr lang="en-US"/>
        </a:p>
      </dgm:t>
    </dgm:pt>
    <dgm:pt modelId="{07B6ECD4-3FBA-4F08-BA5E-C1A43B1852A5}" type="pres">
      <dgm:prSet presAssocID="{B6647C9A-208A-4E93-9008-5798688ADF2A}" presName="Name1" presStyleCnt="0"/>
      <dgm:spPr/>
    </dgm:pt>
    <dgm:pt modelId="{4C25D44A-09E3-4586-BEC0-904BF4E9F0DE}" type="pres">
      <dgm:prSet presAssocID="{B6647C9A-208A-4E93-9008-5798688ADF2A}" presName="cycle" presStyleCnt="0"/>
      <dgm:spPr/>
    </dgm:pt>
    <dgm:pt modelId="{5F94F670-35DA-40DE-838E-F1AD787E5C4E}" type="pres">
      <dgm:prSet presAssocID="{B6647C9A-208A-4E93-9008-5798688ADF2A}" presName="srcNode" presStyleLbl="node1" presStyleIdx="0" presStyleCnt="7"/>
      <dgm:spPr/>
    </dgm:pt>
    <dgm:pt modelId="{1A9AFC13-EFA1-4351-BE6A-EEB93E937E13}" type="pres">
      <dgm:prSet presAssocID="{B6647C9A-208A-4E93-9008-5798688ADF2A}" presName="conn" presStyleLbl="parChTrans1D2" presStyleIdx="0" presStyleCnt="1"/>
      <dgm:spPr/>
      <dgm:t>
        <a:bodyPr/>
        <a:lstStyle/>
        <a:p>
          <a:endParaRPr lang="en-US"/>
        </a:p>
      </dgm:t>
    </dgm:pt>
    <dgm:pt modelId="{E2E57A11-6285-4D06-8927-3B8D9D9E7312}" type="pres">
      <dgm:prSet presAssocID="{B6647C9A-208A-4E93-9008-5798688ADF2A}" presName="extraNode" presStyleLbl="node1" presStyleIdx="0" presStyleCnt="7"/>
      <dgm:spPr/>
    </dgm:pt>
    <dgm:pt modelId="{3B094AFE-3B6C-431D-BD9F-D0C489074E61}" type="pres">
      <dgm:prSet presAssocID="{B6647C9A-208A-4E93-9008-5798688ADF2A}" presName="dstNode" presStyleLbl="node1" presStyleIdx="0" presStyleCnt="7"/>
      <dgm:spPr/>
    </dgm:pt>
    <dgm:pt modelId="{16A68884-B733-4F43-8527-A2322E5F17C0}" type="pres">
      <dgm:prSet presAssocID="{F532AFED-D6ED-45BD-B9E6-8F19B23B7ACC}" presName="text_1" presStyleLbl="node1" presStyleIdx="0" presStyleCnt="7" custLinFactNeighborX="-796">
        <dgm:presLayoutVars>
          <dgm:bulletEnabled val="1"/>
        </dgm:presLayoutVars>
      </dgm:prSet>
      <dgm:spPr/>
      <dgm:t>
        <a:bodyPr/>
        <a:lstStyle/>
        <a:p>
          <a:endParaRPr lang="en-US"/>
        </a:p>
      </dgm:t>
    </dgm:pt>
    <dgm:pt modelId="{A7BDFDD9-B9B6-4B09-8C5F-3C58FE60A4C4}" type="pres">
      <dgm:prSet presAssocID="{F532AFED-D6ED-45BD-B9E6-8F19B23B7ACC}" presName="accent_1" presStyleCnt="0"/>
      <dgm:spPr/>
    </dgm:pt>
    <dgm:pt modelId="{29AE4621-051B-4415-853A-CF31CE98440B}" type="pres">
      <dgm:prSet presAssocID="{F532AFED-D6ED-45BD-B9E6-8F19B23B7ACC}" presName="accentRepeatNode" presStyleLbl="solidFgAcc1" presStyleIdx="0" presStyleCnt="7"/>
      <dgm:spPr>
        <a:blipFill rotWithShape="0">
          <a:blip xmlns:r="http://schemas.openxmlformats.org/officeDocument/2006/relationships" r:embed="rId1">
            <a:duotone>
              <a:schemeClr val="lt1">
                <a:hueOff val="0"/>
                <a:satOff val="0"/>
                <a:lumOff val="0"/>
                <a:alphaOff val="0"/>
                <a:shade val="20000"/>
                <a:satMod val="200000"/>
              </a:schemeClr>
              <a:schemeClr val="lt1">
                <a:hueOff val="0"/>
                <a:satOff val="0"/>
                <a:lumOff val="0"/>
                <a:alphaOff val="0"/>
                <a:tint val="12000"/>
                <a:satMod val="190000"/>
              </a:schemeClr>
            </a:duotone>
          </a:blip>
          <a:stretch>
            <a:fillRect/>
          </a:stretch>
        </a:blipFill>
      </dgm:spPr>
      <dgm:t>
        <a:bodyPr/>
        <a:lstStyle/>
        <a:p>
          <a:endParaRPr lang="en-US"/>
        </a:p>
      </dgm:t>
    </dgm:pt>
    <dgm:pt modelId="{7859B07D-2DD2-4F61-9997-A6B4CF9944CA}" type="pres">
      <dgm:prSet presAssocID="{FFCCA740-B5D5-40B7-88F3-93EB47193A0A}" presName="text_2" presStyleLbl="node1" presStyleIdx="1" presStyleCnt="7" custScaleX="99672" custLinFactNeighborX="-87" custLinFactNeighborY="-9291">
        <dgm:presLayoutVars>
          <dgm:bulletEnabled val="1"/>
        </dgm:presLayoutVars>
      </dgm:prSet>
      <dgm:spPr/>
      <dgm:t>
        <a:bodyPr/>
        <a:lstStyle/>
        <a:p>
          <a:endParaRPr lang="en-US"/>
        </a:p>
      </dgm:t>
    </dgm:pt>
    <dgm:pt modelId="{0772EF1F-1BE0-4F93-8D45-A815557C0690}" type="pres">
      <dgm:prSet presAssocID="{FFCCA740-B5D5-40B7-88F3-93EB47193A0A}" presName="accent_2" presStyleCnt="0"/>
      <dgm:spPr/>
    </dgm:pt>
    <dgm:pt modelId="{FF338150-7F97-4A47-BEB0-7B736534602A}" type="pres">
      <dgm:prSet presAssocID="{FFCCA740-B5D5-40B7-88F3-93EB47193A0A}" presName="accentRepeatNode" presStyleLbl="solidFgAcc1" presStyleIdx="1" presStyleCnt="7"/>
      <dgm:spPr>
        <a:blipFill rotWithShape="0">
          <a:blip xmlns:r="http://schemas.openxmlformats.org/officeDocument/2006/relationships" r:embed="rId2">
            <a:duotone>
              <a:schemeClr val="lt1">
                <a:hueOff val="0"/>
                <a:satOff val="0"/>
                <a:lumOff val="0"/>
                <a:alphaOff val="0"/>
                <a:shade val="20000"/>
                <a:satMod val="200000"/>
              </a:schemeClr>
              <a:schemeClr val="lt1">
                <a:hueOff val="0"/>
                <a:satOff val="0"/>
                <a:lumOff val="0"/>
                <a:alphaOff val="0"/>
                <a:tint val="12000"/>
                <a:satMod val="190000"/>
              </a:schemeClr>
            </a:duotone>
          </a:blip>
          <a:stretch>
            <a:fillRect/>
          </a:stretch>
        </a:blipFill>
      </dgm:spPr>
      <dgm:t>
        <a:bodyPr/>
        <a:lstStyle/>
        <a:p>
          <a:endParaRPr lang="en-US"/>
        </a:p>
      </dgm:t>
    </dgm:pt>
    <dgm:pt modelId="{A6676334-FA96-4A8A-BB9C-2C52AFD77748}" type="pres">
      <dgm:prSet presAssocID="{7EDDD467-2F6F-4C7F-B78B-CBD5C6E3AA9C}" presName="text_3" presStyleLbl="node1" presStyleIdx="2" presStyleCnt="7">
        <dgm:presLayoutVars>
          <dgm:bulletEnabled val="1"/>
        </dgm:presLayoutVars>
      </dgm:prSet>
      <dgm:spPr/>
      <dgm:t>
        <a:bodyPr/>
        <a:lstStyle/>
        <a:p>
          <a:endParaRPr lang="en-US"/>
        </a:p>
      </dgm:t>
    </dgm:pt>
    <dgm:pt modelId="{3FA5E3CD-6467-4F5A-9D11-9A7A7609BE8F}" type="pres">
      <dgm:prSet presAssocID="{7EDDD467-2F6F-4C7F-B78B-CBD5C6E3AA9C}" presName="accent_3" presStyleCnt="0"/>
      <dgm:spPr/>
    </dgm:pt>
    <dgm:pt modelId="{C4B27F79-198F-4498-91C0-871B864CBD9B}" type="pres">
      <dgm:prSet presAssocID="{7EDDD467-2F6F-4C7F-B78B-CBD5C6E3AA9C}" presName="accentRepeatNode" presStyleLbl="solidFgAcc1" presStyleIdx="2" presStyleCnt="7"/>
      <dgm:spPr>
        <a:blipFill rotWithShape="0">
          <a:blip xmlns:r="http://schemas.openxmlformats.org/officeDocument/2006/relationships" r:embed="rId3">
            <a:duotone>
              <a:schemeClr val="lt1">
                <a:hueOff val="0"/>
                <a:satOff val="0"/>
                <a:lumOff val="0"/>
                <a:alphaOff val="0"/>
                <a:shade val="20000"/>
                <a:satMod val="200000"/>
              </a:schemeClr>
              <a:schemeClr val="lt1">
                <a:hueOff val="0"/>
                <a:satOff val="0"/>
                <a:lumOff val="0"/>
                <a:alphaOff val="0"/>
                <a:tint val="12000"/>
                <a:satMod val="190000"/>
              </a:schemeClr>
            </a:duotone>
          </a:blip>
          <a:stretch>
            <a:fillRect/>
          </a:stretch>
        </a:blipFill>
      </dgm:spPr>
      <dgm:t>
        <a:bodyPr/>
        <a:lstStyle/>
        <a:p>
          <a:endParaRPr lang="en-US"/>
        </a:p>
      </dgm:t>
    </dgm:pt>
    <dgm:pt modelId="{EE061C2B-5033-49DB-BB23-EC31694CD302}" type="pres">
      <dgm:prSet presAssocID="{130BC40E-583C-461E-951E-4EED78517D1B}" presName="text_4" presStyleLbl="node1" presStyleIdx="3" presStyleCnt="7">
        <dgm:presLayoutVars>
          <dgm:bulletEnabled val="1"/>
        </dgm:presLayoutVars>
      </dgm:prSet>
      <dgm:spPr/>
      <dgm:t>
        <a:bodyPr/>
        <a:lstStyle/>
        <a:p>
          <a:endParaRPr lang="en-US"/>
        </a:p>
      </dgm:t>
    </dgm:pt>
    <dgm:pt modelId="{96B94227-D37F-4D56-BAC1-CAD5C923FE62}" type="pres">
      <dgm:prSet presAssocID="{130BC40E-583C-461E-951E-4EED78517D1B}" presName="accent_4" presStyleCnt="0"/>
      <dgm:spPr/>
    </dgm:pt>
    <dgm:pt modelId="{A27D46B0-9074-46EC-AF6E-B5202C374031}" type="pres">
      <dgm:prSet presAssocID="{130BC40E-583C-461E-951E-4EED78517D1B}" presName="accentRepeatNode" presStyleLbl="solidFgAcc1" presStyleIdx="3" presStyleCnt="7"/>
      <dgm:spPr>
        <a:blipFill rotWithShape="0">
          <a:blip xmlns:r="http://schemas.openxmlformats.org/officeDocument/2006/relationships" r:embed="rId4">
            <a:duotone>
              <a:schemeClr val="lt1">
                <a:hueOff val="0"/>
                <a:satOff val="0"/>
                <a:lumOff val="0"/>
                <a:alphaOff val="0"/>
                <a:shade val="20000"/>
                <a:satMod val="200000"/>
              </a:schemeClr>
              <a:schemeClr val="lt1">
                <a:hueOff val="0"/>
                <a:satOff val="0"/>
                <a:lumOff val="0"/>
                <a:alphaOff val="0"/>
                <a:tint val="12000"/>
                <a:satMod val="190000"/>
              </a:schemeClr>
            </a:duotone>
          </a:blip>
          <a:stretch>
            <a:fillRect/>
          </a:stretch>
        </a:blipFill>
      </dgm:spPr>
      <dgm:t>
        <a:bodyPr/>
        <a:lstStyle/>
        <a:p>
          <a:endParaRPr lang="en-US"/>
        </a:p>
      </dgm:t>
    </dgm:pt>
    <dgm:pt modelId="{3F8DAD10-6BF5-4831-9259-8883D15FB296}" type="pres">
      <dgm:prSet presAssocID="{EFFAAC2D-92B3-452B-B5BD-0418C86D5681}" presName="text_5" presStyleLbl="node1" presStyleIdx="4" presStyleCnt="7">
        <dgm:presLayoutVars>
          <dgm:bulletEnabled val="1"/>
        </dgm:presLayoutVars>
      </dgm:prSet>
      <dgm:spPr/>
      <dgm:t>
        <a:bodyPr/>
        <a:lstStyle/>
        <a:p>
          <a:endParaRPr lang="en-US"/>
        </a:p>
      </dgm:t>
    </dgm:pt>
    <dgm:pt modelId="{17FBAF8F-5052-4E74-96B1-FAD71C1BA4FF}" type="pres">
      <dgm:prSet presAssocID="{EFFAAC2D-92B3-452B-B5BD-0418C86D5681}" presName="accent_5" presStyleCnt="0"/>
      <dgm:spPr/>
    </dgm:pt>
    <dgm:pt modelId="{BEB58743-A005-4D50-BEAB-43E405E59900}" type="pres">
      <dgm:prSet presAssocID="{EFFAAC2D-92B3-452B-B5BD-0418C86D5681}" presName="accentRepeatNode" presStyleLbl="solidFgAcc1" presStyleIdx="4" presStyleCnt="7"/>
      <dgm:spPr>
        <a:blipFill rotWithShape="0">
          <a:blip xmlns:r="http://schemas.openxmlformats.org/officeDocument/2006/relationships" r:embed="rId5">
            <a:duotone>
              <a:schemeClr val="lt1">
                <a:hueOff val="0"/>
                <a:satOff val="0"/>
                <a:lumOff val="0"/>
                <a:alphaOff val="0"/>
                <a:shade val="20000"/>
                <a:satMod val="200000"/>
              </a:schemeClr>
              <a:schemeClr val="lt1">
                <a:hueOff val="0"/>
                <a:satOff val="0"/>
                <a:lumOff val="0"/>
                <a:alphaOff val="0"/>
                <a:tint val="12000"/>
                <a:satMod val="190000"/>
              </a:schemeClr>
            </a:duotone>
          </a:blip>
          <a:stretch>
            <a:fillRect/>
          </a:stretch>
        </a:blipFill>
      </dgm:spPr>
      <dgm:t>
        <a:bodyPr/>
        <a:lstStyle/>
        <a:p>
          <a:endParaRPr lang="en-US"/>
        </a:p>
      </dgm:t>
    </dgm:pt>
    <dgm:pt modelId="{369249F3-692A-49B1-83E5-E27B8C97C3C4}" type="pres">
      <dgm:prSet presAssocID="{25172B74-8E0C-410D-8324-B090E4EBD635}" presName="text_6" presStyleLbl="node1" presStyleIdx="5" presStyleCnt="7">
        <dgm:presLayoutVars>
          <dgm:bulletEnabled val="1"/>
        </dgm:presLayoutVars>
      </dgm:prSet>
      <dgm:spPr/>
      <dgm:t>
        <a:bodyPr/>
        <a:lstStyle/>
        <a:p>
          <a:endParaRPr lang="en-US"/>
        </a:p>
      </dgm:t>
    </dgm:pt>
    <dgm:pt modelId="{CD3CA793-EF47-41DF-A3E6-A293E9FCFB0F}" type="pres">
      <dgm:prSet presAssocID="{25172B74-8E0C-410D-8324-B090E4EBD635}" presName="accent_6" presStyleCnt="0"/>
      <dgm:spPr/>
    </dgm:pt>
    <dgm:pt modelId="{EBA9C1A0-DC96-4969-BD3B-69446222075C}" type="pres">
      <dgm:prSet presAssocID="{25172B74-8E0C-410D-8324-B090E4EBD635}" presName="accentRepeatNode" presStyleLbl="solidFgAcc1" presStyleIdx="5" presStyleCnt="7"/>
      <dgm:spPr>
        <a:blipFill rotWithShape="0">
          <a:blip xmlns:r="http://schemas.openxmlformats.org/officeDocument/2006/relationships" r:embed="rId6">
            <a:duotone>
              <a:schemeClr val="lt1">
                <a:hueOff val="0"/>
                <a:satOff val="0"/>
                <a:lumOff val="0"/>
                <a:alphaOff val="0"/>
                <a:shade val="20000"/>
                <a:satMod val="200000"/>
              </a:schemeClr>
              <a:schemeClr val="lt1">
                <a:hueOff val="0"/>
                <a:satOff val="0"/>
                <a:lumOff val="0"/>
                <a:alphaOff val="0"/>
                <a:tint val="12000"/>
                <a:satMod val="190000"/>
              </a:schemeClr>
            </a:duotone>
          </a:blip>
          <a:stretch>
            <a:fillRect/>
          </a:stretch>
        </a:blipFill>
      </dgm:spPr>
      <dgm:t>
        <a:bodyPr/>
        <a:lstStyle/>
        <a:p>
          <a:endParaRPr lang="en-US"/>
        </a:p>
      </dgm:t>
    </dgm:pt>
    <dgm:pt modelId="{07E02D54-7F4C-4BB2-B249-54DBBD784BC4}" type="pres">
      <dgm:prSet presAssocID="{7CDD2AB1-99EE-4BD6-9490-5FA7C10E0BDA}" presName="text_7" presStyleLbl="node1" presStyleIdx="6" presStyleCnt="7">
        <dgm:presLayoutVars>
          <dgm:bulletEnabled val="1"/>
        </dgm:presLayoutVars>
      </dgm:prSet>
      <dgm:spPr/>
      <dgm:t>
        <a:bodyPr/>
        <a:lstStyle/>
        <a:p>
          <a:endParaRPr lang="en-US"/>
        </a:p>
      </dgm:t>
    </dgm:pt>
    <dgm:pt modelId="{3FCDAB52-27DD-431E-A0C4-09B3CEB21CA8}" type="pres">
      <dgm:prSet presAssocID="{7CDD2AB1-99EE-4BD6-9490-5FA7C10E0BDA}" presName="accent_7" presStyleCnt="0"/>
      <dgm:spPr/>
    </dgm:pt>
    <dgm:pt modelId="{31CA9279-C862-4F49-BE4E-E5E809FBE516}" type="pres">
      <dgm:prSet presAssocID="{7CDD2AB1-99EE-4BD6-9490-5FA7C10E0BDA}" presName="accentRepeatNode" presStyleLbl="solidFgAcc1" presStyleIdx="6" presStyleCnt="7"/>
      <dgm:spPr>
        <a:blipFill rotWithShape="0">
          <a:blip xmlns:r="http://schemas.openxmlformats.org/officeDocument/2006/relationships" r:embed="rId7">
            <a:duotone>
              <a:schemeClr val="lt1">
                <a:hueOff val="0"/>
                <a:satOff val="0"/>
                <a:lumOff val="0"/>
                <a:alphaOff val="0"/>
                <a:shade val="20000"/>
                <a:satMod val="200000"/>
              </a:schemeClr>
              <a:schemeClr val="lt1">
                <a:hueOff val="0"/>
                <a:satOff val="0"/>
                <a:lumOff val="0"/>
                <a:alphaOff val="0"/>
                <a:tint val="12000"/>
                <a:satMod val="190000"/>
              </a:schemeClr>
            </a:duotone>
          </a:blip>
          <a:stretch>
            <a:fillRect/>
          </a:stretch>
        </a:blipFill>
      </dgm:spPr>
      <dgm:t>
        <a:bodyPr/>
        <a:lstStyle/>
        <a:p>
          <a:endParaRPr lang="en-US"/>
        </a:p>
      </dgm:t>
    </dgm:pt>
  </dgm:ptLst>
  <dgm:cxnLst>
    <dgm:cxn modelId="{4A0C8F88-FD50-4C81-AC07-3085B00792F2}" type="presOf" srcId="{7EDDD467-2F6F-4C7F-B78B-CBD5C6E3AA9C}" destId="{A6676334-FA96-4A8A-BB9C-2C52AFD77748}" srcOrd="0" destOrd="0" presId="urn:microsoft.com/office/officeart/2008/layout/VerticalCurvedList"/>
    <dgm:cxn modelId="{9AA79B76-5973-43C5-AE07-3893F19AEA7D}" srcId="{B6647C9A-208A-4E93-9008-5798688ADF2A}" destId="{7EDDD467-2F6F-4C7F-B78B-CBD5C6E3AA9C}" srcOrd="2" destOrd="0" parTransId="{0994113F-B20B-4B8C-B4E6-7D730A51AA3D}" sibTransId="{00A6CCB2-C9D6-43D7-BF3C-7BC5AD47033B}"/>
    <dgm:cxn modelId="{97125C19-917E-41FB-B86E-37FC41F3A175}" srcId="{B6647C9A-208A-4E93-9008-5798688ADF2A}" destId="{EFFAAC2D-92B3-452B-B5BD-0418C86D5681}" srcOrd="4" destOrd="0" parTransId="{5CD08CA5-A51A-4CCC-A0E0-B9FCC7E3E64F}" sibTransId="{F98C0A4B-3B5A-4BFD-8152-1F4E8F7C06AD}"/>
    <dgm:cxn modelId="{649F11F6-B742-4E0A-BFAD-388EEB4EAC19}" type="presOf" srcId="{FFCCA740-B5D5-40B7-88F3-93EB47193A0A}" destId="{7859B07D-2DD2-4F61-9997-A6B4CF9944CA}" srcOrd="0" destOrd="0" presId="urn:microsoft.com/office/officeart/2008/layout/VerticalCurvedList"/>
    <dgm:cxn modelId="{0951FAED-6246-4501-BD66-A94B6859B400}" srcId="{B6647C9A-208A-4E93-9008-5798688ADF2A}" destId="{A68D3F95-68E1-4994-B9A8-4196FF9E2630}" srcOrd="8" destOrd="0" parTransId="{C9AE8070-B104-4730-9C5F-C23FAC010E62}" sibTransId="{824B740A-8955-421E-8FE7-47501728BEDA}"/>
    <dgm:cxn modelId="{53EF32A5-45EA-47F7-BFBF-091BDB311421}" srcId="{B6647C9A-208A-4E93-9008-5798688ADF2A}" destId="{FFCCA740-B5D5-40B7-88F3-93EB47193A0A}" srcOrd="1" destOrd="0" parTransId="{137C4D73-337F-41BD-BB71-6AE13150028B}" sibTransId="{338FD4A8-E33A-4869-8AFF-B84AFA8D9123}"/>
    <dgm:cxn modelId="{5BE6C423-86D0-4EC0-BEBC-76AA053013C3}" srcId="{B6647C9A-208A-4E93-9008-5798688ADF2A}" destId="{F532AFED-D6ED-45BD-B9E6-8F19B23B7ACC}" srcOrd="0" destOrd="0" parTransId="{CCFCA3F3-42B9-4347-A182-DCCB2AC44A78}" sibTransId="{E4522FA1-8C96-4F3C-B6B0-E8FA8028A352}"/>
    <dgm:cxn modelId="{28C3C65A-2BBC-47E6-A876-8076FA51657C}" srcId="{B6647C9A-208A-4E93-9008-5798688ADF2A}" destId="{7CDD2AB1-99EE-4BD6-9490-5FA7C10E0BDA}" srcOrd="6" destOrd="0" parTransId="{349886EF-D37F-4469-A6ED-559DC77B182A}" sibTransId="{97A7779B-67AE-4F81-8B0A-226FCA2157C9}"/>
    <dgm:cxn modelId="{35694864-BCCA-4FBC-B093-769AB28FD027}" type="presOf" srcId="{F532AFED-D6ED-45BD-B9E6-8F19B23B7ACC}" destId="{16A68884-B733-4F43-8527-A2322E5F17C0}" srcOrd="0" destOrd="0" presId="urn:microsoft.com/office/officeart/2008/layout/VerticalCurvedList"/>
    <dgm:cxn modelId="{149F56CF-D0BA-406D-9A47-AE754C198A9C}" type="presOf" srcId="{E4522FA1-8C96-4F3C-B6B0-E8FA8028A352}" destId="{1A9AFC13-EFA1-4351-BE6A-EEB93E937E13}" srcOrd="0" destOrd="0" presId="urn:microsoft.com/office/officeart/2008/layout/VerticalCurvedList"/>
    <dgm:cxn modelId="{E299764D-D9F2-4540-98CA-DEA11DE0C70B}" srcId="{B6647C9A-208A-4E93-9008-5798688ADF2A}" destId="{25172B74-8E0C-410D-8324-B090E4EBD635}" srcOrd="5" destOrd="0" parTransId="{6B22A12C-80FA-4C48-BD55-B3B7994D7AAC}" sibTransId="{91BB3EBC-7792-4DBF-9448-604D5A47B616}"/>
    <dgm:cxn modelId="{601FEDBD-5482-41F9-A1FE-3F60FE84E016}" type="presOf" srcId="{7CDD2AB1-99EE-4BD6-9490-5FA7C10E0BDA}" destId="{07E02D54-7F4C-4BB2-B249-54DBBD784BC4}" srcOrd="0" destOrd="0" presId="urn:microsoft.com/office/officeart/2008/layout/VerticalCurvedList"/>
    <dgm:cxn modelId="{2ED6A011-98FB-4870-A9CA-86811E2C36E1}" srcId="{B6647C9A-208A-4E93-9008-5798688ADF2A}" destId="{5B2A0761-3471-4531-B907-A28FECBBA287}" srcOrd="7" destOrd="0" parTransId="{4D9F9B88-D21F-4DB3-9449-FB03AB6DDF01}" sibTransId="{36A2C774-5201-464E-B4B4-A59091C41191}"/>
    <dgm:cxn modelId="{A3C6A178-3273-4930-B66B-B4C93A3793FE}" type="presOf" srcId="{130BC40E-583C-461E-951E-4EED78517D1B}" destId="{EE061C2B-5033-49DB-BB23-EC31694CD302}" srcOrd="0" destOrd="0" presId="urn:microsoft.com/office/officeart/2008/layout/VerticalCurvedList"/>
    <dgm:cxn modelId="{0DA3B222-B77A-4B9D-92AE-EC2A807C8045}" type="presOf" srcId="{EFFAAC2D-92B3-452B-B5BD-0418C86D5681}" destId="{3F8DAD10-6BF5-4831-9259-8883D15FB296}" srcOrd="0" destOrd="0" presId="urn:microsoft.com/office/officeart/2008/layout/VerticalCurvedList"/>
    <dgm:cxn modelId="{22341A47-63EF-40CD-BCFB-5A61D3415104}" srcId="{B6647C9A-208A-4E93-9008-5798688ADF2A}" destId="{130BC40E-583C-461E-951E-4EED78517D1B}" srcOrd="3" destOrd="0" parTransId="{10B59E09-28E5-409E-9237-48CA6A4A3D84}" sibTransId="{3B2203FF-6EBF-4C9F-BC4F-CAF06D055EC3}"/>
    <dgm:cxn modelId="{3B4D8A79-186D-417E-BEF9-9D17A8689BF5}" type="presOf" srcId="{B6647C9A-208A-4E93-9008-5798688ADF2A}" destId="{F66410EA-6C09-4766-B4D3-C45E2C5D8CAB}" srcOrd="0" destOrd="0" presId="urn:microsoft.com/office/officeart/2008/layout/VerticalCurvedList"/>
    <dgm:cxn modelId="{BBDB9990-99AD-4AAE-9B21-00997620B01F}" type="presOf" srcId="{25172B74-8E0C-410D-8324-B090E4EBD635}" destId="{369249F3-692A-49B1-83E5-E27B8C97C3C4}" srcOrd="0" destOrd="0" presId="urn:microsoft.com/office/officeart/2008/layout/VerticalCurvedList"/>
    <dgm:cxn modelId="{F264146E-02AB-4546-A8E1-19FF91F45093}" type="presParOf" srcId="{F66410EA-6C09-4766-B4D3-C45E2C5D8CAB}" destId="{07B6ECD4-3FBA-4F08-BA5E-C1A43B1852A5}" srcOrd="0" destOrd="0" presId="urn:microsoft.com/office/officeart/2008/layout/VerticalCurvedList"/>
    <dgm:cxn modelId="{55B5A858-9A4B-482D-BEEA-EC34D74D607A}" type="presParOf" srcId="{07B6ECD4-3FBA-4F08-BA5E-C1A43B1852A5}" destId="{4C25D44A-09E3-4586-BEC0-904BF4E9F0DE}" srcOrd="0" destOrd="0" presId="urn:microsoft.com/office/officeart/2008/layout/VerticalCurvedList"/>
    <dgm:cxn modelId="{0F5E2575-551A-4E97-A4D9-E4A46167A47F}" type="presParOf" srcId="{4C25D44A-09E3-4586-BEC0-904BF4E9F0DE}" destId="{5F94F670-35DA-40DE-838E-F1AD787E5C4E}" srcOrd="0" destOrd="0" presId="urn:microsoft.com/office/officeart/2008/layout/VerticalCurvedList"/>
    <dgm:cxn modelId="{91CC7170-5601-4961-9FC8-90D7EF40DD32}" type="presParOf" srcId="{4C25D44A-09E3-4586-BEC0-904BF4E9F0DE}" destId="{1A9AFC13-EFA1-4351-BE6A-EEB93E937E13}" srcOrd="1" destOrd="0" presId="urn:microsoft.com/office/officeart/2008/layout/VerticalCurvedList"/>
    <dgm:cxn modelId="{23494AF5-1BF3-46DF-AF71-AC3A18457E4C}" type="presParOf" srcId="{4C25D44A-09E3-4586-BEC0-904BF4E9F0DE}" destId="{E2E57A11-6285-4D06-8927-3B8D9D9E7312}" srcOrd="2" destOrd="0" presId="urn:microsoft.com/office/officeart/2008/layout/VerticalCurvedList"/>
    <dgm:cxn modelId="{0BC09A49-0FAF-4351-A456-DFF7192FC490}" type="presParOf" srcId="{4C25D44A-09E3-4586-BEC0-904BF4E9F0DE}" destId="{3B094AFE-3B6C-431D-BD9F-D0C489074E61}" srcOrd="3" destOrd="0" presId="urn:microsoft.com/office/officeart/2008/layout/VerticalCurvedList"/>
    <dgm:cxn modelId="{3A8471FC-4AC4-4268-A8DF-317A11BD7377}" type="presParOf" srcId="{07B6ECD4-3FBA-4F08-BA5E-C1A43B1852A5}" destId="{16A68884-B733-4F43-8527-A2322E5F17C0}" srcOrd="1" destOrd="0" presId="urn:microsoft.com/office/officeart/2008/layout/VerticalCurvedList"/>
    <dgm:cxn modelId="{341D8648-6483-4012-BB90-84C1E75DC5A4}" type="presParOf" srcId="{07B6ECD4-3FBA-4F08-BA5E-C1A43B1852A5}" destId="{A7BDFDD9-B9B6-4B09-8C5F-3C58FE60A4C4}" srcOrd="2" destOrd="0" presId="urn:microsoft.com/office/officeart/2008/layout/VerticalCurvedList"/>
    <dgm:cxn modelId="{8E4CE8FA-C128-44E7-B9F9-CC83E89BADAD}" type="presParOf" srcId="{A7BDFDD9-B9B6-4B09-8C5F-3C58FE60A4C4}" destId="{29AE4621-051B-4415-853A-CF31CE98440B}" srcOrd="0" destOrd="0" presId="urn:microsoft.com/office/officeart/2008/layout/VerticalCurvedList"/>
    <dgm:cxn modelId="{739BC2E9-5001-4740-B97C-C6FDD95D6583}" type="presParOf" srcId="{07B6ECD4-3FBA-4F08-BA5E-C1A43B1852A5}" destId="{7859B07D-2DD2-4F61-9997-A6B4CF9944CA}" srcOrd="3" destOrd="0" presId="urn:microsoft.com/office/officeart/2008/layout/VerticalCurvedList"/>
    <dgm:cxn modelId="{8DD98F4B-90C5-4AD5-90FF-1FA2BE1146AD}" type="presParOf" srcId="{07B6ECD4-3FBA-4F08-BA5E-C1A43B1852A5}" destId="{0772EF1F-1BE0-4F93-8D45-A815557C0690}" srcOrd="4" destOrd="0" presId="urn:microsoft.com/office/officeart/2008/layout/VerticalCurvedList"/>
    <dgm:cxn modelId="{CA29C877-A053-4DAD-A5DD-9EF0FD3B7547}" type="presParOf" srcId="{0772EF1F-1BE0-4F93-8D45-A815557C0690}" destId="{FF338150-7F97-4A47-BEB0-7B736534602A}" srcOrd="0" destOrd="0" presId="urn:microsoft.com/office/officeart/2008/layout/VerticalCurvedList"/>
    <dgm:cxn modelId="{D13A6B9C-7B8A-4DD9-919D-8046AE35B045}" type="presParOf" srcId="{07B6ECD4-3FBA-4F08-BA5E-C1A43B1852A5}" destId="{A6676334-FA96-4A8A-BB9C-2C52AFD77748}" srcOrd="5" destOrd="0" presId="urn:microsoft.com/office/officeart/2008/layout/VerticalCurvedList"/>
    <dgm:cxn modelId="{EB7C0CBF-02FB-476E-A167-B7B82AB0F5D9}" type="presParOf" srcId="{07B6ECD4-3FBA-4F08-BA5E-C1A43B1852A5}" destId="{3FA5E3CD-6467-4F5A-9D11-9A7A7609BE8F}" srcOrd="6" destOrd="0" presId="urn:microsoft.com/office/officeart/2008/layout/VerticalCurvedList"/>
    <dgm:cxn modelId="{50A25623-F78E-4AC9-97D9-0CC28A137377}" type="presParOf" srcId="{3FA5E3CD-6467-4F5A-9D11-9A7A7609BE8F}" destId="{C4B27F79-198F-4498-91C0-871B864CBD9B}" srcOrd="0" destOrd="0" presId="urn:microsoft.com/office/officeart/2008/layout/VerticalCurvedList"/>
    <dgm:cxn modelId="{8648C19A-2A84-4710-A49B-E3B8839AC9B3}" type="presParOf" srcId="{07B6ECD4-3FBA-4F08-BA5E-C1A43B1852A5}" destId="{EE061C2B-5033-49DB-BB23-EC31694CD302}" srcOrd="7" destOrd="0" presId="urn:microsoft.com/office/officeart/2008/layout/VerticalCurvedList"/>
    <dgm:cxn modelId="{E9681728-12F3-4DC2-90A2-EE9F3AB1D9BA}" type="presParOf" srcId="{07B6ECD4-3FBA-4F08-BA5E-C1A43B1852A5}" destId="{96B94227-D37F-4D56-BAC1-CAD5C923FE62}" srcOrd="8" destOrd="0" presId="urn:microsoft.com/office/officeart/2008/layout/VerticalCurvedList"/>
    <dgm:cxn modelId="{B8FEA867-F015-45C0-8AD0-7FFA8E6EE7EF}" type="presParOf" srcId="{96B94227-D37F-4D56-BAC1-CAD5C923FE62}" destId="{A27D46B0-9074-46EC-AF6E-B5202C374031}" srcOrd="0" destOrd="0" presId="urn:microsoft.com/office/officeart/2008/layout/VerticalCurvedList"/>
    <dgm:cxn modelId="{45924E20-11F6-4FFC-8C93-60535CA820C3}" type="presParOf" srcId="{07B6ECD4-3FBA-4F08-BA5E-C1A43B1852A5}" destId="{3F8DAD10-6BF5-4831-9259-8883D15FB296}" srcOrd="9" destOrd="0" presId="urn:microsoft.com/office/officeart/2008/layout/VerticalCurvedList"/>
    <dgm:cxn modelId="{A3A2830B-094F-4675-BCEB-E8D4233B6219}" type="presParOf" srcId="{07B6ECD4-3FBA-4F08-BA5E-C1A43B1852A5}" destId="{17FBAF8F-5052-4E74-96B1-FAD71C1BA4FF}" srcOrd="10" destOrd="0" presId="urn:microsoft.com/office/officeart/2008/layout/VerticalCurvedList"/>
    <dgm:cxn modelId="{E95889EB-B7DE-456D-B93D-E6E39832841E}" type="presParOf" srcId="{17FBAF8F-5052-4E74-96B1-FAD71C1BA4FF}" destId="{BEB58743-A005-4D50-BEAB-43E405E59900}" srcOrd="0" destOrd="0" presId="urn:microsoft.com/office/officeart/2008/layout/VerticalCurvedList"/>
    <dgm:cxn modelId="{6CBEC0B3-8A7F-4183-A877-5EBCEBB1D021}" type="presParOf" srcId="{07B6ECD4-3FBA-4F08-BA5E-C1A43B1852A5}" destId="{369249F3-692A-49B1-83E5-E27B8C97C3C4}" srcOrd="11" destOrd="0" presId="urn:microsoft.com/office/officeart/2008/layout/VerticalCurvedList"/>
    <dgm:cxn modelId="{CC0B5C23-84E6-4B5F-98BD-BF0C0BE0EB36}" type="presParOf" srcId="{07B6ECD4-3FBA-4F08-BA5E-C1A43B1852A5}" destId="{CD3CA793-EF47-41DF-A3E6-A293E9FCFB0F}" srcOrd="12" destOrd="0" presId="urn:microsoft.com/office/officeart/2008/layout/VerticalCurvedList"/>
    <dgm:cxn modelId="{47F193E1-5F82-41F7-BD1E-EDA7A4BC503C}" type="presParOf" srcId="{CD3CA793-EF47-41DF-A3E6-A293E9FCFB0F}" destId="{EBA9C1A0-DC96-4969-BD3B-69446222075C}" srcOrd="0" destOrd="0" presId="urn:microsoft.com/office/officeart/2008/layout/VerticalCurvedList"/>
    <dgm:cxn modelId="{BD35CD59-E5A6-4CAD-ACBD-9393F88CADE1}" type="presParOf" srcId="{07B6ECD4-3FBA-4F08-BA5E-C1A43B1852A5}" destId="{07E02D54-7F4C-4BB2-B249-54DBBD784BC4}" srcOrd="13" destOrd="0" presId="urn:microsoft.com/office/officeart/2008/layout/VerticalCurvedList"/>
    <dgm:cxn modelId="{A78E7645-84A6-4C68-AF67-1716C36311E3}" type="presParOf" srcId="{07B6ECD4-3FBA-4F08-BA5E-C1A43B1852A5}" destId="{3FCDAB52-27DD-431E-A0C4-09B3CEB21CA8}" srcOrd="14" destOrd="0" presId="urn:microsoft.com/office/officeart/2008/layout/VerticalCurvedList"/>
    <dgm:cxn modelId="{C7913689-D771-4B77-9C66-FACBBAE80283}" type="presParOf" srcId="{3FCDAB52-27DD-431E-A0C4-09B3CEB21CA8}" destId="{31CA9279-C862-4F49-BE4E-E5E809FBE516}" srcOrd="0" destOrd="0" presId="urn:microsoft.com/office/officeart/2008/layout/VerticalCurvedList"/>
  </dgm:cxnLst>
  <dgm:bg/>
  <dgm:whole/>
  <dgm:extLst>
    <a:ext uri="{C62137D5-CB1D-491B-B009-E17868A290BF}">
      <dgm14:recolorImg xmlns:dgm14="http://schemas.microsoft.com/office/drawing/2010/diagram" xmlns="" val="1"/>
    </a:ex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A9AFC13-EFA1-4351-BE6A-EEB93E937E13}">
      <dsp:nvSpPr>
        <dsp:cNvPr id="0" name=""/>
        <dsp:cNvSpPr/>
      </dsp:nvSpPr>
      <dsp:spPr>
        <a:xfrm>
          <a:off x="-6508804" y="-996230"/>
          <a:ext cx="7753100" cy="7753100"/>
        </a:xfrm>
        <a:prstGeom prst="blockArc">
          <a:avLst>
            <a:gd name="adj1" fmla="val 18900000"/>
            <a:gd name="adj2" fmla="val 2700000"/>
            <a:gd name="adj3" fmla="val 279"/>
          </a:avLst>
        </a:prstGeom>
        <a:noFill/>
        <a:ln w="25400" cap="flat" cmpd="sng" algn="ctr">
          <a:solidFill>
            <a:schemeClr val="accent5">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6A68884-B733-4F43-8527-A2322E5F17C0}">
      <dsp:nvSpPr>
        <dsp:cNvPr id="0" name=""/>
        <dsp:cNvSpPr/>
      </dsp:nvSpPr>
      <dsp:spPr>
        <a:xfrm>
          <a:off x="340995" y="261878"/>
          <a:ext cx="7928871" cy="523526"/>
        </a:xfrm>
        <a:prstGeom prst="rect">
          <a:avLst/>
        </a:prstGeom>
        <a:solidFill>
          <a:schemeClr val="accent5">
            <a:lumMod val="40000"/>
            <a:lumOff val="6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15550" tIns="50800" rIns="50800" bIns="50800" numCol="1" spcCol="1270" anchor="ctr" anchorCtr="0">
          <a:noAutofit/>
        </a:bodyPr>
        <a:lstStyle/>
        <a:p>
          <a:pPr lvl="0" algn="l" defTabSz="889000">
            <a:lnSpc>
              <a:spcPct val="90000"/>
            </a:lnSpc>
            <a:spcBef>
              <a:spcPct val="0"/>
            </a:spcBef>
            <a:spcAft>
              <a:spcPct val="35000"/>
            </a:spcAft>
          </a:pPr>
          <a:r>
            <a:rPr lang="en-US" altLang="en-US" sz="2000" kern="1200" dirty="0" smtClean="0">
              <a:solidFill>
                <a:schemeClr val="tx1"/>
              </a:solidFill>
              <a:latin typeface="Arial" panose="020B0604020202020204" pitchFamily="34" charset="0"/>
              <a:cs typeface="Arial" panose="020B0604020202020204" pitchFamily="34" charset="0"/>
            </a:rPr>
            <a:t> PSC Mandate and Background </a:t>
          </a:r>
          <a:endParaRPr lang="en-US" sz="2000" kern="1200" dirty="0">
            <a:solidFill>
              <a:schemeClr val="tx1"/>
            </a:solidFill>
          </a:endParaRPr>
        </a:p>
      </dsp:txBody>
      <dsp:txXfrm>
        <a:off x="340995" y="261878"/>
        <a:ext cx="7928871" cy="523526"/>
      </dsp:txXfrm>
    </dsp:sp>
    <dsp:sp modelId="{29AE4621-051B-4415-853A-CF31CE98440B}">
      <dsp:nvSpPr>
        <dsp:cNvPr id="0" name=""/>
        <dsp:cNvSpPr/>
      </dsp:nvSpPr>
      <dsp:spPr>
        <a:xfrm>
          <a:off x="76904" y="196437"/>
          <a:ext cx="654408" cy="654408"/>
        </a:xfrm>
        <a:prstGeom prst="ellipse">
          <a:avLst/>
        </a:prstGeom>
        <a:blipFill rotWithShape="0">
          <a:blip xmlns:r="http://schemas.openxmlformats.org/officeDocument/2006/relationships" r:embed="rId1">
            <a:duotone>
              <a:schemeClr val="lt1">
                <a:hueOff val="0"/>
                <a:satOff val="0"/>
                <a:lumOff val="0"/>
                <a:alphaOff val="0"/>
                <a:shade val="20000"/>
                <a:satMod val="200000"/>
              </a:schemeClr>
              <a:schemeClr val="lt1">
                <a:hueOff val="0"/>
                <a:satOff val="0"/>
                <a:lumOff val="0"/>
                <a:alphaOff val="0"/>
                <a:tint val="12000"/>
                <a:satMod val="190000"/>
              </a:schemeClr>
            </a:duotone>
          </a:blip>
          <a:stretch>
            <a:fillRect/>
          </a:stretch>
        </a:blipFill>
        <a:ln w="9525" cap="flat" cmpd="sng" algn="ctr">
          <a:solidFill>
            <a:schemeClr val="accent5">
              <a:alpha val="9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7859B07D-2DD2-4F61-9997-A6B4CF9944CA}">
      <dsp:nvSpPr>
        <dsp:cNvPr id="0" name=""/>
        <dsp:cNvSpPr/>
      </dsp:nvSpPr>
      <dsp:spPr>
        <a:xfrm>
          <a:off x="883949" y="998989"/>
          <a:ext cx="7430319" cy="523526"/>
        </a:xfrm>
        <a:prstGeom prst="rect">
          <a:avLst/>
        </a:prstGeom>
        <a:solidFill>
          <a:schemeClr val="accent5">
            <a:lumMod val="40000"/>
            <a:lumOff val="6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15550" tIns="50800" rIns="50800" bIns="50800" numCol="1" spcCol="1270" anchor="ctr" anchorCtr="0">
          <a:noAutofit/>
        </a:bodyPr>
        <a:lstStyle/>
        <a:p>
          <a:pPr lvl="0" algn="l" defTabSz="889000">
            <a:lnSpc>
              <a:spcPct val="90000"/>
            </a:lnSpc>
            <a:spcBef>
              <a:spcPct val="0"/>
            </a:spcBef>
            <a:spcAft>
              <a:spcPct val="35000"/>
            </a:spcAft>
          </a:pPr>
          <a:r>
            <a:rPr lang="en-US" altLang="en-US" sz="2000" kern="1200" smtClean="0">
              <a:solidFill>
                <a:schemeClr val="tx1"/>
              </a:solidFill>
              <a:latin typeface="Arial" panose="020B0604020202020204" pitchFamily="34" charset="0"/>
              <a:cs typeface="Arial" panose="020B0604020202020204" pitchFamily="34" charset="0"/>
            </a:rPr>
            <a:t>Regulatory framework dealing with recruitment and selection</a:t>
          </a:r>
          <a:endParaRPr lang="en-US" altLang="en-US" sz="2000" kern="1200" dirty="0">
            <a:solidFill>
              <a:schemeClr val="tx1"/>
            </a:solidFill>
            <a:latin typeface="Arial" panose="020B0604020202020204" pitchFamily="34" charset="0"/>
            <a:cs typeface="Arial" panose="020B0604020202020204" pitchFamily="34" charset="0"/>
          </a:endParaRPr>
        </a:p>
      </dsp:txBody>
      <dsp:txXfrm>
        <a:off x="883949" y="998989"/>
        <a:ext cx="7430319" cy="523526"/>
      </dsp:txXfrm>
    </dsp:sp>
    <dsp:sp modelId="{FF338150-7F97-4A47-BEB0-7B736534602A}">
      <dsp:nvSpPr>
        <dsp:cNvPr id="0" name=""/>
        <dsp:cNvSpPr/>
      </dsp:nvSpPr>
      <dsp:spPr>
        <a:xfrm>
          <a:off x="551005" y="982189"/>
          <a:ext cx="654408" cy="654408"/>
        </a:xfrm>
        <a:prstGeom prst="ellipse">
          <a:avLst/>
        </a:prstGeom>
        <a:blipFill rotWithShape="0">
          <a:blip xmlns:r="http://schemas.openxmlformats.org/officeDocument/2006/relationships" r:embed="rId2">
            <a:duotone>
              <a:schemeClr val="lt1">
                <a:hueOff val="0"/>
                <a:satOff val="0"/>
                <a:lumOff val="0"/>
                <a:alphaOff val="0"/>
                <a:shade val="20000"/>
                <a:satMod val="200000"/>
              </a:schemeClr>
              <a:schemeClr val="lt1">
                <a:hueOff val="0"/>
                <a:satOff val="0"/>
                <a:lumOff val="0"/>
                <a:alphaOff val="0"/>
                <a:tint val="12000"/>
                <a:satMod val="190000"/>
              </a:schemeClr>
            </a:duotone>
          </a:blip>
          <a:stretch>
            <a:fillRect/>
          </a:stretch>
        </a:blipFill>
        <a:ln w="9525" cap="flat" cmpd="sng" algn="ctr">
          <a:solidFill>
            <a:schemeClr val="accent5">
              <a:alpha val="90000"/>
              <a:hueOff val="0"/>
              <a:satOff val="0"/>
              <a:lumOff val="0"/>
              <a:alphaOff val="-6667"/>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A6676334-FA96-4A8A-BB9C-2C52AFD77748}">
      <dsp:nvSpPr>
        <dsp:cNvPr id="0" name=""/>
        <dsp:cNvSpPr/>
      </dsp:nvSpPr>
      <dsp:spPr>
        <a:xfrm>
          <a:off x="1138014" y="1832805"/>
          <a:ext cx="7194966" cy="523526"/>
        </a:xfrm>
        <a:prstGeom prst="rect">
          <a:avLst/>
        </a:prstGeom>
        <a:solidFill>
          <a:schemeClr val="accent5">
            <a:lumMod val="40000"/>
            <a:lumOff val="6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15550" tIns="50800" rIns="50800" bIns="50800" numCol="1" spcCol="1270" anchor="ctr" anchorCtr="0">
          <a:noAutofit/>
        </a:bodyPr>
        <a:lstStyle/>
        <a:p>
          <a:pPr lvl="0" algn="l" defTabSz="889000">
            <a:lnSpc>
              <a:spcPct val="90000"/>
            </a:lnSpc>
            <a:spcBef>
              <a:spcPct val="0"/>
            </a:spcBef>
            <a:spcAft>
              <a:spcPct val="35000"/>
            </a:spcAft>
          </a:pPr>
          <a:r>
            <a:rPr lang="en-US" altLang="en-US" sz="2000" kern="1200" smtClean="0">
              <a:solidFill>
                <a:schemeClr val="tx1"/>
              </a:solidFill>
              <a:latin typeface="Arial" panose="020B0604020202020204" pitchFamily="34" charset="0"/>
              <a:cs typeface="Arial" panose="020B0604020202020204" pitchFamily="34" charset="0"/>
            </a:rPr>
            <a:t>Steps in the recruitment and selection process</a:t>
          </a:r>
          <a:endParaRPr lang="en-US" altLang="en-US" sz="2000" kern="1200" dirty="0">
            <a:solidFill>
              <a:schemeClr val="tx1"/>
            </a:solidFill>
            <a:latin typeface="Arial" panose="020B0604020202020204" pitchFamily="34" charset="0"/>
            <a:cs typeface="Arial" panose="020B0604020202020204" pitchFamily="34" charset="0"/>
          </a:endParaRPr>
        </a:p>
      </dsp:txBody>
      <dsp:txXfrm>
        <a:off x="1138014" y="1832805"/>
        <a:ext cx="7194966" cy="523526"/>
      </dsp:txXfrm>
    </dsp:sp>
    <dsp:sp modelId="{C4B27F79-198F-4498-91C0-871B864CBD9B}">
      <dsp:nvSpPr>
        <dsp:cNvPr id="0" name=""/>
        <dsp:cNvSpPr/>
      </dsp:nvSpPr>
      <dsp:spPr>
        <a:xfrm>
          <a:off x="810810" y="1767364"/>
          <a:ext cx="654408" cy="654408"/>
        </a:xfrm>
        <a:prstGeom prst="ellipse">
          <a:avLst/>
        </a:prstGeom>
        <a:blipFill rotWithShape="0">
          <a:blip xmlns:r="http://schemas.openxmlformats.org/officeDocument/2006/relationships" r:embed="rId3">
            <a:duotone>
              <a:schemeClr val="lt1">
                <a:hueOff val="0"/>
                <a:satOff val="0"/>
                <a:lumOff val="0"/>
                <a:alphaOff val="0"/>
                <a:shade val="20000"/>
                <a:satMod val="200000"/>
              </a:schemeClr>
              <a:schemeClr val="lt1">
                <a:hueOff val="0"/>
                <a:satOff val="0"/>
                <a:lumOff val="0"/>
                <a:alphaOff val="0"/>
                <a:tint val="12000"/>
                <a:satMod val="190000"/>
              </a:schemeClr>
            </a:duotone>
          </a:blip>
          <a:stretch>
            <a:fillRect/>
          </a:stretch>
        </a:blipFill>
        <a:ln w="9525" cap="flat" cmpd="sng" algn="ctr">
          <a:solidFill>
            <a:schemeClr val="accent5">
              <a:alpha val="90000"/>
              <a:hueOff val="0"/>
              <a:satOff val="0"/>
              <a:lumOff val="0"/>
              <a:alphaOff val="-13333"/>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EE061C2B-5033-49DB-BB23-EC31694CD302}">
      <dsp:nvSpPr>
        <dsp:cNvPr id="0" name=""/>
        <dsp:cNvSpPr/>
      </dsp:nvSpPr>
      <dsp:spPr>
        <a:xfrm>
          <a:off x="1220967" y="2618556"/>
          <a:ext cx="7112012" cy="523526"/>
        </a:xfrm>
        <a:prstGeom prst="rect">
          <a:avLst/>
        </a:prstGeom>
        <a:solidFill>
          <a:schemeClr val="accent5">
            <a:lumMod val="40000"/>
            <a:lumOff val="6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15550" tIns="50800" rIns="50800" bIns="50800" numCol="1" spcCol="1270" anchor="ctr" anchorCtr="0">
          <a:noAutofit/>
        </a:bodyPr>
        <a:lstStyle/>
        <a:p>
          <a:pPr lvl="0" algn="l" defTabSz="889000">
            <a:lnSpc>
              <a:spcPct val="90000"/>
            </a:lnSpc>
            <a:spcBef>
              <a:spcPct val="0"/>
            </a:spcBef>
            <a:spcAft>
              <a:spcPct val="35000"/>
            </a:spcAft>
          </a:pPr>
          <a:r>
            <a:rPr lang="en-US" altLang="en-US" sz="2000" kern="1200" smtClean="0">
              <a:solidFill>
                <a:schemeClr val="tx1"/>
              </a:solidFill>
              <a:latin typeface="Arial" panose="020B0604020202020204" pitchFamily="34" charset="0"/>
              <a:cs typeface="Arial" panose="020B0604020202020204" pitchFamily="34" charset="0"/>
            </a:rPr>
            <a:t>Reflections by the PSC</a:t>
          </a:r>
          <a:endParaRPr lang="en-US" altLang="en-US" sz="2000" kern="1200" dirty="0">
            <a:solidFill>
              <a:schemeClr val="tx1"/>
            </a:solidFill>
            <a:latin typeface="Arial" panose="020B0604020202020204" pitchFamily="34" charset="0"/>
            <a:cs typeface="Arial" panose="020B0604020202020204" pitchFamily="34" charset="0"/>
          </a:endParaRPr>
        </a:p>
      </dsp:txBody>
      <dsp:txXfrm>
        <a:off x="1220967" y="2618556"/>
        <a:ext cx="7112012" cy="523526"/>
      </dsp:txXfrm>
    </dsp:sp>
    <dsp:sp modelId="{A27D46B0-9074-46EC-AF6E-B5202C374031}">
      <dsp:nvSpPr>
        <dsp:cNvPr id="0" name=""/>
        <dsp:cNvSpPr/>
      </dsp:nvSpPr>
      <dsp:spPr>
        <a:xfrm>
          <a:off x="893763" y="2553115"/>
          <a:ext cx="654408" cy="654408"/>
        </a:xfrm>
        <a:prstGeom prst="ellipse">
          <a:avLst/>
        </a:prstGeom>
        <a:blipFill rotWithShape="0">
          <a:blip xmlns:r="http://schemas.openxmlformats.org/officeDocument/2006/relationships" r:embed="rId4">
            <a:duotone>
              <a:schemeClr val="lt1">
                <a:hueOff val="0"/>
                <a:satOff val="0"/>
                <a:lumOff val="0"/>
                <a:alphaOff val="0"/>
                <a:shade val="20000"/>
                <a:satMod val="200000"/>
              </a:schemeClr>
              <a:schemeClr val="lt1">
                <a:hueOff val="0"/>
                <a:satOff val="0"/>
                <a:lumOff val="0"/>
                <a:alphaOff val="0"/>
                <a:tint val="12000"/>
                <a:satMod val="190000"/>
              </a:schemeClr>
            </a:duotone>
          </a:blip>
          <a:stretch>
            <a:fillRect/>
          </a:stretch>
        </a:blipFill>
        <a:ln w="9525" cap="flat" cmpd="sng" algn="ctr">
          <a:solidFill>
            <a:schemeClr val="accent5">
              <a:alpha val="90000"/>
              <a:hueOff val="0"/>
              <a:satOff val="0"/>
              <a:lumOff val="0"/>
              <a:alphaOff val="-2000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3F8DAD10-6BF5-4831-9259-8883D15FB296}">
      <dsp:nvSpPr>
        <dsp:cNvPr id="0" name=""/>
        <dsp:cNvSpPr/>
      </dsp:nvSpPr>
      <dsp:spPr>
        <a:xfrm>
          <a:off x="1138014" y="3404307"/>
          <a:ext cx="7194966" cy="523526"/>
        </a:xfrm>
        <a:prstGeom prst="rect">
          <a:avLst/>
        </a:prstGeom>
        <a:solidFill>
          <a:schemeClr val="accent5">
            <a:lumMod val="40000"/>
            <a:lumOff val="6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15550" tIns="50800" rIns="50800" bIns="50800" numCol="1" spcCol="1270" anchor="ctr" anchorCtr="0">
          <a:noAutofit/>
        </a:bodyPr>
        <a:lstStyle/>
        <a:p>
          <a:pPr lvl="0" algn="l" defTabSz="889000">
            <a:lnSpc>
              <a:spcPct val="90000"/>
            </a:lnSpc>
            <a:spcBef>
              <a:spcPct val="0"/>
            </a:spcBef>
            <a:spcAft>
              <a:spcPct val="35000"/>
            </a:spcAft>
          </a:pPr>
          <a:r>
            <a:rPr lang="en-US" altLang="en-US" sz="2000" kern="1200" smtClean="0">
              <a:solidFill>
                <a:schemeClr val="tx1"/>
              </a:solidFill>
              <a:latin typeface="Arial" panose="020B0604020202020204" pitchFamily="34" charset="0"/>
              <a:cs typeface="Arial" panose="020B0604020202020204" pitchFamily="34" charset="0"/>
            </a:rPr>
            <a:t>Competency assessments</a:t>
          </a:r>
          <a:endParaRPr lang="en-US" altLang="en-US" sz="2000" kern="1200" dirty="0">
            <a:solidFill>
              <a:schemeClr val="tx1"/>
            </a:solidFill>
            <a:latin typeface="Arial" panose="020B0604020202020204" pitchFamily="34" charset="0"/>
            <a:cs typeface="Arial" panose="020B0604020202020204" pitchFamily="34" charset="0"/>
          </a:endParaRPr>
        </a:p>
      </dsp:txBody>
      <dsp:txXfrm>
        <a:off x="1138014" y="3404307"/>
        <a:ext cx="7194966" cy="523526"/>
      </dsp:txXfrm>
    </dsp:sp>
    <dsp:sp modelId="{BEB58743-A005-4D50-BEAB-43E405E59900}">
      <dsp:nvSpPr>
        <dsp:cNvPr id="0" name=""/>
        <dsp:cNvSpPr/>
      </dsp:nvSpPr>
      <dsp:spPr>
        <a:xfrm>
          <a:off x="810810" y="3338866"/>
          <a:ext cx="654408" cy="654408"/>
        </a:xfrm>
        <a:prstGeom prst="ellipse">
          <a:avLst/>
        </a:prstGeom>
        <a:blipFill rotWithShape="0">
          <a:blip xmlns:r="http://schemas.openxmlformats.org/officeDocument/2006/relationships" r:embed="rId5">
            <a:duotone>
              <a:schemeClr val="lt1">
                <a:hueOff val="0"/>
                <a:satOff val="0"/>
                <a:lumOff val="0"/>
                <a:alphaOff val="0"/>
                <a:shade val="20000"/>
                <a:satMod val="200000"/>
              </a:schemeClr>
              <a:schemeClr val="lt1">
                <a:hueOff val="0"/>
                <a:satOff val="0"/>
                <a:lumOff val="0"/>
                <a:alphaOff val="0"/>
                <a:tint val="12000"/>
                <a:satMod val="190000"/>
              </a:schemeClr>
            </a:duotone>
          </a:blip>
          <a:stretch>
            <a:fillRect/>
          </a:stretch>
        </a:blipFill>
        <a:ln w="9525" cap="flat" cmpd="sng" algn="ctr">
          <a:solidFill>
            <a:schemeClr val="accent5">
              <a:alpha val="90000"/>
              <a:hueOff val="0"/>
              <a:satOff val="0"/>
              <a:lumOff val="0"/>
              <a:alphaOff val="-26667"/>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369249F3-692A-49B1-83E5-E27B8C97C3C4}">
      <dsp:nvSpPr>
        <dsp:cNvPr id="0" name=""/>
        <dsp:cNvSpPr/>
      </dsp:nvSpPr>
      <dsp:spPr>
        <a:xfrm>
          <a:off x="878209" y="4189483"/>
          <a:ext cx="7454770" cy="523526"/>
        </a:xfrm>
        <a:prstGeom prst="rect">
          <a:avLst/>
        </a:prstGeom>
        <a:solidFill>
          <a:schemeClr val="accent5">
            <a:lumMod val="40000"/>
            <a:lumOff val="6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15550" tIns="50800" rIns="50800" bIns="50800" numCol="1" spcCol="1270" anchor="ctr" anchorCtr="0">
          <a:noAutofit/>
        </a:bodyPr>
        <a:lstStyle/>
        <a:p>
          <a:pPr lvl="0" algn="l" defTabSz="889000">
            <a:lnSpc>
              <a:spcPct val="90000"/>
            </a:lnSpc>
            <a:spcBef>
              <a:spcPct val="0"/>
            </a:spcBef>
            <a:spcAft>
              <a:spcPct val="35000"/>
            </a:spcAft>
          </a:pPr>
          <a:r>
            <a:rPr lang="en-US" altLang="ja-JP" sz="2000" kern="1200" smtClean="0">
              <a:solidFill>
                <a:schemeClr val="tx1"/>
              </a:solidFill>
              <a:latin typeface="Arial" panose="020B0604020202020204" pitchFamily="34" charset="0"/>
              <a:cs typeface="Arial" panose="020B0604020202020204" pitchFamily="34" charset="0"/>
            </a:rPr>
            <a:t>Monitoring grievance management </a:t>
          </a:r>
          <a:endParaRPr lang="en-US" altLang="ja-JP" sz="2000" kern="1200" dirty="0">
            <a:solidFill>
              <a:schemeClr val="tx1"/>
            </a:solidFill>
            <a:latin typeface="Arial" panose="020B0604020202020204" pitchFamily="34" charset="0"/>
            <a:cs typeface="Arial" panose="020B0604020202020204" pitchFamily="34" charset="0"/>
          </a:endParaRPr>
        </a:p>
      </dsp:txBody>
      <dsp:txXfrm>
        <a:off x="878209" y="4189483"/>
        <a:ext cx="7454770" cy="523526"/>
      </dsp:txXfrm>
    </dsp:sp>
    <dsp:sp modelId="{EBA9C1A0-DC96-4969-BD3B-69446222075C}">
      <dsp:nvSpPr>
        <dsp:cNvPr id="0" name=""/>
        <dsp:cNvSpPr/>
      </dsp:nvSpPr>
      <dsp:spPr>
        <a:xfrm>
          <a:off x="551005" y="4124042"/>
          <a:ext cx="654408" cy="654408"/>
        </a:xfrm>
        <a:prstGeom prst="ellipse">
          <a:avLst/>
        </a:prstGeom>
        <a:blipFill rotWithShape="0">
          <a:blip xmlns:r="http://schemas.openxmlformats.org/officeDocument/2006/relationships" r:embed="rId6">
            <a:duotone>
              <a:schemeClr val="lt1">
                <a:hueOff val="0"/>
                <a:satOff val="0"/>
                <a:lumOff val="0"/>
                <a:alphaOff val="0"/>
                <a:shade val="20000"/>
                <a:satMod val="200000"/>
              </a:schemeClr>
              <a:schemeClr val="lt1">
                <a:hueOff val="0"/>
                <a:satOff val="0"/>
                <a:lumOff val="0"/>
                <a:alphaOff val="0"/>
                <a:tint val="12000"/>
                <a:satMod val="190000"/>
              </a:schemeClr>
            </a:duotone>
          </a:blip>
          <a:stretch>
            <a:fillRect/>
          </a:stretch>
        </a:blipFill>
        <a:ln w="9525" cap="flat" cmpd="sng" algn="ctr">
          <a:solidFill>
            <a:schemeClr val="accent5">
              <a:alpha val="90000"/>
              <a:hueOff val="0"/>
              <a:satOff val="0"/>
              <a:lumOff val="0"/>
              <a:alphaOff val="-33333"/>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07E02D54-7F4C-4BB2-B249-54DBBD784BC4}">
      <dsp:nvSpPr>
        <dsp:cNvPr id="0" name=""/>
        <dsp:cNvSpPr/>
      </dsp:nvSpPr>
      <dsp:spPr>
        <a:xfrm>
          <a:off x="404108" y="4975234"/>
          <a:ext cx="7928871" cy="523526"/>
        </a:xfrm>
        <a:prstGeom prst="rect">
          <a:avLst/>
        </a:prstGeom>
        <a:solidFill>
          <a:schemeClr val="accent5">
            <a:lumMod val="40000"/>
            <a:lumOff val="6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15550" tIns="50800" rIns="50800" bIns="50800" numCol="1" spcCol="1270" anchor="ctr" anchorCtr="0">
          <a:noAutofit/>
        </a:bodyPr>
        <a:lstStyle/>
        <a:p>
          <a:pPr lvl="0" algn="l" defTabSz="889000">
            <a:lnSpc>
              <a:spcPct val="90000"/>
            </a:lnSpc>
            <a:spcBef>
              <a:spcPct val="0"/>
            </a:spcBef>
            <a:spcAft>
              <a:spcPct val="35000"/>
            </a:spcAft>
          </a:pPr>
          <a:r>
            <a:rPr lang="en-US" altLang="ja-JP" sz="2000" kern="1200" smtClean="0">
              <a:solidFill>
                <a:schemeClr val="tx1"/>
              </a:solidFill>
              <a:latin typeface="Arial" panose="020B0604020202020204" pitchFamily="34" charset="0"/>
              <a:cs typeface="Arial" panose="020B0604020202020204" pitchFamily="34" charset="0"/>
            </a:rPr>
            <a:t>Conclusion</a:t>
          </a:r>
          <a:endParaRPr lang="en-US" altLang="ja-JP" sz="2000" kern="1200" dirty="0">
            <a:solidFill>
              <a:schemeClr val="tx1"/>
            </a:solidFill>
            <a:latin typeface="Arial" panose="020B0604020202020204" pitchFamily="34" charset="0"/>
            <a:cs typeface="Arial" panose="020B0604020202020204" pitchFamily="34" charset="0"/>
          </a:endParaRPr>
        </a:p>
      </dsp:txBody>
      <dsp:txXfrm>
        <a:off x="404108" y="4975234"/>
        <a:ext cx="7928871" cy="523526"/>
      </dsp:txXfrm>
    </dsp:sp>
    <dsp:sp modelId="{31CA9279-C862-4F49-BE4E-E5E809FBE516}">
      <dsp:nvSpPr>
        <dsp:cNvPr id="0" name=""/>
        <dsp:cNvSpPr/>
      </dsp:nvSpPr>
      <dsp:spPr>
        <a:xfrm>
          <a:off x="76904" y="4909793"/>
          <a:ext cx="654408" cy="654408"/>
        </a:xfrm>
        <a:prstGeom prst="ellipse">
          <a:avLst/>
        </a:prstGeom>
        <a:blipFill rotWithShape="0">
          <a:blip xmlns:r="http://schemas.openxmlformats.org/officeDocument/2006/relationships" r:embed="rId7">
            <a:duotone>
              <a:schemeClr val="lt1">
                <a:hueOff val="0"/>
                <a:satOff val="0"/>
                <a:lumOff val="0"/>
                <a:alphaOff val="0"/>
                <a:shade val="20000"/>
                <a:satMod val="200000"/>
              </a:schemeClr>
              <a:schemeClr val="lt1">
                <a:hueOff val="0"/>
                <a:satOff val="0"/>
                <a:lumOff val="0"/>
                <a:alphaOff val="0"/>
                <a:tint val="12000"/>
                <a:satMod val="190000"/>
              </a:schemeClr>
            </a:duotone>
          </a:blip>
          <a:stretch>
            <a:fillRect/>
          </a:stretch>
        </a:blipFill>
        <a:ln w="9525" cap="flat" cmpd="sng" algn="ctr">
          <a:solidFill>
            <a:schemeClr val="accent5">
              <a:alpha val="90000"/>
              <a:hueOff val="0"/>
              <a:satOff val="0"/>
              <a:lumOff val="0"/>
              <a:alphaOff val="-4000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6434"/>
          </a:xfrm>
          <a:prstGeom prst="rect">
            <a:avLst/>
          </a:prstGeom>
        </p:spPr>
        <p:txBody>
          <a:bodyPr vert="horz" lIns="91440" tIns="45720" rIns="91440" bIns="45720" rtlCol="0"/>
          <a:lstStyle>
            <a:lvl1pPr algn="r">
              <a:defRPr sz="1200"/>
            </a:lvl1pPr>
          </a:lstStyle>
          <a:p>
            <a:fld id="{DC2F17DD-F9C4-42C0-B318-ECCEBFD5C439}" type="datetimeFigureOut">
              <a:rPr lang="en-US" smtClean="0"/>
              <a:pPr/>
              <a:t>12/1/2021</a:t>
            </a:fld>
            <a:endParaRPr lang="en-US" dirty="0"/>
          </a:p>
        </p:txBody>
      </p:sp>
      <p:sp>
        <p:nvSpPr>
          <p:cNvPr id="4" name="Footer Placeholder 3"/>
          <p:cNvSpPr>
            <a:spLocks noGrp="1"/>
          </p:cNvSpPr>
          <p:nvPr>
            <p:ph type="ftr" sz="quarter" idx="2"/>
          </p:nvPr>
        </p:nvSpPr>
        <p:spPr>
          <a:xfrm>
            <a:off x="0" y="8829967"/>
            <a:ext cx="3037840" cy="466433"/>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1440" tIns="45720" rIns="91440" bIns="45720" rtlCol="0" anchor="b"/>
          <a:lstStyle>
            <a:lvl1pPr algn="r">
              <a:defRPr sz="1200"/>
            </a:lvl1pPr>
          </a:lstStyle>
          <a:p>
            <a:fld id="{85709265-D93A-4CB9-9E1C-95028958B226}" type="slidenum">
              <a:rPr lang="en-US" smtClean="0"/>
              <a:pPr/>
              <a:t>‹#›</a:t>
            </a:fld>
            <a:endParaRPr lang="en-US" dirty="0"/>
          </a:p>
        </p:txBody>
      </p:sp>
    </p:spTree>
    <p:extLst>
      <p:ext uri="{BB962C8B-B14F-4D97-AF65-F5344CB8AC3E}">
        <p14:creationId xmlns:p14="http://schemas.microsoft.com/office/powerpoint/2010/main" xmlns="" val="13910728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1440" tIns="45720" rIns="91440" bIns="45720" rtlCol="0"/>
          <a:lstStyle>
            <a:lvl1pPr algn="r">
              <a:defRPr sz="1200"/>
            </a:lvl1pPr>
          </a:lstStyle>
          <a:p>
            <a:fld id="{E72FF9FC-C754-4515-B058-B7B378D6A432}" type="datetimeFigureOut">
              <a:rPr lang="en-US" smtClean="0"/>
              <a:pPr/>
              <a:t>12/1/2021</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041" y="4473892"/>
            <a:ext cx="5608320" cy="366045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1440" tIns="45720" rIns="91440" bIns="45720" rtlCol="0" anchor="b"/>
          <a:lstStyle>
            <a:lvl1pPr algn="r">
              <a:defRPr sz="1200"/>
            </a:lvl1pPr>
          </a:lstStyle>
          <a:p>
            <a:fld id="{8015AED0-F47D-4378-B7D6-B30353CD46D5}" type="slidenum">
              <a:rPr lang="en-US" smtClean="0"/>
              <a:pPr/>
              <a:t>‹#›</a:t>
            </a:fld>
            <a:endParaRPr lang="en-US" dirty="0"/>
          </a:p>
        </p:txBody>
      </p:sp>
    </p:spTree>
    <p:extLst>
      <p:ext uri="{BB962C8B-B14F-4D97-AF65-F5344CB8AC3E}">
        <p14:creationId xmlns:p14="http://schemas.microsoft.com/office/powerpoint/2010/main" xmlns="" val="38624024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15AED0-F47D-4378-B7D6-B30353CD46D5}" type="slidenum">
              <a:rPr lang="en-US" smtClean="0"/>
              <a:pPr/>
              <a:t>1</a:t>
            </a:fld>
            <a:endParaRPr lang="en-US" dirty="0"/>
          </a:p>
        </p:txBody>
      </p:sp>
    </p:spTree>
    <p:extLst>
      <p:ext uri="{BB962C8B-B14F-4D97-AF65-F5344CB8AC3E}">
        <p14:creationId xmlns:p14="http://schemas.microsoft.com/office/powerpoint/2010/main" xmlns="" val="8057329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5363" name="Notes Placeholder 2"/>
          <p:cNvSpPr>
            <a:spLocks noGrp="1"/>
          </p:cNvSpPr>
          <p:nvPr>
            <p:ph type="body" idx="1"/>
          </p:nvPr>
        </p:nvSpPr>
        <p:spPr>
          <a:noFill/>
        </p:spPr>
        <p:txBody>
          <a:bodyPr/>
          <a:lstStyle/>
          <a:p>
            <a:endParaRPr lang="en-US" dirty="0" smtClean="0">
              <a:cs typeface="Arial" panose="020B0604020202020204" pitchFamily="34" charset="0"/>
            </a:endParaRPr>
          </a:p>
        </p:txBody>
      </p:sp>
      <p:sp>
        <p:nvSpPr>
          <p:cNvPr id="15364" name="Slide Number Placeholder 3"/>
          <p:cNvSpPr>
            <a:spLocks noGrp="1"/>
          </p:cNvSpPr>
          <p:nvPr>
            <p:ph type="sldNum" sz="quarter" idx="5"/>
          </p:nvPr>
        </p:nvSpPr>
        <p:spPr>
          <a:noFill/>
        </p:spPr>
        <p:txBody>
          <a:bodyPr/>
          <a:lstStyle>
            <a:lvl1pPr defTabSz="931863">
              <a:defRPr sz="3200" b="1">
                <a:solidFill>
                  <a:schemeClr val="tx1"/>
                </a:solidFill>
                <a:latin typeface="Arial" panose="020B0604020202020204" pitchFamily="34" charset="0"/>
                <a:ea typeface="MS PGothic" panose="020B0600070205080204" pitchFamily="34" charset="-128"/>
              </a:defRPr>
            </a:lvl1pPr>
            <a:lvl2pPr marL="742950" indent="-285750" defTabSz="931863">
              <a:defRPr sz="3200" b="1">
                <a:solidFill>
                  <a:schemeClr val="tx1"/>
                </a:solidFill>
                <a:latin typeface="Arial" panose="020B0604020202020204" pitchFamily="34" charset="0"/>
                <a:ea typeface="MS PGothic" panose="020B0600070205080204" pitchFamily="34" charset="-128"/>
              </a:defRPr>
            </a:lvl2pPr>
            <a:lvl3pPr marL="1143000" indent="-228600" defTabSz="931863">
              <a:defRPr sz="3200" b="1">
                <a:solidFill>
                  <a:schemeClr val="tx1"/>
                </a:solidFill>
                <a:latin typeface="Arial" panose="020B0604020202020204" pitchFamily="34" charset="0"/>
                <a:ea typeface="MS PGothic" panose="020B0600070205080204" pitchFamily="34" charset="-128"/>
              </a:defRPr>
            </a:lvl3pPr>
            <a:lvl4pPr marL="1600200" indent="-228600" defTabSz="931863">
              <a:defRPr sz="3200" b="1">
                <a:solidFill>
                  <a:schemeClr val="tx1"/>
                </a:solidFill>
                <a:latin typeface="Arial" panose="020B0604020202020204" pitchFamily="34" charset="0"/>
                <a:ea typeface="MS PGothic" panose="020B0600070205080204" pitchFamily="34" charset="-128"/>
              </a:defRPr>
            </a:lvl4pPr>
            <a:lvl5pPr marL="2057400" indent="-228600" defTabSz="931863">
              <a:defRPr sz="3200" b="1">
                <a:solidFill>
                  <a:schemeClr val="tx1"/>
                </a:solidFill>
                <a:latin typeface="Arial" panose="020B0604020202020204" pitchFamily="34" charset="0"/>
                <a:ea typeface="MS PGothic" panose="020B0600070205080204" pitchFamily="34" charset="-128"/>
              </a:defRPr>
            </a:lvl5pPr>
            <a:lvl6pPr marL="2514600" indent="-228600" defTabSz="931863" eaLnBrk="0" fontAlgn="base" hangingPunct="0">
              <a:spcBef>
                <a:spcPct val="0"/>
              </a:spcBef>
              <a:spcAft>
                <a:spcPct val="0"/>
              </a:spcAft>
              <a:defRPr sz="3200" b="1">
                <a:solidFill>
                  <a:schemeClr val="tx1"/>
                </a:solidFill>
                <a:latin typeface="Arial" panose="020B0604020202020204" pitchFamily="34" charset="0"/>
                <a:ea typeface="MS PGothic" panose="020B0600070205080204" pitchFamily="34" charset="-128"/>
              </a:defRPr>
            </a:lvl6pPr>
            <a:lvl7pPr marL="2971800" indent="-228600" defTabSz="931863" eaLnBrk="0" fontAlgn="base" hangingPunct="0">
              <a:spcBef>
                <a:spcPct val="0"/>
              </a:spcBef>
              <a:spcAft>
                <a:spcPct val="0"/>
              </a:spcAft>
              <a:defRPr sz="3200" b="1">
                <a:solidFill>
                  <a:schemeClr val="tx1"/>
                </a:solidFill>
                <a:latin typeface="Arial" panose="020B0604020202020204" pitchFamily="34" charset="0"/>
                <a:ea typeface="MS PGothic" panose="020B0600070205080204" pitchFamily="34" charset="-128"/>
              </a:defRPr>
            </a:lvl7pPr>
            <a:lvl8pPr marL="3429000" indent="-228600" defTabSz="931863" eaLnBrk="0" fontAlgn="base" hangingPunct="0">
              <a:spcBef>
                <a:spcPct val="0"/>
              </a:spcBef>
              <a:spcAft>
                <a:spcPct val="0"/>
              </a:spcAft>
              <a:defRPr sz="3200" b="1">
                <a:solidFill>
                  <a:schemeClr val="tx1"/>
                </a:solidFill>
                <a:latin typeface="Arial" panose="020B0604020202020204" pitchFamily="34" charset="0"/>
                <a:ea typeface="MS PGothic" panose="020B0600070205080204" pitchFamily="34" charset="-128"/>
              </a:defRPr>
            </a:lvl8pPr>
            <a:lvl9pPr marL="3886200" indent="-228600" defTabSz="931863" eaLnBrk="0" fontAlgn="base" hangingPunct="0">
              <a:spcBef>
                <a:spcPct val="0"/>
              </a:spcBef>
              <a:spcAft>
                <a:spcPct val="0"/>
              </a:spcAft>
              <a:defRPr sz="3200" b="1">
                <a:solidFill>
                  <a:schemeClr val="tx1"/>
                </a:solidFill>
                <a:latin typeface="Arial" panose="020B0604020202020204" pitchFamily="34" charset="0"/>
                <a:ea typeface="MS PGothic" panose="020B0600070205080204" pitchFamily="34" charset="-128"/>
              </a:defRPr>
            </a:lvl9pPr>
          </a:lstStyle>
          <a:p>
            <a:pPr marL="0" marR="0" lvl="0" indent="0" algn="r" defTabSz="931863" rtl="0" eaLnBrk="1" fontAlgn="base" latinLnBrk="0" hangingPunct="1">
              <a:lnSpc>
                <a:spcPct val="100000"/>
              </a:lnSpc>
              <a:spcBef>
                <a:spcPct val="0"/>
              </a:spcBef>
              <a:spcAft>
                <a:spcPct val="0"/>
              </a:spcAft>
              <a:buClrTx/>
              <a:buSzTx/>
              <a:buFontTx/>
              <a:buNone/>
              <a:tabLst/>
              <a:defRPr/>
            </a:pPr>
            <a:fld id="{8E2A49A3-FA25-44D6-84DD-5B12D5035984}" type="slidenum">
              <a:rPr kumimoji="0" lang="en-ZA"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sym typeface="Calibri"/>
              </a:rPr>
              <a:pPr marL="0" marR="0" lvl="0" indent="0" algn="r" defTabSz="931863" rtl="0" eaLnBrk="1" fontAlgn="base" latinLnBrk="0" hangingPunct="1">
                <a:lnSpc>
                  <a:spcPct val="100000"/>
                </a:lnSpc>
                <a:spcBef>
                  <a:spcPct val="0"/>
                </a:spcBef>
                <a:spcAft>
                  <a:spcPct val="0"/>
                </a:spcAft>
                <a:buClrTx/>
                <a:buSzTx/>
                <a:buFontTx/>
                <a:buNone/>
                <a:tabLst/>
                <a:defRPr/>
              </a:pPr>
              <a:t>3</a:t>
            </a:fld>
            <a:endParaRPr kumimoji="0" lang="en-ZA" sz="1200" b="0" i="0" u="none" strike="noStrike" kern="1200" cap="none" spc="0" normalizeH="0" baseline="0" noProof="0" dirty="0" smtClean="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sym typeface="Calibri"/>
            </a:endParaRPr>
          </a:p>
        </p:txBody>
      </p:sp>
    </p:spTree>
    <p:extLst>
      <p:ext uri="{BB962C8B-B14F-4D97-AF65-F5344CB8AC3E}">
        <p14:creationId xmlns:p14="http://schemas.microsoft.com/office/powerpoint/2010/main" xmlns="" val="7218327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p>
            <a:fld id="{73FD2597-41BD-4E67-B0FA-FCD58598F0CA}" type="datetime1">
              <a:rPr lang="en-ZA" smtClean="0"/>
              <a:pPr/>
              <a:t>2021/12/01</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CDAF3C70-3F06-4597-AE16-5F5EF8F327DE}" type="slidenum">
              <a:rPr lang="en-ZA" smtClean="0"/>
              <a:pPr/>
              <a:t>‹#›</a:t>
            </a:fld>
            <a:endParaRPr lang="en-ZA" dirty="0"/>
          </a:p>
        </p:txBody>
      </p:sp>
      <p:pic>
        <p:nvPicPr>
          <p:cNvPr id="7" name="Picture 6"/>
          <p:cNvPicPr>
            <a:picLocks noChangeAspect="1"/>
          </p:cNvPicPr>
          <p:nvPr userDrawn="1"/>
        </p:nvPicPr>
        <p:blipFill>
          <a:blip r:embed="rId2" cstate="print"/>
          <a:stretch>
            <a:fillRect/>
          </a:stretch>
        </p:blipFill>
        <p:spPr>
          <a:xfrm>
            <a:off x="0" y="1518"/>
            <a:ext cx="9144000" cy="6854964"/>
          </a:xfrm>
          <a:prstGeom prst="rect">
            <a:avLst/>
          </a:prstGeom>
        </p:spPr>
      </p:pic>
    </p:spTree>
    <p:extLst>
      <p:ext uri="{BB962C8B-B14F-4D97-AF65-F5344CB8AC3E}">
        <p14:creationId xmlns:p14="http://schemas.microsoft.com/office/powerpoint/2010/main" xmlns="" val="1439446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4CBCDFB7-B0C3-433F-AAA3-9154EB35DC25}" type="datetime1">
              <a:rPr lang="en-ZA" smtClean="0"/>
              <a:pPr/>
              <a:t>2021/12/01</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CDAF3C70-3F06-4597-AE16-5F5EF8F327DE}" type="slidenum">
              <a:rPr lang="en-ZA" smtClean="0"/>
              <a:pPr/>
              <a:t>‹#›</a:t>
            </a:fld>
            <a:endParaRPr lang="en-ZA" dirty="0"/>
          </a:p>
        </p:txBody>
      </p:sp>
    </p:spTree>
    <p:extLst>
      <p:ext uri="{BB962C8B-B14F-4D97-AF65-F5344CB8AC3E}">
        <p14:creationId xmlns:p14="http://schemas.microsoft.com/office/powerpoint/2010/main" xmlns="" val="5071932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A44EC144-FD86-411C-AA3C-B6C6423F9043}" type="datetime1">
              <a:rPr lang="en-ZA" smtClean="0"/>
              <a:pPr/>
              <a:t>2021/12/01</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CDAF3C70-3F06-4597-AE16-5F5EF8F327DE}" type="slidenum">
              <a:rPr lang="en-ZA" smtClean="0"/>
              <a:pPr/>
              <a:t>‹#›</a:t>
            </a:fld>
            <a:endParaRPr lang="en-ZA" dirty="0"/>
          </a:p>
        </p:txBody>
      </p:sp>
    </p:spTree>
    <p:extLst>
      <p:ext uri="{BB962C8B-B14F-4D97-AF65-F5344CB8AC3E}">
        <p14:creationId xmlns:p14="http://schemas.microsoft.com/office/powerpoint/2010/main" xmlns="" val="28819153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280A4B9-735D-4E17-AAC5-BB8146EADD84}" type="datetime1">
              <a:rPr lang="en-ZA" smtClean="0"/>
              <a:pPr/>
              <a:t>2021/12/01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A90D41-3C64-4E7B-8B79-51D67B05216A}" type="slidenum">
              <a:rPr lang="en-US" smtClean="0"/>
              <a:pPr/>
              <a:t>‹#›</a:t>
            </a:fld>
            <a:endParaRPr lang="en-US" dirty="0"/>
          </a:p>
        </p:txBody>
      </p:sp>
    </p:spTree>
    <p:extLst>
      <p:ext uri="{BB962C8B-B14F-4D97-AF65-F5344CB8AC3E}">
        <p14:creationId xmlns:p14="http://schemas.microsoft.com/office/powerpoint/2010/main" xmlns="" val="21633736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BFFF4A-61AF-497B-B23F-A8BF9C40B648}" type="datetime1">
              <a:rPr lang="en-ZA" smtClean="0"/>
              <a:pPr/>
              <a:t>2021/12/01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A90D41-3C64-4E7B-8B79-51D67B05216A}" type="slidenum">
              <a:rPr lang="en-US" smtClean="0"/>
              <a:pPr/>
              <a:t>‹#›</a:t>
            </a:fld>
            <a:endParaRPr lang="en-US" dirty="0"/>
          </a:p>
        </p:txBody>
      </p:sp>
    </p:spTree>
    <p:extLst>
      <p:ext uri="{BB962C8B-B14F-4D97-AF65-F5344CB8AC3E}">
        <p14:creationId xmlns:p14="http://schemas.microsoft.com/office/powerpoint/2010/main" xmlns="" val="3388097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BE30ACE-6EC8-49F9-9E86-750B41642DB7}" type="datetime1">
              <a:rPr lang="en-ZA" smtClean="0"/>
              <a:pPr/>
              <a:t>2021/12/01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A90D41-3C64-4E7B-8B79-51D67B05216A}" type="slidenum">
              <a:rPr lang="en-US" smtClean="0"/>
              <a:pPr/>
              <a:t>‹#›</a:t>
            </a:fld>
            <a:endParaRPr lang="en-US" dirty="0"/>
          </a:p>
        </p:txBody>
      </p:sp>
    </p:spTree>
    <p:extLst>
      <p:ext uri="{BB962C8B-B14F-4D97-AF65-F5344CB8AC3E}">
        <p14:creationId xmlns:p14="http://schemas.microsoft.com/office/powerpoint/2010/main" xmlns="" val="40643850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1701D7-E3A3-47BE-A34F-24EAD1EA9C15}" type="datetime1">
              <a:rPr lang="en-ZA" smtClean="0"/>
              <a:pPr/>
              <a:t>2021/12/01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1A90D41-3C64-4E7B-8B79-51D67B05216A}" type="slidenum">
              <a:rPr lang="en-US" smtClean="0"/>
              <a:pPr/>
              <a:t>‹#›</a:t>
            </a:fld>
            <a:endParaRPr lang="en-US" dirty="0"/>
          </a:p>
        </p:txBody>
      </p:sp>
    </p:spTree>
    <p:extLst>
      <p:ext uri="{BB962C8B-B14F-4D97-AF65-F5344CB8AC3E}">
        <p14:creationId xmlns:p14="http://schemas.microsoft.com/office/powerpoint/2010/main" xmlns="" val="5865354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4B5B6FF-F131-4CD4-BB55-05B00F0931DE}" type="datetime1">
              <a:rPr lang="en-ZA" smtClean="0"/>
              <a:pPr/>
              <a:t>2021/12/01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1A90D41-3C64-4E7B-8B79-51D67B05216A}" type="slidenum">
              <a:rPr lang="en-US" smtClean="0"/>
              <a:pPr/>
              <a:t>‹#›</a:t>
            </a:fld>
            <a:endParaRPr lang="en-US" dirty="0"/>
          </a:p>
        </p:txBody>
      </p:sp>
    </p:spTree>
    <p:extLst>
      <p:ext uri="{BB962C8B-B14F-4D97-AF65-F5344CB8AC3E}">
        <p14:creationId xmlns:p14="http://schemas.microsoft.com/office/powerpoint/2010/main" xmlns="" val="12831349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5DD1C4B-5F18-446E-99D4-9AC9D591FF51}" type="datetime1">
              <a:rPr lang="en-ZA" smtClean="0"/>
              <a:pPr/>
              <a:t>2021/12/01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1A90D41-3C64-4E7B-8B79-51D67B05216A}" type="slidenum">
              <a:rPr lang="en-US" smtClean="0"/>
              <a:pPr/>
              <a:t>‹#›</a:t>
            </a:fld>
            <a:endParaRPr lang="en-US" dirty="0"/>
          </a:p>
        </p:txBody>
      </p:sp>
    </p:spTree>
    <p:extLst>
      <p:ext uri="{BB962C8B-B14F-4D97-AF65-F5344CB8AC3E}">
        <p14:creationId xmlns:p14="http://schemas.microsoft.com/office/powerpoint/2010/main" xmlns="" val="9517129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E430D4-FF5F-4F30-BC31-E33A9F123251}" type="datetime1">
              <a:rPr lang="en-ZA" smtClean="0"/>
              <a:pPr/>
              <a:t>2021/12/01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1A90D41-3C64-4E7B-8B79-51D67B05216A}" type="slidenum">
              <a:rPr lang="en-US" smtClean="0"/>
              <a:pPr/>
              <a:t>‹#›</a:t>
            </a:fld>
            <a:endParaRPr lang="en-US" dirty="0"/>
          </a:p>
        </p:txBody>
      </p:sp>
    </p:spTree>
    <p:extLst>
      <p:ext uri="{BB962C8B-B14F-4D97-AF65-F5344CB8AC3E}">
        <p14:creationId xmlns:p14="http://schemas.microsoft.com/office/powerpoint/2010/main" xmlns="" val="31790122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6B764F-6578-4064-902C-E0F0EAA3D069}" type="datetime1">
              <a:rPr lang="en-ZA" smtClean="0"/>
              <a:pPr/>
              <a:t>2021/12/01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1A90D41-3C64-4E7B-8B79-51D67B05216A}" type="slidenum">
              <a:rPr lang="en-US" smtClean="0"/>
              <a:pPr/>
              <a:t>‹#›</a:t>
            </a:fld>
            <a:endParaRPr lang="en-US" dirty="0"/>
          </a:p>
        </p:txBody>
      </p:sp>
    </p:spTree>
    <p:extLst>
      <p:ext uri="{BB962C8B-B14F-4D97-AF65-F5344CB8AC3E}">
        <p14:creationId xmlns:p14="http://schemas.microsoft.com/office/powerpoint/2010/main" xmlns="" val="11547355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470DEAA0-B222-44D9-AF02-1684CDA75CB1}" type="datetime1">
              <a:rPr lang="en-ZA" smtClean="0"/>
              <a:pPr/>
              <a:t>2021/12/01</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lvl1pPr>
              <a:defRPr>
                <a:solidFill>
                  <a:srgbClr val="000000"/>
                </a:solidFill>
                <a:latin typeface="Arial" panose="020B0604020202020204" pitchFamily="34" charset="0"/>
                <a:cs typeface="Arial" panose="020B0604020202020204" pitchFamily="34" charset="0"/>
              </a:defRPr>
            </a:lvl1pPr>
          </a:lstStyle>
          <a:p>
            <a:fld id="{CDAF3C70-3F06-4597-AE16-5F5EF8F327DE}" type="slidenum">
              <a:rPr lang="en-ZA" smtClean="0"/>
              <a:pPr/>
              <a:t>‹#›</a:t>
            </a:fld>
            <a:endParaRPr lang="en-ZA" dirty="0"/>
          </a:p>
        </p:txBody>
      </p:sp>
    </p:spTree>
    <p:extLst>
      <p:ext uri="{BB962C8B-B14F-4D97-AF65-F5344CB8AC3E}">
        <p14:creationId xmlns:p14="http://schemas.microsoft.com/office/powerpoint/2010/main" xmlns="" val="13459640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A1AC4F-01D4-4E05-8EEC-C7CA08C00AB2}" type="datetime1">
              <a:rPr lang="en-ZA" smtClean="0"/>
              <a:pPr/>
              <a:t>2021/12/01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1A90D41-3C64-4E7B-8B79-51D67B05216A}" type="slidenum">
              <a:rPr lang="en-US" smtClean="0"/>
              <a:pPr/>
              <a:t>‹#›</a:t>
            </a:fld>
            <a:endParaRPr lang="en-US" dirty="0"/>
          </a:p>
        </p:txBody>
      </p:sp>
    </p:spTree>
    <p:extLst>
      <p:ext uri="{BB962C8B-B14F-4D97-AF65-F5344CB8AC3E}">
        <p14:creationId xmlns:p14="http://schemas.microsoft.com/office/powerpoint/2010/main" xmlns="" val="18774466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66F74F6-27B7-4CE5-80FB-028B39AC9A73}" type="datetime1">
              <a:rPr lang="en-ZA" smtClean="0"/>
              <a:pPr/>
              <a:t>2021/12/01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A90D41-3C64-4E7B-8B79-51D67B05216A}" type="slidenum">
              <a:rPr lang="en-US" smtClean="0"/>
              <a:pPr/>
              <a:t>‹#›</a:t>
            </a:fld>
            <a:endParaRPr lang="en-US" dirty="0"/>
          </a:p>
        </p:txBody>
      </p:sp>
    </p:spTree>
    <p:extLst>
      <p:ext uri="{BB962C8B-B14F-4D97-AF65-F5344CB8AC3E}">
        <p14:creationId xmlns:p14="http://schemas.microsoft.com/office/powerpoint/2010/main" xmlns="" val="20580532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893011-430D-49CF-AB92-6417B5804E02}" type="datetime1">
              <a:rPr lang="en-ZA" smtClean="0"/>
              <a:pPr/>
              <a:t>2021/12/01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A90D41-3C64-4E7B-8B79-51D67B05216A}" type="slidenum">
              <a:rPr lang="en-US" smtClean="0"/>
              <a:pPr/>
              <a:t>‹#›</a:t>
            </a:fld>
            <a:endParaRPr lang="en-US" dirty="0"/>
          </a:p>
        </p:txBody>
      </p:sp>
    </p:spTree>
    <p:extLst>
      <p:ext uri="{BB962C8B-B14F-4D97-AF65-F5344CB8AC3E}">
        <p14:creationId xmlns:p14="http://schemas.microsoft.com/office/powerpoint/2010/main" xmlns="" val="19370259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Text Box 9">
            <a:extLst>
              <a:ext uri="{FF2B5EF4-FFF2-40B4-BE49-F238E27FC236}">
                <a16:creationId xmlns:a16="http://schemas.microsoft.com/office/drawing/2014/main" xmlns="" id="{CD8A6136-419B-4C93-8D19-2C465C9375D5}"/>
              </a:ext>
            </a:extLst>
          </p:cNvPr>
          <p:cNvSpPr txBox="1">
            <a:spLocks noChangeArrowheads="1"/>
          </p:cNvSpPr>
          <p:nvPr userDrawn="1"/>
        </p:nvSpPr>
        <p:spPr bwMode="auto">
          <a:xfrm>
            <a:off x="1187450" y="2924175"/>
            <a:ext cx="6913563" cy="579438"/>
          </a:xfrm>
          <a:prstGeom prst="rect">
            <a:avLst/>
          </a:prstGeom>
          <a:noFill/>
          <a:ln>
            <a:noFill/>
          </a:ln>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defRPr/>
            </a:pPr>
            <a:endParaRPr lang="en-US" sz="3200" b="1" dirty="0">
              <a:cs typeface="+mn-cs"/>
            </a:endParaRPr>
          </a:p>
        </p:txBody>
      </p:sp>
      <p:sp>
        <p:nvSpPr>
          <p:cNvPr id="6" name="Text Box 10">
            <a:extLst>
              <a:ext uri="{FF2B5EF4-FFF2-40B4-BE49-F238E27FC236}">
                <a16:creationId xmlns:a16="http://schemas.microsoft.com/office/drawing/2014/main" xmlns="" id="{0B0372D2-4E9B-4C30-A858-455F697E4F1E}"/>
              </a:ext>
            </a:extLst>
          </p:cNvPr>
          <p:cNvSpPr txBox="1">
            <a:spLocks noChangeArrowheads="1"/>
          </p:cNvSpPr>
          <p:nvPr userDrawn="1"/>
        </p:nvSpPr>
        <p:spPr bwMode="auto">
          <a:xfrm>
            <a:off x="1187450" y="3141663"/>
            <a:ext cx="6913563" cy="579437"/>
          </a:xfrm>
          <a:prstGeom prst="rect">
            <a:avLst/>
          </a:prstGeom>
          <a:noFill/>
          <a:ln>
            <a:noFill/>
          </a:ln>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defRPr/>
            </a:pPr>
            <a:endParaRPr lang="en-US" sz="3200" b="1" dirty="0">
              <a:cs typeface="+mn-cs"/>
            </a:endParaRPr>
          </a:p>
        </p:txBody>
      </p:sp>
      <p:sp>
        <p:nvSpPr>
          <p:cNvPr id="7" name="Text Box 11">
            <a:extLst>
              <a:ext uri="{FF2B5EF4-FFF2-40B4-BE49-F238E27FC236}">
                <a16:creationId xmlns:a16="http://schemas.microsoft.com/office/drawing/2014/main" xmlns="" id="{E83507CC-921C-4521-AE3C-89B154DAFB35}"/>
              </a:ext>
            </a:extLst>
          </p:cNvPr>
          <p:cNvSpPr txBox="1">
            <a:spLocks noChangeArrowheads="1"/>
          </p:cNvSpPr>
          <p:nvPr userDrawn="1"/>
        </p:nvSpPr>
        <p:spPr bwMode="auto">
          <a:xfrm>
            <a:off x="1403350" y="3860800"/>
            <a:ext cx="6913563" cy="579438"/>
          </a:xfrm>
          <a:prstGeom prst="rect">
            <a:avLst/>
          </a:prstGeom>
          <a:noFill/>
          <a:ln>
            <a:noFill/>
          </a:ln>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defRPr/>
            </a:pPr>
            <a:endParaRPr lang="en-US" sz="3200" b="1" dirty="0">
              <a:cs typeface="+mn-cs"/>
            </a:endParaRPr>
          </a:p>
        </p:txBody>
      </p:sp>
      <p:sp>
        <p:nvSpPr>
          <p:cNvPr id="8" name="Text Box 12">
            <a:extLst>
              <a:ext uri="{FF2B5EF4-FFF2-40B4-BE49-F238E27FC236}">
                <a16:creationId xmlns:a16="http://schemas.microsoft.com/office/drawing/2014/main" xmlns="" id="{B2A26D7F-C17F-4555-ACEF-BF39ECF1213F}"/>
              </a:ext>
            </a:extLst>
          </p:cNvPr>
          <p:cNvSpPr txBox="1">
            <a:spLocks noChangeArrowheads="1"/>
          </p:cNvSpPr>
          <p:nvPr userDrawn="1"/>
        </p:nvSpPr>
        <p:spPr bwMode="auto">
          <a:xfrm>
            <a:off x="1403350" y="2997200"/>
            <a:ext cx="6913563" cy="579438"/>
          </a:xfrm>
          <a:prstGeom prst="rect">
            <a:avLst/>
          </a:prstGeom>
          <a:noFill/>
          <a:ln>
            <a:noFill/>
          </a:ln>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defRPr/>
            </a:pPr>
            <a:endParaRPr lang="en-US" sz="3200" b="1" dirty="0">
              <a:cs typeface="+mn-cs"/>
            </a:endParaRPr>
          </a:p>
        </p:txBody>
      </p:sp>
      <p:sp>
        <p:nvSpPr>
          <p:cNvPr id="9" name="Text Box 14">
            <a:extLst>
              <a:ext uri="{FF2B5EF4-FFF2-40B4-BE49-F238E27FC236}">
                <a16:creationId xmlns:a16="http://schemas.microsoft.com/office/drawing/2014/main" xmlns="" id="{5286CD22-87EE-4B15-9CD2-16D2397E473F}"/>
              </a:ext>
            </a:extLst>
          </p:cNvPr>
          <p:cNvSpPr txBox="1">
            <a:spLocks noChangeArrowheads="1"/>
          </p:cNvSpPr>
          <p:nvPr userDrawn="1"/>
        </p:nvSpPr>
        <p:spPr bwMode="auto">
          <a:xfrm>
            <a:off x="1331913" y="2997200"/>
            <a:ext cx="6913562" cy="579438"/>
          </a:xfrm>
          <a:prstGeom prst="rect">
            <a:avLst/>
          </a:prstGeom>
          <a:noFill/>
          <a:ln>
            <a:noFill/>
          </a:ln>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defRPr/>
            </a:pPr>
            <a:endParaRPr lang="en-US" sz="3200" b="1" dirty="0">
              <a:cs typeface="+mn-cs"/>
            </a:endParaRPr>
          </a:p>
        </p:txBody>
      </p:sp>
      <p:sp>
        <p:nvSpPr>
          <p:cNvPr id="10" name="Text Box 15">
            <a:extLst>
              <a:ext uri="{FF2B5EF4-FFF2-40B4-BE49-F238E27FC236}">
                <a16:creationId xmlns:a16="http://schemas.microsoft.com/office/drawing/2014/main" xmlns="" id="{F3AF0941-DF0E-40AC-BBEA-D52661D9222E}"/>
              </a:ext>
            </a:extLst>
          </p:cNvPr>
          <p:cNvSpPr txBox="1">
            <a:spLocks noChangeArrowheads="1"/>
          </p:cNvSpPr>
          <p:nvPr userDrawn="1"/>
        </p:nvSpPr>
        <p:spPr bwMode="auto">
          <a:xfrm>
            <a:off x="1547813" y="3213100"/>
            <a:ext cx="6913562" cy="579438"/>
          </a:xfrm>
          <a:prstGeom prst="rect">
            <a:avLst/>
          </a:prstGeom>
          <a:noFill/>
          <a:ln>
            <a:noFill/>
          </a:ln>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defRPr/>
            </a:pPr>
            <a:endParaRPr lang="en-US" sz="3200" b="1" dirty="0">
              <a:cs typeface="+mn-cs"/>
            </a:endParaRPr>
          </a:p>
        </p:txBody>
      </p:sp>
      <p:sp>
        <p:nvSpPr>
          <p:cNvPr id="4099" name="Rectangle 3"/>
          <p:cNvSpPr>
            <a:spLocks noGrp="1" noChangeArrowheads="1"/>
          </p:cNvSpPr>
          <p:nvPr>
            <p:ph type="ctrTitle"/>
          </p:nvPr>
        </p:nvSpPr>
        <p:spPr>
          <a:xfrm>
            <a:off x="684213" y="2708275"/>
            <a:ext cx="7772400" cy="1470025"/>
          </a:xfrm>
        </p:spPr>
        <p:txBody>
          <a:bodyPr/>
          <a:lstStyle>
            <a:lvl1pPr>
              <a:defRPr/>
            </a:lvl1pPr>
          </a:lstStyle>
          <a:p>
            <a:r>
              <a:rPr lang="en-US"/>
              <a:t>Click to edit Master title style</a:t>
            </a:r>
          </a:p>
        </p:txBody>
      </p:sp>
      <p:sp>
        <p:nvSpPr>
          <p:cNvPr id="4100" name="Rectangle 4"/>
          <p:cNvSpPr>
            <a:spLocks noGrp="1" noChangeArrowheads="1"/>
          </p:cNvSpPr>
          <p:nvPr>
            <p:ph type="subTitle" idx="1"/>
          </p:nvPr>
        </p:nvSpPr>
        <p:spPr>
          <a:xfrm>
            <a:off x="1371600" y="4508500"/>
            <a:ext cx="6400800" cy="1130300"/>
          </a:xfrm>
        </p:spPr>
        <p:txBody>
          <a:bodyPr/>
          <a:lstStyle>
            <a:lvl1pPr marL="0" indent="0" algn="ctr">
              <a:buFont typeface="Wingdings" pitchFamily="2" charset="2"/>
              <a:buNone/>
              <a:defRPr/>
            </a:lvl1pPr>
          </a:lstStyle>
          <a:p>
            <a:r>
              <a:rPr lang="en-US"/>
              <a:t>Click to edit Master subtitle style</a:t>
            </a:r>
          </a:p>
        </p:txBody>
      </p:sp>
      <p:sp>
        <p:nvSpPr>
          <p:cNvPr id="11" name="Rectangle 5">
            <a:extLst>
              <a:ext uri="{FF2B5EF4-FFF2-40B4-BE49-F238E27FC236}">
                <a16:creationId xmlns:a16="http://schemas.microsoft.com/office/drawing/2014/main" xmlns="" id="{B259CDF2-B078-466D-8148-0F9E8F0F36BE}"/>
              </a:ext>
            </a:extLst>
          </p:cNvPr>
          <p:cNvSpPr>
            <a:spLocks noGrp="1" noChangeArrowheads="1"/>
          </p:cNvSpPr>
          <p:nvPr>
            <p:ph type="dt" sz="half" idx="10"/>
          </p:nvPr>
        </p:nvSpPr>
        <p:spPr/>
        <p:txBody>
          <a:bodyPr/>
          <a:lstStyle>
            <a:lvl1pPr>
              <a:defRPr/>
            </a:lvl1pPr>
          </a:lstStyle>
          <a:p>
            <a:pPr>
              <a:defRPr/>
            </a:pPr>
            <a:endParaRPr lang="en-US" dirty="0"/>
          </a:p>
        </p:txBody>
      </p:sp>
      <p:sp>
        <p:nvSpPr>
          <p:cNvPr id="12" name="Rectangle 6">
            <a:extLst>
              <a:ext uri="{FF2B5EF4-FFF2-40B4-BE49-F238E27FC236}">
                <a16:creationId xmlns:a16="http://schemas.microsoft.com/office/drawing/2014/main" xmlns="" id="{E4EE7B4B-D784-4A4F-BE83-EDB9B2F17A89}"/>
              </a:ext>
            </a:extLst>
          </p:cNvPr>
          <p:cNvSpPr>
            <a:spLocks noGrp="1" noChangeArrowheads="1"/>
          </p:cNvSpPr>
          <p:nvPr>
            <p:ph type="ftr" sz="quarter" idx="11"/>
          </p:nvPr>
        </p:nvSpPr>
        <p:spPr/>
        <p:txBody>
          <a:bodyPr/>
          <a:lstStyle>
            <a:lvl1pPr>
              <a:defRPr/>
            </a:lvl1pPr>
          </a:lstStyle>
          <a:p>
            <a:pPr>
              <a:defRPr/>
            </a:pPr>
            <a:endParaRPr lang="en-US" dirty="0"/>
          </a:p>
        </p:txBody>
      </p:sp>
      <p:sp>
        <p:nvSpPr>
          <p:cNvPr id="13" name="Rectangle 7">
            <a:extLst>
              <a:ext uri="{FF2B5EF4-FFF2-40B4-BE49-F238E27FC236}">
                <a16:creationId xmlns:a16="http://schemas.microsoft.com/office/drawing/2014/main" xmlns="" id="{EBF00BDE-D1D8-40CF-9C4B-95D1002E26BC}"/>
              </a:ext>
            </a:extLst>
          </p:cNvPr>
          <p:cNvSpPr>
            <a:spLocks noGrp="1" noChangeArrowheads="1"/>
          </p:cNvSpPr>
          <p:nvPr>
            <p:ph type="sldNum" sz="quarter" idx="12"/>
          </p:nvPr>
        </p:nvSpPr>
        <p:spPr/>
        <p:txBody>
          <a:bodyPr/>
          <a:lstStyle>
            <a:lvl1pPr>
              <a:defRPr/>
            </a:lvl1pPr>
          </a:lstStyle>
          <a:p>
            <a:pPr>
              <a:defRPr/>
            </a:pPr>
            <a:fld id="{8C4ED58F-D83C-465D-9951-5940255C814B}" type="slidenum">
              <a:rPr lang="en-US" altLang="en-US"/>
              <a:pPr>
                <a:defRPr/>
              </a:pPr>
              <a:t>‹#›</a:t>
            </a:fld>
            <a:endParaRPr lang="en-US" altLang="en-US" dirty="0"/>
          </a:p>
        </p:txBody>
      </p:sp>
    </p:spTree>
    <p:extLst>
      <p:ext uri="{BB962C8B-B14F-4D97-AF65-F5344CB8AC3E}">
        <p14:creationId xmlns:p14="http://schemas.microsoft.com/office/powerpoint/2010/main" xmlns="" val="1646463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a:extLst>
              <a:ext uri="{FF2B5EF4-FFF2-40B4-BE49-F238E27FC236}">
                <a16:creationId xmlns:a16="http://schemas.microsoft.com/office/drawing/2014/main" xmlns="" id="{A45C1EAB-AB7F-420E-8884-D15702989F38}"/>
              </a:ext>
            </a:extLst>
          </p:cNvPr>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a:extLst>
              <a:ext uri="{FF2B5EF4-FFF2-40B4-BE49-F238E27FC236}">
                <a16:creationId xmlns:a16="http://schemas.microsoft.com/office/drawing/2014/main" xmlns="" id="{D5250FB3-3053-43A3-B113-AF802F94EE52}"/>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a:extLst>
              <a:ext uri="{FF2B5EF4-FFF2-40B4-BE49-F238E27FC236}">
                <a16:creationId xmlns:a16="http://schemas.microsoft.com/office/drawing/2014/main" xmlns="" id="{789C5CD4-4F9B-494F-AE4A-B8063350C6A8}"/>
              </a:ext>
            </a:extLst>
          </p:cNvPr>
          <p:cNvSpPr>
            <a:spLocks noGrp="1" noChangeArrowheads="1"/>
          </p:cNvSpPr>
          <p:nvPr>
            <p:ph type="sldNum" sz="quarter" idx="12"/>
          </p:nvPr>
        </p:nvSpPr>
        <p:spPr>
          <a:ln/>
        </p:spPr>
        <p:txBody>
          <a:bodyPr/>
          <a:lstStyle>
            <a:lvl1pPr>
              <a:defRPr/>
            </a:lvl1pPr>
          </a:lstStyle>
          <a:p>
            <a:pPr>
              <a:defRPr/>
            </a:pPr>
            <a:fld id="{4E9250B9-2D58-49F2-9994-51915C2C0244}" type="slidenum">
              <a:rPr lang="en-US" altLang="en-US"/>
              <a:pPr>
                <a:defRPr/>
              </a:pPr>
              <a:t>‹#›</a:t>
            </a:fld>
            <a:endParaRPr lang="en-US" altLang="en-US" dirty="0"/>
          </a:p>
        </p:txBody>
      </p:sp>
    </p:spTree>
    <p:extLst>
      <p:ext uri="{BB962C8B-B14F-4D97-AF65-F5344CB8AC3E}">
        <p14:creationId xmlns:p14="http://schemas.microsoft.com/office/powerpoint/2010/main" xmlns="" val="17260364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xmlns="" id="{0D074213-8E66-4795-85E7-0FB104F0A6DF}"/>
              </a:ext>
            </a:extLst>
          </p:cNvPr>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a:extLst>
              <a:ext uri="{FF2B5EF4-FFF2-40B4-BE49-F238E27FC236}">
                <a16:creationId xmlns:a16="http://schemas.microsoft.com/office/drawing/2014/main" xmlns="" id="{88C0B53C-113E-49CF-AFA2-626FB043CEAE}"/>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a:extLst>
              <a:ext uri="{FF2B5EF4-FFF2-40B4-BE49-F238E27FC236}">
                <a16:creationId xmlns:a16="http://schemas.microsoft.com/office/drawing/2014/main" xmlns="" id="{D1827287-6EB9-4522-A478-F95619E66AF7}"/>
              </a:ext>
            </a:extLst>
          </p:cNvPr>
          <p:cNvSpPr>
            <a:spLocks noGrp="1" noChangeArrowheads="1"/>
          </p:cNvSpPr>
          <p:nvPr>
            <p:ph type="sldNum" sz="quarter" idx="12"/>
          </p:nvPr>
        </p:nvSpPr>
        <p:spPr>
          <a:ln/>
        </p:spPr>
        <p:txBody>
          <a:bodyPr/>
          <a:lstStyle>
            <a:lvl1pPr>
              <a:defRPr/>
            </a:lvl1pPr>
          </a:lstStyle>
          <a:p>
            <a:pPr>
              <a:defRPr/>
            </a:pPr>
            <a:fld id="{D1A2F731-3ED2-49AE-931B-4C66EC9C3852}" type="slidenum">
              <a:rPr lang="en-US" altLang="en-US"/>
              <a:pPr>
                <a:defRPr/>
              </a:pPr>
              <a:t>‹#›</a:t>
            </a:fld>
            <a:endParaRPr lang="en-US" altLang="en-US" dirty="0"/>
          </a:p>
        </p:txBody>
      </p:sp>
    </p:spTree>
    <p:extLst>
      <p:ext uri="{BB962C8B-B14F-4D97-AF65-F5344CB8AC3E}">
        <p14:creationId xmlns:p14="http://schemas.microsoft.com/office/powerpoint/2010/main" xmlns="" val="23523972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xmlns="" id="{51CAA761-7BF8-4110-A5D8-77645163083C}"/>
              </a:ext>
            </a:extLst>
          </p:cNvPr>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a:extLst>
              <a:ext uri="{FF2B5EF4-FFF2-40B4-BE49-F238E27FC236}">
                <a16:creationId xmlns:a16="http://schemas.microsoft.com/office/drawing/2014/main" xmlns="" id="{706F003F-EDD1-4BBD-B78D-F7C18171F928}"/>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a:extLst>
              <a:ext uri="{FF2B5EF4-FFF2-40B4-BE49-F238E27FC236}">
                <a16:creationId xmlns:a16="http://schemas.microsoft.com/office/drawing/2014/main" xmlns="" id="{93F6E48D-1615-4B79-A04B-52F162B2A5B2}"/>
              </a:ext>
            </a:extLst>
          </p:cNvPr>
          <p:cNvSpPr>
            <a:spLocks noGrp="1" noChangeArrowheads="1"/>
          </p:cNvSpPr>
          <p:nvPr>
            <p:ph type="sldNum" sz="quarter" idx="12"/>
          </p:nvPr>
        </p:nvSpPr>
        <p:spPr>
          <a:ln/>
        </p:spPr>
        <p:txBody>
          <a:bodyPr/>
          <a:lstStyle>
            <a:lvl1pPr>
              <a:defRPr/>
            </a:lvl1pPr>
          </a:lstStyle>
          <a:p>
            <a:pPr>
              <a:defRPr/>
            </a:pPr>
            <a:fld id="{F5A6FF1F-65DC-4E14-8AF3-33330FD34884}" type="slidenum">
              <a:rPr lang="en-US" altLang="en-US"/>
              <a:pPr>
                <a:defRPr/>
              </a:pPr>
              <a:t>‹#›</a:t>
            </a:fld>
            <a:endParaRPr lang="en-US" altLang="en-US" dirty="0"/>
          </a:p>
        </p:txBody>
      </p:sp>
    </p:spTree>
    <p:extLst>
      <p:ext uri="{BB962C8B-B14F-4D97-AF65-F5344CB8AC3E}">
        <p14:creationId xmlns:p14="http://schemas.microsoft.com/office/powerpoint/2010/main" xmlns="" val="405362493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xmlns="" id="{28905CA1-4D13-4788-B0A8-B7CB316EEC39}"/>
              </a:ext>
            </a:extLst>
          </p:cNvPr>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a:extLst>
              <a:ext uri="{FF2B5EF4-FFF2-40B4-BE49-F238E27FC236}">
                <a16:creationId xmlns:a16="http://schemas.microsoft.com/office/drawing/2014/main" xmlns="" id="{5E7C9652-B3D9-4B3B-8B58-B3D5920BB6F0}"/>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a:extLst>
              <a:ext uri="{FF2B5EF4-FFF2-40B4-BE49-F238E27FC236}">
                <a16:creationId xmlns:a16="http://schemas.microsoft.com/office/drawing/2014/main" xmlns="" id="{EB542BCF-F9D7-4952-95A3-985348936485}"/>
              </a:ext>
            </a:extLst>
          </p:cNvPr>
          <p:cNvSpPr>
            <a:spLocks noGrp="1" noChangeArrowheads="1"/>
          </p:cNvSpPr>
          <p:nvPr>
            <p:ph type="sldNum" sz="quarter" idx="12"/>
          </p:nvPr>
        </p:nvSpPr>
        <p:spPr>
          <a:ln/>
        </p:spPr>
        <p:txBody>
          <a:bodyPr/>
          <a:lstStyle>
            <a:lvl1pPr>
              <a:defRPr/>
            </a:lvl1pPr>
          </a:lstStyle>
          <a:p>
            <a:pPr>
              <a:defRPr/>
            </a:pPr>
            <a:fld id="{36A6AA44-B08F-4046-8DF1-8B954A97BAFD}" type="slidenum">
              <a:rPr lang="en-US" altLang="en-US"/>
              <a:pPr>
                <a:defRPr/>
              </a:pPr>
              <a:t>‹#›</a:t>
            </a:fld>
            <a:endParaRPr lang="en-US" altLang="en-US" dirty="0"/>
          </a:p>
        </p:txBody>
      </p:sp>
    </p:spTree>
    <p:extLst>
      <p:ext uri="{BB962C8B-B14F-4D97-AF65-F5344CB8AC3E}">
        <p14:creationId xmlns:p14="http://schemas.microsoft.com/office/powerpoint/2010/main" xmlns="" val="7613600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xmlns="" id="{F9C4F8D3-8409-4C7E-8755-C83ED2D0806C}"/>
              </a:ext>
            </a:extLst>
          </p:cNvPr>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a:extLst>
              <a:ext uri="{FF2B5EF4-FFF2-40B4-BE49-F238E27FC236}">
                <a16:creationId xmlns:a16="http://schemas.microsoft.com/office/drawing/2014/main" xmlns="" id="{84167B4D-AEA7-4A63-9AE0-5941B5ECC7F0}"/>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a:extLst>
              <a:ext uri="{FF2B5EF4-FFF2-40B4-BE49-F238E27FC236}">
                <a16:creationId xmlns:a16="http://schemas.microsoft.com/office/drawing/2014/main" xmlns="" id="{F50DCB44-313E-4D2F-96C0-2AEE5EF1CE2D}"/>
              </a:ext>
            </a:extLst>
          </p:cNvPr>
          <p:cNvSpPr>
            <a:spLocks noGrp="1" noChangeArrowheads="1"/>
          </p:cNvSpPr>
          <p:nvPr>
            <p:ph type="sldNum" sz="quarter" idx="12"/>
          </p:nvPr>
        </p:nvSpPr>
        <p:spPr>
          <a:ln/>
        </p:spPr>
        <p:txBody>
          <a:bodyPr/>
          <a:lstStyle>
            <a:lvl1pPr>
              <a:defRPr/>
            </a:lvl1pPr>
          </a:lstStyle>
          <a:p>
            <a:pPr>
              <a:defRPr/>
            </a:pPr>
            <a:fld id="{57EA3662-A4C7-4FD2-965E-E85D596B1C61}" type="slidenum">
              <a:rPr lang="en-US" altLang="en-US"/>
              <a:pPr>
                <a:defRPr/>
              </a:pPr>
              <a:t>‹#›</a:t>
            </a:fld>
            <a:endParaRPr lang="en-US" altLang="en-US" dirty="0"/>
          </a:p>
        </p:txBody>
      </p:sp>
    </p:spTree>
    <p:extLst>
      <p:ext uri="{BB962C8B-B14F-4D97-AF65-F5344CB8AC3E}">
        <p14:creationId xmlns:p14="http://schemas.microsoft.com/office/powerpoint/2010/main" xmlns="" val="16741558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xmlns="" id="{35992AF3-7933-45B1-BDF5-5965165E9309}"/>
              </a:ext>
            </a:extLst>
          </p:cNvPr>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a:extLst>
              <a:ext uri="{FF2B5EF4-FFF2-40B4-BE49-F238E27FC236}">
                <a16:creationId xmlns:a16="http://schemas.microsoft.com/office/drawing/2014/main" xmlns="" id="{7A41AEF2-F993-4312-BBD6-C350A0B7890E}"/>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a:extLst>
              <a:ext uri="{FF2B5EF4-FFF2-40B4-BE49-F238E27FC236}">
                <a16:creationId xmlns:a16="http://schemas.microsoft.com/office/drawing/2014/main" xmlns="" id="{4403849D-7831-4E88-BB4C-F1C72B1D63F7}"/>
              </a:ext>
            </a:extLst>
          </p:cNvPr>
          <p:cNvSpPr>
            <a:spLocks noGrp="1" noChangeArrowheads="1"/>
          </p:cNvSpPr>
          <p:nvPr>
            <p:ph type="sldNum" sz="quarter" idx="12"/>
          </p:nvPr>
        </p:nvSpPr>
        <p:spPr>
          <a:ln/>
        </p:spPr>
        <p:txBody>
          <a:bodyPr/>
          <a:lstStyle>
            <a:lvl1pPr>
              <a:defRPr/>
            </a:lvl1pPr>
          </a:lstStyle>
          <a:p>
            <a:pPr>
              <a:defRPr/>
            </a:pPr>
            <a:fld id="{5D0FE442-9B6E-4405-9D96-25FE40FBBC57}" type="slidenum">
              <a:rPr lang="en-US" altLang="en-US"/>
              <a:pPr>
                <a:defRPr/>
              </a:pPr>
              <a:t>‹#›</a:t>
            </a:fld>
            <a:endParaRPr lang="en-US" altLang="en-US" dirty="0"/>
          </a:p>
        </p:txBody>
      </p:sp>
    </p:spTree>
    <p:extLst>
      <p:ext uri="{BB962C8B-B14F-4D97-AF65-F5344CB8AC3E}">
        <p14:creationId xmlns:p14="http://schemas.microsoft.com/office/powerpoint/2010/main" xmlns="" val="3022801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DDB1E7-6F80-41D8-8ED3-FFDD70EC8167}" type="datetime1">
              <a:rPr lang="en-ZA" smtClean="0"/>
              <a:pPr/>
              <a:t>2021/12/01</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CDAF3C70-3F06-4597-AE16-5F5EF8F327DE}" type="slidenum">
              <a:rPr lang="en-ZA" smtClean="0"/>
              <a:pPr/>
              <a:t>‹#›</a:t>
            </a:fld>
            <a:endParaRPr lang="en-ZA" dirty="0"/>
          </a:p>
        </p:txBody>
      </p:sp>
    </p:spTree>
    <p:extLst>
      <p:ext uri="{BB962C8B-B14F-4D97-AF65-F5344CB8AC3E}">
        <p14:creationId xmlns:p14="http://schemas.microsoft.com/office/powerpoint/2010/main" xmlns="" val="378566833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xmlns="" id="{39EB2B0B-0026-48FD-B1DE-F9D873917FFA}"/>
              </a:ext>
            </a:extLst>
          </p:cNvPr>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a:extLst>
              <a:ext uri="{FF2B5EF4-FFF2-40B4-BE49-F238E27FC236}">
                <a16:creationId xmlns:a16="http://schemas.microsoft.com/office/drawing/2014/main" xmlns="" id="{B8872473-2087-432E-9974-52281D2B271B}"/>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a:extLst>
              <a:ext uri="{FF2B5EF4-FFF2-40B4-BE49-F238E27FC236}">
                <a16:creationId xmlns:a16="http://schemas.microsoft.com/office/drawing/2014/main" xmlns="" id="{16DE5CD5-454B-42E8-97A4-A814E6A89F25}"/>
              </a:ext>
            </a:extLst>
          </p:cNvPr>
          <p:cNvSpPr>
            <a:spLocks noGrp="1" noChangeArrowheads="1"/>
          </p:cNvSpPr>
          <p:nvPr>
            <p:ph type="sldNum" sz="quarter" idx="12"/>
          </p:nvPr>
        </p:nvSpPr>
        <p:spPr>
          <a:ln/>
        </p:spPr>
        <p:txBody>
          <a:bodyPr/>
          <a:lstStyle>
            <a:lvl1pPr>
              <a:defRPr/>
            </a:lvl1pPr>
          </a:lstStyle>
          <a:p>
            <a:pPr>
              <a:defRPr/>
            </a:pPr>
            <a:fld id="{AEE93726-06AF-44F5-9FE3-A0C792D8CA8A}" type="slidenum">
              <a:rPr lang="en-US" altLang="en-US"/>
              <a:pPr>
                <a:defRPr/>
              </a:pPr>
              <a:t>‹#›</a:t>
            </a:fld>
            <a:endParaRPr lang="en-US" altLang="en-US" dirty="0"/>
          </a:p>
        </p:txBody>
      </p:sp>
    </p:spTree>
    <p:extLst>
      <p:ext uri="{BB962C8B-B14F-4D97-AF65-F5344CB8AC3E}">
        <p14:creationId xmlns:p14="http://schemas.microsoft.com/office/powerpoint/2010/main" xmlns="" val="264506288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xmlns="" id="{358D685C-3B59-4CB4-A16D-856874422167}"/>
              </a:ext>
            </a:extLst>
          </p:cNvPr>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a:extLst>
              <a:ext uri="{FF2B5EF4-FFF2-40B4-BE49-F238E27FC236}">
                <a16:creationId xmlns:a16="http://schemas.microsoft.com/office/drawing/2014/main" xmlns="" id="{4BD24645-9A4D-4F88-9751-222DC6183153}"/>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a:extLst>
              <a:ext uri="{FF2B5EF4-FFF2-40B4-BE49-F238E27FC236}">
                <a16:creationId xmlns:a16="http://schemas.microsoft.com/office/drawing/2014/main" xmlns="" id="{AEA21D79-98D3-4383-9724-33F6D7285EB7}"/>
              </a:ext>
            </a:extLst>
          </p:cNvPr>
          <p:cNvSpPr>
            <a:spLocks noGrp="1" noChangeArrowheads="1"/>
          </p:cNvSpPr>
          <p:nvPr>
            <p:ph type="sldNum" sz="quarter" idx="12"/>
          </p:nvPr>
        </p:nvSpPr>
        <p:spPr>
          <a:ln/>
        </p:spPr>
        <p:txBody>
          <a:bodyPr/>
          <a:lstStyle>
            <a:lvl1pPr>
              <a:defRPr/>
            </a:lvl1pPr>
          </a:lstStyle>
          <a:p>
            <a:pPr>
              <a:defRPr/>
            </a:pPr>
            <a:fld id="{6673F37C-52CD-4C4B-9984-1A97D03EF241}" type="slidenum">
              <a:rPr lang="en-US" altLang="en-US"/>
              <a:pPr>
                <a:defRPr/>
              </a:pPr>
              <a:t>‹#›</a:t>
            </a:fld>
            <a:endParaRPr lang="en-US" altLang="en-US" dirty="0"/>
          </a:p>
        </p:txBody>
      </p:sp>
    </p:spTree>
    <p:extLst>
      <p:ext uri="{BB962C8B-B14F-4D97-AF65-F5344CB8AC3E}">
        <p14:creationId xmlns:p14="http://schemas.microsoft.com/office/powerpoint/2010/main" xmlns="" val="5563185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xmlns="" id="{84C551E3-37F2-4B4E-A378-8265584D9A6A}"/>
              </a:ext>
            </a:extLst>
          </p:cNvPr>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a:extLst>
              <a:ext uri="{FF2B5EF4-FFF2-40B4-BE49-F238E27FC236}">
                <a16:creationId xmlns:a16="http://schemas.microsoft.com/office/drawing/2014/main" xmlns="" id="{672DE541-0AA1-4C17-B3A8-09A25E8776F7}"/>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a:extLst>
              <a:ext uri="{FF2B5EF4-FFF2-40B4-BE49-F238E27FC236}">
                <a16:creationId xmlns:a16="http://schemas.microsoft.com/office/drawing/2014/main" xmlns="" id="{771FB759-8E58-4294-8C5D-62BA6AAC90F4}"/>
              </a:ext>
            </a:extLst>
          </p:cNvPr>
          <p:cNvSpPr>
            <a:spLocks noGrp="1" noChangeArrowheads="1"/>
          </p:cNvSpPr>
          <p:nvPr>
            <p:ph type="sldNum" sz="quarter" idx="12"/>
          </p:nvPr>
        </p:nvSpPr>
        <p:spPr>
          <a:ln/>
        </p:spPr>
        <p:txBody>
          <a:bodyPr/>
          <a:lstStyle>
            <a:lvl1pPr>
              <a:defRPr/>
            </a:lvl1pPr>
          </a:lstStyle>
          <a:p>
            <a:pPr>
              <a:defRPr/>
            </a:pPr>
            <a:fld id="{35B4A63C-9719-4ACD-9910-961ABC792F2C}" type="slidenum">
              <a:rPr lang="en-US" altLang="en-US"/>
              <a:pPr>
                <a:defRPr/>
              </a:pPr>
              <a:t>‹#›</a:t>
            </a:fld>
            <a:endParaRPr lang="en-US" altLang="en-US" dirty="0"/>
          </a:p>
        </p:txBody>
      </p:sp>
    </p:spTree>
    <p:extLst>
      <p:ext uri="{BB962C8B-B14F-4D97-AF65-F5344CB8AC3E}">
        <p14:creationId xmlns:p14="http://schemas.microsoft.com/office/powerpoint/2010/main" xmlns="" val="89464300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20713"/>
            <a:ext cx="2057400" cy="55054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620713"/>
            <a:ext cx="6019800" cy="5505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xmlns="" id="{DE6688DC-AE12-471A-BE88-BB8505398F73}"/>
              </a:ext>
            </a:extLst>
          </p:cNvPr>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a:extLst>
              <a:ext uri="{FF2B5EF4-FFF2-40B4-BE49-F238E27FC236}">
                <a16:creationId xmlns:a16="http://schemas.microsoft.com/office/drawing/2014/main" xmlns="" id="{84EB47B3-1B2F-4969-9AC8-1108841DD318}"/>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a:extLst>
              <a:ext uri="{FF2B5EF4-FFF2-40B4-BE49-F238E27FC236}">
                <a16:creationId xmlns:a16="http://schemas.microsoft.com/office/drawing/2014/main" xmlns="" id="{54D4389A-1932-44A4-BCA1-8953EEA15481}"/>
              </a:ext>
            </a:extLst>
          </p:cNvPr>
          <p:cNvSpPr>
            <a:spLocks noGrp="1" noChangeArrowheads="1"/>
          </p:cNvSpPr>
          <p:nvPr>
            <p:ph type="sldNum" sz="quarter" idx="12"/>
          </p:nvPr>
        </p:nvSpPr>
        <p:spPr>
          <a:ln/>
        </p:spPr>
        <p:txBody>
          <a:bodyPr/>
          <a:lstStyle>
            <a:lvl1pPr>
              <a:defRPr/>
            </a:lvl1pPr>
          </a:lstStyle>
          <a:p>
            <a:pPr>
              <a:defRPr/>
            </a:pPr>
            <a:fld id="{91E1C314-E695-4B49-A335-AFD781A7E35E}" type="slidenum">
              <a:rPr lang="en-US" altLang="en-US"/>
              <a:pPr>
                <a:defRPr/>
              </a:pPr>
              <a:t>‹#›</a:t>
            </a:fld>
            <a:endParaRPr lang="en-US" altLang="en-US" dirty="0"/>
          </a:p>
        </p:txBody>
      </p:sp>
    </p:spTree>
    <p:extLst>
      <p:ext uri="{BB962C8B-B14F-4D97-AF65-F5344CB8AC3E}">
        <p14:creationId xmlns:p14="http://schemas.microsoft.com/office/powerpoint/2010/main" xmlns="" val="568511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p>
            <a:fld id="{7B49C4AD-ECCF-434E-A128-303F1CE52C30}" type="datetime1">
              <a:rPr lang="en-ZA" smtClean="0"/>
              <a:pPr/>
              <a:t>2021/12/01</a:t>
            </a:fld>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CDAF3C70-3F06-4597-AE16-5F5EF8F327DE}" type="slidenum">
              <a:rPr lang="en-ZA" smtClean="0"/>
              <a:pPr/>
              <a:t>‹#›</a:t>
            </a:fld>
            <a:endParaRPr lang="en-ZA" dirty="0"/>
          </a:p>
        </p:txBody>
      </p:sp>
    </p:spTree>
    <p:extLst>
      <p:ext uri="{BB962C8B-B14F-4D97-AF65-F5344CB8AC3E}">
        <p14:creationId xmlns:p14="http://schemas.microsoft.com/office/powerpoint/2010/main" xmlns="" val="37356952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p>
            <a:fld id="{1909DDE7-04E3-4066-8EBE-498500C792F9}" type="datetime1">
              <a:rPr lang="en-ZA" smtClean="0"/>
              <a:pPr/>
              <a:t>2021/12/01</a:t>
            </a:fld>
            <a:endParaRPr lang="en-ZA" dirty="0"/>
          </a:p>
        </p:txBody>
      </p:sp>
      <p:sp>
        <p:nvSpPr>
          <p:cNvPr id="8" name="Footer Placeholder 7"/>
          <p:cNvSpPr>
            <a:spLocks noGrp="1"/>
          </p:cNvSpPr>
          <p:nvPr>
            <p:ph type="ftr" sz="quarter" idx="11"/>
          </p:nvPr>
        </p:nvSpPr>
        <p:spPr/>
        <p:txBody>
          <a:bodyPr/>
          <a:lstStyle/>
          <a:p>
            <a:endParaRPr lang="en-ZA" dirty="0"/>
          </a:p>
        </p:txBody>
      </p:sp>
      <p:sp>
        <p:nvSpPr>
          <p:cNvPr id="9" name="Slide Number Placeholder 8"/>
          <p:cNvSpPr>
            <a:spLocks noGrp="1"/>
          </p:cNvSpPr>
          <p:nvPr>
            <p:ph type="sldNum" sz="quarter" idx="12"/>
          </p:nvPr>
        </p:nvSpPr>
        <p:spPr/>
        <p:txBody>
          <a:bodyPr/>
          <a:lstStyle/>
          <a:p>
            <a:fld id="{CDAF3C70-3F06-4597-AE16-5F5EF8F327DE}" type="slidenum">
              <a:rPr lang="en-ZA" smtClean="0"/>
              <a:pPr/>
              <a:t>‹#›</a:t>
            </a:fld>
            <a:endParaRPr lang="en-ZA" dirty="0"/>
          </a:p>
        </p:txBody>
      </p:sp>
    </p:spTree>
    <p:extLst>
      <p:ext uri="{BB962C8B-B14F-4D97-AF65-F5344CB8AC3E}">
        <p14:creationId xmlns:p14="http://schemas.microsoft.com/office/powerpoint/2010/main" xmlns="" val="8990709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p>
            <a:fld id="{925F3B1F-CD8A-49FD-B6DC-E0A98F735609}" type="datetime1">
              <a:rPr lang="en-ZA" smtClean="0"/>
              <a:pPr/>
              <a:t>2021/12/01</a:t>
            </a:fld>
            <a:endParaRPr lang="en-ZA" dirty="0"/>
          </a:p>
        </p:txBody>
      </p:sp>
      <p:sp>
        <p:nvSpPr>
          <p:cNvPr id="4" name="Footer Placeholder 3"/>
          <p:cNvSpPr>
            <a:spLocks noGrp="1"/>
          </p:cNvSpPr>
          <p:nvPr>
            <p:ph type="ftr" sz="quarter" idx="11"/>
          </p:nvPr>
        </p:nvSpPr>
        <p:spPr/>
        <p:txBody>
          <a:bodyPr/>
          <a:lstStyle/>
          <a:p>
            <a:endParaRPr lang="en-ZA" dirty="0"/>
          </a:p>
        </p:txBody>
      </p:sp>
      <p:sp>
        <p:nvSpPr>
          <p:cNvPr id="5" name="Slide Number Placeholder 4"/>
          <p:cNvSpPr>
            <a:spLocks noGrp="1"/>
          </p:cNvSpPr>
          <p:nvPr>
            <p:ph type="sldNum" sz="quarter" idx="12"/>
          </p:nvPr>
        </p:nvSpPr>
        <p:spPr/>
        <p:txBody>
          <a:bodyPr/>
          <a:lstStyle/>
          <a:p>
            <a:fld id="{CDAF3C70-3F06-4597-AE16-5F5EF8F327DE}" type="slidenum">
              <a:rPr lang="en-ZA" smtClean="0"/>
              <a:pPr/>
              <a:t>‹#›</a:t>
            </a:fld>
            <a:endParaRPr lang="en-ZA" dirty="0"/>
          </a:p>
        </p:txBody>
      </p:sp>
    </p:spTree>
    <p:extLst>
      <p:ext uri="{BB962C8B-B14F-4D97-AF65-F5344CB8AC3E}">
        <p14:creationId xmlns:p14="http://schemas.microsoft.com/office/powerpoint/2010/main" xmlns="" val="25442880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67EF33-5FEF-4D64-B5B4-D85D5472B3E0}" type="datetime1">
              <a:rPr lang="en-ZA" smtClean="0"/>
              <a:pPr/>
              <a:t>2021/12/01</a:t>
            </a:fld>
            <a:endParaRPr lang="en-ZA" dirty="0"/>
          </a:p>
        </p:txBody>
      </p:sp>
      <p:sp>
        <p:nvSpPr>
          <p:cNvPr id="3" name="Footer Placeholder 2"/>
          <p:cNvSpPr>
            <a:spLocks noGrp="1"/>
          </p:cNvSpPr>
          <p:nvPr>
            <p:ph type="ftr" sz="quarter" idx="11"/>
          </p:nvPr>
        </p:nvSpPr>
        <p:spPr/>
        <p:txBody>
          <a:bodyPr/>
          <a:lstStyle/>
          <a:p>
            <a:endParaRPr lang="en-ZA" dirty="0"/>
          </a:p>
        </p:txBody>
      </p:sp>
      <p:sp>
        <p:nvSpPr>
          <p:cNvPr id="4" name="Slide Number Placeholder 3"/>
          <p:cNvSpPr>
            <a:spLocks noGrp="1"/>
          </p:cNvSpPr>
          <p:nvPr>
            <p:ph type="sldNum" sz="quarter" idx="12"/>
          </p:nvPr>
        </p:nvSpPr>
        <p:spPr/>
        <p:txBody>
          <a:bodyPr/>
          <a:lstStyle/>
          <a:p>
            <a:fld id="{CDAF3C70-3F06-4597-AE16-5F5EF8F327DE}" type="slidenum">
              <a:rPr lang="en-ZA" smtClean="0"/>
              <a:pPr/>
              <a:t>‹#›</a:t>
            </a:fld>
            <a:endParaRPr lang="en-ZA" dirty="0"/>
          </a:p>
        </p:txBody>
      </p:sp>
    </p:spTree>
    <p:extLst>
      <p:ext uri="{BB962C8B-B14F-4D97-AF65-F5344CB8AC3E}">
        <p14:creationId xmlns:p14="http://schemas.microsoft.com/office/powerpoint/2010/main" xmlns="" val="19264576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7E9017-76CB-498F-8146-474F0D1172C3}" type="datetime1">
              <a:rPr lang="en-ZA" smtClean="0"/>
              <a:pPr/>
              <a:t>2021/12/01</a:t>
            </a:fld>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CDAF3C70-3F06-4597-AE16-5F5EF8F327DE}" type="slidenum">
              <a:rPr lang="en-ZA" smtClean="0"/>
              <a:pPr/>
              <a:t>‹#›</a:t>
            </a:fld>
            <a:endParaRPr lang="en-ZA" dirty="0"/>
          </a:p>
        </p:txBody>
      </p:sp>
    </p:spTree>
    <p:extLst>
      <p:ext uri="{BB962C8B-B14F-4D97-AF65-F5344CB8AC3E}">
        <p14:creationId xmlns:p14="http://schemas.microsoft.com/office/powerpoint/2010/main" xmlns="" val="23528910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0F52C5-8FF0-4A76-B527-234A6C3E3A54}" type="datetime1">
              <a:rPr lang="en-ZA" smtClean="0"/>
              <a:pPr/>
              <a:t>2021/12/01</a:t>
            </a:fld>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CDAF3C70-3F06-4597-AE16-5F5EF8F327DE}" type="slidenum">
              <a:rPr lang="en-ZA" smtClean="0"/>
              <a:pPr/>
              <a:t>‹#›</a:t>
            </a:fld>
            <a:endParaRPr lang="en-ZA" dirty="0"/>
          </a:p>
        </p:txBody>
      </p:sp>
    </p:spTree>
    <p:extLst>
      <p:ext uri="{BB962C8B-B14F-4D97-AF65-F5344CB8AC3E}">
        <p14:creationId xmlns:p14="http://schemas.microsoft.com/office/powerpoint/2010/main" xmlns="" val="33308545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Z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63F728-0AE1-4770-BACF-3ACCDF73216D}" type="datetime1">
              <a:rPr lang="en-ZA" smtClean="0"/>
              <a:pPr/>
              <a:t>2021/12/01</a:t>
            </a:fld>
            <a:endParaRPr lang="en-ZA"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dirty="0"/>
          </a:p>
        </p:txBody>
      </p:sp>
      <p:sp>
        <p:nvSpPr>
          <p:cNvPr id="6" name="Slide Number Placeholder 5"/>
          <p:cNvSpPr>
            <a:spLocks noGrp="1"/>
          </p:cNvSpPr>
          <p:nvPr>
            <p:ph type="sldNum" sz="quarter" idx="4"/>
          </p:nvPr>
        </p:nvSpPr>
        <p:spPr>
          <a:xfrm>
            <a:off x="6588224" y="6173787"/>
            <a:ext cx="2133600" cy="365125"/>
          </a:xfrm>
          <a:prstGeom prst="rect">
            <a:avLst/>
          </a:prstGeom>
        </p:spPr>
        <p:txBody>
          <a:bodyPr vert="horz" lIns="91440" tIns="45720" rIns="91440" bIns="45720" rtlCol="0" anchor="ctr"/>
          <a:lstStyle>
            <a:lvl1pPr algn="r">
              <a:defRPr sz="1200">
                <a:solidFill>
                  <a:schemeClr val="tx1"/>
                </a:solidFill>
              </a:defRPr>
            </a:lvl1pPr>
          </a:lstStyle>
          <a:p>
            <a:fld id="{CDAF3C70-3F06-4597-AE16-5F5EF8F327DE}" type="slidenum">
              <a:rPr lang="en-ZA" smtClean="0"/>
              <a:pPr/>
              <a:t>‹#›</a:t>
            </a:fld>
            <a:endParaRPr lang="en-ZA" dirty="0"/>
          </a:p>
        </p:txBody>
      </p:sp>
    </p:spTree>
    <p:extLst>
      <p:ext uri="{BB962C8B-B14F-4D97-AF65-F5344CB8AC3E}">
        <p14:creationId xmlns:p14="http://schemas.microsoft.com/office/powerpoint/2010/main" xmlns="" val="31765883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CB665D-25DA-49BF-9842-205D3D3AFABD}" type="datetime1">
              <a:rPr lang="en-ZA" smtClean="0"/>
              <a:pPr/>
              <a:t>2021/12/01</a:t>
            </a:fld>
            <a:endParaRPr lang="en-US" dirty="0"/>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A90D41-3C64-4E7B-8B79-51D67B05216A}" type="slidenum">
              <a:rPr lang="en-US" smtClean="0"/>
              <a:pPr/>
              <a:t>‹#›</a:t>
            </a:fld>
            <a:endParaRPr lang="en-US" dirty="0"/>
          </a:p>
        </p:txBody>
      </p:sp>
    </p:spTree>
    <p:extLst>
      <p:ext uri="{BB962C8B-B14F-4D97-AF65-F5344CB8AC3E}">
        <p14:creationId xmlns:p14="http://schemas.microsoft.com/office/powerpoint/2010/main" xmlns="" val="24541222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2">
            <a:extLst>
              <a:ext uri="{FF2B5EF4-FFF2-40B4-BE49-F238E27FC236}">
                <a16:creationId xmlns:a16="http://schemas.microsoft.com/office/drawing/2014/main" xmlns="" id="{A84864A9-7621-48F3-AF69-67F3545C7A7D}"/>
              </a:ext>
            </a:extLst>
          </p:cNvPr>
          <p:cNvSpPr>
            <a:spLocks noGrp="1" noChangeArrowheads="1"/>
          </p:cNvSpPr>
          <p:nvPr>
            <p:ph type="title"/>
          </p:nvPr>
        </p:nvSpPr>
        <p:spPr bwMode="auto">
          <a:xfrm>
            <a:off x="457200" y="620713"/>
            <a:ext cx="8229600" cy="796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3">
            <a:extLst>
              <a:ext uri="{FF2B5EF4-FFF2-40B4-BE49-F238E27FC236}">
                <a16:creationId xmlns:a16="http://schemas.microsoft.com/office/drawing/2014/main" xmlns="" id="{00B481F5-A533-445E-8D95-627F0FEBDB53}"/>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 name="Rectangle 4">
            <a:extLst>
              <a:ext uri="{FF2B5EF4-FFF2-40B4-BE49-F238E27FC236}">
                <a16:creationId xmlns:a16="http://schemas.microsoft.com/office/drawing/2014/main" xmlns="" id="{8EF0E132-E59B-44B9-A688-612584CF3B9B}"/>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cs typeface="+mn-cs"/>
              </a:defRPr>
            </a:lvl1pPr>
          </a:lstStyle>
          <a:p>
            <a:pPr>
              <a:defRPr/>
            </a:pPr>
            <a:endParaRPr lang="en-US" dirty="0"/>
          </a:p>
        </p:txBody>
      </p:sp>
      <p:sp>
        <p:nvSpPr>
          <p:cNvPr id="1029" name="Rectangle 5">
            <a:extLst>
              <a:ext uri="{FF2B5EF4-FFF2-40B4-BE49-F238E27FC236}">
                <a16:creationId xmlns:a16="http://schemas.microsoft.com/office/drawing/2014/main" xmlns="" id="{449C12EF-4D29-491C-8EE5-DFFF95433FF6}"/>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cs typeface="+mn-cs"/>
              </a:defRPr>
            </a:lvl1pPr>
          </a:lstStyle>
          <a:p>
            <a:pPr>
              <a:defRPr/>
            </a:pPr>
            <a:endParaRPr lang="en-US" dirty="0"/>
          </a:p>
        </p:txBody>
      </p:sp>
      <p:sp>
        <p:nvSpPr>
          <p:cNvPr id="1030" name="Rectangle 6">
            <a:extLst>
              <a:ext uri="{FF2B5EF4-FFF2-40B4-BE49-F238E27FC236}">
                <a16:creationId xmlns:a16="http://schemas.microsoft.com/office/drawing/2014/main" xmlns="" id="{F85DF311-5253-4720-A202-13C12574DC06}"/>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C44B8140-25AF-47A2-9E8C-4E416DB12567}" type="slidenum">
              <a:rPr lang="en-US" altLang="en-US"/>
              <a:pPr>
                <a:defRPr/>
              </a:pPr>
              <a:t>‹#›</a:t>
            </a:fld>
            <a:endParaRPr lang="en-US" altLang="en-US" dirty="0"/>
          </a:p>
        </p:txBody>
      </p:sp>
      <p:pic>
        <p:nvPicPr>
          <p:cNvPr id="8" name="Picture 7"/>
          <p:cNvPicPr>
            <a:picLocks noChangeAspect="1"/>
          </p:cNvPicPr>
          <p:nvPr userDrawn="1"/>
        </p:nvPicPr>
        <p:blipFill>
          <a:blip r:embed="rId13" cstate="print"/>
          <a:stretch>
            <a:fillRect/>
          </a:stretch>
        </p:blipFill>
        <p:spPr>
          <a:xfrm>
            <a:off x="0" y="0"/>
            <a:ext cx="9144000" cy="6857999"/>
          </a:xfrm>
          <a:prstGeom prst="rect">
            <a:avLst/>
          </a:prstGeom>
        </p:spPr>
      </p:pic>
    </p:spTree>
    <p:extLst>
      <p:ext uri="{BB962C8B-B14F-4D97-AF65-F5344CB8AC3E}">
        <p14:creationId xmlns:p14="http://schemas.microsoft.com/office/powerpoint/2010/main" xmlns="" val="380611684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rtl="0" eaLnBrk="0" fontAlgn="base" hangingPunct="0">
        <a:spcBef>
          <a:spcPct val="0"/>
        </a:spcBef>
        <a:spcAft>
          <a:spcPct val="0"/>
        </a:spcAft>
        <a:defRPr sz="3200" b="1">
          <a:solidFill>
            <a:srgbClr val="660033"/>
          </a:solidFill>
          <a:latin typeface="+mj-lt"/>
          <a:ea typeface="+mj-ea"/>
          <a:cs typeface="+mj-cs"/>
        </a:defRPr>
      </a:lvl1pPr>
      <a:lvl2pPr algn="ctr" rtl="0" eaLnBrk="0" fontAlgn="base" hangingPunct="0">
        <a:spcBef>
          <a:spcPct val="0"/>
        </a:spcBef>
        <a:spcAft>
          <a:spcPct val="0"/>
        </a:spcAft>
        <a:defRPr sz="3200" b="1">
          <a:solidFill>
            <a:srgbClr val="660033"/>
          </a:solidFill>
          <a:latin typeface="Arial" charset="0"/>
        </a:defRPr>
      </a:lvl2pPr>
      <a:lvl3pPr algn="ctr" rtl="0" eaLnBrk="0" fontAlgn="base" hangingPunct="0">
        <a:spcBef>
          <a:spcPct val="0"/>
        </a:spcBef>
        <a:spcAft>
          <a:spcPct val="0"/>
        </a:spcAft>
        <a:defRPr sz="3200" b="1">
          <a:solidFill>
            <a:srgbClr val="660033"/>
          </a:solidFill>
          <a:latin typeface="Arial" charset="0"/>
        </a:defRPr>
      </a:lvl3pPr>
      <a:lvl4pPr algn="ctr" rtl="0" eaLnBrk="0" fontAlgn="base" hangingPunct="0">
        <a:spcBef>
          <a:spcPct val="0"/>
        </a:spcBef>
        <a:spcAft>
          <a:spcPct val="0"/>
        </a:spcAft>
        <a:defRPr sz="3200" b="1">
          <a:solidFill>
            <a:srgbClr val="660033"/>
          </a:solidFill>
          <a:latin typeface="Arial" charset="0"/>
        </a:defRPr>
      </a:lvl4pPr>
      <a:lvl5pPr algn="ctr" rtl="0" eaLnBrk="0" fontAlgn="base" hangingPunct="0">
        <a:spcBef>
          <a:spcPct val="0"/>
        </a:spcBef>
        <a:spcAft>
          <a:spcPct val="0"/>
        </a:spcAft>
        <a:defRPr sz="3200" b="1">
          <a:solidFill>
            <a:srgbClr val="660033"/>
          </a:solidFill>
          <a:latin typeface="Arial" charset="0"/>
        </a:defRPr>
      </a:lvl5pPr>
      <a:lvl6pPr marL="457200" algn="ctr" rtl="0" fontAlgn="base">
        <a:spcBef>
          <a:spcPct val="0"/>
        </a:spcBef>
        <a:spcAft>
          <a:spcPct val="0"/>
        </a:spcAft>
        <a:defRPr sz="3200" b="1">
          <a:solidFill>
            <a:schemeClr val="tx2"/>
          </a:solidFill>
          <a:latin typeface="Arial" charset="0"/>
        </a:defRPr>
      </a:lvl6pPr>
      <a:lvl7pPr marL="914400" algn="ctr" rtl="0" fontAlgn="base">
        <a:spcBef>
          <a:spcPct val="0"/>
        </a:spcBef>
        <a:spcAft>
          <a:spcPct val="0"/>
        </a:spcAft>
        <a:defRPr sz="3200" b="1">
          <a:solidFill>
            <a:schemeClr val="tx2"/>
          </a:solidFill>
          <a:latin typeface="Arial" charset="0"/>
        </a:defRPr>
      </a:lvl7pPr>
      <a:lvl8pPr marL="1371600" algn="ctr" rtl="0" fontAlgn="base">
        <a:spcBef>
          <a:spcPct val="0"/>
        </a:spcBef>
        <a:spcAft>
          <a:spcPct val="0"/>
        </a:spcAft>
        <a:defRPr sz="3200" b="1">
          <a:solidFill>
            <a:schemeClr val="tx2"/>
          </a:solidFill>
          <a:latin typeface="Arial" charset="0"/>
        </a:defRPr>
      </a:lvl8pPr>
      <a:lvl9pPr marL="1828800" algn="ctr" rtl="0" fontAlgn="base">
        <a:spcBef>
          <a:spcPct val="0"/>
        </a:spcBef>
        <a:spcAft>
          <a:spcPct val="0"/>
        </a:spcAft>
        <a:defRPr sz="3200" b="1">
          <a:solidFill>
            <a:schemeClr val="tx2"/>
          </a:solidFill>
          <a:latin typeface="Arial" charset="0"/>
        </a:defRPr>
      </a:lvl9pPr>
    </p:titleStyle>
    <p:bodyStyle>
      <a:lvl1pPr marL="342900" indent="-342900" algn="l" rtl="0" eaLnBrk="0" fontAlgn="base" hangingPunct="0">
        <a:spcBef>
          <a:spcPct val="20000"/>
        </a:spcBef>
        <a:spcAft>
          <a:spcPct val="0"/>
        </a:spcAft>
        <a:buClr>
          <a:srgbClr val="660033"/>
        </a:buClr>
        <a:buSzPct val="120000"/>
        <a:buFont typeface="Wingdings" panose="05000000000000000000" pitchFamily="2" charset="2"/>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lr>
          <a:srgbClr val="006666"/>
        </a:buClr>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8.xml"/></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png"/><Relationship Id="rId1" Type="http://schemas.openxmlformats.org/officeDocument/2006/relationships/slideLayout" Target="../slideLayouts/slideLayout1.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16.jpe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6512" y="0"/>
            <a:ext cx="9180000" cy="6885000"/>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95536" y="3482059"/>
            <a:ext cx="1800200" cy="2179189"/>
          </a:xfrm>
          <a:prstGeom prst="rect">
            <a:avLst/>
          </a:prstGeom>
        </p:spPr>
      </p:pic>
      <p:sp>
        <p:nvSpPr>
          <p:cNvPr id="6" name="TextBox 5"/>
          <p:cNvSpPr txBox="1"/>
          <p:nvPr/>
        </p:nvSpPr>
        <p:spPr>
          <a:xfrm>
            <a:off x="2519772" y="1358099"/>
            <a:ext cx="6408712" cy="2893100"/>
          </a:xfrm>
          <a:prstGeom prst="rect">
            <a:avLst/>
          </a:prstGeom>
          <a:noFill/>
        </p:spPr>
        <p:txBody>
          <a:bodyPr wrap="square" rtlCol="0">
            <a:spAutoFit/>
          </a:bodyPr>
          <a:lstStyle/>
          <a:p>
            <a:pPr algn="ctr">
              <a:defRPr/>
            </a:pPr>
            <a:r>
              <a:rPr lang="en-GB" sz="2600" b="1" cap="all" dirty="0">
                <a:solidFill>
                  <a:schemeClr val="accent5">
                    <a:lumMod val="75000"/>
                  </a:schemeClr>
                </a:solidFill>
                <a:latin typeface="Arial Black" panose="020B0A04020102020204" pitchFamily="34" charset="0"/>
                <a:cs typeface="Arial" panose="020B0604020202020204" pitchFamily="34" charset="0"/>
              </a:rPr>
              <a:t>monitoring recruitment and selection processes in the public service and the impact of competency assessment aimed at appointing competent and capable candidates</a:t>
            </a:r>
          </a:p>
        </p:txBody>
      </p:sp>
      <p:sp>
        <p:nvSpPr>
          <p:cNvPr id="7" name="TextBox 6"/>
          <p:cNvSpPr txBox="1"/>
          <p:nvPr/>
        </p:nvSpPr>
        <p:spPr>
          <a:xfrm>
            <a:off x="2627784" y="4371598"/>
            <a:ext cx="6192688" cy="461665"/>
          </a:xfrm>
          <a:prstGeom prst="rect">
            <a:avLst/>
          </a:prstGeom>
          <a:noFill/>
        </p:spPr>
        <p:txBody>
          <a:bodyPr wrap="square" rtlCol="0">
            <a:spAutoFit/>
          </a:bodyPr>
          <a:lstStyle/>
          <a:p>
            <a:pPr algn="ctr"/>
            <a:r>
              <a:rPr lang="en-US" sz="2400" b="1" dirty="0" smtClean="0">
                <a:solidFill>
                  <a:schemeClr val="accent2">
                    <a:lumMod val="75000"/>
                  </a:schemeClr>
                </a:solidFill>
                <a:latin typeface="Arial Black" panose="020B0A04020102020204" pitchFamily="34" charset="0"/>
                <a:cs typeface="Arial" panose="020B0604020202020204" pitchFamily="34" charset="0"/>
              </a:rPr>
              <a:t>PUBLIC SERVICE COMMISSION</a:t>
            </a:r>
          </a:p>
        </p:txBody>
      </p:sp>
      <p:sp>
        <p:nvSpPr>
          <p:cNvPr id="8" name="TextBox 7"/>
          <p:cNvSpPr txBox="1"/>
          <p:nvPr/>
        </p:nvSpPr>
        <p:spPr>
          <a:xfrm>
            <a:off x="2501260" y="4984440"/>
            <a:ext cx="6336704" cy="461665"/>
          </a:xfrm>
          <a:prstGeom prst="rect">
            <a:avLst/>
          </a:prstGeom>
          <a:noFill/>
        </p:spPr>
        <p:txBody>
          <a:bodyPr wrap="square" rtlCol="0">
            <a:spAutoFit/>
          </a:bodyPr>
          <a:lstStyle/>
          <a:p>
            <a:pPr algn="ctr"/>
            <a:r>
              <a:rPr lang="en-US" sz="2400" dirty="0" smtClean="0">
                <a:solidFill>
                  <a:schemeClr val="accent2">
                    <a:lumMod val="75000"/>
                  </a:schemeClr>
                </a:solidFill>
                <a:latin typeface="Arial Black" panose="020B0A04020102020204" pitchFamily="34" charset="0"/>
                <a:cs typeface="Arial" panose="020B0604020202020204" pitchFamily="34" charset="0"/>
              </a:rPr>
              <a:t>1 DECEMBER 2021 </a:t>
            </a:r>
          </a:p>
        </p:txBody>
      </p:sp>
    </p:spTree>
    <p:extLst>
      <p:ext uri="{BB962C8B-B14F-4D97-AF65-F5344CB8AC3E}">
        <p14:creationId xmlns:p14="http://schemas.microsoft.com/office/powerpoint/2010/main" xmlns="" val="5115168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val 9"/>
          <p:cNvSpPr/>
          <p:nvPr/>
        </p:nvSpPr>
        <p:spPr>
          <a:xfrm>
            <a:off x="244002" y="1818973"/>
            <a:ext cx="4289488" cy="4366542"/>
          </a:xfrm>
          <a:prstGeom prst="ellipse">
            <a:avLst/>
          </a:prstGeom>
          <a:solidFill>
            <a:schemeClr val="accent5">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lvl="0" algn="ctr"/>
            <a:endParaRPr lang="en-US" dirty="0" smtClean="0">
              <a:solidFill>
                <a:schemeClr val="tx1"/>
              </a:solidFill>
              <a:latin typeface="Arial" panose="020B0604020202020204" pitchFamily="34" charset="0"/>
              <a:cs typeface="Arial" panose="020B0604020202020204" pitchFamily="34" charset="0"/>
            </a:endParaRPr>
          </a:p>
          <a:p>
            <a:pPr lvl="0" algn="ctr"/>
            <a:endParaRPr lang="en-US" dirty="0">
              <a:solidFill>
                <a:schemeClr val="tx1"/>
              </a:solidFill>
              <a:latin typeface="Arial" panose="020B0604020202020204" pitchFamily="34" charset="0"/>
              <a:cs typeface="Arial" panose="020B0604020202020204" pitchFamily="34" charset="0"/>
            </a:endParaRPr>
          </a:p>
          <a:p>
            <a:pPr lvl="0" algn="ctr"/>
            <a:r>
              <a:rPr lang="en-US" dirty="0" smtClean="0">
                <a:solidFill>
                  <a:schemeClr val="tx1"/>
                </a:solidFill>
                <a:latin typeface="Arial" panose="020B0604020202020204" pitchFamily="34" charset="0"/>
                <a:cs typeface="Arial" panose="020B0604020202020204" pitchFamily="34" charset="0"/>
              </a:rPr>
              <a:t>Job </a:t>
            </a:r>
            <a:r>
              <a:rPr lang="en-US" dirty="0">
                <a:solidFill>
                  <a:schemeClr val="tx1"/>
                </a:solidFill>
                <a:latin typeface="Arial" panose="020B0604020202020204" pitchFamily="34" charset="0"/>
                <a:cs typeface="Arial" panose="020B0604020202020204" pitchFamily="34" charset="0"/>
              </a:rPr>
              <a:t>title</a:t>
            </a:r>
          </a:p>
          <a:p>
            <a:pPr lvl="0" algn="ctr"/>
            <a:r>
              <a:rPr lang="en-US" dirty="0">
                <a:solidFill>
                  <a:schemeClr val="tx1"/>
                </a:solidFill>
                <a:latin typeface="Arial" panose="020B0604020202020204" pitchFamily="34" charset="0"/>
                <a:cs typeface="Arial" panose="020B0604020202020204" pitchFamily="34" charset="0"/>
              </a:rPr>
              <a:t>Salary scale</a:t>
            </a:r>
          </a:p>
          <a:p>
            <a:pPr lvl="0" algn="ctr"/>
            <a:r>
              <a:rPr lang="en-US" dirty="0">
                <a:solidFill>
                  <a:schemeClr val="tx1"/>
                </a:solidFill>
                <a:latin typeface="Arial" panose="020B0604020202020204" pitchFamily="34" charset="0"/>
                <a:cs typeface="Arial" panose="020B0604020202020204" pitchFamily="34" charset="0"/>
              </a:rPr>
              <a:t>Core functions</a:t>
            </a:r>
          </a:p>
          <a:p>
            <a:pPr lvl="0" algn="ctr"/>
            <a:r>
              <a:rPr lang="en-US" dirty="0">
                <a:solidFill>
                  <a:schemeClr val="tx1"/>
                </a:solidFill>
                <a:latin typeface="Arial" panose="020B0604020202020204" pitchFamily="34" charset="0"/>
                <a:cs typeface="Arial" panose="020B0604020202020204" pitchFamily="34" charset="0"/>
              </a:rPr>
              <a:t>Place of work</a:t>
            </a:r>
          </a:p>
          <a:p>
            <a:pPr lvl="0" algn="ctr"/>
            <a:r>
              <a:rPr lang="en-GB" dirty="0">
                <a:solidFill>
                  <a:schemeClr val="tx1"/>
                </a:solidFill>
                <a:latin typeface="Arial" panose="020B0604020202020204" pitchFamily="34" charset="0"/>
                <a:cs typeface="Arial" panose="020B0604020202020204" pitchFamily="34" charset="0"/>
              </a:rPr>
              <a:t>Inherent requirements of the job</a:t>
            </a:r>
            <a:endParaRPr lang="en-US" dirty="0">
              <a:solidFill>
                <a:schemeClr val="tx1"/>
              </a:solidFill>
              <a:latin typeface="Arial" panose="020B0604020202020204" pitchFamily="34" charset="0"/>
              <a:cs typeface="Arial" panose="020B0604020202020204" pitchFamily="34" charset="0"/>
            </a:endParaRPr>
          </a:p>
          <a:p>
            <a:pPr lvl="0" algn="ctr"/>
            <a:r>
              <a:rPr lang="en-GB" dirty="0">
                <a:solidFill>
                  <a:schemeClr val="tx1"/>
                </a:solidFill>
                <a:latin typeface="Arial" panose="020B0604020202020204" pitchFamily="34" charset="0"/>
                <a:cs typeface="Arial" panose="020B0604020202020204" pitchFamily="34" charset="0"/>
              </a:rPr>
              <a:t>Any other requirements prescribed in </a:t>
            </a:r>
            <a:r>
              <a:rPr lang="en-GB" dirty="0" smtClean="0">
                <a:solidFill>
                  <a:schemeClr val="tx1"/>
                </a:solidFill>
                <a:latin typeface="Arial" panose="020B0604020202020204" pitchFamily="34" charset="0"/>
                <a:cs typeface="Arial" panose="020B0604020202020204" pitchFamily="34" charset="0"/>
              </a:rPr>
              <a:t>the </a:t>
            </a:r>
            <a:r>
              <a:rPr lang="en-GB" dirty="0">
                <a:solidFill>
                  <a:schemeClr val="tx1"/>
                </a:solidFill>
                <a:latin typeface="Arial" panose="020B0604020202020204" pitchFamily="34" charset="0"/>
                <a:cs typeface="Arial" panose="020B0604020202020204" pitchFamily="34" charset="0"/>
              </a:rPr>
              <a:t>Regulations</a:t>
            </a:r>
            <a:endParaRPr lang="en-US" dirty="0">
              <a:solidFill>
                <a:schemeClr val="tx1"/>
              </a:solidFill>
              <a:latin typeface="Arial" panose="020B0604020202020204" pitchFamily="34" charset="0"/>
              <a:cs typeface="Arial" panose="020B0604020202020204" pitchFamily="34" charset="0"/>
            </a:endParaRPr>
          </a:p>
          <a:p>
            <a:pPr algn="ctr"/>
            <a:endParaRPr lang="en-ZA" dirty="0">
              <a:solidFill>
                <a:schemeClr val="tx1"/>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422972" y="6597352"/>
            <a:ext cx="221036" cy="267570"/>
          </a:xfrm>
          <a:prstGeom prst="rect">
            <a:avLst/>
          </a:prstGeom>
        </p:spPr>
      </p:pic>
      <p:sp>
        <p:nvSpPr>
          <p:cNvPr id="4" name="Slide Number Placeholder 3"/>
          <p:cNvSpPr>
            <a:spLocks noGrp="1"/>
          </p:cNvSpPr>
          <p:nvPr>
            <p:ph type="sldNum" sz="quarter" idx="12"/>
          </p:nvPr>
        </p:nvSpPr>
        <p:spPr/>
        <p:txBody>
          <a:bodyPr/>
          <a:lstStyle/>
          <a:p>
            <a:fld id="{CDAF3C70-3F06-4597-AE16-5F5EF8F327DE}" type="slidenum">
              <a:rPr lang="en-ZA" smtClean="0"/>
              <a:pPr/>
              <a:t>10</a:t>
            </a:fld>
            <a:endParaRPr lang="en-ZA" dirty="0"/>
          </a:p>
        </p:txBody>
      </p:sp>
      <p:sp>
        <p:nvSpPr>
          <p:cNvPr id="3" name="Rectangle 2"/>
          <p:cNvSpPr/>
          <p:nvPr/>
        </p:nvSpPr>
        <p:spPr>
          <a:xfrm>
            <a:off x="697648" y="116632"/>
            <a:ext cx="8038256" cy="6030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accent2">
                    <a:lumMod val="75000"/>
                  </a:schemeClr>
                </a:solidFill>
                <a:latin typeface="Arial" panose="020B0604020202020204" pitchFamily="34" charset="0"/>
                <a:cs typeface="Arial" panose="020B0604020202020204" pitchFamily="34" charset="0"/>
              </a:rPr>
              <a:t>THE RECRUITMENT AND SELECTION PROCESS </a:t>
            </a:r>
            <a:r>
              <a:rPr lang="en-US" sz="1600" b="1" dirty="0">
                <a:solidFill>
                  <a:schemeClr val="accent2">
                    <a:lumMod val="75000"/>
                  </a:schemeClr>
                </a:solidFill>
                <a:latin typeface="Arial" panose="020B0604020202020204" pitchFamily="34" charset="0"/>
                <a:cs typeface="Arial" panose="020B0604020202020204" pitchFamily="34" charset="0"/>
              </a:rPr>
              <a:t>(3)</a:t>
            </a:r>
            <a:endParaRPr lang="en-ZA" sz="1600" dirty="0">
              <a:latin typeface="Arial" panose="020B0604020202020204" pitchFamily="34" charset="0"/>
              <a:cs typeface="Arial" panose="020B0604020202020204" pitchFamily="34" charset="0"/>
            </a:endParaRPr>
          </a:p>
        </p:txBody>
      </p:sp>
      <p:sp>
        <p:nvSpPr>
          <p:cNvPr id="9" name="Rounded Rectangle 8"/>
          <p:cNvSpPr/>
          <p:nvPr/>
        </p:nvSpPr>
        <p:spPr>
          <a:xfrm>
            <a:off x="604042" y="1707464"/>
            <a:ext cx="3818930" cy="738728"/>
          </a:xfrm>
          <a:prstGeom prst="roundRect">
            <a:avLst/>
          </a:prstGeom>
          <a:solidFill>
            <a:schemeClr val="accent5">
              <a:lumMod val="75000"/>
            </a:schemeClr>
          </a:solidFill>
          <a:ln>
            <a:solidFill>
              <a:schemeClr val="accent5">
                <a:lumMod val="40000"/>
                <a:lumOff val="6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An advertisement shall as a minimum specify</a:t>
            </a:r>
            <a:endParaRPr lang="en-ZA" dirty="0"/>
          </a:p>
        </p:txBody>
      </p:sp>
      <p:sp>
        <p:nvSpPr>
          <p:cNvPr id="11" name="Rectangle 10"/>
          <p:cNvSpPr/>
          <p:nvPr/>
        </p:nvSpPr>
        <p:spPr>
          <a:xfrm>
            <a:off x="4644008" y="1756216"/>
            <a:ext cx="4091896" cy="4302716"/>
          </a:xfrm>
          <a:prstGeom prst="rect">
            <a:avLst/>
          </a:prstGeom>
        </p:spPr>
        <p:txBody>
          <a:bodyPr wrap="square">
            <a:spAutoFit/>
          </a:bodyPr>
          <a:lstStyle/>
          <a:p>
            <a:pPr marL="285750" indent="-285750" algn="just">
              <a:lnSpc>
                <a:spcPct val="110000"/>
              </a:lnSpc>
              <a:buFont typeface="Wingdings" panose="05000000000000000000" pitchFamily="2" charset="2"/>
              <a:buChar char="§"/>
            </a:pPr>
            <a:r>
              <a:rPr lang="en-US" dirty="0">
                <a:latin typeface="Arial" panose="020B0604020202020204" pitchFamily="34" charset="0"/>
                <a:cs typeface="Arial" panose="020B0604020202020204" pitchFamily="34" charset="0"/>
              </a:rPr>
              <a:t>A vacant post in the SMS shall be advertised nationwide. </a:t>
            </a:r>
            <a:endParaRPr lang="en-US" dirty="0" smtClean="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
            </a:pPr>
            <a:r>
              <a:rPr lang="en-US" dirty="0" smtClean="0">
                <a:latin typeface="Arial" panose="020B0604020202020204" pitchFamily="34" charset="0"/>
                <a:cs typeface="Arial" panose="020B0604020202020204" pitchFamily="34" charset="0"/>
              </a:rPr>
              <a:t>An </a:t>
            </a:r>
            <a:r>
              <a:rPr lang="en-US" dirty="0">
                <a:latin typeface="Arial" panose="020B0604020202020204" pitchFamily="34" charset="0"/>
                <a:cs typeface="Arial" panose="020B0604020202020204" pitchFamily="34" charset="0"/>
              </a:rPr>
              <a:t>advertisement for a post shall not unfairly discriminate against or prohibit any suitably qualified person or employee from applying.</a:t>
            </a:r>
          </a:p>
          <a:p>
            <a:pPr marL="285750" indent="-285750" algn="just">
              <a:buFont typeface="Wingdings" panose="05000000000000000000" pitchFamily="2" charset="2"/>
              <a:buChar char="§"/>
            </a:pPr>
            <a:r>
              <a:rPr lang="en-US" dirty="0">
                <a:latin typeface="Arial" panose="020B0604020202020204" pitchFamily="34" charset="0"/>
                <a:cs typeface="Arial" panose="020B0604020202020204" pitchFamily="34" charset="0"/>
              </a:rPr>
              <a:t>The content of advertisements ultimately represents the selection criteria applicable to the filling of the post. </a:t>
            </a:r>
            <a:endParaRPr lang="en-US" dirty="0" smtClean="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
            </a:pPr>
            <a:r>
              <a:rPr lang="en-US" dirty="0" smtClean="0">
                <a:latin typeface="Arial" panose="020B0604020202020204" pitchFamily="34" charset="0"/>
                <a:cs typeface="Arial" panose="020B0604020202020204" pitchFamily="34" charset="0"/>
              </a:rPr>
              <a:t>The </a:t>
            </a:r>
            <a:r>
              <a:rPr lang="en-US" dirty="0">
                <a:latin typeface="Arial" panose="020B0604020202020204" pitchFamily="34" charset="0"/>
                <a:cs typeface="Arial" panose="020B0604020202020204" pitchFamily="34" charset="0"/>
              </a:rPr>
              <a:t>better the effort that goes into the content of the advertisement, the easier subsequent processes will be and the better the quality of the outcome. </a:t>
            </a:r>
            <a:r>
              <a:rPr lang="en-US" b="1" dirty="0">
                <a:solidFill>
                  <a:srgbClr val="006666"/>
                </a:solidFill>
                <a:latin typeface="Arial" panose="020B0604020202020204" pitchFamily="34" charset="0"/>
                <a:cs typeface="Arial" panose="020B0604020202020204" pitchFamily="34" charset="0"/>
              </a:rPr>
              <a:t>   </a:t>
            </a:r>
          </a:p>
        </p:txBody>
      </p:sp>
      <p:grpSp>
        <p:nvGrpSpPr>
          <p:cNvPr id="12" name="Group 11"/>
          <p:cNvGrpSpPr/>
          <p:nvPr/>
        </p:nvGrpSpPr>
        <p:grpSpPr>
          <a:xfrm>
            <a:off x="352264" y="700686"/>
            <a:ext cx="8472970" cy="792088"/>
            <a:chOff x="401748" y="1700808"/>
            <a:chExt cx="8130692" cy="792088"/>
          </a:xfrm>
        </p:grpSpPr>
        <p:sp>
          <p:nvSpPr>
            <p:cNvPr id="13" name="Rectangle 12"/>
            <p:cNvSpPr/>
            <p:nvPr/>
          </p:nvSpPr>
          <p:spPr>
            <a:xfrm>
              <a:off x="971600" y="1844824"/>
              <a:ext cx="7560840" cy="504056"/>
            </a:xfrm>
            <a:prstGeom prst="rect">
              <a:avLst/>
            </a:prstGeom>
            <a:solidFill>
              <a:schemeClr val="accent5">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0000"/>
                  </a:solidFill>
                  <a:latin typeface="Arial" panose="020B0604020202020204" pitchFamily="34" charset="0"/>
                  <a:cs typeface="Arial" panose="020B0604020202020204" pitchFamily="34" charset="0"/>
                </a:rPr>
                <a:t>Advertising (3)</a:t>
              </a:r>
              <a:endParaRPr lang="en-US" b="1" dirty="0">
                <a:solidFill>
                  <a:srgbClr val="000000"/>
                </a:solidFill>
                <a:latin typeface="Arial" panose="020B0604020202020204" pitchFamily="34" charset="0"/>
                <a:cs typeface="Arial" panose="020B0604020202020204" pitchFamily="34" charset="0"/>
              </a:endParaRPr>
            </a:p>
          </p:txBody>
        </p:sp>
        <p:sp>
          <p:nvSpPr>
            <p:cNvPr id="14" name="Oval 13"/>
            <p:cNvSpPr/>
            <p:nvPr/>
          </p:nvSpPr>
          <p:spPr>
            <a:xfrm>
              <a:off x="401748" y="1700808"/>
              <a:ext cx="792088" cy="792088"/>
            </a:xfrm>
            <a:prstGeom prst="ellipse">
              <a:avLst/>
            </a:prstGeom>
            <a:solidFill>
              <a:schemeClr val="accent5">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smtClean="0">
                  <a:latin typeface="Arial Black" panose="020B0A04020102020204" pitchFamily="34" charset="0"/>
                </a:rPr>
                <a:t>3</a:t>
              </a:r>
              <a:endParaRPr lang="en-ZA" sz="2000" dirty="0">
                <a:latin typeface="Arial Black" panose="020B0A04020102020204" pitchFamily="34" charset="0"/>
              </a:endParaRPr>
            </a:p>
          </p:txBody>
        </p:sp>
      </p:grpSp>
    </p:spTree>
    <p:extLst>
      <p:ext uri="{BB962C8B-B14F-4D97-AF65-F5344CB8AC3E}">
        <p14:creationId xmlns:p14="http://schemas.microsoft.com/office/powerpoint/2010/main" xmlns="" val="28566657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51520" y="156988"/>
            <a:ext cx="8480604" cy="430887"/>
          </a:xfrm>
          <a:prstGeom prst="rect">
            <a:avLst/>
          </a:prstGeom>
          <a:noFill/>
        </p:spPr>
        <p:txBody>
          <a:bodyPr wrap="square" rtlCol="0">
            <a:spAutoFit/>
          </a:bodyPr>
          <a:lstStyle/>
          <a:p>
            <a:pPr algn="ctr"/>
            <a:r>
              <a:rPr lang="en-US" sz="2200" b="1" dirty="0">
                <a:solidFill>
                  <a:schemeClr val="accent2">
                    <a:lumMod val="75000"/>
                  </a:schemeClr>
                </a:solidFill>
                <a:latin typeface="Arial" panose="020B0604020202020204" pitchFamily="34" charset="0"/>
                <a:cs typeface="Arial" panose="020B0604020202020204" pitchFamily="34" charset="0"/>
              </a:rPr>
              <a:t>THE RECRUITMENT AND SELECTION PROCESS </a:t>
            </a:r>
            <a:r>
              <a:rPr lang="en-US" sz="1600" b="1" dirty="0">
                <a:solidFill>
                  <a:schemeClr val="accent2">
                    <a:lumMod val="75000"/>
                  </a:schemeClr>
                </a:solidFill>
                <a:latin typeface="Arial" panose="020B0604020202020204" pitchFamily="34" charset="0"/>
                <a:cs typeface="Arial" panose="020B0604020202020204" pitchFamily="34" charset="0"/>
              </a:rPr>
              <a:t>(4)</a:t>
            </a:r>
            <a:r>
              <a:rPr lang="en-US" sz="1600" b="1" dirty="0">
                <a:solidFill>
                  <a:srgbClr val="006666"/>
                </a:solidFill>
                <a:latin typeface="Arial" panose="020B0604020202020204" pitchFamily="34" charset="0"/>
                <a:cs typeface="Arial" panose="020B0604020202020204" pitchFamily="34" charset="0"/>
              </a:rPr>
              <a:t>  </a:t>
            </a:r>
          </a:p>
        </p:txBody>
      </p:sp>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422972" y="6597352"/>
            <a:ext cx="221036" cy="267570"/>
          </a:xfrm>
          <a:prstGeom prst="rect">
            <a:avLst/>
          </a:prstGeom>
        </p:spPr>
      </p:pic>
      <p:sp>
        <p:nvSpPr>
          <p:cNvPr id="13" name="Content Placeholder 2"/>
          <p:cNvSpPr txBox="1">
            <a:spLocks/>
          </p:cNvSpPr>
          <p:nvPr/>
        </p:nvSpPr>
        <p:spPr bwMode="auto">
          <a:xfrm>
            <a:off x="324060" y="1492774"/>
            <a:ext cx="8397764" cy="46810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288925" indent="-231775" algn="just">
              <a:lnSpc>
                <a:spcPct val="110000"/>
              </a:lnSpc>
              <a:spcBef>
                <a:spcPts val="0"/>
              </a:spcBef>
              <a:spcAft>
                <a:spcPts val="0"/>
              </a:spcAft>
              <a:buFont typeface="Wingdings" panose="05000000000000000000" pitchFamily="2" charset="2"/>
              <a:buChar char="§"/>
              <a:defRPr/>
            </a:pPr>
            <a:r>
              <a:rPr lang="en-GB" sz="1800" dirty="0" smtClean="0">
                <a:latin typeface="Arial" panose="020B0604020202020204" pitchFamily="34" charset="0"/>
                <a:ea typeface="Times New Roman" panose="02020603050405020304" pitchFamily="18" charset="0"/>
                <a:cs typeface="Arial" panose="020B0604020202020204" pitchFamily="34" charset="0"/>
              </a:rPr>
              <a:t>The selection committee</a:t>
            </a:r>
          </a:p>
          <a:p>
            <a:pPr lvl="1" algn="just">
              <a:lnSpc>
                <a:spcPct val="110000"/>
              </a:lnSpc>
              <a:spcBef>
                <a:spcPts val="0"/>
              </a:spcBef>
              <a:spcAft>
                <a:spcPts val="0"/>
              </a:spcAft>
              <a:buFont typeface="Wingdings" panose="05000000000000000000" pitchFamily="2" charset="2"/>
              <a:buChar char="Ø"/>
              <a:defRPr/>
            </a:pPr>
            <a:r>
              <a:rPr lang="en-GB" sz="1800" dirty="0" smtClean="0">
                <a:latin typeface="Arial" panose="020B0604020202020204" pitchFamily="34" charset="0"/>
                <a:ea typeface="Times New Roman" panose="02020603050405020304" pitchFamily="18" charset="0"/>
                <a:cs typeface="Arial" panose="020B0604020202020204" pitchFamily="34" charset="0"/>
              </a:rPr>
              <a:t>consists </a:t>
            </a:r>
            <a:r>
              <a:rPr lang="en-GB" sz="1800" dirty="0">
                <a:latin typeface="Arial" panose="020B0604020202020204" pitchFamily="34" charset="0"/>
                <a:ea typeface="Times New Roman" panose="02020603050405020304" pitchFamily="18" charset="0"/>
                <a:cs typeface="Arial" panose="020B0604020202020204" pitchFamily="34" charset="0"/>
              </a:rPr>
              <a:t>of three (or when necessary five) members to make a recommendation on the appointment to a </a:t>
            </a:r>
            <a:r>
              <a:rPr lang="en-GB" sz="1800" dirty="0" smtClean="0">
                <a:latin typeface="Arial" panose="020B0604020202020204" pitchFamily="34" charset="0"/>
                <a:ea typeface="Times New Roman" panose="02020603050405020304" pitchFamily="18" charset="0"/>
                <a:cs typeface="Arial" panose="020B0604020202020204" pitchFamily="34" charset="0"/>
              </a:rPr>
              <a:t>post</a:t>
            </a:r>
          </a:p>
          <a:p>
            <a:pPr lvl="1" algn="just">
              <a:lnSpc>
                <a:spcPct val="110000"/>
              </a:lnSpc>
              <a:spcBef>
                <a:spcPts val="0"/>
              </a:spcBef>
              <a:spcAft>
                <a:spcPts val="0"/>
              </a:spcAft>
              <a:buFont typeface="Wingdings" panose="05000000000000000000" pitchFamily="2" charset="2"/>
              <a:buChar char="Ø"/>
              <a:defRPr/>
            </a:pPr>
            <a:r>
              <a:rPr lang="en-GB" sz="1800" dirty="0" smtClean="0">
                <a:latin typeface="Arial" panose="020B0604020202020204" pitchFamily="34" charset="0"/>
                <a:ea typeface="Times New Roman" panose="02020603050405020304" pitchFamily="18" charset="0"/>
                <a:cs typeface="Arial" panose="020B0604020202020204" pitchFamily="34" charset="0"/>
              </a:rPr>
              <a:t>consists </a:t>
            </a:r>
            <a:r>
              <a:rPr lang="en-GB" sz="1800" dirty="0">
                <a:latin typeface="Arial" panose="020B0604020202020204" pitchFamily="34" charset="0"/>
                <a:ea typeface="Times New Roman" panose="02020603050405020304" pitchFamily="18" charset="0"/>
                <a:cs typeface="Arial" panose="020B0604020202020204" pitchFamily="34" charset="0"/>
              </a:rPr>
              <a:t>of employees of a grade equal to or higher than the grade of the post to be filled or suitable persons from outside the public </a:t>
            </a:r>
            <a:r>
              <a:rPr lang="en-GB" sz="1800" dirty="0" smtClean="0">
                <a:latin typeface="Arial" panose="020B0604020202020204" pitchFamily="34" charset="0"/>
                <a:ea typeface="Times New Roman" panose="02020603050405020304" pitchFamily="18" charset="0"/>
                <a:cs typeface="Arial" panose="020B0604020202020204" pitchFamily="34" charset="0"/>
              </a:rPr>
              <a:t>service</a:t>
            </a:r>
            <a:endParaRPr lang="en-GB" sz="1800" dirty="0">
              <a:latin typeface="Arial" panose="020B0604020202020204" pitchFamily="34" charset="0"/>
              <a:ea typeface="Times New Roman" panose="02020603050405020304" pitchFamily="18" charset="0"/>
              <a:cs typeface="Arial" panose="020B0604020202020204" pitchFamily="34" charset="0"/>
            </a:endParaRPr>
          </a:p>
          <a:p>
            <a:pPr lvl="1" algn="just">
              <a:lnSpc>
                <a:spcPct val="110000"/>
              </a:lnSpc>
              <a:spcBef>
                <a:spcPts val="0"/>
              </a:spcBef>
              <a:spcAft>
                <a:spcPts val="0"/>
              </a:spcAft>
              <a:buFont typeface="Wingdings" panose="05000000000000000000" pitchFamily="2" charset="2"/>
              <a:buChar char="Ø"/>
              <a:defRPr/>
            </a:pPr>
            <a:r>
              <a:rPr lang="en-US" sz="1800" dirty="0" smtClean="0">
                <a:latin typeface="Arial" panose="020B0604020202020204" pitchFamily="34" charset="0"/>
                <a:ea typeface="Times New Roman" panose="02020603050405020304" pitchFamily="18" charset="0"/>
                <a:cs typeface="Arial" panose="020B0604020202020204" pitchFamily="34" charset="0"/>
              </a:rPr>
              <a:t>makes </a:t>
            </a:r>
            <a:r>
              <a:rPr lang="en-US" sz="1800" dirty="0">
                <a:latin typeface="Arial" panose="020B0604020202020204" pitchFamily="34" charset="0"/>
                <a:ea typeface="Times New Roman" panose="02020603050405020304" pitchFamily="18" charset="0"/>
                <a:cs typeface="Arial" panose="020B0604020202020204" pitchFamily="34" charset="0"/>
              </a:rPr>
              <a:t>a recommendation on the suitability of a candidate after considering only</a:t>
            </a:r>
            <a:r>
              <a:rPr lang="en-US" sz="1800" dirty="0" smtClean="0">
                <a:latin typeface="Arial" panose="020B0604020202020204" pitchFamily="34" charset="0"/>
                <a:ea typeface="Times New Roman" panose="02020603050405020304" pitchFamily="18" charset="0"/>
                <a:cs typeface="Arial" panose="020B0604020202020204" pitchFamily="34" charset="0"/>
              </a:rPr>
              <a:t>­-</a:t>
            </a:r>
            <a:endParaRPr lang="en-US" sz="1800" dirty="0">
              <a:latin typeface="Arial" panose="020B0604020202020204" pitchFamily="34" charset="0"/>
              <a:ea typeface="Times New Roman" panose="02020603050405020304" pitchFamily="18" charset="0"/>
              <a:cs typeface="Arial" panose="020B0604020202020204" pitchFamily="34" charset="0"/>
            </a:endParaRPr>
          </a:p>
          <a:p>
            <a:pPr marL="1257300" lvl="2" indent="-285750" algn="just">
              <a:lnSpc>
                <a:spcPct val="110000"/>
              </a:lnSpc>
              <a:spcBef>
                <a:spcPts val="0"/>
              </a:spcBef>
              <a:spcAft>
                <a:spcPts val="0"/>
              </a:spcAft>
              <a:buFont typeface="Courier New" panose="02070309020205020404" pitchFamily="49" charset="0"/>
              <a:buChar char="o"/>
              <a:defRPr/>
            </a:pPr>
            <a:r>
              <a:rPr lang="en-US" sz="1800" dirty="0">
                <a:latin typeface="Arial" panose="020B0604020202020204" pitchFamily="34" charset="0"/>
                <a:ea typeface="Times New Roman" panose="02020603050405020304" pitchFamily="18" charset="0"/>
                <a:cs typeface="Arial" panose="020B0604020202020204" pitchFamily="34" charset="0"/>
              </a:rPr>
              <a:t>Information based on valid methods, criteria or instruments for selection that are free from any bias or discrimination;</a:t>
            </a:r>
          </a:p>
          <a:p>
            <a:pPr marL="1257300" lvl="2" indent="-285750" algn="just">
              <a:lnSpc>
                <a:spcPct val="110000"/>
              </a:lnSpc>
              <a:spcBef>
                <a:spcPts val="0"/>
              </a:spcBef>
              <a:spcAft>
                <a:spcPts val="0"/>
              </a:spcAft>
              <a:buFont typeface="Courier New" panose="02070309020205020404" pitchFamily="49" charset="0"/>
              <a:buChar char="o"/>
              <a:defRPr/>
            </a:pPr>
            <a:r>
              <a:rPr lang="en-US" sz="1800" dirty="0">
                <a:latin typeface="Arial" panose="020B0604020202020204" pitchFamily="34" charset="0"/>
                <a:ea typeface="Times New Roman" panose="02020603050405020304" pitchFamily="18" charset="0"/>
                <a:cs typeface="Arial" panose="020B0604020202020204" pitchFamily="34" charset="0"/>
              </a:rPr>
              <a:t>the </a:t>
            </a:r>
            <a:r>
              <a:rPr lang="en-US" sz="1800" dirty="0" smtClean="0">
                <a:latin typeface="Arial" panose="020B0604020202020204" pitchFamily="34" charset="0"/>
                <a:ea typeface="Times New Roman" panose="02020603050405020304" pitchFamily="18" charset="0"/>
                <a:cs typeface="Arial" panose="020B0604020202020204" pitchFamily="34" charset="0"/>
              </a:rPr>
              <a:t>inherent requirements </a:t>
            </a:r>
            <a:r>
              <a:rPr lang="en-US" sz="1800" dirty="0">
                <a:latin typeface="Arial" panose="020B0604020202020204" pitchFamily="34" charset="0"/>
                <a:ea typeface="Times New Roman" panose="02020603050405020304" pitchFamily="18" charset="0"/>
                <a:cs typeface="Arial" panose="020B0604020202020204" pitchFamily="34" charset="0"/>
              </a:rPr>
              <a:t>of the post; the department's employment equity plan; and</a:t>
            </a:r>
          </a:p>
          <a:p>
            <a:pPr marL="400050" algn="just">
              <a:lnSpc>
                <a:spcPct val="110000"/>
              </a:lnSpc>
              <a:spcBef>
                <a:spcPts val="0"/>
              </a:spcBef>
              <a:spcAft>
                <a:spcPts val="0"/>
              </a:spcAft>
              <a:buFont typeface="Wingdings" panose="05000000000000000000" pitchFamily="2" charset="2"/>
              <a:buChar char="§"/>
              <a:defRPr/>
            </a:pPr>
            <a:r>
              <a:rPr lang="en-US" sz="1800" dirty="0">
                <a:latin typeface="Arial" panose="020B0604020202020204" pitchFamily="34" charset="0"/>
                <a:ea typeface="Times New Roman" panose="02020603050405020304" pitchFamily="18" charset="0"/>
                <a:cs typeface="Arial" panose="020B0604020202020204" pitchFamily="34" charset="0"/>
              </a:rPr>
              <a:t>In respect of candidates applying for posts from salary level 9 and above:­</a:t>
            </a:r>
          </a:p>
          <a:p>
            <a:pPr marL="800100" lvl="1" algn="just">
              <a:lnSpc>
                <a:spcPct val="110000"/>
              </a:lnSpc>
              <a:spcBef>
                <a:spcPts val="0"/>
              </a:spcBef>
              <a:spcAft>
                <a:spcPts val="0"/>
              </a:spcAft>
              <a:buFont typeface="Wingdings" panose="05000000000000000000" pitchFamily="2" charset="2"/>
              <a:buChar char="Ø"/>
              <a:defRPr/>
            </a:pPr>
            <a:r>
              <a:rPr lang="en-US" sz="1800" dirty="0">
                <a:latin typeface="Arial" panose="020B0604020202020204" pitchFamily="34" charset="0"/>
                <a:ea typeface="Times New Roman" panose="02020603050405020304" pitchFamily="18" charset="0"/>
                <a:cs typeface="Arial" panose="020B0604020202020204" pitchFamily="34" charset="0"/>
              </a:rPr>
              <a:t>the level of understanding of the relevant departmental </a:t>
            </a:r>
            <a:r>
              <a:rPr lang="en-US" sz="1800" dirty="0" smtClean="0">
                <a:latin typeface="Arial" panose="020B0604020202020204" pitchFamily="34" charset="0"/>
                <a:ea typeface="Times New Roman" panose="02020603050405020304" pitchFamily="18" charset="0"/>
                <a:cs typeface="Arial" panose="020B0604020202020204" pitchFamily="34" charset="0"/>
              </a:rPr>
              <a:t>mandates</a:t>
            </a:r>
            <a:endParaRPr lang="en-US" sz="1800" dirty="0">
              <a:latin typeface="Arial" panose="020B0604020202020204" pitchFamily="34" charset="0"/>
              <a:ea typeface="Times New Roman" panose="02020603050405020304" pitchFamily="18" charset="0"/>
              <a:cs typeface="Arial" panose="020B0604020202020204" pitchFamily="34" charset="0"/>
            </a:endParaRPr>
          </a:p>
          <a:p>
            <a:pPr marL="800100" lvl="1" algn="just">
              <a:lnSpc>
                <a:spcPct val="110000"/>
              </a:lnSpc>
              <a:spcBef>
                <a:spcPts val="0"/>
              </a:spcBef>
              <a:spcAft>
                <a:spcPts val="0"/>
              </a:spcAft>
              <a:buFont typeface="Wingdings" panose="05000000000000000000" pitchFamily="2" charset="2"/>
              <a:buChar char="Ø"/>
              <a:defRPr/>
            </a:pPr>
            <a:r>
              <a:rPr lang="en-US" sz="1800" dirty="0">
                <a:latin typeface="Arial" panose="020B0604020202020204" pitchFamily="34" charset="0"/>
                <a:ea typeface="Times New Roman" panose="02020603050405020304" pitchFamily="18" charset="0"/>
                <a:cs typeface="Arial" panose="020B0604020202020204" pitchFamily="34" charset="0"/>
              </a:rPr>
              <a:t>the ability to identify problems and find innovative </a:t>
            </a:r>
            <a:r>
              <a:rPr lang="en-US" sz="1800" dirty="0" smtClean="0">
                <a:latin typeface="Arial" panose="020B0604020202020204" pitchFamily="34" charset="0"/>
                <a:ea typeface="Times New Roman" panose="02020603050405020304" pitchFamily="18" charset="0"/>
                <a:cs typeface="Arial" panose="020B0604020202020204" pitchFamily="34" charset="0"/>
              </a:rPr>
              <a:t>solutions</a:t>
            </a:r>
          </a:p>
          <a:p>
            <a:pPr marL="800100" lvl="1" algn="just">
              <a:lnSpc>
                <a:spcPct val="110000"/>
              </a:lnSpc>
              <a:spcBef>
                <a:spcPts val="0"/>
              </a:spcBef>
              <a:spcAft>
                <a:spcPts val="0"/>
              </a:spcAft>
              <a:buFont typeface="Wingdings" panose="05000000000000000000" pitchFamily="2" charset="2"/>
              <a:buChar char="Ø"/>
              <a:defRPr/>
            </a:pPr>
            <a:r>
              <a:rPr lang="en-US" sz="1800" dirty="0" smtClean="0">
                <a:latin typeface="Arial" panose="020B0604020202020204" pitchFamily="34" charset="0"/>
                <a:ea typeface="Times New Roman" panose="02020603050405020304" pitchFamily="18" charset="0"/>
                <a:cs typeface="Arial" panose="020B0604020202020204" pitchFamily="34" charset="0"/>
              </a:rPr>
              <a:t>the </a:t>
            </a:r>
            <a:r>
              <a:rPr lang="en-US" sz="1800" dirty="0">
                <a:latin typeface="Arial" panose="020B0604020202020204" pitchFamily="34" charset="0"/>
                <a:ea typeface="Times New Roman" panose="02020603050405020304" pitchFamily="18" charset="0"/>
                <a:cs typeface="Arial" panose="020B0604020202020204" pitchFamily="34" charset="0"/>
              </a:rPr>
              <a:t>ability to work alone and in a team is </a:t>
            </a:r>
            <a:r>
              <a:rPr lang="en-US" sz="1800" dirty="0" smtClean="0">
                <a:latin typeface="Arial" panose="020B0604020202020204" pitchFamily="34" charset="0"/>
                <a:ea typeface="Times New Roman" panose="02020603050405020304" pitchFamily="18" charset="0"/>
                <a:cs typeface="Arial" panose="020B0604020202020204" pitchFamily="34" charset="0"/>
              </a:rPr>
              <a:t>essential</a:t>
            </a:r>
            <a:endParaRPr lang="en-US" sz="1800" dirty="0">
              <a:latin typeface="Arial" panose="020B0604020202020204" pitchFamily="34" charset="0"/>
              <a:cs typeface="Arial" panose="020B0604020202020204" pitchFamily="34" charset="0"/>
            </a:endParaRPr>
          </a:p>
          <a:p>
            <a:pPr>
              <a:lnSpc>
                <a:spcPct val="110000"/>
              </a:lnSpc>
              <a:spcAft>
                <a:spcPts val="0"/>
              </a:spcAft>
            </a:pPr>
            <a:endParaRPr lang="en-US" sz="18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CDAF3C70-3F06-4597-AE16-5F5EF8F327DE}" type="slidenum">
              <a:rPr lang="en-ZA" smtClean="0"/>
              <a:pPr/>
              <a:t>11</a:t>
            </a:fld>
            <a:endParaRPr lang="en-ZA" dirty="0"/>
          </a:p>
        </p:txBody>
      </p:sp>
      <p:grpSp>
        <p:nvGrpSpPr>
          <p:cNvPr id="7" name="Group 6"/>
          <p:cNvGrpSpPr/>
          <p:nvPr/>
        </p:nvGrpSpPr>
        <p:grpSpPr>
          <a:xfrm>
            <a:off x="352264" y="700686"/>
            <a:ext cx="8369560" cy="792088"/>
            <a:chOff x="401748" y="1700808"/>
            <a:chExt cx="8130692" cy="792088"/>
          </a:xfrm>
        </p:grpSpPr>
        <p:sp>
          <p:nvSpPr>
            <p:cNvPr id="8" name="Rectangle 7"/>
            <p:cNvSpPr/>
            <p:nvPr/>
          </p:nvSpPr>
          <p:spPr>
            <a:xfrm>
              <a:off x="971600" y="1844824"/>
              <a:ext cx="7560840" cy="504056"/>
            </a:xfrm>
            <a:prstGeom prst="rect">
              <a:avLst/>
            </a:prstGeom>
            <a:solidFill>
              <a:schemeClr val="accent5">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0000"/>
                  </a:solidFill>
                  <a:latin typeface="Arial" panose="020B0604020202020204" pitchFamily="34" charset="0"/>
                  <a:cs typeface="Arial" panose="020B0604020202020204" pitchFamily="34" charset="0"/>
                </a:rPr>
                <a:t>Selection</a:t>
              </a:r>
              <a:endParaRPr lang="en-US" b="1" dirty="0">
                <a:solidFill>
                  <a:srgbClr val="000000"/>
                </a:solidFill>
                <a:latin typeface="Arial" panose="020B0604020202020204" pitchFamily="34" charset="0"/>
                <a:cs typeface="Arial" panose="020B0604020202020204" pitchFamily="34" charset="0"/>
              </a:endParaRPr>
            </a:p>
          </p:txBody>
        </p:sp>
        <p:sp>
          <p:nvSpPr>
            <p:cNvPr id="9" name="Oval 8"/>
            <p:cNvSpPr/>
            <p:nvPr/>
          </p:nvSpPr>
          <p:spPr>
            <a:xfrm>
              <a:off x="401748" y="1700808"/>
              <a:ext cx="792088" cy="792088"/>
            </a:xfrm>
            <a:prstGeom prst="ellipse">
              <a:avLst/>
            </a:prstGeom>
            <a:solidFill>
              <a:schemeClr val="accent5">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smtClean="0">
                  <a:latin typeface="Arial Black" panose="020B0A04020102020204" pitchFamily="34" charset="0"/>
                </a:rPr>
                <a:t>4</a:t>
              </a:r>
              <a:endParaRPr lang="en-ZA" sz="2000" dirty="0">
                <a:latin typeface="Arial Black" panose="020B0A04020102020204" pitchFamily="34" charset="0"/>
              </a:endParaRPr>
            </a:p>
          </p:txBody>
        </p:sp>
      </p:grpSp>
    </p:spTree>
    <p:extLst>
      <p:ext uri="{BB962C8B-B14F-4D97-AF65-F5344CB8AC3E}">
        <p14:creationId xmlns:p14="http://schemas.microsoft.com/office/powerpoint/2010/main" xmlns="" val="15280937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51520" y="156988"/>
            <a:ext cx="8480604" cy="430887"/>
          </a:xfrm>
          <a:prstGeom prst="rect">
            <a:avLst/>
          </a:prstGeom>
          <a:noFill/>
        </p:spPr>
        <p:txBody>
          <a:bodyPr wrap="square" rtlCol="0">
            <a:spAutoFit/>
          </a:bodyPr>
          <a:lstStyle/>
          <a:p>
            <a:pPr algn="ctr"/>
            <a:r>
              <a:rPr lang="en-US" sz="2200" b="1" dirty="0">
                <a:solidFill>
                  <a:schemeClr val="accent2">
                    <a:lumMod val="75000"/>
                  </a:schemeClr>
                </a:solidFill>
                <a:latin typeface="Arial" panose="020B0604020202020204" pitchFamily="34" charset="0"/>
                <a:cs typeface="Arial" panose="020B0604020202020204" pitchFamily="34" charset="0"/>
              </a:rPr>
              <a:t>THE RECRUITMENT AND SELECTION PROCESS </a:t>
            </a:r>
            <a:r>
              <a:rPr lang="en-US" sz="1600" b="1" dirty="0">
                <a:solidFill>
                  <a:schemeClr val="accent2">
                    <a:lumMod val="75000"/>
                  </a:schemeClr>
                </a:solidFill>
                <a:latin typeface="Arial" panose="020B0604020202020204" pitchFamily="34" charset="0"/>
                <a:cs typeface="Arial" panose="020B0604020202020204" pitchFamily="34" charset="0"/>
              </a:rPr>
              <a:t>(5)</a:t>
            </a:r>
            <a:r>
              <a:rPr lang="en-US" sz="1600" b="1" dirty="0">
                <a:solidFill>
                  <a:srgbClr val="006666"/>
                </a:solidFill>
                <a:latin typeface="Arial" panose="020B0604020202020204" pitchFamily="34" charset="0"/>
                <a:cs typeface="Arial" panose="020B0604020202020204" pitchFamily="34" charset="0"/>
              </a:rPr>
              <a:t>  </a:t>
            </a:r>
          </a:p>
        </p:txBody>
      </p:sp>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422972" y="6597352"/>
            <a:ext cx="221036" cy="267570"/>
          </a:xfrm>
          <a:prstGeom prst="rect">
            <a:avLst/>
          </a:prstGeom>
        </p:spPr>
      </p:pic>
      <p:sp>
        <p:nvSpPr>
          <p:cNvPr id="13" name="Content Placeholder 2"/>
          <p:cNvSpPr txBox="1">
            <a:spLocks/>
          </p:cNvSpPr>
          <p:nvPr/>
        </p:nvSpPr>
        <p:spPr bwMode="auto">
          <a:xfrm>
            <a:off x="486892" y="1612189"/>
            <a:ext cx="8264580" cy="47056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288925" indent="-231775" algn="just">
              <a:lnSpc>
                <a:spcPct val="110000"/>
              </a:lnSpc>
              <a:spcBef>
                <a:spcPts val="0"/>
              </a:spcBef>
              <a:spcAft>
                <a:spcPts val="0"/>
              </a:spcAft>
              <a:buFont typeface="Wingdings" panose="05000000000000000000" pitchFamily="2" charset="2"/>
              <a:buChar char="§"/>
              <a:defRPr/>
            </a:pPr>
            <a:r>
              <a:rPr lang="en-US" sz="1800" dirty="0" smtClean="0">
                <a:latin typeface="Arial" panose="020B0604020202020204" pitchFamily="34" charset="0"/>
                <a:ea typeface="Times New Roman" panose="02020603050405020304" pitchFamily="18" charset="0"/>
                <a:cs typeface="Arial" panose="020B0604020202020204" pitchFamily="34" charset="0"/>
              </a:rPr>
              <a:t>If </a:t>
            </a:r>
            <a:r>
              <a:rPr lang="en-US" sz="1800" dirty="0">
                <a:latin typeface="Arial" panose="020B0604020202020204" pitchFamily="34" charset="0"/>
                <a:ea typeface="Times New Roman" panose="02020603050405020304" pitchFamily="18" charset="0"/>
                <a:cs typeface="Arial" panose="020B0604020202020204" pitchFamily="34" charset="0"/>
              </a:rPr>
              <a:t>the selection committee is unable to recommend a suitable person from those who applied, the EA may, after the selection process has been completed, approve the head­hunting of persons with the requisite competencies and subject such persons to the same selection process as those who </a:t>
            </a:r>
            <a:r>
              <a:rPr lang="en-US" sz="1800" dirty="0" smtClean="0">
                <a:latin typeface="Arial" panose="020B0604020202020204" pitchFamily="34" charset="0"/>
                <a:ea typeface="Times New Roman" panose="02020603050405020304" pitchFamily="18" charset="0"/>
                <a:cs typeface="Arial" panose="020B0604020202020204" pitchFamily="34" charset="0"/>
              </a:rPr>
              <a:t>applied.</a:t>
            </a:r>
            <a:endParaRPr lang="en-US" sz="1800" dirty="0">
              <a:latin typeface="Arial" panose="020B0604020202020204" pitchFamily="34" charset="0"/>
              <a:ea typeface="Times New Roman" panose="02020603050405020304" pitchFamily="18" charset="0"/>
              <a:cs typeface="Arial" panose="020B0604020202020204" pitchFamily="34" charset="0"/>
            </a:endParaRPr>
          </a:p>
          <a:p>
            <a:pPr marL="288925" indent="-231775" algn="just">
              <a:lnSpc>
                <a:spcPct val="110000"/>
              </a:lnSpc>
              <a:spcBef>
                <a:spcPts val="0"/>
              </a:spcBef>
              <a:spcAft>
                <a:spcPts val="0"/>
              </a:spcAft>
              <a:buFont typeface="Wingdings" panose="05000000000000000000" pitchFamily="2" charset="2"/>
              <a:buChar char="§"/>
              <a:defRPr/>
            </a:pPr>
            <a:r>
              <a:rPr lang="en-US" sz="1800" dirty="0">
                <a:latin typeface="Arial" panose="020B0604020202020204" pitchFamily="34" charset="0"/>
                <a:ea typeface="Times New Roman" panose="02020603050405020304" pitchFamily="18" charset="0"/>
                <a:cs typeface="Arial" panose="020B0604020202020204" pitchFamily="34" charset="0"/>
              </a:rPr>
              <a:t>If the EA does not approve a recommendation of a selection committee, </a:t>
            </a:r>
            <a:r>
              <a:rPr lang="en-US" sz="1800" dirty="0" smtClean="0">
                <a:latin typeface="Arial" panose="020B0604020202020204" pitchFamily="34" charset="0"/>
                <a:ea typeface="Times New Roman" panose="02020603050405020304" pitchFamily="18" charset="0"/>
                <a:cs typeface="Arial" panose="020B0604020202020204" pitchFamily="34" charset="0"/>
              </a:rPr>
              <a:t>s/he shall </a:t>
            </a:r>
            <a:r>
              <a:rPr lang="en-US" sz="1800" dirty="0">
                <a:latin typeface="Arial" panose="020B0604020202020204" pitchFamily="34" charset="0"/>
                <a:ea typeface="Times New Roman" panose="02020603050405020304" pitchFamily="18" charset="0"/>
                <a:cs typeface="Arial" panose="020B0604020202020204" pitchFamily="34" charset="0"/>
              </a:rPr>
              <a:t>record the reasons for </a:t>
            </a:r>
            <a:r>
              <a:rPr lang="en-US" sz="1800" dirty="0" smtClean="0">
                <a:latin typeface="Arial" panose="020B0604020202020204" pitchFamily="34" charset="0"/>
                <a:ea typeface="Times New Roman" panose="02020603050405020304" pitchFamily="18" charset="0"/>
                <a:cs typeface="Arial" panose="020B0604020202020204" pitchFamily="34" charset="0"/>
              </a:rPr>
              <a:t>the decision </a:t>
            </a:r>
            <a:r>
              <a:rPr lang="en-US" sz="1800" dirty="0">
                <a:latin typeface="Arial" panose="020B0604020202020204" pitchFamily="34" charset="0"/>
                <a:ea typeface="Times New Roman" panose="02020603050405020304" pitchFamily="18" charset="0"/>
                <a:cs typeface="Arial" panose="020B0604020202020204" pitchFamily="34" charset="0"/>
              </a:rPr>
              <a:t>in </a:t>
            </a:r>
            <a:r>
              <a:rPr lang="en-US" sz="1800" dirty="0" smtClean="0">
                <a:latin typeface="Arial" panose="020B0604020202020204" pitchFamily="34" charset="0"/>
                <a:ea typeface="Times New Roman" panose="02020603050405020304" pitchFamily="18" charset="0"/>
                <a:cs typeface="Arial" panose="020B0604020202020204" pitchFamily="34" charset="0"/>
              </a:rPr>
              <a:t>writing.</a:t>
            </a:r>
            <a:endParaRPr lang="en-US" sz="1800" dirty="0">
              <a:latin typeface="Arial" panose="020B0604020202020204" pitchFamily="34" charset="0"/>
              <a:ea typeface="Times New Roman" panose="02020603050405020304" pitchFamily="18" charset="0"/>
              <a:cs typeface="Arial" panose="020B0604020202020204" pitchFamily="34" charset="0"/>
            </a:endParaRPr>
          </a:p>
          <a:p>
            <a:pPr marL="288925" indent="-231775" algn="just">
              <a:lnSpc>
                <a:spcPct val="110000"/>
              </a:lnSpc>
              <a:spcBef>
                <a:spcPts val="0"/>
              </a:spcBef>
              <a:spcAft>
                <a:spcPts val="0"/>
              </a:spcAft>
              <a:buFont typeface="Wingdings" panose="05000000000000000000" pitchFamily="2" charset="2"/>
              <a:buChar char="§"/>
              <a:defRPr/>
            </a:pPr>
            <a:endParaRPr lang="en-US" sz="1800" dirty="0">
              <a:latin typeface="Arial" panose="020B0604020202020204" pitchFamily="34" charset="0"/>
              <a:ea typeface="Times New Roman" panose="02020603050405020304" pitchFamily="18" charset="0"/>
              <a:cs typeface="Arial" panose="020B0604020202020204" pitchFamily="34" charset="0"/>
            </a:endParaRPr>
          </a:p>
          <a:p>
            <a:pPr marL="57150" indent="0" algn="just">
              <a:lnSpc>
                <a:spcPct val="110000"/>
              </a:lnSpc>
              <a:spcBef>
                <a:spcPts val="0"/>
              </a:spcBef>
              <a:spcAft>
                <a:spcPts val="0"/>
              </a:spcAft>
              <a:buFontTx/>
              <a:buNone/>
              <a:defRPr/>
            </a:pPr>
            <a:endParaRPr lang="en-US" altLang="en-US" sz="1800" dirty="0">
              <a:solidFill>
                <a:schemeClr val="tx1">
                  <a:lumMod val="95000"/>
                  <a:lumOff val="5000"/>
                </a:schemeClr>
              </a:solidFill>
              <a:latin typeface="Arial" panose="020B0604020202020204" pitchFamily="34" charset="0"/>
              <a:ea typeface="SimSun" panose="02010600030101010101" pitchFamily="2" charset="-122"/>
              <a:cs typeface="Arial" panose="020B0604020202020204" pitchFamily="34" charset="0"/>
            </a:endParaRPr>
          </a:p>
          <a:p>
            <a:pPr algn="just">
              <a:lnSpc>
                <a:spcPct val="110000"/>
              </a:lnSpc>
              <a:spcBef>
                <a:spcPts val="0"/>
              </a:spcBef>
              <a:spcAft>
                <a:spcPts val="0"/>
              </a:spcAft>
            </a:pPr>
            <a:endParaRPr lang="en-US" sz="1800" dirty="0"/>
          </a:p>
          <a:p>
            <a:pPr algn="just">
              <a:lnSpc>
                <a:spcPct val="110000"/>
              </a:lnSpc>
              <a:spcBef>
                <a:spcPts val="0"/>
              </a:spcBef>
              <a:spcAft>
                <a:spcPts val="0"/>
              </a:spcAft>
            </a:pPr>
            <a:endParaRPr lang="en-US" sz="1800" dirty="0"/>
          </a:p>
          <a:p>
            <a:pPr algn="just">
              <a:lnSpc>
                <a:spcPct val="110000"/>
              </a:lnSpc>
              <a:spcBef>
                <a:spcPts val="0"/>
              </a:spcBef>
              <a:spcAft>
                <a:spcPts val="0"/>
              </a:spcAft>
            </a:pPr>
            <a:endParaRPr lang="en-US" sz="1800" dirty="0">
              <a:latin typeface="Arial" panose="020B0604020202020204" pitchFamily="34" charset="0"/>
              <a:cs typeface="Arial" panose="020B0604020202020204" pitchFamily="34" charset="0"/>
            </a:endParaRPr>
          </a:p>
          <a:p>
            <a:pPr>
              <a:lnSpc>
                <a:spcPct val="110000"/>
              </a:lnSpc>
              <a:spcBef>
                <a:spcPts val="0"/>
              </a:spcBef>
              <a:spcAft>
                <a:spcPts val="0"/>
              </a:spcAft>
            </a:pPr>
            <a:endParaRPr lang="en-US" sz="18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CDAF3C70-3F06-4597-AE16-5F5EF8F327DE}" type="slidenum">
              <a:rPr lang="en-ZA" smtClean="0"/>
              <a:pPr/>
              <a:t>12</a:t>
            </a:fld>
            <a:endParaRPr lang="en-ZA" dirty="0"/>
          </a:p>
        </p:txBody>
      </p:sp>
      <p:grpSp>
        <p:nvGrpSpPr>
          <p:cNvPr id="7" name="Group 6"/>
          <p:cNvGrpSpPr/>
          <p:nvPr/>
        </p:nvGrpSpPr>
        <p:grpSpPr>
          <a:xfrm>
            <a:off x="352264" y="700686"/>
            <a:ext cx="8369560" cy="792088"/>
            <a:chOff x="401748" y="1700808"/>
            <a:chExt cx="8130692" cy="792088"/>
          </a:xfrm>
        </p:grpSpPr>
        <p:sp>
          <p:nvSpPr>
            <p:cNvPr id="8" name="Rectangle 7"/>
            <p:cNvSpPr/>
            <p:nvPr/>
          </p:nvSpPr>
          <p:spPr>
            <a:xfrm>
              <a:off x="971600" y="1844824"/>
              <a:ext cx="7560840" cy="504056"/>
            </a:xfrm>
            <a:prstGeom prst="rect">
              <a:avLst/>
            </a:prstGeom>
            <a:solidFill>
              <a:schemeClr val="accent5">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0000"/>
                  </a:solidFill>
                  <a:latin typeface="Arial" panose="020B0604020202020204" pitchFamily="34" charset="0"/>
                  <a:cs typeface="Arial" panose="020B0604020202020204" pitchFamily="34" charset="0"/>
                </a:rPr>
                <a:t>Selection (</a:t>
              </a:r>
              <a:r>
                <a:rPr lang="en-US" b="1" dirty="0" err="1" smtClean="0">
                  <a:solidFill>
                    <a:srgbClr val="000000"/>
                  </a:solidFill>
                  <a:latin typeface="Arial" panose="020B0604020202020204" pitchFamily="34" charset="0"/>
                  <a:cs typeface="Arial" panose="020B0604020202020204" pitchFamily="34" charset="0"/>
                </a:rPr>
                <a:t>cont</a:t>
              </a:r>
              <a:r>
                <a:rPr lang="en-US" b="1" dirty="0" smtClean="0">
                  <a:solidFill>
                    <a:srgbClr val="000000"/>
                  </a:solidFill>
                  <a:latin typeface="Arial" panose="020B0604020202020204" pitchFamily="34" charset="0"/>
                  <a:cs typeface="Arial" panose="020B0604020202020204" pitchFamily="34" charset="0"/>
                </a:rPr>
                <a:t>)</a:t>
              </a:r>
              <a:endParaRPr lang="en-US" b="1" dirty="0">
                <a:solidFill>
                  <a:srgbClr val="000000"/>
                </a:solidFill>
                <a:latin typeface="Arial" panose="020B0604020202020204" pitchFamily="34" charset="0"/>
                <a:cs typeface="Arial" panose="020B0604020202020204" pitchFamily="34" charset="0"/>
              </a:endParaRPr>
            </a:p>
          </p:txBody>
        </p:sp>
        <p:sp>
          <p:nvSpPr>
            <p:cNvPr id="9" name="Oval 8"/>
            <p:cNvSpPr/>
            <p:nvPr/>
          </p:nvSpPr>
          <p:spPr>
            <a:xfrm>
              <a:off x="401748" y="1700808"/>
              <a:ext cx="792088" cy="792088"/>
            </a:xfrm>
            <a:prstGeom prst="ellipse">
              <a:avLst/>
            </a:prstGeom>
            <a:solidFill>
              <a:schemeClr val="accent5">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smtClean="0">
                  <a:latin typeface="Arial Black" panose="020B0A04020102020204" pitchFamily="34" charset="0"/>
                </a:rPr>
                <a:t>4</a:t>
              </a:r>
              <a:endParaRPr lang="en-ZA" sz="2000" dirty="0">
                <a:latin typeface="Arial Black" panose="020B0A04020102020204" pitchFamily="34" charset="0"/>
              </a:endParaRPr>
            </a:p>
          </p:txBody>
        </p:sp>
      </p:grpSp>
    </p:spTree>
    <p:extLst>
      <p:ext uri="{BB962C8B-B14F-4D97-AF65-F5344CB8AC3E}">
        <p14:creationId xmlns:p14="http://schemas.microsoft.com/office/powerpoint/2010/main" xmlns="" val="39128019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9261" y="0"/>
            <a:ext cx="8964488" cy="2062103"/>
          </a:xfrm>
          <a:prstGeom prst="rect">
            <a:avLst/>
          </a:prstGeom>
          <a:noFill/>
        </p:spPr>
        <p:txBody>
          <a:bodyPr wrap="square" rtlCol="0">
            <a:spAutoFit/>
          </a:bodyPr>
          <a:lstStyle/>
          <a:p>
            <a:pPr algn="ctr">
              <a:lnSpc>
                <a:spcPct val="150000"/>
              </a:lnSpc>
            </a:pPr>
            <a:r>
              <a:rPr lang="en-US" sz="2200" b="1" dirty="0">
                <a:solidFill>
                  <a:schemeClr val="accent2">
                    <a:lumMod val="75000"/>
                  </a:schemeClr>
                </a:solidFill>
                <a:latin typeface="Arial" panose="020B0604020202020204" pitchFamily="34" charset="0"/>
                <a:cs typeface="Arial" panose="020B0604020202020204" pitchFamily="34" charset="0"/>
              </a:rPr>
              <a:t>THE RECRUITMENT AND SELECTION PROCESS </a:t>
            </a:r>
            <a:r>
              <a:rPr lang="en-US" sz="1600" b="1" dirty="0" smtClean="0">
                <a:solidFill>
                  <a:schemeClr val="accent2">
                    <a:lumMod val="75000"/>
                  </a:schemeClr>
                </a:solidFill>
                <a:latin typeface="Arial" panose="020B0604020202020204" pitchFamily="34" charset="0"/>
                <a:cs typeface="Arial" panose="020B0604020202020204" pitchFamily="34" charset="0"/>
              </a:rPr>
              <a:t>(6)</a:t>
            </a:r>
            <a:r>
              <a:rPr lang="en-US" sz="2400" b="1" dirty="0" smtClean="0">
                <a:solidFill>
                  <a:srgbClr val="006666"/>
                </a:solidFill>
                <a:latin typeface="Arial" panose="020B0604020202020204" pitchFamily="34" charset="0"/>
                <a:cs typeface="Arial" panose="020B0604020202020204" pitchFamily="34" charset="0"/>
              </a:rPr>
              <a:t>  </a:t>
            </a:r>
            <a:endParaRPr lang="en-US" sz="2400" b="1" dirty="0">
              <a:solidFill>
                <a:srgbClr val="006666"/>
              </a:solidFill>
              <a:latin typeface="Arial" panose="020B0604020202020204" pitchFamily="34" charset="0"/>
              <a:cs typeface="Arial" panose="020B0604020202020204" pitchFamily="34" charset="0"/>
            </a:endParaRPr>
          </a:p>
          <a:p>
            <a:pPr algn="ctr">
              <a:lnSpc>
                <a:spcPct val="150000"/>
              </a:lnSpc>
            </a:pPr>
            <a:endParaRPr lang="en-US" sz="2400" b="1" dirty="0">
              <a:solidFill>
                <a:srgbClr val="006666"/>
              </a:solidFill>
              <a:latin typeface="Arial" panose="020B0604020202020204" pitchFamily="34" charset="0"/>
              <a:cs typeface="Arial" panose="020B0604020202020204" pitchFamily="34" charset="0"/>
            </a:endParaRPr>
          </a:p>
          <a:p>
            <a:pPr algn="ctr">
              <a:lnSpc>
                <a:spcPct val="150000"/>
              </a:lnSpc>
            </a:pPr>
            <a:endParaRPr lang="en-US" sz="2400" b="1" dirty="0">
              <a:solidFill>
                <a:srgbClr val="006666"/>
              </a:solidFill>
              <a:latin typeface="Arial" panose="020B0604020202020204" pitchFamily="34" charset="0"/>
              <a:cs typeface="Arial" panose="020B0604020202020204" pitchFamily="34" charset="0"/>
            </a:endParaRPr>
          </a:p>
          <a:p>
            <a:pPr algn="ctr"/>
            <a:r>
              <a:rPr lang="en-US" sz="2000" b="1" dirty="0">
                <a:solidFill>
                  <a:srgbClr val="006666"/>
                </a:solidFill>
                <a:latin typeface="Arial" panose="020B0604020202020204" pitchFamily="34" charset="0"/>
                <a:cs typeface="Arial" panose="020B0604020202020204" pitchFamily="34" charset="0"/>
              </a:rPr>
              <a:t>     </a:t>
            </a:r>
          </a:p>
        </p:txBody>
      </p:sp>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422972" y="6597352"/>
            <a:ext cx="221036" cy="267570"/>
          </a:xfrm>
          <a:prstGeom prst="rect">
            <a:avLst/>
          </a:prstGeom>
        </p:spPr>
      </p:pic>
      <p:sp>
        <p:nvSpPr>
          <p:cNvPr id="13" name="Content Placeholder 2"/>
          <p:cNvSpPr txBox="1">
            <a:spLocks/>
          </p:cNvSpPr>
          <p:nvPr/>
        </p:nvSpPr>
        <p:spPr bwMode="auto">
          <a:xfrm>
            <a:off x="451911" y="1654609"/>
            <a:ext cx="8269914" cy="43734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288925" indent="-231775" algn="just">
              <a:lnSpc>
                <a:spcPct val="110000"/>
              </a:lnSpc>
              <a:spcBef>
                <a:spcPts val="0"/>
              </a:spcBef>
              <a:spcAft>
                <a:spcPts val="0"/>
              </a:spcAft>
              <a:buFont typeface="Wingdings" panose="05000000000000000000" pitchFamily="2" charset="2"/>
              <a:buChar char="§"/>
              <a:defRPr/>
            </a:pPr>
            <a:r>
              <a:rPr lang="en-US" sz="1800" dirty="0" smtClean="0">
                <a:latin typeface="Arial" panose="020B0604020202020204" pitchFamily="34" charset="0"/>
                <a:ea typeface="Times New Roman" panose="02020603050405020304" pitchFamily="18" charset="0"/>
                <a:cs typeface="Arial" panose="020B0604020202020204" pitchFamily="34" charset="0"/>
              </a:rPr>
              <a:t>Employees </a:t>
            </a:r>
            <a:r>
              <a:rPr lang="en-US" sz="1800" dirty="0">
                <a:latin typeface="Arial" panose="020B0604020202020204" pitchFamily="34" charset="0"/>
                <a:ea typeface="Times New Roman" panose="02020603050405020304" pitchFamily="18" charset="0"/>
                <a:cs typeface="Arial" panose="020B0604020202020204" pitchFamily="34" charset="0"/>
              </a:rPr>
              <a:t>who are appointed to the Public Service for a period exceeding one year shall serve a probationary period of 12 calendar months, excluding leave taken.</a:t>
            </a:r>
          </a:p>
          <a:p>
            <a:pPr marL="288925" indent="-231775" algn="just">
              <a:lnSpc>
                <a:spcPct val="110000"/>
              </a:lnSpc>
              <a:spcBef>
                <a:spcPts val="0"/>
              </a:spcBef>
              <a:spcAft>
                <a:spcPts val="0"/>
              </a:spcAft>
              <a:buFont typeface="Wingdings" panose="05000000000000000000" pitchFamily="2" charset="2"/>
              <a:buChar char="§"/>
              <a:defRPr/>
            </a:pPr>
            <a:r>
              <a:rPr lang="en-US" sz="1800" dirty="0" smtClean="0">
                <a:latin typeface="Arial" panose="020B0604020202020204" pitchFamily="34" charset="0"/>
                <a:ea typeface="Times New Roman" panose="02020603050405020304" pitchFamily="18" charset="0"/>
                <a:cs typeface="Arial" panose="020B0604020202020204" pitchFamily="34" charset="0"/>
              </a:rPr>
              <a:t>An employee serving </a:t>
            </a:r>
            <a:r>
              <a:rPr lang="en-US" sz="1800" dirty="0">
                <a:latin typeface="Arial" panose="020B0604020202020204" pitchFamily="34" charset="0"/>
                <a:ea typeface="Times New Roman" panose="02020603050405020304" pitchFamily="18" charset="0"/>
                <a:cs typeface="Arial" panose="020B0604020202020204" pitchFamily="34" charset="0"/>
              </a:rPr>
              <a:t>probation </a:t>
            </a:r>
            <a:r>
              <a:rPr lang="en-US" sz="1800" dirty="0" smtClean="0">
                <a:latin typeface="Arial" panose="020B0604020202020204" pitchFamily="34" charset="0"/>
                <a:ea typeface="Times New Roman" panose="02020603050405020304" pitchFamily="18" charset="0"/>
                <a:cs typeface="Arial" panose="020B0604020202020204" pitchFamily="34" charset="0"/>
              </a:rPr>
              <a:t>should </a:t>
            </a:r>
            <a:r>
              <a:rPr lang="en-US" sz="1800" dirty="0">
                <a:latin typeface="Arial" panose="020B0604020202020204" pitchFamily="34" charset="0"/>
                <a:ea typeface="Times New Roman" panose="02020603050405020304" pitchFamily="18" charset="0"/>
                <a:cs typeface="Arial" panose="020B0604020202020204" pitchFamily="34" charset="0"/>
              </a:rPr>
              <a:t>be made aware of the performance and other requirements for obtaining confirmation of probation. </a:t>
            </a:r>
            <a:endParaRPr lang="en-US" sz="1800" dirty="0" smtClean="0">
              <a:latin typeface="Arial" panose="020B0604020202020204" pitchFamily="34" charset="0"/>
              <a:ea typeface="Times New Roman" panose="02020603050405020304" pitchFamily="18" charset="0"/>
              <a:cs typeface="Arial" panose="020B0604020202020204" pitchFamily="34" charset="0"/>
            </a:endParaRPr>
          </a:p>
          <a:p>
            <a:pPr marL="288925" indent="-231775" algn="just">
              <a:lnSpc>
                <a:spcPct val="110000"/>
              </a:lnSpc>
              <a:spcBef>
                <a:spcPts val="0"/>
              </a:spcBef>
              <a:spcAft>
                <a:spcPts val="0"/>
              </a:spcAft>
              <a:buFont typeface="Wingdings" panose="05000000000000000000" pitchFamily="2" charset="2"/>
              <a:buChar char="§"/>
              <a:defRPr/>
            </a:pPr>
            <a:r>
              <a:rPr lang="en-US" sz="1800" dirty="0" smtClean="0">
                <a:latin typeface="Arial" panose="020B0604020202020204" pitchFamily="34" charset="0"/>
                <a:ea typeface="Times New Roman" panose="02020603050405020304" pitchFamily="18" charset="0"/>
                <a:cs typeface="Arial" panose="020B0604020202020204" pitchFamily="34" charset="0"/>
              </a:rPr>
              <a:t>Written </a:t>
            </a:r>
            <a:r>
              <a:rPr lang="en-US" sz="1800" dirty="0">
                <a:latin typeface="Arial" panose="020B0604020202020204" pitchFamily="34" charset="0"/>
                <a:ea typeface="Times New Roman" panose="02020603050405020304" pitchFamily="18" charset="0"/>
                <a:cs typeface="Arial" panose="020B0604020202020204" pitchFamily="34" charset="0"/>
              </a:rPr>
              <a:t>feedback on </a:t>
            </a:r>
            <a:r>
              <a:rPr lang="en-US" sz="1800" dirty="0" smtClean="0">
                <a:latin typeface="Arial" panose="020B0604020202020204" pitchFamily="34" charset="0"/>
                <a:ea typeface="Times New Roman" panose="02020603050405020304" pitchFamily="18" charset="0"/>
                <a:cs typeface="Arial" panose="020B0604020202020204" pitchFamily="34" charset="0"/>
              </a:rPr>
              <a:t>performance </a:t>
            </a:r>
            <a:r>
              <a:rPr lang="en-US" sz="1800" dirty="0">
                <a:latin typeface="Arial" panose="020B0604020202020204" pitchFamily="34" charset="0"/>
                <a:ea typeface="Times New Roman" panose="02020603050405020304" pitchFamily="18" charset="0"/>
                <a:cs typeface="Arial" panose="020B0604020202020204" pitchFamily="34" charset="0"/>
              </a:rPr>
              <a:t>and compliance with other </a:t>
            </a:r>
            <a:r>
              <a:rPr lang="en-US" sz="1800" dirty="0" smtClean="0">
                <a:latin typeface="Arial" panose="020B0604020202020204" pitchFamily="34" charset="0"/>
                <a:ea typeface="Times New Roman" panose="02020603050405020304" pitchFamily="18" charset="0"/>
                <a:cs typeface="Arial" panose="020B0604020202020204" pitchFamily="34" charset="0"/>
              </a:rPr>
              <a:t>requirements should be provided on a quarterly basis.</a:t>
            </a:r>
            <a:endParaRPr lang="en-US" sz="1800" dirty="0">
              <a:latin typeface="Arial" panose="020B0604020202020204" pitchFamily="34" charset="0"/>
              <a:ea typeface="Times New Roman" panose="02020603050405020304" pitchFamily="18" charset="0"/>
              <a:cs typeface="Arial" panose="020B0604020202020204" pitchFamily="34" charset="0"/>
            </a:endParaRPr>
          </a:p>
          <a:p>
            <a:pPr marL="288925" indent="-231775" algn="just">
              <a:lnSpc>
                <a:spcPct val="110000"/>
              </a:lnSpc>
              <a:spcBef>
                <a:spcPts val="0"/>
              </a:spcBef>
              <a:spcAft>
                <a:spcPts val="0"/>
              </a:spcAft>
              <a:buFont typeface="Wingdings" panose="05000000000000000000" pitchFamily="2" charset="2"/>
              <a:buChar char="§"/>
              <a:defRPr/>
            </a:pPr>
            <a:r>
              <a:rPr lang="en-US" sz="1800" dirty="0">
                <a:latin typeface="Arial" panose="020B0604020202020204" pitchFamily="34" charset="0"/>
                <a:ea typeface="Times New Roman" panose="02020603050405020304" pitchFamily="18" charset="0"/>
                <a:cs typeface="Arial" panose="020B0604020202020204" pitchFamily="34" charset="0"/>
              </a:rPr>
              <a:t>If necessary, the probationer receives training, counselling or other assistance to meet the requirements for confirmation of </a:t>
            </a:r>
            <a:r>
              <a:rPr lang="en-US" sz="1800" dirty="0" smtClean="0">
                <a:latin typeface="Arial" panose="020B0604020202020204" pitchFamily="34" charset="0"/>
                <a:ea typeface="Times New Roman" panose="02020603050405020304" pitchFamily="18" charset="0"/>
                <a:cs typeface="Arial" panose="020B0604020202020204" pitchFamily="34" charset="0"/>
              </a:rPr>
              <a:t>probation.</a:t>
            </a:r>
          </a:p>
          <a:p>
            <a:pPr marL="288925" indent="-231775" algn="just">
              <a:lnSpc>
                <a:spcPct val="110000"/>
              </a:lnSpc>
              <a:spcBef>
                <a:spcPts val="0"/>
              </a:spcBef>
              <a:spcAft>
                <a:spcPts val="0"/>
              </a:spcAft>
              <a:buFont typeface="Wingdings" panose="05000000000000000000" pitchFamily="2" charset="2"/>
              <a:buChar char="§"/>
              <a:defRPr/>
            </a:pPr>
            <a:r>
              <a:rPr lang="en-US" sz="1800" dirty="0" smtClean="0">
                <a:latin typeface="Arial" panose="020B0604020202020204" pitchFamily="34" charset="0"/>
                <a:ea typeface="Times New Roman" panose="02020603050405020304" pitchFamily="18" charset="0"/>
                <a:cs typeface="Arial" panose="020B0604020202020204" pitchFamily="34" charset="0"/>
              </a:rPr>
              <a:t>At the </a:t>
            </a:r>
            <a:r>
              <a:rPr lang="en-US" sz="1800" dirty="0">
                <a:latin typeface="Arial" panose="020B0604020202020204" pitchFamily="34" charset="0"/>
                <a:ea typeface="Times New Roman" panose="02020603050405020304" pitchFamily="18" charset="0"/>
                <a:cs typeface="Arial" panose="020B0604020202020204" pitchFamily="34" charset="0"/>
              </a:rPr>
              <a:t>end of the period, </a:t>
            </a:r>
            <a:r>
              <a:rPr lang="en-US" sz="1800" dirty="0" smtClean="0">
                <a:latin typeface="Arial" panose="020B0604020202020204" pitchFamily="34" charset="0"/>
                <a:ea typeface="Times New Roman" panose="02020603050405020304" pitchFamily="18" charset="0"/>
                <a:cs typeface="Arial" panose="020B0604020202020204" pitchFamily="34" charset="0"/>
              </a:rPr>
              <a:t>written </a:t>
            </a:r>
            <a:r>
              <a:rPr lang="en-US" sz="1800" dirty="0">
                <a:latin typeface="Arial" panose="020B0604020202020204" pitchFamily="34" charset="0"/>
                <a:ea typeface="Times New Roman" panose="02020603050405020304" pitchFamily="18" charset="0"/>
                <a:cs typeface="Arial" panose="020B0604020202020204" pitchFamily="34" charset="0"/>
              </a:rPr>
              <a:t>confirmation of appointment or transfer if </a:t>
            </a:r>
            <a:r>
              <a:rPr lang="en-US" sz="1800" dirty="0" smtClean="0">
                <a:latin typeface="Arial" panose="020B0604020202020204" pitchFamily="34" charset="0"/>
                <a:ea typeface="Times New Roman" panose="02020603050405020304" pitchFamily="18" charset="0"/>
                <a:cs typeface="Arial" panose="020B0604020202020204" pitchFamily="34" charset="0"/>
              </a:rPr>
              <a:t>the employee has </a:t>
            </a:r>
            <a:r>
              <a:rPr lang="en-US" sz="1800" dirty="0">
                <a:latin typeface="Arial" panose="020B0604020202020204" pitchFamily="34" charset="0"/>
                <a:ea typeface="Times New Roman" panose="02020603050405020304" pitchFamily="18" charset="0"/>
                <a:cs typeface="Arial" panose="020B0604020202020204" pitchFamily="34" charset="0"/>
              </a:rPr>
              <a:t>met the requirements for confirmation of probation</a:t>
            </a:r>
            <a:r>
              <a:rPr lang="en-US" sz="1800" dirty="0" smtClean="0">
                <a:latin typeface="Arial" panose="020B0604020202020204" pitchFamily="34" charset="0"/>
                <a:ea typeface="Times New Roman" panose="02020603050405020304" pitchFamily="18" charset="0"/>
                <a:cs typeface="Arial" panose="020B0604020202020204" pitchFamily="34" charset="0"/>
              </a:rPr>
              <a:t>.</a:t>
            </a:r>
          </a:p>
          <a:p>
            <a:pPr marL="288925" indent="-231775" algn="just">
              <a:lnSpc>
                <a:spcPct val="110000"/>
              </a:lnSpc>
              <a:spcBef>
                <a:spcPts val="0"/>
              </a:spcBef>
              <a:spcAft>
                <a:spcPts val="0"/>
              </a:spcAft>
              <a:buFont typeface="Wingdings" panose="05000000000000000000" pitchFamily="2" charset="2"/>
              <a:buChar char="§"/>
              <a:defRPr/>
            </a:pPr>
            <a:r>
              <a:rPr lang="en-GB" altLang="en-US" sz="1800" dirty="0">
                <a:latin typeface="Arial" panose="020B0604020202020204" pitchFamily="34" charset="0"/>
                <a:ea typeface="SimSun" panose="02010600030101010101" pitchFamily="2" charset="-122"/>
                <a:cs typeface="Arial" panose="020B0604020202020204" pitchFamily="34" charset="0"/>
              </a:rPr>
              <a:t>The period of probation can be extended­ by a period equivalent to the delay in signing a performance agreement or by the period required to comply with all other conditions to which his or her appointment is subject to</a:t>
            </a:r>
            <a:r>
              <a:rPr lang="en-GB" altLang="en-US" sz="1800" dirty="0" smtClean="0">
                <a:latin typeface="Arial" panose="020B0604020202020204" pitchFamily="34" charset="0"/>
                <a:ea typeface="SimSun" panose="02010600030101010101" pitchFamily="2" charset="-122"/>
                <a:cs typeface="Arial" panose="020B0604020202020204" pitchFamily="34" charset="0"/>
              </a:rPr>
              <a:t>.</a:t>
            </a:r>
            <a:endParaRPr lang="en-US" sz="1800" dirty="0">
              <a:latin typeface="Arial" panose="020B0604020202020204" pitchFamily="34" charset="0"/>
              <a:cs typeface="Arial" panose="020B0604020202020204" pitchFamily="34" charset="0"/>
            </a:endParaRPr>
          </a:p>
          <a:p>
            <a:pPr marL="0" indent="0" algn="just">
              <a:lnSpc>
                <a:spcPct val="110000"/>
              </a:lnSpc>
              <a:spcAft>
                <a:spcPts val="0"/>
              </a:spcAft>
              <a:buNone/>
            </a:pPr>
            <a:endParaRPr lang="en-US" sz="18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CDAF3C70-3F06-4597-AE16-5F5EF8F327DE}" type="slidenum">
              <a:rPr lang="en-ZA" smtClean="0"/>
              <a:pPr/>
              <a:t>13</a:t>
            </a:fld>
            <a:endParaRPr lang="en-ZA" dirty="0"/>
          </a:p>
        </p:txBody>
      </p:sp>
      <p:grpSp>
        <p:nvGrpSpPr>
          <p:cNvPr id="7" name="Group 6"/>
          <p:cNvGrpSpPr/>
          <p:nvPr/>
        </p:nvGrpSpPr>
        <p:grpSpPr>
          <a:xfrm>
            <a:off x="352264" y="700686"/>
            <a:ext cx="8369560" cy="792088"/>
            <a:chOff x="401748" y="1700808"/>
            <a:chExt cx="8130692" cy="792088"/>
          </a:xfrm>
        </p:grpSpPr>
        <p:sp>
          <p:nvSpPr>
            <p:cNvPr id="8" name="Rectangle 7"/>
            <p:cNvSpPr/>
            <p:nvPr/>
          </p:nvSpPr>
          <p:spPr>
            <a:xfrm>
              <a:off x="971600" y="1844824"/>
              <a:ext cx="7560840" cy="504056"/>
            </a:xfrm>
            <a:prstGeom prst="rect">
              <a:avLst/>
            </a:prstGeom>
            <a:solidFill>
              <a:schemeClr val="accent5">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0000"/>
                  </a:solidFill>
                  <a:latin typeface="Arial" panose="020B0604020202020204" pitchFamily="34" charset="0"/>
                  <a:cs typeface="Arial" panose="020B0604020202020204" pitchFamily="34" charset="0"/>
                </a:rPr>
                <a:t>Appointment and probation</a:t>
              </a:r>
              <a:endParaRPr lang="en-US" b="1" dirty="0">
                <a:solidFill>
                  <a:srgbClr val="000000"/>
                </a:solidFill>
                <a:latin typeface="Arial" panose="020B0604020202020204" pitchFamily="34" charset="0"/>
                <a:cs typeface="Arial" panose="020B0604020202020204" pitchFamily="34" charset="0"/>
              </a:endParaRPr>
            </a:p>
          </p:txBody>
        </p:sp>
        <p:sp>
          <p:nvSpPr>
            <p:cNvPr id="9" name="Oval 8"/>
            <p:cNvSpPr/>
            <p:nvPr/>
          </p:nvSpPr>
          <p:spPr>
            <a:xfrm>
              <a:off x="401748" y="1700808"/>
              <a:ext cx="792088" cy="792088"/>
            </a:xfrm>
            <a:prstGeom prst="ellipse">
              <a:avLst/>
            </a:prstGeom>
            <a:solidFill>
              <a:schemeClr val="accent5">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smtClean="0">
                  <a:latin typeface="Arial Black" panose="020B0A04020102020204" pitchFamily="34" charset="0"/>
                </a:rPr>
                <a:t>5</a:t>
              </a:r>
              <a:endParaRPr lang="en-ZA" sz="2000" dirty="0">
                <a:latin typeface="Arial Black" panose="020B0A04020102020204" pitchFamily="34" charset="0"/>
              </a:endParaRPr>
            </a:p>
          </p:txBody>
        </p:sp>
      </p:grpSp>
    </p:spTree>
    <p:extLst>
      <p:ext uri="{BB962C8B-B14F-4D97-AF65-F5344CB8AC3E}">
        <p14:creationId xmlns:p14="http://schemas.microsoft.com/office/powerpoint/2010/main" xmlns="" val="35499485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7569"/>
            <a:ext cx="8604448" cy="600164"/>
          </a:xfrm>
          <a:prstGeom prst="rect">
            <a:avLst/>
          </a:prstGeom>
          <a:noFill/>
        </p:spPr>
        <p:txBody>
          <a:bodyPr wrap="square" rtlCol="0">
            <a:spAutoFit/>
          </a:bodyPr>
          <a:lstStyle/>
          <a:p>
            <a:pPr algn="ctr">
              <a:lnSpc>
                <a:spcPct val="150000"/>
              </a:lnSpc>
            </a:pPr>
            <a:r>
              <a:rPr lang="en-US" sz="2200" b="1" dirty="0">
                <a:solidFill>
                  <a:schemeClr val="accent2">
                    <a:lumMod val="75000"/>
                  </a:schemeClr>
                </a:solidFill>
                <a:latin typeface="Arial" panose="020B0604020202020204" pitchFamily="34" charset="0"/>
                <a:cs typeface="Arial" panose="020B0604020202020204" pitchFamily="34" charset="0"/>
              </a:rPr>
              <a:t>THE RECRUITMENT AND SELECTION PROCESS </a:t>
            </a:r>
            <a:r>
              <a:rPr lang="en-US" sz="1600" b="1" dirty="0" smtClean="0">
                <a:solidFill>
                  <a:schemeClr val="accent2">
                    <a:lumMod val="75000"/>
                  </a:schemeClr>
                </a:solidFill>
                <a:latin typeface="Arial" panose="020B0604020202020204" pitchFamily="34" charset="0"/>
                <a:cs typeface="Arial" panose="020B0604020202020204" pitchFamily="34" charset="0"/>
              </a:rPr>
              <a:t>(7)</a:t>
            </a:r>
            <a:r>
              <a:rPr lang="en-US" sz="2200" b="1" dirty="0" smtClean="0">
                <a:solidFill>
                  <a:srgbClr val="006666"/>
                </a:solidFill>
                <a:latin typeface="Arial" panose="020B0604020202020204" pitchFamily="34" charset="0"/>
                <a:cs typeface="Arial" panose="020B0604020202020204" pitchFamily="34" charset="0"/>
              </a:rPr>
              <a:t>        </a:t>
            </a:r>
            <a:endParaRPr lang="en-US" sz="2200" b="1" dirty="0">
              <a:solidFill>
                <a:srgbClr val="006666"/>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422972" y="6597352"/>
            <a:ext cx="221036" cy="267570"/>
          </a:xfrm>
          <a:prstGeom prst="rect">
            <a:avLst/>
          </a:prstGeom>
        </p:spPr>
      </p:pic>
      <p:sp>
        <p:nvSpPr>
          <p:cNvPr id="13" name="Content Placeholder 2"/>
          <p:cNvSpPr txBox="1">
            <a:spLocks/>
          </p:cNvSpPr>
          <p:nvPr/>
        </p:nvSpPr>
        <p:spPr bwMode="auto">
          <a:xfrm>
            <a:off x="331905" y="1556792"/>
            <a:ext cx="8367304" cy="49821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400050" algn="just">
              <a:spcBef>
                <a:spcPct val="0"/>
              </a:spcBef>
              <a:spcAft>
                <a:spcPts val="600"/>
              </a:spcAft>
              <a:buFont typeface="Wingdings" panose="05000000000000000000" pitchFamily="2" charset="2"/>
              <a:buChar char="§"/>
              <a:defRPr/>
            </a:pPr>
            <a:r>
              <a:rPr lang="en-US" sz="1800" dirty="0" smtClean="0">
                <a:latin typeface="Arial" panose="020B0604020202020204" pitchFamily="34" charset="0"/>
                <a:ea typeface="Times New Roman" panose="02020603050405020304" pitchFamily="18" charset="0"/>
                <a:cs typeface="Arial" panose="020B0604020202020204" pitchFamily="34" charset="0"/>
              </a:rPr>
              <a:t>Vacancies </a:t>
            </a:r>
            <a:r>
              <a:rPr lang="en-US" sz="1800" dirty="0">
                <a:latin typeface="Arial" panose="020B0604020202020204" pitchFamily="34" charset="0"/>
                <a:ea typeface="Times New Roman" panose="02020603050405020304" pitchFamily="18" charset="0"/>
                <a:cs typeface="Arial" panose="020B0604020202020204" pitchFamily="34" charset="0"/>
              </a:rPr>
              <a:t>in the </a:t>
            </a:r>
            <a:r>
              <a:rPr lang="en-US" sz="1800" dirty="0" smtClean="0">
                <a:latin typeface="Arial" panose="020B0604020202020204" pitchFamily="34" charset="0"/>
                <a:ea typeface="Times New Roman" panose="02020603050405020304" pitchFamily="18" charset="0"/>
                <a:cs typeface="Arial" panose="020B0604020202020204" pitchFamily="34" charset="0"/>
              </a:rPr>
              <a:t>Offices </a:t>
            </a:r>
            <a:r>
              <a:rPr lang="en-US" sz="1800" dirty="0">
                <a:latin typeface="Arial" panose="020B0604020202020204" pitchFamily="34" charset="0"/>
                <a:ea typeface="Times New Roman" panose="02020603050405020304" pitchFamily="18" charset="0"/>
                <a:cs typeface="Arial" panose="020B0604020202020204" pitchFamily="34" charset="0"/>
              </a:rPr>
              <a:t>of the EA or a </a:t>
            </a:r>
            <a:r>
              <a:rPr lang="en-US" sz="1800" dirty="0" smtClean="0">
                <a:latin typeface="Arial" panose="020B0604020202020204" pitchFamily="34" charset="0"/>
                <a:ea typeface="Times New Roman" panose="02020603050405020304" pitchFamily="18" charset="0"/>
                <a:cs typeface="Arial" panose="020B0604020202020204" pitchFamily="34" charset="0"/>
              </a:rPr>
              <a:t>DM are filled </a:t>
            </a:r>
            <a:r>
              <a:rPr lang="en-US" sz="1800" dirty="0">
                <a:latin typeface="Arial" panose="020B0604020202020204" pitchFamily="34" charset="0"/>
                <a:ea typeface="Times New Roman" panose="02020603050405020304" pitchFamily="18" charset="0"/>
                <a:cs typeface="Arial" panose="020B0604020202020204" pitchFamily="34" charset="0"/>
              </a:rPr>
              <a:t>by means of­ an appointment in terms of section 9 of the </a:t>
            </a:r>
            <a:r>
              <a:rPr lang="en-US" sz="1800" dirty="0" smtClean="0">
                <a:latin typeface="Arial" panose="020B0604020202020204" pitchFamily="34" charset="0"/>
                <a:ea typeface="Times New Roman" panose="02020603050405020304" pitchFamily="18" charset="0"/>
                <a:cs typeface="Arial" panose="020B0604020202020204" pitchFamily="34" charset="0"/>
              </a:rPr>
              <a:t>Act.</a:t>
            </a:r>
          </a:p>
          <a:p>
            <a:pPr marL="400050" algn="just">
              <a:spcBef>
                <a:spcPct val="0"/>
              </a:spcBef>
              <a:spcAft>
                <a:spcPts val="600"/>
              </a:spcAft>
              <a:buFont typeface="Wingdings" panose="05000000000000000000" pitchFamily="2" charset="2"/>
              <a:buChar char="§"/>
              <a:defRPr/>
            </a:pPr>
            <a:r>
              <a:rPr lang="en-US" sz="1800" dirty="0" smtClean="0">
                <a:latin typeface="Arial" panose="020B0604020202020204" pitchFamily="34" charset="0"/>
                <a:ea typeface="Times New Roman" panose="02020603050405020304" pitchFamily="18" charset="0"/>
                <a:cs typeface="Arial" panose="020B0604020202020204" pitchFamily="34" charset="0"/>
              </a:rPr>
              <a:t>The appointment is linked to the </a:t>
            </a:r>
            <a:r>
              <a:rPr lang="en-US" sz="1800" dirty="0">
                <a:latin typeface="Arial" panose="020B0604020202020204" pitchFamily="34" charset="0"/>
                <a:ea typeface="Times New Roman" panose="02020603050405020304" pitchFamily="18" charset="0"/>
                <a:cs typeface="Arial" panose="020B0604020202020204" pitchFamily="34" charset="0"/>
              </a:rPr>
              <a:t>term of office of the incumbent EA or </a:t>
            </a:r>
            <a:r>
              <a:rPr lang="en-US" sz="1800" dirty="0" smtClean="0">
                <a:latin typeface="Arial" panose="020B0604020202020204" pitchFamily="34" charset="0"/>
                <a:ea typeface="Times New Roman" panose="02020603050405020304" pitchFamily="18" charset="0"/>
                <a:cs typeface="Arial" panose="020B0604020202020204" pitchFamily="34" charset="0"/>
              </a:rPr>
              <a:t>DM.</a:t>
            </a:r>
          </a:p>
          <a:p>
            <a:pPr marL="400050" algn="just">
              <a:spcBef>
                <a:spcPct val="0"/>
              </a:spcBef>
              <a:spcAft>
                <a:spcPts val="600"/>
              </a:spcAft>
              <a:buFont typeface="Wingdings" panose="05000000000000000000" pitchFamily="2" charset="2"/>
              <a:buChar char="§"/>
              <a:defRPr/>
            </a:pPr>
            <a:r>
              <a:rPr lang="en-US" sz="1800" dirty="0" smtClean="0">
                <a:latin typeface="Arial" panose="020B0604020202020204" pitchFamily="34" charset="0"/>
                <a:ea typeface="Times New Roman" panose="02020603050405020304" pitchFamily="18" charset="0"/>
                <a:cs typeface="Arial" panose="020B0604020202020204" pitchFamily="34" charset="0"/>
              </a:rPr>
              <a:t>It will </a:t>
            </a:r>
            <a:r>
              <a:rPr lang="en-US" sz="1800" dirty="0">
                <a:latin typeface="Arial" panose="020B0604020202020204" pitchFamily="34" charset="0"/>
                <a:ea typeface="Times New Roman" panose="02020603050405020304" pitchFamily="18" charset="0"/>
                <a:cs typeface="Arial" panose="020B0604020202020204" pitchFamily="34" charset="0"/>
              </a:rPr>
              <a:t>terminate at the end of the first month after the month which the term of that EA or DM terminates for any </a:t>
            </a:r>
            <a:r>
              <a:rPr lang="en-US" sz="1800" dirty="0" smtClean="0">
                <a:latin typeface="Arial" panose="020B0604020202020204" pitchFamily="34" charset="0"/>
                <a:ea typeface="Times New Roman" panose="02020603050405020304" pitchFamily="18" charset="0"/>
                <a:cs typeface="Arial" panose="020B0604020202020204" pitchFamily="34" charset="0"/>
              </a:rPr>
              <a:t>reason.</a:t>
            </a:r>
          </a:p>
          <a:p>
            <a:pPr marL="400050" algn="just">
              <a:spcBef>
                <a:spcPct val="0"/>
              </a:spcBef>
              <a:spcAft>
                <a:spcPts val="600"/>
              </a:spcAft>
              <a:buFont typeface="Wingdings" panose="05000000000000000000" pitchFamily="2" charset="2"/>
              <a:buChar char="§"/>
              <a:defRPr/>
            </a:pPr>
            <a:r>
              <a:rPr lang="en-US" sz="1800" dirty="0" smtClean="0">
                <a:latin typeface="Arial" panose="020B0604020202020204" pitchFamily="34" charset="0"/>
                <a:ea typeface="Times New Roman" panose="02020603050405020304" pitchFamily="18" charset="0"/>
                <a:cs typeface="Arial" panose="020B0604020202020204" pitchFamily="34" charset="0"/>
              </a:rPr>
              <a:t>Subject </a:t>
            </a:r>
            <a:r>
              <a:rPr lang="en-US" sz="1800" dirty="0">
                <a:latin typeface="Arial" panose="020B0604020202020204" pitchFamily="34" charset="0"/>
                <a:ea typeface="Times New Roman" panose="02020603050405020304" pitchFamily="18" charset="0"/>
                <a:cs typeface="Arial" panose="020B0604020202020204" pitchFamily="34" charset="0"/>
              </a:rPr>
              <a:t>to the appointment criteria, these appointments can be made without having been advertised. </a:t>
            </a:r>
            <a:endParaRPr lang="en-US" sz="1800" dirty="0" smtClean="0">
              <a:latin typeface="Arial" panose="020B0604020202020204" pitchFamily="34" charset="0"/>
              <a:ea typeface="Times New Roman" panose="02020603050405020304" pitchFamily="18" charset="0"/>
              <a:cs typeface="Arial" panose="020B0604020202020204" pitchFamily="34" charset="0"/>
            </a:endParaRPr>
          </a:p>
          <a:p>
            <a:pPr marL="400050" algn="just">
              <a:spcBef>
                <a:spcPct val="0"/>
              </a:spcBef>
              <a:spcAft>
                <a:spcPts val="600"/>
              </a:spcAft>
              <a:buFont typeface="Wingdings" panose="05000000000000000000" pitchFamily="2" charset="2"/>
              <a:buChar char="§"/>
              <a:defRPr/>
            </a:pPr>
            <a:r>
              <a:rPr lang="en-US" sz="1800" dirty="0" smtClean="0">
                <a:latin typeface="Arial" panose="020B0604020202020204" pitchFamily="34" charset="0"/>
                <a:ea typeface="Times New Roman" panose="02020603050405020304" pitchFamily="18" charset="0"/>
                <a:cs typeface="Arial" panose="020B0604020202020204" pitchFamily="34" charset="0"/>
              </a:rPr>
              <a:t>These </a:t>
            </a:r>
            <a:r>
              <a:rPr lang="en-US" sz="1800" dirty="0">
                <a:latin typeface="Arial" panose="020B0604020202020204" pitchFamily="34" charset="0"/>
                <a:ea typeface="Times New Roman" panose="02020603050405020304" pitchFamily="18" charset="0"/>
                <a:cs typeface="Arial" panose="020B0604020202020204" pitchFamily="34" charset="0"/>
              </a:rPr>
              <a:t>employees shall not be transferred to posts within the department without following a recruitment and selection process in terms of the Regulations.</a:t>
            </a:r>
          </a:p>
          <a:p>
            <a:pPr marL="57150" indent="0" algn="just">
              <a:lnSpc>
                <a:spcPct val="130000"/>
              </a:lnSpc>
              <a:spcBef>
                <a:spcPct val="0"/>
              </a:spcBef>
              <a:buFontTx/>
              <a:buNone/>
              <a:defRPr/>
            </a:pPr>
            <a:endParaRPr lang="en-ZA" altLang="en-US" sz="1800" dirty="0">
              <a:latin typeface="Arial" panose="020B0604020202020204" pitchFamily="34" charset="0"/>
              <a:ea typeface="SimSun" panose="02010600030101010101" pitchFamily="2" charset="-122"/>
              <a:cs typeface="Arial" panose="020B0604020202020204" pitchFamily="34" charset="0"/>
            </a:endParaRPr>
          </a:p>
          <a:p>
            <a:pPr algn="just"/>
            <a:endParaRPr lang="en-US" sz="18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CDAF3C70-3F06-4597-AE16-5F5EF8F327DE}" type="slidenum">
              <a:rPr lang="en-ZA" smtClean="0"/>
              <a:pPr/>
              <a:t>14</a:t>
            </a:fld>
            <a:endParaRPr lang="en-ZA" dirty="0"/>
          </a:p>
        </p:txBody>
      </p:sp>
      <p:grpSp>
        <p:nvGrpSpPr>
          <p:cNvPr id="8" name="Group 7"/>
          <p:cNvGrpSpPr/>
          <p:nvPr/>
        </p:nvGrpSpPr>
        <p:grpSpPr>
          <a:xfrm>
            <a:off x="352264" y="700686"/>
            <a:ext cx="8369560" cy="792088"/>
            <a:chOff x="401748" y="1700808"/>
            <a:chExt cx="8130692" cy="792088"/>
          </a:xfrm>
        </p:grpSpPr>
        <p:sp>
          <p:nvSpPr>
            <p:cNvPr id="9" name="Rectangle 8"/>
            <p:cNvSpPr/>
            <p:nvPr/>
          </p:nvSpPr>
          <p:spPr>
            <a:xfrm>
              <a:off x="971600" y="1844824"/>
              <a:ext cx="7560840" cy="504056"/>
            </a:xfrm>
            <a:prstGeom prst="rect">
              <a:avLst/>
            </a:prstGeom>
            <a:solidFill>
              <a:schemeClr val="accent5">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 indent="0" algn="ctr">
                <a:spcBef>
                  <a:spcPct val="0"/>
                </a:spcBef>
                <a:spcAft>
                  <a:spcPts val="600"/>
                </a:spcAft>
                <a:buFontTx/>
                <a:buNone/>
                <a:defRPr/>
              </a:pPr>
              <a:r>
                <a:rPr lang="en-US" altLang="en-US" b="1" dirty="0">
                  <a:solidFill>
                    <a:schemeClr val="tx1"/>
                  </a:solidFill>
                  <a:latin typeface="Arial" panose="020B0604020202020204" pitchFamily="34" charset="0"/>
                  <a:ea typeface="SimSun" panose="02010600030101010101" pitchFamily="2" charset="-122"/>
                  <a:cs typeface="Arial" panose="020B0604020202020204" pitchFamily="34" charset="0"/>
                </a:rPr>
                <a:t>Filling of posts in the Office of an EA and Deputy Ministers (DM)</a:t>
              </a:r>
            </a:p>
          </p:txBody>
        </p:sp>
        <p:sp>
          <p:nvSpPr>
            <p:cNvPr id="10" name="Oval 9"/>
            <p:cNvSpPr/>
            <p:nvPr/>
          </p:nvSpPr>
          <p:spPr>
            <a:xfrm>
              <a:off x="401748" y="1700808"/>
              <a:ext cx="792088" cy="792088"/>
            </a:xfrm>
            <a:prstGeom prst="ellipse">
              <a:avLst/>
            </a:prstGeom>
            <a:solidFill>
              <a:schemeClr val="accent5">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smtClean="0">
                  <a:latin typeface="Arial Black" panose="020B0A04020102020204" pitchFamily="34" charset="0"/>
                </a:rPr>
                <a:t>6</a:t>
              </a:r>
              <a:endParaRPr lang="en-ZA" sz="2000" dirty="0">
                <a:latin typeface="Arial Black" panose="020B0A04020102020204" pitchFamily="34" charset="0"/>
              </a:endParaRPr>
            </a:p>
          </p:txBody>
        </p:sp>
      </p:grpSp>
    </p:spTree>
    <p:extLst>
      <p:ext uri="{BB962C8B-B14F-4D97-AF65-F5344CB8AC3E}">
        <p14:creationId xmlns:p14="http://schemas.microsoft.com/office/powerpoint/2010/main" xmlns="" val="16464329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90659" y="219296"/>
            <a:ext cx="7798178" cy="769441"/>
          </a:xfrm>
          <a:prstGeom prst="rect">
            <a:avLst/>
          </a:prstGeom>
          <a:noFill/>
        </p:spPr>
        <p:txBody>
          <a:bodyPr wrap="square" rtlCol="0">
            <a:spAutoFit/>
          </a:bodyPr>
          <a:lstStyle/>
          <a:p>
            <a:pPr algn="ctr"/>
            <a:r>
              <a:rPr lang="en-US" sz="2200" b="1" dirty="0">
                <a:solidFill>
                  <a:schemeClr val="accent2">
                    <a:lumMod val="75000"/>
                  </a:schemeClr>
                </a:solidFill>
                <a:latin typeface="Arial" panose="020B0604020202020204" pitchFamily="34" charset="0"/>
                <a:cs typeface="Arial" panose="020B0604020202020204" pitchFamily="34" charset="0"/>
              </a:rPr>
              <a:t>REFLECTIONS BY THE PSC ON THE R &amp; S PROCESS IN THE PUBLIC SERVICE </a:t>
            </a:r>
            <a:r>
              <a:rPr lang="en-US" sz="1600" b="1" dirty="0" smtClean="0">
                <a:solidFill>
                  <a:schemeClr val="accent2">
                    <a:lumMod val="75000"/>
                  </a:schemeClr>
                </a:solidFill>
                <a:latin typeface="Arial" panose="020B0604020202020204" pitchFamily="34" charset="0"/>
                <a:cs typeface="Arial" panose="020B0604020202020204" pitchFamily="34" charset="0"/>
              </a:rPr>
              <a:t>(1)</a:t>
            </a:r>
            <a:endParaRPr lang="en-US" sz="1600" b="1" dirty="0">
              <a:solidFill>
                <a:srgbClr val="006666"/>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422972" y="6597352"/>
            <a:ext cx="221036" cy="267570"/>
          </a:xfrm>
          <a:prstGeom prst="rect">
            <a:avLst/>
          </a:prstGeom>
        </p:spPr>
      </p:pic>
      <p:sp>
        <p:nvSpPr>
          <p:cNvPr id="4" name="Slide Number Placeholder 3"/>
          <p:cNvSpPr>
            <a:spLocks noGrp="1"/>
          </p:cNvSpPr>
          <p:nvPr>
            <p:ph type="sldNum" sz="quarter" idx="12"/>
          </p:nvPr>
        </p:nvSpPr>
        <p:spPr/>
        <p:txBody>
          <a:bodyPr/>
          <a:lstStyle/>
          <a:p>
            <a:fld id="{CDAF3C70-3F06-4597-AE16-5F5EF8F327DE}" type="slidenum">
              <a:rPr lang="en-ZA" smtClean="0"/>
              <a:pPr/>
              <a:t>15</a:t>
            </a:fld>
            <a:endParaRPr lang="en-ZA" dirty="0"/>
          </a:p>
        </p:txBody>
      </p:sp>
      <p:sp>
        <p:nvSpPr>
          <p:cNvPr id="5" name="Rectangle 4"/>
          <p:cNvSpPr/>
          <p:nvPr/>
        </p:nvSpPr>
        <p:spPr>
          <a:xfrm>
            <a:off x="359024" y="1090313"/>
            <a:ext cx="8461448" cy="646331"/>
          </a:xfrm>
          <a:prstGeom prst="rect">
            <a:avLst/>
          </a:prstGeom>
        </p:spPr>
        <p:txBody>
          <a:bodyPr wrap="square">
            <a:spAutoFit/>
          </a:bodyPr>
          <a:lstStyle/>
          <a:p>
            <a:pPr algn="just"/>
            <a:r>
              <a:rPr lang="en-US" dirty="0" smtClean="0">
                <a:latin typeface="Arial" panose="020B0604020202020204" pitchFamily="34" charset="0"/>
                <a:ea typeface="Calibri" panose="020F0502020204030204" pitchFamily="34" charset="0"/>
                <a:cs typeface="Arial" panose="020B0604020202020204" pitchFamily="34" charset="0"/>
              </a:rPr>
              <a:t>The </a:t>
            </a:r>
            <a:r>
              <a:rPr lang="en-US" dirty="0">
                <a:latin typeface="Arial" panose="020B0604020202020204" pitchFamily="34" charset="0"/>
                <a:ea typeface="Calibri" panose="020F0502020204030204" pitchFamily="34" charset="0"/>
                <a:cs typeface="Arial" panose="020B0604020202020204" pitchFamily="34" charset="0"/>
              </a:rPr>
              <a:t>purpose of </a:t>
            </a:r>
            <a:r>
              <a:rPr lang="en-US" dirty="0" smtClean="0">
                <a:latin typeface="Arial" panose="020B0604020202020204" pitchFamily="34" charset="0"/>
                <a:ea typeface="Calibri" panose="020F0502020204030204" pitchFamily="34" charset="0"/>
                <a:cs typeface="Arial" panose="020B0604020202020204" pitchFamily="34" charset="0"/>
              </a:rPr>
              <a:t>the PSC’s </a:t>
            </a:r>
            <a:r>
              <a:rPr lang="en-US" b="1" dirty="0">
                <a:latin typeface="Arial" panose="020B0604020202020204" pitchFamily="34" charset="0"/>
                <a:ea typeface="Calibri" panose="020F0502020204030204" pitchFamily="34" charset="0"/>
                <a:cs typeface="Arial" panose="020B0604020202020204" pitchFamily="34" charset="0"/>
              </a:rPr>
              <a:t>Evaluation on the effectiveness of recruitment and </a:t>
            </a:r>
            <a:r>
              <a:rPr lang="en-US" b="1" dirty="0" smtClean="0">
                <a:latin typeface="Arial" panose="020B0604020202020204" pitchFamily="34" charset="0"/>
                <a:ea typeface="Calibri" panose="020F0502020204030204" pitchFamily="34" charset="0"/>
                <a:cs typeface="Arial" panose="020B0604020202020204" pitchFamily="34" charset="0"/>
              </a:rPr>
              <a:t>selection </a:t>
            </a:r>
            <a:r>
              <a:rPr lang="en-US" dirty="0" smtClean="0">
                <a:latin typeface="Arial" panose="020B0604020202020204" pitchFamily="34" charset="0"/>
                <a:ea typeface="Calibri" panose="020F0502020204030204" pitchFamily="34" charset="0"/>
                <a:cs typeface="Arial" panose="020B0604020202020204" pitchFamily="34" charset="0"/>
              </a:rPr>
              <a:t>was </a:t>
            </a:r>
            <a:r>
              <a:rPr lang="en-US" dirty="0">
                <a:latin typeface="Arial" panose="020B0604020202020204" pitchFamily="34" charset="0"/>
                <a:ea typeface="Calibri" panose="020F0502020204030204" pitchFamily="34" charset="0"/>
                <a:cs typeface="Arial" panose="020B0604020202020204" pitchFamily="34" charset="0"/>
              </a:rPr>
              <a:t>to determine </a:t>
            </a:r>
            <a:r>
              <a:rPr lang="en-US" dirty="0" smtClean="0">
                <a:latin typeface="Arial" panose="020B0604020202020204" pitchFamily="34" charset="0"/>
                <a:ea typeface="Calibri" panose="020F0502020204030204" pitchFamily="34" charset="0"/>
                <a:cs typeface="Arial" panose="020B0604020202020204" pitchFamily="34" charset="0"/>
              </a:rPr>
              <a:t>whether the following:</a:t>
            </a:r>
          </a:p>
        </p:txBody>
      </p:sp>
      <p:sp>
        <p:nvSpPr>
          <p:cNvPr id="3" name="Rectangle 2"/>
          <p:cNvSpPr/>
          <p:nvPr/>
        </p:nvSpPr>
        <p:spPr>
          <a:xfrm>
            <a:off x="222400" y="1944806"/>
            <a:ext cx="2846188" cy="3658809"/>
          </a:xfrm>
          <a:prstGeom prst="rect">
            <a:avLst/>
          </a:prstGeom>
          <a:solidFill>
            <a:schemeClr val="accent5">
              <a:lumMod val="40000"/>
              <a:lumOff val="60000"/>
            </a:schemeClr>
          </a:solidFill>
          <a:ln>
            <a:solidFill>
              <a:schemeClr val="accent5">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dirty="0" smtClean="0">
                <a:solidFill>
                  <a:schemeClr val="tx1"/>
                </a:solidFill>
                <a:latin typeface="Arial" panose="020B0604020202020204" pitchFamily="34" charset="0"/>
                <a:ea typeface="Calibri" panose="020F0502020204030204" pitchFamily="34" charset="0"/>
                <a:cs typeface="Arial" panose="020B0604020202020204" pitchFamily="34" charset="0"/>
              </a:rPr>
              <a:t>R&amp;S  </a:t>
            </a:r>
            <a:r>
              <a:rPr lang="en-US" dirty="0">
                <a:solidFill>
                  <a:schemeClr val="tx1"/>
                </a:solidFill>
                <a:latin typeface="Arial" panose="020B0604020202020204" pitchFamily="34" charset="0"/>
                <a:ea typeface="Calibri" panose="020F0502020204030204" pitchFamily="34" charset="0"/>
                <a:cs typeface="Arial" panose="020B0604020202020204" pitchFamily="34" charset="0"/>
              </a:rPr>
              <a:t>system has contributed towards the achievement of a broadly representative Public Service in South </a:t>
            </a:r>
            <a:r>
              <a:rPr lang="en-US" dirty="0" smtClean="0">
                <a:solidFill>
                  <a:schemeClr val="tx1"/>
                </a:solidFill>
                <a:latin typeface="Arial" panose="020B0604020202020204" pitchFamily="34" charset="0"/>
                <a:ea typeface="Calibri" panose="020F0502020204030204" pitchFamily="34" charset="0"/>
                <a:cs typeface="Arial" panose="020B0604020202020204" pitchFamily="34" charset="0"/>
              </a:rPr>
              <a:t>Africa</a:t>
            </a:r>
            <a:endParaRPr lang="en-US" dirty="0">
              <a:solidFill>
                <a:schemeClr val="tx1"/>
              </a:solidFill>
              <a:latin typeface="Arial" panose="020B0604020202020204" pitchFamily="34" charset="0"/>
              <a:ea typeface="Calibri" panose="020F0502020204030204" pitchFamily="34" charset="0"/>
              <a:cs typeface="Arial" panose="020B0604020202020204" pitchFamily="34" charset="0"/>
            </a:endParaRPr>
          </a:p>
        </p:txBody>
      </p:sp>
      <p:sp>
        <p:nvSpPr>
          <p:cNvPr id="7" name="Rectangle 6"/>
          <p:cNvSpPr/>
          <p:nvPr/>
        </p:nvSpPr>
        <p:spPr>
          <a:xfrm>
            <a:off x="3157414" y="1944806"/>
            <a:ext cx="2837928" cy="3658809"/>
          </a:xfrm>
          <a:prstGeom prst="rect">
            <a:avLst/>
          </a:prstGeom>
          <a:solidFill>
            <a:schemeClr val="accent5">
              <a:lumMod val="40000"/>
              <a:lumOff val="60000"/>
            </a:schemeClr>
          </a:solidFill>
          <a:ln>
            <a:solidFill>
              <a:schemeClr val="accent5">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dirty="0" smtClean="0">
                <a:solidFill>
                  <a:schemeClr val="tx1"/>
                </a:solidFill>
                <a:latin typeface="Arial" panose="020B0604020202020204" pitchFamily="34" charset="0"/>
                <a:ea typeface="Calibri" panose="020F0502020204030204" pitchFamily="34" charset="0"/>
                <a:cs typeface="Arial" panose="020B0604020202020204" pitchFamily="34" charset="0"/>
              </a:rPr>
              <a:t>Decentralized </a:t>
            </a:r>
            <a:r>
              <a:rPr lang="en-US" dirty="0">
                <a:solidFill>
                  <a:schemeClr val="tx1"/>
                </a:solidFill>
                <a:latin typeface="Arial" panose="020B0604020202020204" pitchFamily="34" charset="0"/>
                <a:ea typeface="Calibri" panose="020F0502020204030204" pitchFamily="34" charset="0"/>
                <a:cs typeface="Arial" panose="020B0604020202020204" pitchFamily="34" charset="0"/>
              </a:rPr>
              <a:t>R&amp;S processes and methods </a:t>
            </a:r>
            <a:r>
              <a:rPr lang="en-US" dirty="0" err="1">
                <a:solidFill>
                  <a:schemeClr val="tx1"/>
                </a:solidFill>
                <a:latin typeface="Arial" panose="020B0604020202020204" pitchFamily="34" charset="0"/>
                <a:ea typeface="Calibri" panose="020F0502020204030204" pitchFamily="34" charset="0"/>
                <a:cs typeface="Arial" panose="020B0604020202020204" pitchFamily="34" charset="0"/>
              </a:rPr>
              <a:t>utilised</a:t>
            </a:r>
            <a:r>
              <a:rPr lang="en-US" dirty="0">
                <a:solidFill>
                  <a:schemeClr val="tx1"/>
                </a:solidFill>
                <a:latin typeface="Arial" panose="020B0604020202020204" pitchFamily="34" charset="0"/>
                <a:ea typeface="Calibri" panose="020F0502020204030204" pitchFamily="34" charset="0"/>
                <a:cs typeface="Arial" panose="020B0604020202020204" pitchFamily="34" charset="0"/>
              </a:rPr>
              <a:t> are sufficient enough to ensure objectivity, fairness, consistency and quality</a:t>
            </a:r>
          </a:p>
          <a:p>
            <a:pPr algn="ctr"/>
            <a:endParaRPr lang="en-ZA" sz="1600" dirty="0">
              <a:solidFill>
                <a:schemeClr val="tx1"/>
              </a:solidFill>
            </a:endParaRPr>
          </a:p>
        </p:txBody>
      </p:sp>
      <p:sp>
        <p:nvSpPr>
          <p:cNvPr id="8" name="Rectangle 7"/>
          <p:cNvSpPr/>
          <p:nvPr/>
        </p:nvSpPr>
        <p:spPr>
          <a:xfrm>
            <a:off x="6084168" y="1944806"/>
            <a:ext cx="2837928" cy="3658809"/>
          </a:xfrm>
          <a:prstGeom prst="rect">
            <a:avLst/>
          </a:prstGeom>
          <a:solidFill>
            <a:schemeClr val="accent5">
              <a:lumMod val="40000"/>
              <a:lumOff val="60000"/>
            </a:schemeClr>
          </a:solidFill>
          <a:ln>
            <a:solidFill>
              <a:schemeClr val="accent5">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dirty="0" smtClean="0">
                <a:solidFill>
                  <a:schemeClr val="tx1"/>
                </a:solidFill>
                <a:latin typeface="Arial" panose="020B0604020202020204" pitchFamily="34" charset="0"/>
                <a:ea typeface="Calibri" panose="020F0502020204030204" pitchFamily="34" charset="0"/>
                <a:cs typeface="Arial" panose="020B0604020202020204" pitchFamily="34" charset="0"/>
              </a:rPr>
              <a:t>Application </a:t>
            </a:r>
            <a:r>
              <a:rPr lang="en-US" dirty="0">
                <a:solidFill>
                  <a:schemeClr val="tx1"/>
                </a:solidFill>
                <a:latin typeface="Arial" panose="020B0604020202020204" pitchFamily="34" charset="0"/>
                <a:ea typeface="Calibri" panose="020F0502020204030204" pitchFamily="34" charset="0"/>
                <a:cs typeface="Arial" panose="020B0604020202020204" pitchFamily="34" charset="0"/>
              </a:rPr>
              <a:t>of the open competition principle is effective in ensuring the appointment of people with the ‘requisite’ potential, ability and ‘fit’ to impact positively on the performance of a developmental Public </a:t>
            </a:r>
            <a:r>
              <a:rPr lang="en-US" dirty="0" smtClean="0">
                <a:solidFill>
                  <a:schemeClr val="tx1"/>
                </a:solidFill>
                <a:latin typeface="Arial" panose="020B0604020202020204" pitchFamily="34" charset="0"/>
                <a:ea typeface="Calibri" panose="020F0502020204030204" pitchFamily="34" charset="0"/>
                <a:cs typeface="Arial" panose="020B0604020202020204" pitchFamily="34" charset="0"/>
              </a:rPr>
              <a:t>Service</a:t>
            </a:r>
            <a:endParaRPr lang="en-US" dirty="0">
              <a:solidFill>
                <a:schemeClr val="tx1"/>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xmlns="" val="1867841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34401" y="188640"/>
            <a:ext cx="7798178" cy="769441"/>
          </a:xfrm>
          <a:prstGeom prst="rect">
            <a:avLst/>
          </a:prstGeom>
          <a:noFill/>
        </p:spPr>
        <p:txBody>
          <a:bodyPr wrap="square" rtlCol="0">
            <a:spAutoFit/>
          </a:bodyPr>
          <a:lstStyle/>
          <a:p>
            <a:pPr algn="ctr"/>
            <a:r>
              <a:rPr lang="en-US" sz="2200" b="1" dirty="0">
                <a:solidFill>
                  <a:schemeClr val="accent2">
                    <a:lumMod val="75000"/>
                  </a:schemeClr>
                </a:solidFill>
                <a:latin typeface="Arial" panose="020B0604020202020204" pitchFamily="34" charset="0"/>
                <a:cs typeface="Arial" panose="020B0604020202020204" pitchFamily="34" charset="0"/>
              </a:rPr>
              <a:t>REFLECTIONS BY THE PSC ON THE R &amp; S PROCESS IN THE PUBLIC SERVICE </a:t>
            </a:r>
            <a:r>
              <a:rPr lang="en-US" sz="1600" b="1" dirty="0">
                <a:solidFill>
                  <a:schemeClr val="accent2">
                    <a:lumMod val="75000"/>
                  </a:schemeClr>
                </a:solidFill>
                <a:latin typeface="Arial" panose="020B0604020202020204" pitchFamily="34" charset="0"/>
                <a:cs typeface="Arial" panose="020B0604020202020204" pitchFamily="34" charset="0"/>
              </a:rPr>
              <a:t>(2)</a:t>
            </a:r>
            <a:endParaRPr lang="en-US" sz="1600" b="1" dirty="0">
              <a:solidFill>
                <a:srgbClr val="006666"/>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422972" y="6597352"/>
            <a:ext cx="221036" cy="267570"/>
          </a:xfrm>
          <a:prstGeom prst="rect">
            <a:avLst/>
          </a:prstGeom>
        </p:spPr>
      </p:pic>
      <p:sp>
        <p:nvSpPr>
          <p:cNvPr id="4" name="Slide Number Placeholder 3"/>
          <p:cNvSpPr>
            <a:spLocks noGrp="1"/>
          </p:cNvSpPr>
          <p:nvPr>
            <p:ph type="sldNum" sz="quarter" idx="12"/>
          </p:nvPr>
        </p:nvSpPr>
        <p:spPr/>
        <p:txBody>
          <a:bodyPr/>
          <a:lstStyle/>
          <a:p>
            <a:fld id="{CDAF3C70-3F06-4597-AE16-5F5EF8F327DE}" type="slidenum">
              <a:rPr lang="en-ZA" smtClean="0"/>
              <a:pPr/>
              <a:t>16</a:t>
            </a:fld>
            <a:endParaRPr lang="en-ZA" dirty="0"/>
          </a:p>
        </p:txBody>
      </p:sp>
      <p:sp>
        <p:nvSpPr>
          <p:cNvPr id="5" name="Rectangle 4"/>
          <p:cNvSpPr/>
          <p:nvPr/>
        </p:nvSpPr>
        <p:spPr>
          <a:xfrm>
            <a:off x="260376" y="873123"/>
            <a:ext cx="8560096" cy="5576911"/>
          </a:xfrm>
          <a:prstGeom prst="rect">
            <a:avLst/>
          </a:prstGeom>
        </p:spPr>
        <p:txBody>
          <a:bodyPr wrap="square">
            <a:spAutoFit/>
          </a:bodyPr>
          <a:lstStyle/>
          <a:p>
            <a:pPr marL="342900" indent="-342900" algn="just">
              <a:lnSpc>
                <a:spcPct val="110000"/>
              </a:lnSpc>
              <a:buFont typeface="Wingdings" panose="05000000000000000000" pitchFamily="2" charset="2"/>
              <a:buChar char="§"/>
            </a:pPr>
            <a:r>
              <a:rPr lang="en-US" b="1" dirty="0" smtClean="0">
                <a:latin typeface="Arial" panose="020B0604020202020204" pitchFamily="34" charset="0"/>
                <a:ea typeface="Calibri" panose="020F0502020204030204" pitchFamily="34" charset="0"/>
                <a:cs typeface="Arial" panose="020B0604020202020204" pitchFamily="34" charset="0"/>
              </a:rPr>
              <a:t>Key </a:t>
            </a:r>
            <a:r>
              <a:rPr lang="en-US" b="1" dirty="0">
                <a:latin typeface="Arial" panose="020B0604020202020204" pitchFamily="34" charset="0"/>
                <a:ea typeface="Calibri" panose="020F0502020204030204" pitchFamily="34" charset="0"/>
                <a:cs typeface="Arial" panose="020B0604020202020204" pitchFamily="34" charset="0"/>
              </a:rPr>
              <a:t>findings:</a:t>
            </a:r>
          </a:p>
          <a:p>
            <a:pPr marL="800100" lvl="1" indent="-342900" algn="just">
              <a:lnSpc>
                <a:spcPct val="110000"/>
              </a:lnSpc>
              <a:buFont typeface="Wingdings" panose="05000000000000000000" pitchFamily="2" charset="2"/>
              <a:buChar char="Ø"/>
            </a:pPr>
            <a:r>
              <a:rPr lang="en-US" dirty="0">
                <a:latin typeface="Arial" panose="020B0604020202020204" pitchFamily="34" charset="0"/>
                <a:ea typeface="Calibri" panose="020F0502020204030204" pitchFamily="34" charset="0"/>
                <a:cs typeface="Arial" panose="020B0604020202020204" pitchFamily="34" charset="0"/>
              </a:rPr>
              <a:t>The R&amp;S System, has been, to some extent, effective in ensuring that employment equity is achieved. </a:t>
            </a:r>
            <a:endParaRPr lang="en-US" dirty="0" smtClean="0">
              <a:latin typeface="Arial" panose="020B0604020202020204" pitchFamily="34" charset="0"/>
              <a:ea typeface="Calibri" panose="020F0502020204030204" pitchFamily="34" charset="0"/>
              <a:cs typeface="Arial" panose="020B0604020202020204" pitchFamily="34" charset="0"/>
            </a:endParaRPr>
          </a:p>
          <a:p>
            <a:pPr marL="800100" lvl="1" indent="-342900" algn="just">
              <a:lnSpc>
                <a:spcPct val="110000"/>
              </a:lnSpc>
              <a:buFont typeface="Wingdings" panose="05000000000000000000" pitchFamily="2" charset="2"/>
              <a:buChar char="Ø"/>
            </a:pPr>
            <a:r>
              <a:rPr lang="en-US" dirty="0" smtClean="0">
                <a:latin typeface="Arial" panose="020B0604020202020204" pitchFamily="34" charset="0"/>
                <a:ea typeface="Calibri" panose="020F0502020204030204" pitchFamily="34" charset="0"/>
                <a:cs typeface="Arial" panose="020B0604020202020204" pitchFamily="34" charset="0"/>
              </a:rPr>
              <a:t>Race </a:t>
            </a:r>
            <a:r>
              <a:rPr lang="en-US" dirty="0">
                <a:latin typeface="Arial" panose="020B0604020202020204" pitchFamily="34" charset="0"/>
                <a:ea typeface="Calibri" panose="020F0502020204030204" pitchFamily="34" charset="0"/>
                <a:cs typeface="Arial" panose="020B0604020202020204" pitchFamily="34" charset="0"/>
              </a:rPr>
              <a:t>targets have generally been </a:t>
            </a:r>
            <a:r>
              <a:rPr lang="en-US" dirty="0" smtClean="0">
                <a:latin typeface="Arial" panose="020B0604020202020204" pitchFamily="34" charset="0"/>
                <a:ea typeface="Calibri" panose="020F0502020204030204" pitchFamily="34" charset="0"/>
                <a:cs typeface="Arial" panose="020B0604020202020204" pitchFamily="34" charset="0"/>
              </a:rPr>
              <a:t>achieved, </a:t>
            </a:r>
            <a:r>
              <a:rPr lang="en-US" dirty="0">
                <a:latin typeface="Arial" panose="020B0604020202020204" pitchFamily="34" charset="0"/>
                <a:ea typeface="Calibri" panose="020F0502020204030204" pitchFamily="34" charset="0"/>
                <a:cs typeface="Arial" panose="020B0604020202020204" pitchFamily="34" charset="0"/>
              </a:rPr>
              <a:t>with some challenges with regard to the gender target especially at the SMS level as well as representation of persons with </a:t>
            </a:r>
            <a:r>
              <a:rPr lang="en-US" dirty="0" smtClean="0">
                <a:latin typeface="Arial" panose="020B0604020202020204" pitchFamily="34" charset="0"/>
                <a:ea typeface="Calibri" panose="020F0502020204030204" pitchFamily="34" charset="0"/>
                <a:cs typeface="Arial" panose="020B0604020202020204" pitchFamily="34" charset="0"/>
              </a:rPr>
              <a:t>disability.</a:t>
            </a:r>
          </a:p>
          <a:p>
            <a:pPr marL="800100" lvl="1" indent="-342900" algn="just">
              <a:lnSpc>
                <a:spcPct val="110000"/>
              </a:lnSpc>
              <a:buFont typeface="Wingdings" panose="05000000000000000000" pitchFamily="2" charset="2"/>
              <a:buChar char="Ø"/>
            </a:pPr>
            <a:r>
              <a:rPr lang="en-US" dirty="0" smtClean="0">
                <a:latin typeface="Arial" pitchFamily="34" charset="0"/>
                <a:cs typeface="Arial" pitchFamily="34" charset="0"/>
              </a:rPr>
              <a:t>Decentralization </a:t>
            </a:r>
            <a:r>
              <a:rPr lang="en-US" dirty="0">
                <a:latin typeface="Arial" pitchFamily="34" charset="0"/>
                <a:cs typeface="Arial" pitchFamily="34" charset="0"/>
              </a:rPr>
              <a:t>and the delegation of powers do not necessarily condone fairness and subjectivity in the R&amp;S process. </a:t>
            </a:r>
            <a:endParaRPr lang="en-US" dirty="0" smtClean="0">
              <a:latin typeface="Arial" pitchFamily="34" charset="0"/>
              <a:cs typeface="Arial" pitchFamily="34" charset="0"/>
            </a:endParaRPr>
          </a:p>
          <a:p>
            <a:pPr marL="800100" lvl="1" indent="-342900" algn="just">
              <a:lnSpc>
                <a:spcPct val="110000"/>
              </a:lnSpc>
              <a:buFont typeface="Wingdings" panose="05000000000000000000" pitchFamily="2" charset="2"/>
              <a:buChar char="Ø"/>
            </a:pPr>
            <a:r>
              <a:rPr lang="en-US" dirty="0" smtClean="0">
                <a:latin typeface="Arial" pitchFamily="34" charset="0"/>
                <a:cs typeface="Arial" pitchFamily="34" charset="0"/>
              </a:rPr>
              <a:t>The </a:t>
            </a:r>
            <a:r>
              <a:rPr lang="en-US" dirty="0">
                <a:latin typeface="Arial" pitchFamily="34" charset="0"/>
                <a:cs typeface="Arial" pitchFamily="34" charset="0"/>
              </a:rPr>
              <a:t>lack of </a:t>
            </a:r>
            <a:r>
              <a:rPr lang="en-US" dirty="0" err="1">
                <a:latin typeface="Arial" pitchFamily="34" charset="0"/>
                <a:cs typeface="Arial" pitchFamily="34" charset="0"/>
              </a:rPr>
              <a:t>standardised</a:t>
            </a:r>
            <a:r>
              <a:rPr lang="en-US" dirty="0">
                <a:latin typeface="Arial" pitchFamily="34" charset="0"/>
                <a:cs typeface="Arial" pitchFamily="34" charset="0"/>
              </a:rPr>
              <a:t> job requirements for most of the jobs, occupations and trades in the Public Service result in inconsistent selection requirements. </a:t>
            </a:r>
            <a:endParaRPr lang="en-US" dirty="0" smtClean="0">
              <a:latin typeface="Arial" pitchFamily="34" charset="0"/>
              <a:cs typeface="Arial" pitchFamily="34" charset="0"/>
            </a:endParaRPr>
          </a:p>
          <a:p>
            <a:pPr marL="800100" lvl="1" indent="-342900" algn="just">
              <a:lnSpc>
                <a:spcPct val="110000"/>
              </a:lnSpc>
              <a:buFont typeface="Wingdings" panose="05000000000000000000" pitchFamily="2" charset="2"/>
              <a:buChar char="Ø"/>
            </a:pPr>
            <a:r>
              <a:rPr lang="en-US" dirty="0" smtClean="0">
                <a:latin typeface="Arial" pitchFamily="34" charset="0"/>
                <a:cs typeface="Arial" pitchFamily="34" charset="0"/>
              </a:rPr>
              <a:t>The </a:t>
            </a:r>
            <a:r>
              <a:rPr lang="en-US" dirty="0">
                <a:latin typeface="Arial" pitchFamily="34" charset="0"/>
                <a:cs typeface="Arial" pitchFamily="34" charset="0"/>
              </a:rPr>
              <a:t>open competition system remains relevant and enables departments to recruit and appoint suitable candidates from a wider pool of talent. </a:t>
            </a:r>
            <a:endParaRPr lang="en-US" dirty="0" smtClean="0">
              <a:latin typeface="Arial" pitchFamily="34" charset="0"/>
              <a:cs typeface="Arial" pitchFamily="34" charset="0"/>
            </a:endParaRPr>
          </a:p>
          <a:p>
            <a:pPr marL="800100" lvl="1" indent="-342900" algn="just">
              <a:lnSpc>
                <a:spcPct val="110000"/>
              </a:lnSpc>
              <a:buFont typeface="Wingdings" panose="05000000000000000000" pitchFamily="2" charset="2"/>
              <a:buChar char="Ø"/>
            </a:pPr>
            <a:r>
              <a:rPr lang="en-US" dirty="0" smtClean="0">
                <a:latin typeface="Arial" pitchFamily="34" charset="0"/>
                <a:cs typeface="Arial" pitchFamily="34" charset="0"/>
              </a:rPr>
              <a:t>However</a:t>
            </a:r>
            <a:r>
              <a:rPr lang="en-US" dirty="0">
                <a:latin typeface="Arial" pitchFamily="34" charset="0"/>
                <a:cs typeface="Arial" pitchFamily="34" charset="0"/>
              </a:rPr>
              <a:t>, the open competition principle needs to be limited to entry level positions for all jobs, occupations and trades while being properly managed at middle and senior management positions because the latter positions require a combination of continuity, diversity and disruptive innovation in terms of experience and skills</a:t>
            </a:r>
            <a:r>
              <a:rPr lang="en-US" dirty="0" smtClean="0">
                <a:latin typeface="Arial" pitchFamily="34" charset="0"/>
                <a:cs typeface="Arial" pitchFamily="34" charset="0"/>
              </a:rPr>
              <a:t>.</a:t>
            </a:r>
            <a:endParaRPr lang="en-US"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xmlns="" val="8374093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1315" y="202349"/>
            <a:ext cx="8004350" cy="769441"/>
          </a:xfrm>
          <a:prstGeom prst="rect">
            <a:avLst/>
          </a:prstGeom>
          <a:noFill/>
        </p:spPr>
        <p:txBody>
          <a:bodyPr wrap="square" rtlCol="0">
            <a:spAutoFit/>
          </a:bodyPr>
          <a:lstStyle/>
          <a:p>
            <a:pPr algn="ctr"/>
            <a:r>
              <a:rPr lang="en-US" sz="2200" b="1" dirty="0">
                <a:solidFill>
                  <a:schemeClr val="accent2">
                    <a:lumMod val="75000"/>
                  </a:schemeClr>
                </a:solidFill>
                <a:latin typeface="Arial" panose="020B0604020202020204" pitchFamily="34" charset="0"/>
                <a:cs typeface="Arial" panose="020B0604020202020204" pitchFamily="34" charset="0"/>
              </a:rPr>
              <a:t>REFLECTIONS BY THE PSC ON THE R &amp; S PROCESS IN THE PUBLIC SERVICE </a:t>
            </a:r>
            <a:r>
              <a:rPr lang="en-US" sz="1600" b="1" dirty="0">
                <a:solidFill>
                  <a:schemeClr val="accent2">
                    <a:lumMod val="75000"/>
                  </a:schemeClr>
                </a:solidFill>
                <a:latin typeface="Arial Black" panose="020B0A04020102020204" pitchFamily="34" charset="0"/>
                <a:cs typeface="Arial" panose="020B0604020202020204" pitchFamily="34" charset="0"/>
              </a:rPr>
              <a:t>(3)</a:t>
            </a:r>
          </a:p>
        </p:txBody>
      </p:sp>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422972" y="6597352"/>
            <a:ext cx="221036" cy="267570"/>
          </a:xfrm>
          <a:prstGeom prst="rect">
            <a:avLst/>
          </a:prstGeom>
        </p:spPr>
      </p:pic>
      <p:sp>
        <p:nvSpPr>
          <p:cNvPr id="3" name="Rectangle 2"/>
          <p:cNvSpPr/>
          <p:nvPr/>
        </p:nvSpPr>
        <p:spPr>
          <a:xfrm>
            <a:off x="177006" y="971790"/>
            <a:ext cx="8712968" cy="2260171"/>
          </a:xfrm>
          <a:prstGeom prst="rect">
            <a:avLst/>
          </a:prstGeom>
        </p:spPr>
        <p:txBody>
          <a:bodyPr wrap="square">
            <a:spAutoFit/>
          </a:bodyPr>
          <a:lstStyle/>
          <a:p>
            <a:pPr marL="285750" indent="-285750" algn="just">
              <a:lnSpc>
                <a:spcPct val="110000"/>
              </a:lnSpc>
              <a:buClr>
                <a:srgbClr val="000000"/>
              </a:buClr>
              <a:buSzPct val="100000"/>
              <a:buFont typeface="Wingdings" panose="05000000000000000000" pitchFamily="2" charset="2"/>
              <a:buChar char="Ø"/>
            </a:pPr>
            <a:r>
              <a:rPr lang="en-US" sz="1850" dirty="0" smtClean="0">
                <a:latin typeface="Arial" pitchFamily="34" charset="0"/>
                <a:cs typeface="Arial" pitchFamily="34" charset="0"/>
              </a:rPr>
              <a:t>The </a:t>
            </a:r>
            <a:r>
              <a:rPr lang="en-US" sz="1850" dirty="0">
                <a:latin typeface="Arial" pitchFamily="34" charset="0"/>
                <a:cs typeface="Arial" pitchFamily="34" charset="0"/>
              </a:rPr>
              <a:t>MPSA Directive on minimum entry requirements for the SMS level enhances uniformity of the R&amp;S practices, career advancement and sustainable institutional capacity. </a:t>
            </a:r>
            <a:endParaRPr lang="en-US" sz="1850" dirty="0" smtClean="0">
              <a:latin typeface="Arial" pitchFamily="34" charset="0"/>
              <a:cs typeface="Arial" pitchFamily="34" charset="0"/>
            </a:endParaRPr>
          </a:p>
          <a:p>
            <a:pPr marL="285750" indent="-285750" algn="just">
              <a:lnSpc>
                <a:spcPct val="110000"/>
              </a:lnSpc>
              <a:buClr>
                <a:srgbClr val="000000"/>
              </a:buClr>
              <a:buSzPct val="100000"/>
              <a:buFont typeface="Wingdings" panose="05000000000000000000" pitchFamily="2" charset="2"/>
              <a:buChar char="Ø"/>
            </a:pPr>
            <a:r>
              <a:rPr lang="en-US" sz="1850" dirty="0" smtClean="0">
                <a:latin typeface="Arial" pitchFamily="34" charset="0"/>
                <a:cs typeface="Arial" pitchFamily="34" charset="0"/>
              </a:rPr>
              <a:t>However</a:t>
            </a:r>
            <a:r>
              <a:rPr lang="en-US" sz="1850" dirty="0">
                <a:latin typeface="Arial" pitchFamily="34" charset="0"/>
                <a:cs typeface="Arial" pitchFamily="34" charset="0"/>
              </a:rPr>
              <a:t>, one of its major weaknesses is that it recognizes the number of years in a position and possession of higher qualifications levels to determine competence, whilst underplaying the importance for acquired knowledge, skills and experience linked to the inherent requirements of the job.</a:t>
            </a:r>
          </a:p>
        </p:txBody>
      </p:sp>
      <p:sp>
        <p:nvSpPr>
          <p:cNvPr id="4" name="Slide Number Placeholder 3"/>
          <p:cNvSpPr>
            <a:spLocks noGrp="1"/>
          </p:cNvSpPr>
          <p:nvPr>
            <p:ph type="sldNum" sz="quarter" idx="12"/>
          </p:nvPr>
        </p:nvSpPr>
        <p:spPr/>
        <p:txBody>
          <a:bodyPr/>
          <a:lstStyle/>
          <a:p>
            <a:fld id="{CDAF3C70-3F06-4597-AE16-5F5EF8F327DE}" type="slidenum">
              <a:rPr lang="en-ZA" smtClean="0"/>
              <a:pPr/>
              <a:t>17</a:t>
            </a:fld>
            <a:endParaRPr lang="en-ZA" dirty="0"/>
          </a:p>
        </p:txBody>
      </p:sp>
    </p:spTree>
    <p:extLst>
      <p:ext uri="{BB962C8B-B14F-4D97-AF65-F5344CB8AC3E}">
        <p14:creationId xmlns:p14="http://schemas.microsoft.com/office/powerpoint/2010/main" xmlns="" val="18920345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1315" y="138077"/>
            <a:ext cx="8004350" cy="430887"/>
          </a:xfrm>
          <a:prstGeom prst="rect">
            <a:avLst/>
          </a:prstGeom>
          <a:noFill/>
        </p:spPr>
        <p:txBody>
          <a:bodyPr wrap="square" rtlCol="0">
            <a:spAutoFit/>
          </a:bodyPr>
          <a:lstStyle/>
          <a:p>
            <a:pPr algn="ctr"/>
            <a:r>
              <a:rPr lang="en-US" sz="2200" b="1" dirty="0">
                <a:solidFill>
                  <a:schemeClr val="accent2">
                    <a:lumMod val="75000"/>
                  </a:schemeClr>
                </a:solidFill>
                <a:latin typeface="Arial" panose="020B0604020202020204" pitchFamily="34" charset="0"/>
                <a:cs typeface="Arial" panose="020B0604020202020204" pitchFamily="34" charset="0"/>
              </a:rPr>
              <a:t>RECOMMENDATIONS</a:t>
            </a:r>
            <a:endParaRPr lang="en-US" sz="2200" b="1" dirty="0">
              <a:solidFill>
                <a:srgbClr val="006666"/>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422972" y="6597352"/>
            <a:ext cx="221036" cy="267570"/>
          </a:xfrm>
          <a:prstGeom prst="rect">
            <a:avLst/>
          </a:prstGeom>
        </p:spPr>
      </p:pic>
      <p:sp>
        <p:nvSpPr>
          <p:cNvPr id="3" name="Rectangle 2"/>
          <p:cNvSpPr/>
          <p:nvPr/>
        </p:nvSpPr>
        <p:spPr>
          <a:xfrm>
            <a:off x="359532" y="819478"/>
            <a:ext cx="8568952" cy="5789277"/>
          </a:xfrm>
          <a:prstGeom prst="rect">
            <a:avLst/>
          </a:prstGeom>
        </p:spPr>
        <p:txBody>
          <a:bodyPr wrap="square">
            <a:spAutoFit/>
          </a:bodyPr>
          <a:lstStyle/>
          <a:p>
            <a:pPr algn="just">
              <a:lnSpc>
                <a:spcPct val="130000"/>
              </a:lnSpc>
              <a:spcBef>
                <a:spcPct val="0"/>
              </a:spcBef>
              <a:spcAft>
                <a:spcPts val="600"/>
              </a:spcAft>
              <a:defRPr/>
            </a:pPr>
            <a:r>
              <a:rPr lang="en-US" altLang="en-US" dirty="0" smtClean="0">
                <a:latin typeface="Arial" panose="020B0604020202020204" pitchFamily="34" charset="0"/>
                <a:cs typeface="Arial" panose="020B0604020202020204" pitchFamily="34" charset="0"/>
              </a:rPr>
              <a:t>The </a:t>
            </a:r>
            <a:r>
              <a:rPr lang="en-US" altLang="en-US" dirty="0">
                <a:latin typeface="Arial" panose="020B0604020202020204" pitchFamily="34" charset="0"/>
                <a:cs typeface="Arial" panose="020B0604020202020204" pitchFamily="34" charset="0"/>
              </a:rPr>
              <a:t>following recommendations were made based on the findings presented in the </a:t>
            </a:r>
            <a:r>
              <a:rPr lang="en-US" altLang="en-US" dirty="0" smtClean="0">
                <a:latin typeface="Arial" panose="020B0604020202020204" pitchFamily="34" charset="0"/>
                <a:cs typeface="Arial" panose="020B0604020202020204" pitchFamily="34" charset="0"/>
              </a:rPr>
              <a:t>report: </a:t>
            </a:r>
            <a:endParaRPr lang="en-ZA" altLang="en-US" dirty="0">
              <a:latin typeface="Arial" panose="020B0604020202020204" pitchFamily="34" charset="0"/>
              <a:cs typeface="Arial" panose="020B0604020202020204" pitchFamily="34" charset="0"/>
            </a:endParaRPr>
          </a:p>
          <a:p>
            <a:pPr marL="342900" indent="-342900" algn="just">
              <a:lnSpc>
                <a:spcPct val="130000"/>
              </a:lnSpc>
              <a:spcBef>
                <a:spcPct val="0"/>
              </a:spcBef>
              <a:spcAft>
                <a:spcPts val="600"/>
              </a:spcAft>
              <a:buFont typeface="Wingdings" panose="05000000000000000000" pitchFamily="2" charset="2"/>
              <a:buChar char="§"/>
              <a:defRPr/>
            </a:pPr>
            <a:r>
              <a:rPr lang="en-US" altLang="en-US" dirty="0">
                <a:latin typeface="Arial" panose="020B0604020202020204" pitchFamily="34" charset="0"/>
                <a:cs typeface="Arial" panose="020B0604020202020204" pitchFamily="34" charset="0"/>
              </a:rPr>
              <a:t>That the decentralised R&amp;S System should be reviewed to identify processes that could be centralised, such as the standardisation of job requirements across all levels, to ensure consistency, objectivity and fairness. </a:t>
            </a:r>
            <a:endParaRPr lang="en-US" altLang="en-US" dirty="0" smtClean="0">
              <a:latin typeface="Arial" panose="020B0604020202020204" pitchFamily="34" charset="0"/>
              <a:cs typeface="Arial" panose="020B0604020202020204" pitchFamily="34" charset="0"/>
            </a:endParaRPr>
          </a:p>
          <a:p>
            <a:pPr marL="342900" indent="-342900" algn="just">
              <a:lnSpc>
                <a:spcPct val="130000"/>
              </a:lnSpc>
              <a:spcBef>
                <a:spcPct val="0"/>
              </a:spcBef>
              <a:spcAft>
                <a:spcPts val="600"/>
              </a:spcAft>
              <a:buFont typeface="Wingdings" panose="05000000000000000000" pitchFamily="2" charset="2"/>
              <a:buChar char="§"/>
              <a:defRPr/>
            </a:pPr>
            <a:r>
              <a:rPr lang="en-US" altLang="en-US" dirty="0" smtClean="0">
                <a:latin typeface="Arial" panose="020B0604020202020204" pitchFamily="34" charset="0"/>
                <a:cs typeface="Arial" panose="020B0604020202020204" pitchFamily="34" charset="0"/>
              </a:rPr>
              <a:t>However</a:t>
            </a:r>
            <a:r>
              <a:rPr lang="en-US" altLang="en-US" dirty="0">
                <a:latin typeface="Arial" panose="020B0604020202020204" pitchFamily="34" charset="0"/>
                <a:cs typeface="Arial" panose="020B0604020202020204" pitchFamily="34" charset="0"/>
              </a:rPr>
              <a:t>, efforts to standardise job requirements should avoid the weaknesses and challenges associated with the MPSA Directive on Minimum Requirements for appointment into the SMS level. </a:t>
            </a:r>
          </a:p>
          <a:p>
            <a:pPr marL="342900" indent="-342900" algn="just">
              <a:lnSpc>
                <a:spcPct val="130000"/>
              </a:lnSpc>
              <a:spcBef>
                <a:spcPct val="0"/>
              </a:spcBef>
              <a:spcAft>
                <a:spcPts val="600"/>
              </a:spcAft>
              <a:buFont typeface="Wingdings" panose="05000000000000000000" pitchFamily="2" charset="2"/>
              <a:buChar char="§"/>
              <a:defRPr/>
            </a:pPr>
            <a:r>
              <a:rPr lang="en-US" altLang="en-US" dirty="0">
                <a:latin typeface="Arial" panose="020B0604020202020204" pitchFamily="34" charset="0"/>
                <a:cs typeface="Arial" panose="020B0604020202020204" pitchFamily="34" charset="0"/>
              </a:rPr>
              <a:t>The DPSA and PSC should develop a uniform talent management policy or strategy and provide clear guidelines to inform the principles of objectivity, fairness, consistency and effective application of recruitment and selection practices in the Public Service. </a:t>
            </a:r>
          </a:p>
          <a:p>
            <a:pPr algn="just">
              <a:lnSpc>
                <a:spcPct val="130000"/>
              </a:lnSpc>
              <a:spcBef>
                <a:spcPct val="0"/>
              </a:spcBef>
              <a:spcAft>
                <a:spcPts val="600"/>
              </a:spcAft>
              <a:defRPr/>
            </a:pPr>
            <a:endParaRPr lang="en-US" altLang="en-US" dirty="0">
              <a:latin typeface="Arial" panose="020B0604020202020204" pitchFamily="34" charset="0"/>
              <a:cs typeface="Arial" panose="020B0604020202020204" pitchFamily="34" charset="0"/>
            </a:endParaRPr>
          </a:p>
          <a:p>
            <a:pPr marL="57150" indent="0" algn="just">
              <a:lnSpc>
                <a:spcPct val="130000"/>
              </a:lnSpc>
              <a:spcBef>
                <a:spcPct val="0"/>
              </a:spcBef>
              <a:buFontTx/>
              <a:buNone/>
              <a:defRPr/>
            </a:pPr>
            <a:endParaRPr lang="en-US" altLang="en-US" i="1" dirty="0">
              <a:latin typeface="Arial" panose="020B0604020202020204" pitchFamily="34" charset="0"/>
              <a:ea typeface="SimSun" panose="02010600030101010101" pitchFamily="2" charset="-122"/>
              <a:cs typeface="Arial" panose="020B0604020202020204" pitchFamily="34" charset="0"/>
            </a:endParaRPr>
          </a:p>
          <a:p>
            <a:pPr marL="285750" indent="-285750" algn="just">
              <a:lnSpc>
                <a:spcPct val="110000"/>
              </a:lnSpc>
              <a:buClr>
                <a:srgbClr val="000000"/>
              </a:buClr>
              <a:buSzPct val="100000"/>
              <a:buFont typeface="Arial" panose="020B0604020202020204" pitchFamily="34" charset="0"/>
              <a:buChar char="•"/>
            </a:pPr>
            <a:endParaRPr lang="en-US" sz="1600" dirty="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CDAF3C70-3F06-4597-AE16-5F5EF8F327DE}" type="slidenum">
              <a:rPr lang="en-ZA" smtClean="0"/>
              <a:pPr/>
              <a:t>18</a:t>
            </a:fld>
            <a:endParaRPr lang="en-ZA" dirty="0"/>
          </a:p>
        </p:txBody>
      </p:sp>
    </p:spTree>
    <p:extLst>
      <p:ext uri="{BB962C8B-B14F-4D97-AF65-F5344CB8AC3E}">
        <p14:creationId xmlns:p14="http://schemas.microsoft.com/office/powerpoint/2010/main" xmlns="" val="18285387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1314" y="188640"/>
            <a:ext cx="8190510" cy="769441"/>
          </a:xfrm>
          <a:prstGeom prst="rect">
            <a:avLst/>
          </a:prstGeom>
          <a:noFill/>
        </p:spPr>
        <p:txBody>
          <a:bodyPr wrap="square" rtlCol="0">
            <a:spAutoFit/>
          </a:bodyPr>
          <a:lstStyle/>
          <a:p>
            <a:pPr algn="ctr"/>
            <a:r>
              <a:rPr lang="en-US" sz="2200" b="1" dirty="0">
                <a:solidFill>
                  <a:schemeClr val="accent2">
                    <a:lumMod val="75000"/>
                  </a:schemeClr>
                </a:solidFill>
                <a:latin typeface="Arial" panose="020B0604020202020204" pitchFamily="34" charset="0"/>
                <a:cs typeface="Arial" panose="020B0604020202020204" pitchFamily="34" charset="0"/>
              </a:rPr>
              <a:t>REFLECTIONS BY THE PSC ON THE R &amp; S PROCESS IN THE PUBLIC SERVICE </a:t>
            </a:r>
            <a:r>
              <a:rPr lang="en-US" sz="1600" b="1" dirty="0">
                <a:solidFill>
                  <a:schemeClr val="accent2">
                    <a:lumMod val="75000"/>
                  </a:schemeClr>
                </a:solidFill>
                <a:latin typeface="Arial" panose="020B0604020202020204" pitchFamily="34" charset="0"/>
                <a:cs typeface="Arial" panose="020B0604020202020204" pitchFamily="34" charset="0"/>
              </a:rPr>
              <a:t>(4)</a:t>
            </a:r>
            <a:endParaRPr lang="en-US" sz="1600" b="1" dirty="0">
              <a:solidFill>
                <a:srgbClr val="006666"/>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422972" y="6597352"/>
            <a:ext cx="221036" cy="267570"/>
          </a:xfrm>
          <a:prstGeom prst="rect">
            <a:avLst/>
          </a:prstGeom>
        </p:spPr>
      </p:pic>
      <p:sp>
        <p:nvSpPr>
          <p:cNvPr id="3" name="Rectangle 2"/>
          <p:cNvSpPr/>
          <p:nvPr/>
        </p:nvSpPr>
        <p:spPr>
          <a:xfrm>
            <a:off x="270085" y="1160317"/>
            <a:ext cx="8712968" cy="923330"/>
          </a:xfrm>
          <a:prstGeom prst="rect">
            <a:avLst/>
          </a:prstGeom>
        </p:spPr>
        <p:txBody>
          <a:bodyPr wrap="square">
            <a:spAutoFit/>
          </a:bodyPr>
          <a:lstStyle/>
          <a:p>
            <a:pPr algn="ctr">
              <a:spcBef>
                <a:spcPct val="0"/>
              </a:spcBef>
              <a:spcAft>
                <a:spcPts val="600"/>
              </a:spcAft>
              <a:defRPr/>
            </a:pPr>
            <a:r>
              <a:rPr lang="en-US" altLang="en-US" dirty="0" smtClean="0">
                <a:latin typeface="Arial" panose="020B0604020202020204" pitchFamily="34" charset="0"/>
                <a:cs typeface="Arial" panose="020B0604020202020204" pitchFamily="34" charset="0"/>
              </a:rPr>
              <a:t>The purpose of the study on the </a:t>
            </a:r>
            <a:r>
              <a:rPr lang="en-US" altLang="en-US" b="1" dirty="0" smtClean="0">
                <a:latin typeface="Arial" panose="020B0604020202020204" pitchFamily="34" charset="0"/>
                <a:cs typeface="Arial" panose="020B0604020202020204" pitchFamily="34" charset="0"/>
              </a:rPr>
              <a:t>Recruitment</a:t>
            </a:r>
            <a:r>
              <a:rPr lang="en-US" altLang="en-US" b="1" dirty="0">
                <a:latin typeface="Arial" panose="020B0604020202020204" pitchFamily="34" charset="0"/>
                <a:cs typeface="Arial" panose="020B0604020202020204" pitchFamily="34" charset="0"/>
              </a:rPr>
              <a:t>, retention, career pathing and utilisation of senior management service members’ expertise and skills in the Public </a:t>
            </a:r>
            <a:r>
              <a:rPr lang="en-US" altLang="en-US" b="1" dirty="0" smtClean="0">
                <a:latin typeface="Arial" panose="020B0604020202020204" pitchFamily="34" charset="0"/>
                <a:cs typeface="Arial" panose="020B0604020202020204" pitchFamily="34" charset="0"/>
              </a:rPr>
              <a:t>Service</a:t>
            </a:r>
            <a:endParaRPr lang="en-US" altLang="en-US"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CDAF3C70-3F06-4597-AE16-5F5EF8F327DE}" type="slidenum">
              <a:rPr lang="en-ZA" smtClean="0"/>
              <a:pPr/>
              <a:t>19</a:t>
            </a:fld>
            <a:endParaRPr lang="en-ZA" dirty="0"/>
          </a:p>
        </p:txBody>
      </p:sp>
      <p:sp>
        <p:nvSpPr>
          <p:cNvPr id="7" name="Rectangle 6"/>
          <p:cNvSpPr/>
          <p:nvPr/>
        </p:nvSpPr>
        <p:spPr>
          <a:xfrm>
            <a:off x="296457" y="2195840"/>
            <a:ext cx="4237033" cy="3743951"/>
          </a:xfrm>
          <a:prstGeom prst="rect">
            <a:avLst/>
          </a:prstGeom>
          <a:solidFill>
            <a:schemeClr val="accent5">
              <a:lumMod val="40000"/>
              <a:lumOff val="60000"/>
            </a:schemeClr>
          </a:solidFill>
          <a:ln>
            <a:solidFill>
              <a:schemeClr val="accent5">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spcBef>
                <a:spcPct val="0"/>
              </a:spcBef>
              <a:defRPr/>
            </a:pPr>
            <a:r>
              <a:rPr lang="en-US" altLang="en-US" dirty="0">
                <a:solidFill>
                  <a:schemeClr val="tx1"/>
                </a:solidFill>
                <a:latin typeface="Arial" panose="020B0604020202020204" pitchFamily="34" charset="0"/>
                <a:cs typeface="Arial" panose="020B0604020202020204" pitchFamily="34" charset="0"/>
              </a:rPr>
              <a:t>To determine the level of awareness and extent of implementation of policies on the recruitment, retention, career pathing and </a:t>
            </a:r>
            <a:r>
              <a:rPr lang="en-US" altLang="en-US" dirty="0" err="1">
                <a:solidFill>
                  <a:schemeClr val="tx1"/>
                </a:solidFill>
                <a:latin typeface="Arial" panose="020B0604020202020204" pitchFamily="34" charset="0"/>
                <a:cs typeface="Arial" panose="020B0604020202020204" pitchFamily="34" charset="0"/>
              </a:rPr>
              <a:t>utilisation</a:t>
            </a:r>
            <a:r>
              <a:rPr lang="en-US" altLang="en-US" dirty="0">
                <a:solidFill>
                  <a:schemeClr val="tx1"/>
                </a:solidFill>
                <a:latin typeface="Arial" panose="020B0604020202020204" pitchFamily="34" charset="0"/>
                <a:cs typeface="Arial" panose="020B0604020202020204" pitchFamily="34" charset="0"/>
              </a:rPr>
              <a:t> of senior managers in the Public Service as well as the factors that influence recruitment practices of senior managers and their impact on the </a:t>
            </a:r>
            <a:r>
              <a:rPr lang="en-US" altLang="en-US" dirty="0" err="1">
                <a:solidFill>
                  <a:schemeClr val="tx1"/>
                </a:solidFill>
                <a:latin typeface="Arial" panose="020B0604020202020204" pitchFamily="34" charset="0"/>
                <a:cs typeface="Arial" panose="020B0604020202020204" pitchFamily="34" charset="0"/>
              </a:rPr>
              <a:t>professionalisation</a:t>
            </a:r>
            <a:r>
              <a:rPr lang="en-US" altLang="en-US" dirty="0">
                <a:solidFill>
                  <a:schemeClr val="tx1"/>
                </a:solidFill>
                <a:latin typeface="Arial" panose="020B0604020202020204" pitchFamily="34" charset="0"/>
                <a:cs typeface="Arial" panose="020B0604020202020204" pitchFamily="34" charset="0"/>
              </a:rPr>
              <a:t> of the Public </a:t>
            </a:r>
            <a:r>
              <a:rPr lang="en-US" altLang="en-US" dirty="0" smtClean="0">
                <a:solidFill>
                  <a:schemeClr val="tx1"/>
                </a:solidFill>
                <a:latin typeface="Arial" panose="020B0604020202020204" pitchFamily="34" charset="0"/>
                <a:cs typeface="Arial" panose="020B0604020202020204" pitchFamily="34" charset="0"/>
              </a:rPr>
              <a:t>Service</a:t>
            </a:r>
            <a:endParaRPr lang="en-US" altLang="en-US" dirty="0">
              <a:solidFill>
                <a:schemeClr val="tx1"/>
              </a:solidFill>
              <a:latin typeface="Arial" panose="020B0604020202020204" pitchFamily="34" charset="0"/>
              <a:cs typeface="Arial" panose="020B0604020202020204" pitchFamily="34" charset="0"/>
            </a:endParaRPr>
          </a:p>
        </p:txBody>
      </p:sp>
      <p:sp>
        <p:nvSpPr>
          <p:cNvPr id="8" name="Rectangle 7"/>
          <p:cNvSpPr/>
          <p:nvPr/>
        </p:nvSpPr>
        <p:spPr>
          <a:xfrm>
            <a:off x="4650751" y="2186233"/>
            <a:ext cx="4228125" cy="3763167"/>
          </a:xfrm>
          <a:prstGeom prst="rect">
            <a:avLst/>
          </a:prstGeom>
          <a:solidFill>
            <a:schemeClr val="accent5">
              <a:lumMod val="40000"/>
              <a:lumOff val="60000"/>
            </a:schemeClr>
          </a:solidFill>
          <a:ln>
            <a:solidFill>
              <a:schemeClr val="accent5">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spcBef>
                <a:spcPct val="0"/>
              </a:spcBef>
              <a:defRPr/>
            </a:pPr>
            <a:r>
              <a:rPr lang="en-US" altLang="en-US" dirty="0" smtClean="0">
                <a:solidFill>
                  <a:schemeClr val="tx1"/>
                </a:solidFill>
                <a:latin typeface="Arial" panose="020B0604020202020204" pitchFamily="34" charset="0"/>
                <a:cs typeface="Arial" panose="020B0604020202020204" pitchFamily="34" charset="0"/>
              </a:rPr>
              <a:t>The </a:t>
            </a:r>
            <a:r>
              <a:rPr lang="en-US" altLang="en-US" dirty="0">
                <a:solidFill>
                  <a:schemeClr val="tx1"/>
                </a:solidFill>
                <a:latin typeface="Arial" panose="020B0604020202020204" pitchFamily="34" charset="0"/>
                <a:cs typeface="Arial" panose="020B0604020202020204" pitchFamily="34" charset="0"/>
              </a:rPr>
              <a:t>factors that influence </a:t>
            </a:r>
            <a:r>
              <a:rPr lang="en-US" altLang="en-US" dirty="0" smtClean="0">
                <a:solidFill>
                  <a:schemeClr val="tx1"/>
                </a:solidFill>
                <a:latin typeface="Arial" panose="020B0604020202020204" pitchFamily="34" charset="0"/>
                <a:cs typeface="Arial" panose="020B0604020202020204" pitchFamily="34" charset="0"/>
              </a:rPr>
              <a:t>the</a:t>
            </a:r>
          </a:p>
          <a:p>
            <a:pPr algn="ctr">
              <a:spcBef>
                <a:spcPct val="0"/>
              </a:spcBef>
              <a:defRPr/>
            </a:pPr>
            <a:r>
              <a:rPr lang="en-US" altLang="en-US" dirty="0" smtClean="0">
                <a:solidFill>
                  <a:schemeClr val="tx1"/>
                </a:solidFill>
                <a:latin typeface="Arial" panose="020B0604020202020204" pitchFamily="34" charset="0"/>
                <a:cs typeface="Arial" panose="020B0604020202020204" pitchFamily="34" charset="0"/>
              </a:rPr>
              <a:t>retention </a:t>
            </a:r>
            <a:r>
              <a:rPr lang="en-US" altLang="en-US" dirty="0">
                <a:solidFill>
                  <a:schemeClr val="tx1"/>
                </a:solidFill>
                <a:latin typeface="Arial" panose="020B0604020202020204" pitchFamily="34" charset="0"/>
                <a:cs typeface="Arial" panose="020B0604020202020204" pitchFamily="34" charset="0"/>
              </a:rPr>
              <a:t>and career pathing of </a:t>
            </a:r>
            <a:endParaRPr lang="en-US" altLang="en-US" dirty="0" smtClean="0">
              <a:solidFill>
                <a:schemeClr val="tx1"/>
              </a:solidFill>
              <a:latin typeface="Arial" panose="020B0604020202020204" pitchFamily="34" charset="0"/>
              <a:cs typeface="Arial" panose="020B0604020202020204" pitchFamily="34" charset="0"/>
            </a:endParaRPr>
          </a:p>
          <a:p>
            <a:pPr algn="ctr">
              <a:spcBef>
                <a:spcPct val="0"/>
              </a:spcBef>
              <a:defRPr/>
            </a:pPr>
            <a:r>
              <a:rPr lang="en-US" altLang="en-US" dirty="0" smtClean="0">
                <a:solidFill>
                  <a:schemeClr val="tx1"/>
                </a:solidFill>
                <a:latin typeface="Arial" panose="020B0604020202020204" pitchFamily="34" charset="0"/>
                <a:cs typeface="Arial" panose="020B0604020202020204" pitchFamily="34" charset="0"/>
              </a:rPr>
              <a:t>senior </a:t>
            </a:r>
            <a:r>
              <a:rPr lang="en-US" altLang="en-US" dirty="0">
                <a:solidFill>
                  <a:schemeClr val="tx1"/>
                </a:solidFill>
                <a:latin typeface="Arial" panose="020B0604020202020204" pitchFamily="34" charset="0"/>
                <a:cs typeface="Arial" panose="020B0604020202020204" pitchFamily="34" charset="0"/>
              </a:rPr>
              <a:t>managers and to explore the extent of </a:t>
            </a:r>
            <a:r>
              <a:rPr lang="en-US" altLang="en-US" dirty="0" err="1">
                <a:solidFill>
                  <a:schemeClr val="tx1"/>
                </a:solidFill>
                <a:latin typeface="Arial" panose="020B0604020202020204" pitchFamily="34" charset="0"/>
                <a:cs typeface="Arial" panose="020B0604020202020204" pitchFamily="34" charset="0"/>
              </a:rPr>
              <a:t>utilisation</a:t>
            </a:r>
            <a:r>
              <a:rPr lang="en-US" altLang="en-US" dirty="0">
                <a:solidFill>
                  <a:schemeClr val="tx1"/>
                </a:solidFill>
                <a:latin typeface="Arial" panose="020B0604020202020204" pitchFamily="34" charset="0"/>
                <a:cs typeface="Arial" panose="020B0604020202020204" pitchFamily="34" charset="0"/>
              </a:rPr>
              <a:t> of current </a:t>
            </a:r>
            <a:r>
              <a:rPr lang="en-US" altLang="en-US" dirty="0" smtClean="0">
                <a:solidFill>
                  <a:schemeClr val="tx1"/>
                </a:solidFill>
                <a:latin typeface="Arial" panose="020B0604020202020204" pitchFamily="34" charset="0"/>
                <a:cs typeface="Arial" panose="020B0604020202020204" pitchFamily="34" charset="0"/>
              </a:rPr>
              <a:t>and</a:t>
            </a:r>
          </a:p>
          <a:p>
            <a:pPr algn="ctr">
              <a:spcBef>
                <a:spcPct val="0"/>
              </a:spcBef>
              <a:defRPr/>
            </a:pPr>
            <a:r>
              <a:rPr lang="en-US" altLang="en-US" dirty="0" smtClean="0">
                <a:solidFill>
                  <a:schemeClr val="tx1"/>
                </a:solidFill>
                <a:latin typeface="Arial" panose="020B0604020202020204" pitchFamily="34" charset="0"/>
                <a:cs typeface="Arial" panose="020B0604020202020204" pitchFamily="34" charset="0"/>
              </a:rPr>
              <a:t>former </a:t>
            </a:r>
            <a:r>
              <a:rPr lang="en-US" altLang="en-US" dirty="0">
                <a:solidFill>
                  <a:schemeClr val="tx1"/>
                </a:solidFill>
                <a:latin typeface="Arial" panose="020B0604020202020204" pitchFamily="34" charset="0"/>
                <a:cs typeface="Arial" panose="020B0604020202020204" pitchFamily="34" charset="0"/>
              </a:rPr>
              <a:t>senior managers’ expertise and skills in the Public </a:t>
            </a:r>
            <a:r>
              <a:rPr lang="en-US" altLang="en-US" dirty="0" smtClean="0">
                <a:solidFill>
                  <a:schemeClr val="tx1"/>
                </a:solidFill>
                <a:latin typeface="Arial" panose="020B0604020202020204" pitchFamily="34" charset="0"/>
                <a:cs typeface="Arial" panose="020B0604020202020204" pitchFamily="34" charset="0"/>
              </a:rPr>
              <a:t>Service</a:t>
            </a:r>
            <a:endParaRPr lang="en-US"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xmlns="" val="12145918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9552" y="97468"/>
            <a:ext cx="8004350" cy="430887"/>
          </a:xfrm>
          <a:prstGeom prst="rect">
            <a:avLst/>
          </a:prstGeom>
          <a:noFill/>
        </p:spPr>
        <p:txBody>
          <a:bodyPr wrap="square" rtlCol="0">
            <a:spAutoFit/>
          </a:bodyPr>
          <a:lstStyle/>
          <a:p>
            <a:pPr algn="ctr"/>
            <a:r>
              <a:rPr lang="en-US" sz="2200" b="1" dirty="0" smtClean="0">
                <a:solidFill>
                  <a:schemeClr val="accent2">
                    <a:lumMod val="75000"/>
                  </a:schemeClr>
                </a:solidFill>
                <a:latin typeface="Arial" panose="020B0604020202020204" pitchFamily="34" charset="0"/>
                <a:cs typeface="Arial" panose="020B0604020202020204" pitchFamily="34" charset="0"/>
              </a:rPr>
              <a:t>PRESENTATION OUTLINE</a:t>
            </a:r>
          </a:p>
        </p:txBody>
      </p:sp>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422972" y="6597352"/>
            <a:ext cx="221036" cy="267570"/>
          </a:xfrm>
          <a:prstGeom prst="rect">
            <a:avLst/>
          </a:prstGeom>
        </p:spPr>
      </p:pic>
      <p:sp>
        <p:nvSpPr>
          <p:cNvPr id="4" name="Slide Number Placeholder 3"/>
          <p:cNvSpPr>
            <a:spLocks noGrp="1"/>
          </p:cNvSpPr>
          <p:nvPr>
            <p:ph type="sldNum" sz="quarter" idx="12"/>
          </p:nvPr>
        </p:nvSpPr>
        <p:spPr/>
        <p:txBody>
          <a:bodyPr/>
          <a:lstStyle/>
          <a:p>
            <a:fld id="{CDAF3C70-3F06-4597-AE16-5F5EF8F327DE}" type="slidenum">
              <a:rPr lang="en-ZA" smtClean="0"/>
              <a:pPr/>
              <a:t>2</a:t>
            </a:fld>
            <a:endParaRPr lang="en-ZA" dirty="0"/>
          </a:p>
        </p:txBody>
      </p:sp>
      <p:graphicFrame>
        <p:nvGraphicFramePr>
          <p:cNvPr id="5" name="Diagram 4"/>
          <p:cNvGraphicFramePr/>
          <p:nvPr>
            <p:extLst>
              <p:ext uri="{D42A27DB-BD31-4B8C-83A1-F6EECF244321}">
                <p14:modId xmlns:p14="http://schemas.microsoft.com/office/powerpoint/2010/main" xmlns="" val="3942794070"/>
              </p:ext>
            </p:extLst>
          </p:nvPr>
        </p:nvGraphicFramePr>
        <p:xfrm>
          <a:off x="439065" y="692696"/>
          <a:ext cx="8409885" cy="57606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24386870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1314" y="188640"/>
            <a:ext cx="8190510" cy="769441"/>
          </a:xfrm>
          <a:prstGeom prst="rect">
            <a:avLst/>
          </a:prstGeom>
          <a:noFill/>
        </p:spPr>
        <p:txBody>
          <a:bodyPr wrap="square" rtlCol="0">
            <a:spAutoFit/>
          </a:bodyPr>
          <a:lstStyle/>
          <a:p>
            <a:pPr algn="ctr"/>
            <a:r>
              <a:rPr lang="en-US" sz="2200" b="1" dirty="0">
                <a:solidFill>
                  <a:schemeClr val="accent2">
                    <a:lumMod val="75000"/>
                  </a:schemeClr>
                </a:solidFill>
                <a:latin typeface="Arial" panose="020B0604020202020204" pitchFamily="34" charset="0"/>
                <a:cs typeface="Arial" panose="020B0604020202020204" pitchFamily="34" charset="0"/>
              </a:rPr>
              <a:t>REFLECTIONS BY THE PSC ON THE R &amp; S PROCESS IN THE PUBLIC SERVICE </a:t>
            </a:r>
            <a:r>
              <a:rPr lang="en-US" sz="1600" b="1" dirty="0">
                <a:solidFill>
                  <a:schemeClr val="accent2">
                    <a:lumMod val="75000"/>
                  </a:schemeClr>
                </a:solidFill>
                <a:latin typeface="Arial" panose="020B0604020202020204" pitchFamily="34" charset="0"/>
                <a:cs typeface="Arial" panose="020B0604020202020204" pitchFamily="34" charset="0"/>
              </a:rPr>
              <a:t>(4)</a:t>
            </a:r>
            <a:endParaRPr lang="en-US" sz="1600" b="1" dirty="0">
              <a:solidFill>
                <a:srgbClr val="006666"/>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422972" y="6597352"/>
            <a:ext cx="221036" cy="267570"/>
          </a:xfrm>
          <a:prstGeom prst="rect">
            <a:avLst/>
          </a:prstGeom>
        </p:spPr>
      </p:pic>
      <p:sp>
        <p:nvSpPr>
          <p:cNvPr id="3" name="Rectangle 2"/>
          <p:cNvSpPr/>
          <p:nvPr/>
        </p:nvSpPr>
        <p:spPr>
          <a:xfrm>
            <a:off x="177006" y="985496"/>
            <a:ext cx="8712968" cy="4745915"/>
          </a:xfrm>
          <a:prstGeom prst="rect">
            <a:avLst/>
          </a:prstGeom>
        </p:spPr>
        <p:txBody>
          <a:bodyPr wrap="square">
            <a:spAutoFit/>
          </a:bodyPr>
          <a:lstStyle/>
          <a:p>
            <a:pPr marL="342900" indent="-342900" algn="just">
              <a:lnSpc>
                <a:spcPct val="120000"/>
              </a:lnSpc>
              <a:spcBef>
                <a:spcPct val="0"/>
              </a:spcBef>
              <a:buFont typeface="Wingdings" panose="05000000000000000000" pitchFamily="2" charset="2"/>
              <a:buChar char="§"/>
              <a:defRPr/>
            </a:pPr>
            <a:r>
              <a:rPr lang="en-US" altLang="en-US" b="1" dirty="0" smtClean="0">
                <a:latin typeface="Arial" panose="020B0604020202020204" pitchFamily="34" charset="0"/>
                <a:cs typeface="Arial" panose="020B0604020202020204" pitchFamily="34" charset="0"/>
              </a:rPr>
              <a:t> </a:t>
            </a:r>
            <a:r>
              <a:rPr lang="en-US" altLang="en-US" b="1" dirty="0">
                <a:latin typeface="Arial" panose="020B0604020202020204" pitchFamily="34" charset="0"/>
                <a:cs typeface="Arial" panose="020B0604020202020204" pitchFamily="34" charset="0"/>
              </a:rPr>
              <a:t>Key findings:</a:t>
            </a:r>
          </a:p>
          <a:p>
            <a:pPr marL="742950" lvl="1" indent="-285750" algn="just">
              <a:lnSpc>
                <a:spcPct val="120000"/>
              </a:lnSpc>
              <a:spcBef>
                <a:spcPct val="0"/>
              </a:spcBef>
              <a:buFont typeface="Wingdings" panose="05000000000000000000" pitchFamily="2" charset="2"/>
              <a:buChar char="Ø"/>
              <a:defRPr/>
            </a:pPr>
            <a:r>
              <a:rPr lang="en-US" altLang="en-US" dirty="0">
                <a:latin typeface="Arial" panose="020B0604020202020204" pitchFamily="34" charset="0"/>
                <a:cs typeface="Arial" panose="020B0604020202020204" pitchFamily="34" charset="0"/>
              </a:rPr>
              <a:t>There is a comprehensive framework and procedures to guide </a:t>
            </a:r>
            <a:r>
              <a:rPr lang="en-US" altLang="en-US" dirty="0" smtClean="0">
                <a:latin typeface="Arial" panose="020B0604020202020204" pitchFamily="34" charset="0"/>
                <a:cs typeface="Arial" panose="020B0604020202020204" pitchFamily="34" charset="0"/>
              </a:rPr>
              <a:t>the R&amp;S </a:t>
            </a:r>
            <a:r>
              <a:rPr lang="en-US" altLang="en-US" dirty="0">
                <a:latin typeface="Arial" panose="020B0604020202020204" pitchFamily="34" charset="0"/>
                <a:cs typeface="Arial" panose="020B0604020202020204" pitchFamily="34" charset="0"/>
              </a:rPr>
              <a:t>of SMS members in the Public Service. </a:t>
            </a:r>
            <a:endParaRPr lang="en-US" altLang="en-US" dirty="0" smtClean="0">
              <a:latin typeface="Arial" panose="020B0604020202020204" pitchFamily="34" charset="0"/>
              <a:cs typeface="Arial" panose="020B0604020202020204" pitchFamily="34" charset="0"/>
            </a:endParaRPr>
          </a:p>
          <a:p>
            <a:pPr marL="742950" lvl="1" indent="-285750" algn="just">
              <a:lnSpc>
                <a:spcPct val="120000"/>
              </a:lnSpc>
              <a:spcBef>
                <a:spcPct val="0"/>
              </a:spcBef>
              <a:buFont typeface="Wingdings" panose="05000000000000000000" pitchFamily="2" charset="2"/>
              <a:buChar char="Ø"/>
              <a:defRPr/>
            </a:pPr>
            <a:r>
              <a:rPr lang="en-US" altLang="en-US" dirty="0" smtClean="0">
                <a:latin typeface="Arial" panose="020B0604020202020204" pitchFamily="34" charset="0"/>
                <a:cs typeface="Arial" panose="020B0604020202020204" pitchFamily="34" charset="0"/>
              </a:rPr>
              <a:t>However</a:t>
            </a:r>
            <a:r>
              <a:rPr lang="en-US" altLang="en-US" dirty="0">
                <a:latin typeface="Arial" panose="020B0604020202020204" pitchFamily="34" charset="0"/>
                <a:cs typeface="Arial" panose="020B0604020202020204" pitchFamily="34" charset="0"/>
              </a:rPr>
              <a:t>, the existing framework has gaps, and its effectiveness is influenced and impacted on by various factors and challenges during </a:t>
            </a:r>
            <a:r>
              <a:rPr lang="en-US" altLang="en-US" dirty="0" smtClean="0">
                <a:latin typeface="Arial" panose="020B0604020202020204" pitchFamily="34" charset="0"/>
                <a:cs typeface="Arial" panose="020B0604020202020204" pitchFamily="34" charset="0"/>
              </a:rPr>
              <a:t>implementation.</a:t>
            </a:r>
          </a:p>
          <a:p>
            <a:pPr marL="742950" lvl="1" indent="-285750" algn="just">
              <a:lnSpc>
                <a:spcPct val="120000"/>
              </a:lnSpc>
              <a:spcBef>
                <a:spcPct val="0"/>
              </a:spcBef>
              <a:buFont typeface="Wingdings" panose="05000000000000000000" pitchFamily="2" charset="2"/>
              <a:buChar char="Ø"/>
              <a:defRPr/>
            </a:pPr>
            <a:r>
              <a:rPr lang="en-US" altLang="en-US" dirty="0" smtClean="0">
                <a:latin typeface="Arial" panose="020B0604020202020204" pitchFamily="34" charset="0"/>
                <a:cs typeface="Arial" panose="020B0604020202020204" pitchFamily="34" charset="0"/>
              </a:rPr>
              <a:t>The </a:t>
            </a:r>
            <a:r>
              <a:rPr lang="en-US" altLang="en-US" dirty="0">
                <a:latin typeface="Arial" panose="020B0604020202020204" pitchFamily="34" charset="0"/>
                <a:cs typeface="Arial" panose="020B0604020202020204" pitchFamily="34" charset="0"/>
              </a:rPr>
              <a:t>HRM framework does not address critical issues related to SMS career pathing, retention and </a:t>
            </a:r>
            <a:r>
              <a:rPr lang="en-US" altLang="en-US" dirty="0" err="1">
                <a:latin typeface="Arial" panose="020B0604020202020204" pitchFamily="34" charset="0"/>
                <a:cs typeface="Arial" panose="020B0604020202020204" pitchFamily="34" charset="0"/>
              </a:rPr>
              <a:t>utilisation</a:t>
            </a:r>
            <a:r>
              <a:rPr lang="en-US" altLang="en-US" dirty="0">
                <a:latin typeface="Arial" panose="020B0604020202020204" pitchFamily="34" charset="0"/>
                <a:cs typeface="Arial" panose="020B0604020202020204" pitchFamily="34" charset="0"/>
              </a:rPr>
              <a:t> of expertise and skills adequately, and this results in loss of expertise, inconsistent practices, </a:t>
            </a:r>
            <a:r>
              <a:rPr lang="en-US" altLang="en-US" dirty="0" err="1">
                <a:latin typeface="Arial" panose="020B0604020202020204" pitchFamily="34" charset="0"/>
                <a:cs typeface="Arial" panose="020B0604020202020204" pitchFamily="34" charset="0"/>
              </a:rPr>
              <a:t>organisational</a:t>
            </a:r>
            <a:r>
              <a:rPr lang="en-US" altLang="en-US" dirty="0">
                <a:latin typeface="Arial" panose="020B0604020202020204" pitchFamily="34" charset="0"/>
                <a:cs typeface="Arial" panose="020B0604020202020204" pitchFamily="34" charset="0"/>
              </a:rPr>
              <a:t> instability and uneven performance. </a:t>
            </a:r>
          </a:p>
          <a:p>
            <a:pPr marL="800100" lvl="1" indent="-342900" algn="just">
              <a:lnSpc>
                <a:spcPct val="120000"/>
              </a:lnSpc>
              <a:spcBef>
                <a:spcPct val="0"/>
              </a:spcBef>
              <a:buFont typeface="Wingdings" panose="05000000000000000000" pitchFamily="2" charset="2"/>
              <a:buChar char="Ø"/>
              <a:defRPr/>
            </a:pPr>
            <a:r>
              <a:rPr lang="en-US" altLang="en-US" dirty="0">
                <a:latin typeface="Arial" panose="020B0604020202020204" pitchFamily="34" charset="0"/>
                <a:cs typeface="Arial" panose="020B0604020202020204" pitchFamily="34" charset="0"/>
              </a:rPr>
              <a:t>The open recruitment system can lead to employee dissatisfaction, low staff morale, </a:t>
            </a:r>
            <a:r>
              <a:rPr lang="en-US" altLang="en-US" dirty="0" err="1">
                <a:latin typeface="Arial" panose="020B0604020202020204" pitchFamily="34" charset="0"/>
                <a:cs typeface="Arial" panose="020B0604020202020204" pitchFamily="34" charset="0"/>
              </a:rPr>
              <a:t>organisational</a:t>
            </a:r>
            <a:r>
              <a:rPr lang="en-US" altLang="en-US" dirty="0">
                <a:latin typeface="Arial" panose="020B0604020202020204" pitchFamily="34" charset="0"/>
                <a:cs typeface="Arial" panose="020B0604020202020204" pitchFamily="34" charset="0"/>
              </a:rPr>
              <a:t> instability and poor employee and </a:t>
            </a:r>
            <a:r>
              <a:rPr lang="en-US" altLang="en-US" dirty="0" err="1">
                <a:latin typeface="Arial" panose="020B0604020202020204" pitchFamily="34" charset="0"/>
                <a:cs typeface="Arial" panose="020B0604020202020204" pitchFamily="34" charset="0"/>
              </a:rPr>
              <a:t>organisational</a:t>
            </a:r>
            <a:r>
              <a:rPr lang="en-US" altLang="en-US" dirty="0">
                <a:latin typeface="Arial" panose="020B0604020202020204" pitchFamily="34" charset="0"/>
                <a:cs typeface="Arial" panose="020B0604020202020204" pitchFamily="34" charset="0"/>
              </a:rPr>
              <a:t> performance because it frustrates the upward mobility of competent internal candidates</a:t>
            </a:r>
            <a:r>
              <a:rPr lang="en-US" altLang="en-US" dirty="0" smtClean="0">
                <a:latin typeface="Arial" panose="020B0604020202020204" pitchFamily="34" charset="0"/>
                <a:cs typeface="Arial" panose="020B0604020202020204" pitchFamily="34" charset="0"/>
              </a:rPr>
              <a:t>.</a:t>
            </a:r>
            <a:endParaRPr lang="en-US" alt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CDAF3C70-3F06-4597-AE16-5F5EF8F327DE}" type="slidenum">
              <a:rPr lang="en-ZA" smtClean="0"/>
              <a:pPr/>
              <a:t>20</a:t>
            </a:fld>
            <a:endParaRPr lang="en-ZA" dirty="0"/>
          </a:p>
        </p:txBody>
      </p:sp>
    </p:spTree>
    <p:extLst>
      <p:ext uri="{BB962C8B-B14F-4D97-AF65-F5344CB8AC3E}">
        <p14:creationId xmlns:p14="http://schemas.microsoft.com/office/powerpoint/2010/main" xmlns="" val="9430433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99429" y="152404"/>
            <a:ext cx="8289157" cy="769441"/>
          </a:xfrm>
          <a:prstGeom prst="rect">
            <a:avLst/>
          </a:prstGeom>
          <a:noFill/>
        </p:spPr>
        <p:txBody>
          <a:bodyPr wrap="square" rtlCol="0">
            <a:spAutoFit/>
          </a:bodyPr>
          <a:lstStyle/>
          <a:p>
            <a:pPr algn="ctr"/>
            <a:r>
              <a:rPr lang="en-US" sz="2200" b="1" dirty="0">
                <a:solidFill>
                  <a:schemeClr val="accent2">
                    <a:lumMod val="75000"/>
                  </a:schemeClr>
                </a:solidFill>
                <a:latin typeface="Arial" panose="020B0604020202020204" pitchFamily="34" charset="0"/>
                <a:cs typeface="Arial" panose="020B0604020202020204" pitchFamily="34" charset="0"/>
              </a:rPr>
              <a:t>REFLECTIONS BY THE PSC ON THE R &amp; S PROCESS IN THE PUBLIC SERVICE </a:t>
            </a:r>
            <a:r>
              <a:rPr lang="en-US" sz="1600" b="1" dirty="0">
                <a:solidFill>
                  <a:schemeClr val="accent2">
                    <a:lumMod val="75000"/>
                  </a:schemeClr>
                </a:solidFill>
                <a:latin typeface="Arial" panose="020B0604020202020204" pitchFamily="34" charset="0"/>
                <a:cs typeface="Arial" panose="020B0604020202020204" pitchFamily="34" charset="0"/>
              </a:rPr>
              <a:t>(5)</a:t>
            </a:r>
            <a:endParaRPr lang="en-US" sz="1600" b="1" dirty="0">
              <a:solidFill>
                <a:srgbClr val="006666"/>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422972" y="6597352"/>
            <a:ext cx="221036" cy="267570"/>
          </a:xfrm>
          <a:prstGeom prst="rect">
            <a:avLst/>
          </a:prstGeom>
        </p:spPr>
      </p:pic>
      <p:sp>
        <p:nvSpPr>
          <p:cNvPr id="3" name="Rectangle 2"/>
          <p:cNvSpPr/>
          <p:nvPr/>
        </p:nvSpPr>
        <p:spPr>
          <a:xfrm>
            <a:off x="683568" y="909695"/>
            <a:ext cx="8105018" cy="4044184"/>
          </a:xfrm>
          <a:prstGeom prst="rect">
            <a:avLst/>
          </a:prstGeom>
        </p:spPr>
        <p:txBody>
          <a:bodyPr wrap="square">
            <a:spAutoFit/>
          </a:bodyPr>
          <a:lstStyle/>
          <a:p>
            <a:pPr marL="342900" indent="-342900" algn="just">
              <a:lnSpc>
                <a:spcPct val="120000"/>
              </a:lnSpc>
              <a:spcBef>
                <a:spcPct val="0"/>
              </a:spcBef>
              <a:buFont typeface="Wingdings" panose="05000000000000000000" pitchFamily="2" charset="2"/>
              <a:buChar char="Ø"/>
              <a:defRPr/>
            </a:pPr>
            <a:r>
              <a:rPr lang="en-US" altLang="en-US" dirty="0">
                <a:latin typeface="Arial" panose="020B0604020202020204" pitchFamily="34" charset="0"/>
                <a:cs typeface="Arial" panose="020B0604020202020204" pitchFamily="34" charset="0"/>
              </a:rPr>
              <a:t>There is general support for contract appointments at the </a:t>
            </a:r>
            <a:r>
              <a:rPr lang="en-US" altLang="en-US" dirty="0" err="1">
                <a:latin typeface="Arial" panose="020B0604020202020204" pitchFamily="34" charset="0"/>
                <a:cs typeface="Arial" panose="020B0604020202020204" pitchFamily="34" charset="0"/>
              </a:rPr>
              <a:t>HoD</a:t>
            </a:r>
            <a:r>
              <a:rPr lang="en-US" altLang="en-US" dirty="0">
                <a:latin typeface="Arial" panose="020B0604020202020204" pitchFamily="34" charset="0"/>
                <a:cs typeface="Arial" panose="020B0604020202020204" pitchFamily="34" charset="0"/>
              </a:rPr>
              <a:t> level, however, the method used to determine the suitability of candidates to serve as </a:t>
            </a:r>
            <a:r>
              <a:rPr lang="en-US" altLang="en-US" dirty="0" err="1">
                <a:latin typeface="Arial" panose="020B0604020202020204" pitchFamily="34" charset="0"/>
                <a:cs typeface="Arial" panose="020B0604020202020204" pitchFamily="34" charset="0"/>
              </a:rPr>
              <a:t>HoDs</a:t>
            </a:r>
            <a:r>
              <a:rPr lang="en-US" altLang="en-US" dirty="0">
                <a:latin typeface="Arial" panose="020B0604020202020204" pitchFamily="34" charset="0"/>
                <a:cs typeface="Arial" panose="020B0604020202020204" pitchFamily="34" charset="0"/>
              </a:rPr>
              <a:t> should be strengthened, renewal for another term should be subject to performance.</a:t>
            </a:r>
            <a:endParaRPr lang="en-US" sz="1600" dirty="0">
              <a:latin typeface="Arial" pitchFamily="34" charset="0"/>
              <a:cs typeface="Arial" pitchFamily="34" charset="0"/>
            </a:endParaRPr>
          </a:p>
          <a:p>
            <a:pPr marL="342900" indent="-342900" algn="just">
              <a:lnSpc>
                <a:spcPct val="120000"/>
              </a:lnSpc>
              <a:spcBef>
                <a:spcPct val="0"/>
              </a:spcBef>
              <a:buFont typeface="Wingdings" panose="05000000000000000000" pitchFamily="2" charset="2"/>
              <a:buChar char="Ø"/>
              <a:defRPr/>
            </a:pPr>
            <a:r>
              <a:rPr lang="en-US" altLang="en-US" dirty="0" smtClean="0">
                <a:latin typeface="Arial" panose="020B0604020202020204" pitchFamily="34" charset="0"/>
                <a:cs typeface="Arial" panose="020B0604020202020204" pitchFamily="34" charset="0"/>
              </a:rPr>
              <a:t>The </a:t>
            </a:r>
            <a:r>
              <a:rPr lang="en-US" altLang="en-US" dirty="0">
                <a:latin typeface="Arial" panose="020B0604020202020204" pitchFamily="34" charset="0"/>
                <a:cs typeface="Arial" panose="020B0604020202020204" pitchFamily="34" charset="0"/>
              </a:rPr>
              <a:t>current method of appointing HoDs which makes provision for the involvement of EAs during the recruitment and selection process is not supported by HoDs. </a:t>
            </a:r>
            <a:endParaRPr lang="en-US" altLang="en-US" dirty="0" smtClean="0">
              <a:latin typeface="Arial" panose="020B0604020202020204" pitchFamily="34" charset="0"/>
              <a:cs typeface="Arial" panose="020B0604020202020204" pitchFamily="34" charset="0"/>
            </a:endParaRPr>
          </a:p>
          <a:p>
            <a:pPr marL="342900" indent="-342900" algn="just">
              <a:lnSpc>
                <a:spcPct val="120000"/>
              </a:lnSpc>
              <a:spcBef>
                <a:spcPct val="0"/>
              </a:spcBef>
              <a:buFont typeface="Wingdings" panose="05000000000000000000" pitchFamily="2" charset="2"/>
              <a:buChar char="Ø"/>
              <a:defRPr/>
            </a:pPr>
            <a:r>
              <a:rPr lang="en-US" altLang="en-US" dirty="0" smtClean="0">
                <a:latin typeface="Arial" panose="020B0604020202020204" pitchFamily="34" charset="0"/>
                <a:cs typeface="Arial" panose="020B0604020202020204" pitchFamily="34" charset="0"/>
              </a:rPr>
              <a:t>Instead</a:t>
            </a:r>
            <a:r>
              <a:rPr lang="en-US" altLang="en-US" dirty="0">
                <a:latin typeface="Arial" panose="020B0604020202020204" pitchFamily="34" charset="0"/>
                <a:cs typeface="Arial" panose="020B0604020202020204" pitchFamily="34" charset="0"/>
              </a:rPr>
              <a:t>, what was supported by the study participants is implementation of the NDP Vision 2030 recommendation that the recruitment and selection of HoDs should be managed through a hybrid approach, with minimum involvement of political principals.</a:t>
            </a:r>
          </a:p>
          <a:p>
            <a:pPr marL="285750" indent="-285750" algn="just">
              <a:lnSpc>
                <a:spcPct val="120000"/>
              </a:lnSpc>
              <a:buClr>
                <a:srgbClr val="000000"/>
              </a:buClr>
              <a:buSzPct val="100000"/>
              <a:buFont typeface="Arial" panose="020B0604020202020204" pitchFamily="34" charset="0"/>
              <a:buChar char="•"/>
            </a:pPr>
            <a:endParaRPr lang="en-US" sz="1600" dirty="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CDAF3C70-3F06-4597-AE16-5F5EF8F327DE}" type="slidenum">
              <a:rPr lang="en-ZA" smtClean="0"/>
              <a:pPr/>
              <a:t>21</a:t>
            </a:fld>
            <a:endParaRPr lang="en-ZA" dirty="0"/>
          </a:p>
        </p:txBody>
      </p:sp>
    </p:spTree>
    <p:extLst>
      <p:ext uri="{BB962C8B-B14F-4D97-AF65-F5344CB8AC3E}">
        <p14:creationId xmlns:p14="http://schemas.microsoft.com/office/powerpoint/2010/main" xmlns="" val="4734962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1315" y="138077"/>
            <a:ext cx="8004350" cy="430887"/>
          </a:xfrm>
          <a:prstGeom prst="rect">
            <a:avLst/>
          </a:prstGeom>
          <a:noFill/>
        </p:spPr>
        <p:txBody>
          <a:bodyPr wrap="square" rtlCol="0">
            <a:spAutoFit/>
          </a:bodyPr>
          <a:lstStyle/>
          <a:p>
            <a:pPr algn="ctr"/>
            <a:r>
              <a:rPr lang="en-US" sz="2200" b="1" dirty="0">
                <a:solidFill>
                  <a:schemeClr val="accent2">
                    <a:lumMod val="75000"/>
                  </a:schemeClr>
                </a:solidFill>
                <a:latin typeface="Arial" panose="020B0604020202020204" pitchFamily="34" charset="0"/>
                <a:cs typeface="Arial" panose="020B0604020202020204" pitchFamily="34" charset="0"/>
              </a:rPr>
              <a:t>RECOMMENDATIONS</a:t>
            </a:r>
            <a:endParaRPr lang="en-US" sz="2200" b="1" dirty="0">
              <a:solidFill>
                <a:srgbClr val="006666"/>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422972" y="6597352"/>
            <a:ext cx="221036" cy="267570"/>
          </a:xfrm>
          <a:prstGeom prst="rect">
            <a:avLst/>
          </a:prstGeom>
        </p:spPr>
      </p:pic>
      <p:sp>
        <p:nvSpPr>
          <p:cNvPr id="3" name="Rectangle 2"/>
          <p:cNvSpPr/>
          <p:nvPr/>
        </p:nvSpPr>
        <p:spPr>
          <a:xfrm>
            <a:off x="334342" y="816830"/>
            <a:ext cx="8398296" cy="5109091"/>
          </a:xfrm>
          <a:prstGeom prst="rect">
            <a:avLst/>
          </a:prstGeom>
        </p:spPr>
        <p:txBody>
          <a:bodyPr wrap="square">
            <a:spAutoFit/>
          </a:bodyPr>
          <a:lstStyle/>
          <a:p>
            <a:pPr algn="just">
              <a:spcBef>
                <a:spcPct val="0"/>
              </a:spcBef>
              <a:spcAft>
                <a:spcPts val="600"/>
              </a:spcAft>
              <a:defRPr/>
            </a:pPr>
            <a:r>
              <a:rPr lang="en-US" altLang="en-US" dirty="0">
                <a:latin typeface="Arial" panose="020B0604020202020204" pitchFamily="34" charset="0"/>
                <a:cs typeface="Arial" panose="020B0604020202020204" pitchFamily="34" charset="0"/>
              </a:rPr>
              <a:t>The following recommendations were made based on the findings presented in the </a:t>
            </a:r>
            <a:r>
              <a:rPr lang="en-US" altLang="en-US" dirty="0" smtClean="0">
                <a:latin typeface="Arial" panose="020B0604020202020204" pitchFamily="34" charset="0"/>
                <a:cs typeface="Arial" panose="020B0604020202020204" pitchFamily="34" charset="0"/>
              </a:rPr>
              <a:t>report: </a:t>
            </a:r>
            <a:endParaRPr lang="en-US" altLang="en-US" dirty="0">
              <a:latin typeface="Arial" panose="020B0604020202020204" pitchFamily="34" charset="0"/>
              <a:cs typeface="Arial" panose="020B0604020202020204" pitchFamily="34" charset="0"/>
            </a:endParaRPr>
          </a:p>
          <a:p>
            <a:pPr marL="342900" indent="-342900" algn="just">
              <a:spcBef>
                <a:spcPct val="0"/>
              </a:spcBef>
              <a:spcAft>
                <a:spcPts val="600"/>
              </a:spcAft>
              <a:buFont typeface="Wingdings" panose="05000000000000000000" pitchFamily="2" charset="2"/>
              <a:buChar char="q"/>
              <a:defRPr/>
            </a:pPr>
            <a:r>
              <a:rPr lang="en-US" altLang="en-US" dirty="0">
                <a:latin typeface="Arial" panose="020B0604020202020204" pitchFamily="34" charset="0"/>
                <a:cs typeface="Arial" panose="020B0604020202020204" pitchFamily="34" charset="0"/>
              </a:rPr>
              <a:t>The Public Service should implement the NDP recommendations on a hybrid system in managing the recruitment and other career incidents of HoDs, including assigning HoDs the power to appoint SMS members below the HoD level.</a:t>
            </a:r>
          </a:p>
          <a:p>
            <a:pPr marL="342900" indent="-342900" algn="just">
              <a:spcBef>
                <a:spcPct val="0"/>
              </a:spcBef>
              <a:spcAft>
                <a:spcPts val="600"/>
              </a:spcAft>
              <a:buFont typeface="Wingdings" panose="05000000000000000000" pitchFamily="2" charset="2"/>
              <a:buChar char="q"/>
              <a:defRPr/>
            </a:pPr>
            <a:r>
              <a:rPr lang="en-US" altLang="en-US" dirty="0">
                <a:latin typeface="Arial" panose="020B0604020202020204" pitchFamily="34" charset="0"/>
                <a:cs typeface="Arial" panose="020B0604020202020204" pitchFamily="34" charset="0"/>
              </a:rPr>
              <a:t>There is a need to review the HRM framework to comprehensively address the areas of retention, career-pathing and utilisation of senior managers’ expertise and skills in the Public Service. </a:t>
            </a:r>
            <a:endParaRPr lang="en-US" altLang="en-US" dirty="0" smtClean="0">
              <a:latin typeface="Arial" panose="020B0604020202020204" pitchFamily="34" charset="0"/>
              <a:cs typeface="Arial" panose="020B0604020202020204" pitchFamily="34" charset="0"/>
            </a:endParaRPr>
          </a:p>
          <a:p>
            <a:pPr marL="342900" indent="-342900" algn="just">
              <a:spcBef>
                <a:spcPct val="0"/>
              </a:spcBef>
              <a:spcAft>
                <a:spcPts val="600"/>
              </a:spcAft>
              <a:buFont typeface="Wingdings" panose="05000000000000000000" pitchFamily="2" charset="2"/>
              <a:buChar char="q"/>
              <a:defRPr/>
            </a:pPr>
            <a:r>
              <a:rPr lang="en-US" altLang="en-US" dirty="0" smtClean="0">
                <a:latin typeface="Arial" panose="020B0604020202020204" pitchFamily="34" charset="0"/>
                <a:cs typeface="Arial" panose="020B0604020202020204" pitchFamily="34" charset="0"/>
              </a:rPr>
              <a:t>The </a:t>
            </a:r>
            <a:r>
              <a:rPr lang="en-US" altLang="en-US" dirty="0">
                <a:latin typeface="Arial" panose="020B0604020202020204" pitchFamily="34" charset="0"/>
                <a:cs typeface="Arial" panose="020B0604020202020204" pitchFamily="34" charset="0"/>
              </a:rPr>
              <a:t>review should take into consideration, amongst others, the recommendations of the NDP Vision 2030 and provisions of the Public Administration Management Act, 2014 regarding the </a:t>
            </a:r>
            <a:r>
              <a:rPr lang="en-US" altLang="en-US" dirty="0" err="1">
                <a:latin typeface="Arial" panose="020B0604020202020204" pitchFamily="34" charset="0"/>
                <a:cs typeface="Arial" panose="020B0604020202020204" pitchFamily="34" charset="0"/>
              </a:rPr>
              <a:t>secondment</a:t>
            </a:r>
            <a:r>
              <a:rPr lang="en-US" altLang="en-US" dirty="0">
                <a:latin typeface="Arial" panose="020B0604020202020204" pitchFamily="34" charset="0"/>
                <a:cs typeface="Arial" panose="020B0604020202020204" pitchFamily="34" charset="0"/>
              </a:rPr>
              <a:t> and transfer of SMS members </a:t>
            </a:r>
            <a:r>
              <a:rPr lang="en-US" altLang="en-US" dirty="0" err="1">
                <a:latin typeface="Arial" panose="020B0604020202020204" pitchFamily="34" charset="0"/>
                <a:cs typeface="Arial" panose="020B0604020202020204" pitchFamily="34" charset="0"/>
              </a:rPr>
              <a:t>accross</a:t>
            </a:r>
            <a:r>
              <a:rPr lang="en-US" altLang="en-US" dirty="0">
                <a:latin typeface="Arial" panose="020B0604020202020204" pitchFamily="34" charset="0"/>
                <a:cs typeface="Arial" panose="020B0604020202020204" pitchFamily="34" charset="0"/>
              </a:rPr>
              <a:t> the three spheres of government.</a:t>
            </a:r>
          </a:p>
          <a:p>
            <a:pPr marL="342900" indent="-342900" algn="just">
              <a:spcBef>
                <a:spcPct val="0"/>
              </a:spcBef>
              <a:spcAft>
                <a:spcPts val="600"/>
              </a:spcAft>
              <a:buFont typeface="Wingdings" panose="05000000000000000000" pitchFamily="2" charset="2"/>
              <a:buChar char="q"/>
              <a:defRPr/>
            </a:pPr>
            <a:r>
              <a:rPr lang="en-US" altLang="en-US" dirty="0">
                <a:latin typeface="Arial" panose="020B0604020202020204" pitchFamily="34" charset="0"/>
                <a:cs typeface="Arial" panose="020B0604020202020204" pitchFamily="34" charset="0"/>
              </a:rPr>
              <a:t>An overarching policy framework to guide retention, career-pathing and utilisation of SMS expertise and skills in other public institutions and across the three spheres of government is critical and should therefore be developed.</a:t>
            </a:r>
            <a:endParaRPr lang="en-US" sz="1600" dirty="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CDAF3C70-3F06-4597-AE16-5F5EF8F327DE}" type="slidenum">
              <a:rPr lang="en-ZA" smtClean="0"/>
              <a:pPr/>
              <a:t>22</a:t>
            </a:fld>
            <a:endParaRPr lang="en-ZA" dirty="0"/>
          </a:p>
        </p:txBody>
      </p:sp>
    </p:spTree>
    <p:extLst>
      <p:ext uri="{BB962C8B-B14F-4D97-AF65-F5344CB8AC3E}">
        <p14:creationId xmlns:p14="http://schemas.microsoft.com/office/powerpoint/2010/main" xmlns="" val="30930760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1314" y="193936"/>
            <a:ext cx="8289158" cy="769441"/>
          </a:xfrm>
          <a:prstGeom prst="rect">
            <a:avLst/>
          </a:prstGeom>
          <a:noFill/>
        </p:spPr>
        <p:txBody>
          <a:bodyPr wrap="square" rtlCol="0">
            <a:spAutoFit/>
          </a:bodyPr>
          <a:lstStyle/>
          <a:p>
            <a:pPr algn="ctr"/>
            <a:r>
              <a:rPr lang="en-US" sz="2200" b="1" dirty="0">
                <a:solidFill>
                  <a:schemeClr val="accent2">
                    <a:lumMod val="75000"/>
                  </a:schemeClr>
                </a:solidFill>
                <a:latin typeface="Arial" panose="020B0604020202020204" pitchFamily="34" charset="0"/>
                <a:cs typeface="Arial" panose="020B0604020202020204" pitchFamily="34" charset="0"/>
              </a:rPr>
              <a:t>REFLECTIONS BY THE PSC ON THE R &amp; S PROCESS IN THE PUBLIC SERVICE </a:t>
            </a:r>
            <a:r>
              <a:rPr lang="en-US" sz="1600" b="1" dirty="0">
                <a:solidFill>
                  <a:schemeClr val="accent2">
                    <a:lumMod val="75000"/>
                  </a:schemeClr>
                </a:solidFill>
                <a:latin typeface="Arial" panose="020B0604020202020204" pitchFamily="34" charset="0"/>
                <a:cs typeface="Arial" panose="020B0604020202020204" pitchFamily="34" charset="0"/>
              </a:rPr>
              <a:t>(6)</a:t>
            </a:r>
            <a:endParaRPr lang="en-US" sz="1600" b="1" dirty="0">
              <a:solidFill>
                <a:srgbClr val="006666"/>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422972" y="6597352"/>
            <a:ext cx="221036" cy="267570"/>
          </a:xfrm>
          <a:prstGeom prst="rect">
            <a:avLst/>
          </a:prstGeom>
        </p:spPr>
      </p:pic>
      <p:sp>
        <p:nvSpPr>
          <p:cNvPr id="3" name="Rectangle 2"/>
          <p:cNvSpPr/>
          <p:nvPr/>
        </p:nvSpPr>
        <p:spPr>
          <a:xfrm>
            <a:off x="251520" y="1131727"/>
            <a:ext cx="8568952" cy="646331"/>
          </a:xfrm>
          <a:prstGeom prst="rect">
            <a:avLst/>
          </a:prstGeom>
        </p:spPr>
        <p:txBody>
          <a:bodyPr wrap="square">
            <a:spAutoFit/>
          </a:bodyPr>
          <a:lstStyle/>
          <a:p>
            <a:pPr algn="just">
              <a:spcBef>
                <a:spcPct val="0"/>
              </a:spcBef>
              <a:spcAft>
                <a:spcPts val="600"/>
              </a:spcAft>
              <a:defRPr/>
            </a:pPr>
            <a:r>
              <a:rPr lang="en-US" altLang="en-US" dirty="0" smtClean="0">
                <a:latin typeface="Arial" panose="020B0604020202020204" pitchFamily="34" charset="0"/>
                <a:cs typeface="Arial" panose="020B0604020202020204" pitchFamily="34" charset="0"/>
              </a:rPr>
              <a:t>The purpose of the study on the</a:t>
            </a:r>
            <a:r>
              <a:rPr lang="en-US" altLang="en-US" b="1" dirty="0" smtClean="0">
                <a:latin typeface="Arial" panose="020B0604020202020204" pitchFamily="34" charset="0"/>
                <a:cs typeface="Arial" panose="020B0604020202020204" pitchFamily="34" charset="0"/>
              </a:rPr>
              <a:t> </a:t>
            </a:r>
            <a:r>
              <a:rPr lang="en-US" altLang="en-US" b="1" dirty="0">
                <a:latin typeface="Arial" panose="020B0604020202020204" pitchFamily="34" charset="0"/>
                <a:cs typeface="Arial" panose="020B0604020202020204" pitchFamily="34" charset="0"/>
              </a:rPr>
              <a:t>impact of </a:t>
            </a:r>
            <a:r>
              <a:rPr lang="en-US" altLang="en-US" b="1" dirty="0" smtClean="0">
                <a:latin typeface="Arial" panose="020B0604020202020204" pitchFamily="34" charset="0"/>
                <a:cs typeface="Arial" panose="020B0604020202020204" pitchFamily="34" charset="0"/>
              </a:rPr>
              <a:t>R&amp;S </a:t>
            </a:r>
            <a:r>
              <a:rPr lang="en-US" altLang="en-US" b="1" dirty="0">
                <a:latin typeface="Arial" panose="020B0604020202020204" pitchFamily="34" charset="0"/>
                <a:cs typeface="Arial" panose="020B0604020202020204" pitchFamily="34" charset="0"/>
              </a:rPr>
              <a:t>on the functionality of selected national and provincial </a:t>
            </a:r>
            <a:r>
              <a:rPr lang="en-US" altLang="en-US" b="1" dirty="0" smtClean="0">
                <a:latin typeface="Arial" panose="020B0604020202020204" pitchFamily="34" charset="0"/>
                <a:cs typeface="Arial" panose="020B0604020202020204" pitchFamily="34" charset="0"/>
              </a:rPr>
              <a:t>departments </a:t>
            </a:r>
            <a:r>
              <a:rPr lang="en-US" altLang="en-US" dirty="0" smtClean="0">
                <a:latin typeface="Arial" panose="020B0604020202020204" pitchFamily="34" charset="0"/>
                <a:cs typeface="Arial" panose="020B0604020202020204" pitchFamily="34" charset="0"/>
              </a:rPr>
              <a:t>was as follows:</a:t>
            </a:r>
            <a:endParaRPr lang="en-US" altLang="en-US"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CDAF3C70-3F06-4597-AE16-5F5EF8F327DE}" type="slidenum">
              <a:rPr lang="en-ZA" smtClean="0"/>
              <a:pPr/>
              <a:t>23</a:t>
            </a:fld>
            <a:endParaRPr lang="en-ZA" dirty="0"/>
          </a:p>
        </p:txBody>
      </p:sp>
      <p:sp>
        <p:nvSpPr>
          <p:cNvPr id="7" name="Rectangle 6"/>
          <p:cNvSpPr/>
          <p:nvPr/>
        </p:nvSpPr>
        <p:spPr>
          <a:xfrm>
            <a:off x="281477" y="1869443"/>
            <a:ext cx="4228125" cy="2351645"/>
          </a:xfrm>
          <a:prstGeom prst="rect">
            <a:avLst/>
          </a:prstGeom>
          <a:solidFill>
            <a:schemeClr val="accent5">
              <a:lumMod val="40000"/>
              <a:lumOff val="60000"/>
            </a:schemeClr>
          </a:solidFill>
          <a:ln>
            <a:solidFill>
              <a:schemeClr val="accent5">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spcBef>
                <a:spcPct val="0"/>
              </a:spcBef>
              <a:spcAft>
                <a:spcPts val="600"/>
              </a:spcAft>
              <a:defRPr/>
            </a:pPr>
            <a:r>
              <a:rPr lang="en-US" altLang="en-US" dirty="0" smtClean="0">
                <a:solidFill>
                  <a:schemeClr val="tx1"/>
                </a:solidFill>
                <a:latin typeface="Arial" panose="020B0604020202020204" pitchFamily="34" charset="0"/>
                <a:cs typeface="Arial" panose="020B0604020202020204" pitchFamily="34" charset="0"/>
              </a:rPr>
              <a:t>To </a:t>
            </a:r>
            <a:r>
              <a:rPr lang="en-US" altLang="en-US" dirty="0">
                <a:solidFill>
                  <a:schemeClr val="tx1"/>
                </a:solidFill>
                <a:latin typeface="Arial" panose="020B0604020202020204" pitchFamily="34" charset="0"/>
                <a:cs typeface="Arial" panose="020B0604020202020204" pitchFamily="34" charset="0"/>
              </a:rPr>
              <a:t>determine the level of awareness of R&amp;S policies in departments and the perceived levels of </a:t>
            </a:r>
            <a:r>
              <a:rPr lang="en-US" altLang="en-US" dirty="0" smtClean="0">
                <a:solidFill>
                  <a:schemeClr val="tx1"/>
                </a:solidFill>
                <a:latin typeface="Arial" panose="020B0604020202020204" pitchFamily="34" charset="0"/>
                <a:cs typeface="Arial" panose="020B0604020202020204" pitchFamily="34" charset="0"/>
              </a:rPr>
              <a:t>compliance</a:t>
            </a:r>
            <a:endParaRPr lang="en-US" altLang="en-US" dirty="0">
              <a:solidFill>
                <a:schemeClr val="tx1"/>
              </a:solidFill>
              <a:latin typeface="Arial" panose="020B0604020202020204" pitchFamily="34" charset="0"/>
              <a:cs typeface="Arial" panose="020B0604020202020204" pitchFamily="34" charset="0"/>
            </a:endParaRPr>
          </a:p>
        </p:txBody>
      </p:sp>
      <p:sp>
        <p:nvSpPr>
          <p:cNvPr id="8" name="Rectangle 7"/>
          <p:cNvSpPr/>
          <p:nvPr/>
        </p:nvSpPr>
        <p:spPr>
          <a:xfrm>
            <a:off x="4644008" y="1869443"/>
            <a:ext cx="4228125" cy="2351645"/>
          </a:xfrm>
          <a:prstGeom prst="rect">
            <a:avLst/>
          </a:prstGeom>
          <a:solidFill>
            <a:schemeClr val="accent5">
              <a:lumMod val="40000"/>
              <a:lumOff val="60000"/>
            </a:schemeClr>
          </a:solidFill>
          <a:ln>
            <a:solidFill>
              <a:schemeClr val="accent5">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spcBef>
                <a:spcPct val="0"/>
              </a:spcBef>
              <a:spcAft>
                <a:spcPts val="600"/>
              </a:spcAft>
              <a:defRPr/>
            </a:pPr>
            <a:r>
              <a:rPr lang="en-US" altLang="en-US" dirty="0" smtClean="0">
                <a:solidFill>
                  <a:schemeClr val="tx1"/>
                </a:solidFill>
                <a:latin typeface="Arial" panose="020B0604020202020204" pitchFamily="34" charset="0"/>
                <a:cs typeface="Arial" panose="020B0604020202020204" pitchFamily="34" charset="0"/>
              </a:rPr>
              <a:t>To establish </a:t>
            </a:r>
            <a:r>
              <a:rPr lang="en-US" altLang="en-US" dirty="0">
                <a:solidFill>
                  <a:schemeClr val="tx1"/>
                </a:solidFill>
                <a:latin typeface="Arial" panose="020B0604020202020204" pitchFamily="34" charset="0"/>
                <a:cs typeface="Arial" panose="020B0604020202020204" pitchFamily="34" charset="0"/>
              </a:rPr>
              <a:t>and understand R&amp;S practices that contribute to various human resource management challenges and how they impact on the functionality of selected </a:t>
            </a:r>
            <a:r>
              <a:rPr lang="en-US" altLang="en-US" dirty="0" smtClean="0">
                <a:solidFill>
                  <a:schemeClr val="tx1"/>
                </a:solidFill>
                <a:latin typeface="Arial" panose="020B0604020202020204" pitchFamily="34" charset="0"/>
                <a:cs typeface="Arial" panose="020B0604020202020204" pitchFamily="34" charset="0"/>
              </a:rPr>
              <a:t>departments</a:t>
            </a:r>
            <a:endParaRPr lang="en-US" altLang="en-US"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41106474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98627" y="260648"/>
            <a:ext cx="8004350" cy="769441"/>
          </a:xfrm>
          <a:prstGeom prst="rect">
            <a:avLst/>
          </a:prstGeom>
          <a:noFill/>
        </p:spPr>
        <p:txBody>
          <a:bodyPr wrap="square" rtlCol="0">
            <a:spAutoFit/>
          </a:bodyPr>
          <a:lstStyle/>
          <a:p>
            <a:pPr algn="ctr"/>
            <a:r>
              <a:rPr lang="en-US" sz="2200" b="1" dirty="0">
                <a:solidFill>
                  <a:schemeClr val="accent2">
                    <a:lumMod val="75000"/>
                  </a:schemeClr>
                </a:solidFill>
                <a:latin typeface="Arial" panose="020B0604020202020204" pitchFamily="34" charset="0"/>
                <a:cs typeface="Arial" panose="020B0604020202020204" pitchFamily="34" charset="0"/>
              </a:rPr>
              <a:t>REFLECTIONS BY THE PSC ON THE R &amp; S PROCESS IN THE PUBLIC SERVICE </a:t>
            </a:r>
            <a:r>
              <a:rPr lang="en-US" sz="1600" b="1" dirty="0">
                <a:solidFill>
                  <a:schemeClr val="accent2">
                    <a:lumMod val="75000"/>
                  </a:schemeClr>
                </a:solidFill>
                <a:latin typeface="Arial" panose="020B0604020202020204" pitchFamily="34" charset="0"/>
                <a:cs typeface="Arial" panose="020B0604020202020204" pitchFamily="34" charset="0"/>
              </a:rPr>
              <a:t>(7)</a:t>
            </a:r>
            <a:endParaRPr lang="en-US" sz="1600" b="1" dirty="0">
              <a:solidFill>
                <a:srgbClr val="006666"/>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422972" y="6597352"/>
            <a:ext cx="221036" cy="267570"/>
          </a:xfrm>
          <a:prstGeom prst="rect">
            <a:avLst/>
          </a:prstGeom>
        </p:spPr>
      </p:pic>
      <p:sp>
        <p:nvSpPr>
          <p:cNvPr id="3" name="Rectangle 2"/>
          <p:cNvSpPr/>
          <p:nvPr/>
        </p:nvSpPr>
        <p:spPr>
          <a:xfrm>
            <a:off x="323528" y="1048118"/>
            <a:ext cx="8398296" cy="5355312"/>
          </a:xfrm>
          <a:prstGeom prst="rect">
            <a:avLst/>
          </a:prstGeom>
        </p:spPr>
        <p:txBody>
          <a:bodyPr wrap="square">
            <a:spAutoFit/>
          </a:bodyPr>
          <a:lstStyle/>
          <a:p>
            <a:pPr marL="285750" indent="-285750" algn="just">
              <a:spcBef>
                <a:spcPct val="0"/>
              </a:spcBef>
              <a:buFont typeface="Wingdings" panose="05000000000000000000" pitchFamily="2" charset="2"/>
              <a:buChar char="Ø"/>
              <a:defRPr/>
            </a:pPr>
            <a:r>
              <a:rPr lang="en-US" altLang="en-US" dirty="0">
                <a:latin typeface="Arial" panose="020B0604020202020204" pitchFamily="34" charset="0"/>
                <a:cs typeface="Arial" panose="020B0604020202020204" pitchFamily="34" charset="0"/>
              </a:rPr>
              <a:t>Some employees in departments are not aware of the recruitment and selection policies of their departments and some departments do not provide a job analysis outline before a post is advertised and sometimes  posts are filled without even being advertised.</a:t>
            </a:r>
          </a:p>
          <a:p>
            <a:pPr marL="285750" indent="-285750" algn="just">
              <a:spcBef>
                <a:spcPct val="0"/>
              </a:spcBef>
              <a:buFont typeface="Wingdings" panose="05000000000000000000" pitchFamily="2" charset="2"/>
              <a:buChar char="Ø"/>
              <a:defRPr/>
            </a:pPr>
            <a:r>
              <a:rPr lang="en-US" altLang="en-US" dirty="0">
                <a:latin typeface="Arial" panose="020B0604020202020204" pitchFamily="34" charset="0"/>
                <a:cs typeface="Arial" panose="020B0604020202020204" pitchFamily="34" charset="0"/>
              </a:rPr>
              <a:t>In some instances, inexperienced and under qualified individuals are appointed to positions due to noncompliance with the R&amp;S policies.</a:t>
            </a:r>
          </a:p>
          <a:p>
            <a:pPr marL="285750" indent="-285750" algn="just">
              <a:spcBef>
                <a:spcPct val="0"/>
              </a:spcBef>
              <a:buFont typeface="Wingdings" panose="05000000000000000000" pitchFamily="2" charset="2"/>
              <a:buChar char="Ø"/>
              <a:defRPr/>
            </a:pPr>
            <a:r>
              <a:rPr lang="en-US" altLang="en-US" dirty="0" smtClean="0">
                <a:latin typeface="Arial" panose="020B0604020202020204" pitchFamily="34" charset="0"/>
                <a:cs typeface="Arial" panose="020B0604020202020204" pitchFamily="34" charset="0"/>
              </a:rPr>
              <a:t>R&amp;S </a:t>
            </a:r>
            <a:r>
              <a:rPr lang="en-US" altLang="en-US" dirty="0">
                <a:latin typeface="Arial" panose="020B0604020202020204" pitchFamily="34" charset="0"/>
                <a:cs typeface="Arial" panose="020B0604020202020204" pitchFamily="34" charset="0"/>
              </a:rPr>
              <a:t>processes in the Public Service can easily be manipulated – hence discrimination, tribalism, nepotism, interference by politicians and senior managers are some of the practises that were cited as forms of manipulation</a:t>
            </a:r>
          </a:p>
          <a:p>
            <a:pPr marL="285750" indent="-285750" algn="just">
              <a:spcBef>
                <a:spcPct val="0"/>
              </a:spcBef>
              <a:buFont typeface="Wingdings" panose="05000000000000000000" pitchFamily="2" charset="2"/>
              <a:buChar char="Ø"/>
              <a:defRPr/>
            </a:pPr>
            <a:r>
              <a:rPr lang="en-US" altLang="en-US" dirty="0">
                <a:latin typeface="Arial" panose="020B0604020202020204" pitchFamily="34" charset="0"/>
                <a:cs typeface="Arial" panose="020B0604020202020204" pitchFamily="34" charset="0"/>
              </a:rPr>
              <a:t>The skills and competencies of human resource personnel is a major concern since many challenges are experienced because of, amongst others, the inability of HR officials to assert themselves as strategic partners in departments. </a:t>
            </a:r>
          </a:p>
          <a:p>
            <a:pPr marL="285750" indent="-285750" algn="just">
              <a:spcBef>
                <a:spcPct val="0"/>
              </a:spcBef>
              <a:buFont typeface="Wingdings" panose="05000000000000000000" pitchFamily="2" charset="2"/>
              <a:buChar char="Ø"/>
              <a:defRPr/>
            </a:pPr>
            <a:r>
              <a:rPr lang="en-US" altLang="en-US" dirty="0">
                <a:latin typeface="Arial" panose="020B0604020202020204" pitchFamily="34" charset="0"/>
                <a:cs typeface="Arial" panose="020B0604020202020204" pitchFamily="34" charset="0"/>
              </a:rPr>
              <a:t>R&amp;S challenges contribute negatively towards employee performance and strained labour relations in departments however, some employees are reluctant to lodge grievances due to fear of  victimization.</a:t>
            </a:r>
          </a:p>
          <a:p>
            <a:pPr marL="285750" indent="-285750" algn="just">
              <a:spcBef>
                <a:spcPct val="0"/>
              </a:spcBef>
              <a:buFont typeface="Wingdings" panose="05000000000000000000" pitchFamily="2" charset="2"/>
              <a:buChar char="Ø"/>
              <a:defRPr/>
            </a:pPr>
            <a:r>
              <a:rPr lang="en-US" altLang="en-US" dirty="0">
                <a:latin typeface="Arial" panose="020B0604020202020204" pitchFamily="34" charset="0"/>
                <a:cs typeface="Arial" panose="020B0604020202020204" pitchFamily="34" charset="0"/>
              </a:rPr>
              <a:t>The management of poor performance is weak in the Public Service, and it results in the uneven distribution of work among employees and work overload for some employees to cover up for underperforming employees.</a:t>
            </a:r>
            <a:endParaRPr lang="en-US" sz="1600" dirty="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CDAF3C70-3F06-4597-AE16-5F5EF8F327DE}" type="slidenum">
              <a:rPr lang="en-ZA" smtClean="0"/>
              <a:pPr/>
              <a:t>24</a:t>
            </a:fld>
            <a:endParaRPr lang="en-ZA" dirty="0"/>
          </a:p>
        </p:txBody>
      </p:sp>
    </p:spTree>
    <p:extLst>
      <p:ext uri="{BB962C8B-B14F-4D97-AF65-F5344CB8AC3E}">
        <p14:creationId xmlns:p14="http://schemas.microsoft.com/office/powerpoint/2010/main" xmlns="" val="12704155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600" y="255491"/>
            <a:ext cx="8004350" cy="430887"/>
          </a:xfrm>
          <a:prstGeom prst="rect">
            <a:avLst/>
          </a:prstGeom>
          <a:noFill/>
        </p:spPr>
        <p:txBody>
          <a:bodyPr wrap="square" rtlCol="0">
            <a:spAutoFit/>
          </a:bodyPr>
          <a:lstStyle/>
          <a:p>
            <a:pPr algn="ctr"/>
            <a:r>
              <a:rPr lang="en-US" sz="2200" b="1" dirty="0">
                <a:solidFill>
                  <a:schemeClr val="accent2">
                    <a:lumMod val="75000"/>
                  </a:schemeClr>
                </a:solidFill>
                <a:latin typeface="Arial" panose="020B0604020202020204" pitchFamily="34" charset="0"/>
                <a:cs typeface="Arial" panose="020B0604020202020204" pitchFamily="34" charset="0"/>
              </a:rPr>
              <a:t>RECOMMENDATIONS</a:t>
            </a:r>
            <a:endParaRPr lang="en-US" sz="2200" b="1" dirty="0">
              <a:solidFill>
                <a:srgbClr val="006666"/>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422972" y="6597352"/>
            <a:ext cx="221036" cy="267570"/>
          </a:xfrm>
          <a:prstGeom prst="rect">
            <a:avLst/>
          </a:prstGeom>
        </p:spPr>
      </p:pic>
      <p:sp>
        <p:nvSpPr>
          <p:cNvPr id="3" name="Rectangle 2"/>
          <p:cNvSpPr/>
          <p:nvPr/>
        </p:nvSpPr>
        <p:spPr>
          <a:xfrm>
            <a:off x="397821" y="862129"/>
            <a:ext cx="8324003" cy="2779735"/>
          </a:xfrm>
          <a:prstGeom prst="rect">
            <a:avLst/>
          </a:prstGeom>
        </p:spPr>
        <p:txBody>
          <a:bodyPr wrap="square">
            <a:spAutoFit/>
          </a:bodyPr>
          <a:lstStyle/>
          <a:p>
            <a:pPr algn="just">
              <a:lnSpc>
                <a:spcPct val="110000"/>
              </a:lnSpc>
              <a:spcBef>
                <a:spcPct val="0"/>
              </a:spcBef>
              <a:defRPr/>
            </a:pPr>
            <a:r>
              <a:rPr lang="en-US" altLang="en-US" dirty="0">
                <a:latin typeface="Arial" panose="020B0604020202020204" pitchFamily="34" charset="0"/>
                <a:cs typeface="Arial" panose="020B0604020202020204" pitchFamily="34" charset="0"/>
              </a:rPr>
              <a:t>The following recommendations were made based on the findings presented in the report : </a:t>
            </a:r>
          </a:p>
          <a:p>
            <a:pPr marL="285750" indent="-285750" algn="just">
              <a:lnSpc>
                <a:spcPct val="110000"/>
              </a:lnSpc>
              <a:spcBef>
                <a:spcPct val="0"/>
              </a:spcBef>
              <a:buFont typeface="Wingdings" panose="05000000000000000000" pitchFamily="2" charset="2"/>
              <a:buChar char="§"/>
              <a:defRPr/>
            </a:pPr>
            <a:r>
              <a:rPr lang="en-US" altLang="en-US" dirty="0">
                <a:latin typeface="Arial" panose="020B0604020202020204" pitchFamily="34" charset="0"/>
                <a:cs typeface="Arial" panose="020B0604020202020204" pitchFamily="34" charset="0"/>
              </a:rPr>
              <a:t>An in-depth investigation using the case study methodology to establish the extent of the challenges and impact in specific departments should be conducted; and </a:t>
            </a:r>
          </a:p>
          <a:p>
            <a:pPr marL="285750" indent="-285750" algn="just">
              <a:lnSpc>
                <a:spcPct val="110000"/>
              </a:lnSpc>
              <a:spcBef>
                <a:spcPct val="0"/>
              </a:spcBef>
              <a:buFont typeface="Wingdings" panose="05000000000000000000" pitchFamily="2" charset="2"/>
              <a:buChar char="§"/>
              <a:defRPr/>
            </a:pPr>
            <a:r>
              <a:rPr lang="en-US" altLang="en-US" dirty="0">
                <a:latin typeface="Arial" panose="020B0604020202020204" pitchFamily="34" charset="0"/>
                <a:cs typeface="Arial" panose="020B0604020202020204" pitchFamily="34" charset="0"/>
              </a:rPr>
              <a:t>The PSC to conduct a longitudinal study to establish the impact of recruitment and selection practices on the functionality and effectiveness of departments in the Public Service.</a:t>
            </a:r>
          </a:p>
          <a:p>
            <a:pPr marL="285750" indent="-285750" algn="just">
              <a:lnSpc>
                <a:spcPct val="110000"/>
              </a:lnSpc>
              <a:buClr>
                <a:srgbClr val="000000"/>
              </a:buClr>
              <a:buSzPct val="100000"/>
              <a:buFont typeface="Arial" panose="020B0604020202020204" pitchFamily="34" charset="0"/>
              <a:buChar char="•"/>
            </a:pPr>
            <a:endParaRPr lang="en-US" sz="1600" dirty="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CDAF3C70-3F06-4597-AE16-5F5EF8F327DE}" type="slidenum">
              <a:rPr lang="en-ZA" smtClean="0"/>
              <a:pPr/>
              <a:t>25</a:t>
            </a:fld>
            <a:endParaRPr lang="en-ZA" dirty="0"/>
          </a:p>
        </p:txBody>
      </p:sp>
    </p:spTree>
    <p:extLst>
      <p:ext uri="{BB962C8B-B14F-4D97-AF65-F5344CB8AC3E}">
        <p14:creationId xmlns:p14="http://schemas.microsoft.com/office/powerpoint/2010/main" xmlns="" val="8165672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1315" y="138077"/>
            <a:ext cx="8004350" cy="430887"/>
          </a:xfrm>
          <a:prstGeom prst="rect">
            <a:avLst/>
          </a:prstGeom>
          <a:noFill/>
        </p:spPr>
        <p:txBody>
          <a:bodyPr wrap="square" rtlCol="0">
            <a:spAutoFit/>
          </a:bodyPr>
          <a:lstStyle/>
          <a:p>
            <a:pPr algn="ctr"/>
            <a:r>
              <a:rPr lang="en-US" sz="2200" b="1" dirty="0">
                <a:solidFill>
                  <a:schemeClr val="accent2">
                    <a:lumMod val="75000"/>
                  </a:schemeClr>
                </a:solidFill>
                <a:latin typeface="Arial" panose="020B0604020202020204" pitchFamily="34" charset="0"/>
                <a:cs typeface="Arial" panose="020B0604020202020204" pitchFamily="34" charset="0"/>
              </a:rPr>
              <a:t>COMPETENCY ASSESSMENTS</a:t>
            </a:r>
            <a:endParaRPr lang="en-US" sz="2200" b="1" dirty="0">
              <a:solidFill>
                <a:srgbClr val="006666"/>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422972" y="6597352"/>
            <a:ext cx="221036" cy="267570"/>
          </a:xfrm>
          <a:prstGeom prst="rect">
            <a:avLst/>
          </a:prstGeom>
        </p:spPr>
      </p:pic>
      <p:sp>
        <p:nvSpPr>
          <p:cNvPr id="3" name="Rectangle 2"/>
          <p:cNvSpPr/>
          <p:nvPr/>
        </p:nvSpPr>
        <p:spPr>
          <a:xfrm>
            <a:off x="395536" y="593066"/>
            <a:ext cx="8326288" cy="5359416"/>
          </a:xfrm>
          <a:prstGeom prst="rect">
            <a:avLst/>
          </a:prstGeom>
        </p:spPr>
        <p:txBody>
          <a:bodyPr wrap="square">
            <a:spAutoFit/>
          </a:bodyPr>
          <a:lstStyle/>
          <a:p>
            <a:pPr marL="285750" indent="-285750" algn="just">
              <a:spcBef>
                <a:spcPct val="0"/>
              </a:spcBef>
              <a:buFont typeface="Wingdings" panose="05000000000000000000" pitchFamily="2" charset="2"/>
              <a:buChar char="q"/>
              <a:defRPr/>
            </a:pPr>
            <a:r>
              <a:rPr lang="en-US" altLang="en-US" dirty="0">
                <a:latin typeface="Arial" panose="020B0604020202020204" pitchFamily="34" charset="0"/>
                <a:cs typeface="Arial" panose="020B0604020202020204" pitchFamily="34" charset="0"/>
              </a:rPr>
              <a:t>The SMS Competency </a:t>
            </a:r>
            <a:r>
              <a:rPr lang="en-US" altLang="en-US" sz="1600" dirty="0">
                <a:latin typeface="Arial" panose="020B0604020202020204" pitchFamily="34" charset="0"/>
                <a:cs typeface="Arial" panose="020B0604020202020204" pitchFamily="34" charset="0"/>
              </a:rPr>
              <a:t>Framework</a:t>
            </a:r>
            <a:r>
              <a:rPr lang="en-US" altLang="en-US" dirty="0">
                <a:latin typeface="Arial" panose="020B0604020202020204" pitchFamily="34" charset="0"/>
                <a:cs typeface="Arial" panose="020B0604020202020204" pitchFamily="34" charset="0"/>
              </a:rPr>
              <a:t> was introduced to ensure that the  Public  Service achieves its professionalization objective, especially at the SMS  level.   </a:t>
            </a:r>
          </a:p>
          <a:p>
            <a:pPr marL="285750" indent="-285750" algn="just">
              <a:spcBef>
                <a:spcPct val="0"/>
              </a:spcBef>
              <a:buFont typeface="Wingdings" panose="05000000000000000000" pitchFamily="2" charset="2"/>
              <a:buChar char="q"/>
              <a:defRPr/>
            </a:pPr>
            <a:r>
              <a:rPr lang="en-US" altLang="en-US" dirty="0">
                <a:latin typeface="Arial" panose="020B0604020202020204" pitchFamily="34" charset="0"/>
                <a:cs typeface="Arial" panose="020B0604020202020204" pitchFamily="34" charset="0"/>
              </a:rPr>
              <a:t>The  Framework seeks to ensure a  consistent  approach to performance  throughout  the  Public  Service. </a:t>
            </a:r>
          </a:p>
          <a:p>
            <a:pPr marL="285750" indent="-285750" algn="just">
              <a:spcBef>
                <a:spcPct val="0"/>
              </a:spcBef>
              <a:buFont typeface="Wingdings" panose="05000000000000000000" pitchFamily="2" charset="2"/>
              <a:buChar char="q"/>
              <a:defRPr/>
            </a:pPr>
            <a:r>
              <a:rPr lang="en-US" altLang="en-US" dirty="0">
                <a:latin typeface="Arial" panose="020B0604020202020204" pitchFamily="34" charset="0"/>
                <a:cs typeface="Arial" panose="020B0604020202020204" pitchFamily="34" charset="0"/>
              </a:rPr>
              <a:t>The framework outlines competencies that are important for the Public Service to be successful and ensures that Senior Managers have the requisite generic competencies and associated proficiency levels to succeed at the strategic level.</a:t>
            </a:r>
          </a:p>
          <a:p>
            <a:pPr marL="285750" indent="-285750" algn="just">
              <a:spcBef>
                <a:spcPct val="0"/>
              </a:spcBef>
              <a:buFont typeface="Wingdings" panose="05000000000000000000" pitchFamily="2" charset="2"/>
              <a:buChar char="q"/>
              <a:defRPr/>
            </a:pPr>
            <a:r>
              <a:rPr lang="en-US" altLang="en-US" dirty="0">
                <a:latin typeface="Arial" panose="020B0604020202020204" pitchFamily="34" charset="0"/>
                <a:cs typeface="Arial" panose="020B0604020202020204" pitchFamily="34" charset="0"/>
              </a:rPr>
              <a:t>Cabinet took a decision to introduce competency-based assessments in August 2000 as  a  part  of a  range  of  initiatives to  improve  the  State's ability  to  recruit, retain  and  develop competent managers. </a:t>
            </a:r>
            <a:endParaRPr lang="en-US" altLang="en-US" dirty="0" smtClean="0">
              <a:latin typeface="Arial" panose="020B0604020202020204" pitchFamily="34" charset="0"/>
              <a:cs typeface="Arial" panose="020B0604020202020204" pitchFamily="34" charset="0"/>
            </a:endParaRPr>
          </a:p>
          <a:p>
            <a:pPr marL="285750" indent="-285750" algn="just">
              <a:spcBef>
                <a:spcPct val="0"/>
              </a:spcBef>
              <a:buFont typeface="Wingdings" panose="05000000000000000000" pitchFamily="2" charset="2"/>
              <a:buChar char="q"/>
              <a:defRPr/>
            </a:pPr>
            <a:r>
              <a:rPr lang="en-US" altLang="en-US" dirty="0" smtClean="0">
                <a:latin typeface="Arial" panose="020B0604020202020204" pitchFamily="34" charset="0"/>
                <a:cs typeface="Arial" panose="020B0604020202020204" pitchFamily="34" charset="0"/>
              </a:rPr>
              <a:t>A </a:t>
            </a:r>
            <a:r>
              <a:rPr lang="en-US" altLang="en-US" dirty="0">
                <a:latin typeface="Arial" panose="020B0604020202020204" pitchFamily="34" charset="0"/>
                <a:cs typeface="Arial" panose="020B0604020202020204" pitchFamily="34" charset="0"/>
              </a:rPr>
              <a:t>competency framework and  an  assessment battery  to  assess  11  broad competencies were  developed. </a:t>
            </a:r>
            <a:endParaRPr lang="en-US" altLang="en-US" dirty="0" smtClean="0">
              <a:latin typeface="Arial" panose="020B0604020202020204" pitchFamily="34" charset="0"/>
              <a:cs typeface="Arial" panose="020B0604020202020204" pitchFamily="34" charset="0"/>
            </a:endParaRPr>
          </a:p>
          <a:p>
            <a:pPr marL="285750" indent="-285750" algn="just">
              <a:spcBef>
                <a:spcPct val="0"/>
              </a:spcBef>
              <a:buFont typeface="Wingdings" panose="05000000000000000000" pitchFamily="2" charset="2"/>
              <a:buChar char="q"/>
              <a:defRPr/>
            </a:pPr>
            <a:r>
              <a:rPr lang="en-US" altLang="en-US" dirty="0" smtClean="0">
                <a:latin typeface="Arial" panose="020B0604020202020204" pitchFamily="34" charset="0"/>
                <a:cs typeface="Arial" panose="020B0604020202020204" pitchFamily="34" charset="0"/>
              </a:rPr>
              <a:t>In </a:t>
            </a:r>
            <a:r>
              <a:rPr lang="en-US" altLang="en-US" dirty="0">
                <a:latin typeface="Arial" panose="020B0604020202020204" pitchFamily="34" charset="0"/>
                <a:cs typeface="Arial" panose="020B0604020202020204" pitchFamily="34" charset="0"/>
              </a:rPr>
              <a:t>June 2006 Cabinet declared the framework to be compulsory in the appointment of senior managers. </a:t>
            </a:r>
          </a:p>
          <a:p>
            <a:pPr marL="285750" indent="-285750" algn="just">
              <a:spcBef>
                <a:spcPct val="0"/>
              </a:spcBef>
              <a:buFont typeface="Wingdings" panose="05000000000000000000" pitchFamily="2" charset="2"/>
              <a:buChar char="q"/>
              <a:defRPr/>
            </a:pPr>
            <a:r>
              <a:rPr lang="en-US" altLang="en-US" dirty="0">
                <a:latin typeface="Arial" panose="020B0604020202020204" pitchFamily="34" charset="0"/>
                <a:cs typeface="Arial" panose="020B0604020202020204" pitchFamily="34" charset="0"/>
              </a:rPr>
              <a:t>The DPSA is responsible for managing the competency assessment process for the SMS.</a:t>
            </a:r>
          </a:p>
          <a:p>
            <a:pPr marL="285750" indent="-285750" algn="just">
              <a:lnSpc>
                <a:spcPct val="110000"/>
              </a:lnSpc>
              <a:buClr>
                <a:srgbClr val="000000"/>
              </a:buClr>
              <a:buSzPct val="100000"/>
              <a:buFont typeface="Arial" panose="020B0604020202020204" pitchFamily="34" charset="0"/>
              <a:buChar char="•"/>
            </a:pPr>
            <a:endParaRPr lang="en-US" sz="1600" dirty="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CDAF3C70-3F06-4597-AE16-5F5EF8F327DE}" type="slidenum">
              <a:rPr lang="en-ZA" smtClean="0"/>
              <a:pPr/>
              <a:t>26</a:t>
            </a:fld>
            <a:endParaRPr lang="en-ZA" dirty="0"/>
          </a:p>
        </p:txBody>
      </p:sp>
    </p:spTree>
    <p:extLst>
      <p:ext uri="{BB962C8B-B14F-4D97-AF65-F5344CB8AC3E}">
        <p14:creationId xmlns:p14="http://schemas.microsoft.com/office/powerpoint/2010/main" xmlns="" val="16132539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20797" y="116632"/>
            <a:ext cx="8004350" cy="430887"/>
          </a:xfrm>
          <a:prstGeom prst="rect">
            <a:avLst/>
          </a:prstGeom>
          <a:noFill/>
        </p:spPr>
        <p:txBody>
          <a:bodyPr wrap="square" rtlCol="0">
            <a:spAutoFit/>
          </a:bodyPr>
          <a:lstStyle/>
          <a:p>
            <a:pPr algn="ctr"/>
            <a:r>
              <a:rPr lang="en-US" sz="2200" b="1" dirty="0">
                <a:solidFill>
                  <a:schemeClr val="accent2">
                    <a:lumMod val="75000"/>
                  </a:schemeClr>
                </a:solidFill>
                <a:latin typeface="Arial" panose="020B0604020202020204" pitchFamily="34" charset="0"/>
                <a:cs typeface="Arial" panose="020B0604020202020204" pitchFamily="34" charset="0"/>
              </a:rPr>
              <a:t>COMPETENCY ASSESSMENTS </a:t>
            </a:r>
            <a:r>
              <a:rPr lang="en-US" sz="1600" b="1" dirty="0">
                <a:solidFill>
                  <a:schemeClr val="accent2">
                    <a:lumMod val="75000"/>
                  </a:schemeClr>
                </a:solidFill>
                <a:latin typeface="Arial" panose="020B0604020202020204" pitchFamily="34" charset="0"/>
                <a:cs typeface="Arial" panose="020B0604020202020204" pitchFamily="34" charset="0"/>
              </a:rPr>
              <a:t>(2)</a:t>
            </a:r>
            <a:endParaRPr lang="en-US" sz="1600" b="1" dirty="0">
              <a:solidFill>
                <a:srgbClr val="006666"/>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422972" y="6597352"/>
            <a:ext cx="221036" cy="267570"/>
          </a:xfrm>
          <a:prstGeom prst="rect">
            <a:avLst/>
          </a:prstGeom>
        </p:spPr>
      </p:pic>
      <p:sp>
        <p:nvSpPr>
          <p:cNvPr id="3" name="Rectangle 2"/>
          <p:cNvSpPr/>
          <p:nvPr/>
        </p:nvSpPr>
        <p:spPr>
          <a:xfrm>
            <a:off x="213010" y="699924"/>
            <a:ext cx="8640960" cy="5567678"/>
          </a:xfrm>
          <a:prstGeom prst="rect">
            <a:avLst/>
          </a:prstGeom>
        </p:spPr>
        <p:txBody>
          <a:bodyPr wrap="square">
            <a:spAutoFit/>
          </a:bodyPr>
          <a:lstStyle/>
          <a:p>
            <a:pPr marL="285750" indent="-285750" algn="just">
              <a:spcBef>
                <a:spcPct val="0"/>
              </a:spcBef>
              <a:spcAft>
                <a:spcPts val="600"/>
              </a:spcAft>
              <a:buFont typeface="Wingdings" panose="05000000000000000000" pitchFamily="2" charset="2"/>
              <a:buChar char="q"/>
              <a:defRPr/>
            </a:pPr>
            <a:r>
              <a:rPr lang="en-GB" altLang="en-US" dirty="0">
                <a:latin typeface="Arial" panose="020B0604020202020204" pitchFamily="34" charset="0"/>
                <a:cs typeface="Arial" panose="020B0604020202020204" pitchFamily="34" charset="0"/>
              </a:rPr>
              <a:t>The MPSA issued Directives on the implementation of competency-based assessments in the Public Service. </a:t>
            </a:r>
          </a:p>
          <a:p>
            <a:pPr marL="285750" indent="-285750" algn="just">
              <a:spcBef>
                <a:spcPct val="0"/>
              </a:spcBef>
              <a:spcAft>
                <a:spcPts val="600"/>
              </a:spcAft>
              <a:buFont typeface="Wingdings" panose="05000000000000000000" pitchFamily="2" charset="2"/>
              <a:buChar char="q"/>
              <a:defRPr/>
            </a:pPr>
            <a:r>
              <a:rPr lang="en-US" altLang="en-US" dirty="0">
                <a:latin typeface="Arial" panose="020B0604020202020204" pitchFamily="34" charset="0"/>
                <a:cs typeface="Arial" panose="020B0604020202020204" pitchFamily="34" charset="0"/>
              </a:rPr>
              <a:t>Service providers have been appointed to administer the SMS competency assessment battery that consists of inter-related exercises based on the SMS competency framework.   </a:t>
            </a:r>
          </a:p>
          <a:p>
            <a:pPr marL="285750" indent="-285750" algn="just">
              <a:spcBef>
                <a:spcPct val="0"/>
              </a:spcBef>
              <a:spcAft>
                <a:spcPts val="600"/>
              </a:spcAft>
              <a:buFont typeface="Wingdings" panose="05000000000000000000" pitchFamily="2" charset="2"/>
              <a:buChar char="q"/>
              <a:defRPr/>
            </a:pPr>
            <a:r>
              <a:rPr lang="en-US" altLang="en-US" dirty="0">
                <a:latin typeface="Arial" panose="020B0604020202020204" pitchFamily="34" charset="0"/>
                <a:cs typeface="Arial" panose="020B0604020202020204" pitchFamily="34" charset="0"/>
              </a:rPr>
              <a:t>Since implementation of the framework, the DPSA has produced two analytical reports at the end of each term of the appointed providers. These reports have highlighted the following:</a:t>
            </a:r>
          </a:p>
          <a:p>
            <a:pPr marL="742950" lvl="1" indent="-285750" algn="just">
              <a:spcBef>
                <a:spcPct val="0"/>
              </a:spcBef>
              <a:spcAft>
                <a:spcPts val="600"/>
              </a:spcAft>
              <a:buFont typeface="Wingdings" panose="05000000000000000000" pitchFamily="2" charset="2"/>
              <a:buChar char="Ø"/>
              <a:defRPr/>
            </a:pPr>
            <a:r>
              <a:rPr lang="en-US" altLang="en-US" dirty="0">
                <a:latin typeface="Arial" panose="020B0604020202020204" pitchFamily="34" charset="0"/>
                <a:cs typeface="Arial" panose="020B0604020202020204" pitchFamily="34" charset="0"/>
              </a:rPr>
              <a:t>Financial Management and People Management and Empowerment competencies are generally the weakest competencies amongst candidates who have gone through the assessments.</a:t>
            </a:r>
          </a:p>
          <a:p>
            <a:pPr marL="742950" lvl="1" indent="-285750" algn="just">
              <a:spcBef>
                <a:spcPct val="0"/>
              </a:spcBef>
              <a:spcAft>
                <a:spcPts val="600"/>
              </a:spcAft>
              <a:buFont typeface="Wingdings" panose="05000000000000000000" pitchFamily="2" charset="2"/>
              <a:buChar char="Ø"/>
              <a:defRPr/>
            </a:pPr>
            <a:r>
              <a:rPr lang="en-US" altLang="en-US" dirty="0">
                <a:latin typeface="Arial" panose="020B0604020202020204" pitchFamily="34" charset="0"/>
                <a:cs typeface="Arial" panose="020B0604020202020204" pitchFamily="34" charset="0"/>
              </a:rPr>
              <a:t>The transition between the operational/tactical level of work and the more strategic level of work seems to be problematic because not enough is done to encourage learning at a higher level of work from feeder level 12 to entry level 13.  </a:t>
            </a:r>
            <a:endParaRPr lang="en-US" altLang="en-US" dirty="0" smtClean="0">
              <a:latin typeface="Arial" panose="020B0604020202020204" pitchFamily="34" charset="0"/>
              <a:cs typeface="Arial" panose="020B0604020202020204" pitchFamily="34" charset="0"/>
            </a:endParaRPr>
          </a:p>
          <a:p>
            <a:pPr marL="742950" lvl="1" indent="-285750" algn="just">
              <a:spcBef>
                <a:spcPct val="0"/>
              </a:spcBef>
              <a:spcAft>
                <a:spcPts val="600"/>
              </a:spcAft>
              <a:buFont typeface="Wingdings" panose="05000000000000000000" pitchFamily="2" charset="2"/>
              <a:buChar char="Ø"/>
              <a:defRPr/>
            </a:pPr>
            <a:r>
              <a:rPr lang="en-US" altLang="en-US" dirty="0" smtClean="0">
                <a:latin typeface="Arial" panose="020B0604020202020204" pitchFamily="34" charset="0"/>
                <a:cs typeface="Arial" panose="020B0604020202020204" pitchFamily="34" charset="0"/>
              </a:rPr>
              <a:t>Individuals </a:t>
            </a:r>
            <a:r>
              <a:rPr lang="en-US" altLang="en-US" dirty="0">
                <a:latin typeface="Arial" panose="020B0604020202020204" pitchFamily="34" charset="0"/>
                <a:cs typeface="Arial" panose="020B0604020202020204" pitchFamily="34" charset="0"/>
              </a:rPr>
              <a:t>who are at level 12 need to be capacitated in order to improve competencies as measured for entry into the SMS, i.e. level 13.</a:t>
            </a:r>
          </a:p>
          <a:p>
            <a:pPr algn="just">
              <a:lnSpc>
                <a:spcPct val="110000"/>
              </a:lnSpc>
              <a:buClr>
                <a:srgbClr val="000000"/>
              </a:buClr>
              <a:buSzPct val="100000"/>
            </a:pPr>
            <a:endParaRPr lang="en-US" dirty="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CDAF3C70-3F06-4597-AE16-5F5EF8F327DE}" type="slidenum">
              <a:rPr lang="en-ZA" smtClean="0"/>
              <a:pPr/>
              <a:t>27</a:t>
            </a:fld>
            <a:endParaRPr lang="en-ZA" dirty="0"/>
          </a:p>
        </p:txBody>
      </p:sp>
    </p:spTree>
    <p:extLst>
      <p:ext uri="{BB962C8B-B14F-4D97-AF65-F5344CB8AC3E}">
        <p14:creationId xmlns:p14="http://schemas.microsoft.com/office/powerpoint/2010/main" xmlns="" val="3963364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1315" y="138077"/>
            <a:ext cx="8004350" cy="430887"/>
          </a:xfrm>
          <a:prstGeom prst="rect">
            <a:avLst/>
          </a:prstGeom>
          <a:noFill/>
        </p:spPr>
        <p:txBody>
          <a:bodyPr wrap="square" rtlCol="0">
            <a:spAutoFit/>
          </a:bodyPr>
          <a:lstStyle/>
          <a:p>
            <a:pPr algn="ctr"/>
            <a:r>
              <a:rPr lang="en-US" sz="2200" b="1" dirty="0">
                <a:solidFill>
                  <a:schemeClr val="accent2">
                    <a:lumMod val="75000"/>
                  </a:schemeClr>
                </a:solidFill>
                <a:latin typeface="Arial" panose="020B0604020202020204" pitchFamily="34" charset="0"/>
                <a:cs typeface="Arial" panose="020B0604020202020204" pitchFamily="34" charset="0"/>
              </a:rPr>
              <a:t>COMPETENCY ASSESSMENTS </a:t>
            </a:r>
            <a:r>
              <a:rPr lang="en-US" sz="1600" b="1" dirty="0">
                <a:solidFill>
                  <a:schemeClr val="accent2">
                    <a:lumMod val="75000"/>
                  </a:schemeClr>
                </a:solidFill>
                <a:latin typeface="Arial" panose="020B0604020202020204" pitchFamily="34" charset="0"/>
                <a:cs typeface="Arial" panose="020B0604020202020204" pitchFamily="34" charset="0"/>
              </a:rPr>
              <a:t>(3)</a:t>
            </a:r>
            <a:endParaRPr lang="en-US" sz="1600" b="1" dirty="0">
              <a:solidFill>
                <a:srgbClr val="006666"/>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422972" y="6597352"/>
            <a:ext cx="221036" cy="267570"/>
          </a:xfrm>
          <a:prstGeom prst="rect">
            <a:avLst/>
          </a:prstGeom>
        </p:spPr>
      </p:pic>
      <p:sp>
        <p:nvSpPr>
          <p:cNvPr id="3" name="Rectangle 2"/>
          <p:cNvSpPr/>
          <p:nvPr/>
        </p:nvSpPr>
        <p:spPr>
          <a:xfrm>
            <a:off x="395536" y="690158"/>
            <a:ext cx="8326288" cy="4955203"/>
          </a:xfrm>
          <a:prstGeom prst="rect">
            <a:avLst/>
          </a:prstGeom>
        </p:spPr>
        <p:txBody>
          <a:bodyPr wrap="square">
            <a:spAutoFit/>
          </a:bodyPr>
          <a:lstStyle/>
          <a:p>
            <a:pPr marL="285750" indent="-285750" algn="just">
              <a:spcBef>
                <a:spcPct val="0"/>
              </a:spcBef>
              <a:spcAft>
                <a:spcPts val="600"/>
              </a:spcAft>
              <a:buFont typeface="Wingdings" panose="05000000000000000000" pitchFamily="2" charset="2"/>
              <a:buChar char="q"/>
              <a:defRPr/>
            </a:pPr>
            <a:r>
              <a:rPr lang="en-US" altLang="en-US" dirty="0">
                <a:latin typeface="Arial" panose="020B0604020202020204" pitchFamily="34" charset="0"/>
                <a:cs typeface="Arial" panose="020B0604020202020204" pitchFamily="34" charset="0"/>
              </a:rPr>
              <a:t>The 2018 study by the PSC on the effectiveness of R &amp; S </a:t>
            </a:r>
            <a:r>
              <a:rPr lang="en-US" altLang="en-US" dirty="0" smtClean="0">
                <a:latin typeface="Arial" panose="020B0604020202020204" pitchFamily="34" charset="0"/>
                <a:cs typeface="Arial" panose="020B0604020202020204" pitchFamily="34" charset="0"/>
              </a:rPr>
              <a:t>noted </a:t>
            </a:r>
            <a:r>
              <a:rPr lang="en-US" altLang="en-US" dirty="0">
                <a:latin typeface="Arial" panose="020B0604020202020204" pitchFamily="34" charset="0"/>
                <a:cs typeface="Arial" panose="020B0604020202020204" pitchFamily="34" charset="0"/>
              </a:rPr>
              <a:t>the assertion by most departments that objectivity with the SMS members’ practical exercises/competency assessments is certain as these are conducted by independent agencies or professional practitioners, and they are done in the presence of registered professionals who do/may not want to jeopardise their professions. </a:t>
            </a:r>
          </a:p>
          <a:p>
            <a:pPr marL="285750" indent="-285750" algn="just">
              <a:spcBef>
                <a:spcPct val="0"/>
              </a:spcBef>
              <a:spcAft>
                <a:spcPts val="600"/>
              </a:spcAft>
              <a:buFont typeface="Wingdings" panose="05000000000000000000" pitchFamily="2" charset="2"/>
              <a:buChar char="q"/>
              <a:defRPr/>
            </a:pPr>
            <a:r>
              <a:rPr lang="en-US" altLang="en-US" dirty="0">
                <a:latin typeface="Arial" panose="020B0604020202020204" pitchFamily="34" charset="0"/>
                <a:cs typeface="Arial" panose="020B0604020202020204" pitchFamily="34" charset="0"/>
              </a:rPr>
              <a:t>Whilst cognisant of the fact that competency assessment in the Public Service is validated to identify developmental areas, some departments raised a concern that in many cases, the results of practical exercises/competency assessments are not taken into account by senior management when making final decisions on who to appoint, hence there was a view that competency assessment is only undertaken for compliance purposes.</a:t>
            </a:r>
          </a:p>
          <a:p>
            <a:pPr marL="285750" indent="-285750" algn="just">
              <a:spcBef>
                <a:spcPct val="0"/>
              </a:spcBef>
              <a:spcAft>
                <a:spcPts val="600"/>
              </a:spcAft>
              <a:buFont typeface="Wingdings" panose="05000000000000000000" pitchFamily="2" charset="2"/>
              <a:buChar char="q"/>
              <a:defRPr/>
            </a:pPr>
            <a:r>
              <a:rPr lang="en-US" altLang="en-US" dirty="0">
                <a:latin typeface="Arial" panose="020B0604020202020204" pitchFamily="34" charset="0"/>
                <a:cs typeface="Arial" panose="020B0604020202020204" pitchFamily="34" charset="0"/>
              </a:rPr>
              <a:t>DPSA reports also warned that any individual who is appointed despite achieving a score below the required competency level and her or his training and development need has not been addressed for that level, may lead to challenges if such a person progresses to a higher level. </a:t>
            </a:r>
            <a:endParaRPr lang="en-US" sz="1600" dirty="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CDAF3C70-3F06-4597-AE16-5F5EF8F327DE}" type="slidenum">
              <a:rPr lang="en-ZA" smtClean="0"/>
              <a:pPr/>
              <a:t>28</a:t>
            </a:fld>
            <a:endParaRPr lang="en-ZA" dirty="0"/>
          </a:p>
        </p:txBody>
      </p:sp>
    </p:spTree>
    <p:extLst>
      <p:ext uri="{BB962C8B-B14F-4D97-AF65-F5344CB8AC3E}">
        <p14:creationId xmlns:p14="http://schemas.microsoft.com/office/powerpoint/2010/main" xmlns="" val="32618866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1315" y="138077"/>
            <a:ext cx="8004350"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C0504D">
                    <a:lumMod val="75000"/>
                  </a:srgbClr>
                </a:solidFill>
                <a:effectLst/>
                <a:uLnTx/>
                <a:uFillTx/>
                <a:latin typeface="Arial" panose="020B0604020202020204" pitchFamily="34" charset="0"/>
                <a:cs typeface="Arial" panose="020B0604020202020204" pitchFamily="34" charset="0"/>
              </a:rPr>
              <a:t>COMPETENCY ASSESSMENTS </a:t>
            </a:r>
            <a:r>
              <a:rPr kumimoji="0" lang="en-US" sz="1600" b="1" i="0" u="none" strike="noStrike" kern="1200" cap="none" spc="0" normalizeH="0" baseline="0" noProof="0" dirty="0">
                <a:ln>
                  <a:noFill/>
                </a:ln>
                <a:solidFill>
                  <a:srgbClr val="C0504D">
                    <a:lumMod val="75000"/>
                  </a:srgbClr>
                </a:solidFill>
                <a:effectLst/>
                <a:uLnTx/>
                <a:uFillTx/>
                <a:latin typeface="Arial" panose="020B0604020202020204" pitchFamily="34" charset="0"/>
                <a:cs typeface="Arial" panose="020B0604020202020204" pitchFamily="34" charset="0"/>
              </a:rPr>
              <a:t>(4)</a:t>
            </a:r>
            <a:endParaRPr kumimoji="0" lang="en-US" sz="1600" b="1" i="0" u="none" strike="noStrike" kern="1200" cap="none" spc="0" normalizeH="0" baseline="0" noProof="0" dirty="0">
              <a:ln>
                <a:noFill/>
              </a:ln>
              <a:solidFill>
                <a:srgbClr val="006666"/>
              </a:solidFill>
              <a:effectLst/>
              <a:uLnTx/>
              <a:uFillTx/>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422972" y="6597352"/>
            <a:ext cx="221036" cy="267570"/>
          </a:xfrm>
          <a:prstGeom prst="rect">
            <a:avLst/>
          </a:prstGeom>
        </p:spPr>
      </p:pic>
      <p:sp>
        <p:nvSpPr>
          <p:cNvPr id="3" name="Rectangle 2"/>
          <p:cNvSpPr/>
          <p:nvPr/>
        </p:nvSpPr>
        <p:spPr>
          <a:xfrm>
            <a:off x="401110" y="692696"/>
            <a:ext cx="8326288" cy="3801041"/>
          </a:xfrm>
          <a:prstGeom prst="rect">
            <a:avLst/>
          </a:prstGeom>
        </p:spPr>
        <p:txBody>
          <a:bodyPr wrap="square">
            <a:spAutoFit/>
          </a:bodyPr>
          <a:lstStyle/>
          <a:p>
            <a:pPr marL="285750" marR="0" lvl="0" indent="-285750" algn="just" defTabSz="914400" rtl="0" eaLnBrk="1" fontAlgn="auto" latinLnBrk="0" hangingPunct="1">
              <a:spcBef>
                <a:spcPct val="0"/>
              </a:spcBef>
              <a:spcAft>
                <a:spcPts val="600"/>
              </a:spcAft>
              <a:buClrTx/>
              <a:buSzTx/>
              <a:buFont typeface="Wingdings" panose="05000000000000000000" pitchFamily="2" charset="2"/>
              <a:buChar char="§"/>
              <a:tabLst/>
              <a:defRPr/>
            </a:pPr>
            <a:r>
              <a:rPr kumimoji="0" lang="en-US" altLang="en-US" b="0" i="0" u="none" strike="noStrike" kern="1200" cap="none" spc="0" normalizeH="0" baseline="0" noProof="0" dirty="0">
                <a:ln>
                  <a:noFill/>
                </a:ln>
                <a:effectLst/>
                <a:uLnTx/>
                <a:uFillTx/>
                <a:latin typeface="Arial" panose="020B0604020202020204" pitchFamily="34" charset="0"/>
                <a:cs typeface="Arial" panose="020B0604020202020204" pitchFamily="34" charset="0"/>
              </a:rPr>
              <a:t>The 2016 Directive on Compulsory Capacity Development, Mandatory Training Days and Minimum Entry Requirements for members of the SMS, the SMS course (Nyukela) was introduced to address poor levels of performance and lack of structured training at various performer levels.  The purpose of this directive is three-fold:</a:t>
            </a:r>
          </a:p>
          <a:p>
            <a:pPr marL="800100" lvl="1" indent="-342900" algn="just">
              <a:spcBef>
                <a:spcPct val="0"/>
              </a:spcBef>
              <a:spcAft>
                <a:spcPts val="600"/>
              </a:spcAft>
              <a:buFont typeface="Wingdings" panose="05000000000000000000" pitchFamily="2" charset="2"/>
              <a:buChar char="Ø"/>
              <a:defRPr/>
            </a:pPr>
            <a:r>
              <a:rPr kumimoji="0" lang="en-US" altLang="en-US" b="0" i="0" u="none" strike="noStrike" kern="1200" cap="none" spc="0" normalizeH="0" baseline="0" noProof="0" dirty="0">
                <a:ln>
                  <a:noFill/>
                </a:ln>
                <a:effectLst/>
                <a:uLnTx/>
                <a:uFillTx/>
                <a:latin typeface="Arial" panose="020B0604020202020204" pitchFamily="34" charset="0"/>
                <a:cs typeface="Arial" panose="020B0604020202020204" pitchFamily="34" charset="0"/>
              </a:rPr>
              <a:t>To determine the compulsory training days for SMS members.</a:t>
            </a:r>
          </a:p>
          <a:p>
            <a:pPr marL="800100" lvl="1" indent="-342900" algn="just">
              <a:spcBef>
                <a:spcPct val="0"/>
              </a:spcBef>
              <a:spcAft>
                <a:spcPts val="600"/>
              </a:spcAft>
              <a:buFont typeface="Wingdings" panose="05000000000000000000" pitchFamily="2" charset="2"/>
              <a:buChar char="Ø"/>
              <a:defRPr/>
            </a:pPr>
            <a:r>
              <a:rPr kumimoji="0" lang="en-US" altLang="en-US" b="0" i="0" u="none" strike="noStrike" kern="1200" cap="none" spc="0" normalizeH="0" baseline="0" noProof="0" dirty="0">
                <a:ln>
                  <a:noFill/>
                </a:ln>
                <a:effectLst/>
                <a:uLnTx/>
                <a:uFillTx/>
                <a:latin typeface="Arial" panose="020B0604020202020204" pitchFamily="34" charset="0"/>
                <a:cs typeface="Arial" panose="020B0604020202020204" pitchFamily="34" charset="0"/>
              </a:rPr>
              <a:t>To provide for pre-entry to SMS course.</a:t>
            </a:r>
          </a:p>
          <a:p>
            <a:pPr marL="800100" lvl="1" indent="-342900" algn="just">
              <a:spcBef>
                <a:spcPct val="0"/>
              </a:spcBef>
              <a:spcAft>
                <a:spcPts val="600"/>
              </a:spcAft>
              <a:buFont typeface="Wingdings" panose="05000000000000000000" pitchFamily="2" charset="2"/>
              <a:buChar char="Ø"/>
              <a:defRPr/>
            </a:pPr>
            <a:r>
              <a:rPr kumimoji="0" lang="en-US" altLang="en-US" b="0" i="0" u="none" strike="noStrike" kern="1200" cap="none" spc="0" normalizeH="0" baseline="0" noProof="0" dirty="0">
                <a:ln>
                  <a:noFill/>
                </a:ln>
                <a:effectLst/>
                <a:uLnTx/>
                <a:uFillTx/>
                <a:latin typeface="Arial" panose="020B0604020202020204" pitchFamily="34" charset="0"/>
                <a:cs typeface="Arial" panose="020B0604020202020204" pitchFamily="34" charset="0"/>
              </a:rPr>
              <a:t>To determine required qualifications for SMS posts</a:t>
            </a:r>
            <a:r>
              <a:rPr kumimoji="0" lang="en-US" altLang="en-US" b="0" i="0" u="none" strike="noStrike" kern="1200" cap="none" spc="0" normalizeH="0" baseline="0" noProof="0" dirty="0" smtClean="0">
                <a:ln>
                  <a:noFill/>
                </a:ln>
                <a:effectLst/>
                <a:uLnTx/>
                <a:uFillTx/>
                <a:latin typeface="Arial" panose="020B0604020202020204" pitchFamily="34" charset="0"/>
                <a:cs typeface="Arial" panose="020B0604020202020204" pitchFamily="34" charset="0"/>
              </a:rPr>
              <a:t>.</a:t>
            </a:r>
            <a:endParaRPr lang="en-US" altLang="en-US" dirty="0">
              <a:latin typeface="Arial" panose="020B0604020202020204" pitchFamily="34" charset="0"/>
              <a:cs typeface="Arial" panose="020B0604020202020204" pitchFamily="34" charset="0"/>
            </a:endParaRPr>
          </a:p>
          <a:p>
            <a:pPr marL="342900" indent="-342900" algn="just">
              <a:spcBef>
                <a:spcPct val="0"/>
              </a:spcBef>
              <a:spcAft>
                <a:spcPts val="600"/>
              </a:spcAft>
              <a:buFont typeface="Wingdings" panose="05000000000000000000" pitchFamily="2" charset="2"/>
              <a:buChar char="§"/>
              <a:defRPr/>
            </a:pPr>
            <a:r>
              <a:rPr kumimoji="0" lang="en-US" altLang="en-US" b="0" i="0" u="none" strike="noStrike" kern="1200" cap="none" spc="0" normalizeH="0" baseline="0" noProof="0" dirty="0">
                <a:ln>
                  <a:noFill/>
                </a:ln>
                <a:effectLst/>
                <a:uLnTx/>
                <a:uFillTx/>
                <a:latin typeface="Arial" panose="020B0604020202020204" pitchFamily="34" charset="0"/>
                <a:cs typeface="Arial" panose="020B0604020202020204" pitchFamily="34" charset="0"/>
              </a:rPr>
              <a:t>The purpose of the SMS Pre-Entry Programme is to strengthen the recruitment process at SMS level and to ensue that senior managers are competent in their job roles </a:t>
            </a:r>
            <a:r>
              <a:rPr lang="en-US" altLang="en-US" dirty="0">
                <a:latin typeface="Arial" panose="020B0604020202020204" pitchFamily="34" charset="0"/>
                <a:cs typeface="Arial" panose="020B0604020202020204" pitchFamily="34" charset="0"/>
              </a:rPr>
              <a:t>(</a:t>
            </a:r>
            <a:r>
              <a:rPr lang="en-US" altLang="en-US" dirty="0" smtClean="0">
                <a:latin typeface="Arial" panose="020B0604020202020204" pitchFamily="34" charset="0"/>
                <a:cs typeface="Arial" panose="020B0604020202020204" pitchFamily="34" charset="0"/>
              </a:rPr>
              <a:t>NSG- 2018</a:t>
            </a:r>
            <a:r>
              <a:rPr lang="en-US" altLang="en-US" dirty="0">
                <a:latin typeface="Arial" panose="020B0604020202020204" pitchFamily="34" charset="0"/>
                <a:cs typeface="Arial" panose="020B0604020202020204" pitchFamily="34" charset="0"/>
              </a:rPr>
              <a:t>).</a:t>
            </a:r>
          </a:p>
          <a:p>
            <a:pPr marL="800100" lvl="1" indent="-342900" algn="just">
              <a:spcBef>
                <a:spcPct val="0"/>
              </a:spcBef>
              <a:spcAft>
                <a:spcPts val="600"/>
              </a:spcAft>
              <a:buFont typeface="Wingdings" panose="05000000000000000000" pitchFamily="2" charset="2"/>
              <a:buChar char="Ø"/>
              <a:defRPr/>
            </a:pPr>
            <a:endParaRPr kumimoji="0" lang="en-US" b="0" i="0" u="none" strike="noStrike" kern="1200" cap="none" spc="0" normalizeH="0" baseline="0" noProof="0" dirty="0">
              <a:ln>
                <a:noFill/>
              </a:ln>
              <a:effectLst/>
              <a:uLnTx/>
              <a:uFillTx/>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AF3C70-3F06-4597-AE16-5F5EF8F327DE}"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Z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20556367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idx="4294967295"/>
          </p:nvPr>
        </p:nvSpPr>
        <p:spPr>
          <a:xfrm>
            <a:off x="448587" y="44624"/>
            <a:ext cx="8229600" cy="692150"/>
          </a:xfrm>
        </p:spPr>
        <p:txBody>
          <a:bodyPr/>
          <a:lstStyle/>
          <a:p>
            <a:pPr fontAlgn="auto">
              <a:spcBef>
                <a:spcPts val="0"/>
              </a:spcBef>
              <a:spcAft>
                <a:spcPts val="0"/>
              </a:spcAft>
            </a:pPr>
            <a:r>
              <a:rPr lang="en-US" sz="2400" dirty="0" smtClean="0">
                <a:solidFill>
                  <a:srgbClr val="993300"/>
                </a:solidFill>
                <a:latin typeface="Arial" panose="020B0604020202020204" pitchFamily="34" charset="0"/>
                <a:ea typeface="+mn-ea"/>
                <a:cs typeface="Arial" panose="020B0604020202020204" pitchFamily="34" charset="0"/>
                <a:sym typeface="Calibri"/>
              </a:rPr>
              <a:t>PSC MANDATE</a:t>
            </a:r>
            <a:endParaRPr lang="en-ZA" sz="2400" dirty="0">
              <a:solidFill>
                <a:srgbClr val="993300"/>
              </a:solidFill>
              <a:latin typeface="Arial" panose="020B0604020202020204" pitchFamily="34" charset="0"/>
              <a:ea typeface="+mn-ea"/>
              <a:cs typeface="Arial" panose="020B0604020202020204" pitchFamily="34" charset="0"/>
              <a:sym typeface="Calibri"/>
            </a:endParaRPr>
          </a:p>
        </p:txBody>
      </p:sp>
      <p:sp>
        <p:nvSpPr>
          <p:cNvPr id="7" name="Rectangle 6"/>
          <p:cNvSpPr>
            <a:spLocks noChangeArrowheads="1"/>
          </p:cNvSpPr>
          <p:nvPr/>
        </p:nvSpPr>
        <p:spPr bwMode="auto">
          <a:xfrm>
            <a:off x="6543135" y="6245831"/>
            <a:ext cx="2133600" cy="476250"/>
          </a:xfrm>
          <a:prstGeom prst="rect">
            <a:avLst/>
          </a:prstGeom>
          <a:noFill/>
          <a:ln w="9525">
            <a:noFill/>
            <a:miter lim="800000"/>
            <a:headEnd/>
            <a:tailEnd/>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sym typeface="Calibri"/>
              </a:rPr>
              <a:t>3</a:t>
            </a:r>
            <a:endPar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Calibri"/>
            </a:endParaRPr>
          </a:p>
        </p:txBody>
      </p:sp>
      <p:sp>
        <p:nvSpPr>
          <p:cNvPr id="14339" name="Text Placeholder 2"/>
          <p:cNvSpPr>
            <a:spLocks noGrp="1"/>
          </p:cNvSpPr>
          <p:nvPr>
            <p:ph type="body" sz="half" idx="4294967295"/>
          </p:nvPr>
        </p:nvSpPr>
        <p:spPr>
          <a:xfrm>
            <a:off x="179512" y="698685"/>
            <a:ext cx="8750372" cy="5907413"/>
          </a:xfrm>
        </p:spPr>
        <p:txBody>
          <a:bodyPr/>
          <a:lstStyle/>
          <a:p>
            <a:pPr algn="just">
              <a:lnSpc>
                <a:spcPct val="110000"/>
              </a:lnSpc>
              <a:spcBef>
                <a:spcPct val="0"/>
              </a:spcBef>
              <a:buFont typeface="Wingdings" panose="05000000000000000000" pitchFamily="2" charset="2"/>
              <a:buChar char="q"/>
            </a:pPr>
            <a:r>
              <a:rPr lang="en-GB" sz="1800" dirty="0" smtClean="0">
                <a:ea typeface="ＭＳ Ｐゴシック" pitchFamily="34" charset="-128"/>
              </a:rPr>
              <a:t>The PSC is the </a:t>
            </a:r>
            <a:r>
              <a:rPr lang="en-GB" sz="1800" b="1" dirty="0" smtClean="0">
                <a:solidFill>
                  <a:srgbClr val="800000"/>
                </a:solidFill>
                <a:ea typeface="ＭＳ Ｐゴシック" pitchFamily="34" charset="-128"/>
              </a:rPr>
              <a:t>only institution </a:t>
            </a:r>
            <a:r>
              <a:rPr lang="en-GB" sz="1800" dirty="0" smtClean="0">
                <a:ea typeface="ＭＳ Ｐゴシック" pitchFamily="34" charset="-128"/>
              </a:rPr>
              <a:t>established in terms of</a:t>
            </a:r>
            <a:r>
              <a:rPr lang="en-GB" sz="1800" b="1" dirty="0" smtClean="0">
                <a:solidFill>
                  <a:srgbClr val="800000"/>
                </a:solidFill>
                <a:ea typeface="ＭＳ Ｐゴシック" pitchFamily="34" charset="-128"/>
              </a:rPr>
              <a:t> Chapter 10 </a:t>
            </a:r>
            <a:r>
              <a:rPr lang="en-GB" sz="1800" dirty="0" smtClean="0">
                <a:ea typeface="ＭＳ Ｐゴシック" pitchFamily="34" charset="-128"/>
              </a:rPr>
              <a:t>of the Constitution.</a:t>
            </a:r>
          </a:p>
          <a:p>
            <a:pPr algn="just">
              <a:lnSpc>
                <a:spcPct val="110000"/>
              </a:lnSpc>
              <a:spcBef>
                <a:spcPct val="0"/>
              </a:spcBef>
              <a:buFont typeface="Wingdings" panose="05000000000000000000" pitchFamily="2" charset="2"/>
              <a:buChar char="q"/>
            </a:pPr>
            <a:r>
              <a:rPr lang="en-GB" altLang="en-US" sz="1800" dirty="0"/>
              <a:t>The </a:t>
            </a:r>
            <a:r>
              <a:rPr lang="en-GB" altLang="en-US" sz="1800" b="1" dirty="0">
                <a:solidFill>
                  <a:srgbClr val="800000"/>
                </a:solidFill>
              </a:rPr>
              <a:t>PSC is accountable to the National Assembly </a:t>
            </a:r>
            <a:r>
              <a:rPr lang="en-GB" altLang="en-US" sz="1800" dirty="0"/>
              <a:t>and interacts with Parliament and Provincial Legislatures regularly, reporting on its activities and the performance of its functions as required by sections 196(4)(e) and 196(6) of the Constitution. </a:t>
            </a:r>
          </a:p>
          <a:p>
            <a:pPr algn="just">
              <a:lnSpc>
                <a:spcPct val="110000"/>
              </a:lnSpc>
              <a:spcBef>
                <a:spcPct val="0"/>
              </a:spcBef>
              <a:buFont typeface="Wingdings" panose="05000000000000000000" pitchFamily="2" charset="2"/>
              <a:buChar char="q"/>
            </a:pPr>
            <a:r>
              <a:rPr lang="en-GB" sz="1800" dirty="0" smtClean="0">
                <a:ea typeface="ＭＳ Ｐゴシック" pitchFamily="34" charset="-128"/>
              </a:rPr>
              <a:t>It derives its mandate from </a:t>
            </a:r>
            <a:r>
              <a:rPr lang="en-GB" sz="1800" b="1" dirty="0" smtClean="0">
                <a:solidFill>
                  <a:srgbClr val="800000"/>
                </a:solidFill>
                <a:ea typeface="ＭＳ Ｐゴシック" pitchFamily="34" charset="-128"/>
              </a:rPr>
              <a:t>sections 195 and 196 of the Constitution</a:t>
            </a:r>
            <a:r>
              <a:rPr lang="en-GB" sz="1800" dirty="0" smtClean="0">
                <a:ea typeface="ＭＳ Ｐゴシック" pitchFamily="34" charset="-128"/>
              </a:rPr>
              <a:t> (1996), which sets out the principles governing public administration that should be promote by the PSC including the powers and functions of the Commission.</a:t>
            </a:r>
          </a:p>
          <a:p>
            <a:pPr algn="just">
              <a:lnSpc>
                <a:spcPct val="110000"/>
              </a:lnSpc>
              <a:spcBef>
                <a:spcPct val="0"/>
              </a:spcBef>
              <a:buFont typeface="Wingdings" panose="05000000000000000000" pitchFamily="2" charset="2"/>
              <a:buChar char="q"/>
            </a:pPr>
            <a:r>
              <a:rPr lang="en-GB" sz="1800" dirty="0" smtClean="0">
                <a:ea typeface="ＭＳ Ｐゴシック" pitchFamily="34" charset="-128"/>
              </a:rPr>
              <a:t>It is vested with </a:t>
            </a:r>
            <a:r>
              <a:rPr lang="en-GB" sz="1800" b="1" dirty="0" smtClean="0">
                <a:solidFill>
                  <a:srgbClr val="800000"/>
                </a:solidFill>
                <a:ea typeface="ＭＳ Ｐゴシック" pitchFamily="34" charset="-128"/>
              </a:rPr>
              <a:t>custodial oversight responsibilities for the Public Service </a:t>
            </a:r>
            <a:r>
              <a:rPr lang="en-GB" sz="1800" dirty="0" smtClean="0">
                <a:ea typeface="ＭＳ Ｐゴシック" pitchFamily="34" charset="-128"/>
              </a:rPr>
              <a:t>and monitors, evaluates and investigates public administration practices.</a:t>
            </a:r>
          </a:p>
          <a:p>
            <a:pPr algn="just">
              <a:lnSpc>
                <a:spcPct val="110000"/>
              </a:lnSpc>
              <a:spcBef>
                <a:spcPct val="0"/>
              </a:spcBef>
              <a:buFont typeface="Wingdings" panose="05000000000000000000" pitchFamily="2" charset="2"/>
              <a:buChar char="q"/>
            </a:pPr>
            <a:r>
              <a:rPr lang="en-GB" sz="1800" dirty="0">
                <a:ea typeface="ＭＳ Ｐゴシック" pitchFamily="34" charset="-128"/>
              </a:rPr>
              <a:t>The PSC</a:t>
            </a:r>
            <a:r>
              <a:rPr lang="en-GB" altLang="en-US" sz="1800" dirty="0">
                <a:ea typeface="ＭＳ Ｐゴシック" pitchFamily="34" charset="-128"/>
              </a:rPr>
              <a:t>’</a:t>
            </a:r>
            <a:r>
              <a:rPr lang="en-GB" sz="1800" dirty="0">
                <a:ea typeface="ＭＳ Ｐゴシック" pitchFamily="34" charset="-128"/>
              </a:rPr>
              <a:t>s main objective is to provide effective </a:t>
            </a:r>
            <a:r>
              <a:rPr lang="en-GB" sz="1800" b="1" dirty="0">
                <a:solidFill>
                  <a:srgbClr val="800000"/>
                </a:solidFill>
                <a:ea typeface="ＭＳ Ｐゴシック" pitchFamily="34" charset="-128"/>
              </a:rPr>
              <a:t>technical oversight </a:t>
            </a:r>
            <a:r>
              <a:rPr lang="en-GB" sz="1800" dirty="0">
                <a:ea typeface="ＭＳ Ｐゴシック" pitchFamily="34" charset="-128"/>
              </a:rPr>
              <a:t>over the public service </a:t>
            </a:r>
            <a:r>
              <a:rPr lang="en-GB" sz="1800" b="1" dirty="0">
                <a:solidFill>
                  <a:srgbClr val="800000"/>
                </a:solidFill>
                <a:ea typeface="ＭＳ Ｐゴシック" pitchFamily="34" charset="-128"/>
              </a:rPr>
              <a:t>nationally</a:t>
            </a:r>
            <a:r>
              <a:rPr lang="en-GB" sz="1800" dirty="0">
                <a:ea typeface="ＭＳ Ｐゴシック" pitchFamily="34" charset="-128"/>
              </a:rPr>
              <a:t> and </a:t>
            </a:r>
            <a:r>
              <a:rPr lang="en-GB" sz="1800" b="1" dirty="0">
                <a:solidFill>
                  <a:srgbClr val="800000"/>
                </a:solidFill>
                <a:ea typeface="ＭＳ Ｐゴシック" pitchFamily="34" charset="-128"/>
              </a:rPr>
              <a:t>provincially</a:t>
            </a:r>
            <a:r>
              <a:rPr lang="en-GB" sz="1800" dirty="0">
                <a:ea typeface="ＭＳ Ｐゴシック" pitchFamily="34" charset="-128"/>
              </a:rPr>
              <a:t>. </a:t>
            </a:r>
          </a:p>
          <a:p>
            <a:pPr algn="just">
              <a:lnSpc>
                <a:spcPct val="110000"/>
              </a:lnSpc>
              <a:spcBef>
                <a:spcPct val="0"/>
              </a:spcBef>
              <a:buFont typeface="Wingdings" panose="05000000000000000000" pitchFamily="2" charset="2"/>
              <a:buChar char="q"/>
            </a:pPr>
            <a:r>
              <a:rPr lang="en-GB" sz="1800" dirty="0" smtClean="0">
                <a:ea typeface="ＭＳ Ｐゴシック" pitchFamily="34" charset="-128"/>
              </a:rPr>
              <a:t>The </a:t>
            </a:r>
            <a:r>
              <a:rPr lang="en-GB" sz="1800" dirty="0">
                <a:ea typeface="ＭＳ Ｐゴシック" pitchFamily="34" charset="-128"/>
              </a:rPr>
              <a:t>PSC conducts </a:t>
            </a:r>
            <a:r>
              <a:rPr lang="en-GB" sz="1800" b="1" dirty="0">
                <a:solidFill>
                  <a:srgbClr val="990000"/>
                </a:solidFill>
                <a:ea typeface="ＭＳ Ｐゴシック" pitchFamily="34" charset="-128"/>
              </a:rPr>
              <a:t>evidence-based research</a:t>
            </a:r>
            <a:r>
              <a:rPr lang="en-GB" sz="1800" dirty="0">
                <a:ea typeface="ＭＳ Ｐゴシック" pitchFamily="34" charset="-128"/>
              </a:rPr>
              <a:t>, </a:t>
            </a:r>
            <a:r>
              <a:rPr lang="en-GB" sz="1800" b="1" dirty="0">
                <a:solidFill>
                  <a:srgbClr val="990000"/>
                </a:solidFill>
                <a:ea typeface="ＭＳ Ｐゴシック" pitchFamily="34" charset="-128"/>
              </a:rPr>
              <a:t>investigations</a:t>
            </a:r>
            <a:r>
              <a:rPr lang="en-GB" sz="1800" dirty="0">
                <a:solidFill>
                  <a:srgbClr val="990000"/>
                </a:solidFill>
                <a:ea typeface="ＭＳ Ｐゴシック" pitchFamily="34" charset="-128"/>
              </a:rPr>
              <a:t>, </a:t>
            </a:r>
            <a:r>
              <a:rPr lang="en-GB" sz="1800" b="1" dirty="0">
                <a:solidFill>
                  <a:srgbClr val="990000"/>
                </a:solidFill>
                <a:ea typeface="ＭＳ Ｐゴシック" pitchFamily="34" charset="-128"/>
              </a:rPr>
              <a:t>inspections</a:t>
            </a:r>
            <a:r>
              <a:rPr lang="en-GB" sz="1800" dirty="0">
                <a:solidFill>
                  <a:srgbClr val="990000"/>
                </a:solidFill>
                <a:ea typeface="ＭＳ Ｐゴシック" pitchFamily="34" charset="-128"/>
              </a:rPr>
              <a:t>, </a:t>
            </a:r>
            <a:r>
              <a:rPr lang="en-GB" sz="1800" b="1" dirty="0">
                <a:solidFill>
                  <a:srgbClr val="990000"/>
                </a:solidFill>
                <a:ea typeface="ＭＳ Ｐゴシック" pitchFamily="34" charset="-128"/>
              </a:rPr>
              <a:t>monitoring and evaluation </a:t>
            </a:r>
            <a:r>
              <a:rPr lang="en-GB" sz="1800" dirty="0">
                <a:ea typeface="ＭＳ Ｐゴシック" pitchFamily="34" charset="-128"/>
              </a:rPr>
              <a:t>involving the gathering and collation of qualitative and quantitative data on public administration for use by the Legislatures and the Executive.</a:t>
            </a:r>
          </a:p>
          <a:p>
            <a:pPr algn="just">
              <a:lnSpc>
                <a:spcPct val="130000"/>
              </a:lnSpc>
              <a:spcBef>
                <a:spcPct val="0"/>
              </a:spcBef>
            </a:pPr>
            <a:endParaRPr lang="en-GB" sz="1900" dirty="0" smtClean="0">
              <a:ea typeface="ＭＳ Ｐゴシック" pitchFamily="34" charset="-128"/>
            </a:endParaRPr>
          </a:p>
        </p:txBody>
      </p:sp>
    </p:spTree>
    <p:extLst>
      <p:ext uri="{BB962C8B-B14F-4D97-AF65-F5344CB8AC3E}">
        <p14:creationId xmlns:p14="http://schemas.microsoft.com/office/powerpoint/2010/main" xmlns="" val="345867376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1315" y="138077"/>
            <a:ext cx="8004350" cy="430887"/>
          </a:xfrm>
          <a:prstGeom prst="rect">
            <a:avLst/>
          </a:prstGeom>
          <a:noFill/>
        </p:spPr>
        <p:txBody>
          <a:bodyPr wrap="square" rtlCol="0">
            <a:spAutoFit/>
          </a:bodyPr>
          <a:lstStyle/>
          <a:p>
            <a:pPr algn="ctr"/>
            <a:r>
              <a:rPr lang="en-US" sz="2200" b="1" dirty="0">
                <a:solidFill>
                  <a:schemeClr val="accent2">
                    <a:lumMod val="75000"/>
                  </a:schemeClr>
                </a:solidFill>
                <a:latin typeface="Arial" panose="020B0604020202020204" pitchFamily="34" charset="0"/>
                <a:cs typeface="Arial" panose="020B0604020202020204" pitchFamily="34" charset="0"/>
              </a:rPr>
              <a:t>COMPETENCY ASSESSMENTS </a:t>
            </a:r>
            <a:r>
              <a:rPr lang="en-US" sz="1600" b="1" dirty="0">
                <a:solidFill>
                  <a:schemeClr val="accent2">
                    <a:lumMod val="75000"/>
                  </a:schemeClr>
                </a:solidFill>
                <a:latin typeface="Arial" panose="020B0604020202020204" pitchFamily="34" charset="0"/>
                <a:cs typeface="Arial" panose="020B0604020202020204" pitchFamily="34" charset="0"/>
              </a:rPr>
              <a:t>(5)</a:t>
            </a:r>
            <a:endParaRPr lang="en-US" sz="1600" b="1" dirty="0">
              <a:solidFill>
                <a:srgbClr val="006666"/>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422972" y="6597352"/>
            <a:ext cx="221036" cy="267570"/>
          </a:xfrm>
          <a:prstGeom prst="rect">
            <a:avLst/>
          </a:prstGeom>
        </p:spPr>
      </p:pic>
      <p:sp>
        <p:nvSpPr>
          <p:cNvPr id="3" name="Rectangle 2"/>
          <p:cNvSpPr/>
          <p:nvPr/>
        </p:nvSpPr>
        <p:spPr>
          <a:xfrm>
            <a:off x="175753" y="724038"/>
            <a:ext cx="8715474" cy="5632311"/>
          </a:xfrm>
          <a:prstGeom prst="rect">
            <a:avLst/>
          </a:prstGeom>
        </p:spPr>
        <p:txBody>
          <a:bodyPr wrap="square">
            <a:spAutoFit/>
          </a:bodyPr>
          <a:lstStyle/>
          <a:p>
            <a:pPr algn="just">
              <a:spcBef>
                <a:spcPct val="0"/>
              </a:spcBef>
              <a:defRPr/>
            </a:pPr>
            <a:r>
              <a:rPr lang="en-US" altLang="en-US" dirty="0">
                <a:latin typeface="Arial" panose="020B0604020202020204" pitchFamily="34" charset="0"/>
                <a:cs typeface="Arial" panose="020B0604020202020204" pitchFamily="34" charset="0"/>
              </a:rPr>
              <a:t>There have been other studies in academia that have reflected on the Public Service SMS Competency Framework. These studies have further revealed the following:</a:t>
            </a:r>
          </a:p>
          <a:p>
            <a:pPr marL="342900" indent="-342900" algn="just">
              <a:spcBef>
                <a:spcPct val="0"/>
              </a:spcBef>
              <a:buFont typeface="Wingdings" panose="05000000000000000000" pitchFamily="2" charset="2"/>
              <a:buChar char="§"/>
              <a:defRPr/>
            </a:pPr>
            <a:r>
              <a:rPr lang="en-US" altLang="en-US" dirty="0">
                <a:latin typeface="Arial" panose="020B0604020202020204" pitchFamily="34" charset="0"/>
                <a:cs typeface="Arial" panose="020B0604020202020204" pitchFamily="34" charset="0"/>
              </a:rPr>
              <a:t>A key weakness with the framework is the lack of clarity on how some of the weaknesses that were raised before have been addressed. Prior to the review of the framework in 2014, (De Wet and Van der Waldt, 2013), assessed the developmental strengths of the SMS Competency Framework through conducting a comparative study of developmental countries such as China, India, Japan and Botswana. They organised the findings using an expanded version of Virtanen’s (2000) public value framework. The findings revealed that the framework does not address aspects of economic competency, and minimally deals with social and political competencies.</a:t>
            </a:r>
          </a:p>
          <a:p>
            <a:pPr marL="342900" indent="-342900" algn="just">
              <a:spcBef>
                <a:spcPct val="0"/>
              </a:spcBef>
              <a:buFont typeface="Wingdings" panose="05000000000000000000" pitchFamily="2" charset="2"/>
              <a:buChar char="§"/>
              <a:defRPr/>
            </a:pPr>
            <a:r>
              <a:rPr lang="en-US" altLang="en-US" dirty="0">
                <a:latin typeface="Arial" panose="020B0604020202020204" pitchFamily="34" charset="0"/>
                <a:cs typeface="Arial" panose="020B0604020202020204" pitchFamily="34" charset="0"/>
              </a:rPr>
              <a:t>The same authors also concluded that public business (service delivery) and professional (public administration) competencies are moderately addressed in the framework. </a:t>
            </a:r>
          </a:p>
          <a:p>
            <a:pPr marL="342900" indent="-342900" algn="just">
              <a:spcBef>
                <a:spcPct val="0"/>
              </a:spcBef>
              <a:buFont typeface="Wingdings" panose="05000000000000000000" pitchFamily="2" charset="2"/>
              <a:buChar char="§"/>
              <a:defRPr/>
            </a:pPr>
            <a:r>
              <a:rPr lang="en-US" altLang="en-US" dirty="0">
                <a:latin typeface="Arial" panose="020B0604020202020204" pitchFamily="34" charset="0"/>
                <a:cs typeface="Arial" panose="020B0604020202020204" pitchFamily="34" charset="0"/>
              </a:rPr>
              <a:t>A closer analysis of the behavioural indicators listed in the framework also reveals that the framework does not address job specific technical competencies for specific occupations, trades and professions, which is a common weakness noted with many other competency frameworks in the public sector (Markus et al. 2005).</a:t>
            </a:r>
            <a:endParaRPr lang="en-US" sz="1600" dirty="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CDAF3C70-3F06-4597-AE16-5F5EF8F327DE}" type="slidenum">
              <a:rPr lang="en-ZA" smtClean="0"/>
              <a:pPr/>
              <a:t>30</a:t>
            </a:fld>
            <a:endParaRPr lang="en-ZA" dirty="0"/>
          </a:p>
        </p:txBody>
      </p:sp>
    </p:spTree>
    <p:extLst>
      <p:ext uri="{BB962C8B-B14F-4D97-AF65-F5344CB8AC3E}">
        <p14:creationId xmlns:p14="http://schemas.microsoft.com/office/powerpoint/2010/main" xmlns="" val="28663117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1315" y="138077"/>
            <a:ext cx="8004350" cy="430887"/>
          </a:xfrm>
          <a:prstGeom prst="rect">
            <a:avLst/>
          </a:prstGeom>
          <a:noFill/>
        </p:spPr>
        <p:txBody>
          <a:bodyPr wrap="square" rtlCol="0">
            <a:spAutoFit/>
          </a:bodyPr>
          <a:lstStyle/>
          <a:p>
            <a:pPr algn="ctr"/>
            <a:r>
              <a:rPr lang="en-US" sz="2200" b="1" dirty="0">
                <a:solidFill>
                  <a:schemeClr val="accent2">
                    <a:lumMod val="75000"/>
                  </a:schemeClr>
                </a:solidFill>
                <a:latin typeface="Arial" panose="020B0604020202020204" pitchFamily="34" charset="0"/>
                <a:cs typeface="Arial" panose="020B0604020202020204" pitchFamily="34" charset="0"/>
              </a:rPr>
              <a:t>COMPETENCY ASSESSMENTS </a:t>
            </a:r>
            <a:r>
              <a:rPr lang="en-US" sz="1600" b="1" dirty="0">
                <a:solidFill>
                  <a:schemeClr val="accent2">
                    <a:lumMod val="75000"/>
                  </a:schemeClr>
                </a:solidFill>
                <a:latin typeface="Arial" panose="020B0604020202020204" pitchFamily="34" charset="0"/>
                <a:cs typeface="Arial" panose="020B0604020202020204" pitchFamily="34" charset="0"/>
              </a:rPr>
              <a:t>(6)</a:t>
            </a:r>
            <a:endParaRPr lang="en-US" sz="1600" b="1" dirty="0">
              <a:solidFill>
                <a:srgbClr val="006666"/>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422972" y="6597352"/>
            <a:ext cx="221036" cy="267570"/>
          </a:xfrm>
          <a:prstGeom prst="rect">
            <a:avLst/>
          </a:prstGeom>
        </p:spPr>
      </p:pic>
      <p:sp>
        <p:nvSpPr>
          <p:cNvPr id="3" name="Rectangle 2"/>
          <p:cNvSpPr/>
          <p:nvPr/>
        </p:nvSpPr>
        <p:spPr>
          <a:xfrm>
            <a:off x="395536" y="647094"/>
            <a:ext cx="8140129" cy="5032147"/>
          </a:xfrm>
          <a:prstGeom prst="rect">
            <a:avLst/>
          </a:prstGeom>
        </p:spPr>
        <p:txBody>
          <a:bodyPr wrap="square">
            <a:spAutoFit/>
          </a:bodyPr>
          <a:lstStyle/>
          <a:p>
            <a:pPr marL="342900" indent="-342900" algn="just">
              <a:spcBef>
                <a:spcPct val="0"/>
              </a:spcBef>
              <a:spcAft>
                <a:spcPts val="600"/>
              </a:spcAft>
              <a:buFont typeface="Wingdings" panose="05000000000000000000" pitchFamily="2" charset="2"/>
              <a:buChar char="q"/>
              <a:defRPr/>
            </a:pPr>
            <a:r>
              <a:rPr lang="en-US" altLang="en-US" dirty="0">
                <a:latin typeface="Arial" panose="020B0604020202020204" pitchFamily="34" charset="0"/>
                <a:cs typeface="Arial" panose="020B0604020202020204" pitchFamily="34" charset="0"/>
              </a:rPr>
              <a:t>The competencies and behaviours outlined in the framework are task oriented and include criteria that resemble Traditional Public Administration (TPA) features, and it does not provide a coordinated mechanism to empower managers to lead development in complex and rapidly changing environments. </a:t>
            </a:r>
            <a:endParaRPr lang="en-US" altLang="en-US" dirty="0" smtClean="0">
              <a:latin typeface="Arial" panose="020B0604020202020204" pitchFamily="34" charset="0"/>
              <a:cs typeface="Arial" panose="020B0604020202020204" pitchFamily="34" charset="0"/>
            </a:endParaRPr>
          </a:p>
          <a:p>
            <a:pPr marL="342900" indent="-342900" algn="just">
              <a:spcBef>
                <a:spcPct val="0"/>
              </a:spcBef>
              <a:spcAft>
                <a:spcPts val="600"/>
              </a:spcAft>
              <a:buFont typeface="Wingdings" panose="05000000000000000000" pitchFamily="2" charset="2"/>
              <a:buChar char="q"/>
              <a:defRPr/>
            </a:pPr>
            <a:r>
              <a:rPr lang="en-US" altLang="en-US" dirty="0" smtClean="0">
                <a:latin typeface="Arial" panose="020B0604020202020204" pitchFamily="34" charset="0"/>
                <a:cs typeface="Arial" panose="020B0604020202020204" pitchFamily="34" charset="0"/>
              </a:rPr>
              <a:t>Furthermore</a:t>
            </a:r>
            <a:r>
              <a:rPr lang="en-US" altLang="en-US" dirty="0">
                <a:latin typeface="Arial" panose="020B0604020202020204" pitchFamily="34" charset="0"/>
                <a:cs typeface="Arial" panose="020B0604020202020204" pitchFamily="34" charset="0"/>
              </a:rPr>
              <a:t>, the relevance of the framework in dealing with networked governance issues, which are central to inter-organisational leadership in the New Public Governance (NPG) context is questionable (Naidoo, 2015).</a:t>
            </a:r>
          </a:p>
          <a:p>
            <a:pPr marL="342900" indent="-342900" algn="just">
              <a:spcBef>
                <a:spcPct val="0"/>
              </a:spcBef>
              <a:spcAft>
                <a:spcPts val="600"/>
              </a:spcAft>
              <a:buFont typeface="Wingdings" panose="05000000000000000000" pitchFamily="2" charset="2"/>
              <a:buChar char="q"/>
              <a:defRPr/>
            </a:pPr>
            <a:r>
              <a:rPr lang="en-US" altLang="en-US" dirty="0">
                <a:latin typeface="Arial" panose="020B0604020202020204" pitchFamily="34" charset="0"/>
                <a:cs typeface="Arial" panose="020B0604020202020204" pitchFamily="34" charset="0"/>
              </a:rPr>
              <a:t>The framework focuses more on intra-organizational leadership but does not address the phenomenon of inter-organisational leadership and competencies. </a:t>
            </a:r>
          </a:p>
          <a:p>
            <a:pPr marL="342900" indent="-342900" algn="just">
              <a:spcBef>
                <a:spcPct val="0"/>
              </a:spcBef>
              <a:spcAft>
                <a:spcPts val="600"/>
              </a:spcAft>
              <a:buFont typeface="Wingdings" panose="05000000000000000000" pitchFamily="2" charset="2"/>
              <a:buChar char="q"/>
              <a:defRPr/>
            </a:pPr>
            <a:r>
              <a:rPr lang="en-US" altLang="en-US" dirty="0" smtClean="0">
                <a:latin typeface="Arial" panose="020B0604020202020204" pitchFamily="34" charset="0"/>
                <a:cs typeface="Arial" panose="020B0604020202020204" pitchFamily="34" charset="0"/>
              </a:rPr>
              <a:t>This </a:t>
            </a:r>
            <a:r>
              <a:rPr lang="en-US" altLang="en-US" dirty="0">
                <a:latin typeface="Arial" panose="020B0604020202020204" pitchFamily="34" charset="0"/>
                <a:cs typeface="Arial" panose="020B0604020202020204" pitchFamily="34" charset="0"/>
              </a:rPr>
              <a:t>weakness leads to the view that the underlying assumption is that the mastery of competencies in leading individual employees, teams and functional units as well as specific departments by senior managers across different performer levels will translate into collective organisational competence at the meso and macro-</a:t>
            </a:r>
            <a:r>
              <a:rPr lang="en-US" altLang="en-US" dirty="0" err="1">
                <a:latin typeface="Arial" panose="020B0604020202020204" pitchFamily="34" charset="0"/>
                <a:cs typeface="Arial" panose="020B0604020202020204" pitchFamily="34" charset="0"/>
              </a:rPr>
              <a:t>organisational</a:t>
            </a:r>
            <a:r>
              <a:rPr lang="en-US" altLang="en-US" dirty="0">
                <a:latin typeface="Arial" panose="020B0604020202020204" pitchFamily="34" charset="0"/>
                <a:cs typeface="Arial" panose="020B0604020202020204" pitchFamily="34" charset="0"/>
              </a:rPr>
              <a:t> levels of the Public Service (Sedibe, 2021). </a:t>
            </a:r>
            <a:endParaRPr lang="en-US" sz="1600" dirty="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CDAF3C70-3F06-4597-AE16-5F5EF8F327DE}" type="slidenum">
              <a:rPr lang="en-ZA" smtClean="0"/>
              <a:pPr/>
              <a:t>31</a:t>
            </a:fld>
            <a:endParaRPr lang="en-ZA" dirty="0"/>
          </a:p>
        </p:txBody>
      </p:sp>
    </p:spTree>
    <p:extLst>
      <p:ext uri="{BB962C8B-B14F-4D97-AF65-F5344CB8AC3E}">
        <p14:creationId xmlns:p14="http://schemas.microsoft.com/office/powerpoint/2010/main" xmlns="" val="38662100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1315" y="138077"/>
            <a:ext cx="8004350" cy="430887"/>
          </a:xfrm>
          <a:prstGeom prst="rect">
            <a:avLst/>
          </a:prstGeom>
          <a:noFill/>
        </p:spPr>
        <p:txBody>
          <a:bodyPr wrap="square" rtlCol="0">
            <a:spAutoFit/>
          </a:bodyPr>
          <a:lstStyle/>
          <a:p>
            <a:pPr algn="ctr"/>
            <a:r>
              <a:rPr lang="en-US" sz="2200" b="1" dirty="0">
                <a:solidFill>
                  <a:schemeClr val="accent2">
                    <a:lumMod val="75000"/>
                  </a:schemeClr>
                </a:solidFill>
                <a:latin typeface="Arial" panose="020B0604020202020204" pitchFamily="34" charset="0"/>
                <a:cs typeface="Arial" panose="020B0604020202020204" pitchFamily="34" charset="0"/>
              </a:rPr>
              <a:t>MONITORING OF GRIEVANCE MANAGEMENT</a:t>
            </a:r>
            <a:endParaRPr lang="en-US" sz="2200" b="1" dirty="0">
              <a:solidFill>
                <a:srgbClr val="006666"/>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422972" y="6597352"/>
            <a:ext cx="221036" cy="267570"/>
          </a:xfrm>
          <a:prstGeom prst="rect">
            <a:avLst/>
          </a:prstGeom>
        </p:spPr>
      </p:pic>
      <p:sp>
        <p:nvSpPr>
          <p:cNvPr id="3" name="Rectangle 2"/>
          <p:cNvSpPr/>
          <p:nvPr/>
        </p:nvSpPr>
        <p:spPr>
          <a:xfrm>
            <a:off x="395536" y="692696"/>
            <a:ext cx="8326288" cy="723275"/>
          </a:xfrm>
          <a:prstGeom prst="rect">
            <a:avLst/>
          </a:prstGeom>
        </p:spPr>
        <p:txBody>
          <a:bodyPr wrap="square">
            <a:spAutoFit/>
          </a:bodyPr>
          <a:lstStyle/>
          <a:p>
            <a:pPr marL="342900" indent="-342900" algn="just">
              <a:spcBef>
                <a:spcPct val="0"/>
              </a:spcBef>
              <a:spcAft>
                <a:spcPts val="600"/>
              </a:spcAft>
              <a:buFont typeface="Arial" panose="020B0604020202020204" pitchFamily="34" charset="0"/>
              <a:buChar char="•"/>
              <a:defRPr/>
            </a:pPr>
            <a:endParaRPr lang="en-US" altLang="en-US" dirty="0">
              <a:latin typeface="Arial" panose="020B0604020202020204" pitchFamily="34" charset="0"/>
              <a:cs typeface="Arial" panose="020B0604020202020204" pitchFamily="34" charset="0"/>
            </a:endParaRPr>
          </a:p>
          <a:p>
            <a:pPr marL="342900" indent="-342900" algn="just">
              <a:spcBef>
                <a:spcPct val="0"/>
              </a:spcBef>
              <a:spcAft>
                <a:spcPts val="600"/>
              </a:spcAft>
              <a:buFont typeface="Arial" panose="020B0604020202020204" pitchFamily="34" charset="0"/>
              <a:buChar char="•"/>
              <a:defRPr/>
            </a:pPr>
            <a:endParaRPr lang="en-US" altLang="en-US"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CDAF3C70-3F06-4597-AE16-5F5EF8F327DE}" type="slidenum">
              <a:rPr lang="en-ZA" smtClean="0"/>
              <a:pPr/>
              <a:t>32</a:t>
            </a:fld>
            <a:endParaRPr lang="en-ZA" dirty="0"/>
          </a:p>
        </p:txBody>
      </p:sp>
      <p:graphicFrame>
        <p:nvGraphicFramePr>
          <p:cNvPr id="9" name="Chart 8"/>
          <p:cNvGraphicFramePr/>
          <p:nvPr>
            <p:extLst>
              <p:ext uri="{D42A27DB-BD31-4B8C-83A1-F6EECF244321}">
                <p14:modId xmlns:p14="http://schemas.microsoft.com/office/powerpoint/2010/main" xmlns="" val="2616149573"/>
              </p:ext>
            </p:extLst>
          </p:nvPr>
        </p:nvGraphicFramePr>
        <p:xfrm>
          <a:off x="460919" y="854089"/>
          <a:ext cx="8145141" cy="2664296"/>
        </p:xfrm>
        <a:graphic>
          <a:graphicData uri="http://schemas.openxmlformats.org/drawingml/2006/chart">
            <c:chart xmlns:c="http://schemas.openxmlformats.org/drawingml/2006/chart" xmlns:r="http://schemas.openxmlformats.org/officeDocument/2006/relationships" r:id="rId3"/>
          </a:graphicData>
        </a:graphic>
      </p:graphicFrame>
      <p:sp>
        <p:nvSpPr>
          <p:cNvPr id="10" name="Rectangle 9"/>
          <p:cNvSpPr/>
          <p:nvPr/>
        </p:nvSpPr>
        <p:spPr>
          <a:xfrm>
            <a:off x="395536" y="3573016"/>
            <a:ext cx="8280920" cy="2739211"/>
          </a:xfrm>
          <a:prstGeom prst="rect">
            <a:avLst/>
          </a:prstGeom>
        </p:spPr>
        <p:txBody>
          <a:bodyPr wrap="square">
            <a:spAutoFit/>
          </a:bodyPr>
          <a:lstStyle/>
          <a:p>
            <a:pPr marL="342900" indent="-342900" algn="just">
              <a:spcBef>
                <a:spcPct val="0"/>
              </a:spcBef>
              <a:spcAft>
                <a:spcPts val="600"/>
              </a:spcAft>
              <a:buFont typeface="Wingdings" panose="05000000000000000000" pitchFamily="2" charset="2"/>
              <a:buChar char="q"/>
              <a:defRPr/>
            </a:pPr>
            <a:r>
              <a:rPr lang="en-US" altLang="en-US" dirty="0">
                <a:latin typeface="Arial" panose="020B0604020202020204" pitchFamily="34" charset="0"/>
                <a:cs typeface="Arial" panose="020B0604020202020204" pitchFamily="34" charset="0"/>
              </a:rPr>
              <a:t>According to the 2020/21 grievance analysis report by the PSC, R&amp;S grievances have remained the  fourth  highest  nature  of  grievances  reported by employees in the Public Service.  </a:t>
            </a:r>
          </a:p>
          <a:p>
            <a:pPr marL="342900" indent="-342900" algn="just">
              <a:spcBef>
                <a:spcPct val="0"/>
              </a:spcBef>
              <a:spcAft>
                <a:spcPts val="600"/>
              </a:spcAft>
              <a:buFont typeface="Wingdings" panose="05000000000000000000" pitchFamily="2" charset="2"/>
              <a:buChar char="q"/>
              <a:defRPr/>
            </a:pPr>
            <a:r>
              <a:rPr lang="en-US" altLang="en-US" dirty="0">
                <a:latin typeface="Arial" panose="020B0604020202020204" pitchFamily="34" charset="0"/>
                <a:cs typeface="Arial" panose="020B0604020202020204" pitchFamily="34" charset="0"/>
              </a:rPr>
              <a:t>During the 2020/21 period,  </a:t>
            </a:r>
            <a:r>
              <a:rPr lang="en-US" altLang="en-US" b="1" dirty="0">
                <a:latin typeface="Arial" panose="020B0604020202020204" pitchFamily="34" charset="0"/>
                <a:cs typeface="Arial" panose="020B0604020202020204" pitchFamily="34" charset="0"/>
              </a:rPr>
              <a:t>1325 </a:t>
            </a:r>
            <a:r>
              <a:rPr lang="en-US" altLang="en-US" dirty="0">
                <a:latin typeface="Arial" panose="020B0604020202020204" pitchFamily="34" charset="0"/>
                <a:cs typeface="Arial" panose="020B0604020202020204" pitchFamily="34" charset="0"/>
              </a:rPr>
              <a:t>grievances relating to recruitment and selection were lodged, which is a reduction of 32% and 33% when compared to the </a:t>
            </a:r>
            <a:r>
              <a:rPr lang="en-US" altLang="en-US" b="1" dirty="0">
                <a:latin typeface="Arial" panose="020B0604020202020204" pitchFamily="34" charset="0"/>
                <a:cs typeface="Arial" panose="020B0604020202020204" pitchFamily="34" charset="0"/>
              </a:rPr>
              <a:t>1977</a:t>
            </a:r>
            <a:r>
              <a:rPr lang="en-US" altLang="en-US" dirty="0">
                <a:latin typeface="Arial" panose="020B0604020202020204" pitchFamily="34" charset="0"/>
                <a:cs typeface="Arial" panose="020B0604020202020204" pitchFamily="34" charset="0"/>
              </a:rPr>
              <a:t> and </a:t>
            </a:r>
            <a:r>
              <a:rPr lang="en-US" altLang="en-US" b="1" dirty="0">
                <a:latin typeface="Arial" panose="020B0604020202020204" pitchFamily="34" charset="0"/>
                <a:cs typeface="Arial" panose="020B0604020202020204" pitchFamily="34" charset="0"/>
              </a:rPr>
              <a:t>1971</a:t>
            </a:r>
            <a:r>
              <a:rPr lang="en-US" altLang="en-US" dirty="0">
                <a:latin typeface="Arial" panose="020B0604020202020204" pitchFamily="34" charset="0"/>
                <a:cs typeface="Arial" panose="020B0604020202020204" pitchFamily="34" charset="0"/>
              </a:rPr>
              <a:t> grievance cases lodged during the 2019/20 and 2018/19 financial years. </a:t>
            </a:r>
          </a:p>
          <a:p>
            <a:pPr marL="342900" indent="-342900" algn="just">
              <a:spcBef>
                <a:spcPct val="0"/>
              </a:spcBef>
              <a:spcAft>
                <a:spcPts val="600"/>
              </a:spcAft>
              <a:buFont typeface="Wingdings" panose="05000000000000000000" pitchFamily="2" charset="2"/>
              <a:buChar char="q"/>
              <a:defRPr/>
            </a:pPr>
            <a:r>
              <a:rPr lang="en-US" altLang="en-US" dirty="0">
                <a:latin typeface="Arial" panose="020B0604020202020204" pitchFamily="34" charset="0"/>
                <a:cs typeface="Arial" panose="020B0604020202020204" pitchFamily="34" charset="0"/>
              </a:rPr>
              <a:t>The reduction in the number of grievances relating to recruitment and selection can be attributed to the COVID-19 lockdown. </a:t>
            </a:r>
          </a:p>
        </p:txBody>
      </p:sp>
    </p:spTree>
    <p:extLst>
      <p:ext uri="{BB962C8B-B14F-4D97-AF65-F5344CB8AC3E}">
        <p14:creationId xmlns:p14="http://schemas.microsoft.com/office/powerpoint/2010/main" xmlns="" val="27007867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1315" y="138077"/>
            <a:ext cx="8004350" cy="430887"/>
          </a:xfrm>
          <a:prstGeom prst="rect">
            <a:avLst/>
          </a:prstGeom>
          <a:noFill/>
        </p:spPr>
        <p:txBody>
          <a:bodyPr wrap="square" rtlCol="0">
            <a:spAutoFit/>
          </a:bodyPr>
          <a:lstStyle/>
          <a:p>
            <a:pPr algn="ctr"/>
            <a:r>
              <a:rPr lang="en-US" sz="2200" b="1" dirty="0" smtClean="0">
                <a:solidFill>
                  <a:schemeClr val="accent2">
                    <a:lumMod val="75000"/>
                  </a:schemeClr>
                </a:solidFill>
                <a:latin typeface="Arial" panose="020B0604020202020204" pitchFamily="34" charset="0"/>
                <a:cs typeface="Arial" panose="020B0604020202020204" pitchFamily="34" charset="0"/>
              </a:rPr>
              <a:t>COMPLAINTS RELATING TO APPOINTMENTS</a:t>
            </a:r>
            <a:endParaRPr lang="en-US" sz="2200" b="1" dirty="0">
              <a:solidFill>
                <a:srgbClr val="006666"/>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422972" y="6597352"/>
            <a:ext cx="221036" cy="267570"/>
          </a:xfrm>
          <a:prstGeom prst="rect">
            <a:avLst/>
          </a:prstGeom>
        </p:spPr>
      </p:pic>
      <p:sp>
        <p:nvSpPr>
          <p:cNvPr id="3" name="Rectangle 2"/>
          <p:cNvSpPr/>
          <p:nvPr/>
        </p:nvSpPr>
        <p:spPr>
          <a:xfrm>
            <a:off x="395536" y="692696"/>
            <a:ext cx="8326288" cy="646331"/>
          </a:xfrm>
          <a:prstGeom prst="rect">
            <a:avLst/>
          </a:prstGeom>
        </p:spPr>
        <p:txBody>
          <a:bodyPr wrap="square">
            <a:spAutoFit/>
          </a:bodyPr>
          <a:lstStyle/>
          <a:p>
            <a:pPr marL="342900" indent="-342900" algn="just">
              <a:spcBef>
                <a:spcPct val="0"/>
              </a:spcBef>
              <a:spcAft>
                <a:spcPts val="600"/>
              </a:spcAft>
              <a:buFont typeface="Arial" panose="020B0604020202020204" pitchFamily="34" charset="0"/>
              <a:buChar char="•"/>
              <a:defRPr/>
            </a:pPr>
            <a:r>
              <a:rPr lang="en-US" dirty="0" smtClean="0">
                <a:latin typeface="Arial" pitchFamily="34" charset="0"/>
                <a:cs typeface="Arial" pitchFamily="34" charset="0"/>
              </a:rPr>
              <a:t>Number of complaints relating to HR matters and appointment irregularities lodged with the PSC:</a:t>
            </a:r>
            <a:endParaRPr lang="en-US" dirty="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CDAF3C70-3F06-4597-AE16-5F5EF8F327DE}" type="slidenum">
              <a:rPr lang="en-ZA" smtClean="0"/>
              <a:pPr/>
              <a:t>33</a:t>
            </a:fld>
            <a:endParaRPr lang="en-ZA" dirty="0"/>
          </a:p>
        </p:txBody>
      </p:sp>
      <p:graphicFrame>
        <p:nvGraphicFramePr>
          <p:cNvPr id="7" name="Chart 6"/>
          <p:cNvGraphicFramePr>
            <a:graphicFrameLocks/>
          </p:cNvGraphicFramePr>
          <p:nvPr>
            <p:extLst>
              <p:ext uri="{D42A27DB-BD31-4B8C-83A1-F6EECF244321}">
                <p14:modId xmlns:p14="http://schemas.microsoft.com/office/powerpoint/2010/main" xmlns="" val="429937390"/>
              </p:ext>
            </p:extLst>
          </p:nvPr>
        </p:nvGraphicFramePr>
        <p:xfrm>
          <a:off x="755576" y="1333331"/>
          <a:ext cx="7848872" cy="1951654"/>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p:cNvSpPr/>
          <p:nvPr/>
        </p:nvSpPr>
        <p:spPr>
          <a:xfrm>
            <a:off x="531314" y="3451065"/>
            <a:ext cx="8073133" cy="2539157"/>
          </a:xfrm>
          <a:prstGeom prst="rect">
            <a:avLst/>
          </a:prstGeom>
        </p:spPr>
        <p:txBody>
          <a:bodyPr wrap="square">
            <a:spAutoFit/>
          </a:bodyPr>
          <a:lstStyle/>
          <a:p>
            <a:pPr marL="342900" indent="-342900" algn="just">
              <a:spcBef>
                <a:spcPct val="0"/>
              </a:spcBef>
              <a:spcAft>
                <a:spcPts val="600"/>
              </a:spcAft>
              <a:buFont typeface="Arial" panose="020B0604020202020204" pitchFamily="34" charset="0"/>
              <a:buChar char="•"/>
              <a:defRPr/>
            </a:pPr>
            <a:r>
              <a:rPr lang="en-US" dirty="0" smtClean="0">
                <a:latin typeface="Arial" pitchFamily="34" charset="0"/>
                <a:cs typeface="Arial" pitchFamily="34" charset="0"/>
              </a:rPr>
              <a:t>24% of complaints lodged with the PSC are found to be substantiated. </a:t>
            </a:r>
          </a:p>
          <a:p>
            <a:pPr marL="342900" indent="-342900" algn="just">
              <a:spcBef>
                <a:spcPct val="0"/>
              </a:spcBef>
              <a:spcAft>
                <a:spcPts val="600"/>
              </a:spcAft>
              <a:buFont typeface="Arial" panose="020B0604020202020204" pitchFamily="34" charset="0"/>
              <a:buChar char="•"/>
              <a:defRPr/>
            </a:pPr>
            <a:r>
              <a:rPr lang="en-US" dirty="0" smtClean="0">
                <a:latin typeface="Arial" pitchFamily="34" charset="0"/>
                <a:cs typeface="Arial" pitchFamily="34" charset="0"/>
              </a:rPr>
              <a:t>Many allegations are based on hearsay and not on valid information gathered by complainants.</a:t>
            </a:r>
          </a:p>
          <a:p>
            <a:pPr marL="342900" indent="-342900" algn="just">
              <a:spcBef>
                <a:spcPct val="0"/>
              </a:spcBef>
              <a:spcAft>
                <a:spcPts val="600"/>
              </a:spcAft>
              <a:buFont typeface="Arial" panose="020B0604020202020204" pitchFamily="34" charset="0"/>
              <a:buChar char="•"/>
              <a:defRPr/>
            </a:pPr>
            <a:r>
              <a:rPr lang="en-US" dirty="0" smtClean="0">
                <a:latin typeface="Arial" pitchFamily="34" charset="0"/>
                <a:cs typeface="Arial" pitchFamily="34" charset="0"/>
              </a:rPr>
              <a:t>The PSC intervened in selected cases to nullify the selection process prior to the appointment of a candidate where allegations regarding irregularities in the process were made.</a:t>
            </a:r>
          </a:p>
          <a:p>
            <a:pPr marL="342900" indent="-342900" algn="just">
              <a:spcBef>
                <a:spcPct val="0"/>
              </a:spcBef>
              <a:spcAft>
                <a:spcPts val="600"/>
              </a:spcAft>
              <a:buFont typeface="Arial" panose="020B0604020202020204" pitchFamily="34" charset="0"/>
              <a:buChar char="•"/>
              <a:defRPr/>
            </a:pPr>
            <a:r>
              <a:rPr lang="en-US" dirty="0" smtClean="0">
                <a:latin typeface="Arial" pitchFamily="34" charset="0"/>
                <a:cs typeface="Arial" pitchFamily="34" charset="0"/>
              </a:rPr>
              <a:t>Appointment </a:t>
            </a:r>
            <a:r>
              <a:rPr lang="en-US" dirty="0">
                <a:latin typeface="Arial" pitchFamily="34" charset="0"/>
                <a:cs typeface="Arial" pitchFamily="34" charset="0"/>
              </a:rPr>
              <a:t>irregularities account for 8% of National Anti-Corruption Hotline complaints lodged with the PSC in the 2020/21 financial year.</a:t>
            </a:r>
          </a:p>
        </p:txBody>
      </p:sp>
    </p:spTree>
    <p:extLst>
      <p:ext uri="{BB962C8B-B14F-4D97-AF65-F5344CB8AC3E}">
        <p14:creationId xmlns:p14="http://schemas.microsoft.com/office/powerpoint/2010/main" xmlns="" val="19956991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1315" y="138077"/>
            <a:ext cx="8004350" cy="430887"/>
          </a:xfrm>
          <a:prstGeom prst="rect">
            <a:avLst/>
          </a:prstGeom>
          <a:noFill/>
        </p:spPr>
        <p:txBody>
          <a:bodyPr wrap="square" rtlCol="0">
            <a:spAutoFit/>
          </a:bodyPr>
          <a:lstStyle/>
          <a:p>
            <a:pPr algn="ctr"/>
            <a:r>
              <a:rPr lang="en-US" sz="2200" b="1" dirty="0" smtClean="0">
                <a:solidFill>
                  <a:schemeClr val="accent2">
                    <a:lumMod val="75000"/>
                  </a:schemeClr>
                </a:solidFill>
                <a:latin typeface="Arial" panose="020B0604020202020204" pitchFamily="34" charset="0"/>
                <a:cs typeface="Arial" panose="020B0604020202020204" pitchFamily="34" charset="0"/>
              </a:rPr>
              <a:t>COMPLAINTS RELATING TO APPOINTMENTS (2)</a:t>
            </a:r>
            <a:endParaRPr lang="en-US" sz="2200" b="1" dirty="0">
              <a:solidFill>
                <a:srgbClr val="006666"/>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422972" y="6597352"/>
            <a:ext cx="221036" cy="267570"/>
          </a:xfrm>
          <a:prstGeom prst="rect">
            <a:avLst/>
          </a:prstGeom>
        </p:spPr>
      </p:pic>
      <p:sp>
        <p:nvSpPr>
          <p:cNvPr id="3" name="Rectangle 2"/>
          <p:cNvSpPr/>
          <p:nvPr/>
        </p:nvSpPr>
        <p:spPr>
          <a:xfrm>
            <a:off x="395536" y="692696"/>
            <a:ext cx="8326288" cy="5553315"/>
          </a:xfrm>
          <a:prstGeom prst="rect">
            <a:avLst/>
          </a:prstGeom>
        </p:spPr>
        <p:txBody>
          <a:bodyPr wrap="square">
            <a:spAutoFit/>
          </a:bodyPr>
          <a:lstStyle/>
          <a:p>
            <a:pPr marL="342900" indent="-342900" algn="just">
              <a:lnSpc>
                <a:spcPct val="110000"/>
              </a:lnSpc>
              <a:buFont typeface="Arial" panose="020B0604020202020204" pitchFamily="34" charset="0"/>
              <a:buChar char="•"/>
              <a:defRPr/>
            </a:pPr>
            <a:r>
              <a:rPr lang="en-GB" dirty="0" smtClean="0">
                <a:latin typeface="Arial" panose="020B0604020202020204" pitchFamily="34" charset="0"/>
                <a:cs typeface="Arial" panose="020B0604020202020204" pitchFamily="34" charset="0"/>
              </a:rPr>
              <a:t>The </a:t>
            </a:r>
            <a:r>
              <a:rPr lang="en-GB" dirty="0">
                <a:latin typeface="Arial" panose="020B0604020202020204" pitchFamily="34" charset="0"/>
                <a:cs typeface="Arial" panose="020B0604020202020204" pitchFamily="34" charset="0"/>
              </a:rPr>
              <a:t>major factors that led to the alleged irregular appointment cases included, amongst others – </a:t>
            </a:r>
          </a:p>
          <a:p>
            <a:pPr marL="742950" lvl="1" indent="-285750">
              <a:lnSpc>
                <a:spcPct val="110000"/>
              </a:lnSpc>
              <a:buFont typeface="Wingdings" panose="05000000000000000000" pitchFamily="2" charset="2"/>
              <a:buChar char="Ø"/>
            </a:pPr>
            <a:r>
              <a:rPr lang="en-GB" dirty="0">
                <a:latin typeface="Arial" panose="020B0604020202020204" pitchFamily="34" charset="0"/>
                <a:cs typeface="Arial" panose="020B0604020202020204" pitchFamily="34" charset="0"/>
              </a:rPr>
              <a:t>N</a:t>
            </a:r>
            <a:r>
              <a:rPr lang="en-GB" dirty="0" smtClean="0">
                <a:latin typeface="Arial" panose="020B0604020202020204" pitchFamily="34" charset="0"/>
                <a:cs typeface="Arial" panose="020B0604020202020204" pitchFamily="34" charset="0"/>
              </a:rPr>
              <a:t>on-compliance </a:t>
            </a:r>
            <a:r>
              <a:rPr lang="en-GB" dirty="0">
                <a:latin typeface="Arial" panose="020B0604020202020204" pitchFamily="34" charset="0"/>
                <a:cs typeface="Arial" panose="020B0604020202020204" pitchFamily="34" charset="0"/>
              </a:rPr>
              <a:t>with departmental recruitment and selection policies and </a:t>
            </a:r>
            <a:r>
              <a:rPr lang="en-GB" dirty="0" smtClean="0">
                <a:latin typeface="Arial" panose="020B0604020202020204" pitchFamily="34" charset="0"/>
                <a:cs typeface="Arial" panose="020B0604020202020204" pitchFamily="34" charset="0"/>
              </a:rPr>
              <a:t>procedures</a:t>
            </a:r>
            <a:endParaRPr lang="en-GB" dirty="0">
              <a:latin typeface="Arial" panose="020B0604020202020204" pitchFamily="34" charset="0"/>
              <a:cs typeface="Arial" panose="020B0604020202020204" pitchFamily="34" charset="0"/>
            </a:endParaRPr>
          </a:p>
          <a:p>
            <a:pPr marL="742950" lvl="1" indent="-285750">
              <a:lnSpc>
                <a:spcPct val="110000"/>
              </a:lnSpc>
              <a:buFont typeface="Wingdings" panose="05000000000000000000" pitchFamily="2" charset="2"/>
              <a:buChar char="Ø"/>
            </a:pPr>
            <a:r>
              <a:rPr lang="en-GB" dirty="0" smtClean="0">
                <a:latin typeface="Arial" panose="020B0604020202020204" pitchFamily="34" charset="0"/>
                <a:cs typeface="Arial" panose="020B0604020202020204" pitchFamily="34" charset="0"/>
              </a:rPr>
              <a:t>Disregard </a:t>
            </a:r>
            <a:r>
              <a:rPr lang="en-GB" dirty="0">
                <a:latin typeface="Arial" panose="020B0604020202020204" pitchFamily="34" charset="0"/>
                <a:cs typeface="Arial" panose="020B0604020202020204" pitchFamily="34" charset="0"/>
              </a:rPr>
              <a:t>of minimum requirements as specified in the advert when the selection committee conducted the short-listing </a:t>
            </a:r>
            <a:r>
              <a:rPr lang="en-GB" dirty="0" smtClean="0">
                <a:latin typeface="Arial" panose="020B0604020202020204" pitchFamily="34" charset="0"/>
                <a:cs typeface="Arial" panose="020B0604020202020204" pitchFamily="34" charset="0"/>
              </a:rPr>
              <a:t>exercise</a:t>
            </a:r>
            <a:endParaRPr lang="en-GB" dirty="0">
              <a:latin typeface="Arial" panose="020B0604020202020204" pitchFamily="34" charset="0"/>
              <a:cs typeface="Arial" panose="020B0604020202020204" pitchFamily="34" charset="0"/>
            </a:endParaRPr>
          </a:p>
          <a:p>
            <a:pPr marL="742950" lvl="1" indent="-285750">
              <a:lnSpc>
                <a:spcPct val="110000"/>
              </a:lnSpc>
              <a:buFont typeface="Wingdings" panose="05000000000000000000" pitchFamily="2" charset="2"/>
              <a:buChar char="Ø"/>
            </a:pPr>
            <a:r>
              <a:rPr lang="en-GB" dirty="0" smtClean="0">
                <a:latin typeface="Arial" panose="020B0604020202020204" pitchFamily="34" charset="0"/>
                <a:cs typeface="Arial" panose="020B0604020202020204" pitchFamily="34" charset="0"/>
              </a:rPr>
              <a:t>Poor </a:t>
            </a:r>
            <a:r>
              <a:rPr lang="en-GB" dirty="0">
                <a:latin typeface="Arial" panose="020B0604020202020204" pitchFamily="34" charset="0"/>
                <a:cs typeface="Arial" panose="020B0604020202020204" pitchFamily="34" charset="0"/>
              </a:rPr>
              <a:t>record-keeping throughout the recruitment and selection process; failure to register applications in the applicants’ master </a:t>
            </a:r>
            <a:r>
              <a:rPr lang="en-GB" dirty="0" smtClean="0">
                <a:latin typeface="Arial" panose="020B0604020202020204" pitchFamily="34" charset="0"/>
                <a:cs typeface="Arial" panose="020B0604020202020204" pitchFamily="34" charset="0"/>
              </a:rPr>
              <a:t>list</a:t>
            </a:r>
            <a:endParaRPr lang="en-GB" dirty="0">
              <a:latin typeface="Arial" panose="020B0604020202020204" pitchFamily="34" charset="0"/>
              <a:cs typeface="Arial" panose="020B0604020202020204" pitchFamily="34" charset="0"/>
            </a:endParaRPr>
          </a:p>
          <a:p>
            <a:pPr marL="742950" lvl="1" indent="-285750">
              <a:lnSpc>
                <a:spcPct val="110000"/>
              </a:lnSpc>
              <a:buFont typeface="Wingdings" panose="05000000000000000000" pitchFamily="2" charset="2"/>
              <a:buChar char="Ø"/>
            </a:pPr>
            <a:r>
              <a:rPr lang="en-GB" dirty="0" smtClean="0">
                <a:latin typeface="Arial" panose="020B0604020202020204" pitchFamily="34" charset="0"/>
                <a:cs typeface="Arial" panose="020B0604020202020204" pitchFamily="34" charset="0"/>
              </a:rPr>
              <a:t>No </a:t>
            </a:r>
            <a:r>
              <a:rPr lang="en-GB" dirty="0">
                <a:latin typeface="Arial" panose="020B0604020202020204" pitchFamily="34" charset="0"/>
                <a:cs typeface="Arial" panose="020B0604020202020204" pitchFamily="34" charset="0"/>
              </a:rPr>
              <a:t>comments on why applicants were not </a:t>
            </a:r>
            <a:r>
              <a:rPr lang="en-GB" dirty="0" smtClean="0">
                <a:latin typeface="Arial" panose="020B0604020202020204" pitchFamily="34" charset="0"/>
                <a:cs typeface="Arial" panose="020B0604020202020204" pitchFamily="34" charset="0"/>
              </a:rPr>
              <a:t>short-listed</a:t>
            </a:r>
            <a:endParaRPr lang="en-GB" dirty="0">
              <a:latin typeface="Arial" panose="020B0604020202020204" pitchFamily="34" charset="0"/>
              <a:cs typeface="Arial" panose="020B0604020202020204" pitchFamily="34" charset="0"/>
            </a:endParaRPr>
          </a:p>
          <a:p>
            <a:pPr marL="742950" lvl="1" indent="-285750">
              <a:lnSpc>
                <a:spcPct val="110000"/>
              </a:lnSpc>
              <a:buFont typeface="Wingdings" panose="05000000000000000000" pitchFamily="2" charset="2"/>
              <a:buChar char="Ø"/>
            </a:pPr>
            <a:r>
              <a:rPr lang="en-GB" dirty="0">
                <a:latin typeface="Arial" panose="020B0604020202020204" pitchFamily="34" charset="0"/>
                <a:cs typeface="Arial" panose="020B0604020202020204" pitchFamily="34" charset="0"/>
              </a:rPr>
              <a:t>J</a:t>
            </a:r>
            <a:r>
              <a:rPr lang="en-GB" dirty="0" smtClean="0">
                <a:latin typeface="Arial" panose="020B0604020202020204" pitchFamily="34" charset="0"/>
                <a:cs typeface="Arial" panose="020B0604020202020204" pitchFamily="34" charset="0"/>
              </a:rPr>
              <a:t>ob </a:t>
            </a:r>
            <a:r>
              <a:rPr lang="en-GB" dirty="0">
                <a:latin typeface="Arial" panose="020B0604020202020204" pitchFamily="34" charset="0"/>
                <a:cs typeface="Arial" panose="020B0604020202020204" pitchFamily="34" charset="0"/>
              </a:rPr>
              <a:t>evaluations not being conducted by departments before filling the </a:t>
            </a:r>
            <a:r>
              <a:rPr lang="en-GB" dirty="0" smtClean="0">
                <a:latin typeface="Arial" panose="020B0604020202020204" pitchFamily="34" charset="0"/>
                <a:cs typeface="Arial" panose="020B0604020202020204" pitchFamily="34" charset="0"/>
              </a:rPr>
              <a:t>post</a:t>
            </a:r>
          </a:p>
          <a:p>
            <a:pPr marL="742950" lvl="1" indent="-285750">
              <a:lnSpc>
                <a:spcPct val="110000"/>
              </a:lnSpc>
              <a:buFont typeface="Wingdings" panose="05000000000000000000" pitchFamily="2" charset="2"/>
              <a:buChar char="Ø"/>
            </a:pPr>
            <a:r>
              <a:rPr lang="en-GB" dirty="0" smtClean="0">
                <a:latin typeface="Arial" panose="020B0604020202020204" pitchFamily="34" charset="0"/>
                <a:cs typeface="Arial" panose="020B0604020202020204" pitchFamily="34" charset="0"/>
              </a:rPr>
              <a:t>Non-compliance </a:t>
            </a:r>
            <a:r>
              <a:rPr lang="en-GB" dirty="0">
                <a:latin typeface="Arial" panose="020B0604020202020204" pitchFamily="34" charset="0"/>
                <a:cs typeface="Arial" panose="020B0604020202020204" pitchFamily="34" charset="0"/>
              </a:rPr>
              <a:t>with selection processes when head </a:t>
            </a:r>
            <a:r>
              <a:rPr lang="en-GB" dirty="0" smtClean="0">
                <a:latin typeface="Arial" panose="020B0604020202020204" pitchFamily="34" charset="0"/>
                <a:cs typeface="Arial" panose="020B0604020202020204" pitchFamily="34" charset="0"/>
              </a:rPr>
              <a:t>hunting</a:t>
            </a:r>
          </a:p>
          <a:p>
            <a:pPr marL="742950" lvl="1" indent="-285750">
              <a:lnSpc>
                <a:spcPct val="110000"/>
              </a:lnSpc>
              <a:buFont typeface="Wingdings" panose="05000000000000000000" pitchFamily="2" charset="2"/>
              <a:buChar char="Ø"/>
            </a:pPr>
            <a:r>
              <a:rPr lang="en-GB" dirty="0">
                <a:latin typeface="Arial" panose="020B0604020202020204" pitchFamily="34" charset="0"/>
                <a:cs typeface="Arial" panose="020B0604020202020204" pitchFamily="34" charset="0"/>
              </a:rPr>
              <a:t>N</a:t>
            </a:r>
            <a:r>
              <a:rPr lang="en-GB" dirty="0" smtClean="0">
                <a:latin typeface="Arial" panose="020B0604020202020204" pitchFamily="34" charset="0"/>
                <a:cs typeface="Arial" panose="020B0604020202020204" pitchFamily="34" charset="0"/>
              </a:rPr>
              <a:t>ot </a:t>
            </a:r>
            <a:r>
              <a:rPr lang="en-GB" dirty="0">
                <a:latin typeface="Arial" panose="020B0604020202020204" pitchFamily="34" charset="0"/>
                <a:cs typeface="Arial" panose="020B0604020202020204" pitchFamily="34" charset="0"/>
              </a:rPr>
              <a:t>certifying competency assessment outcomes before they were used by departments to make a </a:t>
            </a:r>
            <a:r>
              <a:rPr lang="en-GB" dirty="0" smtClean="0">
                <a:latin typeface="Arial" panose="020B0604020202020204" pitchFamily="34" charset="0"/>
                <a:cs typeface="Arial" panose="020B0604020202020204" pitchFamily="34" charset="0"/>
              </a:rPr>
              <a:t>decision</a:t>
            </a:r>
            <a:r>
              <a:rPr lang="en-GB" dirty="0">
                <a:latin typeface="Arial" panose="020B0604020202020204" pitchFamily="34" charset="0"/>
                <a:cs typeface="Arial" panose="020B0604020202020204" pitchFamily="34" charset="0"/>
              </a:rPr>
              <a:t> </a:t>
            </a:r>
            <a:r>
              <a:rPr lang="en-GB" dirty="0" smtClean="0">
                <a:latin typeface="Arial" panose="020B0604020202020204" pitchFamily="34" charset="0"/>
                <a:cs typeface="Arial" panose="020B0604020202020204" pitchFamily="34" charset="0"/>
              </a:rPr>
              <a:t>on the suitability of a candidate</a:t>
            </a:r>
            <a:endParaRPr lang="en-GB" dirty="0">
              <a:latin typeface="Arial" panose="020B0604020202020204" pitchFamily="34" charset="0"/>
              <a:cs typeface="Arial" panose="020B0604020202020204" pitchFamily="34" charset="0"/>
            </a:endParaRPr>
          </a:p>
          <a:p>
            <a:pPr marL="342900" indent="-342900" algn="just">
              <a:lnSpc>
                <a:spcPct val="110000"/>
              </a:lnSpc>
              <a:buFont typeface="Arial" panose="020B0604020202020204" pitchFamily="34" charset="0"/>
              <a:buChar char="•"/>
              <a:defRPr/>
            </a:pPr>
            <a:r>
              <a:rPr lang="en-GB" dirty="0">
                <a:latin typeface="Arial" panose="020B0604020202020204" pitchFamily="34" charset="0"/>
                <a:cs typeface="Arial" panose="020B0604020202020204" pitchFamily="34" charset="0"/>
              </a:rPr>
              <a:t>Emanating from </a:t>
            </a:r>
            <a:r>
              <a:rPr lang="en-GB" dirty="0" smtClean="0">
                <a:latin typeface="Arial" panose="020B0604020202020204" pitchFamily="34" charset="0"/>
                <a:cs typeface="Arial" panose="020B0604020202020204" pitchFamily="34" charset="0"/>
              </a:rPr>
              <a:t>a PSC investigation in the </a:t>
            </a:r>
            <a:r>
              <a:rPr lang="en-GB" dirty="0">
                <a:latin typeface="Arial" panose="020B0604020202020204" pitchFamily="34" charset="0"/>
                <a:cs typeface="Arial" panose="020B0604020202020204" pitchFamily="34" charset="0"/>
              </a:rPr>
              <a:t>Department of Public Works </a:t>
            </a:r>
            <a:r>
              <a:rPr lang="en-GB" dirty="0" smtClean="0">
                <a:latin typeface="Arial" panose="020B0604020202020204" pitchFamily="34" charset="0"/>
                <a:cs typeface="Arial" panose="020B0604020202020204" pitchFamily="34" charset="0"/>
              </a:rPr>
              <a:t>relating to </a:t>
            </a:r>
            <a:r>
              <a:rPr lang="en-GB" dirty="0">
                <a:latin typeface="Arial" panose="020B0604020202020204" pitchFamily="34" charset="0"/>
                <a:cs typeface="Arial" panose="020B0604020202020204" pitchFamily="34" charset="0"/>
              </a:rPr>
              <a:t>the regularity of the filling of 684 </a:t>
            </a:r>
            <a:r>
              <a:rPr lang="en-GB" dirty="0" smtClean="0">
                <a:latin typeface="Arial" panose="020B0604020202020204" pitchFamily="34" charset="0"/>
                <a:cs typeface="Arial" panose="020B0604020202020204" pitchFamily="34" charset="0"/>
              </a:rPr>
              <a:t>appointments, the </a:t>
            </a:r>
            <a:r>
              <a:rPr lang="en-GB" dirty="0">
                <a:latin typeface="Arial" panose="020B0604020202020204" pitchFamily="34" charset="0"/>
                <a:cs typeface="Arial" panose="020B0604020202020204" pitchFamily="34" charset="0"/>
              </a:rPr>
              <a:t>PSC is currently </a:t>
            </a:r>
            <a:r>
              <a:rPr lang="en-GB" dirty="0" smtClean="0">
                <a:latin typeface="Arial" panose="020B0604020202020204" pitchFamily="34" charset="0"/>
                <a:cs typeface="Arial" panose="020B0604020202020204" pitchFamily="34" charset="0"/>
              </a:rPr>
              <a:t>to giving evidence in disciplinary hearings</a:t>
            </a:r>
            <a:r>
              <a:rPr lang="en-GB" dirty="0">
                <a:latin typeface="Arial" panose="020B0604020202020204" pitchFamily="34" charset="0"/>
                <a:cs typeface="Arial" panose="020B0604020202020204" pitchFamily="34" charset="0"/>
              </a:rPr>
              <a:t> </a:t>
            </a:r>
            <a:r>
              <a:rPr lang="en-GB" dirty="0" smtClean="0">
                <a:latin typeface="Arial" panose="020B0604020202020204" pitchFamily="34" charset="0"/>
                <a:cs typeface="Arial" panose="020B0604020202020204" pitchFamily="34" charset="0"/>
              </a:rPr>
              <a:t>to deal with employees to failed to ensure compliance with prevailing policies.</a:t>
            </a:r>
            <a:endParaRPr lang="en-US" dirty="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CDAF3C70-3F06-4597-AE16-5F5EF8F327DE}" type="slidenum">
              <a:rPr lang="en-ZA" smtClean="0"/>
              <a:pPr/>
              <a:t>34</a:t>
            </a:fld>
            <a:endParaRPr lang="en-ZA" dirty="0"/>
          </a:p>
        </p:txBody>
      </p:sp>
    </p:spTree>
    <p:extLst>
      <p:ext uri="{BB962C8B-B14F-4D97-AF65-F5344CB8AC3E}">
        <p14:creationId xmlns:p14="http://schemas.microsoft.com/office/powerpoint/2010/main" xmlns="" val="29591220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1315" y="138077"/>
            <a:ext cx="8004350" cy="461665"/>
          </a:xfrm>
          <a:prstGeom prst="rect">
            <a:avLst/>
          </a:prstGeom>
          <a:noFill/>
        </p:spPr>
        <p:txBody>
          <a:bodyPr wrap="square" rtlCol="0">
            <a:spAutoFit/>
          </a:bodyPr>
          <a:lstStyle/>
          <a:p>
            <a:pPr algn="ctr"/>
            <a:r>
              <a:rPr lang="en-US" sz="2400" b="1" dirty="0">
                <a:solidFill>
                  <a:schemeClr val="accent2">
                    <a:lumMod val="75000"/>
                  </a:schemeClr>
                </a:solidFill>
                <a:latin typeface="Arial" panose="020B0604020202020204" pitchFamily="34" charset="0"/>
                <a:cs typeface="Arial" panose="020B0604020202020204" pitchFamily="34" charset="0"/>
              </a:rPr>
              <a:t>CONCLUSION</a:t>
            </a:r>
            <a:endParaRPr lang="en-US" sz="2400" b="1" dirty="0">
              <a:solidFill>
                <a:srgbClr val="006666"/>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422972" y="6597352"/>
            <a:ext cx="221036" cy="267570"/>
          </a:xfrm>
          <a:prstGeom prst="rect">
            <a:avLst/>
          </a:prstGeom>
        </p:spPr>
      </p:pic>
      <p:sp>
        <p:nvSpPr>
          <p:cNvPr id="3" name="Rectangle 2"/>
          <p:cNvSpPr/>
          <p:nvPr/>
        </p:nvSpPr>
        <p:spPr>
          <a:xfrm>
            <a:off x="251520" y="599742"/>
            <a:ext cx="8568952" cy="5032147"/>
          </a:xfrm>
          <a:prstGeom prst="rect">
            <a:avLst/>
          </a:prstGeom>
        </p:spPr>
        <p:txBody>
          <a:bodyPr wrap="square">
            <a:spAutoFit/>
          </a:bodyPr>
          <a:lstStyle/>
          <a:p>
            <a:pPr marL="285750" indent="-285750" algn="just">
              <a:spcBef>
                <a:spcPct val="0"/>
              </a:spcBef>
              <a:spcAft>
                <a:spcPts val="600"/>
              </a:spcAft>
              <a:buFont typeface="Wingdings" panose="05000000000000000000" pitchFamily="2" charset="2"/>
              <a:buChar char="q"/>
              <a:defRPr/>
            </a:pPr>
            <a:r>
              <a:rPr lang="en-US" altLang="en-US" dirty="0">
                <a:latin typeface="Arial" panose="020B0604020202020204" pitchFamily="34" charset="0"/>
                <a:cs typeface="Arial" panose="020B0604020202020204" pitchFamily="34" charset="0"/>
              </a:rPr>
              <a:t>There is no doubt that an adequate comprehensive regulatory framework that addresses important principles with regards to recruitment and selection processes has been put in place.</a:t>
            </a:r>
          </a:p>
          <a:p>
            <a:pPr marL="285750" indent="-285750" algn="just">
              <a:spcBef>
                <a:spcPct val="0"/>
              </a:spcBef>
              <a:spcAft>
                <a:spcPts val="600"/>
              </a:spcAft>
              <a:buFont typeface="Wingdings" panose="05000000000000000000" pitchFamily="2" charset="2"/>
              <a:buChar char="q"/>
              <a:defRPr/>
            </a:pPr>
            <a:r>
              <a:rPr lang="en-US" altLang="en-US" dirty="0">
                <a:latin typeface="Arial" panose="020B0604020202020204" pitchFamily="34" charset="0"/>
                <a:cs typeface="Arial" panose="020B0604020202020204" pitchFamily="34" charset="0"/>
              </a:rPr>
              <a:t>However, </a:t>
            </a:r>
            <a:r>
              <a:rPr lang="en-US" altLang="en-US" dirty="0" smtClean="0">
                <a:latin typeface="Arial" panose="020B0604020202020204" pitchFamily="34" charset="0"/>
                <a:cs typeface="Arial" panose="020B0604020202020204" pitchFamily="34" charset="0"/>
              </a:rPr>
              <a:t>implementation </a:t>
            </a:r>
            <a:r>
              <a:rPr lang="en-US" altLang="en-US" dirty="0">
                <a:latin typeface="Arial" panose="020B0604020202020204" pitchFamily="34" charset="0"/>
                <a:cs typeface="Arial" panose="020B0604020202020204" pitchFamily="34" charset="0"/>
              </a:rPr>
              <a:t>of the existing frameworks due to multiple factors, including the decentralization and delegation of R&amp;S processes to multiple </a:t>
            </a:r>
            <a:r>
              <a:rPr lang="en-US" altLang="en-US" dirty="0" smtClean="0">
                <a:latin typeface="Arial" panose="020B0604020202020204" pitchFamily="34" charset="0"/>
                <a:cs typeface="Arial" panose="020B0604020202020204" pitchFamily="34" charset="0"/>
              </a:rPr>
              <a:t>stakeholders requires improvement. </a:t>
            </a:r>
            <a:r>
              <a:rPr lang="en-US" altLang="en-US" dirty="0">
                <a:latin typeface="Arial" panose="020B0604020202020204" pitchFamily="34" charset="0"/>
                <a:cs typeface="Arial" panose="020B0604020202020204" pitchFamily="34" charset="0"/>
              </a:rPr>
              <a:t>Equally, the limitations of the existing Competency Assessment Framework for senior managers should be addressed.</a:t>
            </a:r>
          </a:p>
          <a:p>
            <a:pPr marL="285750" indent="-285750" algn="just">
              <a:spcBef>
                <a:spcPct val="0"/>
              </a:spcBef>
              <a:spcAft>
                <a:spcPts val="600"/>
              </a:spcAft>
              <a:buFont typeface="Wingdings" panose="05000000000000000000" pitchFamily="2" charset="2"/>
              <a:buChar char="q"/>
              <a:defRPr/>
            </a:pPr>
            <a:r>
              <a:rPr lang="en-US" altLang="en-US" dirty="0">
                <a:latin typeface="Arial" panose="020B0604020202020204" pitchFamily="34" charset="0"/>
                <a:cs typeface="Arial" panose="020B0604020202020204" pitchFamily="34" charset="0"/>
              </a:rPr>
              <a:t>While all Executive Authorities, with the support </a:t>
            </a:r>
            <a:r>
              <a:rPr lang="en-US" altLang="en-US" dirty="0" smtClean="0">
                <a:latin typeface="Arial" panose="020B0604020202020204" pitchFamily="34" charset="0"/>
                <a:cs typeface="Arial" panose="020B0604020202020204" pitchFamily="34" charset="0"/>
              </a:rPr>
              <a:t>of </a:t>
            </a:r>
            <a:r>
              <a:rPr lang="en-US" altLang="en-US" dirty="0">
                <a:latin typeface="Arial" panose="020B0604020202020204" pitchFamily="34" charset="0"/>
                <a:cs typeface="Arial" panose="020B0604020202020204" pitchFamily="34" charset="0"/>
              </a:rPr>
              <a:t>H</a:t>
            </a:r>
            <a:r>
              <a:rPr lang="en-US" altLang="en-US" dirty="0" smtClean="0">
                <a:latin typeface="Arial" panose="020B0604020202020204" pitchFamily="34" charset="0"/>
                <a:cs typeface="Arial" panose="020B0604020202020204" pitchFamily="34" charset="0"/>
              </a:rPr>
              <a:t>eads </a:t>
            </a:r>
            <a:r>
              <a:rPr lang="en-US" altLang="en-US" dirty="0">
                <a:latin typeface="Arial" panose="020B0604020202020204" pitchFamily="34" charset="0"/>
                <a:cs typeface="Arial" panose="020B0604020202020204" pitchFamily="34" charset="0"/>
              </a:rPr>
              <a:t>of D</a:t>
            </a:r>
            <a:r>
              <a:rPr lang="en-US" altLang="en-US" dirty="0" smtClean="0">
                <a:latin typeface="Arial" panose="020B0604020202020204" pitchFamily="34" charset="0"/>
                <a:cs typeface="Arial" panose="020B0604020202020204" pitchFamily="34" charset="0"/>
              </a:rPr>
              <a:t>epartments </a:t>
            </a:r>
            <a:r>
              <a:rPr lang="en-US" altLang="en-US" dirty="0">
                <a:latin typeface="Arial" panose="020B0604020202020204" pitchFamily="34" charset="0"/>
                <a:cs typeface="Arial" panose="020B0604020202020204" pitchFamily="34" charset="0"/>
              </a:rPr>
              <a:t>and other officials, have the responsibility to ensure the effective implementation of R&amp;S processes in line with prescripts, the MPSA/DPSA, as the custodian of the HRM framework in the Public Service has an important role to play in addressing challenges in a systematic manner. </a:t>
            </a:r>
          </a:p>
          <a:p>
            <a:pPr marL="285750" indent="-285750" algn="just">
              <a:spcBef>
                <a:spcPct val="0"/>
              </a:spcBef>
              <a:spcAft>
                <a:spcPts val="600"/>
              </a:spcAft>
              <a:buFont typeface="Wingdings" panose="05000000000000000000" pitchFamily="2" charset="2"/>
              <a:buChar char="q"/>
              <a:defRPr/>
            </a:pPr>
            <a:r>
              <a:rPr lang="en-US" altLang="en-US" dirty="0">
                <a:latin typeface="Arial" panose="020B0604020202020204" pitchFamily="34" charset="0"/>
                <a:cs typeface="Arial" panose="020B0604020202020204" pitchFamily="34" charset="0"/>
              </a:rPr>
              <a:t>The PSC will continue to monitor and evaluate these important HRM practices in order to identify areas for improvement and to use its findings and recommendations as the basis to engage with the MPSA/DPSA , EAs, HODs and other stakeholders. </a:t>
            </a:r>
            <a:endParaRPr lang="en-US" dirty="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CDAF3C70-3F06-4597-AE16-5F5EF8F327DE}" type="slidenum">
              <a:rPr lang="en-ZA" smtClean="0"/>
              <a:pPr/>
              <a:t>35</a:t>
            </a:fld>
            <a:endParaRPr lang="en-ZA" dirty="0"/>
          </a:p>
        </p:txBody>
      </p:sp>
    </p:spTree>
    <p:extLst>
      <p:ext uri="{BB962C8B-B14F-4D97-AF65-F5344CB8AC3E}">
        <p14:creationId xmlns:p14="http://schemas.microsoft.com/office/powerpoint/2010/main" xmlns="" val="30637906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422972" y="6597352"/>
            <a:ext cx="221036" cy="267570"/>
          </a:xfrm>
          <a:prstGeom prst="rect">
            <a:avLst/>
          </a:prstGeom>
        </p:spPr>
      </p:pic>
      <p:sp>
        <p:nvSpPr>
          <p:cNvPr id="4" name="Slide Number Placeholder 3"/>
          <p:cNvSpPr>
            <a:spLocks noGrp="1"/>
          </p:cNvSpPr>
          <p:nvPr>
            <p:ph type="sldNum" sz="quarter" idx="12"/>
          </p:nvPr>
        </p:nvSpPr>
        <p:spPr/>
        <p:txBody>
          <a:bodyPr/>
          <a:lstStyle/>
          <a:p>
            <a:fld id="{CDAF3C70-3F06-4597-AE16-5F5EF8F327DE}" type="slidenum">
              <a:rPr lang="en-ZA" smtClean="0"/>
              <a:pPr/>
              <a:t>36</a:t>
            </a:fld>
            <a:endParaRPr lang="en-ZA" dirty="0"/>
          </a:p>
        </p:txBody>
      </p:sp>
      <p:pic>
        <p:nvPicPr>
          <p:cNvPr id="7" name="Picture 3"/>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7950" y="3175"/>
            <a:ext cx="9144000" cy="6854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5447275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96888" y="199286"/>
            <a:ext cx="8424936" cy="461665"/>
          </a:xfrm>
          <a:prstGeom prst="rect">
            <a:avLst/>
          </a:prstGeom>
          <a:noFill/>
        </p:spPr>
        <p:txBody>
          <a:bodyPr wrap="square" rtlCol="0">
            <a:spAutoFit/>
          </a:body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lang="en-ZA" sz="2400" b="1" i="0" u="none" strike="noStrike" kern="0" cap="none" spc="0" normalizeH="0" baseline="0" noProof="0" dirty="0" smtClean="0">
                <a:ln>
                  <a:noFill/>
                </a:ln>
                <a:solidFill>
                  <a:srgbClr val="993300"/>
                </a:solidFill>
                <a:effectLst/>
                <a:uLnTx/>
                <a:uFillTx/>
                <a:latin typeface="Arial" panose="020B0604020202020204" pitchFamily="34" charset="0"/>
                <a:cs typeface="Arial" panose="020B0604020202020204" pitchFamily="34" charset="0"/>
                <a:sym typeface="Calibri"/>
              </a:rPr>
              <a:t>PSC  </a:t>
            </a:r>
            <a:r>
              <a:rPr lang="en-US" sz="2400" b="1" kern="0" dirty="0" smtClean="0">
                <a:solidFill>
                  <a:srgbClr val="993300"/>
                </a:solidFill>
                <a:latin typeface="Arial" panose="020B0604020202020204" pitchFamily="34" charset="0"/>
                <a:cs typeface="Arial" panose="020B0604020202020204" pitchFamily="34" charset="0"/>
                <a:sym typeface="Calibri"/>
              </a:rPr>
              <a:t>MANDATE</a:t>
            </a:r>
            <a:endParaRPr kumimoji="0" lang="en-US" sz="2400" b="1" i="0" u="none" strike="noStrike" kern="0" cap="none" spc="0" normalizeH="0" baseline="0" noProof="0" dirty="0">
              <a:ln>
                <a:noFill/>
              </a:ln>
              <a:solidFill>
                <a:srgbClr val="993300"/>
              </a:solidFill>
              <a:effectLst/>
              <a:uLnTx/>
              <a:uFillTx/>
              <a:latin typeface="Arial" panose="020B0604020202020204" pitchFamily="34" charset="0"/>
              <a:cs typeface="Arial" panose="020B0604020202020204" pitchFamily="34" charset="0"/>
              <a:sym typeface="Calibri"/>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422972" y="6597352"/>
            <a:ext cx="221036" cy="267570"/>
          </a:xfrm>
          <a:prstGeom prst="rect">
            <a:avLst/>
          </a:prstGeom>
        </p:spPr>
      </p:pic>
      <p:sp>
        <p:nvSpPr>
          <p:cNvPr id="4" name="Slide Number Placeholder 3"/>
          <p:cNvSpPr>
            <a:spLocks noGrp="1"/>
          </p:cNvSpPr>
          <p:nvPr>
            <p:ph type="sldNum" sz="quarter" idx="12"/>
          </p:nvPr>
        </p:nvSpPr>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CDAF3C70-3F06-4597-AE16-5F5EF8F327DE}" type="slidenum">
              <a:rPr kumimoji="0" lang="en-ZA" sz="1200" b="0" i="0" u="none" strike="noStrike" kern="0" cap="none" spc="0" normalizeH="0" baseline="0" noProof="0" smtClean="0">
                <a:ln>
                  <a:noFill/>
                </a:ln>
                <a:solidFill>
                  <a:prstClr val="black"/>
                </a:solidFill>
                <a:effectLst/>
                <a:uLnTx/>
                <a:uFillTx/>
                <a:latin typeface="Calibri"/>
                <a:ea typeface="+mn-ea"/>
                <a:cs typeface="+mn-cs"/>
                <a:sym typeface="Calibri"/>
              </a:rPr>
              <a:pPr marL="0" marR="0" lvl="0" indent="0" algn="r" defTabSz="914400" rtl="0" eaLnBrk="1" fontAlgn="auto" latinLnBrk="0" hangingPunct="0">
                <a:lnSpc>
                  <a:spcPct val="100000"/>
                </a:lnSpc>
                <a:spcBef>
                  <a:spcPts val="0"/>
                </a:spcBef>
                <a:spcAft>
                  <a:spcPts val="0"/>
                </a:spcAft>
                <a:buClrTx/>
                <a:buSzTx/>
                <a:buFontTx/>
                <a:buNone/>
                <a:tabLst/>
                <a:defRPr/>
              </a:pPr>
              <a:t>4</a:t>
            </a:fld>
            <a:endParaRPr kumimoji="0" lang="en-ZA" sz="1200" b="0" i="0" u="none" strike="noStrike" kern="0" cap="none" spc="0" normalizeH="0" baseline="0" noProof="0" dirty="0">
              <a:ln>
                <a:noFill/>
              </a:ln>
              <a:solidFill>
                <a:prstClr val="black"/>
              </a:solidFill>
              <a:effectLst/>
              <a:uLnTx/>
              <a:uFillTx/>
              <a:latin typeface="Calibri"/>
              <a:ea typeface="+mn-ea"/>
              <a:cs typeface="+mn-cs"/>
              <a:sym typeface="Calibri"/>
            </a:endParaRPr>
          </a:p>
        </p:txBody>
      </p:sp>
      <p:sp>
        <p:nvSpPr>
          <p:cNvPr id="15" name="TextBox 14"/>
          <p:cNvSpPr txBox="1"/>
          <p:nvPr/>
        </p:nvSpPr>
        <p:spPr>
          <a:xfrm>
            <a:off x="179512" y="687870"/>
            <a:ext cx="6768752" cy="6050887"/>
          </a:xfrm>
          <a:prstGeom prst="rect">
            <a:avLst/>
          </a:prstGeom>
          <a:noFill/>
        </p:spPr>
        <p:txBody>
          <a:bodyPr wrap="square" rtlCol="0">
            <a:spAutoFit/>
          </a:bodyPr>
          <a:lstStyle/>
          <a:p>
            <a:pPr marL="285750" marR="0" lvl="0" indent="-285750" algn="just" defTabSz="914400" rtl="0" eaLnBrk="1" fontAlgn="auto" latinLnBrk="0" hangingPunct="0">
              <a:lnSpc>
                <a:spcPct val="120000"/>
              </a:lnSpc>
              <a:spcBef>
                <a:spcPts val="0"/>
              </a:spcBef>
              <a:spcAft>
                <a:spcPts val="0"/>
              </a:spcAft>
              <a:buClrTx/>
              <a:buSzTx/>
              <a:buFont typeface="Wingdings" panose="05000000000000000000" pitchFamily="2" charset="2"/>
              <a:buChar char="q"/>
              <a:tabLst/>
              <a:defRPr/>
            </a:pPr>
            <a:r>
              <a:rPr kumimoji="0" lang="en-ZA" sz="1800" b="0" i="0" u="none" strike="noStrike" kern="0" cap="none" spc="0" normalizeH="0" baseline="0" noProof="0" dirty="0">
                <a:ln>
                  <a:noFill/>
                </a:ln>
                <a:solidFill>
                  <a:srgbClr val="000000"/>
                </a:solidFill>
                <a:effectLst/>
                <a:uLnTx/>
                <a:uFillTx/>
                <a:latin typeface="Arial"/>
                <a:ea typeface="+mn-ea"/>
                <a:cs typeface="+mn-cs"/>
                <a:sym typeface="Calibri"/>
              </a:rPr>
              <a:t>The Constitutional oversight mandate of the PSC is wide and, in summary, covers the following areas:</a:t>
            </a:r>
          </a:p>
          <a:p>
            <a:pPr marL="285750" marR="0" lvl="0" indent="-285750" algn="just" defTabSz="914400" rtl="0" eaLnBrk="1" fontAlgn="auto" latinLnBrk="0" hangingPunct="0">
              <a:lnSpc>
                <a:spcPct val="120000"/>
              </a:lnSpc>
              <a:spcBef>
                <a:spcPts val="0"/>
              </a:spcBef>
              <a:spcAft>
                <a:spcPts val="0"/>
              </a:spcAft>
              <a:buClrTx/>
              <a:buSzTx/>
              <a:buFont typeface="Wingdings" panose="05000000000000000000" pitchFamily="2" charset="2"/>
              <a:buChar char="q"/>
              <a:tabLst/>
              <a:defRPr/>
            </a:pPr>
            <a:r>
              <a:rPr kumimoji="0" lang="en-ZA" sz="1800" b="1" i="0" u="none" strike="noStrike" kern="0" cap="none" spc="0" normalizeH="0" baseline="0" noProof="0" dirty="0">
                <a:ln>
                  <a:noFill/>
                </a:ln>
                <a:solidFill>
                  <a:srgbClr val="990000"/>
                </a:solidFill>
                <a:effectLst/>
                <a:uLnTx/>
                <a:uFillTx/>
                <a:latin typeface="Arial"/>
                <a:ea typeface="+mn-ea"/>
                <a:cs typeface="+mn-cs"/>
                <a:sym typeface="Calibri"/>
              </a:rPr>
              <a:t>Organisation</a:t>
            </a:r>
            <a:r>
              <a:rPr kumimoji="0" lang="en-ZA" sz="1800" b="0" i="0" u="none" strike="noStrike" kern="0" cap="none" spc="0" normalizeH="0" baseline="0" noProof="0" dirty="0">
                <a:ln>
                  <a:noFill/>
                </a:ln>
                <a:solidFill>
                  <a:srgbClr val="000000"/>
                </a:solidFill>
                <a:effectLst/>
                <a:uLnTx/>
                <a:uFillTx/>
                <a:latin typeface="Arial"/>
                <a:ea typeface="+mn-ea"/>
                <a:cs typeface="+mn-cs"/>
                <a:sym typeface="Calibri"/>
              </a:rPr>
              <a:t> of the Public Service (the structural arrangements of departments in the Public Service).</a:t>
            </a:r>
          </a:p>
          <a:p>
            <a:pPr marL="285750" marR="0" lvl="0" indent="-285750" algn="just" defTabSz="914400" rtl="0" eaLnBrk="1" fontAlgn="auto" latinLnBrk="0" hangingPunct="0">
              <a:lnSpc>
                <a:spcPct val="120000"/>
              </a:lnSpc>
              <a:spcBef>
                <a:spcPts val="0"/>
              </a:spcBef>
              <a:spcAft>
                <a:spcPts val="0"/>
              </a:spcAft>
              <a:buClrTx/>
              <a:buSzTx/>
              <a:buFont typeface="Wingdings" panose="05000000000000000000" pitchFamily="2" charset="2"/>
              <a:buChar char="q"/>
              <a:tabLst/>
              <a:defRPr/>
            </a:pPr>
            <a:r>
              <a:rPr kumimoji="0" lang="en-ZA" sz="1800" b="1" i="0" u="none" strike="noStrike" kern="0" cap="none" spc="0" normalizeH="0" baseline="0" noProof="0" dirty="0">
                <a:ln>
                  <a:noFill/>
                </a:ln>
                <a:solidFill>
                  <a:srgbClr val="990000"/>
                </a:solidFill>
                <a:effectLst/>
                <a:uLnTx/>
                <a:uFillTx/>
                <a:latin typeface="Arial"/>
                <a:ea typeface="+mn-ea"/>
                <a:cs typeface="+mn-cs"/>
                <a:sym typeface="Calibri"/>
              </a:rPr>
              <a:t>Administration</a:t>
            </a:r>
            <a:r>
              <a:rPr kumimoji="0" lang="en-ZA" sz="1800" b="0" i="0" u="none" strike="noStrike" kern="0" cap="none" spc="0" normalizeH="0" baseline="0" noProof="0" dirty="0">
                <a:ln>
                  <a:noFill/>
                </a:ln>
                <a:solidFill>
                  <a:srgbClr val="000000"/>
                </a:solidFill>
                <a:effectLst/>
                <a:uLnTx/>
                <a:uFillTx/>
                <a:latin typeface="Arial"/>
                <a:ea typeface="+mn-ea"/>
                <a:cs typeface="+mn-cs"/>
                <a:sym typeface="Calibri"/>
              </a:rPr>
              <a:t> of the Public Service (all the procedures, policy frameworks, accountability mechanisms, etc. that ensure the functioning of the Public Service).</a:t>
            </a:r>
          </a:p>
          <a:p>
            <a:pPr marL="285750" marR="0" lvl="0" indent="-285750" algn="just" defTabSz="914400" rtl="0" eaLnBrk="1" fontAlgn="auto" latinLnBrk="0" hangingPunct="0">
              <a:lnSpc>
                <a:spcPct val="120000"/>
              </a:lnSpc>
              <a:spcBef>
                <a:spcPts val="0"/>
              </a:spcBef>
              <a:spcAft>
                <a:spcPts val="0"/>
              </a:spcAft>
              <a:buClrTx/>
              <a:buSzTx/>
              <a:buFont typeface="Wingdings" panose="05000000000000000000" pitchFamily="2" charset="2"/>
              <a:buChar char="q"/>
              <a:tabLst/>
              <a:defRPr/>
            </a:pPr>
            <a:r>
              <a:rPr kumimoji="0" lang="en-ZA" sz="1800" b="1" i="0" u="none" strike="noStrike" kern="0" cap="none" spc="0" normalizeH="0" baseline="0" noProof="0" dirty="0">
                <a:ln>
                  <a:noFill/>
                </a:ln>
                <a:solidFill>
                  <a:srgbClr val="990000"/>
                </a:solidFill>
                <a:effectLst/>
                <a:uLnTx/>
                <a:uFillTx/>
                <a:latin typeface="Arial"/>
                <a:ea typeface="+mn-ea"/>
                <a:cs typeface="+mn-cs"/>
                <a:sym typeface="Calibri"/>
              </a:rPr>
              <a:t>Personnel</a:t>
            </a:r>
            <a:r>
              <a:rPr kumimoji="0" lang="en-ZA" sz="1800" b="0" i="0" u="none" strike="noStrike" kern="0" cap="none" spc="0" normalizeH="0" baseline="0" noProof="0" dirty="0">
                <a:ln>
                  <a:noFill/>
                </a:ln>
                <a:solidFill>
                  <a:srgbClr val="000000"/>
                </a:solidFill>
                <a:effectLst/>
                <a:uLnTx/>
                <a:uFillTx/>
                <a:latin typeface="Arial"/>
                <a:ea typeface="+mn-ea"/>
                <a:cs typeface="+mn-cs"/>
                <a:sym typeface="Calibri"/>
              </a:rPr>
              <a:t> procedures and practices of the Public Service (e.g. recruitment, transfers, promotions and dismissals).</a:t>
            </a:r>
          </a:p>
          <a:p>
            <a:pPr marL="285750" marR="0" lvl="0" indent="-285750" algn="just" defTabSz="914400" rtl="0" eaLnBrk="1" fontAlgn="auto" latinLnBrk="0" hangingPunct="0">
              <a:lnSpc>
                <a:spcPct val="120000"/>
              </a:lnSpc>
              <a:spcBef>
                <a:spcPts val="0"/>
              </a:spcBef>
              <a:spcAft>
                <a:spcPts val="0"/>
              </a:spcAft>
              <a:buClrTx/>
              <a:buSzTx/>
              <a:buFont typeface="Wingdings" panose="05000000000000000000" pitchFamily="2" charset="2"/>
              <a:buChar char="q"/>
              <a:tabLst/>
              <a:defRPr/>
            </a:pPr>
            <a:r>
              <a:rPr kumimoji="0" lang="en-ZA" sz="1800" b="1" i="0" u="none" strike="noStrike" kern="0" cap="none" spc="0" normalizeH="0" baseline="0" noProof="0" dirty="0">
                <a:ln>
                  <a:noFill/>
                </a:ln>
                <a:solidFill>
                  <a:srgbClr val="990000"/>
                </a:solidFill>
                <a:effectLst/>
                <a:uLnTx/>
                <a:uFillTx/>
                <a:latin typeface="Arial"/>
                <a:ea typeface="+mn-ea"/>
                <a:cs typeface="+mn-cs"/>
                <a:sym typeface="Calibri"/>
              </a:rPr>
              <a:t>Public administration </a:t>
            </a:r>
            <a:r>
              <a:rPr kumimoji="0" lang="en-ZA" sz="1800" b="0" i="0" u="none" strike="noStrike" kern="0" cap="none" spc="0" normalizeH="0" baseline="0" noProof="0" dirty="0">
                <a:ln>
                  <a:noFill/>
                </a:ln>
                <a:solidFill>
                  <a:srgbClr val="000000"/>
                </a:solidFill>
                <a:effectLst/>
                <a:uLnTx/>
                <a:uFillTx/>
                <a:latin typeface="Arial"/>
                <a:ea typeface="+mn-ea"/>
                <a:cs typeface="+mn-cs"/>
                <a:sym typeface="Calibri"/>
              </a:rPr>
              <a:t>practices (all the functions and activities executed by the Public Service to provide a service to the people).</a:t>
            </a:r>
          </a:p>
          <a:p>
            <a:pPr marL="285750" marR="0" lvl="0" indent="-285750" algn="just" defTabSz="914400" rtl="0" eaLnBrk="1" fontAlgn="auto" latinLnBrk="0" hangingPunct="0">
              <a:lnSpc>
                <a:spcPct val="120000"/>
              </a:lnSpc>
              <a:spcBef>
                <a:spcPts val="0"/>
              </a:spcBef>
              <a:spcAft>
                <a:spcPts val="0"/>
              </a:spcAft>
              <a:buClrTx/>
              <a:buSzTx/>
              <a:buFont typeface="Wingdings" panose="05000000000000000000" pitchFamily="2" charset="2"/>
              <a:buChar char="q"/>
              <a:tabLst/>
              <a:defRPr/>
            </a:pPr>
            <a:r>
              <a:rPr kumimoji="0" lang="en-ZA" sz="1800" b="0" i="0" u="none" strike="noStrike" kern="0" cap="none" spc="0" normalizeH="0" baseline="0" noProof="0" dirty="0">
                <a:ln>
                  <a:noFill/>
                </a:ln>
                <a:solidFill>
                  <a:srgbClr val="000000"/>
                </a:solidFill>
                <a:effectLst/>
                <a:uLnTx/>
                <a:uFillTx/>
                <a:latin typeface="Arial"/>
                <a:ea typeface="+mn-ea"/>
                <a:cs typeface="+mn-cs"/>
                <a:sym typeface="Calibri"/>
              </a:rPr>
              <a:t>Adherence to </a:t>
            </a:r>
            <a:r>
              <a:rPr kumimoji="0" lang="en-ZA" sz="1800" b="1" i="0" u="none" strike="noStrike" kern="0" cap="none" spc="0" normalizeH="0" baseline="0" noProof="0" dirty="0">
                <a:ln>
                  <a:noFill/>
                </a:ln>
                <a:solidFill>
                  <a:srgbClr val="990000"/>
                </a:solidFill>
                <a:effectLst/>
                <a:uLnTx/>
                <a:uFillTx/>
                <a:latin typeface="Arial"/>
                <a:ea typeface="+mn-ea"/>
                <a:cs typeface="+mn-cs"/>
                <a:sym typeface="Calibri"/>
              </a:rPr>
              <a:t>applicable procedures </a:t>
            </a:r>
            <a:r>
              <a:rPr kumimoji="0" lang="en-ZA" sz="1800" b="0" i="0" u="none" strike="noStrike" kern="0" cap="none" spc="0" normalizeH="0" baseline="0" noProof="0" dirty="0">
                <a:ln>
                  <a:noFill/>
                </a:ln>
                <a:solidFill>
                  <a:srgbClr val="000000"/>
                </a:solidFill>
                <a:effectLst/>
                <a:uLnTx/>
                <a:uFillTx/>
                <a:latin typeface="Arial"/>
                <a:ea typeface="+mn-ea"/>
                <a:cs typeface="+mn-cs"/>
                <a:sym typeface="Calibri"/>
              </a:rPr>
              <a:t>in the Public Service (compliance with the letter and law of prescribed rules / polices / procedures).</a:t>
            </a:r>
          </a:p>
          <a:p>
            <a:pPr marL="285750" marR="0" lvl="0" indent="-285750" algn="just" defTabSz="914400" rtl="0" eaLnBrk="1" fontAlgn="auto" latinLnBrk="0" hangingPunct="0">
              <a:lnSpc>
                <a:spcPct val="120000"/>
              </a:lnSpc>
              <a:spcBef>
                <a:spcPts val="0"/>
              </a:spcBef>
              <a:spcAft>
                <a:spcPts val="0"/>
              </a:spcAft>
              <a:buClrTx/>
              <a:buSzTx/>
              <a:buFont typeface="Wingdings" panose="05000000000000000000" pitchFamily="2" charset="2"/>
              <a:buChar char="q"/>
              <a:tabLst/>
              <a:defRPr/>
            </a:pPr>
            <a:r>
              <a:rPr kumimoji="0" lang="en-ZA" sz="1800" b="0" i="0" u="none" strike="noStrike" kern="0" cap="none" spc="0" normalizeH="0" baseline="0" noProof="0" dirty="0">
                <a:ln>
                  <a:noFill/>
                </a:ln>
                <a:solidFill>
                  <a:srgbClr val="000000"/>
                </a:solidFill>
                <a:effectLst/>
                <a:uLnTx/>
                <a:uFillTx/>
                <a:latin typeface="Arial"/>
                <a:ea typeface="+mn-ea"/>
                <a:cs typeface="+mn-cs"/>
                <a:sym typeface="Calibri"/>
              </a:rPr>
              <a:t>The extent to which the </a:t>
            </a:r>
            <a:r>
              <a:rPr kumimoji="0" lang="en-ZA" sz="1800" b="1" i="0" u="none" strike="noStrike" kern="0" cap="none" spc="0" normalizeH="0" baseline="0" noProof="0" dirty="0">
                <a:ln>
                  <a:noFill/>
                </a:ln>
                <a:solidFill>
                  <a:srgbClr val="990000"/>
                </a:solidFill>
                <a:effectLst/>
                <a:uLnTx/>
                <a:uFillTx/>
                <a:latin typeface="Arial"/>
                <a:ea typeface="+mn-ea"/>
                <a:cs typeface="+mn-cs"/>
                <a:sym typeface="Calibri"/>
              </a:rPr>
              <a:t>values and principles </a:t>
            </a:r>
            <a:r>
              <a:rPr kumimoji="0" lang="en-ZA" sz="1800" b="0" i="0" u="none" strike="noStrike" kern="0" cap="none" spc="0" normalizeH="0" baseline="0" noProof="0" dirty="0">
                <a:ln>
                  <a:noFill/>
                </a:ln>
                <a:solidFill>
                  <a:srgbClr val="000000"/>
                </a:solidFill>
                <a:effectLst/>
                <a:uLnTx/>
                <a:uFillTx/>
                <a:latin typeface="Arial"/>
                <a:ea typeface="+mn-ea"/>
                <a:cs typeface="+mn-cs"/>
                <a:sym typeface="Calibri"/>
              </a:rPr>
              <a:t>set out in section 195 of the Constitution are complied with.</a:t>
            </a:r>
          </a:p>
          <a:p>
            <a:pPr marL="0" marR="0" lvl="1" indent="0" algn="just" defTabSz="914400" rtl="0" eaLnBrk="1" fontAlgn="t" latinLnBrk="0" hangingPunct="0">
              <a:lnSpc>
                <a:spcPct val="100000"/>
              </a:lnSpc>
              <a:spcBef>
                <a:spcPts val="0"/>
              </a:spcBef>
              <a:spcAft>
                <a:spcPts val="0"/>
              </a:spcAft>
              <a:buClrTx/>
              <a:buSzTx/>
              <a:buFontTx/>
              <a:buNone/>
              <a:tabLst/>
              <a:defRPr/>
            </a:pPr>
            <a:endParaRPr kumimoji="0" lang="en-ZA" sz="20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Calibri"/>
            </a:endParaRPr>
          </a:p>
        </p:txBody>
      </p:sp>
      <p:pic>
        <p:nvPicPr>
          <p:cNvPr id="3" name="Picture 2"/>
          <p:cNvPicPr>
            <a:picLocks noChangeAspect="1"/>
          </p:cNvPicPr>
          <p:nvPr/>
        </p:nvPicPr>
        <p:blipFill>
          <a:blip r:embed="rId3" cstate="print">
            <a:extLst>
              <a:ext uri="{BEBA8EAE-BF5A-486C-A8C5-ECC9F3942E4B}">
                <a14:imgProps xmlns:a14="http://schemas.microsoft.com/office/drawing/2010/main" xmlns="">
                  <a14:imgLayer r:embed="rId4">
                    <a14:imgEffect>
                      <a14:brightnessContrast bright="20000"/>
                    </a14:imgEffect>
                  </a14:imgLayer>
                </a14:imgProps>
              </a:ext>
              <a:ext uri="{28A0092B-C50C-407E-A947-70E740481C1C}">
                <a14:useLocalDpi xmlns:a14="http://schemas.microsoft.com/office/drawing/2010/main" xmlns="" val="0"/>
              </a:ext>
            </a:extLst>
          </a:blip>
          <a:stretch>
            <a:fillRect/>
          </a:stretch>
        </p:blipFill>
        <p:spPr>
          <a:xfrm>
            <a:off x="7092280" y="1844824"/>
            <a:ext cx="1906395" cy="2897905"/>
          </a:xfrm>
          <a:prstGeom prst="rect">
            <a:avLst/>
          </a:prstGeom>
          <a:ln>
            <a:noFill/>
          </a:ln>
          <a:effectLst>
            <a:softEdge rad="112500"/>
          </a:effectLst>
        </p:spPr>
      </p:pic>
    </p:spTree>
    <p:extLst>
      <p:ext uri="{BB962C8B-B14F-4D97-AF65-F5344CB8AC3E}">
        <p14:creationId xmlns:p14="http://schemas.microsoft.com/office/powerpoint/2010/main" xmlns="" val="1370221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9552" y="97468"/>
            <a:ext cx="8004350" cy="430887"/>
          </a:xfrm>
          <a:prstGeom prst="rect">
            <a:avLst/>
          </a:prstGeom>
          <a:noFill/>
        </p:spPr>
        <p:txBody>
          <a:bodyPr wrap="square" rtlCol="0">
            <a:spAutoFit/>
          </a:bodyPr>
          <a:lstStyle/>
          <a:p>
            <a:pPr algn="ctr"/>
            <a:r>
              <a:rPr lang="en-ZA" sz="2200" b="1" dirty="0" smtClean="0">
                <a:solidFill>
                  <a:schemeClr val="accent2">
                    <a:lumMod val="75000"/>
                  </a:schemeClr>
                </a:solidFill>
                <a:latin typeface="Arial" panose="020B0604020202020204" pitchFamily="34" charset="0"/>
                <a:cs typeface="Arial" panose="020B0604020202020204" pitchFamily="34" charset="0"/>
              </a:rPr>
              <a:t>BACKGROUND </a:t>
            </a:r>
            <a:endParaRPr lang="en-US" sz="2200" b="1" dirty="0">
              <a:solidFill>
                <a:schemeClr val="accent2">
                  <a:lumMod val="75000"/>
                </a:schemeClr>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422972" y="6597352"/>
            <a:ext cx="221036" cy="267570"/>
          </a:xfrm>
          <a:prstGeom prst="rect">
            <a:avLst/>
          </a:prstGeom>
        </p:spPr>
      </p:pic>
      <p:sp>
        <p:nvSpPr>
          <p:cNvPr id="4" name="Slide Number Placeholder 3"/>
          <p:cNvSpPr>
            <a:spLocks noGrp="1"/>
          </p:cNvSpPr>
          <p:nvPr>
            <p:ph type="sldNum" sz="quarter" idx="12"/>
          </p:nvPr>
        </p:nvSpPr>
        <p:spPr/>
        <p:txBody>
          <a:bodyPr/>
          <a:lstStyle/>
          <a:p>
            <a:fld id="{CDAF3C70-3F06-4597-AE16-5F5EF8F327DE}" type="slidenum">
              <a:rPr lang="en-ZA" smtClean="0"/>
              <a:pPr/>
              <a:t>5</a:t>
            </a:fld>
            <a:endParaRPr lang="en-ZA" dirty="0"/>
          </a:p>
        </p:txBody>
      </p:sp>
      <p:sp>
        <p:nvSpPr>
          <p:cNvPr id="5" name="Content Placeholder 2"/>
          <p:cNvSpPr txBox="1">
            <a:spLocks/>
          </p:cNvSpPr>
          <p:nvPr/>
        </p:nvSpPr>
        <p:spPr>
          <a:xfrm>
            <a:off x="395536" y="692696"/>
            <a:ext cx="8326288" cy="5760639"/>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57200" indent="-457200" algn="just">
              <a:lnSpc>
                <a:spcPct val="120000"/>
              </a:lnSpc>
              <a:spcBef>
                <a:spcPts val="0"/>
              </a:spcBef>
              <a:buFont typeface="Wingdings" panose="05000000000000000000" pitchFamily="2" charset="2"/>
              <a:buChar char="q"/>
            </a:pPr>
            <a:r>
              <a:rPr lang="en-US" sz="1800" dirty="0" smtClean="0">
                <a:solidFill>
                  <a:schemeClr val="tx1"/>
                </a:solidFill>
                <a:latin typeface="Arial" panose="020B0604020202020204" pitchFamily="34" charset="0"/>
                <a:cs typeface="Arial" panose="020B0604020202020204" pitchFamily="34" charset="0"/>
              </a:rPr>
              <a:t>The  </a:t>
            </a:r>
            <a:r>
              <a:rPr lang="en-US" sz="1800" dirty="0">
                <a:solidFill>
                  <a:schemeClr val="tx1"/>
                </a:solidFill>
                <a:latin typeface="Arial" panose="020B0604020202020204" pitchFamily="34" charset="0"/>
                <a:cs typeface="Arial" panose="020B0604020202020204" pitchFamily="34" charset="0"/>
              </a:rPr>
              <a:t>Recruitment  and  Selection  (R&amp;S)  System  forms  an  integral  part </a:t>
            </a:r>
            <a:r>
              <a:rPr lang="en-US" sz="1800" dirty="0" smtClean="0">
                <a:solidFill>
                  <a:schemeClr val="tx1"/>
                </a:solidFill>
                <a:latin typeface="Arial" panose="020B0604020202020204" pitchFamily="34" charset="0"/>
                <a:cs typeface="Arial" panose="020B0604020202020204" pitchFamily="34" charset="0"/>
              </a:rPr>
              <a:t>of a </a:t>
            </a:r>
            <a:r>
              <a:rPr lang="en-US" sz="1800" dirty="0">
                <a:solidFill>
                  <a:schemeClr val="tx1"/>
                </a:solidFill>
                <a:latin typeface="Arial" panose="020B0604020202020204" pitchFamily="34" charset="0"/>
                <a:cs typeface="Arial" panose="020B0604020202020204" pitchFamily="34" charset="0"/>
              </a:rPr>
              <a:t>comprehensive human resource management and development framework and aims to build the capacity of </a:t>
            </a:r>
            <a:r>
              <a:rPr lang="en-US" sz="1800" dirty="0" smtClean="0">
                <a:solidFill>
                  <a:schemeClr val="tx1"/>
                </a:solidFill>
                <a:latin typeface="Arial" panose="020B0604020202020204" pitchFamily="34" charset="0"/>
                <a:cs typeface="Arial" panose="020B0604020202020204" pitchFamily="34" charset="0"/>
              </a:rPr>
              <a:t>the public service </a:t>
            </a:r>
            <a:r>
              <a:rPr lang="en-US" sz="1800" dirty="0">
                <a:solidFill>
                  <a:schemeClr val="tx1"/>
                </a:solidFill>
                <a:latin typeface="Arial" panose="020B0604020202020204" pitchFamily="34" charset="0"/>
                <a:cs typeface="Arial" panose="020B0604020202020204" pitchFamily="34" charset="0"/>
              </a:rPr>
              <a:t>through ensuring the optimal fit between the capacity needs of the employer and the skills and competencies of </a:t>
            </a:r>
            <a:r>
              <a:rPr lang="en-US" sz="1800" dirty="0" smtClean="0">
                <a:solidFill>
                  <a:schemeClr val="tx1"/>
                </a:solidFill>
                <a:latin typeface="Arial" panose="020B0604020202020204" pitchFamily="34" charset="0"/>
                <a:cs typeface="Arial" panose="020B0604020202020204" pitchFamily="34" charset="0"/>
              </a:rPr>
              <a:t>employees.</a:t>
            </a:r>
          </a:p>
          <a:p>
            <a:pPr marL="285750" indent="-285750" algn="just">
              <a:lnSpc>
                <a:spcPct val="120000"/>
              </a:lnSpc>
              <a:spcBef>
                <a:spcPts val="0"/>
              </a:spcBef>
              <a:buFont typeface="Wingdings" panose="05000000000000000000" pitchFamily="2" charset="2"/>
              <a:buChar char="q"/>
            </a:pPr>
            <a:endParaRPr lang="en-US" sz="1800" dirty="0">
              <a:solidFill>
                <a:schemeClr val="tx1"/>
              </a:solidFill>
              <a:latin typeface="Arial" panose="020B0604020202020204" pitchFamily="34" charset="0"/>
              <a:cs typeface="Arial" panose="020B0604020202020204" pitchFamily="34" charset="0"/>
            </a:endParaRPr>
          </a:p>
          <a:p>
            <a:pPr marL="457200" indent="-457200" algn="just">
              <a:lnSpc>
                <a:spcPct val="120000"/>
              </a:lnSpc>
              <a:spcBef>
                <a:spcPts val="0"/>
              </a:spcBef>
              <a:buFont typeface="Wingdings" panose="05000000000000000000" pitchFamily="2" charset="2"/>
              <a:buChar char="q"/>
            </a:pPr>
            <a:r>
              <a:rPr lang="en-US" altLang="en-US" sz="1800" dirty="0" smtClean="0">
                <a:solidFill>
                  <a:srgbClr val="000000"/>
                </a:solidFill>
                <a:latin typeface="Arial" panose="020B0604020202020204" pitchFamily="34" charset="0"/>
                <a:cs typeface="Arial" panose="020B0604020202020204" pitchFamily="34" charset="0"/>
              </a:rPr>
              <a:t>In </a:t>
            </a:r>
            <a:r>
              <a:rPr lang="en-US" altLang="en-US" sz="1800" dirty="0">
                <a:solidFill>
                  <a:srgbClr val="000000"/>
                </a:solidFill>
                <a:latin typeface="Arial" panose="020B0604020202020204" pitchFamily="34" charset="0"/>
                <a:cs typeface="Arial" panose="020B0604020202020204" pitchFamily="34" charset="0"/>
              </a:rPr>
              <a:t>line with its constitutional mandate, the </a:t>
            </a:r>
            <a:r>
              <a:rPr lang="en-US" altLang="en-US" sz="1800" dirty="0" smtClean="0">
                <a:solidFill>
                  <a:srgbClr val="000000"/>
                </a:solidFill>
                <a:latin typeface="Arial" panose="020B0604020202020204" pitchFamily="34" charset="0"/>
                <a:cs typeface="Arial" panose="020B0604020202020204" pitchFamily="34" charset="0"/>
              </a:rPr>
              <a:t>PSC has </a:t>
            </a:r>
            <a:r>
              <a:rPr lang="en-US" altLang="en-US" sz="1800" dirty="0">
                <a:solidFill>
                  <a:srgbClr val="000000"/>
                </a:solidFill>
                <a:latin typeface="Arial" panose="020B0604020202020204" pitchFamily="34" charset="0"/>
                <a:cs typeface="Arial" panose="020B0604020202020204" pitchFamily="34" charset="0"/>
              </a:rPr>
              <a:t>conducted various studies to assess compliance and evaluate the extent to which the R&amp;S System has </a:t>
            </a:r>
            <a:r>
              <a:rPr lang="en-US" altLang="en-US" sz="1800" dirty="0" smtClean="0">
                <a:solidFill>
                  <a:srgbClr val="000000"/>
                </a:solidFill>
                <a:latin typeface="Arial" panose="020B0604020202020204" pitchFamily="34" charset="0"/>
                <a:cs typeface="Arial" panose="020B0604020202020204" pitchFamily="34" charset="0"/>
              </a:rPr>
              <a:t>achieved </a:t>
            </a:r>
            <a:r>
              <a:rPr lang="en-US" altLang="en-US" sz="1800" dirty="0">
                <a:solidFill>
                  <a:srgbClr val="000000"/>
                </a:solidFill>
                <a:latin typeface="Arial" panose="020B0604020202020204" pitchFamily="34" charset="0"/>
                <a:cs typeface="Arial" panose="020B0604020202020204" pitchFamily="34" charset="0"/>
              </a:rPr>
              <a:t>the objectives of ensuring that the Public Service is transformed,  capacitated  and  broadly  representative  of  the  South  African  </a:t>
            </a:r>
            <a:r>
              <a:rPr lang="en-US" altLang="en-US" sz="1800" dirty="0" smtClean="0">
                <a:solidFill>
                  <a:srgbClr val="000000"/>
                </a:solidFill>
                <a:latin typeface="Arial" panose="020B0604020202020204" pitchFamily="34" charset="0"/>
                <a:cs typeface="Arial" panose="020B0604020202020204" pitchFamily="34" charset="0"/>
              </a:rPr>
              <a:t>population  since  the </a:t>
            </a:r>
            <a:r>
              <a:rPr lang="en-US" altLang="en-US" sz="1800" dirty="0" err="1" smtClean="0">
                <a:solidFill>
                  <a:srgbClr val="000000"/>
                </a:solidFill>
                <a:latin typeface="Arial" panose="020B0604020202020204" pitchFamily="34" charset="0"/>
                <a:cs typeface="Arial" panose="020B0604020202020204" pitchFamily="34" charset="0"/>
              </a:rPr>
              <a:t>democratisation</a:t>
            </a:r>
            <a:r>
              <a:rPr lang="en-US" altLang="en-US" sz="1800" dirty="0" smtClean="0">
                <a:solidFill>
                  <a:srgbClr val="000000"/>
                </a:solidFill>
                <a:latin typeface="Arial" panose="020B0604020202020204" pitchFamily="34" charset="0"/>
                <a:cs typeface="Arial" panose="020B0604020202020204" pitchFamily="34" charset="0"/>
              </a:rPr>
              <a:t> of South Africa in 1994.</a:t>
            </a:r>
            <a:endParaRPr lang="en-ZA" sz="1800" dirty="0">
              <a:solidFill>
                <a:srgbClr val="0000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6515839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9552" y="97469"/>
            <a:ext cx="8424936" cy="430887"/>
          </a:xfrm>
          <a:prstGeom prst="rect">
            <a:avLst/>
          </a:prstGeom>
          <a:noFill/>
        </p:spPr>
        <p:txBody>
          <a:bodyPr wrap="square" rtlCol="0">
            <a:spAutoFit/>
          </a:bodyPr>
          <a:lstStyle/>
          <a:p>
            <a:pPr algn="ctr"/>
            <a:r>
              <a:rPr lang="en-US" sz="2200" b="1" dirty="0" smtClean="0">
                <a:solidFill>
                  <a:schemeClr val="accent2">
                    <a:lumMod val="75000"/>
                  </a:schemeClr>
                </a:solidFill>
                <a:latin typeface="Arial" panose="020B0604020202020204" pitchFamily="34" charset="0"/>
                <a:cs typeface="Arial" panose="020B0604020202020204" pitchFamily="34" charset="0"/>
              </a:rPr>
              <a:t>BACKGROUND </a:t>
            </a:r>
            <a:endParaRPr lang="en-US" sz="2200" b="1" dirty="0">
              <a:solidFill>
                <a:srgbClr val="006666"/>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422972" y="6597352"/>
            <a:ext cx="221036" cy="267570"/>
          </a:xfrm>
          <a:prstGeom prst="rect">
            <a:avLst/>
          </a:prstGeom>
        </p:spPr>
      </p:pic>
      <p:sp>
        <p:nvSpPr>
          <p:cNvPr id="11" name="Content Placeholder 1"/>
          <p:cNvSpPr txBox="1">
            <a:spLocks/>
          </p:cNvSpPr>
          <p:nvPr/>
        </p:nvSpPr>
        <p:spPr>
          <a:xfrm>
            <a:off x="179512" y="836712"/>
            <a:ext cx="8784977" cy="2952328"/>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57200" indent="-457200" algn="just">
              <a:lnSpc>
                <a:spcPct val="120000"/>
              </a:lnSpc>
              <a:spcBef>
                <a:spcPct val="0"/>
              </a:spcBef>
              <a:spcAft>
                <a:spcPts val="600"/>
              </a:spcAft>
              <a:buFont typeface="Wingdings" panose="05000000000000000000" pitchFamily="2" charset="2"/>
              <a:buChar char="q"/>
            </a:pPr>
            <a:r>
              <a:rPr lang="en-US" altLang="en-US" sz="1800" dirty="0" smtClean="0">
                <a:solidFill>
                  <a:srgbClr val="000000"/>
                </a:solidFill>
                <a:latin typeface="Arial" panose="020B0604020202020204" pitchFamily="34" charset="0"/>
                <a:cs typeface="Arial" panose="020B0604020202020204" pitchFamily="34" charset="0"/>
              </a:rPr>
              <a:t>In </a:t>
            </a:r>
            <a:r>
              <a:rPr lang="en-US" altLang="en-US" sz="1800" dirty="0">
                <a:solidFill>
                  <a:srgbClr val="000000"/>
                </a:solidFill>
                <a:latin typeface="Arial" panose="020B0604020202020204" pitchFamily="34" charset="0"/>
                <a:cs typeface="Arial" panose="020B0604020202020204" pitchFamily="34" charset="0"/>
              </a:rPr>
              <a:t>this </a:t>
            </a:r>
            <a:r>
              <a:rPr lang="en-US" altLang="en-US" sz="1800" dirty="0" smtClean="0">
                <a:solidFill>
                  <a:srgbClr val="000000"/>
                </a:solidFill>
                <a:latin typeface="Arial" panose="020B0604020202020204" pitchFamily="34" charset="0"/>
                <a:cs typeface="Arial" panose="020B0604020202020204" pitchFamily="34" charset="0"/>
              </a:rPr>
              <a:t>presentation, focus is on </a:t>
            </a:r>
            <a:r>
              <a:rPr lang="en-US" altLang="en-US" sz="1800" dirty="0">
                <a:solidFill>
                  <a:srgbClr val="000000"/>
                </a:solidFill>
                <a:latin typeface="Arial" panose="020B0604020202020204" pitchFamily="34" charset="0"/>
                <a:cs typeface="Arial" panose="020B0604020202020204" pitchFamily="34" charset="0"/>
              </a:rPr>
              <a:t>key findings and recommendations made </a:t>
            </a:r>
            <a:r>
              <a:rPr lang="en-US" altLang="en-US" sz="1800" dirty="0" smtClean="0">
                <a:solidFill>
                  <a:srgbClr val="000000"/>
                </a:solidFill>
                <a:latin typeface="Arial" panose="020B0604020202020204" pitchFamily="34" charset="0"/>
                <a:cs typeface="Arial" panose="020B0604020202020204" pitchFamily="34" charset="0"/>
              </a:rPr>
              <a:t>from the </a:t>
            </a:r>
            <a:r>
              <a:rPr lang="en-US" altLang="en-US" sz="1800" dirty="0">
                <a:solidFill>
                  <a:srgbClr val="000000"/>
                </a:solidFill>
                <a:latin typeface="Arial" panose="020B0604020202020204" pitchFamily="34" charset="0"/>
                <a:cs typeface="Arial" panose="020B0604020202020204" pitchFamily="34" charset="0"/>
              </a:rPr>
              <a:t>following research projects </a:t>
            </a:r>
            <a:r>
              <a:rPr lang="en-US" altLang="en-US" sz="1800" dirty="0" smtClean="0">
                <a:solidFill>
                  <a:srgbClr val="000000"/>
                </a:solidFill>
                <a:latin typeface="Arial" panose="020B0604020202020204" pitchFamily="34" charset="0"/>
                <a:cs typeface="Arial" panose="020B0604020202020204" pitchFamily="34" charset="0"/>
              </a:rPr>
              <a:t>as well as lessons from monitoring grievance </a:t>
            </a:r>
            <a:r>
              <a:rPr lang="en-US" altLang="en-US" sz="1800" dirty="0">
                <a:solidFill>
                  <a:srgbClr val="000000"/>
                </a:solidFill>
                <a:latin typeface="Arial" panose="020B0604020202020204" pitchFamily="34" charset="0"/>
                <a:cs typeface="Arial" panose="020B0604020202020204" pitchFamily="34" charset="0"/>
              </a:rPr>
              <a:t>management: </a:t>
            </a:r>
            <a:endParaRPr lang="en-US" altLang="en-US" sz="1800" dirty="0" smtClean="0">
              <a:solidFill>
                <a:srgbClr val="000000"/>
              </a:solidFill>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endParaRPr lang="en-ZA" sz="1800" dirty="0" smtClean="0">
              <a:solidFill>
                <a:srgbClr val="000000"/>
              </a:solidFill>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endParaRPr lang="en-US" sz="1800" dirty="0">
              <a:solidFill>
                <a:srgbClr val="000000"/>
              </a:solidFill>
              <a:latin typeface="Arial" panose="020B0604020202020204" pitchFamily="34" charset="0"/>
              <a:cs typeface="Arial" panose="020B0604020202020204" pitchFamily="34" charset="0"/>
            </a:endParaRPr>
          </a:p>
        </p:txBody>
      </p:sp>
      <p:sp>
        <p:nvSpPr>
          <p:cNvPr id="13" name="Title 1"/>
          <p:cNvSpPr txBox="1">
            <a:spLocks/>
          </p:cNvSpPr>
          <p:nvPr/>
        </p:nvSpPr>
        <p:spPr>
          <a:xfrm>
            <a:off x="414151" y="579187"/>
            <a:ext cx="8457749" cy="89714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0"/>
              </a:spcBef>
            </a:pPr>
            <a:endParaRPr lang="en-US" sz="3200" spc="-25" dirty="0">
              <a:solidFill>
                <a:srgbClr val="993300"/>
              </a:solidFill>
              <a:latin typeface="Berlin Sans FB Demi" panose="020E0802020502020306" pitchFamily="34" charset="0"/>
            </a:endParaRPr>
          </a:p>
        </p:txBody>
      </p:sp>
      <p:sp>
        <p:nvSpPr>
          <p:cNvPr id="4" name="Slide Number Placeholder 3"/>
          <p:cNvSpPr>
            <a:spLocks noGrp="1"/>
          </p:cNvSpPr>
          <p:nvPr>
            <p:ph type="sldNum" sz="quarter" idx="12"/>
          </p:nvPr>
        </p:nvSpPr>
        <p:spPr/>
        <p:txBody>
          <a:bodyPr/>
          <a:lstStyle/>
          <a:p>
            <a:fld id="{CDAF3C70-3F06-4597-AE16-5F5EF8F327DE}" type="slidenum">
              <a:rPr lang="en-ZA" smtClean="0"/>
              <a:pPr/>
              <a:t>6</a:t>
            </a:fld>
            <a:endParaRPr lang="en-ZA" dirty="0"/>
          </a:p>
        </p:txBody>
      </p:sp>
      <p:sp>
        <p:nvSpPr>
          <p:cNvPr id="7" name="Rectangle 6"/>
          <p:cNvSpPr/>
          <p:nvPr/>
        </p:nvSpPr>
        <p:spPr>
          <a:xfrm>
            <a:off x="253862" y="2781591"/>
            <a:ext cx="2769975" cy="2997790"/>
          </a:xfrm>
          <a:prstGeom prst="rect">
            <a:avLst/>
          </a:prstGeom>
          <a:solidFill>
            <a:schemeClr val="accent5">
              <a:lumMod val="40000"/>
              <a:lumOff val="60000"/>
            </a:schemeClr>
          </a:solidFill>
          <a:ln>
            <a:solidFill>
              <a:schemeClr val="accent5">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spcBef>
                <a:spcPct val="0"/>
              </a:spcBef>
            </a:pPr>
            <a:r>
              <a:rPr lang="en-US" altLang="en-US" dirty="0">
                <a:solidFill>
                  <a:srgbClr val="000000"/>
                </a:solidFill>
                <a:latin typeface="Arial" panose="020B0604020202020204" pitchFamily="34" charset="0"/>
                <a:cs typeface="Arial" panose="020B0604020202020204" pitchFamily="34" charset="0"/>
              </a:rPr>
              <a:t>Evaluation of the effectiveness of Recruitment and </a:t>
            </a:r>
            <a:r>
              <a:rPr lang="en-US" altLang="en-US" dirty="0" smtClean="0">
                <a:solidFill>
                  <a:srgbClr val="000000"/>
                </a:solidFill>
                <a:latin typeface="Arial" panose="020B0604020202020204" pitchFamily="34" charset="0"/>
                <a:cs typeface="Arial" panose="020B0604020202020204" pitchFamily="34" charset="0"/>
              </a:rPr>
              <a:t>Selection </a:t>
            </a:r>
            <a:r>
              <a:rPr lang="en-US" altLang="en-US" dirty="0">
                <a:solidFill>
                  <a:srgbClr val="000000"/>
                </a:solidFill>
                <a:latin typeface="Arial" panose="020B0604020202020204" pitchFamily="34" charset="0"/>
                <a:cs typeface="Arial" panose="020B0604020202020204" pitchFamily="34" charset="0"/>
              </a:rPr>
              <a:t>2018</a:t>
            </a:r>
          </a:p>
        </p:txBody>
      </p:sp>
      <p:sp>
        <p:nvSpPr>
          <p:cNvPr id="8" name="Rectangle 7"/>
          <p:cNvSpPr/>
          <p:nvPr/>
        </p:nvSpPr>
        <p:spPr>
          <a:xfrm>
            <a:off x="3116426" y="2781591"/>
            <a:ext cx="2769975" cy="2997790"/>
          </a:xfrm>
          <a:prstGeom prst="rect">
            <a:avLst/>
          </a:prstGeom>
          <a:solidFill>
            <a:schemeClr val="accent5">
              <a:lumMod val="40000"/>
              <a:lumOff val="60000"/>
            </a:schemeClr>
          </a:solidFill>
          <a:ln>
            <a:solidFill>
              <a:schemeClr val="accent5">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spcBef>
                <a:spcPct val="0"/>
              </a:spcBef>
            </a:pPr>
            <a:r>
              <a:rPr lang="en-US" altLang="en-US" dirty="0">
                <a:solidFill>
                  <a:srgbClr val="000000"/>
                </a:solidFill>
                <a:latin typeface="Arial" panose="020B0604020202020204" pitchFamily="34" charset="0"/>
                <a:cs typeface="Arial" panose="020B0604020202020204" pitchFamily="34" charset="0"/>
              </a:rPr>
              <a:t>Recruitment, retention, career pathing and </a:t>
            </a:r>
            <a:r>
              <a:rPr lang="en-US" altLang="en-US" dirty="0" err="1">
                <a:solidFill>
                  <a:srgbClr val="000000"/>
                </a:solidFill>
                <a:latin typeface="Arial" panose="020B0604020202020204" pitchFamily="34" charset="0"/>
                <a:cs typeface="Arial" panose="020B0604020202020204" pitchFamily="34" charset="0"/>
              </a:rPr>
              <a:t>utilisation</a:t>
            </a:r>
            <a:r>
              <a:rPr lang="en-US" altLang="en-US" dirty="0">
                <a:solidFill>
                  <a:srgbClr val="000000"/>
                </a:solidFill>
                <a:latin typeface="Arial" panose="020B0604020202020204" pitchFamily="34" charset="0"/>
                <a:cs typeface="Arial" panose="020B0604020202020204" pitchFamily="34" charset="0"/>
              </a:rPr>
              <a:t> of senior management service members’ expertise and skills in the Public </a:t>
            </a:r>
            <a:r>
              <a:rPr lang="en-US" altLang="en-US" dirty="0" smtClean="0">
                <a:solidFill>
                  <a:srgbClr val="000000"/>
                </a:solidFill>
                <a:latin typeface="Arial" panose="020B0604020202020204" pitchFamily="34" charset="0"/>
                <a:cs typeface="Arial" panose="020B0604020202020204" pitchFamily="34" charset="0"/>
              </a:rPr>
              <a:t>Service</a:t>
            </a:r>
          </a:p>
          <a:p>
            <a:pPr algn="ctr">
              <a:lnSpc>
                <a:spcPct val="120000"/>
              </a:lnSpc>
              <a:spcBef>
                <a:spcPct val="0"/>
              </a:spcBef>
            </a:pPr>
            <a:r>
              <a:rPr lang="en-US" altLang="en-US" dirty="0" smtClean="0">
                <a:solidFill>
                  <a:srgbClr val="000000"/>
                </a:solidFill>
                <a:latin typeface="Arial" panose="020B0604020202020204" pitchFamily="34" charset="0"/>
                <a:cs typeface="Arial" panose="020B0604020202020204" pitchFamily="34" charset="0"/>
              </a:rPr>
              <a:t>2017</a:t>
            </a:r>
            <a:endParaRPr lang="en-US" altLang="en-US" dirty="0">
              <a:solidFill>
                <a:srgbClr val="000000"/>
              </a:solidFill>
              <a:latin typeface="Arial" panose="020B0604020202020204" pitchFamily="34" charset="0"/>
              <a:cs typeface="Arial" panose="020B0604020202020204" pitchFamily="34" charset="0"/>
            </a:endParaRPr>
          </a:p>
        </p:txBody>
      </p:sp>
      <p:sp>
        <p:nvSpPr>
          <p:cNvPr id="9" name="Rectangle 8"/>
          <p:cNvSpPr/>
          <p:nvPr/>
        </p:nvSpPr>
        <p:spPr>
          <a:xfrm>
            <a:off x="5980494" y="2781591"/>
            <a:ext cx="2769975" cy="2997790"/>
          </a:xfrm>
          <a:prstGeom prst="rect">
            <a:avLst/>
          </a:prstGeom>
          <a:solidFill>
            <a:schemeClr val="accent5">
              <a:lumMod val="40000"/>
              <a:lumOff val="60000"/>
            </a:schemeClr>
          </a:solidFill>
          <a:ln>
            <a:solidFill>
              <a:schemeClr val="accent5">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20000"/>
              </a:lnSpc>
              <a:spcBef>
                <a:spcPct val="0"/>
              </a:spcBef>
            </a:pPr>
            <a:r>
              <a:rPr lang="en-US" altLang="en-US" dirty="0">
                <a:solidFill>
                  <a:srgbClr val="000000"/>
                </a:solidFill>
                <a:latin typeface="Arial" panose="020B0604020202020204" pitchFamily="34" charset="0"/>
                <a:cs typeface="Arial" panose="020B0604020202020204" pitchFamily="34" charset="0"/>
              </a:rPr>
              <a:t>The impact of recruitment and selection on the functionality of selected national and provincial departments, </a:t>
            </a:r>
            <a:r>
              <a:rPr lang="en-US" altLang="en-US" dirty="0" smtClean="0">
                <a:solidFill>
                  <a:srgbClr val="000000"/>
                </a:solidFill>
                <a:latin typeface="Arial" panose="020B0604020202020204" pitchFamily="34" charset="0"/>
                <a:cs typeface="Arial" panose="020B0604020202020204" pitchFamily="34" charset="0"/>
              </a:rPr>
              <a:t>2015</a:t>
            </a:r>
            <a:endParaRPr lang="en-US" altLang="en-US" dirty="0">
              <a:solidFill>
                <a:srgbClr val="000000"/>
              </a:solidFill>
              <a:latin typeface="Arial" panose="020B0604020202020204" pitchFamily="34" charset="0"/>
              <a:cs typeface="Arial" panose="020B0604020202020204" pitchFamily="34" charset="0"/>
            </a:endParaRPr>
          </a:p>
        </p:txBody>
      </p:sp>
      <p:sp>
        <p:nvSpPr>
          <p:cNvPr id="3" name="Oval 2"/>
          <p:cNvSpPr/>
          <p:nvPr/>
        </p:nvSpPr>
        <p:spPr>
          <a:xfrm>
            <a:off x="1045934" y="1911650"/>
            <a:ext cx="1008112" cy="1008112"/>
          </a:xfrm>
          <a:prstGeom prst="ellipse">
            <a:avLst/>
          </a:prstGeom>
          <a:blipFill dpi="0" rotWithShape="1">
            <a:blip r:embed="rId3" cstate="print">
              <a:duotone>
                <a:schemeClr val="accent5">
                  <a:shade val="45000"/>
                  <a:satMod val="135000"/>
                </a:schemeClr>
                <a:prstClr val="white"/>
              </a:duotone>
              <a:extLst>
                <a:ext uri="{28A0092B-C50C-407E-A947-70E740481C1C}">
                  <a14:useLocalDpi xmlns:a14="http://schemas.microsoft.com/office/drawing/2010/main" xmlns="" val="0"/>
                </a:ext>
              </a:extLst>
            </a:blip>
            <a:srcRect/>
            <a:stretch>
              <a:fillRect/>
            </a:stretch>
          </a:blipFill>
          <a:ln>
            <a:noFill/>
          </a:ln>
          <a:scene3d>
            <a:camera prst="orthographicFront"/>
            <a:lightRig rig="threePt" dir="t"/>
          </a:scene3d>
          <a:sp3d contourW="12700">
            <a:bevelT/>
            <a:contourClr>
              <a:schemeClr val="accent5">
                <a:lumMod val="7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2" name="Oval 11"/>
          <p:cNvSpPr/>
          <p:nvPr/>
        </p:nvSpPr>
        <p:spPr>
          <a:xfrm>
            <a:off x="3941684" y="1967777"/>
            <a:ext cx="1008112" cy="1008112"/>
          </a:xfrm>
          <a:prstGeom prst="ellipse">
            <a:avLst/>
          </a:prstGeom>
          <a:blipFill dpi="0" rotWithShape="1">
            <a:blip r:embed="rId4" cstate="print">
              <a:duotone>
                <a:schemeClr val="accent5">
                  <a:shade val="45000"/>
                  <a:satMod val="135000"/>
                </a:schemeClr>
                <a:prstClr val="white"/>
              </a:duotone>
            </a:blip>
            <a:srcRect/>
            <a:stretch>
              <a:fillRect/>
            </a:stretch>
          </a:blipFill>
          <a:ln>
            <a:noFill/>
          </a:ln>
          <a:scene3d>
            <a:camera prst="orthographicFront"/>
            <a:lightRig rig="threePt" dir="t"/>
          </a:scene3d>
          <a:sp3d contourW="12700">
            <a:bevelT/>
            <a:contourClr>
              <a:schemeClr val="accent5">
                <a:lumMod val="7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4" name="Oval 13"/>
          <p:cNvSpPr/>
          <p:nvPr/>
        </p:nvSpPr>
        <p:spPr>
          <a:xfrm>
            <a:off x="6804248" y="1973336"/>
            <a:ext cx="1008112" cy="1008112"/>
          </a:xfrm>
          <a:prstGeom prst="ellipse">
            <a:avLst/>
          </a:prstGeom>
          <a:blipFill dpi="0" rotWithShape="1">
            <a:blip r:embed="rId5" cstate="print">
              <a:duotone>
                <a:schemeClr val="accent5">
                  <a:shade val="45000"/>
                  <a:satMod val="135000"/>
                </a:schemeClr>
                <a:prstClr val="white"/>
              </a:duotone>
            </a:blip>
            <a:srcRect/>
            <a:stretch>
              <a:fillRect/>
            </a:stretch>
          </a:blipFill>
          <a:ln>
            <a:noFill/>
          </a:ln>
          <a:scene3d>
            <a:camera prst="orthographicFront"/>
            <a:lightRig rig="threePt" dir="t"/>
          </a:scene3d>
          <a:sp3d contourW="12700">
            <a:bevelT/>
            <a:contourClr>
              <a:schemeClr val="accent5">
                <a:lumMod val="7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xmlns="" val="24094042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sosceles Triangle 4"/>
          <p:cNvSpPr/>
          <p:nvPr/>
        </p:nvSpPr>
        <p:spPr>
          <a:xfrm rot="16200000">
            <a:off x="1741801" y="-922947"/>
            <a:ext cx="5585338" cy="8608122"/>
          </a:xfrm>
          <a:prstGeom prst="triangle">
            <a:avLst/>
          </a:prstGeom>
          <a:solidFill>
            <a:srgbClr val="E2F1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6" name="TextBox 5"/>
          <p:cNvSpPr txBox="1"/>
          <p:nvPr/>
        </p:nvSpPr>
        <p:spPr>
          <a:xfrm>
            <a:off x="531315" y="157558"/>
            <a:ext cx="8004350" cy="430887"/>
          </a:xfrm>
          <a:prstGeom prst="rect">
            <a:avLst/>
          </a:prstGeom>
          <a:noFill/>
        </p:spPr>
        <p:txBody>
          <a:bodyPr wrap="square" rtlCol="0">
            <a:spAutoFit/>
          </a:bodyPr>
          <a:lstStyle/>
          <a:p>
            <a:pPr algn="ctr"/>
            <a:r>
              <a:rPr lang="en-US" sz="2200" b="1" dirty="0">
                <a:solidFill>
                  <a:schemeClr val="accent2">
                    <a:lumMod val="75000"/>
                  </a:schemeClr>
                </a:solidFill>
                <a:latin typeface="Arial" panose="020B0604020202020204" pitchFamily="34" charset="0"/>
                <a:cs typeface="Arial" panose="020B0604020202020204" pitchFamily="34" charset="0"/>
              </a:rPr>
              <a:t>REGULATORY FRAMEWORK</a:t>
            </a:r>
          </a:p>
        </p:txBody>
      </p:sp>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422972" y="6597352"/>
            <a:ext cx="221036" cy="267570"/>
          </a:xfrm>
          <a:prstGeom prst="rect">
            <a:avLst/>
          </a:prstGeom>
        </p:spPr>
      </p:pic>
      <p:sp>
        <p:nvSpPr>
          <p:cNvPr id="4" name="Slide Number Placeholder 3"/>
          <p:cNvSpPr>
            <a:spLocks noGrp="1"/>
          </p:cNvSpPr>
          <p:nvPr>
            <p:ph type="sldNum" sz="quarter" idx="12"/>
          </p:nvPr>
        </p:nvSpPr>
        <p:spPr/>
        <p:txBody>
          <a:bodyPr/>
          <a:lstStyle/>
          <a:p>
            <a:fld id="{CDAF3C70-3F06-4597-AE16-5F5EF8F327DE}" type="slidenum">
              <a:rPr lang="en-ZA" smtClean="0"/>
              <a:pPr/>
              <a:t>7</a:t>
            </a:fld>
            <a:endParaRPr lang="en-ZA" dirty="0"/>
          </a:p>
        </p:txBody>
      </p:sp>
      <p:grpSp>
        <p:nvGrpSpPr>
          <p:cNvPr id="8" name="Group 7"/>
          <p:cNvGrpSpPr/>
          <p:nvPr/>
        </p:nvGrpSpPr>
        <p:grpSpPr>
          <a:xfrm>
            <a:off x="4644008" y="1023521"/>
            <a:ext cx="4185003" cy="588580"/>
            <a:chOff x="2743199" y="406796"/>
            <a:chExt cx="2641600" cy="361156"/>
          </a:xfrm>
          <a:solidFill>
            <a:schemeClr val="accent5">
              <a:lumMod val="40000"/>
              <a:lumOff val="60000"/>
            </a:schemeClr>
          </a:solidFill>
          <a:scene3d>
            <a:camera prst="orthographicFront">
              <a:rot lat="0" lon="0" rev="0"/>
            </a:camera>
            <a:lightRig rig="balanced" dir="t">
              <a:rot lat="0" lon="0" rev="8700000"/>
            </a:lightRig>
          </a:scene3d>
        </p:grpSpPr>
        <p:sp>
          <p:nvSpPr>
            <p:cNvPr id="30" name="Rounded Rectangle 29"/>
            <p:cNvSpPr/>
            <p:nvPr/>
          </p:nvSpPr>
          <p:spPr>
            <a:xfrm>
              <a:off x="2743199" y="406796"/>
              <a:ext cx="2641600" cy="361156"/>
            </a:xfrm>
            <a:prstGeom prst="roundRect">
              <a:avLst/>
            </a:prstGeom>
            <a:grpFill/>
            <a:ln>
              <a:solidFill>
                <a:schemeClr val="accent5">
                  <a:lumMod val="75000"/>
                </a:schemeClr>
              </a:solidFill>
            </a:ln>
            <a:effectLst>
              <a:outerShdw blurRad="44450" dist="27940" dir="5400000" algn="ctr">
                <a:srgbClr val="000000">
                  <a:alpha val="32000"/>
                </a:srgbClr>
              </a:outerShdw>
            </a:effectLst>
            <a:sp3d>
              <a:bevelT w="190500" h="38100"/>
            </a:sp3d>
          </p:spPr>
          <p:style>
            <a:lnRef idx="2">
              <a:schemeClr val="accent5">
                <a:shade val="50000"/>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1" name="Rounded Rectangle 4"/>
            <p:cNvSpPr txBox="1"/>
            <p:nvPr/>
          </p:nvSpPr>
          <p:spPr>
            <a:xfrm>
              <a:off x="2760829" y="424426"/>
              <a:ext cx="2606340" cy="325896"/>
            </a:xfrm>
            <a:prstGeom prst="rect">
              <a:avLst/>
            </a:prstGeom>
            <a:grpFill/>
            <a:ln>
              <a:solidFill>
                <a:schemeClr val="accent5">
                  <a:lumMod val="75000"/>
                </a:schemeClr>
              </a:solid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6000" tIns="36000" rIns="36000" bIns="36000" numCol="1" spcCol="1270" anchor="ctr" anchorCtr="0">
              <a:noAutofit/>
            </a:bodyPr>
            <a:lstStyle/>
            <a:p>
              <a:pPr lvl="0" algn="ctr" defTabSz="400050">
                <a:spcBef>
                  <a:spcPct val="0"/>
                </a:spcBef>
              </a:pPr>
              <a:r>
                <a:rPr lang="en-US" sz="1600" kern="1200" dirty="0" smtClean="0">
                  <a:latin typeface="Arial" panose="020B0604020202020204" pitchFamily="34" charset="0"/>
                  <a:cs typeface="Arial" panose="020B0604020202020204" pitchFamily="34" charset="0"/>
                </a:rPr>
                <a:t>Public Service Act, 1994, as amended </a:t>
              </a:r>
            </a:p>
            <a:p>
              <a:pPr lvl="0" algn="ctr" defTabSz="400050">
                <a:spcBef>
                  <a:spcPct val="0"/>
                </a:spcBef>
              </a:pPr>
              <a:r>
                <a:rPr lang="en-US" sz="1600" dirty="0" smtClean="0">
                  <a:latin typeface="Arial" panose="020B0604020202020204" pitchFamily="34" charset="0"/>
                  <a:cs typeface="Arial" panose="020B0604020202020204" pitchFamily="34" charset="0"/>
                </a:rPr>
                <a:t>and Regulations</a:t>
              </a:r>
              <a:endParaRPr lang="en-US" sz="1600" kern="1200" dirty="0"/>
            </a:p>
          </p:txBody>
        </p:sp>
      </p:grpSp>
      <p:sp>
        <p:nvSpPr>
          <p:cNvPr id="7" name="Content Placeholder 2"/>
          <p:cNvSpPr txBox="1">
            <a:spLocks/>
          </p:cNvSpPr>
          <p:nvPr/>
        </p:nvSpPr>
        <p:spPr>
          <a:xfrm>
            <a:off x="230408" y="1192711"/>
            <a:ext cx="4392543" cy="4258526"/>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nSpc>
                <a:spcPct val="130000"/>
              </a:lnSpc>
            </a:pPr>
            <a:r>
              <a:rPr lang="en-US" sz="1800" dirty="0" smtClean="0">
                <a:solidFill>
                  <a:schemeClr val="tx1"/>
                </a:solidFill>
                <a:latin typeface="Arial" panose="020B0604020202020204" pitchFamily="34" charset="0"/>
                <a:cs typeface="Arial" panose="020B0604020202020204" pitchFamily="34" charset="0"/>
              </a:rPr>
              <a:t>The R&amp;S System is guided by </a:t>
            </a:r>
            <a:r>
              <a:rPr lang="en-US" sz="1800" dirty="0">
                <a:solidFill>
                  <a:schemeClr val="tx1"/>
                </a:solidFill>
                <a:latin typeface="Arial" panose="020B0604020202020204" pitchFamily="34" charset="0"/>
                <a:cs typeface="Arial" panose="020B0604020202020204" pitchFamily="34" charset="0"/>
              </a:rPr>
              <a:t>the Constitution of the Republic of South Africa, </a:t>
            </a:r>
            <a:r>
              <a:rPr lang="en-US" sz="1800" dirty="0" smtClean="0">
                <a:solidFill>
                  <a:schemeClr val="tx1"/>
                </a:solidFill>
                <a:latin typeface="Arial" panose="020B0604020202020204" pitchFamily="34" charset="0"/>
                <a:cs typeface="Arial" panose="020B0604020202020204" pitchFamily="34" charset="0"/>
              </a:rPr>
              <a:t>1996. </a:t>
            </a:r>
          </a:p>
          <a:p>
            <a:pPr>
              <a:lnSpc>
                <a:spcPct val="130000"/>
              </a:lnSpc>
            </a:pPr>
            <a:endParaRPr lang="en-US" sz="1800" dirty="0">
              <a:solidFill>
                <a:schemeClr val="tx1"/>
              </a:solidFill>
              <a:latin typeface="Arial" panose="020B0604020202020204" pitchFamily="34" charset="0"/>
              <a:cs typeface="Arial" panose="020B0604020202020204" pitchFamily="34" charset="0"/>
            </a:endParaRPr>
          </a:p>
          <a:p>
            <a:pPr>
              <a:lnSpc>
                <a:spcPct val="130000"/>
              </a:lnSpc>
            </a:pPr>
            <a:r>
              <a:rPr lang="en-US" sz="1800" dirty="0" smtClean="0">
                <a:solidFill>
                  <a:schemeClr val="tx1"/>
                </a:solidFill>
                <a:latin typeface="Arial" panose="020B0604020202020204" pitchFamily="34" charset="0"/>
                <a:cs typeface="Arial" panose="020B0604020202020204" pitchFamily="34" charset="0"/>
              </a:rPr>
              <a:t>It is underpinned legislation and  regulatory frameworks,  including  a comprehensive set of personnel management practices that are outlined in several white  papers, strategic documents, directives, policies and guidelines. </a:t>
            </a:r>
            <a:endParaRPr lang="en-US" sz="1800" dirty="0">
              <a:solidFill>
                <a:schemeClr val="tx1"/>
              </a:solidFill>
              <a:latin typeface="Arial" panose="020B0604020202020204" pitchFamily="34" charset="0"/>
              <a:cs typeface="Arial" panose="020B0604020202020204" pitchFamily="34" charset="0"/>
            </a:endParaRPr>
          </a:p>
        </p:txBody>
      </p:sp>
      <p:grpSp>
        <p:nvGrpSpPr>
          <p:cNvPr id="10" name="Group 9"/>
          <p:cNvGrpSpPr/>
          <p:nvPr/>
        </p:nvGrpSpPr>
        <p:grpSpPr>
          <a:xfrm>
            <a:off x="4681455" y="1709275"/>
            <a:ext cx="4185003" cy="588580"/>
            <a:chOff x="2743199" y="1219398"/>
            <a:chExt cx="2641600" cy="361156"/>
          </a:xfrm>
          <a:solidFill>
            <a:schemeClr val="accent5">
              <a:lumMod val="40000"/>
              <a:lumOff val="60000"/>
            </a:schemeClr>
          </a:solidFill>
          <a:scene3d>
            <a:camera prst="orthographicFront">
              <a:rot lat="0" lon="0" rev="0"/>
            </a:camera>
            <a:lightRig rig="balanced" dir="t">
              <a:rot lat="0" lon="0" rev="8700000"/>
            </a:lightRig>
          </a:scene3d>
        </p:grpSpPr>
        <p:sp>
          <p:nvSpPr>
            <p:cNvPr id="26" name="Rounded Rectangle 25"/>
            <p:cNvSpPr/>
            <p:nvPr/>
          </p:nvSpPr>
          <p:spPr>
            <a:xfrm>
              <a:off x="2743199" y="1219398"/>
              <a:ext cx="2641600" cy="361156"/>
            </a:xfrm>
            <a:prstGeom prst="roundRect">
              <a:avLst/>
            </a:prstGeom>
            <a:grpFill/>
            <a:ln>
              <a:solidFill>
                <a:schemeClr val="accent5">
                  <a:lumMod val="75000"/>
                </a:schemeClr>
              </a:solidFill>
            </a:ln>
            <a:effectLst>
              <a:outerShdw blurRad="44450" dist="27940" dir="5400000" algn="ctr">
                <a:srgbClr val="000000">
                  <a:alpha val="32000"/>
                </a:srgbClr>
              </a:outerShdw>
            </a:effectLst>
            <a:sp3d>
              <a:bevelT w="190500" h="38100"/>
            </a:sp3d>
          </p:spPr>
          <p:style>
            <a:lnRef idx="2">
              <a:schemeClr val="accent5">
                <a:shade val="50000"/>
                <a:hueOff val="126486"/>
                <a:satOff val="-2798"/>
                <a:lumOff val="20993"/>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7" name="Rounded Rectangle 8"/>
            <p:cNvSpPr txBox="1"/>
            <p:nvPr/>
          </p:nvSpPr>
          <p:spPr>
            <a:xfrm>
              <a:off x="2760829" y="1237028"/>
              <a:ext cx="2606340" cy="325896"/>
            </a:xfrm>
            <a:prstGeom prst="rect">
              <a:avLst/>
            </a:prstGeom>
            <a:grpFill/>
            <a:ln>
              <a:solidFill>
                <a:schemeClr val="accent5">
                  <a:lumMod val="75000"/>
                </a:schemeClr>
              </a:solid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6000" tIns="36000" rIns="36000" bIns="36000" numCol="1" spcCol="1270" anchor="ctr" anchorCtr="0">
              <a:noAutofit/>
            </a:bodyPr>
            <a:lstStyle/>
            <a:p>
              <a:pPr lvl="0" algn="ctr" defTabSz="400050">
                <a:spcBef>
                  <a:spcPct val="0"/>
                </a:spcBef>
              </a:pPr>
              <a:r>
                <a:rPr lang="en-US" sz="1600" kern="1200" smtClean="0">
                  <a:latin typeface="Arial" panose="020B0604020202020204" pitchFamily="34" charset="0"/>
                  <a:cs typeface="Arial" panose="020B0604020202020204" pitchFamily="34" charset="0"/>
                </a:rPr>
                <a:t>Labour Relations Act 66 of 1995, as amended</a:t>
              </a:r>
              <a:endParaRPr lang="en-US" sz="1600" kern="1200" dirty="0">
                <a:latin typeface="Arial" panose="020B0604020202020204" pitchFamily="34" charset="0"/>
                <a:cs typeface="Arial" panose="020B0604020202020204" pitchFamily="34" charset="0"/>
              </a:endParaRPr>
            </a:p>
          </p:txBody>
        </p:sp>
      </p:grpSp>
      <p:grpSp>
        <p:nvGrpSpPr>
          <p:cNvPr id="11" name="Group 10"/>
          <p:cNvGrpSpPr/>
          <p:nvPr/>
        </p:nvGrpSpPr>
        <p:grpSpPr>
          <a:xfrm>
            <a:off x="4678340" y="2398851"/>
            <a:ext cx="4203601" cy="598952"/>
            <a:chOff x="2731460" y="1625699"/>
            <a:chExt cx="2653339" cy="367520"/>
          </a:xfrm>
          <a:solidFill>
            <a:schemeClr val="accent5">
              <a:lumMod val="40000"/>
              <a:lumOff val="60000"/>
            </a:schemeClr>
          </a:solidFill>
          <a:scene3d>
            <a:camera prst="orthographicFront">
              <a:rot lat="0" lon="0" rev="0"/>
            </a:camera>
            <a:lightRig rig="balanced" dir="t">
              <a:rot lat="0" lon="0" rev="8700000"/>
            </a:lightRig>
          </a:scene3d>
        </p:grpSpPr>
        <p:sp>
          <p:nvSpPr>
            <p:cNvPr id="24" name="Rounded Rectangle 23"/>
            <p:cNvSpPr/>
            <p:nvPr/>
          </p:nvSpPr>
          <p:spPr>
            <a:xfrm>
              <a:off x="2743199" y="1625699"/>
              <a:ext cx="2641600" cy="361156"/>
            </a:xfrm>
            <a:prstGeom prst="roundRect">
              <a:avLst/>
            </a:prstGeom>
            <a:grpFill/>
            <a:ln>
              <a:solidFill>
                <a:schemeClr val="accent5">
                  <a:lumMod val="75000"/>
                </a:schemeClr>
              </a:solidFill>
            </a:ln>
            <a:effectLst>
              <a:outerShdw blurRad="44450" dist="27940" dir="5400000" algn="ctr">
                <a:srgbClr val="000000">
                  <a:alpha val="32000"/>
                </a:srgbClr>
              </a:outerShdw>
            </a:effectLst>
            <a:sp3d>
              <a:bevelT w="190500" h="38100"/>
            </a:sp3d>
          </p:spPr>
          <p:style>
            <a:lnRef idx="2">
              <a:schemeClr val="accent5">
                <a:shade val="50000"/>
                <a:hueOff val="189729"/>
                <a:satOff val="-4196"/>
                <a:lumOff val="3149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5" name="Rounded Rectangle 10"/>
            <p:cNvSpPr txBox="1"/>
            <p:nvPr/>
          </p:nvSpPr>
          <p:spPr>
            <a:xfrm>
              <a:off x="2731460" y="1667323"/>
              <a:ext cx="2606340" cy="325896"/>
            </a:xfrm>
            <a:prstGeom prst="rect">
              <a:avLst/>
            </a:prstGeom>
            <a:grpFill/>
            <a:ln>
              <a:solidFill>
                <a:schemeClr val="accent5">
                  <a:lumMod val="75000"/>
                </a:schemeClr>
              </a:solid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6000" tIns="36000" rIns="36000" bIns="36000" numCol="1" spcCol="1270" anchor="ctr" anchorCtr="0">
              <a:noAutofit/>
            </a:bodyPr>
            <a:lstStyle/>
            <a:p>
              <a:pPr lvl="0" algn="ctr" defTabSz="400050">
                <a:spcBef>
                  <a:spcPct val="0"/>
                </a:spcBef>
              </a:pPr>
              <a:r>
                <a:rPr lang="en-US" sz="1600" kern="1200" dirty="0" smtClean="0">
                  <a:latin typeface="Arial" panose="020B0604020202020204" pitchFamily="34" charset="0"/>
                  <a:cs typeface="Arial" panose="020B0604020202020204" pitchFamily="34" charset="0"/>
                </a:rPr>
                <a:t>Basic Conditions of Employment Act 75 of 1997, as amended</a:t>
              </a:r>
            </a:p>
          </p:txBody>
        </p:sp>
      </p:grpSp>
      <p:grpSp>
        <p:nvGrpSpPr>
          <p:cNvPr id="12" name="Group 11"/>
          <p:cNvGrpSpPr/>
          <p:nvPr/>
        </p:nvGrpSpPr>
        <p:grpSpPr>
          <a:xfrm>
            <a:off x="4709386" y="3082542"/>
            <a:ext cx="4185003" cy="588580"/>
            <a:chOff x="2743199" y="2032000"/>
            <a:chExt cx="2641600" cy="361156"/>
          </a:xfrm>
          <a:solidFill>
            <a:schemeClr val="accent5">
              <a:lumMod val="40000"/>
              <a:lumOff val="60000"/>
            </a:schemeClr>
          </a:solidFill>
          <a:scene3d>
            <a:camera prst="orthographicFront">
              <a:rot lat="0" lon="0" rev="0"/>
            </a:camera>
            <a:lightRig rig="balanced" dir="t">
              <a:rot lat="0" lon="0" rev="8700000"/>
            </a:lightRig>
          </a:scene3d>
        </p:grpSpPr>
        <p:sp>
          <p:nvSpPr>
            <p:cNvPr id="22" name="Rounded Rectangle 21"/>
            <p:cNvSpPr/>
            <p:nvPr/>
          </p:nvSpPr>
          <p:spPr>
            <a:xfrm>
              <a:off x="2743199" y="2032000"/>
              <a:ext cx="2641600" cy="361156"/>
            </a:xfrm>
            <a:prstGeom prst="roundRect">
              <a:avLst/>
            </a:prstGeom>
            <a:grpFill/>
            <a:ln>
              <a:solidFill>
                <a:schemeClr val="accent5">
                  <a:lumMod val="75000"/>
                </a:schemeClr>
              </a:solidFill>
            </a:ln>
            <a:effectLst>
              <a:outerShdw blurRad="44450" dist="27940" dir="5400000" algn="ctr">
                <a:srgbClr val="000000">
                  <a:alpha val="32000"/>
                </a:srgbClr>
              </a:outerShdw>
            </a:effectLst>
            <a:sp3d>
              <a:bevelT w="190500" h="38100"/>
            </a:sp3d>
          </p:spPr>
          <p:style>
            <a:lnRef idx="2">
              <a:schemeClr val="accent5">
                <a:shade val="50000"/>
                <a:hueOff val="252972"/>
                <a:satOff val="-5595"/>
                <a:lumOff val="41987"/>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3" name="Rounded Rectangle 12"/>
            <p:cNvSpPr txBox="1"/>
            <p:nvPr/>
          </p:nvSpPr>
          <p:spPr>
            <a:xfrm>
              <a:off x="2760829" y="2049630"/>
              <a:ext cx="2606340" cy="325896"/>
            </a:xfrm>
            <a:prstGeom prst="rect">
              <a:avLst/>
            </a:prstGeom>
            <a:grpFill/>
            <a:ln>
              <a:solidFill>
                <a:schemeClr val="accent5">
                  <a:lumMod val="75000"/>
                </a:schemeClr>
              </a:solid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6000" tIns="36000" rIns="36000" bIns="36000" numCol="1" spcCol="1270" anchor="ctr" anchorCtr="0">
              <a:noAutofit/>
            </a:bodyPr>
            <a:lstStyle/>
            <a:p>
              <a:pPr lvl="0" algn="ctr" defTabSz="400050">
                <a:spcBef>
                  <a:spcPct val="0"/>
                </a:spcBef>
              </a:pPr>
              <a:r>
                <a:rPr lang="en-GB" sz="1600" kern="1200" smtClean="0">
                  <a:latin typeface="Arial" panose="020B0604020202020204" pitchFamily="34" charset="0"/>
                  <a:cs typeface="Arial" panose="020B0604020202020204" pitchFamily="34" charset="0"/>
                </a:rPr>
                <a:t>White Paper on the Transformation of the Public Service, 1995</a:t>
              </a:r>
              <a:endParaRPr lang="en-GB" sz="1600" kern="1200" dirty="0" smtClean="0">
                <a:latin typeface="Arial" panose="020B0604020202020204" pitchFamily="34" charset="0"/>
                <a:cs typeface="Arial" panose="020B0604020202020204" pitchFamily="34" charset="0"/>
              </a:endParaRPr>
            </a:p>
          </p:txBody>
        </p:sp>
      </p:grpSp>
      <p:grpSp>
        <p:nvGrpSpPr>
          <p:cNvPr id="13" name="Group 12"/>
          <p:cNvGrpSpPr/>
          <p:nvPr/>
        </p:nvGrpSpPr>
        <p:grpSpPr>
          <a:xfrm>
            <a:off x="4709386" y="3772878"/>
            <a:ext cx="4185003" cy="588580"/>
            <a:chOff x="2743199" y="2438300"/>
            <a:chExt cx="2641600" cy="361156"/>
          </a:xfrm>
          <a:solidFill>
            <a:schemeClr val="accent5">
              <a:lumMod val="40000"/>
              <a:lumOff val="60000"/>
            </a:schemeClr>
          </a:solidFill>
          <a:scene3d>
            <a:camera prst="orthographicFront">
              <a:rot lat="0" lon="0" rev="0"/>
            </a:camera>
            <a:lightRig rig="balanced" dir="t">
              <a:rot lat="0" lon="0" rev="8700000"/>
            </a:lightRig>
          </a:scene3d>
        </p:grpSpPr>
        <p:sp>
          <p:nvSpPr>
            <p:cNvPr id="20" name="Rounded Rectangle 19"/>
            <p:cNvSpPr/>
            <p:nvPr/>
          </p:nvSpPr>
          <p:spPr>
            <a:xfrm>
              <a:off x="2743199" y="2438300"/>
              <a:ext cx="2641600" cy="361156"/>
            </a:xfrm>
            <a:prstGeom prst="roundRect">
              <a:avLst/>
            </a:prstGeom>
            <a:grpFill/>
            <a:ln>
              <a:solidFill>
                <a:schemeClr val="accent5">
                  <a:lumMod val="75000"/>
                </a:schemeClr>
              </a:solidFill>
            </a:ln>
            <a:effectLst>
              <a:outerShdw blurRad="44450" dist="27940" dir="5400000" algn="ctr">
                <a:srgbClr val="000000">
                  <a:alpha val="32000"/>
                </a:srgbClr>
              </a:outerShdw>
            </a:effectLst>
            <a:sp3d>
              <a:bevelT w="190500" h="38100"/>
            </a:sp3d>
          </p:spPr>
          <p:style>
            <a:lnRef idx="2">
              <a:schemeClr val="accent5">
                <a:shade val="50000"/>
                <a:hueOff val="189729"/>
                <a:satOff val="-4196"/>
                <a:lumOff val="3149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1" name="Rounded Rectangle 14"/>
            <p:cNvSpPr txBox="1"/>
            <p:nvPr/>
          </p:nvSpPr>
          <p:spPr>
            <a:xfrm>
              <a:off x="2760829" y="2455930"/>
              <a:ext cx="2606340" cy="325896"/>
            </a:xfrm>
            <a:prstGeom prst="rect">
              <a:avLst/>
            </a:prstGeom>
            <a:grpFill/>
            <a:ln>
              <a:solidFill>
                <a:schemeClr val="accent5">
                  <a:lumMod val="75000"/>
                </a:schemeClr>
              </a:solid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6000" tIns="36000" rIns="36000" bIns="36000" numCol="1" spcCol="1270" anchor="ctr" anchorCtr="0">
              <a:noAutofit/>
            </a:bodyPr>
            <a:lstStyle/>
            <a:p>
              <a:pPr lvl="0" algn="ctr" defTabSz="400050">
                <a:spcBef>
                  <a:spcPct val="0"/>
                </a:spcBef>
              </a:pPr>
              <a:r>
                <a:rPr lang="en-GB" sz="1600" kern="1200" dirty="0" smtClean="0">
                  <a:latin typeface="Arial" panose="020B0604020202020204" pitchFamily="34" charset="0"/>
                  <a:cs typeface="Arial" panose="020B0604020202020204" pitchFamily="34" charset="0"/>
                </a:rPr>
                <a:t>Employment Equity Act, No. 55 of 1998, as amended</a:t>
              </a:r>
              <a:endParaRPr lang="en-GB" sz="1600" kern="1200" dirty="0">
                <a:latin typeface="Arial" panose="020B0604020202020204" pitchFamily="34" charset="0"/>
                <a:cs typeface="Arial" panose="020B0604020202020204" pitchFamily="34" charset="0"/>
              </a:endParaRPr>
            </a:p>
          </p:txBody>
        </p:sp>
      </p:grpSp>
      <p:grpSp>
        <p:nvGrpSpPr>
          <p:cNvPr id="14" name="Group 13"/>
          <p:cNvGrpSpPr/>
          <p:nvPr/>
        </p:nvGrpSpPr>
        <p:grpSpPr>
          <a:xfrm>
            <a:off x="4712560" y="4456568"/>
            <a:ext cx="4185003" cy="588580"/>
            <a:chOff x="2743199" y="2844601"/>
            <a:chExt cx="2641600" cy="361156"/>
          </a:xfrm>
          <a:solidFill>
            <a:schemeClr val="accent5">
              <a:lumMod val="40000"/>
              <a:lumOff val="60000"/>
            </a:schemeClr>
          </a:solidFill>
          <a:scene3d>
            <a:camera prst="orthographicFront">
              <a:rot lat="0" lon="0" rev="0"/>
            </a:camera>
            <a:lightRig rig="balanced" dir="t">
              <a:rot lat="0" lon="0" rev="8700000"/>
            </a:lightRig>
          </a:scene3d>
        </p:grpSpPr>
        <p:sp>
          <p:nvSpPr>
            <p:cNvPr id="18" name="Rounded Rectangle 17"/>
            <p:cNvSpPr/>
            <p:nvPr/>
          </p:nvSpPr>
          <p:spPr>
            <a:xfrm>
              <a:off x="2743199" y="2844601"/>
              <a:ext cx="2641600" cy="361156"/>
            </a:xfrm>
            <a:prstGeom prst="roundRect">
              <a:avLst/>
            </a:prstGeom>
            <a:grpFill/>
            <a:ln>
              <a:solidFill>
                <a:schemeClr val="accent5">
                  <a:lumMod val="75000"/>
                </a:schemeClr>
              </a:solidFill>
            </a:ln>
            <a:effectLst>
              <a:outerShdw blurRad="44450" dist="27940" dir="5400000" algn="ctr">
                <a:srgbClr val="000000">
                  <a:alpha val="32000"/>
                </a:srgbClr>
              </a:outerShdw>
            </a:effectLst>
            <a:sp3d>
              <a:bevelT w="190500" h="38100"/>
            </a:sp3d>
          </p:spPr>
          <p:style>
            <a:lnRef idx="2">
              <a:schemeClr val="accent5">
                <a:shade val="50000"/>
                <a:hueOff val="126486"/>
                <a:satOff val="-2798"/>
                <a:lumOff val="20993"/>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9" name="Rounded Rectangle 16"/>
            <p:cNvSpPr txBox="1"/>
            <p:nvPr/>
          </p:nvSpPr>
          <p:spPr>
            <a:xfrm>
              <a:off x="2760829" y="2862231"/>
              <a:ext cx="2606340" cy="325896"/>
            </a:xfrm>
            <a:prstGeom prst="rect">
              <a:avLst/>
            </a:prstGeom>
            <a:grpFill/>
            <a:ln>
              <a:solidFill>
                <a:schemeClr val="accent5">
                  <a:lumMod val="75000"/>
                </a:schemeClr>
              </a:solid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6000" tIns="36000" rIns="36000" bIns="36000" numCol="1" spcCol="1270" anchor="ctr" anchorCtr="0">
              <a:noAutofit/>
            </a:bodyPr>
            <a:lstStyle/>
            <a:p>
              <a:pPr lvl="0" algn="ctr" defTabSz="400050">
                <a:spcBef>
                  <a:spcPct val="0"/>
                </a:spcBef>
              </a:pPr>
              <a:r>
                <a:rPr lang="en-GB" sz="1600" kern="1200" dirty="0" smtClean="0">
                  <a:latin typeface="Arial" panose="020B0604020202020204" pitchFamily="34" charset="0"/>
                  <a:cs typeface="Arial" panose="020B0604020202020204" pitchFamily="34" charset="0"/>
                </a:rPr>
                <a:t>The Senior Management Service Handbook, 2003</a:t>
              </a:r>
            </a:p>
          </p:txBody>
        </p:sp>
      </p:grpSp>
      <p:grpSp>
        <p:nvGrpSpPr>
          <p:cNvPr id="15" name="Group 14"/>
          <p:cNvGrpSpPr/>
          <p:nvPr/>
        </p:nvGrpSpPr>
        <p:grpSpPr>
          <a:xfrm>
            <a:off x="4696938" y="5143484"/>
            <a:ext cx="4213764" cy="588580"/>
            <a:chOff x="2743199" y="3250902"/>
            <a:chExt cx="2641600" cy="361156"/>
          </a:xfrm>
          <a:solidFill>
            <a:schemeClr val="accent5">
              <a:lumMod val="40000"/>
              <a:lumOff val="60000"/>
            </a:schemeClr>
          </a:solidFill>
          <a:scene3d>
            <a:camera prst="orthographicFront">
              <a:rot lat="0" lon="0" rev="0"/>
            </a:camera>
            <a:lightRig rig="balanced" dir="t">
              <a:rot lat="0" lon="0" rev="8700000"/>
            </a:lightRig>
          </a:scene3d>
        </p:grpSpPr>
        <p:sp>
          <p:nvSpPr>
            <p:cNvPr id="16" name="Rounded Rectangle 15"/>
            <p:cNvSpPr/>
            <p:nvPr/>
          </p:nvSpPr>
          <p:spPr>
            <a:xfrm>
              <a:off x="2743199" y="3250902"/>
              <a:ext cx="2641600" cy="361156"/>
            </a:xfrm>
            <a:prstGeom prst="roundRect">
              <a:avLst/>
            </a:prstGeom>
            <a:grpFill/>
            <a:ln>
              <a:solidFill>
                <a:schemeClr val="accent5">
                  <a:lumMod val="75000"/>
                </a:schemeClr>
              </a:solidFill>
            </a:ln>
            <a:effectLst>
              <a:outerShdw blurRad="44450" dist="27940" dir="5400000" algn="ctr">
                <a:srgbClr val="000000">
                  <a:alpha val="32000"/>
                </a:srgbClr>
              </a:outerShdw>
            </a:effectLst>
            <a:sp3d>
              <a:bevelT w="190500" h="38100"/>
            </a:sp3d>
          </p:spPr>
          <p:style>
            <a:lnRef idx="2">
              <a:schemeClr val="accent5">
                <a:shade val="50000"/>
                <a:hueOff val="63243"/>
                <a:satOff val="-1399"/>
                <a:lumOff val="10497"/>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7" name="Rounded Rectangle 18"/>
            <p:cNvSpPr txBox="1"/>
            <p:nvPr/>
          </p:nvSpPr>
          <p:spPr>
            <a:xfrm>
              <a:off x="2760829" y="3268532"/>
              <a:ext cx="2606340" cy="325896"/>
            </a:xfrm>
            <a:prstGeom prst="rect">
              <a:avLst/>
            </a:prstGeom>
            <a:grpFill/>
            <a:ln>
              <a:solidFill>
                <a:schemeClr val="accent5">
                  <a:lumMod val="75000"/>
                </a:schemeClr>
              </a:solid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6000" tIns="36000" rIns="36000" bIns="36000" numCol="1" spcCol="1270" anchor="ctr" anchorCtr="0">
              <a:noAutofit/>
            </a:bodyPr>
            <a:lstStyle/>
            <a:p>
              <a:pPr lvl="0" algn="ctr" defTabSz="400050">
                <a:spcBef>
                  <a:spcPct val="0"/>
                </a:spcBef>
              </a:pPr>
              <a:r>
                <a:rPr lang="en-GB" sz="1600" kern="1200" dirty="0" smtClean="0">
                  <a:latin typeface="Arial" panose="020B0604020202020204" pitchFamily="34" charset="0"/>
                  <a:cs typeface="Arial" panose="020B0604020202020204" pitchFamily="34" charset="0"/>
                </a:rPr>
                <a:t>Public Administration Management Act No 11 of 2014</a:t>
              </a:r>
              <a:endParaRPr lang="en-GB" sz="1600" kern="1200"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xmlns="" val="12411797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80528" y="146163"/>
            <a:ext cx="9649072" cy="430887"/>
          </a:xfrm>
          <a:prstGeom prst="rect">
            <a:avLst/>
          </a:prstGeom>
          <a:noFill/>
        </p:spPr>
        <p:txBody>
          <a:bodyPr wrap="square" rtlCol="0">
            <a:spAutoFit/>
          </a:bodyPr>
          <a:lstStyle/>
          <a:p>
            <a:pPr algn="ctr"/>
            <a:r>
              <a:rPr lang="en-US" sz="2200" b="1" dirty="0">
                <a:solidFill>
                  <a:schemeClr val="accent2">
                    <a:lumMod val="75000"/>
                  </a:schemeClr>
                </a:solidFill>
                <a:latin typeface="Arial" panose="020B0604020202020204" pitchFamily="34" charset="0"/>
                <a:cs typeface="Arial" panose="020B0604020202020204" pitchFamily="34" charset="0"/>
              </a:rPr>
              <a:t>THE RECRUITMENT AND SELECTION PROCESS</a:t>
            </a:r>
            <a:r>
              <a:rPr lang="en-US" sz="2200" b="1" dirty="0" smtClean="0">
                <a:solidFill>
                  <a:srgbClr val="006666"/>
                </a:solidFill>
                <a:latin typeface="Arial" panose="020B0604020202020204" pitchFamily="34" charset="0"/>
                <a:cs typeface="Arial" panose="020B0604020202020204" pitchFamily="34" charset="0"/>
              </a:rPr>
              <a:t> </a:t>
            </a:r>
          </a:p>
        </p:txBody>
      </p:sp>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422972" y="6597352"/>
            <a:ext cx="221036" cy="267570"/>
          </a:xfrm>
          <a:prstGeom prst="rect">
            <a:avLst/>
          </a:prstGeom>
        </p:spPr>
      </p:pic>
      <p:sp>
        <p:nvSpPr>
          <p:cNvPr id="13" name="Content Placeholder 2"/>
          <p:cNvSpPr txBox="1">
            <a:spLocks/>
          </p:cNvSpPr>
          <p:nvPr/>
        </p:nvSpPr>
        <p:spPr bwMode="auto">
          <a:xfrm>
            <a:off x="395535" y="846943"/>
            <a:ext cx="8326289" cy="56063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179388" indent="0" algn="just">
              <a:lnSpc>
                <a:spcPct val="120000"/>
              </a:lnSpc>
              <a:spcBef>
                <a:spcPts val="0"/>
              </a:spcBef>
              <a:spcAft>
                <a:spcPts val="0"/>
              </a:spcAft>
              <a:buNone/>
              <a:defRPr/>
            </a:pPr>
            <a:r>
              <a:rPr lang="en-US" sz="1800" dirty="0" smtClean="0">
                <a:solidFill>
                  <a:srgbClr val="000000"/>
                </a:solidFill>
                <a:latin typeface="Arial" panose="020B0604020202020204" pitchFamily="34" charset="0"/>
                <a:ea typeface="SimSun" panose="02010600030101010101" pitchFamily="2" charset="-122"/>
                <a:cs typeface="Arial" panose="020B0604020202020204" pitchFamily="34" charset="0"/>
              </a:rPr>
              <a:t>The steps </a:t>
            </a:r>
            <a:r>
              <a:rPr lang="en-US" sz="1800" dirty="0">
                <a:solidFill>
                  <a:srgbClr val="000000"/>
                </a:solidFill>
                <a:latin typeface="Arial" panose="020B0604020202020204" pitchFamily="34" charset="0"/>
                <a:ea typeface="SimSun" panose="02010600030101010101" pitchFamily="2" charset="-122"/>
                <a:cs typeface="Arial" panose="020B0604020202020204" pitchFamily="34" charset="0"/>
              </a:rPr>
              <a:t>involved in the R&amp;S process are like building </a:t>
            </a:r>
            <a:r>
              <a:rPr lang="en-US" sz="1800" dirty="0" smtClean="0">
                <a:solidFill>
                  <a:srgbClr val="000000"/>
                </a:solidFill>
                <a:latin typeface="Arial" panose="020B0604020202020204" pitchFamily="34" charset="0"/>
                <a:ea typeface="SimSun" panose="02010600030101010101" pitchFamily="2" charset="-122"/>
                <a:cs typeface="Arial" panose="020B0604020202020204" pitchFamily="34" charset="0"/>
              </a:rPr>
              <a:t>blocks that complement </a:t>
            </a:r>
            <a:r>
              <a:rPr lang="en-US" sz="1800" dirty="0">
                <a:solidFill>
                  <a:srgbClr val="000000"/>
                </a:solidFill>
                <a:latin typeface="Arial" panose="020B0604020202020204" pitchFamily="34" charset="0"/>
                <a:ea typeface="SimSun" panose="02010600030101010101" pitchFamily="2" charset="-122"/>
                <a:cs typeface="Arial" panose="020B0604020202020204" pitchFamily="34" charset="0"/>
              </a:rPr>
              <a:t>each other. Should the preceding step be neglected, all subsequent steps are compromised. </a:t>
            </a:r>
            <a:endParaRPr lang="en-US" sz="1800" dirty="0" smtClean="0">
              <a:solidFill>
                <a:srgbClr val="000000"/>
              </a:solidFill>
              <a:latin typeface="Arial" panose="020B0604020202020204" pitchFamily="34" charset="0"/>
              <a:ea typeface="SimSun" panose="02010600030101010101" pitchFamily="2" charset="-122"/>
              <a:cs typeface="Arial" panose="020B0604020202020204" pitchFamily="34" charset="0"/>
            </a:endParaRPr>
          </a:p>
          <a:p>
            <a:pPr marL="179388" indent="0" algn="just">
              <a:lnSpc>
                <a:spcPct val="120000"/>
              </a:lnSpc>
              <a:spcBef>
                <a:spcPts val="0"/>
              </a:spcBef>
              <a:spcAft>
                <a:spcPts val="0"/>
              </a:spcAft>
              <a:buNone/>
              <a:defRPr/>
            </a:pPr>
            <a:endParaRPr lang="en-US" sz="1800" dirty="0" smtClean="0">
              <a:solidFill>
                <a:srgbClr val="000000"/>
              </a:solidFill>
              <a:latin typeface="Arial" panose="020B0604020202020204" pitchFamily="34" charset="0"/>
              <a:ea typeface="SimSun" panose="02010600030101010101" pitchFamily="2" charset="-122"/>
              <a:cs typeface="Arial" panose="020B0604020202020204" pitchFamily="34" charset="0"/>
            </a:endParaRPr>
          </a:p>
          <a:p>
            <a:pPr marL="179388" indent="0" algn="just">
              <a:lnSpc>
                <a:spcPct val="120000"/>
              </a:lnSpc>
              <a:spcBef>
                <a:spcPts val="0"/>
              </a:spcBef>
              <a:spcAft>
                <a:spcPts val="0"/>
              </a:spcAft>
              <a:buNone/>
              <a:defRPr/>
            </a:pPr>
            <a:endParaRPr lang="en-US" sz="1800" dirty="0">
              <a:solidFill>
                <a:srgbClr val="000000"/>
              </a:solidFill>
              <a:latin typeface="Arial" panose="020B0604020202020204" pitchFamily="34" charset="0"/>
              <a:ea typeface="SimSun" panose="02010600030101010101" pitchFamily="2" charset="-122"/>
              <a:cs typeface="Arial" panose="020B0604020202020204" pitchFamily="34" charset="0"/>
            </a:endParaRPr>
          </a:p>
          <a:p>
            <a:pPr marL="179388" indent="0" algn="just">
              <a:lnSpc>
                <a:spcPct val="120000"/>
              </a:lnSpc>
              <a:spcBef>
                <a:spcPts val="0"/>
              </a:spcBef>
              <a:spcAft>
                <a:spcPts val="0"/>
              </a:spcAft>
              <a:buNone/>
              <a:defRPr/>
            </a:pPr>
            <a:endParaRPr lang="en-US" sz="1800" dirty="0" smtClean="0">
              <a:solidFill>
                <a:srgbClr val="000000"/>
              </a:solidFill>
              <a:latin typeface="Arial" panose="020B0604020202020204" pitchFamily="34" charset="0"/>
              <a:ea typeface="SimSun" panose="02010600030101010101" pitchFamily="2" charset="-122"/>
              <a:cs typeface="Arial" panose="020B0604020202020204" pitchFamily="34" charset="0"/>
            </a:endParaRPr>
          </a:p>
          <a:p>
            <a:pPr marL="468313" lvl="1" algn="just">
              <a:lnSpc>
                <a:spcPct val="120000"/>
              </a:lnSpc>
              <a:spcBef>
                <a:spcPts val="0"/>
              </a:spcBef>
              <a:spcAft>
                <a:spcPts val="0"/>
              </a:spcAft>
              <a:buFont typeface="Wingdings" panose="05000000000000000000" pitchFamily="2" charset="2"/>
              <a:buChar char="q"/>
              <a:defRPr/>
            </a:pPr>
            <a:r>
              <a:rPr lang="en-US" sz="1800" dirty="0" smtClean="0">
                <a:solidFill>
                  <a:srgbClr val="000000"/>
                </a:solidFill>
                <a:latin typeface="Arial" panose="020B0604020202020204" pitchFamily="34" charset="0"/>
                <a:cs typeface="Arial" panose="020B0604020202020204" pitchFamily="34" charset="0"/>
              </a:rPr>
              <a:t>For </a:t>
            </a:r>
            <a:r>
              <a:rPr lang="en-US" sz="1800" dirty="0">
                <a:solidFill>
                  <a:srgbClr val="000000"/>
                </a:solidFill>
                <a:latin typeface="Arial" panose="020B0604020202020204" pitchFamily="34" charset="0"/>
                <a:cs typeface="Arial" panose="020B0604020202020204" pitchFamily="34" charset="0"/>
              </a:rPr>
              <a:t>each post or group of posts, </a:t>
            </a:r>
            <a:r>
              <a:rPr lang="en-US" sz="1800" dirty="0" smtClean="0">
                <a:solidFill>
                  <a:srgbClr val="000000"/>
                </a:solidFill>
                <a:latin typeface="Arial" panose="020B0604020202020204" pitchFamily="34" charset="0"/>
                <a:cs typeface="Arial" panose="020B0604020202020204" pitchFamily="34" charset="0"/>
              </a:rPr>
              <a:t>establish </a:t>
            </a:r>
            <a:r>
              <a:rPr lang="en-US" sz="1800" dirty="0">
                <a:solidFill>
                  <a:srgbClr val="000000"/>
                </a:solidFill>
                <a:latin typeface="Arial" panose="020B0604020202020204" pitchFamily="34" charset="0"/>
                <a:cs typeface="Arial" panose="020B0604020202020204" pitchFamily="34" charset="0"/>
              </a:rPr>
              <a:t>a job description </a:t>
            </a:r>
            <a:r>
              <a:rPr lang="en-US" sz="1800" dirty="0" smtClean="0">
                <a:solidFill>
                  <a:srgbClr val="000000"/>
                </a:solidFill>
                <a:latin typeface="Arial" panose="020B0604020202020204" pitchFamily="34" charset="0"/>
                <a:cs typeface="Arial" panose="020B0604020202020204" pitchFamily="34" charset="0"/>
              </a:rPr>
              <a:t>(JD) and </a:t>
            </a:r>
            <a:r>
              <a:rPr lang="en-US" sz="1800" dirty="0">
                <a:solidFill>
                  <a:srgbClr val="000000"/>
                </a:solidFill>
                <a:latin typeface="Arial" panose="020B0604020202020204" pitchFamily="34" charset="0"/>
                <a:cs typeface="Arial" panose="020B0604020202020204" pitchFamily="34" charset="0"/>
              </a:rPr>
              <a:t>job title that indicate, with appropriate emphasis on service </a:t>
            </a:r>
            <a:r>
              <a:rPr lang="en-US" sz="1800" dirty="0" smtClean="0">
                <a:solidFill>
                  <a:srgbClr val="000000"/>
                </a:solidFill>
                <a:latin typeface="Arial" panose="020B0604020202020204" pitchFamily="34" charset="0"/>
                <a:cs typeface="Arial" panose="020B0604020202020204" pitchFamily="34" charset="0"/>
              </a:rPr>
              <a:t>delivery</a:t>
            </a:r>
            <a:r>
              <a:rPr lang="en-US" sz="1800" dirty="0" smtClean="0">
                <a:latin typeface="Arial" panose="020B0604020202020204" pitchFamily="34" charset="0"/>
                <a:cs typeface="Arial" panose="020B0604020202020204" pitchFamily="34" charset="0"/>
              </a:rPr>
              <a:t>, i.e.</a:t>
            </a:r>
          </a:p>
          <a:p>
            <a:pPr marL="868363" lvl="2" indent="-285750" algn="just">
              <a:lnSpc>
                <a:spcPct val="120000"/>
              </a:lnSpc>
              <a:spcBef>
                <a:spcPts val="0"/>
              </a:spcBef>
              <a:spcAft>
                <a:spcPts val="0"/>
              </a:spcAft>
              <a:buFont typeface="Wingdings" panose="05000000000000000000" pitchFamily="2" charset="2"/>
              <a:buChar char="Ø"/>
              <a:defRPr/>
            </a:pPr>
            <a:r>
              <a:rPr lang="en-US" sz="1800" dirty="0" smtClean="0">
                <a:solidFill>
                  <a:srgbClr val="000000"/>
                </a:solidFill>
                <a:latin typeface="Arial" panose="020B0604020202020204" pitchFamily="34" charset="0"/>
                <a:cs typeface="Arial" panose="020B0604020202020204" pitchFamily="34" charset="0"/>
              </a:rPr>
              <a:t>the </a:t>
            </a:r>
            <a:r>
              <a:rPr lang="en-US" sz="1800" dirty="0">
                <a:solidFill>
                  <a:srgbClr val="000000"/>
                </a:solidFill>
                <a:latin typeface="Arial" panose="020B0604020202020204" pitchFamily="34" charset="0"/>
                <a:cs typeface="Arial" panose="020B0604020202020204" pitchFamily="34" charset="0"/>
              </a:rPr>
              <a:t>main objectives, activities and functions of the </a:t>
            </a:r>
            <a:r>
              <a:rPr lang="en-US" sz="1800" dirty="0" smtClean="0">
                <a:solidFill>
                  <a:srgbClr val="000000"/>
                </a:solidFill>
                <a:latin typeface="Arial" panose="020B0604020202020204" pitchFamily="34" charset="0"/>
                <a:cs typeface="Arial" panose="020B0604020202020204" pitchFamily="34" charset="0"/>
              </a:rPr>
              <a:t>post(s) </a:t>
            </a:r>
            <a:endParaRPr lang="en-US" sz="1800" dirty="0">
              <a:solidFill>
                <a:srgbClr val="000000"/>
              </a:solidFill>
              <a:latin typeface="Arial" panose="020B0604020202020204" pitchFamily="34" charset="0"/>
              <a:cs typeface="Arial" panose="020B0604020202020204" pitchFamily="34" charset="0"/>
            </a:endParaRPr>
          </a:p>
          <a:p>
            <a:pPr marL="868363" lvl="2" indent="-285750" algn="just">
              <a:lnSpc>
                <a:spcPct val="120000"/>
              </a:lnSpc>
              <a:spcBef>
                <a:spcPts val="0"/>
              </a:spcBef>
              <a:spcAft>
                <a:spcPts val="0"/>
              </a:spcAft>
              <a:buFont typeface="Wingdings" panose="05000000000000000000" pitchFamily="2" charset="2"/>
              <a:buChar char="Ø"/>
              <a:defRPr/>
            </a:pPr>
            <a:r>
              <a:rPr lang="en-US" sz="1800" dirty="0" smtClean="0">
                <a:solidFill>
                  <a:srgbClr val="000000"/>
                </a:solidFill>
                <a:latin typeface="Arial" panose="020B0604020202020204" pitchFamily="34" charset="0"/>
                <a:cs typeface="Arial" panose="020B0604020202020204" pitchFamily="34" charset="0"/>
              </a:rPr>
              <a:t>The inherent </a:t>
            </a:r>
            <a:r>
              <a:rPr lang="en-US" sz="1800" dirty="0">
                <a:solidFill>
                  <a:srgbClr val="000000"/>
                </a:solidFill>
                <a:latin typeface="Arial" panose="020B0604020202020204" pitchFamily="34" charset="0"/>
                <a:cs typeface="Arial" panose="020B0604020202020204" pitchFamily="34" charset="0"/>
              </a:rPr>
              <a:t>requirements of the job</a:t>
            </a:r>
            <a:r>
              <a:rPr lang="en-US" sz="1800" dirty="0" smtClean="0">
                <a:solidFill>
                  <a:srgbClr val="000000"/>
                </a:solidFill>
                <a:latin typeface="Arial" panose="020B0604020202020204" pitchFamily="34" charset="0"/>
                <a:cs typeface="Arial" panose="020B0604020202020204" pitchFamily="34" charset="0"/>
              </a:rPr>
              <a:t>. </a:t>
            </a:r>
            <a:endParaRPr lang="en-US" sz="1800" dirty="0">
              <a:solidFill>
                <a:srgbClr val="000000"/>
              </a:solidFill>
              <a:latin typeface="Arial" panose="020B0604020202020204" pitchFamily="34" charset="0"/>
              <a:cs typeface="Arial" panose="020B0604020202020204" pitchFamily="34" charset="0"/>
            </a:endParaRPr>
          </a:p>
          <a:p>
            <a:pPr marL="468313" lvl="1" algn="just">
              <a:lnSpc>
                <a:spcPct val="120000"/>
              </a:lnSpc>
              <a:spcBef>
                <a:spcPts val="0"/>
              </a:spcBef>
              <a:spcAft>
                <a:spcPts val="0"/>
              </a:spcAft>
              <a:buFont typeface="Wingdings" panose="05000000000000000000" pitchFamily="2" charset="2"/>
              <a:buChar char="q"/>
              <a:defRPr/>
            </a:pPr>
            <a:r>
              <a:rPr lang="en-US" sz="1800" dirty="0">
                <a:solidFill>
                  <a:srgbClr val="000000"/>
                </a:solidFill>
                <a:latin typeface="Arial" panose="020B0604020202020204" pitchFamily="34" charset="0"/>
                <a:cs typeface="Arial" panose="020B0604020202020204" pitchFamily="34" charset="0"/>
              </a:rPr>
              <a:t>At least once every five </a:t>
            </a:r>
            <a:r>
              <a:rPr lang="en-US" sz="1800" dirty="0" smtClean="0">
                <a:solidFill>
                  <a:srgbClr val="000000"/>
                </a:solidFill>
                <a:latin typeface="Arial" panose="020B0604020202020204" pitchFamily="34" charset="0"/>
                <a:cs typeface="Arial" panose="020B0604020202020204" pitchFamily="34" charset="0"/>
              </a:rPr>
              <a:t>years </a:t>
            </a:r>
            <a:r>
              <a:rPr lang="en-US" sz="1800" dirty="0">
                <a:solidFill>
                  <a:srgbClr val="000000"/>
                </a:solidFill>
                <a:latin typeface="Arial" panose="020B0604020202020204" pitchFamily="34" charset="0"/>
                <a:cs typeface="Arial" panose="020B0604020202020204" pitchFamily="34" charset="0"/>
              </a:rPr>
              <a:t>review </a:t>
            </a:r>
            <a:r>
              <a:rPr lang="en-US" sz="1800" dirty="0" smtClean="0">
                <a:solidFill>
                  <a:srgbClr val="000000"/>
                </a:solidFill>
                <a:latin typeface="Arial" panose="020B0604020202020204" pitchFamily="34" charset="0"/>
                <a:cs typeface="Arial" panose="020B0604020202020204" pitchFamily="34" charset="0"/>
              </a:rPr>
              <a:t>JDs and </a:t>
            </a:r>
            <a:r>
              <a:rPr lang="en-US" sz="1800" dirty="0">
                <a:solidFill>
                  <a:srgbClr val="000000"/>
                </a:solidFill>
                <a:latin typeface="Arial" panose="020B0604020202020204" pitchFamily="34" charset="0"/>
                <a:cs typeface="Arial" panose="020B0604020202020204" pitchFamily="34" charset="0"/>
              </a:rPr>
              <a:t>titles and, where necessary, redefine them to ensure that they remain </a:t>
            </a:r>
            <a:r>
              <a:rPr lang="en-US" sz="1800" dirty="0" smtClean="0">
                <a:solidFill>
                  <a:srgbClr val="000000"/>
                </a:solidFill>
                <a:latin typeface="Arial" panose="020B0604020202020204" pitchFamily="34" charset="0"/>
                <a:cs typeface="Arial" panose="020B0604020202020204" pitchFamily="34" charset="0"/>
              </a:rPr>
              <a:t>relevant.</a:t>
            </a:r>
            <a:endParaRPr lang="en-US" sz="1800" dirty="0">
              <a:solidFill>
                <a:srgbClr val="000000"/>
              </a:solidFill>
              <a:latin typeface="Arial" panose="020B0604020202020204" pitchFamily="34" charset="0"/>
              <a:cs typeface="Arial" panose="020B0604020202020204" pitchFamily="34" charset="0"/>
            </a:endParaRPr>
          </a:p>
          <a:p>
            <a:pPr marL="468313" lvl="1" algn="just">
              <a:lnSpc>
                <a:spcPct val="120000"/>
              </a:lnSpc>
              <a:spcBef>
                <a:spcPts val="0"/>
              </a:spcBef>
              <a:spcAft>
                <a:spcPts val="0"/>
              </a:spcAft>
              <a:buFont typeface="Wingdings" panose="05000000000000000000" pitchFamily="2" charset="2"/>
              <a:buChar char="q"/>
              <a:defRPr/>
            </a:pPr>
            <a:r>
              <a:rPr lang="en-US" sz="1800" dirty="0">
                <a:solidFill>
                  <a:srgbClr val="000000"/>
                </a:solidFill>
                <a:latin typeface="Arial" panose="020B0604020202020204" pitchFamily="34" charset="0"/>
                <a:cs typeface="Arial" panose="020B0604020202020204" pitchFamily="34" charset="0"/>
              </a:rPr>
              <a:t>Before creating a post for any new job, or filling any vacancy, </a:t>
            </a:r>
            <a:r>
              <a:rPr lang="en-US" sz="1800" dirty="0" smtClean="0">
                <a:solidFill>
                  <a:srgbClr val="000000"/>
                </a:solidFill>
                <a:latin typeface="Arial" panose="020B0604020202020204" pitchFamily="34" charset="0"/>
                <a:cs typeface="Arial" panose="020B0604020202020204" pitchFamily="34" charset="0"/>
              </a:rPr>
              <a:t>establish </a:t>
            </a:r>
            <a:r>
              <a:rPr lang="en-US" sz="1800" dirty="0">
                <a:solidFill>
                  <a:srgbClr val="000000"/>
                </a:solidFill>
                <a:latin typeface="Arial" panose="020B0604020202020204" pitchFamily="34" charset="0"/>
                <a:cs typeface="Arial" panose="020B0604020202020204" pitchFamily="34" charset="0"/>
              </a:rPr>
              <a:t>the need for the </a:t>
            </a:r>
            <a:r>
              <a:rPr lang="en-US" sz="1800" dirty="0" smtClean="0">
                <a:solidFill>
                  <a:srgbClr val="000000"/>
                </a:solidFill>
                <a:latin typeface="Arial" panose="020B0604020202020204" pitchFamily="34" charset="0"/>
                <a:cs typeface="Arial" panose="020B0604020202020204" pitchFamily="34" charset="0"/>
              </a:rPr>
              <a:t>post. </a:t>
            </a:r>
            <a:endParaRPr lang="en-US" sz="1800" dirty="0">
              <a:solidFill>
                <a:srgbClr val="000000"/>
              </a:solidFill>
              <a:latin typeface="Arial" panose="020B0604020202020204" pitchFamily="34" charset="0"/>
              <a:cs typeface="Arial" panose="020B0604020202020204" pitchFamily="34" charset="0"/>
            </a:endParaRPr>
          </a:p>
          <a:p>
            <a:pPr marL="468313" lvl="1" algn="just">
              <a:lnSpc>
                <a:spcPct val="120000"/>
              </a:lnSpc>
              <a:spcBef>
                <a:spcPts val="0"/>
              </a:spcBef>
              <a:spcAft>
                <a:spcPts val="0"/>
              </a:spcAft>
              <a:buFont typeface="Wingdings" panose="05000000000000000000" pitchFamily="2" charset="2"/>
              <a:buChar char="q"/>
              <a:defRPr/>
            </a:pPr>
            <a:r>
              <a:rPr lang="en-US" sz="1800" dirty="0">
                <a:solidFill>
                  <a:srgbClr val="000000"/>
                </a:solidFill>
                <a:latin typeface="Arial" panose="020B0604020202020204" pitchFamily="34" charset="0"/>
                <a:cs typeface="Arial" panose="020B0604020202020204" pitchFamily="34" charset="0"/>
              </a:rPr>
              <a:t>In the case of a new job, </a:t>
            </a:r>
            <a:r>
              <a:rPr lang="en-US" sz="1800" dirty="0" smtClean="0">
                <a:solidFill>
                  <a:srgbClr val="000000"/>
                </a:solidFill>
                <a:latin typeface="Arial" panose="020B0604020202020204" pitchFamily="34" charset="0"/>
                <a:cs typeface="Arial" panose="020B0604020202020204" pitchFamily="34" charset="0"/>
              </a:rPr>
              <a:t>evaluate </a:t>
            </a:r>
            <a:r>
              <a:rPr lang="en-US" sz="1800" dirty="0">
                <a:solidFill>
                  <a:srgbClr val="000000"/>
                </a:solidFill>
                <a:latin typeface="Arial" panose="020B0604020202020204" pitchFamily="34" charset="0"/>
                <a:cs typeface="Arial" panose="020B0604020202020204" pitchFamily="34" charset="0"/>
              </a:rPr>
              <a:t>the job in terms of the job evaluation and job grading system except in the case of jobs determined in terms of an </a:t>
            </a:r>
            <a:r>
              <a:rPr lang="en-US" sz="1800" dirty="0" smtClean="0">
                <a:solidFill>
                  <a:srgbClr val="000000"/>
                </a:solidFill>
                <a:latin typeface="Arial" panose="020B0604020202020204" pitchFamily="34" charset="0"/>
                <a:cs typeface="Arial" panose="020B0604020202020204" pitchFamily="34" charset="0"/>
              </a:rPr>
              <a:t>OSD.</a:t>
            </a:r>
            <a:endParaRPr lang="en-US" sz="1800" b="0" kern="0"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CDAF3C70-3F06-4597-AE16-5F5EF8F327DE}" type="slidenum">
              <a:rPr lang="en-ZA" smtClean="0"/>
              <a:pPr/>
              <a:t>8</a:t>
            </a:fld>
            <a:endParaRPr lang="en-ZA" dirty="0"/>
          </a:p>
        </p:txBody>
      </p:sp>
      <p:grpSp>
        <p:nvGrpSpPr>
          <p:cNvPr id="7" name="Group 6"/>
          <p:cNvGrpSpPr/>
          <p:nvPr/>
        </p:nvGrpSpPr>
        <p:grpSpPr>
          <a:xfrm>
            <a:off x="401748" y="1916832"/>
            <a:ext cx="8320076" cy="792088"/>
            <a:chOff x="401748" y="1700808"/>
            <a:chExt cx="8130692" cy="792088"/>
          </a:xfrm>
        </p:grpSpPr>
        <p:sp>
          <p:nvSpPr>
            <p:cNvPr id="5" name="Rectangle 4"/>
            <p:cNvSpPr/>
            <p:nvPr/>
          </p:nvSpPr>
          <p:spPr>
            <a:xfrm>
              <a:off x="971600" y="1844824"/>
              <a:ext cx="7560840" cy="504056"/>
            </a:xfrm>
            <a:prstGeom prst="rect">
              <a:avLst/>
            </a:prstGeom>
            <a:solidFill>
              <a:schemeClr val="accent5">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0000"/>
                  </a:solidFill>
                  <a:latin typeface="Arial" panose="020B0604020202020204" pitchFamily="34" charset="0"/>
                  <a:cs typeface="Arial" panose="020B0604020202020204" pitchFamily="34" charset="0"/>
                </a:rPr>
                <a:t>Creation of a post, job descriptions and job titles </a:t>
              </a:r>
            </a:p>
          </p:txBody>
        </p:sp>
        <p:sp>
          <p:nvSpPr>
            <p:cNvPr id="3" name="Oval 2"/>
            <p:cNvSpPr/>
            <p:nvPr/>
          </p:nvSpPr>
          <p:spPr>
            <a:xfrm>
              <a:off x="401748" y="1700808"/>
              <a:ext cx="792088" cy="792088"/>
            </a:xfrm>
            <a:prstGeom prst="ellipse">
              <a:avLst/>
            </a:prstGeom>
            <a:solidFill>
              <a:schemeClr val="accent5">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smtClean="0">
                  <a:latin typeface="Arial Black" panose="020B0A04020102020204" pitchFamily="34" charset="0"/>
                </a:rPr>
                <a:t>1</a:t>
              </a:r>
              <a:endParaRPr lang="en-ZA" sz="2000" dirty="0">
                <a:latin typeface="Arial Black" panose="020B0A04020102020204" pitchFamily="34" charset="0"/>
              </a:endParaRPr>
            </a:p>
          </p:txBody>
        </p:sp>
      </p:grpSp>
    </p:spTree>
    <p:extLst>
      <p:ext uri="{BB962C8B-B14F-4D97-AF65-F5344CB8AC3E}">
        <p14:creationId xmlns:p14="http://schemas.microsoft.com/office/powerpoint/2010/main" xmlns="" val="4807991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80528" y="126499"/>
            <a:ext cx="9649072" cy="461665"/>
          </a:xfrm>
          <a:prstGeom prst="rect">
            <a:avLst/>
          </a:prstGeom>
          <a:noFill/>
        </p:spPr>
        <p:txBody>
          <a:bodyPr wrap="square" rtlCol="0">
            <a:spAutoFit/>
          </a:bodyPr>
          <a:lstStyle/>
          <a:p>
            <a:pPr algn="ctr"/>
            <a:r>
              <a:rPr lang="en-US" sz="2200" b="1" dirty="0">
                <a:solidFill>
                  <a:schemeClr val="accent2">
                    <a:lumMod val="75000"/>
                  </a:schemeClr>
                </a:solidFill>
                <a:latin typeface="Arial" panose="020B0604020202020204" pitchFamily="34" charset="0"/>
                <a:cs typeface="Arial" panose="020B0604020202020204" pitchFamily="34" charset="0"/>
              </a:rPr>
              <a:t>THE RECRUITMENT AND SELECTION PROCESS </a:t>
            </a:r>
            <a:r>
              <a:rPr lang="en-US" sz="1600" b="1" dirty="0">
                <a:solidFill>
                  <a:schemeClr val="accent2">
                    <a:lumMod val="75000"/>
                  </a:schemeClr>
                </a:solidFill>
                <a:latin typeface="Arial" panose="020B0604020202020204" pitchFamily="34" charset="0"/>
                <a:cs typeface="Arial" panose="020B0604020202020204" pitchFamily="34" charset="0"/>
              </a:rPr>
              <a:t>(2)</a:t>
            </a:r>
            <a:r>
              <a:rPr lang="en-US" sz="2400" b="1" dirty="0" smtClean="0">
                <a:solidFill>
                  <a:srgbClr val="006666"/>
                </a:solidFill>
                <a:latin typeface="Arial" panose="020B0604020202020204" pitchFamily="34" charset="0"/>
                <a:cs typeface="Arial" panose="020B0604020202020204" pitchFamily="34" charset="0"/>
              </a:rPr>
              <a:t>    </a:t>
            </a:r>
          </a:p>
        </p:txBody>
      </p:sp>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422972" y="6597352"/>
            <a:ext cx="221036" cy="267570"/>
          </a:xfrm>
          <a:prstGeom prst="rect">
            <a:avLst/>
          </a:prstGeom>
        </p:spPr>
      </p:pic>
      <p:sp>
        <p:nvSpPr>
          <p:cNvPr id="13" name="Content Placeholder 2"/>
          <p:cNvSpPr txBox="1">
            <a:spLocks/>
          </p:cNvSpPr>
          <p:nvPr/>
        </p:nvSpPr>
        <p:spPr bwMode="auto">
          <a:xfrm>
            <a:off x="412125" y="1514775"/>
            <a:ext cx="8308526" cy="2644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algn="just">
              <a:lnSpc>
                <a:spcPct val="110000"/>
              </a:lnSpc>
              <a:spcBef>
                <a:spcPts val="0"/>
              </a:spcBef>
              <a:buFont typeface="Wingdings" panose="05000000000000000000" pitchFamily="2" charset="2"/>
              <a:buChar char="§"/>
              <a:defRPr/>
            </a:pPr>
            <a:r>
              <a:rPr lang="en-US" sz="1800" dirty="0" smtClean="0">
                <a:latin typeface="Arial" panose="020B0604020202020204" pitchFamily="34" charset="0"/>
                <a:ea typeface="ＭＳ Ｐゴシック" charset="0"/>
                <a:cs typeface="Arial" panose="020B0604020202020204" pitchFamily="34" charset="0"/>
              </a:rPr>
              <a:t>The </a:t>
            </a:r>
            <a:r>
              <a:rPr lang="en-US" sz="1800" dirty="0">
                <a:latin typeface="Arial" panose="020B0604020202020204" pitchFamily="34" charset="0"/>
                <a:ea typeface="ＭＳ Ｐゴシック" charset="0"/>
                <a:cs typeface="Arial" panose="020B0604020202020204" pitchFamily="34" charset="0"/>
              </a:rPr>
              <a:t>MPSA shall determine­ a job evaluation and job grading system or systems that shall be utilised in the public service to ensure work of equal value is remunerated equally.</a:t>
            </a:r>
          </a:p>
          <a:p>
            <a:pPr algn="just">
              <a:lnSpc>
                <a:spcPct val="110000"/>
              </a:lnSpc>
              <a:spcBef>
                <a:spcPts val="0"/>
              </a:spcBef>
              <a:buFont typeface="Wingdings" panose="05000000000000000000" pitchFamily="2" charset="2"/>
              <a:buChar char="§"/>
              <a:defRPr/>
            </a:pPr>
            <a:r>
              <a:rPr lang="en-US" sz="1800" dirty="0">
                <a:latin typeface="Arial" panose="020B0604020202020204" pitchFamily="34" charset="0"/>
                <a:ea typeface="ＭＳ Ｐゴシック" charset="0"/>
                <a:cs typeface="Arial" panose="020B0604020202020204" pitchFamily="34" charset="0"/>
              </a:rPr>
              <a:t>Prior to a post being advertised, </a:t>
            </a:r>
            <a:r>
              <a:rPr lang="en-US" sz="1800" dirty="0" smtClean="0">
                <a:latin typeface="Arial" panose="020B0604020202020204" pitchFamily="34" charset="0"/>
                <a:ea typeface="ＭＳ Ｐゴシック" charset="0"/>
                <a:cs typeface="Arial" panose="020B0604020202020204" pitchFamily="34" charset="0"/>
              </a:rPr>
              <a:t>a </a:t>
            </a:r>
            <a:r>
              <a:rPr lang="en-US" sz="1800" dirty="0">
                <a:latin typeface="Arial" panose="020B0604020202020204" pitchFamily="34" charset="0"/>
                <a:ea typeface="ＭＳ Ｐゴシック" charset="0"/>
                <a:cs typeface="Arial" panose="020B0604020202020204" pitchFamily="34" charset="0"/>
              </a:rPr>
              <a:t>job evaluation </a:t>
            </a:r>
            <a:r>
              <a:rPr lang="en-US" sz="1800" dirty="0" smtClean="0">
                <a:latin typeface="Arial" panose="020B0604020202020204" pitchFamily="34" charset="0"/>
                <a:ea typeface="ＭＳ Ｐゴシック" charset="0"/>
                <a:cs typeface="Arial" panose="020B0604020202020204" pitchFamily="34" charset="0"/>
              </a:rPr>
              <a:t>has to be conducted in respect of new </a:t>
            </a:r>
            <a:r>
              <a:rPr lang="en-US" sz="1800" dirty="0">
                <a:latin typeface="Arial" panose="020B0604020202020204" pitchFamily="34" charset="0"/>
                <a:ea typeface="ＭＳ Ｐゴシック" charset="0"/>
                <a:cs typeface="Arial" panose="020B0604020202020204" pitchFamily="34" charset="0"/>
              </a:rPr>
              <a:t>posts and posts from post level 9 and </a:t>
            </a:r>
            <a:r>
              <a:rPr lang="en-US" sz="1800" dirty="0" smtClean="0">
                <a:latin typeface="Arial" panose="020B0604020202020204" pitchFamily="34" charset="0"/>
                <a:ea typeface="ＭＳ Ｐゴシック" charset="0"/>
                <a:cs typeface="Arial" panose="020B0604020202020204" pitchFamily="34" charset="0"/>
              </a:rPr>
              <a:t>upwards.</a:t>
            </a:r>
            <a:endParaRPr lang="en-US" sz="1800" dirty="0">
              <a:latin typeface="Arial" panose="020B0604020202020204" pitchFamily="34" charset="0"/>
              <a:ea typeface="ＭＳ Ｐゴシック" charset="0"/>
              <a:cs typeface="Arial" panose="020B0604020202020204" pitchFamily="34" charset="0"/>
            </a:endParaRPr>
          </a:p>
          <a:p>
            <a:pPr algn="just">
              <a:lnSpc>
                <a:spcPct val="110000"/>
              </a:lnSpc>
              <a:spcBef>
                <a:spcPts val="0"/>
              </a:spcBef>
              <a:buFont typeface="Wingdings" panose="05000000000000000000" pitchFamily="2" charset="2"/>
              <a:buChar char="§"/>
              <a:defRPr/>
            </a:pPr>
            <a:r>
              <a:rPr lang="en-US" sz="1800" dirty="0" smtClean="0">
                <a:latin typeface="Arial" panose="020B0604020202020204" pitchFamily="34" charset="0"/>
                <a:ea typeface="ＭＳ Ｐゴシック" charset="0"/>
                <a:cs typeface="Arial" panose="020B0604020202020204" pitchFamily="34" charset="0"/>
              </a:rPr>
              <a:t>It should be ensured </a:t>
            </a:r>
            <a:r>
              <a:rPr lang="en-US" sz="1800" dirty="0">
                <a:latin typeface="Arial" panose="020B0604020202020204" pitchFamily="34" charset="0"/>
                <a:ea typeface="ＭＳ Ｐゴシック" charset="0"/>
                <a:cs typeface="Arial" panose="020B0604020202020204" pitchFamily="34" charset="0"/>
              </a:rPr>
              <a:t>that the grade of a post </a:t>
            </a:r>
            <a:r>
              <a:rPr lang="en-US" sz="1800" dirty="0" smtClean="0">
                <a:latin typeface="Arial" panose="020B0604020202020204" pitchFamily="34" charset="0"/>
                <a:ea typeface="ＭＳ Ｐゴシック" charset="0"/>
                <a:cs typeface="Arial" panose="020B0604020202020204" pitchFamily="34" charset="0"/>
              </a:rPr>
              <a:t>to correspond with­ the job evaluation in terms of the evaluation system.</a:t>
            </a:r>
            <a:endParaRPr lang="en-US" sz="1800" dirty="0">
              <a:latin typeface="Arial" panose="020B0604020202020204" pitchFamily="34" charset="0"/>
              <a:ea typeface="ＭＳ Ｐゴシック" charset="0"/>
              <a:cs typeface="Arial" panose="020B0604020202020204" pitchFamily="34" charset="0"/>
            </a:endParaRPr>
          </a:p>
          <a:p>
            <a:pPr algn="just">
              <a:lnSpc>
                <a:spcPct val="110000"/>
              </a:lnSpc>
              <a:spcBef>
                <a:spcPts val="0"/>
              </a:spcBef>
              <a:buFont typeface="Wingdings" panose="05000000000000000000" pitchFamily="2" charset="2"/>
              <a:buChar char="§"/>
              <a:defRPr/>
            </a:pPr>
            <a:r>
              <a:rPr lang="en-US" sz="1800" dirty="0">
                <a:latin typeface="Arial" panose="020B0604020202020204" pitchFamily="34" charset="0"/>
                <a:ea typeface="ＭＳ Ｐゴシック" charset="0"/>
                <a:cs typeface="Arial" panose="020B0604020202020204" pitchFamily="34" charset="0"/>
              </a:rPr>
              <a:t>Posts designated under the Occupational </a:t>
            </a:r>
            <a:r>
              <a:rPr lang="en-US" sz="1800" dirty="0" smtClean="0">
                <a:latin typeface="Arial" panose="020B0604020202020204" pitchFamily="34" charset="0"/>
                <a:ea typeface="ＭＳ Ｐゴシック" charset="0"/>
                <a:cs typeface="Arial" panose="020B0604020202020204" pitchFamily="34" charset="0"/>
              </a:rPr>
              <a:t>Specific </a:t>
            </a:r>
            <a:r>
              <a:rPr lang="en-US" sz="1800" dirty="0">
                <a:latin typeface="Arial" panose="020B0604020202020204" pitchFamily="34" charset="0"/>
                <a:ea typeface="ＭＳ Ｐゴシック" charset="0"/>
                <a:cs typeface="Arial" panose="020B0604020202020204" pitchFamily="34" charset="0"/>
              </a:rPr>
              <a:t>Designation (OSD) shall be dealt with in terms of the determinations from the MPSA</a:t>
            </a:r>
            <a:r>
              <a:rPr lang="en-US" sz="1800" dirty="0" smtClean="0">
                <a:latin typeface="Arial" panose="020B0604020202020204" pitchFamily="34" charset="0"/>
                <a:ea typeface="ＭＳ Ｐゴシック" charset="0"/>
                <a:cs typeface="Arial" panose="020B0604020202020204" pitchFamily="34" charset="0"/>
              </a:rPr>
              <a:t>.</a:t>
            </a:r>
          </a:p>
          <a:p>
            <a:pPr algn="just">
              <a:lnSpc>
                <a:spcPct val="110000"/>
              </a:lnSpc>
              <a:spcBef>
                <a:spcPts val="0"/>
              </a:spcBef>
              <a:buFont typeface="Wingdings" panose="05000000000000000000" pitchFamily="2" charset="2"/>
              <a:buChar char="§"/>
              <a:defRPr/>
            </a:pPr>
            <a:endParaRPr lang="en-US" sz="1800" dirty="0">
              <a:latin typeface="Arial" panose="020B0604020202020204" pitchFamily="34" charset="0"/>
              <a:ea typeface="ＭＳ Ｐゴシック" charset="0"/>
              <a:cs typeface="Arial" panose="020B0604020202020204" pitchFamily="34" charset="0"/>
            </a:endParaRPr>
          </a:p>
          <a:p>
            <a:pPr algn="just">
              <a:lnSpc>
                <a:spcPct val="110000"/>
              </a:lnSpc>
              <a:spcBef>
                <a:spcPts val="0"/>
              </a:spcBef>
              <a:buFont typeface="Wingdings" panose="05000000000000000000" pitchFamily="2" charset="2"/>
              <a:buChar char="§"/>
              <a:defRPr/>
            </a:pPr>
            <a:endParaRPr lang="en-US" sz="1800" dirty="0" smtClean="0">
              <a:latin typeface="Arial" panose="020B0604020202020204" pitchFamily="34" charset="0"/>
              <a:ea typeface="ＭＳ Ｐゴシック" charset="0"/>
              <a:cs typeface="Arial" panose="020B0604020202020204" pitchFamily="34" charset="0"/>
            </a:endParaRPr>
          </a:p>
          <a:p>
            <a:pPr algn="just">
              <a:lnSpc>
                <a:spcPct val="110000"/>
              </a:lnSpc>
              <a:spcBef>
                <a:spcPts val="0"/>
              </a:spcBef>
              <a:buFont typeface="Wingdings" panose="05000000000000000000" pitchFamily="2" charset="2"/>
              <a:buChar char="§"/>
              <a:defRPr/>
            </a:pPr>
            <a:endParaRPr lang="en-US" sz="1800" dirty="0">
              <a:latin typeface="Arial" panose="020B0604020202020204" pitchFamily="34" charset="0"/>
              <a:ea typeface="ＭＳ Ｐゴシック" charset="0"/>
              <a:cs typeface="Arial" panose="020B0604020202020204" pitchFamily="34" charset="0"/>
            </a:endParaRPr>
          </a:p>
          <a:p>
            <a:pPr algn="just">
              <a:lnSpc>
                <a:spcPct val="110000"/>
              </a:lnSpc>
              <a:spcBef>
                <a:spcPts val="0"/>
              </a:spcBef>
              <a:buFont typeface="Wingdings" panose="05000000000000000000" pitchFamily="2" charset="2"/>
              <a:buChar char="§"/>
              <a:defRPr/>
            </a:pPr>
            <a:endParaRPr lang="en-US" sz="1800" dirty="0" smtClean="0">
              <a:latin typeface="Arial" panose="020B0604020202020204" pitchFamily="34" charset="0"/>
              <a:ea typeface="ＭＳ Ｐゴシック" charset="0"/>
              <a:cs typeface="Arial" panose="020B0604020202020204" pitchFamily="34" charset="0"/>
            </a:endParaRPr>
          </a:p>
          <a:p>
            <a:pPr algn="just">
              <a:lnSpc>
                <a:spcPct val="110000"/>
              </a:lnSpc>
              <a:spcBef>
                <a:spcPts val="0"/>
              </a:spcBef>
              <a:buFont typeface="Wingdings" panose="05000000000000000000" pitchFamily="2" charset="2"/>
              <a:buChar char="§"/>
              <a:defRPr/>
            </a:pPr>
            <a:endParaRPr lang="en-US" sz="1800" dirty="0">
              <a:latin typeface="Arial" panose="020B0604020202020204" pitchFamily="34" charset="0"/>
              <a:ea typeface="ＭＳ Ｐゴシック" charset="0"/>
              <a:cs typeface="Arial" panose="020B0604020202020204" pitchFamily="34" charset="0"/>
            </a:endParaRPr>
          </a:p>
          <a:p>
            <a:pPr algn="just">
              <a:lnSpc>
                <a:spcPct val="110000"/>
              </a:lnSpc>
              <a:spcBef>
                <a:spcPts val="0"/>
              </a:spcBef>
              <a:buFont typeface="Wingdings" panose="05000000000000000000" pitchFamily="2" charset="2"/>
              <a:buChar char="§"/>
              <a:defRPr/>
            </a:pPr>
            <a:endParaRPr lang="en-US" sz="1800" dirty="0" smtClean="0">
              <a:latin typeface="Arial" panose="020B0604020202020204" pitchFamily="34" charset="0"/>
              <a:ea typeface="ＭＳ Ｐゴシック" charset="0"/>
              <a:cs typeface="Arial" panose="020B0604020202020204" pitchFamily="34" charset="0"/>
            </a:endParaRPr>
          </a:p>
          <a:p>
            <a:pPr algn="just">
              <a:lnSpc>
                <a:spcPct val="110000"/>
              </a:lnSpc>
              <a:spcBef>
                <a:spcPts val="0"/>
              </a:spcBef>
              <a:buFont typeface="Wingdings" panose="05000000000000000000" pitchFamily="2" charset="2"/>
              <a:buChar char="§"/>
              <a:defRPr/>
            </a:pPr>
            <a:endParaRPr lang="en-US" sz="1800" dirty="0">
              <a:latin typeface="Arial" panose="020B0604020202020204" pitchFamily="34" charset="0"/>
              <a:ea typeface="ＭＳ Ｐゴシック" charset="0"/>
              <a:cs typeface="Arial" panose="020B0604020202020204" pitchFamily="34" charset="0"/>
            </a:endParaRPr>
          </a:p>
          <a:p>
            <a:pPr algn="just">
              <a:lnSpc>
                <a:spcPct val="110000"/>
              </a:lnSpc>
              <a:spcBef>
                <a:spcPts val="0"/>
              </a:spcBef>
              <a:buFont typeface="Wingdings" panose="05000000000000000000" pitchFamily="2" charset="2"/>
              <a:buChar char="§"/>
              <a:defRPr/>
            </a:pPr>
            <a:endParaRPr lang="en-US" sz="1800" dirty="0" smtClean="0">
              <a:latin typeface="Arial" panose="020B0604020202020204" pitchFamily="34" charset="0"/>
              <a:ea typeface="ＭＳ Ｐゴシック" charset="0"/>
              <a:cs typeface="Arial" panose="020B0604020202020204" pitchFamily="34" charset="0"/>
            </a:endParaRPr>
          </a:p>
          <a:p>
            <a:pPr algn="just">
              <a:lnSpc>
                <a:spcPct val="110000"/>
              </a:lnSpc>
              <a:spcBef>
                <a:spcPts val="0"/>
              </a:spcBef>
              <a:buFont typeface="Wingdings" panose="05000000000000000000" pitchFamily="2" charset="2"/>
              <a:buChar char="§"/>
              <a:defRPr/>
            </a:pPr>
            <a:endParaRPr lang="en-US" sz="1800" dirty="0">
              <a:latin typeface="Arial" panose="020B0604020202020204" pitchFamily="34" charset="0"/>
              <a:ea typeface="ＭＳ Ｐゴシック" charset="0"/>
              <a:cs typeface="Arial" panose="020B0604020202020204" pitchFamily="34" charset="0"/>
            </a:endParaRPr>
          </a:p>
          <a:p>
            <a:pPr algn="just">
              <a:lnSpc>
                <a:spcPct val="110000"/>
              </a:lnSpc>
              <a:spcBef>
                <a:spcPts val="0"/>
              </a:spcBef>
              <a:buFont typeface="Wingdings" panose="05000000000000000000" pitchFamily="2" charset="2"/>
              <a:buChar char="§"/>
              <a:defRPr/>
            </a:pPr>
            <a:endParaRPr lang="en-US" sz="1800" dirty="0" smtClean="0">
              <a:latin typeface="Arial" panose="020B0604020202020204" pitchFamily="34" charset="0"/>
              <a:ea typeface="ＭＳ Ｐゴシック" charset="0"/>
              <a:cs typeface="Arial" panose="020B0604020202020204" pitchFamily="34" charset="0"/>
            </a:endParaRPr>
          </a:p>
          <a:p>
            <a:pPr algn="just">
              <a:lnSpc>
                <a:spcPct val="110000"/>
              </a:lnSpc>
              <a:spcBef>
                <a:spcPts val="0"/>
              </a:spcBef>
              <a:buFont typeface="Wingdings" panose="05000000000000000000" pitchFamily="2" charset="2"/>
              <a:buChar char="§"/>
              <a:defRPr/>
            </a:pPr>
            <a:endParaRPr lang="en-US" sz="1800" dirty="0">
              <a:latin typeface="Arial" panose="020B0604020202020204" pitchFamily="34" charset="0"/>
              <a:ea typeface="ＭＳ Ｐゴシック" charset="0"/>
              <a:cs typeface="Arial" panose="020B0604020202020204" pitchFamily="34" charset="0"/>
            </a:endParaRPr>
          </a:p>
          <a:p>
            <a:pPr algn="just">
              <a:lnSpc>
                <a:spcPct val="110000"/>
              </a:lnSpc>
              <a:spcBef>
                <a:spcPts val="0"/>
              </a:spcBef>
              <a:buFont typeface="Wingdings" panose="05000000000000000000" pitchFamily="2" charset="2"/>
              <a:buChar char="§"/>
              <a:defRPr/>
            </a:pPr>
            <a:endParaRPr lang="en-US" sz="1800" dirty="0" smtClean="0">
              <a:latin typeface="Arial" panose="020B0604020202020204" pitchFamily="34" charset="0"/>
              <a:ea typeface="ＭＳ Ｐゴシック"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CDAF3C70-3F06-4597-AE16-5F5EF8F327DE}" type="slidenum">
              <a:rPr lang="en-ZA" smtClean="0"/>
              <a:pPr/>
              <a:t>9</a:t>
            </a:fld>
            <a:endParaRPr lang="en-ZA" dirty="0"/>
          </a:p>
        </p:txBody>
      </p:sp>
      <p:grpSp>
        <p:nvGrpSpPr>
          <p:cNvPr id="7" name="Group 6"/>
          <p:cNvGrpSpPr/>
          <p:nvPr/>
        </p:nvGrpSpPr>
        <p:grpSpPr>
          <a:xfrm>
            <a:off x="346329" y="713831"/>
            <a:ext cx="8374322" cy="792088"/>
            <a:chOff x="401748" y="1700808"/>
            <a:chExt cx="8130692" cy="792088"/>
          </a:xfrm>
        </p:grpSpPr>
        <p:sp>
          <p:nvSpPr>
            <p:cNvPr id="8" name="Rectangle 7"/>
            <p:cNvSpPr/>
            <p:nvPr/>
          </p:nvSpPr>
          <p:spPr>
            <a:xfrm>
              <a:off x="971600" y="1844824"/>
              <a:ext cx="7560840" cy="504056"/>
            </a:xfrm>
            <a:prstGeom prst="rect">
              <a:avLst/>
            </a:prstGeom>
            <a:solidFill>
              <a:schemeClr val="accent5">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0000"/>
                  </a:solidFill>
                  <a:latin typeface="Arial" panose="020B0604020202020204" pitchFamily="34" charset="0"/>
                  <a:cs typeface="Arial" panose="020B0604020202020204" pitchFamily="34" charset="0"/>
                </a:rPr>
                <a:t>Job Evaluation</a:t>
              </a:r>
              <a:endParaRPr lang="en-US" b="1" dirty="0">
                <a:solidFill>
                  <a:srgbClr val="000000"/>
                </a:solidFill>
                <a:latin typeface="Arial" panose="020B0604020202020204" pitchFamily="34" charset="0"/>
                <a:cs typeface="Arial" panose="020B0604020202020204" pitchFamily="34" charset="0"/>
              </a:endParaRPr>
            </a:p>
          </p:txBody>
        </p:sp>
        <p:sp>
          <p:nvSpPr>
            <p:cNvPr id="9" name="Oval 8"/>
            <p:cNvSpPr/>
            <p:nvPr/>
          </p:nvSpPr>
          <p:spPr>
            <a:xfrm>
              <a:off x="401748" y="1700808"/>
              <a:ext cx="792088" cy="792088"/>
            </a:xfrm>
            <a:prstGeom prst="ellipse">
              <a:avLst/>
            </a:prstGeom>
            <a:solidFill>
              <a:schemeClr val="accent5">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smtClean="0">
                  <a:latin typeface="Arial Black" panose="020B0A04020102020204" pitchFamily="34" charset="0"/>
                </a:rPr>
                <a:t>2</a:t>
              </a:r>
              <a:endParaRPr lang="en-ZA" sz="2000" dirty="0">
                <a:latin typeface="Arial Black" panose="020B0A04020102020204" pitchFamily="34" charset="0"/>
              </a:endParaRPr>
            </a:p>
          </p:txBody>
        </p:sp>
      </p:grpSp>
      <p:sp>
        <p:nvSpPr>
          <p:cNvPr id="10" name="Content Placeholder 2"/>
          <p:cNvSpPr txBox="1">
            <a:spLocks/>
          </p:cNvSpPr>
          <p:nvPr/>
        </p:nvSpPr>
        <p:spPr bwMode="auto">
          <a:xfrm>
            <a:off x="393401" y="5083871"/>
            <a:ext cx="8303150" cy="12339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algn="just">
              <a:lnSpc>
                <a:spcPct val="110000"/>
              </a:lnSpc>
              <a:spcBef>
                <a:spcPts val="0"/>
              </a:spcBef>
              <a:buFont typeface="Wingdings" panose="05000000000000000000" pitchFamily="2" charset="2"/>
              <a:buChar char="§"/>
              <a:defRPr/>
            </a:pPr>
            <a:r>
              <a:rPr lang="en-US" sz="1800" dirty="0" smtClean="0">
                <a:latin typeface="Arial" panose="020B0604020202020204" pitchFamily="34" charset="0"/>
                <a:ea typeface="ＭＳ Ｐゴシック" charset="0"/>
                <a:cs typeface="Arial" panose="020B0604020202020204" pitchFamily="34" charset="0"/>
              </a:rPr>
              <a:t>A funded post </a:t>
            </a:r>
            <a:r>
              <a:rPr lang="en-US" sz="1800" dirty="0">
                <a:latin typeface="Arial" panose="020B0604020202020204" pitchFamily="34" charset="0"/>
                <a:ea typeface="ＭＳ Ｐゴシック" charset="0"/>
                <a:cs typeface="Arial" panose="020B0604020202020204" pitchFamily="34" charset="0"/>
              </a:rPr>
              <a:t>shall be advertised within six months after becoming vacant and be filled within twelve months after becoming </a:t>
            </a:r>
            <a:r>
              <a:rPr lang="en-US" sz="1800" dirty="0" smtClean="0">
                <a:latin typeface="Arial" panose="020B0604020202020204" pitchFamily="34" charset="0"/>
                <a:ea typeface="ＭＳ Ｐゴシック" charset="0"/>
                <a:cs typeface="Arial" panose="020B0604020202020204" pitchFamily="34" charset="0"/>
              </a:rPr>
              <a:t>vacant.</a:t>
            </a:r>
          </a:p>
          <a:p>
            <a:pPr algn="just">
              <a:lnSpc>
                <a:spcPct val="110000"/>
              </a:lnSpc>
              <a:spcBef>
                <a:spcPts val="0"/>
              </a:spcBef>
              <a:buFont typeface="Wingdings" panose="05000000000000000000" pitchFamily="2" charset="2"/>
              <a:buChar char="§"/>
              <a:defRPr/>
            </a:pPr>
            <a:r>
              <a:rPr lang="en-GB" sz="1800" dirty="0">
                <a:latin typeface="Arial" panose="020B0604020202020204" pitchFamily="34" charset="0"/>
                <a:cs typeface="Arial" panose="020B0604020202020204" pitchFamily="34" charset="0"/>
              </a:rPr>
              <a:t>Vacant posts must are advertised, as efficiently and effectively as possible, to reach the entire pool of potential applicants, including designated groups</a:t>
            </a:r>
            <a:r>
              <a:rPr lang="en-GB" sz="1800" dirty="0" smtClean="0">
                <a:latin typeface="Arial" panose="020B0604020202020204" pitchFamily="34" charset="0"/>
                <a:cs typeface="Arial" panose="020B0604020202020204" pitchFamily="34" charset="0"/>
              </a:rPr>
              <a:t>.</a:t>
            </a:r>
            <a:endParaRPr lang="en-US" sz="1800" dirty="0" smtClean="0">
              <a:latin typeface="Arial" panose="020B0604020202020204" pitchFamily="34" charset="0"/>
              <a:ea typeface="ＭＳ Ｐゴシック" charset="0"/>
              <a:cs typeface="Arial" panose="020B0604020202020204" pitchFamily="34" charset="0"/>
            </a:endParaRPr>
          </a:p>
          <a:p>
            <a:pPr algn="just">
              <a:lnSpc>
                <a:spcPct val="110000"/>
              </a:lnSpc>
              <a:spcBef>
                <a:spcPts val="0"/>
              </a:spcBef>
              <a:buFont typeface="Wingdings" panose="05000000000000000000" pitchFamily="2" charset="2"/>
              <a:buChar char="§"/>
              <a:defRPr/>
            </a:pPr>
            <a:endParaRPr lang="en-US" sz="1800" dirty="0">
              <a:latin typeface="Arial" panose="020B0604020202020204" pitchFamily="34" charset="0"/>
              <a:ea typeface="ＭＳ Ｐゴシック" charset="0"/>
              <a:cs typeface="Arial" panose="020B0604020202020204" pitchFamily="34" charset="0"/>
            </a:endParaRPr>
          </a:p>
          <a:p>
            <a:pPr algn="just">
              <a:lnSpc>
                <a:spcPct val="110000"/>
              </a:lnSpc>
              <a:spcBef>
                <a:spcPts val="0"/>
              </a:spcBef>
              <a:buFont typeface="Wingdings" panose="05000000000000000000" pitchFamily="2" charset="2"/>
              <a:buChar char="§"/>
              <a:defRPr/>
            </a:pPr>
            <a:endParaRPr lang="en-US" sz="1800" dirty="0" smtClean="0">
              <a:latin typeface="Arial" panose="020B0604020202020204" pitchFamily="34" charset="0"/>
              <a:ea typeface="ＭＳ Ｐゴシック" charset="0"/>
              <a:cs typeface="Arial" panose="020B0604020202020204" pitchFamily="34" charset="0"/>
            </a:endParaRPr>
          </a:p>
        </p:txBody>
      </p:sp>
      <p:grpSp>
        <p:nvGrpSpPr>
          <p:cNvPr id="11" name="Group 10"/>
          <p:cNvGrpSpPr/>
          <p:nvPr/>
        </p:nvGrpSpPr>
        <p:grpSpPr>
          <a:xfrm>
            <a:off x="223581" y="4348760"/>
            <a:ext cx="8472970" cy="792088"/>
            <a:chOff x="401748" y="1700808"/>
            <a:chExt cx="8130692" cy="792088"/>
          </a:xfrm>
        </p:grpSpPr>
        <p:sp>
          <p:nvSpPr>
            <p:cNvPr id="12" name="Rectangle 11"/>
            <p:cNvSpPr/>
            <p:nvPr/>
          </p:nvSpPr>
          <p:spPr>
            <a:xfrm>
              <a:off x="971600" y="1844824"/>
              <a:ext cx="7560840" cy="504056"/>
            </a:xfrm>
            <a:prstGeom prst="rect">
              <a:avLst/>
            </a:prstGeom>
            <a:solidFill>
              <a:schemeClr val="accent5">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0000"/>
                  </a:solidFill>
                  <a:latin typeface="Arial" panose="020B0604020202020204" pitchFamily="34" charset="0"/>
                  <a:cs typeface="Arial" panose="020B0604020202020204" pitchFamily="34" charset="0"/>
                </a:rPr>
                <a:t>Advertising</a:t>
              </a:r>
              <a:endParaRPr lang="en-US" b="1" dirty="0">
                <a:solidFill>
                  <a:srgbClr val="000000"/>
                </a:solidFill>
                <a:latin typeface="Arial" panose="020B0604020202020204" pitchFamily="34" charset="0"/>
                <a:cs typeface="Arial" panose="020B0604020202020204" pitchFamily="34" charset="0"/>
              </a:endParaRPr>
            </a:p>
          </p:txBody>
        </p:sp>
        <p:sp>
          <p:nvSpPr>
            <p:cNvPr id="14" name="Oval 13"/>
            <p:cNvSpPr/>
            <p:nvPr/>
          </p:nvSpPr>
          <p:spPr>
            <a:xfrm>
              <a:off x="401748" y="1700808"/>
              <a:ext cx="792088" cy="792088"/>
            </a:xfrm>
            <a:prstGeom prst="ellipse">
              <a:avLst/>
            </a:prstGeom>
            <a:solidFill>
              <a:schemeClr val="accent5">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smtClean="0">
                  <a:latin typeface="Arial Black" panose="020B0A04020102020204" pitchFamily="34" charset="0"/>
                </a:rPr>
                <a:t>3</a:t>
              </a:r>
              <a:endParaRPr lang="en-ZA" sz="2000" dirty="0">
                <a:latin typeface="Arial Black" panose="020B0A04020102020204" pitchFamily="34" charset="0"/>
              </a:endParaRPr>
            </a:p>
          </p:txBody>
        </p:sp>
      </p:grpSp>
    </p:spTree>
    <p:extLst>
      <p:ext uri="{BB962C8B-B14F-4D97-AF65-F5344CB8AC3E}">
        <p14:creationId xmlns:p14="http://schemas.microsoft.com/office/powerpoint/2010/main" xmlns="" val="154436570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7604</TotalTime>
  <Words>4668</Words>
  <Application>Microsoft Office PowerPoint</Application>
  <PresentationFormat>On-screen Show (4:3)</PresentationFormat>
  <Paragraphs>298</Paragraphs>
  <Slides>36</Slides>
  <Notes>2</Notes>
  <HiddenSlides>0</HiddenSlides>
  <MMClips>0</MMClips>
  <ScaleCrop>false</ScaleCrop>
  <HeadingPairs>
    <vt:vector size="4" baseType="variant">
      <vt:variant>
        <vt:lpstr>Theme</vt:lpstr>
      </vt:variant>
      <vt:variant>
        <vt:i4>3</vt:i4>
      </vt:variant>
      <vt:variant>
        <vt:lpstr>Slide Titles</vt:lpstr>
      </vt:variant>
      <vt:variant>
        <vt:i4>36</vt:i4>
      </vt:variant>
    </vt:vector>
  </HeadingPairs>
  <TitlesOfParts>
    <vt:vector size="39" baseType="lpstr">
      <vt:lpstr>Office Theme</vt:lpstr>
      <vt:lpstr>Custom Design</vt:lpstr>
      <vt:lpstr>Default Design</vt:lpstr>
      <vt:lpstr>Slide 1</vt:lpstr>
      <vt:lpstr>Slide 2</vt:lpstr>
      <vt:lpstr>PSC MANDATE</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Thabiso Masia</dc:creator>
  <cp:lastModifiedBy>USER</cp:lastModifiedBy>
  <cp:revision>487</cp:revision>
  <cp:lastPrinted>2019-11-08T12:35:07Z</cp:lastPrinted>
  <dcterms:created xsi:type="dcterms:W3CDTF">2018-10-23T09:11:45Z</dcterms:created>
  <dcterms:modified xsi:type="dcterms:W3CDTF">2021-12-01T14:38:08Z</dcterms:modified>
</cp:coreProperties>
</file>