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4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D2B67EF1-037C-4F98-BD3E-67A86271ABF6}" type="datetimeFigureOut">
              <a:rPr lang="en-ZA" smtClean="0"/>
              <a:t>2021/11/30</a:t>
            </a:fld>
            <a:endParaRPr lang="en-ZA"/>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CDE0E09E-1ECB-4ACC-BE06-A7CABAFEAAAA}" type="slidenum">
              <a:rPr lang="en-ZA" smtClean="0"/>
              <a:t>‹#›</a:t>
            </a:fld>
            <a:endParaRPr lang="en-ZA"/>
          </a:p>
        </p:txBody>
      </p:sp>
    </p:spTree>
    <p:extLst>
      <p:ext uri="{BB962C8B-B14F-4D97-AF65-F5344CB8AC3E}">
        <p14:creationId xmlns:p14="http://schemas.microsoft.com/office/powerpoint/2010/main" val="1476880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ZA"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spAutoFit/>
          </a:bodyPr>
          <a:lstStyle/>
          <a:p>
            <a:pPr algn="ctr"/>
            <a:endParaRPr lang="en-ZA"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ZA"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8"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ZA"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9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p:spPr>
        <p:txBody>
          <a:bodyPr lIns="0" tIns="0" rIns="0" bIns="0" anchor="ctr">
            <a:spAutoFit/>
          </a:bodyPr>
          <a:lstStyle/>
          <a:p>
            <a:pPr algn="ctr"/>
            <a:endParaRPr lang="en-ZA"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1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2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ZA"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3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838080" y="365040"/>
            <a:ext cx="10515240" cy="6144120"/>
          </a:xfrm>
          <a:prstGeom prst="rect">
            <a:avLst/>
          </a:prstGeom>
        </p:spPr>
        <p:txBody>
          <a:bodyPr lIns="0" tIns="0" rIns="0" bIns="0" anchor="ctr">
            <a:spAutoFit/>
          </a:bodyPr>
          <a:lstStyle/>
          <a:p>
            <a:pPr algn="ctr"/>
            <a:endParaRPr lang="en-ZA"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3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4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4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5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5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5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5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5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5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5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spAutoFit/>
          </a:bodyPr>
          <a:lstStyle/>
          <a:p>
            <a:pPr algn="ctr"/>
            <a:endParaRPr lang="en-ZA"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endParaRPr lang="en-ZA"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pPr algn="ctr">
              <a:lnSpc>
                <a:spcPct val="100000"/>
              </a:lnSpc>
            </a:pPr>
            <a:endParaRPr lang="en-ZA" sz="12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67C13929-1F06-4953-9C8F-E75F9E8E40D8}" type="slidenum">
              <a:rPr lang="en-ZA" sz="1200" b="0" strike="noStrike" spc="-1">
                <a:solidFill>
                  <a:srgbClr val="8B8B8B"/>
                </a:solidFill>
                <a:latin typeface="Calibri"/>
              </a:rPr>
              <a:t>‹#›</a:t>
            </a:fld>
            <a:endParaRPr lang="en-ZA"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838080" y="6356520"/>
            <a:ext cx="2742840" cy="364680"/>
          </a:xfrm>
          <a:prstGeom prst="rect">
            <a:avLst/>
          </a:prstGeom>
        </p:spPr>
        <p:txBody>
          <a:bodyPr anchor="ctr">
            <a:noAutofit/>
          </a:bodyPr>
          <a:lstStyle/>
          <a:p>
            <a:pPr>
              <a:lnSpc>
                <a:spcPct val="100000"/>
              </a:lnSpc>
            </a:pPr>
            <a:endParaRPr lang="en-ZA" sz="1200" b="0" strike="noStrike" spc="-1">
              <a:latin typeface="Times New Roman"/>
            </a:endParaRPr>
          </a:p>
        </p:txBody>
      </p:sp>
      <p:sp>
        <p:nvSpPr>
          <p:cNvPr id="42" name="PlaceHolder 2"/>
          <p:cNvSpPr>
            <a:spLocks noGrp="1"/>
          </p:cNvSpPr>
          <p:nvPr>
            <p:ph type="ftr"/>
          </p:nvPr>
        </p:nvSpPr>
        <p:spPr>
          <a:xfrm>
            <a:off x="4038480" y="6356520"/>
            <a:ext cx="4114440" cy="364680"/>
          </a:xfrm>
          <a:prstGeom prst="rect">
            <a:avLst/>
          </a:prstGeom>
        </p:spPr>
        <p:txBody>
          <a:bodyPr anchor="ctr">
            <a:noAutofit/>
          </a:bodyPr>
          <a:lstStyle/>
          <a:p>
            <a:pPr algn="ctr">
              <a:lnSpc>
                <a:spcPct val="100000"/>
              </a:lnSpc>
            </a:pPr>
            <a:endParaRPr lang="en-ZA" sz="1200" b="0" strike="noStrike" spc="-1">
              <a:latin typeface="Times New Roman"/>
            </a:endParaRPr>
          </a:p>
        </p:txBody>
      </p:sp>
      <p:sp>
        <p:nvSpPr>
          <p:cNvPr id="43" name="PlaceHolder 3"/>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F8487B66-5B04-4EB7-9245-BA1F0F818B26}" type="slidenum">
              <a:rPr lang="en-ZA" sz="1200" b="0" strike="noStrike" spc="-1">
                <a:solidFill>
                  <a:srgbClr val="8B8B8B"/>
                </a:solidFill>
                <a:latin typeface="Calibri"/>
              </a:rPr>
              <a:t>‹#›</a:t>
            </a:fld>
            <a:endParaRPr lang="en-ZA" sz="1200" b="0" strike="noStrike" spc="-1">
              <a:latin typeface="Times New Roman"/>
            </a:endParaRPr>
          </a:p>
        </p:txBody>
      </p:sp>
      <p:sp>
        <p:nvSpPr>
          <p:cNvPr id="44" name="PlaceHolder 4"/>
          <p:cNvSpPr>
            <a:spLocks noGrp="1"/>
          </p:cNvSpPr>
          <p:nvPr>
            <p:ph type="title"/>
          </p:nvPr>
        </p:nvSpPr>
        <p:spPr>
          <a:xfrm>
            <a:off x="609480" y="273600"/>
            <a:ext cx="10972440" cy="1144800"/>
          </a:xfrm>
          <a:prstGeom prst="rect">
            <a:avLst/>
          </a:prstGeom>
        </p:spPr>
        <p:txBody>
          <a:bodyPr lIns="0" tIns="0" rIns="0" bIns="0" anchor="ctr">
            <a:noAutofit/>
          </a:bodyPr>
          <a:lstStyle/>
          <a:p>
            <a:r>
              <a:rPr lang="en-US" sz="1800" b="0" strike="noStrike" spc="-1">
                <a:solidFill>
                  <a:srgbClr val="000000"/>
                </a:solidFill>
                <a:latin typeface="Calibri"/>
              </a:rPr>
              <a:t>Click to edit the title text format</a:t>
            </a:r>
          </a:p>
        </p:txBody>
      </p:sp>
      <p:sp>
        <p:nvSpPr>
          <p:cNvPr id="4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83"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Click to edit Master text styles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84"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endParaRPr lang="en-ZA" sz="1200" b="0" strike="noStrike" spc="-1">
              <a:latin typeface="Times New Roman"/>
            </a:endParaRPr>
          </a:p>
        </p:txBody>
      </p:sp>
      <p:sp>
        <p:nvSpPr>
          <p:cNvPr id="85" name="PlaceHolder 4"/>
          <p:cNvSpPr>
            <a:spLocks noGrp="1"/>
          </p:cNvSpPr>
          <p:nvPr>
            <p:ph type="ftr"/>
          </p:nvPr>
        </p:nvSpPr>
        <p:spPr>
          <a:xfrm>
            <a:off x="4038480" y="6356520"/>
            <a:ext cx="4114440" cy="364680"/>
          </a:xfrm>
          <a:prstGeom prst="rect">
            <a:avLst/>
          </a:prstGeom>
        </p:spPr>
        <p:txBody>
          <a:bodyPr anchor="ctr">
            <a:noAutofit/>
          </a:bodyPr>
          <a:lstStyle/>
          <a:p>
            <a:pPr algn="ctr">
              <a:lnSpc>
                <a:spcPct val="100000"/>
              </a:lnSpc>
            </a:pPr>
            <a:endParaRPr lang="en-ZA" sz="1200" b="0" strike="noStrike" spc="-1">
              <a:latin typeface="Times New Roman"/>
            </a:endParaRPr>
          </a:p>
        </p:txBody>
      </p:sp>
      <p:sp>
        <p:nvSpPr>
          <p:cNvPr id="86"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D2EDCD16-31B6-40D8-8709-0EF74114EFB4}" type="slidenum">
              <a:rPr lang="en-ZA" sz="1200" b="0" strike="noStrike" spc="-1">
                <a:solidFill>
                  <a:srgbClr val="8B8B8B"/>
                </a:solidFill>
                <a:latin typeface="Calibri"/>
              </a:rPr>
              <a:t>‹#›</a:t>
            </a:fld>
            <a:endParaRPr lang="en-ZA"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124"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endParaRPr lang="en-ZA" sz="1200" b="0" strike="noStrike" spc="-1">
              <a:latin typeface="Times New Roman"/>
            </a:endParaRPr>
          </a:p>
        </p:txBody>
      </p:sp>
      <p:sp>
        <p:nvSpPr>
          <p:cNvPr id="125" name="PlaceHolder 3"/>
          <p:cNvSpPr>
            <a:spLocks noGrp="1"/>
          </p:cNvSpPr>
          <p:nvPr>
            <p:ph type="ftr"/>
          </p:nvPr>
        </p:nvSpPr>
        <p:spPr>
          <a:xfrm>
            <a:off x="4038480" y="6356520"/>
            <a:ext cx="4114440" cy="364680"/>
          </a:xfrm>
          <a:prstGeom prst="rect">
            <a:avLst/>
          </a:prstGeom>
        </p:spPr>
        <p:txBody>
          <a:bodyPr anchor="ctr">
            <a:noAutofit/>
          </a:bodyPr>
          <a:lstStyle/>
          <a:p>
            <a:pPr algn="ctr">
              <a:lnSpc>
                <a:spcPct val="100000"/>
              </a:lnSpc>
            </a:pPr>
            <a:endParaRPr lang="en-ZA" sz="1200" b="0" strike="noStrike" spc="-1">
              <a:latin typeface="Times New Roman"/>
            </a:endParaRPr>
          </a:p>
        </p:txBody>
      </p:sp>
      <p:sp>
        <p:nvSpPr>
          <p:cNvPr id="126"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19A17AFB-B805-4488-A894-359A329AE4A8}" type="slidenum">
              <a:rPr lang="en-ZA" sz="1200" b="0" strike="noStrike" spc="-1">
                <a:solidFill>
                  <a:srgbClr val="8B8B8B"/>
                </a:solidFill>
                <a:latin typeface="Calibri"/>
              </a:rPr>
              <a:t>‹#›</a:t>
            </a:fld>
            <a:endParaRPr lang="en-ZA" sz="1200" b="0" strike="noStrike" spc="-1">
              <a:latin typeface="Times New Roman"/>
            </a:endParaRPr>
          </a:p>
        </p:txBody>
      </p:sp>
      <p:sp>
        <p:nvSpPr>
          <p:cNvPr id="127"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1523880" y="1122480"/>
            <a:ext cx="9143640" cy="2387160"/>
          </a:xfrm>
          <a:prstGeom prst="rect">
            <a:avLst/>
          </a:prstGeom>
          <a:noFill/>
          <a:ln>
            <a:noFill/>
          </a:ln>
        </p:spPr>
        <p:txBody>
          <a:bodyPr anchor="b">
            <a:normAutofit/>
          </a:bodyPr>
          <a:lstStyle/>
          <a:p>
            <a:pPr algn="ctr">
              <a:lnSpc>
                <a:spcPct val="90000"/>
              </a:lnSpc>
            </a:pPr>
            <a:r>
              <a:rPr lang="en-US" sz="4000" b="1" strike="noStrike" spc="-1">
                <a:solidFill>
                  <a:srgbClr val="C00000"/>
                </a:solidFill>
                <a:latin typeface="Calibri Light"/>
              </a:rPr>
              <a:t>Interferon Alpha 2B in the SANDF</a:t>
            </a:r>
            <a:endParaRPr lang="en-US" sz="4000" b="0" strike="noStrike" spc="-1">
              <a:solidFill>
                <a:srgbClr val="000000"/>
              </a:solidFill>
              <a:latin typeface="Calibri"/>
            </a:endParaRPr>
          </a:p>
        </p:txBody>
      </p:sp>
      <p:sp>
        <p:nvSpPr>
          <p:cNvPr id="165" name="TextShape 2"/>
          <p:cNvSpPr txBox="1"/>
          <p:nvPr/>
        </p:nvSpPr>
        <p:spPr>
          <a:xfrm>
            <a:off x="1523880" y="3602160"/>
            <a:ext cx="9143640" cy="1655280"/>
          </a:xfrm>
          <a:prstGeom prst="rect">
            <a:avLst/>
          </a:prstGeom>
          <a:noFill/>
          <a:ln>
            <a:noFill/>
          </a:ln>
        </p:spPr>
        <p:txBody>
          <a:bodyPr>
            <a:noAutofit/>
          </a:bodyPr>
          <a:lstStyle/>
          <a:p>
            <a:pPr algn="ctr">
              <a:lnSpc>
                <a:spcPct val="90000"/>
              </a:lnSpc>
              <a:spcBef>
                <a:spcPts val="1001"/>
              </a:spcBef>
            </a:pPr>
            <a:r>
              <a:rPr lang="en-ZA" sz="2800" b="1" strike="noStrike" spc="-1" dirty="0">
                <a:solidFill>
                  <a:srgbClr val="000000"/>
                </a:solidFill>
                <a:latin typeface="Calibri"/>
              </a:rPr>
              <a:t>Presentation to the Portfolio Committee on Defence and Military Veterans</a:t>
            </a:r>
            <a:endParaRPr lang="en-ZA" sz="2800" b="1" strike="noStrike" spc="-1" dirty="0">
              <a:latin typeface="Arial"/>
            </a:endParaRPr>
          </a:p>
          <a:p>
            <a:pPr algn="ctr">
              <a:lnSpc>
                <a:spcPct val="90000"/>
              </a:lnSpc>
              <a:spcBef>
                <a:spcPts val="1001"/>
              </a:spcBef>
            </a:pPr>
            <a:endParaRPr lang="en-ZA" sz="2400" b="0" strike="noStrike" spc="-1" dirty="0">
              <a:latin typeface="Arial"/>
            </a:endParaRPr>
          </a:p>
          <a:p>
            <a:pPr algn="ctr">
              <a:lnSpc>
                <a:spcPct val="90000"/>
              </a:lnSpc>
              <a:spcBef>
                <a:spcPts val="1001"/>
              </a:spcBef>
            </a:pPr>
            <a:r>
              <a:rPr lang="en-ZA" sz="2000" spc="-1" dirty="0">
                <a:solidFill>
                  <a:srgbClr val="000000"/>
                </a:solidFill>
                <a:latin typeface="Calibri"/>
              </a:rPr>
              <a:t>Wednesday</a:t>
            </a:r>
            <a:r>
              <a:rPr lang="en-ZA" sz="2000" b="0" strike="noStrike" spc="-1" dirty="0">
                <a:solidFill>
                  <a:srgbClr val="000000"/>
                </a:solidFill>
                <a:latin typeface="Calibri"/>
              </a:rPr>
              <a:t>, 01 December 2021</a:t>
            </a:r>
            <a:endParaRPr lang="en-ZA" sz="2000" b="0" strike="noStrike" spc="-1" dirty="0">
              <a:latin typeface="Arial"/>
            </a:endParaRPr>
          </a:p>
        </p:txBody>
      </p:sp>
      <p:pic>
        <p:nvPicPr>
          <p:cNvPr id="166" name="Picture 3"/>
          <p:cNvPicPr/>
          <p:nvPr/>
        </p:nvPicPr>
        <p:blipFill>
          <a:blip r:embed="rId2"/>
          <a:stretch/>
        </p:blipFill>
        <p:spPr>
          <a:xfrm>
            <a:off x="5051520" y="1122480"/>
            <a:ext cx="2760480" cy="138420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Recounting the SANDF Response to COVID-19</a:t>
            </a:r>
            <a:endParaRPr lang="en-US" sz="4400" b="0" strike="noStrike" spc="-1">
              <a:solidFill>
                <a:srgbClr val="000000"/>
              </a:solidFill>
              <a:latin typeface="Calibri"/>
            </a:endParaRPr>
          </a:p>
        </p:txBody>
      </p:sp>
      <p:sp>
        <p:nvSpPr>
          <p:cNvPr id="199"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Following on Lt-General </a:t>
            </a:r>
            <a:r>
              <a:rPr lang="en-US" sz="1800" b="0" strike="noStrike" spc="-1" dirty="0" err="1">
                <a:solidFill>
                  <a:srgbClr val="000000"/>
                </a:solidFill>
                <a:latin typeface="Arial"/>
                <a:ea typeface="Calibri"/>
              </a:rPr>
              <a:t>Dabula’s</a:t>
            </a:r>
            <a:r>
              <a:rPr lang="en-US" sz="1800" b="0" strike="noStrike" spc="-1" dirty="0">
                <a:solidFill>
                  <a:srgbClr val="000000"/>
                </a:solidFill>
                <a:latin typeface="Arial"/>
                <a:ea typeface="Calibri"/>
              </a:rPr>
              <a:t> briefing to the MCC, several virtual meetings were held between the SANDF and the Cuban FAR, wherein the FAR and the CIGB gave detailed briefings on the use of the Interferon. The meetings were led by the respective Surgeons-General of Cuba and South Africa. </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first meeting was attended on the South Africa side by, amongst others, then C SANDF, Gen(ret) Solly </a:t>
            </a:r>
            <a:r>
              <a:rPr lang="en-US" sz="1800" b="0" strike="noStrike" spc="-1" dirty="0" err="1">
                <a:solidFill>
                  <a:srgbClr val="000000"/>
                </a:solidFill>
                <a:latin typeface="Arial"/>
                <a:ea typeface="Calibri"/>
              </a:rPr>
              <a:t>Shoke</a:t>
            </a:r>
            <a:r>
              <a:rPr lang="en-US" sz="1800" b="0" strike="noStrike" spc="-1" dirty="0">
                <a:solidFill>
                  <a:srgbClr val="000000"/>
                </a:solidFill>
                <a:latin typeface="Arial"/>
                <a:ea typeface="Calibri"/>
              </a:rPr>
              <a:t>, Lt-Gen (ret) Zola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 Col Dr Thabo Mnisi, and a number of independent and reserve force doctors</a:t>
            </a:r>
            <a:r>
              <a:rPr lang="en-US" spc="-1" dirty="0">
                <a:solidFill>
                  <a:srgbClr val="000000"/>
                </a:solidFill>
                <a:latin typeface="Arial"/>
                <a:ea typeface="Calibri"/>
              </a:rPr>
              <a:t>. </a:t>
            </a:r>
            <a:r>
              <a:rPr lang="en-US" sz="1800" b="0" strike="noStrike" spc="-1" dirty="0">
                <a:solidFill>
                  <a:srgbClr val="000000"/>
                </a:solidFill>
                <a:latin typeface="Arial"/>
                <a:ea typeface="Calibri"/>
              </a:rPr>
              <a:t>Brig-Gen (ret) </a:t>
            </a:r>
            <a:r>
              <a:rPr lang="en-US" sz="1800" b="0" strike="noStrike" spc="-1" dirty="0" err="1">
                <a:solidFill>
                  <a:srgbClr val="000000"/>
                </a:solidFill>
                <a:latin typeface="Arial"/>
                <a:ea typeface="Calibri"/>
              </a:rPr>
              <a:t>Majola</a:t>
            </a:r>
            <a:r>
              <a:rPr lang="en-US" sz="1800" b="0" strike="noStrike" spc="-1" dirty="0">
                <a:solidFill>
                  <a:srgbClr val="000000"/>
                </a:solidFill>
                <a:latin typeface="Arial"/>
                <a:ea typeface="Calibri"/>
              </a:rPr>
              <a:t> attended from the same room with the Cuban delegation in Havana. The then C SANDF was not present in subsequent meetings held on virtual platforms, with both the Cuban FAR and the PLA.</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Gen </a:t>
            </a:r>
            <a:r>
              <a:rPr lang="en-US" sz="1800" b="0" strike="noStrike" spc="-1" dirty="0" err="1">
                <a:solidFill>
                  <a:srgbClr val="000000"/>
                </a:solidFill>
                <a:latin typeface="Arial"/>
                <a:ea typeface="Calibri"/>
              </a:rPr>
              <a:t>Shoke</a:t>
            </a:r>
            <a:r>
              <a:rPr lang="en-US" sz="1800" b="0" strike="noStrike" spc="-1" dirty="0">
                <a:solidFill>
                  <a:srgbClr val="000000"/>
                </a:solidFill>
                <a:latin typeface="Arial"/>
                <a:ea typeface="Calibri"/>
              </a:rPr>
              <a:t> informed the MTT that he had asked Lt-Gen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 to invite representatives of the Department of Health (</a:t>
            </a:r>
            <a:r>
              <a:rPr lang="en-US" sz="1800" b="0" strike="noStrike" spc="-1" dirty="0" err="1">
                <a:solidFill>
                  <a:srgbClr val="000000"/>
                </a:solidFill>
                <a:latin typeface="Arial"/>
                <a:ea typeface="Calibri"/>
              </a:rPr>
              <a:t>DoH</a:t>
            </a:r>
            <a:r>
              <a:rPr lang="en-US" sz="1800" b="0" strike="noStrike" spc="-1" dirty="0">
                <a:solidFill>
                  <a:srgbClr val="000000"/>
                </a:solidFill>
                <a:latin typeface="Arial"/>
                <a:ea typeface="Calibri"/>
              </a:rPr>
              <a:t>) to attend the first and subsequent virtual meetings with the Cuban FAR and CIGB</a:t>
            </a:r>
            <a:r>
              <a:rPr lang="en-US" spc="-1" dirty="0">
                <a:solidFill>
                  <a:srgbClr val="000000"/>
                </a:solidFill>
                <a:latin typeface="Arial"/>
                <a:ea typeface="Calibri"/>
              </a:rPr>
              <a:t>, </a:t>
            </a:r>
            <a:r>
              <a:rPr lang="en-US" sz="1800" b="0" strike="noStrike" spc="-1" dirty="0">
                <a:solidFill>
                  <a:srgbClr val="000000"/>
                </a:solidFill>
                <a:latin typeface="Arial"/>
                <a:ea typeface="Calibri"/>
              </a:rPr>
              <a:t>but no representatives of the Department of Health attended</a:t>
            </a:r>
            <a:endParaRPr lang="en-US" sz="1800" b="0" strike="noStrike" spc="-1" dirty="0">
              <a:solidFill>
                <a:srgbClr val="000000"/>
              </a:solidFill>
              <a:latin typeface="Calibri"/>
            </a:endParaRPr>
          </a:p>
        </p:txBody>
      </p:sp>
      <p:sp>
        <p:nvSpPr>
          <p:cNvPr id="200"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01"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5088F02A-9FCF-4BE0-B384-7A307F5FFE23}" type="slidenum">
              <a:rPr lang="en-ZA" sz="1200" b="0" strike="noStrike" spc="-1">
                <a:solidFill>
                  <a:srgbClr val="8B8B8B"/>
                </a:solidFill>
                <a:latin typeface="Calibri"/>
              </a:rPr>
              <a:t>10</a:t>
            </a:fld>
            <a:endParaRPr lang="en-ZA" sz="1200" b="0" strike="noStrike" spc="-1">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Recounting the SANDF Response to COVID-19</a:t>
            </a:r>
            <a:endParaRPr lang="en-US" sz="4400" b="0" strike="noStrike" spc="-1">
              <a:solidFill>
                <a:srgbClr val="000000"/>
              </a:solidFill>
              <a:latin typeface="Calibri"/>
            </a:endParaRPr>
          </a:p>
        </p:txBody>
      </p:sp>
      <p:sp>
        <p:nvSpPr>
          <p:cNvPr id="203" name="TextShape 2"/>
          <p:cNvSpPr txBox="1"/>
          <p:nvPr/>
        </p:nvSpPr>
        <p:spPr>
          <a:xfrm>
            <a:off x="838080" y="1825560"/>
            <a:ext cx="10515240" cy="4350960"/>
          </a:xfrm>
          <a:prstGeom prst="rect">
            <a:avLst/>
          </a:prstGeom>
          <a:noFill/>
          <a:ln>
            <a:noFill/>
          </a:ln>
        </p:spPr>
        <p:txBody>
          <a:bodyPr>
            <a:noAutofit/>
          </a:bodyPr>
          <a:lstStyle/>
          <a:p>
            <a:pPr marL="228600" indent="-228240" algn="just">
              <a:lnSpc>
                <a:spcPct val="100000"/>
              </a:lnSpc>
              <a:spcBef>
                <a:spcPts val="1001"/>
              </a:spcBef>
              <a:buClr>
                <a:srgbClr val="000000"/>
              </a:buClr>
              <a:buFont typeface="Arial"/>
              <a:buChar char="•"/>
            </a:pPr>
            <a:r>
              <a:rPr lang="en-US" sz="1800" b="0" strike="noStrike" spc="-1" dirty="0">
                <a:solidFill>
                  <a:srgbClr val="000000"/>
                </a:solidFill>
                <a:latin typeface="Arial"/>
                <a:ea typeface="Calibri"/>
              </a:rPr>
              <a:t>On 23</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March 2020, His Excellency President Cyril </a:t>
            </a:r>
            <a:r>
              <a:rPr lang="en-US" sz="1800" b="0" strike="noStrike" spc="-1" dirty="0" err="1">
                <a:solidFill>
                  <a:srgbClr val="000000"/>
                </a:solidFill>
                <a:latin typeface="Arial"/>
                <a:ea typeface="Calibri"/>
              </a:rPr>
              <a:t>Ramaphosa</a:t>
            </a:r>
            <a:r>
              <a:rPr lang="en-US" sz="1800" b="0" strike="noStrike" spc="-1" dirty="0">
                <a:solidFill>
                  <a:srgbClr val="000000"/>
                </a:solidFill>
                <a:latin typeface="Arial"/>
                <a:ea typeface="Calibri"/>
              </a:rPr>
              <a:t> announced a national lockdown from 26 March 2020 following the declaration of a national State of Disaster by the Minister of Cooperative Governance and Traditional Affairs on 15 March 2020. This was accompanied by the deployment of 2 820 members of the SANDF to support SAPS in the fight against COVID-19 (with an addition of 73 180 more members of the SANDF by 22 April 2020).</a:t>
            </a:r>
            <a:endParaRPr lang="en-US" sz="1800" b="0" strike="noStrike" spc="-1" dirty="0">
              <a:solidFill>
                <a:srgbClr val="000000"/>
              </a:solidFill>
              <a:latin typeface="Calibri"/>
            </a:endParaRPr>
          </a:p>
          <a:p>
            <a:pPr marL="228600" indent="-228240" algn="just">
              <a:lnSpc>
                <a:spcPct val="100000"/>
              </a:lnSpc>
              <a:spcBef>
                <a:spcPts val="1001"/>
              </a:spcBef>
              <a:buClr>
                <a:srgbClr val="000000"/>
              </a:buClr>
              <a:buFont typeface="Arial"/>
              <a:buChar char="•"/>
            </a:pPr>
            <a:r>
              <a:rPr lang="en-US" sz="1800" b="0" strike="noStrike" spc="-1" dirty="0">
                <a:solidFill>
                  <a:srgbClr val="000000"/>
                </a:solidFill>
                <a:latin typeface="Arial"/>
                <a:ea typeface="Calibri"/>
              </a:rPr>
              <a:t>The SANDF deployment against COVID-19 was named </a:t>
            </a:r>
            <a:r>
              <a:rPr lang="en-US" sz="1800" b="0" i="1" strike="noStrike" spc="-1" dirty="0">
                <a:solidFill>
                  <a:srgbClr val="000000"/>
                </a:solidFill>
                <a:latin typeface="Arial"/>
                <a:ea typeface="Calibri"/>
              </a:rPr>
              <a:t>Operation </a:t>
            </a:r>
            <a:r>
              <a:rPr lang="en-US" sz="1800" b="0" i="1" strike="noStrike" spc="-1" dirty="0" err="1">
                <a:solidFill>
                  <a:srgbClr val="000000"/>
                </a:solidFill>
                <a:latin typeface="Arial"/>
                <a:ea typeface="Calibri"/>
              </a:rPr>
              <a:t>Notlela</a:t>
            </a:r>
            <a:r>
              <a:rPr lang="en-US" sz="1800" b="0" strike="noStrike" spc="-1" dirty="0">
                <a:solidFill>
                  <a:srgbClr val="000000"/>
                </a:solidFill>
                <a:latin typeface="Arial"/>
                <a:ea typeface="Calibri"/>
              </a:rPr>
              <a:t>, and consisted of various aspects, including, </a:t>
            </a:r>
            <a:r>
              <a:rPr lang="en-US" sz="1800" b="0" i="1" strike="noStrike" spc="-1" dirty="0">
                <a:solidFill>
                  <a:srgbClr val="000000"/>
                </a:solidFill>
                <a:latin typeface="Arial"/>
                <a:ea typeface="Calibri"/>
              </a:rPr>
              <a:t>inter alia</a:t>
            </a:r>
            <a:r>
              <a:rPr lang="en-US" sz="1800" b="0" strike="noStrike" spc="-1" dirty="0">
                <a:solidFill>
                  <a:srgbClr val="000000"/>
                </a:solidFill>
                <a:latin typeface="Arial"/>
                <a:ea typeface="Calibri"/>
              </a:rPr>
              <a:t>, security, law enforcement, water provision, engineering support, and medical and health support. </a:t>
            </a:r>
            <a:endParaRPr lang="en-US" sz="1800" b="0" strike="noStrike" spc="-1" dirty="0">
              <a:solidFill>
                <a:srgbClr val="000000"/>
              </a:solidFill>
              <a:latin typeface="Calibri"/>
            </a:endParaRPr>
          </a:p>
          <a:p>
            <a:pPr marL="228600" indent="-228240" algn="just">
              <a:lnSpc>
                <a:spcPct val="100000"/>
              </a:lnSpc>
              <a:spcBef>
                <a:spcPts val="1001"/>
              </a:spcBef>
              <a:buClr>
                <a:srgbClr val="000000"/>
              </a:buClr>
              <a:buFont typeface="Arial"/>
              <a:buChar char="•"/>
            </a:pPr>
            <a:r>
              <a:rPr lang="en-US" sz="1800" b="0" strike="noStrike" spc="-1" dirty="0">
                <a:solidFill>
                  <a:srgbClr val="000000"/>
                </a:solidFill>
                <a:latin typeface="Arial"/>
                <a:ea typeface="Calibri"/>
              </a:rPr>
              <a:t>It is these members (rising to 76 000 by 22</a:t>
            </a:r>
            <a:r>
              <a:rPr lang="en-US" sz="1800" b="0" strike="noStrike" spc="-1" baseline="30000" dirty="0">
                <a:solidFill>
                  <a:srgbClr val="000000"/>
                </a:solidFill>
                <a:latin typeface="Arial"/>
                <a:ea typeface="Calibri"/>
              </a:rPr>
              <a:t>nd</a:t>
            </a:r>
            <a:r>
              <a:rPr lang="en-US" sz="1800" b="0" strike="noStrike" spc="-1" dirty="0">
                <a:solidFill>
                  <a:srgbClr val="000000"/>
                </a:solidFill>
                <a:latin typeface="Arial"/>
                <a:ea typeface="Calibri"/>
              </a:rPr>
              <a:t> April 2020) that were to be deployed in support of SAPS with the view to flattening the curve of SARS-Cov-2 infections that the Military Command Council of the SANDF was concerned with.</a:t>
            </a:r>
            <a:endParaRPr lang="en-US" sz="1800" b="0" strike="noStrike" spc="-1" dirty="0">
              <a:solidFill>
                <a:srgbClr val="000000"/>
              </a:solidFill>
              <a:latin typeface="Calibri"/>
            </a:endParaRPr>
          </a:p>
          <a:p>
            <a:pPr marL="228600" indent="-228240" algn="just">
              <a:lnSpc>
                <a:spcPct val="100000"/>
              </a:lnSpc>
              <a:spcBef>
                <a:spcPts val="1001"/>
              </a:spcBef>
              <a:buClr>
                <a:srgbClr val="000000"/>
              </a:buClr>
              <a:buFont typeface="Arial"/>
              <a:buChar char="•"/>
            </a:pPr>
            <a:r>
              <a:rPr lang="en-US" sz="1800" b="0" strike="noStrike" spc="-1" dirty="0">
                <a:solidFill>
                  <a:srgbClr val="000000"/>
                </a:solidFill>
                <a:latin typeface="Arial"/>
                <a:ea typeface="Calibri"/>
              </a:rPr>
              <a:t>Further, the leadership of the SANDF informed the MTT that it was understood that the principle of rotation was to be adopted as Operation </a:t>
            </a:r>
            <a:r>
              <a:rPr lang="en-US" sz="1800" b="0" strike="noStrike" spc="-1" dirty="0" err="1">
                <a:solidFill>
                  <a:srgbClr val="000000"/>
                </a:solidFill>
                <a:latin typeface="Arial"/>
                <a:ea typeface="Calibri"/>
              </a:rPr>
              <a:t>Notlela</a:t>
            </a:r>
            <a:r>
              <a:rPr lang="en-US" sz="1800" b="0" strike="noStrike" spc="-1" dirty="0">
                <a:solidFill>
                  <a:srgbClr val="000000"/>
                </a:solidFill>
                <a:latin typeface="Arial"/>
                <a:ea typeface="Calibri"/>
              </a:rPr>
              <a:t> unfolded. In practice, this meant that the actual number of deployed members could grow significantly, depending on the number of future rotations.</a:t>
            </a:r>
            <a:endParaRPr lang="en-US" sz="1800" b="0" strike="noStrike" spc="-1" dirty="0">
              <a:solidFill>
                <a:srgbClr val="000000"/>
              </a:solidFill>
              <a:latin typeface="Calibri"/>
            </a:endParaRPr>
          </a:p>
        </p:txBody>
      </p:sp>
      <p:sp>
        <p:nvSpPr>
          <p:cNvPr id="204"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05"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8545B7CA-DD1C-4857-8ECA-3FA4E90075F4}" type="slidenum">
              <a:rPr lang="en-ZA" sz="1200" b="0" strike="noStrike" spc="-1">
                <a:solidFill>
                  <a:srgbClr val="8B8B8B"/>
                </a:solidFill>
                <a:latin typeface="Calibri"/>
              </a:rPr>
              <a:t>11</a:t>
            </a:fld>
            <a:endParaRPr lang="en-ZA" sz="1200" b="0" strike="noStrike" spc="-1">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How did Interferon Appear on the Scene?</a:t>
            </a:r>
            <a:endParaRPr lang="en-US" sz="4400" b="0" strike="noStrike" spc="-1">
              <a:solidFill>
                <a:srgbClr val="000000"/>
              </a:solidFill>
              <a:latin typeface="Calibri"/>
            </a:endParaRPr>
          </a:p>
        </p:txBody>
      </p:sp>
      <p:sp>
        <p:nvSpPr>
          <p:cNvPr id="207"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In his internal memorandum of 28 September 2020, Maj-Gen LC Ford states that “it is not clear who created the demand for the Interferon and [that] it is understood that said requirement was not initiated by the SAMHS (JDP 0003/2004)”</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Chapter 3 of JDP0003/2004 stipulates a number of requirements for the “submission of needs.” The document stipulates that “it is the responsibility of clients to establish and state their actual requirements, that is, what goods and/or services must be procured …. It is accepted that clients have established that the requirements are really required ....” The document further stipulates information that should be supplied for the need, including a detailed description, specifications, quantities, delivery requirements, specific suppliers, and availability of funds.</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allegation by Maj-Gen Ford that SAMHS, as a service of the SANDF and hence “the client”, did not submit such a need in terms of JDP0003/2004 is partly substantiated.</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It was Lt-Gen (ret)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 who, after being briefed by the Cuban FAR and the CIGB, who identified the need in his capacity as Surgeon-General. However, Lt-Gen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 did not cause the submission of the need in terms of JPD0003/2004.</a:t>
            </a:r>
            <a:endParaRPr lang="en-US" sz="1800" b="0" strike="noStrike" spc="-1" dirty="0">
              <a:solidFill>
                <a:srgbClr val="000000"/>
              </a:solidFill>
              <a:latin typeface="Calibri"/>
            </a:endParaRPr>
          </a:p>
        </p:txBody>
      </p:sp>
      <p:sp>
        <p:nvSpPr>
          <p:cNvPr id="208"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09"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8679F5CA-FD6D-4F74-83F9-B70B3493B36E}" type="slidenum">
              <a:rPr lang="en-ZA" sz="1200" b="0" strike="noStrike" spc="-1">
                <a:solidFill>
                  <a:srgbClr val="8B8B8B"/>
                </a:solidFill>
                <a:latin typeface="Calibri"/>
              </a:rPr>
              <a:t>12</a:t>
            </a:fld>
            <a:endParaRPr lang="en-ZA" sz="1200" b="0" strike="noStrike" spc="-1">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How did Interferon Appear on the Scene?</a:t>
            </a:r>
            <a:endParaRPr lang="en-US" sz="4400" b="0" strike="noStrike" spc="-1">
              <a:solidFill>
                <a:srgbClr val="000000"/>
              </a:solidFill>
              <a:latin typeface="Calibri"/>
            </a:endParaRPr>
          </a:p>
        </p:txBody>
      </p:sp>
      <p:sp>
        <p:nvSpPr>
          <p:cNvPr id="211"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Instead, Lt-Gen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 briefed the MCC, the highest decision-making body in the SANDF, and recommended the procurement of Interferon from Cuba</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In its statement on 28 January 2021, the MCC firmly stated that “[a]s the Military Command, </a:t>
            </a:r>
            <a:r>
              <a:rPr lang="en-US" sz="1800" b="1" i="1" strike="noStrike" spc="-1" dirty="0">
                <a:solidFill>
                  <a:srgbClr val="000000"/>
                </a:solidFill>
                <a:latin typeface="Arial"/>
                <a:ea typeface="Calibri"/>
              </a:rPr>
              <a:t>we want to put on record that </a:t>
            </a:r>
            <a:r>
              <a:rPr lang="en-US" sz="1800" b="1" i="1" u="sng" strike="noStrike" spc="-1" dirty="0">
                <a:solidFill>
                  <a:srgbClr val="000000"/>
                </a:solidFill>
                <a:uFillTx/>
                <a:latin typeface="Arial"/>
                <a:ea typeface="Calibri"/>
              </a:rPr>
              <a:t>the Surgeon-General is the only authority</a:t>
            </a:r>
            <a:r>
              <a:rPr lang="en-US" sz="1800" b="1" i="1" strike="noStrike" spc="-1" dirty="0">
                <a:solidFill>
                  <a:srgbClr val="000000"/>
                </a:solidFill>
                <a:latin typeface="Arial"/>
                <a:ea typeface="Calibri"/>
              </a:rPr>
              <a:t> for medical force protection in the SANDF during war and [during] peace time</a:t>
            </a:r>
            <a:r>
              <a:rPr lang="en-US" sz="1800" b="0" strike="noStrike" spc="-1" dirty="0">
                <a:solidFill>
                  <a:srgbClr val="000000"/>
                </a:solidFill>
                <a:latin typeface="Arial"/>
                <a:ea typeface="Calibri"/>
              </a:rPr>
              <a:t> </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MCC approved Lt-Gen </a:t>
            </a:r>
            <a:r>
              <a:rPr lang="en-US" sz="1800" b="0" strike="noStrike" spc="-1" dirty="0" err="1">
                <a:solidFill>
                  <a:srgbClr val="000000"/>
                </a:solidFill>
                <a:latin typeface="Arial"/>
                <a:ea typeface="Calibri"/>
              </a:rPr>
              <a:t>Dabula’s</a:t>
            </a:r>
            <a:r>
              <a:rPr lang="en-US" sz="1800" b="0" strike="noStrike" spc="-1" dirty="0">
                <a:solidFill>
                  <a:srgbClr val="000000"/>
                </a:solidFill>
                <a:latin typeface="Arial"/>
                <a:ea typeface="Calibri"/>
              </a:rPr>
              <a:t> recommendation to procure Interferon Alpha 2B from Cuba</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then SG submitted that the Cubans made it clear that Interferon was not a vaccine, but was an immune booster or modulator</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use of Interferon for the treatment of COVID-19 has however not been approved by the South African Health Products Regulatory Authority (SAHPRA)</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Therefore the allegation made by Maj-Gen Ford that “the drug is not SAHPRA-approved for use within the RSA” is substantiated</a:t>
            </a:r>
            <a:endParaRPr lang="en-US" sz="1800" b="0" strike="noStrike" spc="-1" dirty="0">
              <a:solidFill>
                <a:srgbClr val="000000"/>
              </a:solidFill>
              <a:latin typeface="Calibri"/>
            </a:endParaRPr>
          </a:p>
        </p:txBody>
      </p:sp>
      <p:sp>
        <p:nvSpPr>
          <p:cNvPr id="212"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13"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F0C2223E-47D9-4721-B0C2-5140F97C2D39}" type="slidenum">
              <a:rPr lang="en-ZA" sz="1200" b="0" strike="noStrike" spc="-1">
                <a:solidFill>
                  <a:srgbClr val="8B8B8B"/>
                </a:solidFill>
                <a:latin typeface="Calibri"/>
              </a:rPr>
              <a:t>13</a:t>
            </a:fld>
            <a:endParaRPr lang="en-ZA" sz="1200" b="0" strike="noStrike" spc="-1">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SAHPRA’s Interaction with Interferon</a:t>
            </a:r>
            <a:endParaRPr lang="en-US" sz="4400" b="0" strike="noStrike" spc="-1">
              <a:solidFill>
                <a:srgbClr val="000000"/>
              </a:solidFill>
              <a:latin typeface="Calibri"/>
            </a:endParaRPr>
          </a:p>
        </p:txBody>
      </p:sp>
      <p:sp>
        <p:nvSpPr>
          <p:cNvPr id="215"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SAHPRA received an application from SAMHS for the use of the bulk stock of the Interferon on 27</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August 2020. The application, which did not show any quantities and contained no information on the clinical benefit of Interferon, was rejected by SAHPRA</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On 5</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October 2020, SAHPRA approved an application from SAMHS to use ten (10) vials of the Interferon for the treatment of a single patient in terms of section 21 of the Medicines and Related Substances Act</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Again on 21</a:t>
            </a:r>
            <a:r>
              <a:rPr lang="en-US" sz="1800" b="0" strike="noStrike" spc="-1" baseline="30000" dirty="0">
                <a:solidFill>
                  <a:srgbClr val="000000"/>
                </a:solidFill>
                <a:latin typeface="Arial"/>
                <a:ea typeface="Calibri"/>
              </a:rPr>
              <a:t>st</a:t>
            </a:r>
            <a:r>
              <a:rPr lang="en-US" sz="1800" b="0" strike="noStrike" spc="-1" dirty="0">
                <a:solidFill>
                  <a:srgbClr val="000000"/>
                </a:solidFill>
                <a:latin typeface="Arial"/>
                <a:ea typeface="Calibri"/>
              </a:rPr>
              <a:t> October 2020, SAHPRA received another application for the </a:t>
            </a:r>
            <a:r>
              <a:rPr lang="en-US" sz="1800" b="0" strike="noStrike" spc="-1" dirty="0" err="1">
                <a:solidFill>
                  <a:srgbClr val="000000"/>
                </a:solidFill>
                <a:latin typeface="Arial"/>
                <a:ea typeface="Calibri"/>
              </a:rPr>
              <a:t>authorisation</a:t>
            </a:r>
            <a:r>
              <a:rPr lang="en-US" sz="1800" b="0" strike="noStrike" spc="-1" dirty="0">
                <a:solidFill>
                  <a:srgbClr val="000000"/>
                </a:solidFill>
                <a:latin typeface="Arial"/>
                <a:ea typeface="Calibri"/>
              </a:rPr>
              <a:t> of the use of the bulk stock of the Interferon from SAMHS, again with no mention of quantities and other relevant information. This application was also rejected</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SAHPRA eventually visited the SA Military Health Base Depot in Pretoria on 29</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January 2021, with the view to discussing the arrival of the Interferon from Cuba without SAHPRA’s approval</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SAHPRA informed the MTT that on that occasion, their inspectors were accompanied by two officers from the Directorate for Priority Crime Investigation (DPCI, known as the Hawks).</a:t>
            </a:r>
            <a:endParaRPr lang="en-US" sz="1800" b="0" strike="noStrike" spc="-1" dirty="0">
              <a:solidFill>
                <a:srgbClr val="000000"/>
              </a:solidFill>
              <a:latin typeface="Calibri"/>
            </a:endParaRPr>
          </a:p>
        </p:txBody>
      </p:sp>
      <p:sp>
        <p:nvSpPr>
          <p:cNvPr id="216"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17"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B71DF8B3-9723-4300-AFD3-F9680D49FE82}" type="slidenum">
              <a:rPr lang="en-ZA" sz="1200" b="0" strike="noStrike" spc="-1">
                <a:solidFill>
                  <a:srgbClr val="8B8B8B"/>
                </a:solidFill>
                <a:latin typeface="Calibri"/>
              </a:rPr>
              <a:t>14</a:t>
            </a:fld>
            <a:endParaRPr lang="en-ZA" sz="1200" b="0" strike="noStrike" spc="-1">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SAHPRA’s Interaction with Interferon</a:t>
            </a:r>
            <a:endParaRPr lang="en-US" sz="4400" b="0" strike="noStrike" spc="-1">
              <a:solidFill>
                <a:srgbClr val="000000"/>
              </a:solidFill>
              <a:latin typeface="Calibri"/>
            </a:endParaRPr>
          </a:p>
        </p:txBody>
      </p:sp>
      <p:sp>
        <p:nvSpPr>
          <p:cNvPr id="219"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SAHPRA, in its engagement with the MTT, claimed that they had written several letters and e-mail messages to SAMHS to discuss a way forward in relation to Interferon Alpha 2B, to no avail</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SAHPRA and SAMHS again met on 9</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February 2021 to take the discussion on Interferon Alpha 2B forward</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A follow-up meeting was again held between the two </a:t>
            </a:r>
            <a:r>
              <a:rPr lang="en-US" sz="1800" b="0" strike="noStrike" spc="-1" dirty="0" err="1">
                <a:solidFill>
                  <a:srgbClr val="000000"/>
                </a:solidFill>
                <a:latin typeface="Arial"/>
                <a:ea typeface="Calibri"/>
              </a:rPr>
              <a:t>organisations</a:t>
            </a:r>
            <a:r>
              <a:rPr lang="en-US" sz="1800" b="0" strike="noStrike" spc="-1" dirty="0">
                <a:solidFill>
                  <a:srgbClr val="000000"/>
                </a:solidFill>
                <a:latin typeface="Arial"/>
                <a:ea typeface="Calibri"/>
              </a:rPr>
              <a:t> on 12 February 2021. At this meeting an agreement was reached that SAMHS would submit a clinical trial application for the use of Interferon on 8 000 members of the SANDF. Upon receipt of the clinical trial application, SAHPRA would fast track the review in the same manner it did with the COVID-19 vaccine clinical trials. SAMHS committed to submit the clinical trial application on 11</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March 2021, which deadline was not met</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SAHPRA then wrote to SAMHS demanding an action plan in regard to the Interferon, failing which SAHPRA would move in to seize and destroy the Interferon as provided for in the Medicines and Related Substances Act</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SAMHS responded to SAHPRA’s letter on 31</a:t>
            </a:r>
            <a:r>
              <a:rPr lang="en-US" sz="1800" b="0" strike="noStrike" spc="-1" baseline="30000" dirty="0">
                <a:solidFill>
                  <a:srgbClr val="000000"/>
                </a:solidFill>
                <a:latin typeface="Arial"/>
                <a:ea typeface="Calibri"/>
              </a:rPr>
              <a:t>st</a:t>
            </a:r>
            <a:r>
              <a:rPr lang="en-US" sz="1800" b="0" strike="noStrike" spc="-1" dirty="0">
                <a:solidFill>
                  <a:srgbClr val="000000"/>
                </a:solidFill>
                <a:latin typeface="Arial"/>
                <a:ea typeface="Calibri"/>
              </a:rPr>
              <a:t> March 2021, giving an undertaking to provide the required action plan by 9</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April 2021, and a clinical trial protocol by 1</a:t>
            </a:r>
            <a:r>
              <a:rPr lang="en-US" sz="1800" b="0" strike="noStrike" spc="-1" baseline="30000" dirty="0">
                <a:solidFill>
                  <a:srgbClr val="000000"/>
                </a:solidFill>
                <a:latin typeface="Arial"/>
                <a:ea typeface="Calibri"/>
              </a:rPr>
              <a:t>st</a:t>
            </a:r>
            <a:r>
              <a:rPr lang="en-US" sz="1800" b="0" strike="noStrike" spc="-1" dirty="0">
                <a:solidFill>
                  <a:srgbClr val="000000"/>
                </a:solidFill>
                <a:latin typeface="Arial"/>
                <a:ea typeface="Calibri"/>
              </a:rPr>
              <a:t> May 2021</a:t>
            </a:r>
            <a:endParaRPr lang="en-US" sz="1800" b="0" strike="noStrike" spc="-1" dirty="0">
              <a:solidFill>
                <a:srgbClr val="000000"/>
              </a:solidFill>
              <a:latin typeface="Calibri"/>
            </a:endParaRPr>
          </a:p>
        </p:txBody>
      </p:sp>
      <p:sp>
        <p:nvSpPr>
          <p:cNvPr id="220"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21"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D09802D3-6F47-4BDC-BBDE-B43FB26D092F}" type="slidenum">
              <a:rPr lang="en-ZA" sz="1200" b="0" strike="noStrike" spc="-1">
                <a:solidFill>
                  <a:srgbClr val="8B8B8B"/>
                </a:solidFill>
                <a:latin typeface="Calibri"/>
              </a:rPr>
              <a:t>15</a:t>
            </a:fld>
            <a:endParaRPr lang="en-ZA" sz="1200" b="0" strike="noStrike" spc="-1">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SAHPRA’s Interaction with Interferon</a:t>
            </a:r>
            <a:endParaRPr lang="en-US" sz="4400" b="0" strike="noStrike" spc="-1">
              <a:solidFill>
                <a:srgbClr val="000000"/>
              </a:solidFill>
              <a:latin typeface="Calibri"/>
            </a:endParaRPr>
          </a:p>
        </p:txBody>
      </p:sp>
      <p:sp>
        <p:nvSpPr>
          <p:cNvPr id="223" name="TextShape 2"/>
          <p:cNvSpPr txBox="1"/>
          <p:nvPr/>
        </p:nvSpPr>
        <p:spPr>
          <a:xfrm>
            <a:off x="838080" y="1825560"/>
            <a:ext cx="10515240" cy="4350960"/>
          </a:xfrm>
          <a:prstGeom prst="rect">
            <a:avLst/>
          </a:prstGeom>
          <a:noFill/>
          <a:ln>
            <a:noFill/>
          </a:ln>
        </p:spPr>
        <p:txBody>
          <a:bodyPr>
            <a:normAutofit fontScale="97000"/>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Upon SAMHS’s submission of the clinical trial application, it was found by SAHPRA to have several significant information gaps. Thereafter the two teams met with the view to clarifying the regulatory requirements for the clinical trial application</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SAMHS ultimately submitted a revised clinical trial application on 9</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July 2021. When SAHPRA reviewed the application, it again found gaps, which the regulator communicated to SAMHS in writing, with a deadline set for re-submission set for 29 July 2021, which deadline was not met</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During the MTT’s discussion with SAHPRA on 21</a:t>
            </a:r>
            <a:r>
              <a:rPr lang="en-US" sz="1800" b="0" strike="noStrike" spc="-1" baseline="30000" dirty="0">
                <a:solidFill>
                  <a:srgbClr val="000000"/>
                </a:solidFill>
                <a:latin typeface="Arial"/>
                <a:ea typeface="Calibri"/>
              </a:rPr>
              <a:t>st</a:t>
            </a:r>
            <a:r>
              <a:rPr lang="en-US" sz="1800" b="0" strike="noStrike" spc="-1" dirty="0">
                <a:solidFill>
                  <a:srgbClr val="000000"/>
                </a:solidFill>
                <a:latin typeface="Arial"/>
                <a:ea typeface="Calibri"/>
              </a:rPr>
              <a:t> September 2021, the regulator informed the MTT that SAMHS had been given a new deadline of 1</a:t>
            </a:r>
            <a:r>
              <a:rPr lang="en-US" sz="1800" b="0" strike="noStrike" spc="-1" baseline="30000" dirty="0">
                <a:solidFill>
                  <a:srgbClr val="000000"/>
                </a:solidFill>
                <a:latin typeface="Arial"/>
                <a:ea typeface="Calibri"/>
              </a:rPr>
              <a:t>st</a:t>
            </a:r>
            <a:r>
              <a:rPr lang="en-US" sz="1800" b="0" strike="noStrike" spc="-1" dirty="0">
                <a:solidFill>
                  <a:srgbClr val="000000"/>
                </a:solidFill>
                <a:latin typeface="Arial"/>
                <a:ea typeface="Calibri"/>
              </a:rPr>
              <a:t> October 2021 to respond to the queries that are contained in their letter of 19</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July 2021</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SAHMS did not meet the deadline of 1</a:t>
            </a:r>
            <a:r>
              <a:rPr lang="en-US" sz="1800" b="0" strike="noStrike" spc="-1" baseline="30000" dirty="0">
                <a:solidFill>
                  <a:srgbClr val="000000"/>
                </a:solidFill>
                <a:latin typeface="Arial"/>
                <a:ea typeface="Calibri"/>
              </a:rPr>
              <a:t>st</a:t>
            </a:r>
            <a:r>
              <a:rPr lang="en-US" sz="1800" b="0" strike="noStrike" spc="-1" dirty="0">
                <a:solidFill>
                  <a:srgbClr val="000000"/>
                </a:solidFill>
                <a:latin typeface="Arial"/>
                <a:ea typeface="Calibri"/>
              </a:rPr>
              <a:t> October 2021, as some of the requirements of SAHPRA require lengthy supply chain management (SCM) processes. Col. Dr Thabo Mnisi, who is leading the SAMHS team on Interferon Alpha 2B informed the MTT that the primary requirement SAMHS has to meet is the appointment of a Clinical Research </a:t>
            </a:r>
            <a:r>
              <a:rPr lang="en-US" sz="1800" b="0" strike="noStrike" spc="-1" dirty="0" err="1">
                <a:solidFill>
                  <a:srgbClr val="000000"/>
                </a:solidFill>
                <a:latin typeface="Arial"/>
                <a:ea typeface="Calibri"/>
              </a:rPr>
              <a:t>Organisation</a:t>
            </a:r>
            <a:r>
              <a:rPr lang="en-US" sz="1800" b="0" strike="noStrike" spc="-1" dirty="0">
                <a:solidFill>
                  <a:srgbClr val="000000"/>
                </a:solidFill>
                <a:latin typeface="Arial"/>
                <a:ea typeface="Calibri"/>
              </a:rPr>
              <a:t> (CRO) which will help answer some of the queries from SAHPRA. In this regard, the Secretary for </a:t>
            </a:r>
            <a:r>
              <a:rPr lang="en-US" sz="1800" b="0" strike="noStrike" spc="-1" dirty="0" err="1">
                <a:solidFill>
                  <a:srgbClr val="000000"/>
                </a:solidFill>
                <a:latin typeface="Arial"/>
                <a:ea typeface="Calibri"/>
              </a:rPr>
              <a:t>Defence</a:t>
            </a:r>
            <a:r>
              <a:rPr lang="en-US" sz="1800" b="0" strike="noStrike" spc="-1" dirty="0">
                <a:solidFill>
                  <a:srgbClr val="000000"/>
                </a:solidFill>
                <a:latin typeface="Arial"/>
                <a:ea typeface="Calibri"/>
              </a:rPr>
              <a:t> wrote to the Office of the Chief Procurement Officer (OCPO) at National Treasury requesting permission to deviate from normal SCM processes in the appointment of the CRO, which OCPO turned down. </a:t>
            </a:r>
            <a:endParaRPr lang="en-US" sz="1800" b="0" strike="noStrike" spc="-1" dirty="0">
              <a:solidFill>
                <a:srgbClr val="000000"/>
              </a:solidFill>
              <a:latin typeface="Calibri"/>
            </a:endParaRPr>
          </a:p>
        </p:txBody>
      </p:sp>
      <p:sp>
        <p:nvSpPr>
          <p:cNvPr id="224"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25"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2CE8D7EF-EC47-4935-A72B-5F7B9D4475E1}" type="slidenum">
              <a:rPr lang="en-ZA" sz="1200" b="0" strike="noStrike" spc="-1">
                <a:solidFill>
                  <a:srgbClr val="8B8B8B"/>
                </a:solidFill>
                <a:latin typeface="Calibri"/>
              </a:rPr>
              <a:t>16</a:t>
            </a:fld>
            <a:endParaRPr lang="en-ZA" sz="1200" b="0" strike="noStrike" spc="-1">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SAHPRA’s Interaction with Interferon</a:t>
            </a:r>
            <a:endParaRPr lang="en-US" sz="4400" b="0" strike="noStrike" spc="-1">
              <a:solidFill>
                <a:srgbClr val="000000"/>
              </a:solidFill>
              <a:latin typeface="Calibri"/>
            </a:endParaRPr>
          </a:p>
        </p:txBody>
      </p:sp>
      <p:sp>
        <p:nvSpPr>
          <p:cNvPr id="227"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MTT has subsequently learnt that </a:t>
            </a:r>
            <a:r>
              <a:rPr lang="en-US" spc="-1" dirty="0">
                <a:solidFill>
                  <a:srgbClr val="000000"/>
                </a:solidFill>
                <a:latin typeface="Arial"/>
                <a:ea typeface="Calibri"/>
              </a:rPr>
              <a:t>SAHPRA has withdrawn the initial offer to consider a clinical trial application for 8000 SANDF members, and has threatened to destroy the medication if it is not returned to Cuba, which is clearly a major escalation in the fraught relations between the SANDF and SAHPRA.  </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There is a now major risk as the expiry dates of the Interferon approach ever so faster</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Another matter that SAHPRA has raised with the SANDF, in a letter purportedly written on 22 July 2021, is the port of entry of the Interferon Alpha 2B into the country. In terms Regulation 12(1) of the Regulations for the Medicines and Related Substances Act, no one can import medicines into South Africa unless those medicines come through the following ports of entry: OR Tambo International Airport; Cape Town International Airport; Cape Town </a:t>
            </a:r>
            <a:r>
              <a:rPr lang="en-US" sz="1800" b="0" strike="noStrike" spc="-1" dirty="0" err="1">
                <a:solidFill>
                  <a:srgbClr val="000000"/>
                </a:solidFill>
                <a:latin typeface="Arial"/>
                <a:ea typeface="Calibri"/>
              </a:rPr>
              <a:t>Harbour</a:t>
            </a:r>
            <a:r>
              <a:rPr lang="en-US" sz="1800" b="0" strike="noStrike" spc="-1" dirty="0">
                <a:solidFill>
                  <a:srgbClr val="000000"/>
                </a:solidFill>
                <a:latin typeface="Arial"/>
                <a:ea typeface="Calibri"/>
              </a:rPr>
              <a:t>; Durban International Airport (King </a:t>
            </a:r>
            <a:r>
              <a:rPr lang="en-US" sz="1800" b="0" strike="noStrike" spc="-1" dirty="0" err="1">
                <a:solidFill>
                  <a:srgbClr val="000000"/>
                </a:solidFill>
                <a:latin typeface="Arial"/>
                <a:ea typeface="Calibri"/>
              </a:rPr>
              <a:t>Shaka</a:t>
            </a:r>
            <a:r>
              <a:rPr lang="en-US" sz="1800" b="0" strike="noStrike" spc="-1" dirty="0">
                <a:solidFill>
                  <a:srgbClr val="000000"/>
                </a:solidFill>
                <a:latin typeface="Arial"/>
                <a:ea typeface="Calibri"/>
              </a:rPr>
              <a:t>); Durban </a:t>
            </a:r>
            <a:r>
              <a:rPr lang="en-US" sz="1800" b="0" strike="noStrike" spc="-1" dirty="0" err="1">
                <a:solidFill>
                  <a:srgbClr val="000000"/>
                </a:solidFill>
                <a:latin typeface="Arial"/>
                <a:ea typeface="Calibri"/>
              </a:rPr>
              <a:t>Harbour</a:t>
            </a:r>
            <a:r>
              <a:rPr lang="en-US" sz="1800" b="0" strike="noStrike" spc="-1" dirty="0">
                <a:solidFill>
                  <a:srgbClr val="000000"/>
                </a:solidFill>
                <a:latin typeface="Arial"/>
                <a:ea typeface="Calibri"/>
              </a:rPr>
              <a:t>; </a:t>
            </a:r>
            <a:r>
              <a:rPr lang="en-US" sz="1800" b="0" strike="noStrike" spc="-1" dirty="0" err="1">
                <a:solidFill>
                  <a:srgbClr val="000000"/>
                </a:solidFill>
                <a:latin typeface="Arial"/>
                <a:ea typeface="Calibri"/>
              </a:rPr>
              <a:t>Gqeberha</a:t>
            </a:r>
            <a:r>
              <a:rPr lang="en-US" sz="1800" b="0" strike="noStrike" spc="-1" dirty="0">
                <a:solidFill>
                  <a:srgbClr val="000000"/>
                </a:solidFill>
                <a:latin typeface="Arial"/>
                <a:ea typeface="Calibri"/>
              </a:rPr>
              <a:t> International Airport (Chief </a:t>
            </a:r>
            <a:r>
              <a:rPr lang="en-US" sz="1800" b="0" strike="noStrike" spc="-1" dirty="0" err="1">
                <a:solidFill>
                  <a:srgbClr val="000000"/>
                </a:solidFill>
                <a:latin typeface="Arial"/>
                <a:ea typeface="Calibri"/>
              </a:rPr>
              <a:t>Dawid</a:t>
            </a:r>
            <a:r>
              <a:rPr lang="en-US" sz="1800" b="0" strike="noStrike" spc="-1" dirty="0">
                <a:solidFill>
                  <a:srgbClr val="000000"/>
                </a:solidFill>
                <a:latin typeface="Arial"/>
                <a:ea typeface="Calibri"/>
              </a:rPr>
              <a:t> Stuurman); and </a:t>
            </a:r>
            <a:r>
              <a:rPr lang="en-US" sz="1800" b="0" strike="noStrike" spc="-1" dirty="0" err="1">
                <a:solidFill>
                  <a:srgbClr val="000000"/>
                </a:solidFill>
                <a:latin typeface="Arial"/>
                <a:ea typeface="Calibri"/>
              </a:rPr>
              <a:t>Gqeberha</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As can be seen above, Air Force Base Waterkloof (AFBW) is NOT one of the ports of entry through which imported medicines can enter the country. As a result, the importation of the first two consignments through AFBW was in violation of Regulation 12(1) of the Regulations for the Medicines and Related Substances Act</a:t>
            </a:r>
            <a:endParaRPr lang="en-US" sz="1800" b="0" strike="noStrike" spc="-1" dirty="0">
              <a:solidFill>
                <a:srgbClr val="000000"/>
              </a:solidFill>
              <a:latin typeface="Calibri"/>
            </a:endParaRPr>
          </a:p>
        </p:txBody>
      </p:sp>
      <p:sp>
        <p:nvSpPr>
          <p:cNvPr id="228"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29"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4055B3CA-AE63-4C35-9E58-047AD0D392E8}" type="slidenum">
              <a:rPr lang="en-ZA" sz="1200" b="0" strike="noStrike" spc="-1">
                <a:solidFill>
                  <a:srgbClr val="8B8B8B"/>
                </a:solidFill>
                <a:latin typeface="Calibri"/>
              </a:rPr>
              <a:t>17</a:t>
            </a:fld>
            <a:endParaRPr lang="en-ZA" sz="1200" b="0" strike="noStrike" spc="-1">
              <a:latin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Ideology and Medicines Control</a:t>
            </a:r>
            <a:endParaRPr lang="en-US" sz="4400" b="0" strike="noStrike" spc="-1">
              <a:solidFill>
                <a:srgbClr val="000000"/>
              </a:solidFill>
              <a:latin typeface="Calibri"/>
            </a:endParaRPr>
          </a:p>
        </p:txBody>
      </p:sp>
      <p:sp>
        <p:nvSpPr>
          <p:cNvPr id="231" name="TextShape 2"/>
          <p:cNvSpPr txBox="1"/>
          <p:nvPr/>
        </p:nvSpPr>
        <p:spPr>
          <a:xfrm>
            <a:off x="838080" y="1825560"/>
            <a:ext cx="10515240" cy="4350960"/>
          </a:xfrm>
          <a:prstGeom prst="rect">
            <a:avLst/>
          </a:prstGeom>
          <a:noFill/>
          <a:ln>
            <a:noFill/>
          </a:ln>
        </p:spPr>
        <p:txBody>
          <a:bodyPr>
            <a:noAutofit/>
          </a:bodyPr>
          <a:lstStyle/>
          <a:p>
            <a:pPr marL="685800" lvl="1" indent="-228240" algn="just">
              <a:lnSpc>
                <a:spcPct val="100000"/>
              </a:lnSpc>
              <a:spcBef>
                <a:spcPts val="499"/>
              </a:spcBef>
              <a:buClr>
                <a:srgbClr val="000000"/>
              </a:buClr>
              <a:buFont typeface="Arial"/>
              <a:buChar char="•"/>
            </a:pPr>
            <a:r>
              <a:rPr lang="en-US" sz="1800" b="0" strike="noStrike" spc="-1" dirty="0">
                <a:solidFill>
                  <a:srgbClr val="000000"/>
                </a:solidFill>
                <a:latin typeface="Arial"/>
                <a:ea typeface="Calibri"/>
              </a:rPr>
              <a:t>Several senior members of the SANDF that engaged the MTT alleged that SAHPRA seemed to be doing the bidding for the dominant pharmaceutical monopolies or oligarchies that consistently seek to stifle any competition, especially one that unconventionally comes from the likes of the Republic of Cuba and any other source outside of the dominant Western axis led by US and European pharmaceuticals. </a:t>
            </a:r>
            <a:endParaRPr lang="en-US" sz="1800" b="0" strike="noStrike" spc="-1" dirty="0">
              <a:solidFill>
                <a:srgbClr val="000000"/>
              </a:solidFill>
              <a:latin typeface="Calibri"/>
            </a:endParaRPr>
          </a:p>
          <a:p>
            <a:pPr marL="685800" lvl="1" indent="-228240" algn="just">
              <a:lnSpc>
                <a:spcPct val="100000"/>
              </a:lnSpc>
              <a:spcBef>
                <a:spcPts val="499"/>
              </a:spcBef>
              <a:buClr>
                <a:srgbClr val="000000"/>
              </a:buClr>
              <a:buFont typeface="Arial"/>
              <a:buChar char="•"/>
            </a:pPr>
            <a:r>
              <a:rPr lang="en-US" sz="1800" b="0" strike="noStrike" spc="-1" dirty="0">
                <a:solidFill>
                  <a:srgbClr val="000000"/>
                </a:solidFill>
                <a:latin typeface="Arial"/>
                <a:ea typeface="Calibri"/>
              </a:rPr>
              <a:t>This has been </a:t>
            </a:r>
            <a:r>
              <a:rPr lang="en-US" sz="1800" b="0" strike="noStrike" spc="-1" dirty="0" err="1">
                <a:solidFill>
                  <a:srgbClr val="000000"/>
                </a:solidFill>
                <a:latin typeface="Arial"/>
                <a:ea typeface="Calibri"/>
              </a:rPr>
              <a:t>categorised</a:t>
            </a:r>
            <a:r>
              <a:rPr lang="en-US" sz="1800" b="0" strike="noStrike" spc="-1" dirty="0">
                <a:solidFill>
                  <a:srgbClr val="000000"/>
                </a:solidFill>
                <a:latin typeface="Arial"/>
                <a:ea typeface="Calibri"/>
              </a:rPr>
              <a:t> as part of an ideological slant that has consistently dominated the pharma industry since the dawn of freedom in South Africa in 1994. Given the lack of evidence in support of or in contradiction of this assertion in relation to SAHPRA, the MTT believes that this claim can neither be discounted nor affirmed. </a:t>
            </a:r>
            <a:endParaRPr lang="en-US" sz="1800" b="0" strike="noStrike" spc="-1" dirty="0">
              <a:solidFill>
                <a:srgbClr val="000000"/>
              </a:solidFill>
              <a:latin typeface="Calibri"/>
            </a:endParaRPr>
          </a:p>
          <a:p>
            <a:pPr marL="685800" lvl="1" indent="-228240" algn="just">
              <a:lnSpc>
                <a:spcPct val="100000"/>
              </a:lnSpc>
              <a:spcBef>
                <a:spcPts val="499"/>
              </a:spcBef>
              <a:buClr>
                <a:srgbClr val="000000"/>
              </a:buClr>
              <a:buFont typeface="Arial"/>
              <a:buChar char="•"/>
            </a:pPr>
            <a:r>
              <a:rPr lang="en-US" sz="1800" b="0" strike="noStrike" spc="-1" dirty="0">
                <a:solidFill>
                  <a:srgbClr val="000000"/>
                </a:solidFill>
                <a:latin typeface="Arial"/>
                <a:ea typeface="Calibri"/>
              </a:rPr>
              <a:t>What can be affirmed however is what is common cause in relation to the political economy of the pharmaceutical industry in South Africa, namely, the oligarchic nature of the industry dominated by near monopolies largely headquartered in major Western capitals</a:t>
            </a:r>
            <a:endParaRPr lang="en-US" sz="1800" b="0" strike="noStrike" spc="-1" dirty="0">
              <a:solidFill>
                <a:srgbClr val="000000"/>
              </a:solidFill>
              <a:latin typeface="Calibri"/>
            </a:endParaRPr>
          </a:p>
        </p:txBody>
      </p:sp>
      <p:sp>
        <p:nvSpPr>
          <p:cNvPr id="232"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33"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5EDCA019-C1D3-4777-ABAB-185B56028B0E}" type="slidenum">
              <a:rPr lang="en-ZA" sz="1200" b="0" strike="noStrike" spc="-1">
                <a:solidFill>
                  <a:srgbClr val="8B8B8B"/>
                </a:solidFill>
                <a:latin typeface="Calibri"/>
              </a:rPr>
              <a:t>18</a:t>
            </a:fld>
            <a:endParaRPr lang="en-ZA" sz="1200" b="0" strike="noStrike" spc="-1">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Procurement of the Interferon</a:t>
            </a:r>
            <a:endParaRPr lang="en-US" sz="4400" b="0" strike="noStrike" spc="-1">
              <a:solidFill>
                <a:srgbClr val="000000"/>
              </a:solidFill>
              <a:latin typeface="Calibri"/>
            </a:endParaRPr>
          </a:p>
        </p:txBody>
      </p:sp>
      <p:sp>
        <p:nvSpPr>
          <p:cNvPr id="235"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MTT established that the responsibility to procure Interferon Alpha 2B was placed on the Logistics Division of the SANDF (Log </a:t>
            </a:r>
            <a:r>
              <a:rPr lang="en-US" sz="1800" b="0" strike="noStrike" spc="-1" dirty="0" err="1">
                <a:solidFill>
                  <a:srgbClr val="000000"/>
                </a:solidFill>
                <a:latin typeface="Arial"/>
                <a:ea typeface="Calibri"/>
              </a:rPr>
              <a:t>Div</a:t>
            </a:r>
            <a:r>
              <a:rPr lang="en-US" sz="1800" b="0" strike="noStrike" spc="-1" dirty="0">
                <a:solidFill>
                  <a:srgbClr val="000000"/>
                </a:solidFill>
                <a:latin typeface="Arial"/>
                <a:ea typeface="Calibri"/>
              </a:rPr>
              <a:t>) by the Military Command Council (MCC)</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However, the identity of the person(s) who provided the Log </a:t>
            </a:r>
            <a:r>
              <a:rPr lang="en-US" sz="1800" b="0" strike="noStrike" spc="-1" dirty="0" err="1">
                <a:solidFill>
                  <a:srgbClr val="000000"/>
                </a:solidFill>
                <a:latin typeface="Arial"/>
                <a:ea typeface="Calibri"/>
              </a:rPr>
              <a:t>Div</a:t>
            </a:r>
            <a:r>
              <a:rPr lang="en-US" sz="1800" b="0" strike="noStrike" spc="-1" dirty="0">
                <a:solidFill>
                  <a:srgbClr val="000000"/>
                </a:solidFill>
                <a:latin typeface="Arial"/>
                <a:ea typeface="Calibri"/>
              </a:rPr>
              <a:t> with the specifications, including the quantities to be procured was intensely disputed among senior officers of the SANDF</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pc="-1" dirty="0">
                <a:solidFill>
                  <a:srgbClr val="000000"/>
                </a:solidFill>
                <a:latin typeface="Arial"/>
                <a:ea typeface="Calibri"/>
              </a:rPr>
              <a:t>The a</a:t>
            </a:r>
            <a:r>
              <a:rPr lang="en-US" sz="1800" b="0" strike="noStrike" spc="-1" dirty="0">
                <a:solidFill>
                  <a:srgbClr val="000000"/>
                </a:solidFill>
                <a:latin typeface="Arial"/>
                <a:ea typeface="Calibri"/>
              </a:rPr>
              <a:t>ccounts of Gen (ret) </a:t>
            </a:r>
            <a:r>
              <a:rPr lang="en-US" sz="1800" b="0" strike="noStrike" spc="-1" dirty="0" err="1">
                <a:solidFill>
                  <a:srgbClr val="000000"/>
                </a:solidFill>
                <a:latin typeface="Arial"/>
                <a:ea typeface="Calibri"/>
              </a:rPr>
              <a:t>Shoke</a:t>
            </a:r>
            <a:r>
              <a:rPr lang="en-US" sz="1800" b="0" strike="noStrike" spc="-1" dirty="0">
                <a:solidFill>
                  <a:srgbClr val="000000"/>
                </a:solidFill>
                <a:latin typeface="Arial"/>
                <a:ea typeface="Calibri"/>
              </a:rPr>
              <a:t>, Lt-Gen (ret)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 Lt-Gen </a:t>
            </a:r>
            <a:r>
              <a:rPr lang="en-US" sz="1800" b="0" strike="noStrike" spc="-1" dirty="0" err="1">
                <a:solidFill>
                  <a:srgbClr val="000000"/>
                </a:solidFill>
                <a:latin typeface="Arial"/>
                <a:ea typeface="Calibri"/>
              </a:rPr>
              <a:t>Mbuli</a:t>
            </a:r>
            <a:r>
              <a:rPr lang="en-US" sz="1800" b="0" strike="noStrike" spc="-1" dirty="0">
                <a:solidFill>
                  <a:srgbClr val="000000"/>
                </a:solidFill>
                <a:latin typeface="Arial"/>
                <a:ea typeface="Calibri"/>
              </a:rPr>
              <a:t>, Maj-Gen </a:t>
            </a:r>
            <a:r>
              <a:rPr lang="en-US" sz="1800" b="0" strike="noStrike" spc="-1" dirty="0" err="1">
                <a:solidFill>
                  <a:srgbClr val="000000"/>
                </a:solidFill>
                <a:latin typeface="Arial"/>
                <a:ea typeface="Calibri"/>
              </a:rPr>
              <a:t>Tyahlisi</a:t>
            </a:r>
            <a:r>
              <a:rPr lang="en-US" sz="1800" b="0" strike="noStrike" spc="-1" dirty="0">
                <a:solidFill>
                  <a:srgbClr val="000000"/>
                </a:solidFill>
                <a:latin typeface="Arial"/>
                <a:ea typeface="Calibri"/>
              </a:rPr>
              <a:t>, Brig-Gen </a:t>
            </a:r>
            <a:r>
              <a:rPr lang="en-US" sz="1800" b="0" strike="noStrike" spc="-1" dirty="0" err="1">
                <a:solidFill>
                  <a:srgbClr val="000000"/>
                </a:solidFill>
                <a:latin typeface="Arial"/>
                <a:ea typeface="Calibri"/>
              </a:rPr>
              <a:t>Bruiners</a:t>
            </a:r>
            <a:r>
              <a:rPr lang="en-US" sz="1800" b="0" strike="noStrike" spc="-1" dirty="0">
                <a:solidFill>
                  <a:srgbClr val="000000"/>
                </a:solidFill>
                <a:latin typeface="Arial"/>
                <a:ea typeface="Calibri"/>
              </a:rPr>
              <a:t>, </a:t>
            </a:r>
            <a:r>
              <a:rPr lang="en-US" sz="1800" b="0" strike="noStrike" spc="-1" dirty="0" err="1">
                <a:solidFill>
                  <a:srgbClr val="000000"/>
                </a:solidFill>
                <a:latin typeface="Arial"/>
                <a:ea typeface="Calibri"/>
              </a:rPr>
              <a:t>Mr</a:t>
            </a:r>
            <a:r>
              <a:rPr lang="en-US" sz="1800" b="0" strike="noStrike" spc="-1" dirty="0">
                <a:solidFill>
                  <a:srgbClr val="000000"/>
                </a:solidFill>
                <a:latin typeface="Arial"/>
                <a:ea typeface="Calibri"/>
              </a:rPr>
              <a:t> Willem Botha are relevant in this regard</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MTT established that SAMHS, under Lt-Gen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 identified the need to order Interferon to treat “100 000 members” of the SANDF, which was contained in a classified letter signed by Gen </a:t>
            </a:r>
            <a:r>
              <a:rPr lang="en-US" sz="1800" b="0" strike="noStrike" spc="-1" dirty="0" err="1">
                <a:solidFill>
                  <a:srgbClr val="000000"/>
                </a:solidFill>
                <a:latin typeface="Arial"/>
                <a:ea typeface="Calibri"/>
              </a:rPr>
              <a:t>Shoke</a:t>
            </a:r>
            <a:r>
              <a:rPr lang="en-US" sz="1800" b="0" strike="noStrike" spc="-1" dirty="0">
                <a:solidFill>
                  <a:srgbClr val="000000"/>
                </a:solidFill>
                <a:latin typeface="Arial"/>
                <a:ea typeface="Calibri"/>
              </a:rPr>
              <a:t> on 8 April 2020. The MTT established that the letter had been drafted by the Office of then Surgeon-General Lt-Gen Dr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a:t>
            </a:r>
            <a:endParaRPr lang="en-US" sz="1800" b="0" strike="noStrike" spc="-1" dirty="0">
              <a:solidFill>
                <a:srgbClr val="000000"/>
              </a:solidFill>
              <a:latin typeface="Calibri"/>
            </a:endParaRPr>
          </a:p>
          <a:p>
            <a:pPr>
              <a:lnSpc>
                <a:spcPct val="90000"/>
              </a:lnSpc>
              <a:spcBef>
                <a:spcPts val="1001"/>
              </a:spcBef>
            </a:pPr>
            <a:endParaRPr lang="en-US" sz="1800" b="0" strike="noStrike" spc="-1" dirty="0">
              <a:solidFill>
                <a:srgbClr val="000000"/>
              </a:solidFill>
              <a:latin typeface="Calibri"/>
            </a:endParaRPr>
          </a:p>
        </p:txBody>
      </p:sp>
      <p:sp>
        <p:nvSpPr>
          <p:cNvPr id="236"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37"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DEC93208-F1C8-4881-90FB-9A924B8351F6}" type="slidenum">
              <a:rPr lang="en-ZA" sz="1200" b="0" strike="noStrike" spc="-1">
                <a:solidFill>
                  <a:srgbClr val="8B8B8B"/>
                </a:solidFill>
                <a:latin typeface="Calibri"/>
              </a:rPr>
              <a:t>19</a:t>
            </a:fld>
            <a:endParaRPr lang="en-ZA" sz="1200" b="0" strike="noStrike" spc="-1">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 name="Picture 3"/>
          <p:cNvPicPr/>
          <p:nvPr/>
        </p:nvPicPr>
        <p:blipFill>
          <a:blip r:embed="rId2"/>
          <a:stretch/>
        </p:blipFill>
        <p:spPr>
          <a:xfrm>
            <a:off x="1624680" y="878760"/>
            <a:ext cx="8664120" cy="5166360"/>
          </a:xfrm>
          <a:prstGeom prst="rect">
            <a:avLst/>
          </a:prstGeom>
          <a:ln>
            <a:noFill/>
          </a:ln>
        </p:spPr>
      </p:pic>
      <p:sp>
        <p:nvSpPr>
          <p:cNvPr id="168" name="TextShape 1"/>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169" name="TextShape 2"/>
          <p:cNvSpPr txBox="1"/>
          <p:nvPr/>
        </p:nvSpPr>
        <p:spPr>
          <a:xfrm>
            <a:off x="8610480" y="6356520"/>
            <a:ext cx="2742840" cy="364680"/>
          </a:xfrm>
          <a:prstGeom prst="rect">
            <a:avLst/>
          </a:prstGeom>
          <a:noFill/>
          <a:ln>
            <a:noFill/>
          </a:ln>
        </p:spPr>
        <p:txBody>
          <a:bodyPr anchor="ctr">
            <a:noAutofit/>
          </a:bodyPr>
          <a:lstStyle/>
          <a:p>
            <a:pPr algn="r">
              <a:lnSpc>
                <a:spcPct val="100000"/>
              </a:lnSpc>
            </a:pPr>
            <a:fld id="{10FA9D4F-00F1-44C0-A759-821F36C18547}" type="slidenum">
              <a:rPr lang="en-ZA" sz="1200" b="0" strike="noStrike" spc="-1">
                <a:solidFill>
                  <a:srgbClr val="8B8B8B"/>
                </a:solidFill>
                <a:latin typeface="Calibri"/>
              </a:rPr>
              <a:t>2</a:t>
            </a:fld>
            <a:endParaRPr lang="en-ZA" sz="1200" b="0" strike="noStrike" spc="-1">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Procurement of the Interferon</a:t>
            </a:r>
            <a:endParaRPr lang="en-US" sz="4400" b="0" strike="noStrike" spc="-1">
              <a:solidFill>
                <a:srgbClr val="000000"/>
              </a:solidFill>
              <a:latin typeface="Calibri"/>
            </a:endParaRPr>
          </a:p>
        </p:txBody>
      </p:sp>
      <p:sp>
        <p:nvSpPr>
          <p:cNvPr id="239" name="TextShape 2"/>
          <p:cNvSpPr txBox="1"/>
          <p:nvPr/>
        </p:nvSpPr>
        <p:spPr>
          <a:xfrm>
            <a:off x="838080" y="1825560"/>
            <a:ext cx="10515240" cy="4350960"/>
          </a:xfrm>
          <a:prstGeom prst="rect">
            <a:avLst/>
          </a:prstGeom>
          <a:noFill/>
          <a:ln>
            <a:noFill/>
          </a:ln>
        </p:spPr>
        <p:txBody>
          <a:bodyPr>
            <a:normAutofit fontScale="91000"/>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procurement of the Interferon was supposedly conducted under an existing bilateral agreement between Cuba and South Africa</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said agreement was signed in Pretoria by the then Minister of </a:t>
            </a:r>
            <a:r>
              <a:rPr lang="en-US" sz="1800" b="0" strike="noStrike" spc="-1" dirty="0" err="1">
                <a:solidFill>
                  <a:srgbClr val="000000"/>
                </a:solidFill>
                <a:latin typeface="Arial"/>
                <a:ea typeface="Calibri"/>
              </a:rPr>
              <a:t>Defence</a:t>
            </a:r>
            <a:r>
              <a:rPr lang="en-US" sz="1800" b="0" strike="noStrike" spc="-1" dirty="0">
                <a:solidFill>
                  <a:srgbClr val="000000"/>
                </a:solidFill>
                <a:latin typeface="Arial"/>
                <a:ea typeface="Calibri"/>
              </a:rPr>
              <a:t> and Military Veterans, </a:t>
            </a:r>
            <a:r>
              <a:rPr lang="en-US" sz="1800" b="0" strike="noStrike" spc="-1" dirty="0" err="1">
                <a:solidFill>
                  <a:srgbClr val="000000"/>
                </a:solidFill>
                <a:latin typeface="Arial"/>
                <a:ea typeface="Calibri"/>
              </a:rPr>
              <a:t>Ms</a:t>
            </a:r>
            <a:r>
              <a:rPr lang="en-US" sz="1800" b="0" strike="noStrike" spc="-1" dirty="0">
                <a:solidFill>
                  <a:srgbClr val="000000"/>
                </a:solidFill>
                <a:latin typeface="Arial"/>
                <a:ea typeface="Calibri"/>
              </a:rPr>
              <a:t> Lindiwe Sisulu, on behalf of the Republic of South Africa, and the Cuban Vice-President of the Council of Ministers, </a:t>
            </a:r>
            <a:r>
              <a:rPr lang="en-US" sz="1800" b="0" strike="noStrike" spc="-1" dirty="0" err="1">
                <a:solidFill>
                  <a:srgbClr val="000000"/>
                </a:solidFill>
                <a:latin typeface="Arial"/>
                <a:ea typeface="Calibri"/>
              </a:rPr>
              <a:t>Mr</a:t>
            </a:r>
            <a:r>
              <a:rPr lang="en-US" sz="1800" b="0" strike="noStrike" spc="-1" dirty="0">
                <a:solidFill>
                  <a:srgbClr val="000000"/>
                </a:solidFill>
                <a:latin typeface="Arial"/>
                <a:ea typeface="Calibri"/>
              </a:rPr>
              <a:t> Ulises Rosales del Toro, on 10</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January 2012</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Based on the Government-to-Government Agreement that was signed by Minister Sisulu, the then Chief SANDF, Gen Solly </a:t>
            </a:r>
            <a:r>
              <a:rPr lang="en-US" sz="1800" b="0" strike="noStrike" spc="-1" dirty="0" err="1">
                <a:solidFill>
                  <a:srgbClr val="000000"/>
                </a:solidFill>
                <a:latin typeface="Arial"/>
                <a:ea typeface="Calibri"/>
              </a:rPr>
              <a:t>Shoke</a:t>
            </a:r>
            <a:r>
              <a:rPr lang="en-US" sz="1800" b="0" strike="noStrike" spc="-1" dirty="0">
                <a:solidFill>
                  <a:srgbClr val="000000"/>
                </a:solidFill>
                <a:latin typeface="Arial"/>
                <a:ea typeface="Calibri"/>
              </a:rPr>
              <a:t>, subsequently signed two Military-to-Military agreements on 18</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August 2014. These agreements, under the rubric of </a:t>
            </a:r>
            <a:r>
              <a:rPr lang="en-US" sz="1800" b="0" i="1" strike="noStrike" spc="-1" dirty="0">
                <a:solidFill>
                  <a:srgbClr val="000000"/>
                </a:solidFill>
                <a:latin typeface="Arial"/>
                <a:ea typeface="Calibri"/>
              </a:rPr>
              <a:t>Operation </a:t>
            </a:r>
            <a:r>
              <a:rPr lang="en-US" sz="1800" b="0" i="1" strike="noStrike" spc="-1" dirty="0" err="1">
                <a:solidFill>
                  <a:srgbClr val="000000"/>
                </a:solidFill>
                <a:latin typeface="Arial"/>
                <a:ea typeface="Calibri"/>
              </a:rPr>
              <a:t>Thusano</a:t>
            </a:r>
            <a:r>
              <a:rPr lang="en-US" sz="1800" b="0" strike="noStrike" spc="-1" dirty="0">
                <a:solidFill>
                  <a:srgbClr val="000000"/>
                </a:solidFill>
                <a:latin typeface="Arial"/>
                <a:ea typeface="Calibri"/>
              </a:rPr>
              <a:t>, were Contract TI 17-001 SUDAFRICA, meant to provide for collaboration on professional and technical services, and Contract TI 17-002 SUDAFRICA to provide for collaboration on vocational training services. It is common cause that various supplements to these two contracts have since been signed between the SANDF and the Cuban FAR for specific services</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It is in this regard that Supplement No. 10 to Contract TI 17-001 SUDAFRICA was specifically signed on 28 April 2020 to </a:t>
            </a:r>
            <a:r>
              <a:rPr lang="en-US" sz="1800" b="0" strike="noStrike" spc="-1" dirty="0" err="1">
                <a:solidFill>
                  <a:srgbClr val="000000"/>
                </a:solidFill>
                <a:latin typeface="Arial"/>
                <a:ea typeface="Calibri"/>
              </a:rPr>
              <a:t>formalise</a:t>
            </a:r>
            <a:r>
              <a:rPr lang="en-US" sz="1800" b="0" strike="noStrike" spc="-1" dirty="0">
                <a:solidFill>
                  <a:srgbClr val="000000"/>
                </a:solidFill>
                <a:latin typeface="Arial"/>
                <a:ea typeface="Calibri"/>
              </a:rPr>
              <a:t> an agreement on the supply of </a:t>
            </a:r>
            <a:r>
              <a:rPr lang="en-US" sz="1800" b="0" strike="noStrike" spc="-1" dirty="0" err="1">
                <a:solidFill>
                  <a:srgbClr val="000000"/>
                </a:solidFill>
                <a:latin typeface="Arial"/>
                <a:ea typeface="Calibri"/>
              </a:rPr>
              <a:t>Heberon</a:t>
            </a:r>
            <a:r>
              <a:rPr lang="en-US" sz="1800" b="0" strike="noStrike" spc="-1" dirty="0">
                <a:solidFill>
                  <a:srgbClr val="000000"/>
                </a:solidFill>
                <a:latin typeface="Arial"/>
                <a:ea typeface="Calibri"/>
              </a:rPr>
              <a:t>® Alpha R (Human Recombinant Alpha 2B Interferon). Supplement No. 10 was signed by the then Chief SANDF, Gen </a:t>
            </a:r>
            <a:r>
              <a:rPr lang="en-US" sz="1800" b="0" strike="noStrike" spc="-1" dirty="0" err="1">
                <a:solidFill>
                  <a:srgbClr val="000000"/>
                </a:solidFill>
                <a:latin typeface="Arial"/>
                <a:ea typeface="Calibri"/>
              </a:rPr>
              <a:t>Shoke</a:t>
            </a:r>
            <a:r>
              <a:rPr lang="en-US" sz="1800" b="0" strike="noStrike" spc="-1" dirty="0">
                <a:solidFill>
                  <a:srgbClr val="000000"/>
                </a:solidFill>
                <a:latin typeface="Arial"/>
                <a:ea typeface="Calibri"/>
              </a:rPr>
              <a:t>, on behalf of the SANDF, and by the Director-General of the Cuban State-Owned Entity, the Import and Export Cuban Company for Technical Products (TECNOIMPORT Enterprise), </a:t>
            </a:r>
            <a:r>
              <a:rPr lang="en-US" sz="1800" b="0" strike="noStrike" spc="-1" dirty="0" err="1">
                <a:solidFill>
                  <a:srgbClr val="000000"/>
                </a:solidFill>
                <a:latin typeface="Arial"/>
                <a:ea typeface="Calibri"/>
              </a:rPr>
              <a:t>Mr</a:t>
            </a:r>
            <a:r>
              <a:rPr lang="en-US" sz="1800" b="0" strike="noStrike" spc="-1" dirty="0">
                <a:solidFill>
                  <a:srgbClr val="000000"/>
                </a:solidFill>
                <a:latin typeface="Arial"/>
                <a:ea typeface="Calibri"/>
              </a:rPr>
              <a:t> Heriberto Sánchez Alleyne</a:t>
            </a:r>
            <a:endParaRPr lang="en-US" sz="1800" b="0" strike="noStrike" spc="-1" dirty="0">
              <a:solidFill>
                <a:srgbClr val="000000"/>
              </a:solidFill>
              <a:latin typeface="Calibri"/>
            </a:endParaRPr>
          </a:p>
        </p:txBody>
      </p:sp>
      <p:sp>
        <p:nvSpPr>
          <p:cNvPr id="240"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41"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C578DFC0-B0F0-4449-8A11-D7136A865FEA}" type="slidenum">
              <a:rPr lang="en-ZA" sz="1200" b="0" strike="noStrike" spc="-1">
                <a:solidFill>
                  <a:srgbClr val="8B8B8B"/>
                </a:solidFill>
                <a:latin typeface="Calibri"/>
              </a:rPr>
              <a:t>20</a:t>
            </a:fld>
            <a:endParaRPr lang="en-ZA" sz="1200" b="0" strike="noStrike" spc="-1">
              <a:latin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Procurement of the Interferon</a:t>
            </a:r>
            <a:endParaRPr lang="en-US" sz="4400" b="0" strike="noStrike" spc="-1">
              <a:solidFill>
                <a:srgbClr val="000000"/>
              </a:solidFill>
              <a:latin typeface="Calibri"/>
            </a:endParaRPr>
          </a:p>
        </p:txBody>
      </p:sp>
      <p:sp>
        <p:nvSpPr>
          <p:cNvPr id="243" name="TextShape 2"/>
          <p:cNvSpPr txBox="1"/>
          <p:nvPr/>
        </p:nvSpPr>
        <p:spPr>
          <a:xfrm>
            <a:off x="838080" y="1825560"/>
            <a:ext cx="10515240" cy="4350960"/>
          </a:xfrm>
          <a:prstGeom prst="rect">
            <a:avLst/>
          </a:prstGeom>
          <a:noFill/>
          <a:ln>
            <a:noFill/>
          </a:ln>
        </p:spPr>
        <p:txBody>
          <a:bodyPr>
            <a:normAutofit lnSpcReduction="10000"/>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leadership of the SANDF is of the view that the Bilateral Agreement signed by Minister Sisulu in 2012 and the subsequent military agreement, Contract TI 17-001, provided the SANDF the authority to procure the Interferon without following normal supply chain management (SCM) processes, as stipulated in section 217 of the Constitution, sections 38 and 45 of the Public Finance Management Act (PFMA), the Treasury Regulations, as well the DoD procedures set out in JDP0003/2004: </a:t>
            </a:r>
            <a:r>
              <a:rPr lang="en-US" sz="1800" b="0" i="1" strike="noStrike" spc="-1" dirty="0">
                <a:solidFill>
                  <a:srgbClr val="000000"/>
                </a:solidFill>
                <a:latin typeface="Arial"/>
                <a:ea typeface="Calibri"/>
              </a:rPr>
              <a:t>Processes and Procedures for the Procurement and Sales in Respect of Commercial Goods and Services</a:t>
            </a:r>
            <a:r>
              <a:rPr lang="en-US" sz="1800" b="0" strike="noStrike" spc="-1" dirty="0">
                <a:solidFill>
                  <a:srgbClr val="000000"/>
                </a:solidFill>
                <a:latin typeface="Arial"/>
                <a:ea typeface="Calibri"/>
              </a:rPr>
              <a:t>.</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There is further argument that at the time the SANDF procured the Interferon, Cuba was the sole supplier of </a:t>
            </a:r>
            <a:r>
              <a:rPr lang="en-US" sz="1800" b="0" strike="noStrike" spc="-1" dirty="0" err="1">
                <a:solidFill>
                  <a:srgbClr val="000000"/>
                </a:solidFill>
                <a:latin typeface="Arial"/>
                <a:ea typeface="Calibri"/>
              </a:rPr>
              <a:t>Heberon</a:t>
            </a:r>
            <a:r>
              <a:rPr lang="en-US" sz="1800" b="0" strike="noStrike" spc="-1" dirty="0">
                <a:solidFill>
                  <a:srgbClr val="000000"/>
                </a:solidFill>
                <a:latin typeface="Arial"/>
                <a:ea typeface="Calibri"/>
              </a:rPr>
              <a:t>® Alpha R (Human Recombinant Alpha 2B Interferon) the world over. The People’s Republic of China, which initially ordered vast amounts of Interferon from Cuba as part of its arsenal against COVID-19, subsequently developed a capability to manufacture Interferon.</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Auditor-General (AGSA) gave the Department of </a:t>
            </a:r>
            <a:r>
              <a:rPr lang="en-US" sz="1800" b="0" strike="noStrike" spc="-1" dirty="0" err="1">
                <a:solidFill>
                  <a:srgbClr val="000000"/>
                </a:solidFill>
                <a:latin typeface="Arial"/>
                <a:ea typeface="Calibri"/>
              </a:rPr>
              <a:t>Defence</a:t>
            </a:r>
            <a:r>
              <a:rPr lang="en-US" sz="1800" b="0" strike="noStrike" spc="-1" dirty="0">
                <a:solidFill>
                  <a:srgbClr val="000000"/>
                </a:solidFill>
                <a:latin typeface="Arial"/>
                <a:ea typeface="Calibri"/>
              </a:rPr>
              <a:t> a qualified audit opinion for the 2020/2021 financial year for, among other reasons, the irregular expenditure of R2.1 billion, including R33 million for the procurement of the Interferon from Cuba without approval from SAHPRA. The AG further issued a notice of material irregularity on the failure to comply with the Medicines and Related Substances Act to the Accounting Officer of the DoD, the Secretary for </a:t>
            </a:r>
            <a:r>
              <a:rPr lang="en-US" sz="1800" b="0" strike="noStrike" spc="-1" dirty="0" err="1">
                <a:solidFill>
                  <a:srgbClr val="000000"/>
                </a:solidFill>
                <a:latin typeface="Arial"/>
                <a:ea typeface="Calibri"/>
              </a:rPr>
              <a:t>Defence</a:t>
            </a:r>
            <a:r>
              <a:rPr lang="en-US" sz="1800" b="0" strike="noStrike" spc="-1" dirty="0">
                <a:solidFill>
                  <a:srgbClr val="000000"/>
                </a:solidFill>
                <a:latin typeface="Arial"/>
                <a:ea typeface="Calibri"/>
              </a:rPr>
              <a:t>, </a:t>
            </a:r>
            <a:r>
              <a:rPr lang="en-US" sz="1800" b="0" strike="noStrike" spc="-1" dirty="0" err="1">
                <a:solidFill>
                  <a:srgbClr val="000000"/>
                </a:solidFill>
                <a:latin typeface="Arial"/>
                <a:ea typeface="Calibri"/>
              </a:rPr>
              <a:t>Amb</a:t>
            </a:r>
            <a:r>
              <a:rPr lang="en-US" sz="1800" b="0" strike="noStrike" spc="-1" dirty="0">
                <a:solidFill>
                  <a:srgbClr val="000000"/>
                </a:solidFill>
                <a:latin typeface="Arial"/>
                <a:ea typeface="Calibri"/>
              </a:rPr>
              <a:t> </a:t>
            </a:r>
            <a:r>
              <a:rPr lang="en-US" sz="1800" b="0" strike="noStrike" spc="-1" dirty="0" err="1">
                <a:solidFill>
                  <a:srgbClr val="000000"/>
                </a:solidFill>
                <a:latin typeface="Arial"/>
                <a:ea typeface="Calibri"/>
              </a:rPr>
              <a:t>Sonto</a:t>
            </a:r>
            <a:r>
              <a:rPr lang="en-US" sz="1800" b="0" strike="noStrike" spc="-1" dirty="0">
                <a:solidFill>
                  <a:srgbClr val="000000"/>
                </a:solidFill>
                <a:latin typeface="Arial"/>
                <a:ea typeface="Calibri"/>
              </a:rPr>
              <a:t> </a:t>
            </a:r>
            <a:r>
              <a:rPr lang="en-US" sz="1800" b="0" strike="noStrike" spc="-1" dirty="0" err="1">
                <a:solidFill>
                  <a:srgbClr val="000000"/>
                </a:solidFill>
                <a:latin typeface="Arial"/>
                <a:ea typeface="Calibri"/>
              </a:rPr>
              <a:t>Kudjoe</a:t>
            </a:r>
            <a:r>
              <a:rPr lang="en-US" sz="1800" b="0" strike="noStrike" spc="-1" dirty="0">
                <a:solidFill>
                  <a:srgbClr val="000000"/>
                </a:solidFill>
                <a:latin typeface="Arial"/>
                <a:ea typeface="Calibri"/>
              </a:rPr>
              <a:t>, on 13</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August 2021.</a:t>
            </a:r>
            <a:endParaRPr lang="en-US" sz="1800" b="0" strike="noStrike" spc="-1" dirty="0">
              <a:solidFill>
                <a:srgbClr val="000000"/>
              </a:solidFill>
              <a:latin typeface="Calibri"/>
            </a:endParaRPr>
          </a:p>
        </p:txBody>
      </p:sp>
      <p:sp>
        <p:nvSpPr>
          <p:cNvPr id="244"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45"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524CA5F4-57C5-4F31-9AD6-152723333269}" type="slidenum">
              <a:rPr lang="en-ZA" sz="1200" b="0" strike="noStrike" spc="-1">
                <a:solidFill>
                  <a:srgbClr val="8B8B8B"/>
                </a:solidFill>
                <a:latin typeface="Calibri"/>
              </a:rPr>
              <a:t>21</a:t>
            </a:fld>
            <a:endParaRPr lang="en-ZA" sz="1200" b="0" strike="noStrike" spc="-1">
              <a:latin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Procurement of the Interferon</a:t>
            </a:r>
            <a:endParaRPr lang="en-US" sz="4400" b="0" strike="noStrike" spc="-1">
              <a:solidFill>
                <a:srgbClr val="000000"/>
              </a:solidFill>
              <a:latin typeface="Calibri"/>
            </a:endParaRPr>
          </a:p>
        </p:txBody>
      </p:sp>
      <p:sp>
        <p:nvSpPr>
          <p:cNvPr id="247"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pc="-1" dirty="0">
                <a:solidFill>
                  <a:srgbClr val="000000"/>
                </a:solidFill>
                <a:latin typeface="Arial"/>
                <a:ea typeface="Calibri"/>
              </a:rPr>
              <a:t>I</a:t>
            </a:r>
            <a:r>
              <a:rPr lang="en-US" sz="1800" b="0" strike="noStrike" spc="-1" dirty="0">
                <a:solidFill>
                  <a:srgbClr val="000000"/>
                </a:solidFill>
                <a:latin typeface="Arial"/>
                <a:ea typeface="Calibri"/>
              </a:rPr>
              <a:t>t is worth noting that the AG flagged only the irregularity of procuring the Interferon without SAHPRA’s approval, and not an irregularity related to supply chain management (SCM) lapses</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As indicated above the initial “order”/request for Interferon Alpha 2B was made in a letter signed by the then C SANDF, Gen </a:t>
            </a:r>
            <a:r>
              <a:rPr lang="en-US" sz="1800" b="0" strike="noStrike" spc="-1" dirty="0" err="1">
                <a:solidFill>
                  <a:srgbClr val="000000"/>
                </a:solidFill>
                <a:latin typeface="Arial"/>
                <a:ea typeface="Calibri"/>
              </a:rPr>
              <a:t>Shoke</a:t>
            </a:r>
            <a:r>
              <a:rPr lang="en-US" sz="1800" b="0" strike="noStrike" spc="-1" dirty="0">
                <a:solidFill>
                  <a:srgbClr val="000000"/>
                </a:solidFill>
                <a:latin typeface="Arial"/>
                <a:ea typeface="Calibri"/>
              </a:rPr>
              <a:t>, on 8</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April 2020, which also ordered the deployment of various Cuban medical practitioners to fight COVID-19.</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letter of 8</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April 2020 made a request for Interferon to treat 100 000 people.</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figure of 1.2 million doses was stipulated by the Head of Medical Services of the Cuban FAR</a:t>
            </a:r>
            <a:r>
              <a:rPr lang="en-US" spc="-1" dirty="0">
                <a:solidFill>
                  <a:srgbClr val="000000"/>
                </a:solidFill>
                <a:latin typeface="Arial"/>
                <a:ea typeface="Calibri"/>
              </a:rPr>
              <a:t> </a:t>
            </a:r>
            <a:r>
              <a:rPr lang="en-US" sz="1800" b="0" strike="noStrike" spc="-1" dirty="0">
                <a:solidFill>
                  <a:srgbClr val="000000"/>
                </a:solidFill>
                <a:latin typeface="Arial"/>
                <a:ea typeface="Calibri"/>
              </a:rPr>
              <a:t>in response to Gen </a:t>
            </a:r>
            <a:r>
              <a:rPr lang="en-US" sz="1800" b="0" strike="noStrike" spc="-1" dirty="0" err="1">
                <a:solidFill>
                  <a:srgbClr val="000000"/>
                </a:solidFill>
                <a:latin typeface="Arial"/>
                <a:ea typeface="Calibri"/>
              </a:rPr>
              <a:t>Shoke’s</a:t>
            </a:r>
            <a:r>
              <a:rPr lang="en-US" sz="1800" b="0" strike="noStrike" spc="-1" dirty="0">
                <a:solidFill>
                  <a:srgbClr val="000000"/>
                </a:solidFill>
                <a:latin typeface="Arial"/>
                <a:ea typeface="Calibri"/>
              </a:rPr>
              <a:t> letter of 8 April 2020 requesting doses for 100 000 people. The FAR then indicated that to treat 100 000 people would require 1.2 million doses of the Interferon.</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South African Embassy in Cuba informed the Cuban Ministry of Foreign Affairs through Note Verbale No. 046/2020 that the aircraft collecting the Cuban Medical Brigade and medication, including the Interferon, would leave South Africa on Thursday 23</a:t>
            </a:r>
            <a:r>
              <a:rPr lang="en-US" sz="1800" b="0" strike="noStrike" spc="-1" baseline="30000" dirty="0">
                <a:solidFill>
                  <a:srgbClr val="000000"/>
                </a:solidFill>
                <a:latin typeface="Arial"/>
                <a:ea typeface="Calibri"/>
              </a:rPr>
              <a:t>rd</a:t>
            </a:r>
            <a:r>
              <a:rPr lang="en-US" sz="1800" b="0" strike="noStrike" spc="-1" dirty="0">
                <a:solidFill>
                  <a:srgbClr val="000000"/>
                </a:solidFill>
                <a:latin typeface="Arial"/>
                <a:ea typeface="Calibri"/>
              </a:rPr>
              <a:t> April 2020. This was accordingly acknowledged by the Cuban Embassy in South Africa to the Department of International Relations and Cooperation (DIRCO) in Note Verbale No. 174/2020 on 21 April 2020</a:t>
            </a:r>
            <a:endParaRPr lang="en-US" sz="1800" b="0" strike="noStrike" spc="-1" dirty="0">
              <a:solidFill>
                <a:srgbClr val="000000"/>
              </a:solidFill>
              <a:latin typeface="Calibri"/>
            </a:endParaRPr>
          </a:p>
          <a:p>
            <a:pPr>
              <a:lnSpc>
                <a:spcPct val="90000"/>
              </a:lnSpc>
              <a:spcBef>
                <a:spcPts val="1001"/>
              </a:spcBef>
            </a:pPr>
            <a:endParaRPr lang="en-US" sz="1800" b="0" strike="noStrike" spc="-1" dirty="0">
              <a:solidFill>
                <a:srgbClr val="000000"/>
              </a:solidFill>
              <a:latin typeface="Calibri"/>
            </a:endParaRPr>
          </a:p>
        </p:txBody>
      </p:sp>
      <p:sp>
        <p:nvSpPr>
          <p:cNvPr id="248"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49"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CB6803F7-FD23-495A-8602-9D9E8E2BBBFD}" type="slidenum">
              <a:rPr lang="en-ZA" sz="1200" b="0" strike="noStrike" spc="-1">
                <a:solidFill>
                  <a:srgbClr val="8B8B8B"/>
                </a:solidFill>
                <a:latin typeface="Calibri"/>
              </a:rPr>
              <a:t>22</a:t>
            </a:fld>
            <a:endParaRPr lang="en-ZA" sz="1200" b="0" strike="noStrike" spc="-1">
              <a:latin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The Interferon Reaches SA Shores</a:t>
            </a:r>
            <a:endParaRPr lang="en-US" sz="4400" b="0" strike="noStrike" spc="-1">
              <a:solidFill>
                <a:srgbClr val="000000"/>
              </a:solidFill>
              <a:latin typeface="Calibri"/>
            </a:endParaRPr>
          </a:p>
        </p:txBody>
      </p:sp>
      <p:sp>
        <p:nvSpPr>
          <p:cNvPr id="251"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a:solidFill>
                  <a:srgbClr val="000000"/>
                </a:solidFill>
                <a:latin typeface="Arial"/>
                <a:ea typeface="Calibri"/>
              </a:rPr>
              <a:t>The first consignment of 130 000 vials arrived in the country on 27 April 2020. The invoice for this consignment, number S-0080, dated 30 April 2020 indicates a cost of USD 2 015 000.00</a:t>
            </a:r>
            <a:endParaRPr lang="en-US" sz="1800" b="0" strike="noStrike" spc="-1">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a:solidFill>
                  <a:srgbClr val="000000"/>
                </a:solidFill>
                <a:latin typeface="Arial"/>
                <a:ea typeface="Calibri"/>
              </a:rPr>
              <a:t>The second consignment of 709 594 vials arrived in the country on 7</a:t>
            </a:r>
            <a:r>
              <a:rPr lang="en-US" sz="1800" b="0" strike="noStrike" spc="-1" baseline="30000">
                <a:solidFill>
                  <a:srgbClr val="000000"/>
                </a:solidFill>
                <a:latin typeface="Arial"/>
                <a:ea typeface="Calibri"/>
              </a:rPr>
              <a:t>th</a:t>
            </a:r>
            <a:r>
              <a:rPr lang="en-US" sz="1800" b="0" strike="noStrike" spc="-1">
                <a:solidFill>
                  <a:srgbClr val="000000"/>
                </a:solidFill>
                <a:latin typeface="Arial"/>
                <a:ea typeface="Calibri"/>
              </a:rPr>
              <a:t> July 2020. The invoice for this consignment, number S-0082, dated 02 July 2020 indicates a cost of USD 10 998 707.00</a:t>
            </a:r>
            <a:endParaRPr lang="en-US" sz="1800" b="0" strike="noStrike" spc="-1">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a:solidFill>
                  <a:srgbClr val="000000"/>
                </a:solidFill>
                <a:latin typeface="Arial"/>
                <a:ea typeface="Calibri"/>
              </a:rPr>
              <a:t>The third consignment of 131 101 vials arrived on 17</a:t>
            </a:r>
            <a:r>
              <a:rPr lang="en-US" sz="1800" b="0" strike="noStrike" spc="-1" baseline="30000">
                <a:solidFill>
                  <a:srgbClr val="000000"/>
                </a:solidFill>
                <a:latin typeface="Arial"/>
                <a:ea typeface="Calibri"/>
              </a:rPr>
              <a:t>th</a:t>
            </a:r>
            <a:r>
              <a:rPr lang="en-US" sz="1800" b="0" strike="noStrike" spc="-1">
                <a:solidFill>
                  <a:srgbClr val="000000"/>
                </a:solidFill>
                <a:latin typeface="Arial"/>
                <a:ea typeface="Calibri"/>
              </a:rPr>
              <a:t> August 2020. </a:t>
            </a:r>
            <a:endParaRPr lang="en-US" sz="1800" b="0" strike="noStrike" spc="-1">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a:solidFill>
                  <a:srgbClr val="000000"/>
                </a:solidFill>
                <a:latin typeface="Arial"/>
                <a:ea typeface="Calibri"/>
              </a:rPr>
              <a:t>A total number of 970 695 vials were delivered to SAMHS depot at a total amount of USD 15 045 772.50</a:t>
            </a:r>
            <a:endParaRPr lang="en-US" sz="1800" b="0" strike="noStrike" spc="-1">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a:solidFill>
                  <a:srgbClr val="000000"/>
                </a:solidFill>
                <a:latin typeface="Arial"/>
                <a:ea typeface="Calibri"/>
              </a:rPr>
              <a:t>There is an outstanding number of 229 305 vials that have not yet been received from Cuba from the total amount of 1.2 million vials ordered, meaning that there could be a contingent liability of USD3 554 227.50 (229 305 x USD15.50) for the DoD</a:t>
            </a:r>
            <a:endParaRPr lang="en-US" sz="1800" b="0" strike="noStrike" spc="-1">
              <a:solidFill>
                <a:srgbClr val="000000"/>
              </a:solidFill>
              <a:latin typeface="Calibri"/>
            </a:endParaRPr>
          </a:p>
          <a:p>
            <a:pPr>
              <a:lnSpc>
                <a:spcPct val="90000"/>
              </a:lnSpc>
              <a:spcBef>
                <a:spcPts val="1001"/>
              </a:spcBef>
            </a:pPr>
            <a:endParaRPr lang="en-US" sz="1800" b="0" strike="noStrike" spc="-1">
              <a:solidFill>
                <a:srgbClr val="000000"/>
              </a:solidFill>
              <a:latin typeface="Calibri"/>
            </a:endParaRPr>
          </a:p>
        </p:txBody>
      </p:sp>
      <p:sp>
        <p:nvSpPr>
          <p:cNvPr id="252"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53"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905E9A02-871E-4BEA-A331-04E3E897DE76}" type="slidenum">
              <a:rPr lang="en-ZA" sz="1200" b="0" strike="noStrike" spc="-1">
                <a:solidFill>
                  <a:srgbClr val="8B8B8B"/>
                </a:solidFill>
                <a:latin typeface="Calibri"/>
              </a:rPr>
              <a:t>23</a:t>
            </a:fld>
            <a:endParaRPr lang="en-ZA" sz="1200" b="0" strike="noStrike" spc="-1">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Delivery, Receipt and Storage of Interferon</a:t>
            </a:r>
            <a:endParaRPr lang="en-US" sz="4400" b="0" strike="noStrike" spc="-1">
              <a:solidFill>
                <a:srgbClr val="000000"/>
              </a:solidFill>
              <a:latin typeface="Calibri"/>
            </a:endParaRPr>
          </a:p>
        </p:txBody>
      </p:sp>
      <p:sp>
        <p:nvSpPr>
          <p:cNvPr id="255"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Then Surgeon-General Lt-Gen (ret) Zola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 was asked by Gen </a:t>
            </a:r>
            <a:r>
              <a:rPr lang="en-US" sz="1800" b="0" strike="noStrike" spc="-1" dirty="0" err="1">
                <a:solidFill>
                  <a:srgbClr val="000000"/>
                </a:solidFill>
                <a:latin typeface="Arial"/>
                <a:ea typeface="Calibri"/>
              </a:rPr>
              <a:t>Shoke</a:t>
            </a:r>
            <a:r>
              <a:rPr lang="en-US" sz="1800" b="0" strike="noStrike" spc="-1" dirty="0">
                <a:solidFill>
                  <a:srgbClr val="000000"/>
                </a:solidFill>
                <a:latin typeface="Arial"/>
                <a:ea typeface="Calibri"/>
              </a:rPr>
              <a:t> to represent the SANDF in welcoming the Cuban Medical Brigade at Air Force Base Waterkloof. </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At around 12:00 noon on 27 April 2020, Col Lorraine May, then Officer Commanding the SA Military Health Base Depot, received a telephone call from a Col </a:t>
            </a:r>
            <a:r>
              <a:rPr lang="en-US" sz="1800" b="0" strike="noStrike" spc="-1" dirty="0" err="1">
                <a:solidFill>
                  <a:srgbClr val="000000"/>
                </a:solidFill>
                <a:latin typeface="Arial"/>
                <a:ea typeface="Calibri"/>
              </a:rPr>
              <a:t>Ngomane</a:t>
            </a:r>
            <a:r>
              <a:rPr lang="en-US" sz="1800" b="0" strike="noStrike" spc="-1" dirty="0">
                <a:solidFill>
                  <a:srgbClr val="000000"/>
                </a:solidFill>
                <a:latin typeface="Arial"/>
                <a:ea typeface="Calibri"/>
              </a:rPr>
              <a:t> who informed her to be ready to receive the Interferon for cold storage at the Base Depot. </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Col May immediately called Lt-Col EF Osborne to </a:t>
            </a:r>
            <a:r>
              <a:rPr lang="en-US" sz="1800" b="0" strike="noStrike" spc="-1" dirty="0" err="1">
                <a:solidFill>
                  <a:srgbClr val="000000"/>
                </a:solidFill>
                <a:latin typeface="Arial"/>
                <a:ea typeface="Calibri"/>
              </a:rPr>
              <a:t>mobilise</a:t>
            </a:r>
            <a:r>
              <a:rPr lang="en-US" sz="1800" b="0" strike="noStrike" spc="-1" dirty="0">
                <a:solidFill>
                  <a:srgbClr val="000000"/>
                </a:solidFill>
                <a:latin typeface="Arial"/>
                <a:ea typeface="Calibri"/>
              </a:rPr>
              <a:t> Base Depot staff to go to the depot to receive the Interferon. According to Col May, Lt-Col EF Osborne managed to find Major Murray to help with the storage of the Interferon at the depot. Other Depot staff were not available as it was a public holiday.</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evidence shows that the team that transported the Interferon from AFBW and ORTIA were fully aware of the temperature requirements of the drugs. The vial boxes were all placed in polystyrene containers and covered with ice bags. Each container was sealed with a lid.</a:t>
            </a:r>
            <a:endParaRPr lang="en-US" sz="1800" b="0" strike="noStrike" spc="-1" dirty="0">
              <a:solidFill>
                <a:srgbClr val="000000"/>
              </a:solidFill>
              <a:latin typeface="Calibri"/>
            </a:endParaRPr>
          </a:p>
        </p:txBody>
      </p:sp>
      <p:sp>
        <p:nvSpPr>
          <p:cNvPr id="256"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57"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209380D1-E663-4C88-B8BE-C571B31D8E2E}" type="slidenum">
              <a:rPr lang="en-ZA" sz="1200" b="0" strike="noStrike" spc="-1">
                <a:solidFill>
                  <a:srgbClr val="8B8B8B"/>
                </a:solidFill>
                <a:latin typeface="Calibri"/>
              </a:rPr>
              <a:t>24</a:t>
            </a:fld>
            <a:endParaRPr lang="en-ZA" sz="1200" b="0" strike="noStrike" spc="-1">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Delivery, Receipt and Storage of Interferon</a:t>
            </a:r>
            <a:endParaRPr lang="en-US" sz="4400" b="0" strike="noStrike" spc="-1">
              <a:solidFill>
                <a:srgbClr val="000000"/>
              </a:solidFill>
              <a:latin typeface="Calibri"/>
            </a:endParaRPr>
          </a:p>
        </p:txBody>
      </p:sp>
      <p:sp>
        <p:nvSpPr>
          <p:cNvPr id="259"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Interferon was counted by the Base Depot staff, led by Lt-Col Osborne, the next day on 28 April 2020 in order to double-check that the number of boxes and vials that had been delivered the previous day matched the quantities that had been shown in the import documentation. The quantities in the import documentation were confirmed by the counting done by Base Deport officers.</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There were claims made that the doors of the refrigerator where the Interferon was stored were dysfunctional, thus exposing the Interferon to temperatures outside the required 2-8 degrees Celsius range. The MTT found this claim to be unsubstantiated, and is in fact a figment of a rather fertile imagination.</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refrigerator also had in it other items as standard vaccines and other medication. Due to sensitivities around the Interferon, Col May advised the MTT that she took a decision to move the Interferon to another more secure refrigerator which also had less traffic. This refrigerator is also fully functional and is monitored for temperature twice a day</a:t>
            </a:r>
            <a:endParaRPr lang="en-US" sz="1800" b="0" strike="noStrike" spc="-1" dirty="0">
              <a:solidFill>
                <a:srgbClr val="000000"/>
              </a:solidFill>
              <a:latin typeface="Calibri"/>
            </a:endParaRPr>
          </a:p>
        </p:txBody>
      </p:sp>
      <p:sp>
        <p:nvSpPr>
          <p:cNvPr id="260"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61"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8502DA0C-AEBB-4F31-AC8D-478F97795D8C}" type="slidenum">
              <a:rPr lang="en-ZA" sz="1200" b="0" strike="noStrike" spc="-1">
                <a:solidFill>
                  <a:srgbClr val="8B8B8B"/>
                </a:solidFill>
                <a:latin typeface="Calibri"/>
              </a:rPr>
              <a:t>25</a:t>
            </a:fld>
            <a:endParaRPr lang="en-ZA" sz="1200" b="0" strike="noStrike" spc="-1">
              <a:latin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Delivery, Receipt and Storage of Interferon</a:t>
            </a:r>
            <a:endParaRPr lang="en-US" sz="4400" b="0" strike="noStrike" spc="-1">
              <a:solidFill>
                <a:srgbClr val="000000"/>
              </a:solidFill>
              <a:latin typeface="Calibri"/>
            </a:endParaRPr>
          </a:p>
        </p:txBody>
      </p:sp>
      <p:sp>
        <p:nvSpPr>
          <p:cNvPr id="263"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2000" b="0" strike="noStrike" spc="-1" dirty="0">
                <a:solidFill>
                  <a:srgbClr val="000000"/>
                </a:solidFill>
                <a:latin typeface="Arial"/>
                <a:ea typeface="Calibri"/>
              </a:rPr>
              <a:t>The Auditor-General, using the temperature monitoring gadgets attached to each batch of the Interferon, made a finding that up to 39% of the Interferon could have been exposed to temperatures outside the 2-8 degrees Celsius range for up to 20 hours. When asked about this finding, the AGSA clarified that their finding did not mean that the Interferon’s integrity had been compromised as a result.</a:t>
            </a:r>
            <a:endParaRPr lang="en-US" sz="20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2000" b="0" strike="noStrike" spc="-1" dirty="0">
                <a:solidFill>
                  <a:srgbClr val="000000"/>
                </a:solidFill>
                <a:latin typeface="Arial"/>
                <a:ea typeface="Calibri"/>
              </a:rPr>
              <a:t>This led SAHPRA to randomly take 54 vials from different batches of the Interferon for testing. SAHPRA tested a random sample of three (3) vials. The results from the SAHPRA test clearly indicate that the integrity of the Interferon remains intact.</a:t>
            </a:r>
            <a:endParaRPr lang="en-US" sz="20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2000" b="0" strike="noStrike" spc="-1" dirty="0">
                <a:solidFill>
                  <a:srgbClr val="000000"/>
                </a:solidFill>
                <a:latin typeface="Arial"/>
                <a:ea typeface="Calibri"/>
              </a:rPr>
              <a:t>In this regard, the MTT regards the public discussion on the integrity of the Interferon stored at the Military Health Base Depot as closed and no longer has any merit.</a:t>
            </a:r>
            <a:endParaRPr lang="en-US" sz="2000" b="0" strike="noStrike" spc="-1" dirty="0">
              <a:solidFill>
                <a:srgbClr val="000000"/>
              </a:solidFill>
              <a:latin typeface="Calibri"/>
            </a:endParaRPr>
          </a:p>
        </p:txBody>
      </p:sp>
      <p:sp>
        <p:nvSpPr>
          <p:cNvPr id="264"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65"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C1FF13CE-8893-45BB-A0A5-566246FEEEA7}" type="slidenum">
              <a:rPr lang="en-ZA" sz="1200" b="0" strike="noStrike" spc="-1">
                <a:solidFill>
                  <a:srgbClr val="8B8B8B"/>
                </a:solidFill>
                <a:latin typeface="Calibri"/>
              </a:rPr>
              <a:t>26</a:t>
            </a:fld>
            <a:endParaRPr lang="en-ZA" sz="1200" b="0" strike="noStrike" spc="-1">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Payment for the Interferon</a:t>
            </a:r>
            <a:endParaRPr lang="en-US" sz="4400" b="0" strike="noStrike" spc="-1">
              <a:solidFill>
                <a:srgbClr val="000000"/>
              </a:solidFill>
              <a:latin typeface="Calibri"/>
            </a:endParaRPr>
          </a:p>
        </p:txBody>
      </p:sp>
      <p:sp>
        <p:nvSpPr>
          <p:cNvPr id="267"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Cuban State-Owned Company, TECNOIMPORT, issued the SANDF with three (3) invoices for the three consignments that arrived on our shores from the Republic of Cuba.</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invoices were received by the </a:t>
            </a:r>
            <a:r>
              <a:rPr lang="en-US" sz="1800" b="0" i="1" strike="noStrike" spc="-1" dirty="0">
                <a:solidFill>
                  <a:srgbClr val="000000"/>
                </a:solidFill>
                <a:latin typeface="Arial"/>
                <a:ea typeface="Calibri"/>
              </a:rPr>
              <a:t>Operation </a:t>
            </a:r>
            <a:r>
              <a:rPr lang="en-US" sz="1800" b="0" i="1" strike="noStrike" spc="-1" dirty="0" err="1">
                <a:solidFill>
                  <a:srgbClr val="000000"/>
                </a:solidFill>
                <a:latin typeface="Arial"/>
                <a:ea typeface="Calibri"/>
              </a:rPr>
              <a:t>Thusano</a:t>
            </a:r>
            <a:r>
              <a:rPr lang="en-US" sz="1800" b="0" strike="noStrike" spc="-1" dirty="0">
                <a:solidFill>
                  <a:srgbClr val="000000"/>
                </a:solidFill>
                <a:latin typeface="Arial"/>
                <a:ea typeface="Calibri"/>
              </a:rPr>
              <a:t> office at the Log </a:t>
            </a:r>
            <a:r>
              <a:rPr lang="en-US" sz="1800" b="0" strike="noStrike" spc="-1" dirty="0" err="1">
                <a:solidFill>
                  <a:srgbClr val="000000"/>
                </a:solidFill>
                <a:latin typeface="Arial"/>
                <a:ea typeface="Calibri"/>
              </a:rPr>
              <a:t>Div</a:t>
            </a:r>
            <a:r>
              <a:rPr lang="en-US" sz="1800" b="0" strike="noStrike" spc="-1" dirty="0">
                <a:solidFill>
                  <a:srgbClr val="000000"/>
                </a:solidFill>
                <a:latin typeface="Arial"/>
                <a:ea typeface="Calibri"/>
              </a:rPr>
              <a:t> of the SANDF.</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Invoice number S-0080 was issued on 30</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April 2020 for the first consignment of 130 000 vials at a total amount of USD 2 015 000 00. This invoice was misclassified as payment for vocational training services under </a:t>
            </a:r>
            <a:r>
              <a:rPr lang="en-US" sz="1800" b="0" i="1" strike="noStrike" spc="-1" dirty="0">
                <a:solidFill>
                  <a:srgbClr val="000000"/>
                </a:solidFill>
                <a:latin typeface="Arial"/>
                <a:ea typeface="Calibri"/>
              </a:rPr>
              <a:t>Operation </a:t>
            </a:r>
            <a:r>
              <a:rPr lang="en-US" sz="1800" b="0" i="1" strike="noStrike" spc="-1" dirty="0" err="1">
                <a:solidFill>
                  <a:srgbClr val="000000"/>
                </a:solidFill>
                <a:latin typeface="Arial"/>
                <a:ea typeface="Calibri"/>
              </a:rPr>
              <a:t>Thusano</a:t>
            </a:r>
            <a:r>
              <a:rPr lang="en-US" sz="1800" b="0" strike="noStrike" spc="-1" dirty="0">
                <a:solidFill>
                  <a:srgbClr val="000000"/>
                </a:solidFill>
                <a:latin typeface="Arial"/>
                <a:ea typeface="Calibri"/>
              </a:rPr>
              <a:t>, and was initially recorded as such in the books of the DoD. This was subsequently corrected on 5</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October 2020 and correctly classified as drugs under </a:t>
            </a:r>
            <a:r>
              <a:rPr lang="en-US" sz="1800" b="0" i="1" strike="noStrike" spc="-1" dirty="0">
                <a:solidFill>
                  <a:srgbClr val="000000"/>
                </a:solidFill>
                <a:latin typeface="Arial"/>
                <a:ea typeface="Calibri"/>
              </a:rPr>
              <a:t>Operation </a:t>
            </a:r>
            <a:r>
              <a:rPr lang="en-US" sz="1800" b="0" i="1" strike="noStrike" spc="-1" dirty="0" err="1">
                <a:solidFill>
                  <a:srgbClr val="000000"/>
                </a:solidFill>
                <a:latin typeface="Arial"/>
                <a:ea typeface="Calibri"/>
              </a:rPr>
              <a:t>Notlela</a:t>
            </a:r>
            <a:r>
              <a:rPr lang="en-US" sz="1800" b="0" i="1" strike="noStrike" spc="-1" dirty="0">
                <a:solidFill>
                  <a:srgbClr val="000000"/>
                </a:solidFill>
                <a:latin typeface="Arial"/>
                <a:ea typeface="Calibri"/>
              </a:rPr>
              <a:t>.</a:t>
            </a:r>
            <a:endParaRPr lang="en-US" sz="1800" b="0" i="1"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Invoice S-0080 was approved for payment by the C Log Lt-Gen JS </a:t>
            </a:r>
            <a:r>
              <a:rPr lang="en-US" sz="1800" b="0" strike="noStrike" spc="-1" dirty="0" err="1">
                <a:solidFill>
                  <a:srgbClr val="000000"/>
                </a:solidFill>
                <a:latin typeface="Arial"/>
                <a:ea typeface="Calibri"/>
              </a:rPr>
              <a:t>Mbuli</a:t>
            </a:r>
            <a:r>
              <a:rPr lang="en-US" sz="1800" b="0" strike="noStrike" spc="-1" dirty="0">
                <a:solidFill>
                  <a:srgbClr val="000000"/>
                </a:solidFill>
                <a:latin typeface="Arial"/>
                <a:ea typeface="Calibri"/>
              </a:rPr>
              <a:t> under Financial Authority (FA) 12298052 on 30</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June 2020 after his personal intervention with the Budget Management Office on the same day.</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An amount of R33 496 973.60 was ultimately paid for Invoice S-0080 (which was based on the </a:t>
            </a:r>
            <a:r>
              <a:rPr lang="en-US" sz="1800" b="0" strike="noStrike" spc="-1" dirty="0" err="1">
                <a:solidFill>
                  <a:srgbClr val="000000"/>
                </a:solidFill>
                <a:latin typeface="Arial"/>
                <a:ea typeface="Calibri"/>
              </a:rPr>
              <a:t>Rand:Dollar</a:t>
            </a:r>
            <a:r>
              <a:rPr lang="en-US" sz="1800" b="0" strike="noStrike" spc="-1" dirty="0">
                <a:solidFill>
                  <a:srgbClr val="000000"/>
                </a:solidFill>
                <a:latin typeface="Arial"/>
                <a:ea typeface="Calibri"/>
              </a:rPr>
              <a:t> exchange rate on the day of payment).</a:t>
            </a:r>
            <a:endParaRPr lang="en-US" sz="1800" b="0" strike="noStrike" spc="-1" dirty="0">
              <a:solidFill>
                <a:srgbClr val="000000"/>
              </a:solidFill>
              <a:latin typeface="Calibri"/>
            </a:endParaRPr>
          </a:p>
        </p:txBody>
      </p:sp>
      <p:sp>
        <p:nvSpPr>
          <p:cNvPr id="268"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69"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7AF7BBA9-245A-4D98-B918-09FA4226AF5D}" type="slidenum">
              <a:rPr lang="en-ZA" sz="1200" b="0" strike="noStrike" spc="-1">
                <a:solidFill>
                  <a:srgbClr val="8B8B8B"/>
                </a:solidFill>
                <a:latin typeface="Calibri"/>
              </a:rPr>
              <a:t>27</a:t>
            </a:fld>
            <a:endParaRPr lang="en-ZA" sz="1200" b="0" strike="noStrike" spc="-1">
              <a:latin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Payment for the Interferon</a:t>
            </a:r>
            <a:endParaRPr lang="en-US" sz="4400" b="0" strike="noStrike" spc="-1">
              <a:solidFill>
                <a:srgbClr val="000000"/>
              </a:solidFill>
              <a:latin typeface="Calibri"/>
            </a:endParaRPr>
          </a:p>
        </p:txBody>
      </p:sp>
      <p:sp>
        <p:nvSpPr>
          <p:cNvPr id="271"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Invoice number: S-0082 for the second consignment, dated 2</a:t>
            </a:r>
            <a:r>
              <a:rPr lang="en-US" sz="1800" b="0" strike="noStrike" spc="-1" baseline="30000" dirty="0">
                <a:solidFill>
                  <a:srgbClr val="000000"/>
                </a:solidFill>
                <a:latin typeface="Arial"/>
                <a:ea typeface="Calibri"/>
              </a:rPr>
              <a:t>nd</a:t>
            </a:r>
            <a:r>
              <a:rPr lang="en-US" sz="1800" b="0" strike="noStrike" spc="-1" dirty="0">
                <a:solidFill>
                  <a:srgbClr val="000000"/>
                </a:solidFill>
                <a:latin typeface="Arial"/>
                <a:ea typeface="Calibri"/>
              </a:rPr>
              <a:t> July 2020, at a total amount USD 10 998 707 00 has NOT yet been paid by the SANDF.</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Invoice number: S-0086 for the third consignment, dated 17</a:t>
            </a:r>
            <a:r>
              <a:rPr lang="en-US" sz="1800" b="0" strike="noStrike" spc="-1" baseline="30000" dirty="0">
                <a:solidFill>
                  <a:srgbClr val="000000"/>
                </a:solidFill>
                <a:latin typeface="Arial"/>
                <a:ea typeface="Calibri"/>
              </a:rPr>
              <a:t>th</a:t>
            </a:r>
            <a:r>
              <a:rPr lang="en-US" sz="1800" b="0" strike="noStrike" spc="-1" dirty="0">
                <a:solidFill>
                  <a:srgbClr val="000000"/>
                </a:solidFill>
                <a:latin typeface="Arial"/>
                <a:ea typeface="Calibri"/>
              </a:rPr>
              <a:t> August 2020, at a total amount USD 2 032 065 50 has NOT yet been paid by the SANDF.</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CFO, </a:t>
            </a:r>
            <a:r>
              <a:rPr lang="en-US" sz="1800" b="0" strike="noStrike" spc="-1" dirty="0" err="1">
                <a:solidFill>
                  <a:srgbClr val="000000"/>
                </a:solidFill>
                <a:latin typeface="Arial"/>
                <a:ea typeface="Calibri"/>
              </a:rPr>
              <a:t>Mr</a:t>
            </a:r>
            <a:r>
              <a:rPr lang="en-US" sz="1800" b="0" strike="noStrike" spc="-1" dirty="0">
                <a:solidFill>
                  <a:srgbClr val="000000"/>
                </a:solidFill>
                <a:latin typeface="Arial"/>
                <a:ea typeface="Calibri"/>
              </a:rPr>
              <a:t> </a:t>
            </a:r>
            <a:r>
              <a:rPr lang="en-US" sz="1800" b="0" strike="noStrike" spc="-1" dirty="0" err="1">
                <a:solidFill>
                  <a:srgbClr val="000000"/>
                </a:solidFill>
                <a:latin typeface="Arial"/>
                <a:ea typeface="Calibri"/>
              </a:rPr>
              <a:t>Siphiwe</a:t>
            </a:r>
            <a:r>
              <a:rPr lang="en-US" sz="1800" b="0" strike="noStrike" spc="-1" dirty="0">
                <a:solidFill>
                  <a:srgbClr val="000000"/>
                </a:solidFill>
                <a:latin typeface="Arial"/>
                <a:ea typeface="Calibri"/>
              </a:rPr>
              <a:t> Sokhela, disputed invoices for the second and the third consignments, citing irregular procurement processes that were undertaken during the procurement of the Interferon, even though the AGSA did not raise SCM issues with the procurement of the Interferon from the documents seen by the MTT.</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pc="-1" dirty="0">
                <a:solidFill>
                  <a:srgbClr val="000000"/>
                </a:solidFill>
                <a:latin typeface="Arial"/>
                <a:ea typeface="Calibri"/>
              </a:rPr>
              <a:t>T</a:t>
            </a:r>
            <a:r>
              <a:rPr lang="en-US" sz="1800" b="0" strike="noStrike" spc="-1" dirty="0">
                <a:solidFill>
                  <a:srgbClr val="000000"/>
                </a:solidFill>
                <a:latin typeface="Arial"/>
                <a:ea typeface="Calibri"/>
              </a:rPr>
              <a:t>he Cuban Embassy in South Africa, under the cover of Note Verbale No. 357/2021 to DIRCO, wrote a letter to the then Minister of </a:t>
            </a:r>
            <a:r>
              <a:rPr lang="en-US" sz="1800" b="0" strike="noStrike" spc="-1" dirty="0" err="1">
                <a:solidFill>
                  <a:srgbClr val="000000"/>
                </a:solidFill>
                <a:latin typeface="Arial"/>
                <a:ea typeface="Calibri"/>
              </a:rPr>
              <a:t>Defence</a:t>
            </a:r>
            <a:r>
              <a:rPr lang="en-US" sz="1800" b="0" strike="noStrike" spc="-1" dirty="0">
                <a:solidFill>
                  <a:srgbClr val="000000"/>
                </a:solidFill>
                <a:latin typeface="Arial"/>
                <a:ea typeface="Calibri"/>
              </a:rPr>
              <a:t> and Military Veterans, </a:t>
            </a:r>
            <a:r>
              <a:rPr lang="en-US" sz="1800" b="0" strike="noStrike" spc="-1" dirty="0" err="1">
                <a:solidFill>
                  <a:srgbClr val="000000"/>
                </a:solidFill>
                <a:latin typeface="Arial"/>
                <a:ea typeface="Calibri"/>
              </a:rPr>
              <a:t>Ms</a:t>
            </a:r>
            <a:r>
              <a:rPr lang="en-US" sz="1800" b="0" strike="noStrike" spc="-1" dirty="0">
                <a:solidFill>
                  <a:srgbClr val="000000"/>
                </a:solidFill>
                <a:latin typeface="Arial"/>
                <a:ea typeface="Calibri"/>
              </a:rPr>
              <a:t> </a:t>
            </a:r>
            <a:r>
              <a:rPr lang="en-US" sz="1800" b="0" strike="noStrike" spc="-1" dirty="0" err="1">
                <a:solidFill>
                  <a:srgbClr val="000000"/>
                </a:solidFill>
                <a:latin typeface="Arial"/>
                <a:ea typeface="Calibri"/>
              </a:rPr>
              <a:t>Nosiviwe</a:t>
            </a:r>
            <a:r>
              <a:rPr lang="en-US" sz="1800" b="0" strike="noStrike" spc="-1" dirty="0">
                <a:solidFill>
                  <a:srgbClr val="000000"/>
                </a:solidFill>
                <a:latin typeface="Arial"/>
                <a:ea typeface="Calibri"/>
              </a:rPr>
              <a:t> </a:t>
            </a:r>
            <a:r>
              <a:rPr lang="en-US" sz="1800" b="0" strike="noStrike" spc="-1" dirty="0" err="1">
                <a:solidFill>
                  <a:srgbClr val="000000"/>
                </a:solidFill>
                <a:latin typeface="Arial"/>
                <a:ea typeface="Calibri"/>
              </a:rPr>
              <a:t>Mapisa-Nqakula</a:t>
            </a:r>
            <a:r>
              <a:rPr lang="en-US" sz="1800" b="0" strike="noStrike" spc="-1" dirty="0">
                <a:solidFill>
                  <a:srgbClr val="000000"/>
                </a:solidFill>
                <a:latin typeface="Arial"/>
                <a:ea typeface="Calibri"/>
              </a:rPr>
              <a:t>, requesting the return of 500 000 vials of the Interferon Alpha 2B for urgent use in Cuba, given the real risk that the Interferon would expire before it can be used in South Africa. The Cuban Government promised to replace the 500 000 vials should the regulatory issues dogging the use of Interferon be resolved at a later date</a:t>
            </a:r>
            <a:endParaRPr lang="en-US" sz="1800" b="0" strike="noStrike" spc="-1" dirty="0">
              <a:solidFill>
                <a:srgbClr val="000000"/>
              </a:solidFill>
              <a:latin typeface="Calibri"/>
            </a:endParaRPr>
          </a:p>
        </p:txBody>
      </p:sp>
      <p:sp>
        <p:nvSpPr>
          <p:cNvPr id="272"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73"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33BC9C38-864F-4673-8307-7DB04B81612A}" type="slidenum">
              <a:rPr lang="en-ZA" sz="1200" b="0" strike="noStrike" spc="-1">
                <a:solidFill>
                  <a:srgbClr val="8B8B8B"/>
                </a:solidFill>
                <a:latin typeface="Calibri"/>
              </a:rPr>
              <a:t>28</a:t>
            </a:fld>
            <a:endParaRPr lang="en-ZA" sz="1200" b="0" strike="noStrike" spc="-1">
              <a:latin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The Outstanding Issues</a:t>
            </a:r>
            <a:endParaRPr lang="en-US" sz="4400" b="0" strike="noStrike" spc="-1">
              <a:solidFill>
                <a:srgbClr val="000000"/>
              </a:solidFill>
              <a:latin typeface="Calibri"/>
            </a:endParaRPr>
          </a:p>
        </p:txBody>
      </p:sp>
      <p:sp>
        <p:nvSpPr>
          <p:cNvPr id="275"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2400" b="0" strike="noStrike" spc="-1" dirty="0">
                <a:solidFill>
                  <a:srgbClr val="000000"/>
                </a:solidFill>
                <a:latin typeface="Arial"/>
                <a:ea typeface="Calibri"/>
              </a:rPr>
              <a:t>The first outstanding matter is the payment for the second and the third consignment of the Interferon which is under dispute within the DoD.</a:t>
            </a:r>
            <a:endParaRPr lang="en-US" sz="24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2400" b="0" strike="noStrike" spc="-1" dirty="0">
                <a:solidFill>
                  <a:srgbClr val="000000"/>
                </a:solidFill>
                <a:latin typeface="Arial"/>
                <a:ea typeface="Calibri"/>
              </a:rPr>
              <a:t>The second outstanding matter is approval of the use of the drug by SAHPRA, which has now been further complicated by the reported combative stance recently adopted by SAHPRA.</a:t>
            </a:r>
            <a:endParaRPr lang="en-US" sz="24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2400" b="0" strike="noStrike" spc="-1" dirty="0">
                <a:solidFill>
                  <a:srgbClr val="000000"/>
                </a:solidFill>
                <a:latin typeface="Arial"/>
                <a:ea typeface="Calibri"/>
              </a:rPr>
              <a:t>Three sets of batches of the medication will expire in March, April and July 2022, respectively, posing a serious risk of fruitless expenditure.</a:t>
            </a:r>
            <a:endParaRPr lang="en-US" sz="2400" b="0" strike="noStrike" spc="-1" dirty="0">
              <a:solidFill>
                <a:srgbClr val="000000"/>
              </a:solidFill>
              <a:latin typeface="Calibri"/>
            </a:endParaRPr>
          </a:p>
          <a:p>
            <a:pPr>
              <a:lnSpc>
                <a:spcPct val="90000"/>
              </a:lnSpc>
              <a:spcBef>
                <a:spcPts val="1001"/>
              </a:spcBef>
            </a:pPr>
            <a:endParaRPr lang="en-US" sz="1800" b="0" strike="noStrike" spc="-1" dirty="0">
              <a:solidFill>
                <a:srgbClr val="000000"/>
              </a:solidFill>
              <a:latin typeface="Calibri"/>
            </a:endParaRPr>
          </a:p>
        </p:txBody>
      </p:sp>
      <p:sp>
        <p:nvSpPr>
          <p:cNvPr id="276"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77"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1616AE2D-FF5E-4EB5-B9DF-A41454F48719}" type="slidenum">
              <a:rPr lang="en-ZA" sz="1200" b="0" strike="noStrike" spc="-1">
                <a:solidFill>
                  <a:srgbClr val="8B8B8B"/>
                </a:solidFill>
                <a:latin typeface="Calibri"/>
              </a:rPr>
              <a:t>29</a:t>
            </a:fld>
            <a:endParaRPr lang="en-ZA" sz="1200" b="0" strike="noStrike" spc="-1">
              <a:latin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Problem Statement</a:t>
            </a:r>
            <a:endParaRPr lang="en-US" sz="4400" b="0" strike="noStrike" spc="-1">
              <a:solidFill>
                <a:srgbClr val="000000"/>
              </a:solidFill>
              <a:latin typeface="Calibri"/>
            </a:endParaRPr>
          </a:p>
        </p:txBody>
      </p:sp>
      <p:sp>
        <p:nvSpPr>
          <p:cNvPr id="171"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2400" b="0" strike="noStrike" spc="-1">
                <a:solidFill>
                  <a:srgbClr val="000000"/>
                </a:solidFill>
                <a:latin typeface="Arial"/>
                <a:ea typeface="Calibri"/>
              </a:rPr>
              <a:t>Maj-Gen LC Ford, in a classified internal memorandum,  accused the SANDF of irregular processes during the procurement of Heberon® Alpha R 2B (Human Recombinant Alpha 2B Interferon)</a:t>
            </a:r>
            <a:endParaRPr lang="en-US" sz="2400" b="0" strike="noStrike" spc="-1">
              <a:solidFill>
                <a:srgbClr val="000000"/>
              </a:solidFill>
              <a:latin typeface="Calibri"/>
            </a:endParaRPr>
          </a:p>
          <a:p>
            <a:pPr marL="228600" indent="-228240">
              <a:lnSpc>
                <a:spcPct val="90000"/>
              </a:lnSpc>
              <a:spcBef>
                <a:spcPts val="1001"/>
              </a:spcBef>
              <a:buClr>
                <a:srgbClr val="000000"/>
              </a:buClr>
              <a:buFont typeface="Arial"/>
              <a:buChar char="•"/>
            </a:pPr>
            <a:r>
              <a:rPr lang="en-US" sz="2400" b="0" strike="noStrike" spc="-1">
                <a:solidFill>
                  <a:srgbClr val="000000"/>
                </a:solidFill>
                <a:latin typeface="Arial"/>
                <a:ea typeface="Calibri"/>
              </a:rPr>
              <a:t>Maj-Gen Ford questioned whether there was any need identified to procure the Interferon, the period in which this was decided, the period in which the Interferon was actually procured, the approval of the use of Interferon, the processes followed during the procurement of Interferon, the delivery and storage of the interferon, the payment for the Interferon, and whether or not the procurement of Interferon was conducted within the relevant prescripts.</a:t>
            </a:r>
            <a:endParaRPr lang="en-US" sz="2400" b="0" strike="noStrike" spc="-1">
              <a:solidFill>
                <a:srgbClr val="000000"/>
              </a:solidFill>
              <a:latin typeface="Calibri"/>
            </a:endParaRPr>
          </a:p>
        </p:txBody>
      </p:sp>
      <p:sp>
        <p:nvSpPr>
          <p:cNvPr id="172"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173"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8798C704-F642-49B9-B809-8B9A566DCE3D}" type="slidenum">
              <a:rPr lang="en-ZA" sz="1200" b="0" strike="noStrike" spc="-1">
                <a:solidFill>
                  <a:srgbClr val="8B8B8B"/>
                </a:solidFill>
                <a:latin typeface="Calibri"/>
              </a:rPr>
              <a:t>3</a:t>
            </a:fld>
            <a:endParaRPr lang="en-ZA" sz="1200" b="0" strike="noStrike" spc="-1">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The Impending Crisis</a:t>
            </a:r>
            <a:endParaRPr lang="en-US" sz="4400" b="0" strike="noStrike" spc="-1">
              <a:solidFill>
                <a:srgbClr val="000000"/>
              </a:solidFill>
              <a:latin typeface="Calibri"/>
            </a:endParaRPr>
          </a:p>
        </p:txBody>
      </p:sp>
      <p:sp>
        <p:nvSpPr>
          <p:cNvPr id="279"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prognosis is that even if SAHPRA were to approve the use of the Interferon in a trial for 8 000 people from today (which is clearly unlikely), given that there are now four (4) months left before the expiry of the first set of batches, the expiry of some of the Interferon is no longer preventable if the SANDF decides not to accede to Cuba’s request to take back 500 000 vials.</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Col Dr Mnisi informed the MTT that the South African protocol for the administration of the Interferon is 10 vials per patient administered for ten consecutive days, repeated after six (6) months, which would mean 20 vials per patient in six months.</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If we choose to accept Dr Mnisi’s regime, it would mean that for the 8 000 anticipated patients in the proposed trial, the trial would use 80 000 vials in the first administration of the drug. Since only four months are left before the expiry of the first consignment of 130 000, the second administration could only take place in </a:t>
            </a:r>
            <a:r>
              <a:rPr lang="en-US" spc="-1" dirty="0">
                <a:solidFill>
                  <a:srgbClr val="000000"/>
                </a:solidFill>
                <a:latin typeface="Arial"/>
                <a:ea typeface="Calibri"/>
              </a:rPr>
              <a:t>May</a:t>
            </a:r>
            <a:r>
              <a:rPr lang="en-US" sz="1800" b="0" strike="noStrike" spc="-1" dirty="0">
                <a:solidFill>
                  <a:srgbClr val="000000"/>
                </a:solidFill>
                <a:latin typeface="Arial"/>
                <a:ea typeface="Calibri"/>
              </a:rPr>
              <a:t> 2022 (if the clinical trial were to start today), by which time 50 000 vials (130 000 – 80 000) would have expired. The figure could be higher, as the assumption that SAMHS would have administered the drug to all 8 000 SANDF members in the trial falls on the more optimistic side.</a:t>
            </a:r>
            <a:endParaRPr lang="en-US" sz="1800" b="0" strike="noStrike" spc="-1" dirty="0">
              <a:solidFill>
                <a:srgbClr val="000000"/>
              </a:solidFill>
              <a:latin typeface="Calibri"/>
            </a:endParaRPr>
          </a:p>
        </p:txBody>
      </p:sp>
      <p:sp>
        <p:nvSpPr>
          <p:cNvPr id="280"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81"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7562E7B8-7E92-481B-938A-DFF1D8016963}" type="slidenum">
              <a:rPr lang="en-ZA" sz="1200" b="0" strike="noStrike" spc="-1">
                <a:solidFill>
                  <a:srgbClr val="8B8B8B"/>
                </a:solidFill>
                <a:latin typeface="Calibri"/>
              </a:rPr>
              <a:t>30</a:t>
            </a:fld>
            <a:endParaRPr lang="en-ZA" sz="1200" b="0" strike="noStrike" spc="-1">
              <a:latin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The Impending Crisis</a:t>
            </a:r>
            <a:endParaRPr lang="en-US" sz="4400" b="0" strike="noStrike" spc="-1">
              <a:solidFill>
                <a:srgbClr val="000000"/>
              </a:solidFill>
              <a:latin typeface="Calibri"/>
            </a:endParaRPr>
          </a:p>
        </p:txBody>
      </p:sp>
      <p:sp>
        <p:nvSpPr>
          <p:cNvPr id="283"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2400" spc="-1" dirty="0">
                <a:solidFill>
                  <a:srgbClr val="000000"/>
                </a:solidFill>
                <a:latin typeface="Arial"/>
                <a:ea typeface="Calibri"/>
              </a:rPr>
              <a:t>T</a:t>
            </a:r>
            <a:r>
              <a:rPr lang="en-US" sz="2400" b="0" strike="noStrike" spc="-1" dirty="0">
                <a:solidFill>
                  <a:srgbClr val="000000"/>
                </a:solidFill>
                <a:latin typeface="Arial"/>
                <a:ea typeface="Calibri"/>
              </a:rPr>
              <a:t>he entire 709 594 vials of the second consignment will expire in April 2022, a month before the second potential administration of the medication to the clinical trial group of 8 000.</a:t>
            </a:r>
          </a:p>
          <a:p>
            <a:pPr marL="228600" indent="-228240">
              <a:lnSpc>
                <a:spcPct val="90000"/>
              </a:lnSpc>
              <a:spcBef>
                <a:spcPts val="1001"/>
              </a:spcBef>
              <a:buClr>
                <a:srgbClr val="000000"/>
              </a:buClr>
              <a:buFont typeface="Arial"/>
              <a:buChar char="•"/>
            </a:pPr>
            <a:r>
              <a:rPr lang="en-US" sz="2400" b="0" strike="noStrike" spc="-1" dirty="0">
                <a:solidFill>
                  <a:srgbClr val="000000"/>
                </a:solidFill>
                <a:latin typeface="Arial"/>
                <a:ea typeface="Calibri"/>
              </a:rPr>
              <a:t>The above means that the second 80 000 vials to be administered after six months will have to come from the third consignment of 131 000.</a:t>
            </a:r>
          </a:p>
          <a:p>
            <a:pPr marL="228600" indent="-228240">
              <a:lnSpc>
                <a:spcPct val="90000"/>
              </a:lnSpc>
              <a:spcBef>
                <a:spcPts val="1001"/>
              </a:spcBef>
              <a:buClr>
                <a:srgbClr val="000000"/>
              </a:buClr>
              <a:buFont typeface="Arial"/>
              <a:buChar char="•"/>
            </a:pPr>
            <a:r>
              <a:rPr lang="en-US" sz="2400" b="0" strike="noStrike" spc="-1" dirty="0">
                <a:solidFill>
                  <a:srgbClr val="000000"/>
                </a:solidFill>
                <a:latin typeface="Arial"/>
                <a:ea typeface="Calibri"/>
              </a:rPr>
              <a:t>This means that </a:t>
            </a:r>
            <a:r>
              <a:rPr lang="en-US" sz="2400" spc="-1" dirty="0">
                <a:solidFill>
                  <a:srgbClr val="000000"/>
                </a:solidFill>
                <a:latin typeface="Arial"/>
                <a:ea typeface="Calibri"/>
              </a:rPr>
              <a:t>at best only 51 101 (131 101 – 80 000) usable vials would remain in the Military Health Base Depot for use before expiry in July 2022. </a:t>
            </a:r>
            <a:endParaRPr lang="en-US" sz="2400" b="0" strike="noStrike" spc="-1" dirty="0">
              <a:solidFill>
                <a:srgbClr val="000000"/>
              </a:solidFill>
              <a:latin typeface="Calibri"/>
            </a:endParaRPr>
          </a:p>
          <a:p>
            <a:pPr>
              <a:lnSpc>
                <a:spcPct val="90000"/>
              </a:lnSpc>
              <a:spcBef>
                <a:spcPts val="1001"/>
              </a:spcBef>
            </a:pPr>
            <a:endParaRPr lang="en-US" sz="1800" b="0" strike="noStrike" spc="-1" dirty="0">
              <a:solidFill>
                <a:srgbClr val="000000"/>
              </a:solidFill>
              <a:latin typeface="Calibri"/>
            </a:endParaRPr>
          </a:p>
        </p:txBody>
      </p:sp>
      <p:sp>
        <p:nvSpPr>
          <p:cNvPr id="284"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85"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555C8A5F-0B5F-493C-A4A3-0949E3CE7CCB}" type="slidenum">
              <a:rPr lang="en-ZA" sz="1200" b="0" strike="noStrike" spc="-1">
                <a:solidFill>
                  <a:srgbClr val="8B8B8B"/>
                </a:solidFill>
                <a:latin typeface="Calibri"/>
              </a:rPr>
              <a:t>31</a:t>
            </a:fld>
            <a:endParaRPr lang="en-ZA" sz="1200" b="0" strike="noStrike" spc="-1">
              <a:latin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Two Scenarios Face the SANDF</a:t>
            </a:r>
            <a:endParaRPr lang="en-US" sz="4400" b="0" strike="noStrike" spc="-1">
              <a:solidFill>
                <a:srgbClr val="000000"/>
              </a:solidFill>
              <a:latin typeface="Calibri"/>
            </a:endParaRPr>
          </a:p>
        </p:txBody>
      </p:sp>
      <p:sp>
        <p:nvSpPr>
          <p:cNvPr id="287" name="TextShape 2"/>
          <p:cNvSpPr txBox="1"/>
          <p:nvPr/>
        </p:nvSpPr>
        <p:spPr>
          <a:xfrm>
            <a:off x="838080" y="1825560"/>
            <a:ext cx="10515240" cy="4350960"/>
          </a:xfrm>
          <a:prstGeom prst="rect">
            <a:avLst/>
          </a:prstGeom>
          <a:noFill/>
          <a:ln>
            <a:noFill/>
          </a:ln>
        </p:spPr>
        <p:txBody>
          <a:bodyPr>
            <a:normAutofit lnSpcReduction="10000"/>
          </a:bodyPr>
          <a:lstStyle/>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Scenario 1 (The Best Case Scenario):</a:t>
            </a:r>
          </a:p>
          <a:p>
            <a:pPr marL="685800" lvl="1" indent="-228240">
              <a:lnSpc>
                <a:spcPct val="90000"/>
              </a:lnSpc>
              <a:spcBef>
                <a:spcPts val="499"/>
              </a:spcBef>
              <a:buClr>
                <a:srgbClr val="000000"/>
              </a:buClr>
              <a:buFont typeface="Arial"/>
              <a:buChar char="•"/>
            </a:pPr>
            <a:r>
              <a:rPr lang="en-US" sz="1800" b="0" strike="noStrike" spc="-1" dirty="0">
                <a:solidFill>
                  <a:srgbClr val="000000"/>
                </a:solidFill>
                <a:latin typeface="Arial"/>
                <a:ea typeface="Calibri"/>
              </a:rPr>
              <a:t>The best-case scenario is that SAHPRA would have approved the bulk use of the medication after the trial on 8000 members, to enable the SANDF to use all 80 000 vials from the first and/or second consignment and all 131 101 vials of the third consignment long before the expiry date of July 2022</a:t>
            </a:r>
          </a:p>
          <a:p>
            <a:pPr marL="685800" lvl="1" indent="-228240">
              <a:lnSpc>
                <a:spcPct val="90000"/>
              </a:lnSpc>
              <a:spcBef>
                <a:spcPts val="499"/>
              </a:spcBef>
              <a:buClr>
                <a:srgbClr val="000000"/>
              </a:buClr>
              <a:buFont typeface="Arial"/>
              <a:buChar char="•"/>
            </a:pPr>
            <a:r>
              <a:rPr lang="en-US" sz="1800" b="0" strike="noStrike" spc="-1" dirty="0">
                <a:solidFill>
                  <a:srgbClr val="000000"/>
                </a:solidFill>
                <a:latin typeface="Arial"/>
                <a:ea typeface="Calibri"/>
              </a:rPr>
              <a:t>The best-case scenario would see the </a:t>
            </a:r>
            <a:r>
              <a:rPr lang="en-US" sz="1800" b="0" strike="noStrike" spc="-1" dirty="0" err="1">
                <a:solidFill>
                  <a:srgbClr val="000000"/>
                </a:solidFill>
                <a:latin typeface="Arial"/>
                <a:ea typeface="Calibri"/>
              </a:rPr>
              <a:t>utilisation</a:t>
            </a:r>
            <a:r>
              <a:rPr lang="en-US" sz="1800" b="0" strike="noStrike" spc="-1" dirty="0">
                <a:solidFill>
                  <a:srgbClr val="000000"/>
                </a:solidFill>
                <a:latin typeface="Arial"/>
                <a:ea typeface="Calibri"/>
              </a:rPr>
              <a:t> of only 211 101 (80 000+80 000+51 101) of the delivered 970 695 vials, representing 21.75% of the received vials, by the end of July 2022</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ea typeface="Calibri"/>
              </a:rPr>
              <a:t>Scenario 2 (The Doomsday Scenario)</a:t>
            </a:r>
            <a:endParaRPr lang="en-US" sz="2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There is, however, a doomsday scenario in which all remaining 970 682 (970 695 – 10 – 3) vials delivered to SAMHS would expire at the end of July 2022 without being used. This scenario will mean a USD15 045 </a:t>
            </a:r>
            <a:r>
              <a:rPr lang="en-US" spc="-1" dirty="0">
                <a:solidFill>
                  <a:srgbClr val="000000"/>
                </a:solidFill>
                <a:latin typeface="Arial"/>
                <a:ea typeface="Calibri"/>
              </a:rPr>
              <a:t>571</a:t>
            </a:r>
            <a:r>
              <a:rPr lang="en-US" sz="1800" b="0" strike="noStrike" spc="-1" dirty="0">
                <a:solidFill>
                  <a:srgbClr val="000000"/>
                </a:solidFill>
                <a:latin typeface="Arial"/>
                <a:ea typeface="Calibri"/>
              </a:rPr>
              <a:t> material loss (fruitless and wasteful expenditure) for the DoD – minus the 10 vials used by the SANDF to treat Patient P and the 3 vials tested by SAHPRA</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It is worth noting that the difference in effect between the best-case and the doomsday scenarios is extremely insignificant. What this effectively means is that whether the DoD faces the best-case or the doomsday scenario means very little. The damage will be of similar proportions.</a:t>
            </a:r>
            <a:endParaRPr lang="en-US" sz="1800" b="0" strike="noStrike" spc="-1" dirty="0">
              <a:solidFill>
                <a:srgbClr val="000000"/>
              </a:solidFill>
              <a:latin typeface="Calibri"/>
            </a:endParaRPr>
          </a:p>
        </p:txBody>
      </p:sp>
      <p:sp>
        <p:nvSpPr>
          <p:cNvPr id="288"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89"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1FD73418-ABCC-42E5-9D23-99559DF976E5}" type="slidenum">
              <a:rPr lang="en-ZA" sz="1200" b="0" strike="noStrike" spc="-1">
                <a:solidFill>
                  <a:srgbClr val="8B8B8B"/>
                </a:solidFill>
                <a:latin typeface="Calibri"/>
              </a:rPr>
              <a:t>32</a:t>
            </a:fld>
            <a:endParaRPr lang="en-ZA" sz="1200" b="0" strike="noStrike" spc="-1">
              <a:latin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Two Scenarios Face the SANDF</a:t>
            </a:r>
            <a:endParaRPr lang="en-US" sz="4400" b="0" strike="noStrike" spc="-1">
              <a:solidFill>
                <a:srgbClr val="000000"/>
              </a:solidFill>
              <a:latin typeface="Calibri"/>
            </a:endParaRPr>
          </a:p>
        </p:txBody>
      </p:sp>
      <p:sp>
        <p:nvSpPr>
          <p:cNvPr id="291"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2400" b="0" strike="noStrike" spc="-1" dirty="0">
                <a:solidFill>
                  <a:srgbClr val="000000"/>
                </a:solidFill>
                <a:latin typeface="Arial"/>
                <a:ea typeface="Calibri"/>
              </a:rPr>
              <a:t>In the best-case scenario, the DoD will see wasteful and fruitless expenditure in the order of USD 11 773 505.50 (</a:t>
            </a:r>
            <a:r>
              <a:rPr lang="en-US" sz="2400" spc="-1" dirty="0">
                <a:solidFill>
                  <a:srgbClr val="000000"/>
                </a:solidFill>
                <a:latin typeface="Arial"/>
                <a:ea typeface="Calibri"/>
              </a:rPr>
              <a:t>759 581</a:t>
            </a:r>
            <a:r>
              <a:rPr lang="en-US" sz="2400" b="0" strike="noStrike" spc="-1" dirty="0">
                <a:solidFill>
                  <a:srgbClr val="000000"/>
                </a:solidFill>
                <a:latin typeface="Arial"/>
                <a:ea typeface="Calibri"/>
              </a:rPr>
              <a:t> x USD15.50)</a:t>
            </a:r>
            <a:endParaRPr lang="en-US" sz="24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2400" b="0" strike="noStrike" spc="-1" dirty="0">
                <a:solidFill>
                  <a:srgbClr val="000000"/>
                </a:solidFill>
                <a:latin typeface="Arial"/>
                <a:ea typeface="Calibri"/>
              </a:rPr>
              <a:t>In the doomsday scenario, the DoD will see wasteful and fruitless expenditure in the order of USD 15 045 571 (970 682 x USD15.50)</a:t>
            </a:r>
          </a:p>
          <a:p>
            <a:pPr marL="228600" indent="-228240">
              <a:lnSpc>
                <a:spcPct val="90000"/>
              </a:lnSpc>
              <a:spcBef>
                <a:spcPts val="1001"/>
              </a:spcBef>
              <a:buClr>
                <a:srgbClr val="000000"/>
              </a:buClr>
              <a:buFont typeface="Arial"/>
              <a:buChar char="•"/>
            </a:pPr>
            <a:r>
              <a:rPr lang="en-US" sz="2400" spc="-1" dirty="0">
                <a:solidFill>
                  <a:srgbClr val="000000"/>
                </a:solidFill>
                <a:latin typeface="Arial"/>
              </a:rPr>
              <a:t>The difference in fruitless and wasteful expenditure between the best case scenario and the worst case scenario is USD3 272 065.50.</a:t>
            </a:r>
            <a:endParaRPr lang="en-US" sz="2400" b="0" strike="noStrike" spc="-1" dirty="0">
              <a:solidFill>
                <a:srgbClr val="000000"/>
              </a:solidFill>
              <a:latin typeface="Calibri"/>
            </a:endParaRPr>
          </a:p>
        </p:txBody>
      </p:sp>
      <p:sp>
        <p:nvSpPr>
          <p:cNvPr id="292"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293"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8DB712BD-7C70-42F2-8DA8-EF72C7A543CC}" type="slidenum">
              <a:rPr lang="en-ZA" sz="1200" b="0" strike="noStrike" spc="-1">
                <a:solidFill>
                  <a:srgbClr val="8B8B8B"/>
                </a:solidFill>
                <a:latin typeface="Calibri"/>
              </a:rPr>
              <a:t>33</a:t>
            </a:fld>
            <a:endParaRPr lang="en-ZA" sz="1200" b="0" strike="noStrike" spc="-1">
              <a:latin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Recommendations</a:t>
            </a:r>
            <a:endParaRPr lang="en-US" sz="4400" b="0" strike="noStrike" spc="-1">
              <a:solidFill>
                <a:srgbClr val="000000"/>
              </a:solidFill>
              <a:latin typeface="Calibri"/>
            </a:endParaRPr>
          </a:p>
        </p:txBody>
      </p:sp>
      <p:sp>
        <p:nvSpPr>
          <p:cNvPr id="295" name="TextShape 2"/>
          <p:cNvSpPr txBox="1"/>
          <p:nvPr/>
        </p:nvSpPr>
        <p:spPr>
          <a:xfrm>
            <a:off x="838080" y="1825560"/>
            <a:ext cx="10515240" cy="435096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The Minister could consider the following:</a:t>
            </a:r>
          </a:p>
          <a:p>
            <a:pPr marL="685800" lvl="1" indent="-228240">
              <a:lnSpc>
                <a:spcPct val="90000"/>
              </a:lnSpc>
              <a:spcBef>
                <a:spcPts val="499"/>
              </a:spcBef>
              <a:buClr>
                <a:srgbClr val="000000"/>
              </a:buClr>
              <a:buFont typeface="Arial"/>
              <a:buChar char="•"/>
            </a:pPr>
            <a:r>
              <a:rPr lang="en-US" sz="2400" b="0" strike="noStrike" spc="-1" dirty="0">
                <a:solidFill>
                  <a:srgbClr val="000000"/>
                </a:solidFill>
                <a:latin typeface="Calibri"/>
              </a:rPr>
              <a:t>Very urgently accede to the Cuban request to return 500 000 vials (and even more) for urgent use in Cuba before expiry of the medication. This should be accompanied by high level diplomatic engage with the Cuban Government to manage the serious political fallout that would result from action; and </a:t>
            </a:r>
          </a:p>
          <a:p>
            <a:pPr marL="685800" lvl="1" indent="-228240">
              <a:lnSpc>
                <a:spcPct val="90000"/>
              </a:lnSpc>
              <a:spcBef>
                <a:spcPts val="499"/>
              </a:spcBef>
              <a:buClr>
                <a:srgbClr val="000000"/>
              </a:buClr>
              <a:buFont typeface="Arial"/>
              <a:buChar char="•"/>
            </a:pPr>
            <a:r>
              <a:rPr lang="en-US" sz="2400" b="0" strike="noStrike" spc="-1" dirty="0">
                <a:solidFill>
                  <a:srgbClr val="000000"/>
                </a:solidFill>
                <a:latin typeface="Calibri"/>
              </a:rPr>
              <a:t>Remedial Action Against Official Suspected of Wrong Doing</a:t>
            </a:r>
          </a:p>
          <a:p>
            <a:pPr marL="1143000" lvl="2" indent="-228240">
              <a:lnSpc>
                <a:spcPct val="90000"/>
              </a:lnSpc>
              <a:spcBef>
                <a:spcPts val="499"/>
              </a:spcBef>
              <a:buClr>
                <a:srgbClr val="000000"/>
              </a:buClr>
              <a:buFont typeface="Arial"/>
              <a:buChar char="•"/>
            </a:pPr>
            <a:r>
              <a:rPr lang="en-US" sz="2000" b="0" strike="noStrike" spc="-1" dirty="0">
                <a:solidFill>
                  <a:srgbClr val="000000"/>
                </a:solidFill>
                <a:latin typeface="Arial"/>
                <a:ea typeface="Calibri"/>
              </a:rPr>
              <a:t>The Minister of </a:t>
            </a:r>
            <a:r>
              <a:rPr lang="en-US" sz="2000" b="0" strike="noStrike" spc="-1" dirty="0" err="1">
                <a:solidFill>
                  <a:srgbClr val="000000"/>
                </a:solidFill>
                <a:latin typeface="Arial"/>
                <a:ea typeface="Calibri"/>
              </a:rPr>
              <a:t>Defence</a:t>
            </a:r>
            <a:r>
              <a:rPr lang="en-US" sz="2000" b="0" strike="noStrike" spc="-1" dirty="0">
                <a:solidFill>
                  <a:srgbClr val="000000"/>
                </a:solidFill>
                <a:latin typeface="Arial"/>
                <a:ea typeface="Calibri"/>
              </a:rPr>
              <a:t> and Military Veterans could consider referring the relevant aspects of this report to the appropriate structures in the SANDF and the DoD (</a:t>
            </a:r>
            <a:r>
              <a:rPr lang="en-US" sz="2000" b="0" strike="noStrike" spc="-1" dirty="0" err="1">
                <a:solidFill>
                  <a:srgbClr val="000000"/>
                </a:solidFill>
                <a:latin typeface="Arial"/>
                <a:ea typeface="Calibri"/>
              </a:rPr>
              <a:t>eg</a:t>
            </a:r>
            <a:r>
              <a:rPr lang="en-US" sz="2000" b="0" strike="noStrike" spc="-1" dirty="0">
                <a:solidFill>
                  <a:srgbClr val="000000"/>
                </a:solidFill>
                <a:latin typeface="Arial"/>
                <a:ea typeface="Calibri"/>
              </a:rPr>
              <a:t> IG DoD and the Provost Marshal General) for purposes of determining whether or not any steps should be taken against any person or group of persons mentioned in this report, in terms of the PFMA and the Medicines and Related Substances Act.</a:t>
            </a:r>
            <a:endParaRPr lang="en-US" sz="2000" b="0" strike="noStrike" spc="-1" dirty="0">
              <a:solidFill>
                <a:srgbClr val="000000"/>
              </a:solidFill>
              <a:latin typeface="Calibri"/>
            </a:endParaRPr>
          </a:p>
        </p:txBody>
      </p:sp>
      <p:sp>
        <p:nvSpPr>
          <p:cNvPr id="296"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r>
              <a:rPr lang="en-ZA" sz="1200" b="0" strike="noStrike" spc="-1">
                <a:solidFill>
                  <a:srgbClr val="8B8B8B"/>
                </a:solidFill>
                <a:latin typeface="Calibri"/>
              </a:rPr>
              <a:t>CONFIDENTIAL</a:t>
            </a:r>
            <a:endParaRPr lang="en-ZA" sz="1200" b="0" strike="noStrike" spc="-1">
              <a:latin typeface="Times New Roman"/>
            </a:endParaRPr>
          </a:p>
        </p:txBody>
      </p:sp>
      <p:sp>
        <p:nvSpPr>
          <p:cNvPr id="297"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BA3A66EC-3206-4E5B-BFF4-43C839F76943}" type="slidenum">
              <a:rPr lang="en-ZA" sz="1200" b="0" strike="noStrike" spc="-1">
                <a:solidFill>
                  <a:srgbClr val="8B8B8B"/>
                </a:solidFill>
                <a:latin typeface="Calibri"/>
              </a:rPr>
              <a:t>34</a:t>
            </a:fld>
            <a:endParaRPr lang="en-ZA" sz="1200" b="0" strike="noStrike" spc="-1">
              <a:latin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927000" y="2939760"/>
            <a:ext cx="10515240" cy="1325160"/>
          </a:xfrm>
          <a:prstGeom prst="rect">
            <a:avLst/>
          </a:prstGeom>
          <a:noFill/>
          <a:ln>
            <a:noFill/>
          </a:ln>
        </p:spPr>
        <p:txBody>
          <a:bodyPr anchor="ctr">
            <a:noAutofit/>
          </a:bodyPr>
          <a:lstStyle/>
          <a:p>
            <a:pPr algn="ctr">
              <a:lnSpc>
                <a:spcPct val="90000"/>
              </a:lnSpc>
            </a:pPr>
            <a:r>
              <a:rPr lang="en-US" sz="4400" b="0" strike="noStrike" spc="-1">
                <a:solidFill>
                  <a:srgbClr val="000000"/>
                </a:solidFill>
                <a:latin typeface="Calibri Light"/>
              </a:rPr>
              <a:t>Thank You!</a:t>
            </a:r>
            <a:endParaRPr lang="en-US" sz="4400" b="0" strike="noStrike" spc="-1">
              <a:solidFill>
                <a:srgbClr val="000000"/>
              </a:solidFill>
              <a:latin typeface="Calibri"/>
            </a:endParaRPr>
          </a:p>
        </p:txBody>
      </p:sp>
      <p:sp>
        <p:nvSpPr>
          <p:cNvPr id="299" name="TextShape 2"/>
          <p:cNvSpPr txBox="1"/>
          <p:nvPr/>
        </p:nvSpPr>
        <p:spPr>
          <a:xfrm>
            <a:off x="4038480" y="6356520"/>
            <a:ext cx="4114440" cy="364680"/>
          </a:xfrm>
          <a:prstGeom prst="rect">
            <a:avLst/>
          </a:prstGeom>
          <a:noFill/>
          <a:ln>
            <a:noFill/>
          </a:ln>
        </p:spPr>
        <p:txBody>
          <a:bodyPr anchor="ctr">
            <a:noAutofit/>
          </a:bodyPr>
          <a:lstStyle/>
          <a:p>
            <a:pPr algn="ctr">
              <a:lnSpc>
                <a:spcPct val="100000"/>
              </a:lnSpc>
            </a:pPr>
            <a:r>
              <a:rPr lang="en-ZA" sz="1200" b="0" strike="noStrike" spc="-1">
                <a:solidFill>
                  <a:srgbClr val="8B8B8B"/>
                </a:solidFill>
                <a:latin typeface="Calibri"/>
              </a:rPr>
              <a:t>CONFIDENTIAL</a:t>
            </a:r>
            <a:endParaRPr lang="en-ZA" sz="1200" b="0" strike="noStrike" spc="-1">
              <a:latin typeface="Times New Roman"/>
            </a:endParaRPr>
          </a:p>
        </p:txBody>
      </p:sp>
      <p:sp>
        <p:nvSpPr>
          <p:cNvPr id="300"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A0F311EE-C953-48F1-9E73-96A7C44CF6A0}" type="slidenum">
              <a:rPr lang="en-ZA" sz="1200" b="0" strike="noStrike" spc="-1">
                <a:solidFill>
                  <a:srgbClr val="8B8B8B"/>
                </a:solidFill>
                <a:latin typeface="Calibri"/>
              </a:rPr>
              <a:t>35</a:t>
            </a:fld>
            <a:endParaRPr lang="en-ZA" sz="1200" b="0" strike="noStrike" spc="-1">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Purpose of the Report</a:t>
            </a:r>
            <a:endParaRPr lang="en-US" sz="4400" b="0" strike="noStrike" spc="-1">
              <a:solidFill>
                <a:srgbClr val="000000"/>
              </a:solidFill>
              <a:latin typeface="Calibri"/>
            </a:endParaRPr>
          </a:p>
        </p:txBody>
      </p:sp>
      <p:sp>
        <p:nvSpPr>
          <p:cNvPr id="175"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The purpose of the report was:</a:t>
            </a:r>
          </a:p>
          <a:p>
            <a:pPr marL="685800" lvl="1" indent="-228240">
              <a:lnSpc>
                <a:spcPct val="90000"/>
              </a:lnSpc>
              <a:spcBef>
                <a:spcPts val="499"/>
              </a:spcBef>
              <a:buClr>
                <a:srgbClr val="000000"/>
              </a:buClr>
              <a:buFont typeface="Arial"/>
              <a:buChar char="•"/>
            </a:pPr>
            <a:r>
              <a:rPr lang="en-US" sz="2400" b="0" strike="noStrike" spc="-1" dirty="0">
                <a:solidFill>
                  <a:srgbClr val="000000"/>
                </a:solidFill>
                <a:latin typeface="Calibri"/>
              </a:rPr>
              <a:t>to give a history of the procurement of Interferon Alpha 2B for the SANDF</a:t>
            </a:r>
          </a:p>
          <a:p>
            <a:pPr marL="685800" lvl="1" indent="-228240">
              <a:lnSpc>
                <a:spcPct val="90000"/>
              </a:lnSpc>
              <a:spcBef>
                <a:spcPts val="499"/>
              </a:spcBef>
              <a:buClr>
                <a:srgbClr val="000000"/>
              </a:buClr>
              <a:buFont typeface="Arial"/>
              <a:buChar char="•"/>
            </a:pPr>
            <a:r>
              <a:rPr lang="en-US" sz="2400" b="0" strike="noStrike" spc="-1" dirty="0">
                <a:solidFill>
                  <a:srgbClr val="000000"/>
                </a:solidFill>
                <a:latin typeface="Calibri"/>
              </a:rPr>
              <a:t>to make findings and comment on the matters raised by Maj-Gen Ford, SAHPRA, and the AGSA</a:t>
            </a:r>
          </a:p>
          <a:p>
            <a:pPr marL="685800" lvl="1" indent="-228240">
              <a:lnSpc>
                <a:spcPct val="90000"/>
              </a:lnSpc>
              <a:spcBef>
                <a:spcPts val="499"/>
              </a:spcBef>
              <a:buClr>
                <a:srgbClr val="000000"/>
              </a:buClr>
              <a:buFont typeface="Arial"/>
              <a:buChar char="•"/>
            </a:pPr>
            <a:r>
              <a:rPr lang="en-US" sz="2400" b="0" strike="noStrike" spc="-1" dirty="0">
                <a:solidFill>
                  <a:srgbClr val="000000"/>
                </a:solidFill>
                <a:latin typeface="Calibri"/>
              </a:rPr>
              <a:t>to identify the key role players</a:t>
            </a:r>
          </a:p>
          <a:p>
            <a:pPr marL="685800" lvl="1" indent="-228240">
              <a:lnSpc>
                <a:spcPct val="90000"/>
              </a:lnSpc>
              <a:spcBef>
                <a:spcPts val="499"/>
              </a:spcBef>
              <a:buClr>
                <a:srgbClr val="000000"/>
              </a:buClr>
              <a:buFont typeface="Arial"/>
              <a:buChar char="•"/>
            </a:pPr>
            <a:r>
              <a:rPr lang="en-US" sz="2400" b="0" strike="noStrike" spc="-1" dirty="0">
                <a:solidFill>
                  <a:srgbClr val="000000"/>
                </a:solidFill>
                <a:latin typeface="Calibri"/>
              </a:rPr>
              <a:t>to assess the mischief faced by the SANDF and the DoD; and</a:t>
            </a:r>
          </a:p>
          <a:p>
            <a:pPr marL="685800" lvl="1" indent="-228240">
              <a:lnSpc>
                <a:spcPct val="90000"/>
              </a:lnSpc>
              <a:spcBef>
                <a:spcPts val="499"/>
              </a:spcBef>
              <a:buClr>
                <a:srgbClr val="000000"/>
              </a:buClr>
              <a:buFont typeface="Arial"/>
              <a:buChar char="•"/>
            </a:pPr>
            <a:r>
              <a:rPr lang="en-US" sz="2400" b="0" strike="noStrike" spc="-1" dirty="0">
                <a:solidFill>
                  <a:srgbClr val="000000"/>
                </a:solidFill>
                <a:latin typeface="Calibri"/>
              </a:rPr>
              <a:t>to make recommendations for consideration by the Minister of </a:t>
            </a:r>
            <a:r>
              <a:rPr lang="en-US" sz="2400" b="0" strike="noStrike" spc="-1" dirty="0" err="1">
                <a:solidFill>
                  <a:srgbClr val="000000"/>
                </a:solidFill>
                <a:latin typeface="Calibri"/>
              </a:rPr>
              <a:t>Defence</a:t>
            </a:r>
            <a:r>
              <a:rPr lang="en-US" sz="2400" b="0" strike="noStrike" spc="-1" dirty="0">
                <a:solidFill>
                  <a:srgbClr val="000000"/>
                </a:solidFill>
                <a:latin typeface="Calibri"/>
              </a:rPr>
              <a:t> and Military Veterans.</a:t>
            </a:r>
          </a:p>
        </p:txBody>
      </p:sp>
      <p:sp>
        <p:nvSpPr>
          <p:cNvPr id="176"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177"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C63005DB-65E1-4A1C-B3F4-EEEF11097F60}" type="slidenum">
              <a:rPr lang="en-ZA" sz="1200" b="0" strike="noStrike" spc="-1">
                <a:solidFill>
                  <a:srgbClr val="8B8B8B"/>
                </a:solidFill>
                <a:latin typeface="Calibri"/>
              </a:rPr>
              <a:t>4</a:t>
            </a:fld>
            <a:endParaRPr lang="en-ZA" sz="1200" b="0" strike="noStrike" spc="-1">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The Ministerial Task Team</a:t>
            </a:r>
            <a:endParaRPr lang="en-US" sz="4400" b="0" strike="noStrike" spc="-1">
              <a:solidFill>
                <a:srgbClr val="000000"/>
              </a:solidFill>
              <a:latin typeface="Calibri"/>
            </a:endParaRPr>
          </a:p>
        </p:txBody>
      </p:sp>
      <p:sp>
        <p:nvSpPr>
          <p:cNvPr id="179"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The Ministerial Task Team (MTT) was appointed in February 2021 to investigate a raft of allegations against the DoD, in particular the SANDF, including allegations on the procurement of the Interferon.</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The MTT is constituted by:</a:t>
            </a:r>
          </a:p>
          <a:p>
            <a:pPr marL="685800" lvl="1" indent="-228240">
              <a:lnSpc>
                <a:spcPct val="90000"/>
              </a:lnSpc>
              <a:spcBef>
                <a:spcPts val="499"/>
              </a:spcBef>
              <a:buClr>
                <a:srgbClr val="000000"/>
              </a:buClr>
              <a:buFont typeface="Arial"/>
              <a:buChar char="•"/>
            </a:pPr>
            <a:r>
              <a:rPr lang="en-US" sz="2400" b="0" strike="noStrike" spc="-1" dirty="0">
                <a:solidFill>
                  <a:srgbClr val="000000"/>
                </a:solidFill>
                <a:latin typeface="Calibri"/>
              </a:rPr>
              <a:t>Members: </a:t>
            </a:r>
            <a:r>
              <a:rPr lang="en-US" sz="2400" b="0" strike="noStrike" spc="-1" dirty="0" err="1">
                <a:solidFill>
                  <a:srgbClr val="000000"/>
                </a:solidFill>
                <a:latin typeface="Calibri"/>
              </a:rPr>
              <a:t>Mr</a:t>
            </a:r>
            <a:r>
              <a:rPr lang="en-US" sz="2400" b="0" strike="noStrike" spc="-1" dirty="0">
                <a:solidFill>
                  <a:srgbClr val="000000"/>
                </a:solidFill>
                <a:latin typeface="Calibri"/>
              </a:rPr>
              <a:t> Zolile </a:t>
            </a:r>
            <a:r>
              <a:rPr lang="en-US" sz="2400" b="0" strike="noStrike" spc="-1" dirty="0" err="1">
                <a:solidFill>
                  <a:srgbClr val="000000"/>
                </a:solidFill>
                <a:latin typeface="Calibri"/>
              </a:rPr>
              <a:t>Ngcakani</a:t>
            </a:r>
            <a:r>
              <a:rPr lang="en-US" sz="2400" b="0" strike="noStrike" spc="-1" dirty="0">
                <a:solidFill>
                  <a:srgbClr val="000000"/>
                </a:solidFill>
                <a:latin typeface="Calibri"/>
              </a:rPr>
              <a:t> (Chairperson); </a:t>
            </a:r>
            <a:r>
              <a:rPr lang="en-US" sz="2400" b="0" strike="noStrike" spc="-1" dirty="0" err="1">
                <a:solidFill>
                  <a:srgbClr val="000000"/>
                </a:solidFill>
                <a:latin typeface="Calibri"/>
              </a:rPr>
              <a:t>Mr</a:t>
            </a:r>
            <a:r>
              <a:rPr lang="en-US" sz="2400" b="0" strike="noStrike" spc="-1" dirty="0">
                <a:solidFill>
                  <a:srgbClr val="000000"/>
                </a:solidFill>
                <a:latin typeface="Calibri"/>
              </a:rPr>
              <a:t> Billy </a:t>
            </a:r>
            <a:r>
              <a:rPr lang="en-US" sz="2400" b="0" strike="noStrike" spc="-1" dirty="0" err="1">
                <a:solidFill>
                  <a:srgbClr val="000000"/>
                </a:solidFill>
                <a:latin typeface="Calibri"/>
              </a:rPr>
              <a:t>Masetlha</a:t>
            </a:r>
            <a:r>
              <a:rPr lang="en-US" sz="2400" b="0" strike="noStrike" spc="-1" dirty="0">
                <a:solidFill>
                  <a:srgbClr val="000000"/>
                </a:solidFill>
                <a:latin typeface="Calibri"/>
              </a:rPr>
              <a:t>; and Dr Cassius Lubisi</a:t>
            </a:r>
          </a:p>
          <a:p>
            <a:pPr marL="228600" indent="-228240">
              <a:lnSpc>
                <a:spcPct val="90000"/>
              </a:lnSpc>
              <a:spcBef>
                <a:spcPts val="499"/>
              </a:spcBef>
              <a:buClr>
                <a:srgbClr val="000000"/>
              </a:buClr>
              <a:buFont typeface="Arial"/>
              <a:buChar char="•"/>
            </a:pPr>
            <a:r>
              <a:rPr lang="en-US" sz="2400" b="0" strike="noStrike" spc="-1" dirty="0">
                <a:solidFill>
                  <a:srgbClr val="000000"/>
                </a:solidFill>
                <a:latin typeface="Calibri"/>
              </a:rPr>
              <a:t>The MTT is supported by a secretariat and a legal resource person</a:t>
            </a:r>
          </a:p>
        </p:txBody>
      </p:sp>
      <p:sp>
        <p:nvSpPr>
          <p:cNvPr id="180"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181"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D10CBA90-2978-45F8-9AFF-7351585709B5}" type="slidenum">
              <a:rPr lang="en-ZA" sz="1200" b="0" strike="noStrike" spc="-1">
                <a:solidFill>
                  <a:srgbClr val="8B8B8B"/>
                </a:solidFill>
                <a:latin typeface="Calibri"/>
              </a:rPr>
              <a:t>5</a:t>
            </a:fld>
            <a:endParaRPr lang="en-ZA" sz="1200" b="0" strike="noStrike" spc="-1">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Methodology</a:t>
            </a:r>
            <a:endParaRPr lang="en-US" sz="4400" b="0" strike="noStrike" spc="-1">
              <a:solidFill>
                <a:srgbClr val="000000"/>
              </a:solidFill>
              <a:latin typeface="Calibri"/>
            </a:endParaRPr>
          </a:p>
        </p:txBody>
      </p:sp>
      <p:sp>
        <p:nvSpPr>
          <p:cNvPr id="183"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Inquisitorial approach (vis-à-vis adversarial approach)</a:t>
            </a: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Document review</a:t>
            </a: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Interviews with key stakeholders</a:t>
            </a:r>
          </a:p>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Statements and/or sworn affidavits (one such submitted)</a:t>
            </a:r>
          </a:p>
        </p:txBody>
      </p:sp>
      <p:sp>
        <p:nvSpPr>
          <p:cNvPr id="184"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185"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A7416311-E7EF-42EE-B9FF-D0A07C86EFFF}" type="slidenum">
              <a:rPr lang="en-ZA" sz="1200" b="0" strike="noStrike" spc="-1">
                <a:solidFill>
                  <a:srgbClr val="8B8B8B"/>
                </a:solidFill>
                <a:latin typeface="Calibri"/>
              </a:rPr>
              <a:t>6</a:t>
            </a:fld>
            <a:endParaRPr lang="en-ZA" sz="1200" b="0" strike="noStrike" spc="-1">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Context – A 100 Year Spectre Hits the Globe</a:t>
            </a:r>
            <a:endParaRPr lang="en-US" sz="4400" b="0" strike="noStrike" spc="-1">
              <a:solidFill>
                <a:srgbClr val="000000"/>
              </a:solidFill>
              <a:latin typeface="Calibri"/>
            </a:endParaRPr>
          </a:p>
        </p:txBody>
      </p:sp>
      <p:sp>
        <p:nvSpPr>
          <p:cNvPr id="187" name="TextShape 2"/>
          <p:cNvSpPr txBox="1"/>
          <p:nvPr/>
        </p:nvSpPr>
        <p:spPr>
          <a:xfrm>
            <a:off x="838080" y="1825560"/>
            <a:ext cx="10515240" cy="4350960"/>
          </a:xfrm>
          <a:prstGeom prst="rect">
            <a:avLst/>
          </a:prstGeom>
          <a:noFill/>
          <a:ln>
            <a:noFill/>
          </a:ln>
        </p:spPr>
        <p:txBody>
          <a:bodyPr>
            <a:normAutofit fontScale="75000" lnSpcReduction="10000"/>
          </a:bodyPr>
          <a:lstStyle/>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Dr Zhang </a:t>
            </a:r>
            <a:r>
              <a:rPr lang="en-US" sz="2800" b="0" strike="noStrike" spc="-1" dirty="0" err="1">
                <a:solidFill>
                  <a:srgbClr val="000000"/>
                </a:solidFill>
                <a:latin typeface="Calibri"/>
              </a:rPr>
              <a:t>Jixian</a:t>
            </a:r>
            <a:r>
              <a:rPr lang="en-US" sz="2800" b="0" strike="noStrike" spc="-1" dirty="0">
                <a:solidFill>
                  <a:srgbClr val="000000"/>
                </a:solidFill>
                <a:latin typeface="Calibri"/>
              </a:rPr>
              <a:t> treats three patients with a novel manifestation of pneumonia in Wuhan City, Hebei Province of the People’s Republic of China on 26 and 27 December 2019, and sounds the alarm bells.</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COVID-19, caused by the novel virus SARS-Cov-2, had landed!</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The World Health </a:t>
            </a:r>
            <a:r>
              <a:rPr lang="en-US" sz="2800" b="0" strike="noStrike" spc="-1" dirty="0" err="1">
                <a:solidFill>
                  <a:srgbClr val="000000"/>
                </a:solidFill>
                <a:latin typeface="Calibri"/>
              </a:rPr>
              <a:t>Organisation</a:t>
            </a:r>
            <a:r>
              <a:rPr lang="en-US" sz="2800" b="0" strike="noStrike" spc="-1" dirty="0">
                <a:solidFill>
                  <a:srgbClr val="000000"/>
                </a:solidFill>
                <a:latin typeface="Calibri"/>
              </a:rPr>
              <a:t> (WHO) is caught off guard:</a:t>
            </a:r>
          </a:p>
          <a:p>
            <a:pPr marL="685800" lvl="1" indent="-228240">
              <a:lnSpc>
                <a:spcPct val="90000"/>
              </a:lnSpc>
              <a:spcBef>
                <a:spcPts val="499"/>
              </a:spcBef>
              <a:buClr>
                <a:srgbClr val="000000"/>
              </a:buClr>
              <a:buFont typeface="Arial"/>
              <a:buChar char="•"/>
            </a:pPr>
            <a:r>
              <a:rPr lang="en-US" sz="2400" b="0" strike="noStrike" spc="-1" dirty="0">
                <a:solidFill>
                  <a:srgbClr val="000000"/>
                </a:solidFill>
                <a:latin typeface="Calibri"/>
              </a:rPr>
              <a:t>30 January 2020: Declares COVID-19 as “a public health emergency of international concern”</a:t>
            </a:r>
          </a:p>
          <a:p>
            <a:pPr marL="685800" lvl="1" indent="-228240">
              <a:lnSpc>
                <a:spcPct val="90000"/>
              </a:lnSpc>
              <a:spcBef>
                <a:spcPts val="499"/>
              </a:spcBef>
              <a:buClr>
                <a:srgbClr val="000000"/>
              </a:buClr>
              <a:buFont typeface="Arial"/>
              <a:buChar char="•"/>
            </a:pPr>
            <a:r>
              <a:rPr lang="en-US" sz="2400" b="0" strike="noStrike" spc="-1" dirty="0">
                <a:solidFill>
                  <a:srgbClr val="000000"/>
                </a:solidFill>
                <a:latin typeface="Calibri"/>
              </a:rPr>
              <a:t>11 March 2020: Declares COVID-19 “a global pandemic”</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WHO DG Dr Tedros Ghebreyesus gives a four-point strategy for nations to follow, and calling on nations to “innovate”</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A global war against an unknown enemy is declared.</a:t>
            </a:r>
          </a:p>
          <a:p>
            <a:pPr marL="228600" indent="-228240">
              <a:lnSpc>
                <a:spcPct val="90000"/>
              </a:lnSpc>
              <a:spcBef>
                <a:spcPts val="1001"/>
              </a:spcBef>
              <a:buClr>
                <a:srgbClr val="000000"/>
              </a:buClr>
              <a:buFont typeface="Arial"/>
              <a:buChar char="•"/>
            </a:pPr>
            <a:r>
              <a:rPr lang="en-US" sz="2800" b="0" strike="noStrike" spc="-1" dirty="0">
                <a:solidFill>
                  <a:srgbClr val="000000"/>
                </a:solidFill>
                <a:latin typeface="Calibri"/>
              </a:rPr>
              <a:t>When assessing strategies and tactics adopted during this period, it is best to caution against evaluating war time actions against peace time criteria – this is a very DIFFICULT balance to strike </a:t>
            </a:r>
          </a:p>
        </p:txBody>
      </p:sp>
      <p:sp>
        <p:nvSpPr>
          <p:cNvPr id="188"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189"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33778504-5607-4312-8F5F-84B86C55E434}" type="slidenum">
              <a:rPr lang="en-ZA" sz="1200" b="0" strike="noStrike" spc="-1">
                <a:solidFill>
                  <a:srgbClr val="8B8B8B"/>
                </a:solidFill>
                <a:latin typeface="Calibri"/>
              </a:rPr>
              <a:t>7</a:t>
            </a:fld>
            <a:endParaRPr lang="en-ZA" sz="1200" b="0" strike="noStrike" spc="-1">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Recounting the SANDF Response to COVID-19</a:t>
            </a:r>
            <a:endParaRPr lang="en-US" sz="4400" b="0" strike="noStrike" spc="-1">
              <a:solidFill>
                <a:srgbClr val="000000"/>
              </a:solidFill>
              <a:latin typeface="Calibri"/>
            </a:endParaRPr>
          </a:p>
        </p:txBody>
      </p:sp>
      <p:sp>
        <p:nvSpPr>
          <p:cNvPr id="191"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outbreak of COVID-19 caused widespread uncertainty throughout the world, with no one knowing how to effectively counter the pandemic. No country knew how to protect its citizens</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It is in this context that the South African National </a:t>
            </a:r>
            <a:r>
              <a:rPr lang="en-US" sz="1800" b="0" strike="noStrike" spc="-1" dirty="0" err="1">
                <a:solidFill>
                  <a:srgbClr val="000000"/>
                </a:solidFill>
                <a:latin typeface="Arial"/>
                <a:ea typeface="Calibri"/>
              </a:rPr>
              <a:t>Defence</a:t>
            </a:r>
            <a:r>
              <a:rPr lang="en-US" sz="1800" b="0" strike="noStrike" spc="-1" dirty="0">
                <a:solidFill>
                  <a:srgbClr val="000000"/>
                </a:solidFill>
                <a:latin typeface="Arial"/>
                <a:ea typeface="Calibri"/>
              </a:rPr>
              <a:t> Force (SANDF) began exploring ways in which to protect its members, especially given the prospects of members being employed to combat the viral army of SARS-Cov-2 in residential and commercial areas throughout the length and breadth of the country</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The Military Command Council (MCC) took it as its sole responsibility to take extraordinary measures to heighten force protection against an unknown killer virus</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In or around February or March 2020, the MCC began discussing the then impending pandemic and how to protect its own members from the novel coronavirus</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In this regard, the MCC made contact with, among others, the Cuban Revolutionary Armed Forces (</a:t>
            </a:r>
            <a:r>
              <a:rPr lang="en-US" sz="1800" b="0" i="1" strike="noStrike" spc="-1" dirty="0" err="1">
                <a:solidFill>
                  <a:srgbClr val="000000"/>
                </a:solidFill>
                <a:latin typeface="Arial"/>
                <a:ea typeface="Calibri"/>
              </a:rPr>
              <a:t>Fuerzas</a:t>
            </a:r>
            <a:r>
              <a:rPr lang="en-US" sz="1800" b="0" i="1" strike="noStrike" spc="-1" dirty="0">
                <a:solidFill>
                  <a:srgbClr val="000000"/>
                </a:solidFill>
                <a:latin typeface="Arial"/>
                <a:ea typeface="Calibri"/>
              </a:rPr>
              <a:t> Armadas </a:t>
            </a:r>
            <a:r>
              <a:rPr lang="en-US" sz="1800" b="0" i="1" strike="noStrike" spc="-1" dirty="0" err="1">
                <a:solidFill>
                  <a:srgbClr val="000000"/>
                </a:solidFill>
                <a:latin typeface="Arial"/>
                <a:ea typeface="Calibri"/>
              </a:rPr>
              <a:t>Revolucionarias</a:t>
            </a:r>
            <a:r>
              <a:rPr lang="en-US" sz="1800" b="0" strike="noStrike" spc="-1" dirty="0">
                <a:solidFill>
                  <a:srgbClr val="000000"/>
                </a:solidFill>
                <a:latin typeface="Arial"/>
                <a:ea typeface="Calibri"/>
              </a:rPr>
              <a:t> - FAR) and the People’s Liberation Army (PLA) of the People’s Republic of China (PRC), through virtual platforms, to explore ways of preparing the respective militaries in their fight against COVID-19</a:t>
            </a:r>
            <a:endParaRPr lang="en-US" sz="1800" b="0" strike="noStrike" spc="-1" dirty="0">
              <a:solidFill>
                <a:srgbClr val="000000"/>
              </a:solidFill>
              <a:latin typeface="Calibri"/>
            </a:endParaRPr>
          </a:p>
        </p:txBody>
      </p:sp>
      <p:sp>
        <p:nvSpPr>
          <p:cNvPr id="192"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193"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C45011D6-827A-4A46-B4DA-BD8BCDD84A2C}" type="slidenum">
              <a:rPr lang="en-ZA" sz="1200" b="0" strike="noStrike" spc="-1">
                <a:solidFill>
                  <a:srgbClr val="8B8B8B"/>
                </a:solidFill>
                <a:latin typeface="Calibri"/>
              </a:rPr>
              <a:t>8</a:t>
            </a:fld>
            <a:endParaRPr lang="en-ZA" sz="1200" b="0" strike="noStrike" spc="-1">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TextShape 1"/>
          <p:cNvSpPr txBox="1"/>
          <p:nvPr/>
        </p:nvSpPr>
        <p:spPr>
          <a:xfrm>
            <a:off x="838080" y="365040"/>
            <a:ext cx="1051524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Recounting the SANDF Response to COVID-19</a:t>
            </a:r>
            <a:endParaRPr lang="en-US" sz="4400" b="0" strike="noStrike" spc="-1">
              <a:solidFill>
                <a:srgbClr val="000000"/>
              </a:solidFill>
              <a:latin typeface="Calibri"/>
            </a:endParaRPr>
          </a:p>
        </p:txBody>
      </p:sp>
      <p:sp>
        <p:nvSpPr>
          <p:cNvPr id="195" name="TextShape 2"/>
          <p:cNvSpPr txBox="1"/>
          <p:nvPr/>
        </p:nvSpPr>
        <p:spPr>
          <a:xfrm>
            <a:off x="838080" y="1825560"/>
            <a:ext cx="10515240" cy="4350960"/>
          </a:xfrm>
          <a:prstGeom prst="rect">
            <a:avLst/>
          </a:prstGeom>
          <a:noFill/>
          <a:ln>
            <a:noFill/>
          </a:ln>
        </p:spPr>
        <p:txBody>
          <a:bodyPr>
            <a:noAutofit/>
          </a:bodyPr>
          <a:lstStyle/>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In or around February 2020, then Surgeon-General of the SANDF, Lt-Gen (ret) Zola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 visited Cuba</a:t>
            </a:r>
            <a:r>
              <a:rPr lang="en-US" sz="1800" b="0" strike="noStrike" spc="-1" dirty="0">
                <a:solidFill>
                  <a:srgbClr val="000000"/>
                </a:solidFill>
                <a:latin typeface="Calibri"/>
                <a:ea typeface="Calibri"/>
              </a:rPr>
              <a:t>.</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According to Lt-Gen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 he was fortuitously alerted by his counterpart in the Cuban FAR of the use of Interferon Alpha 2B as an immune booster against SARS-Cov-2 on members of the FAR and the general public, and was shown preliminary studies on the efficacy of Interferon as well as being given anecdotal evidence of how the drug kept </a:t>
            </a:r>
            <a:r>
              <a:rPr lang="en-US" sz="1800" b="0" strike="noStrike" spc="-1" dirty="0" err="1">
                <a:solidFill>
                  <a:srgbClr val="000000"/>
                </a:solidFill>
                <a:latin typeface="Arial"/>
                <a:ea typeface="Calibri"/>
              </a:rPr>
              <a:t>hospitalisation</a:t>
            </a:r>
            <a:r>
              <a:rPr lang="en-US" sz="1800" b="0" strike="noStrike" spc="-1" dirty="0">
                <a:solidFill>
                  <a:srgbClr val="000000"/>
                </a:solidFill>
                <a:latin typeface="Arial"/>
                <a:ea typeface="Calibri"/>
              </a:rPr>
              <a:t> and death among members of the FAR and the general Cuban population at a bare minimum</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Lt-Gen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 and his delegation, including Dr Kgosi </a:t>
            </a:r>
            <a:r>
              <a:rPr lang="en-US" sz="1800" b="0" strike="noStrike" spc="-1" dirty="0" err="1">
                <a:solidFill>
                  <a:srgbClr val="000000"/>
                </a:solidFill>
                <a:latin typeface="Arial"/>
                <a:ea typeface="Calibri"/>
              </a:rPr>
              <a:t>Letlape</a:t>
            </a:r>
            <a:r>
              <a:rPr lang="en-US" sz="1800" b="0" strike="noStrike" spc="-1" dirty="0">
                <a:solidFill>
                  <a:srgbClr val="000000"/>
                </a:solidFill>
                <a:latin typeface="Arial"/>
                <a:ea typeface="Calibri"/>
              </a:rPr>
              <a:t> who attended in his role as President of the HPCSA to help resolve certain qualification issues related to South African Cuban-trained doctors, were accompanied by then </a:t>
            </a:r>
            <a:r>
              <a:rPr lang="en-US" sz="1800" b="0" strike="noStrike" spc="-1" dirty="0" err="1">
                <a:solidFill>
                  <a:srgbClr val="000000"/>
                </a:solidFill>
                <a:latin typeface="Arial"/>
                <a:ea typeface="Calibri"/>
              </a:rPr>
              <a:t>Defence</a:t>
            </a:r>
            <a:r>
              <a:rPr lang="en-US" sz="1800" b="0" strike="noStrike" spc="-1" dirty="0">
                <a:solidFill>
                  <a:srgbClr val="000000"/>
                </a:solidFill>
                <a:latin typeface="Arial"/>
                <a:ea typeface="Calibri"/>
              </a:rPr>
              <a:t> Attaché to Cuba, Brig-Gen (ret) NT </a:t>
            </a:r>
            <a:r>
              <a:rPr lang="en-US" sz="1800" b="0" strike="noStrike" spc="-1" dirty="0" err="1">
                <a:solidFill>
                  <a:srgbClr val="000000"/>
                </a:solidFill>
                <a:latin typeface="Arial"/>
                <a:ea typeface="Calibri"/>
              </a:rPr>
              <a:t>Majola</a:t>
            </a:r>
            <a:r>
              <a:rPr lang="en-US" sz="1800" b="0" strike="noStrike" spc="-1" dirty="0">
                <a:solidFill>
                  <a:srgbClr val="000000"/>
                </a:solidFill>
                <a:latin typeface="Arial"/>
                <a:ea typeface="Calibri"/>
              </a:rPr>
              <a:t>, to the Centre for Genetic Engineering and Biotechnology (</a:t>
            </a:r>
            <a:r>
              <a:rPr lang="en-US" sz="1800" b="0" i="1" strike="noStrike" spc="-1" dirty="0">
                <a:solidFill>
                  <a:srgbClr val="000000"/>
                </a:solidFill>
                <a:latin typeface="Arial"/>
                <a:ea typeface="Calibri"/>
              </a:rPr>
              <a:t>Centro de </a:t>
            </a:r>
            <a:r>
              <a:rPr lang="en-US" sz="1800" b="0" i="1" strike="noStrike" spc="-1" dirty="0" err="1">
                <a:solidFill>
                  <a:srgbClr val="000000"/>
                </a:solidFill>
                <a:latin typeface="Arial"/>
                <a:ea typeface="Calibri"/>
              </a:rPr>
              <a:t>Ingéniería</a:t>
            </a:r>
            <a:r>
              <a:rPr lang="en-US" sz="1800" b="0" i="1" strike="noStrike" spc="-1" dirty="0">
                <a:solidFill>
                  <a:srgbClr val="000000"/>
                </a:solidFill>
                <a:latin typeface="Arial"/>
                <a:ea typeface="Calibri"/>
              </a:rPr>
              <a:t> </a:t>
            </a:r>
            <a:r>
              <a:rPr lang="en-US" sz="1800" b="0" i="1" strike="noStrike" spc="-1" dirty="0" err="1">
                <a:solidFill>
                  <a:srgbClr val="000000"/>
                </a:solidFill>
                <a:latin typeface="Arial"/>
                <a:ea typeface="Calibri"/>
              </a:rPr>
              <a:t>Genética</a:t>
            </a:r>
            <a:r>
              <a:rPr lang="en-US" sz="1800" b="0" i="1" strike="noStrike" spc="-1" dirty="0">
                <a:solidFill>
                  <a:srgbClr val="000000"/>
                </a:solidFill>
                <a:latin typeface="Arial"/>
                <a:ea typeface="Calibri"/>
              </a:rPr>
              <a:t> Y </a:t>
            </a:r>
            <a:r>
              <a:rPr lang="en-US" sz="1800" b="0" i="1" strike="noStrike" spc="-1" dirty="0" err="1">
                <a:solidFill>
                  <a:srgbClr val="000000"/>
                </a:solidFill>
                <a:latin typeface="Arial"/>
                <a:ea typeface="Calibri"/>
              </a:rPr>
              <a:t>Biotecnología</a:t>
            </a:r>
            <a:r>
              <a:rPr lang="en-US" sz="1800" b="0" strike="noStrike" spc="-1" dirty="0">
                <a:solidFill>
                  <a:srgbClr val="000000"/>
                </a:solidFill>
                <a:latin typeface="Arial"/>
                <a:ea typeface="Calibri"/>
              </a:rPr>
              <a:t> – CIGB), the laboratory </a:t>
            </a:r>
            <a:r>
              <a:rPr lang="en-US" sz="1800" b="0" strike="noStrike" spc="-1" dirty="0" err="1">
                <a:solidFill>
                  <a:srgbClr val="000000"/>
                </a:solidFill>
                <a:latin typeface="Arial"/>
                <a:ea typeface="Calibri"/>
              </a:rPr>
              <a:t>centre</a:t>
            </a:r>
            <a:r>
              <a:rPr lang="en-US" sz="1800" b="0" strike="noStrike" spc="-1" dirty="0">
                <a:solidFill>
                  <a:srgbClr val="000000"/>
                </a:solidFill>
                <a:latin typeface="Arial"/>
                <a:ea typeface="Calibri"/>
              </a:rPr>
              <a:t> that produces various drugs, including Interferon Alpha 2B, in Cuba</a:t>
            </a:r>
            <a:endParaRPr lang="en-US" sz="1800" b="0" strike="noStrike" spc="-1" dirty="0">
              <a:solidFill>
                <a:srgbClr val="000000"/>
              </a:solidFill>
              <a:latin typeface="Calibri"/>
            </a:endParaRPr>
          </a:p>
          <a:p>
            <a:pPr marL="228600" indent="-228240">
              <a:lnSpc>
                <a:spcPct val="90000"/>
              </a:lnSpc>
              <a:spcBef>
                <a:spcPts val="1001"/>
              </a:spcBef>
              <a:buClr>
                <a:srgbClr val="000000"/>
              </a:buClr>
              <a:buFont typeface="Arial"/>
              <a:buChar char="•"/>
            </a:pPr>
            <a:r>
              <a:rPr lang="en-US" sz="1800" b="0" strike="noStrike" spc="-1" dirty="0">
                <a:solidFill>
                  <a:srgbClr val="000000"/>
                </a:solidFill>
                <a:latin typeface="Arial"/>
                <a:ea typeface="Calibri"/>
              </a:rPr>
              <a:t>Lt-Gen </a:t>
            </a:r>
            <a:r>
              <a:rPr lang="en-US" sz="1800" b="0" strike="noStrike" spc="-1" dirty="0" err="1">
                <a:solidFill>
                  <a:srgbClr val="000000"/>
                </a:solidFill>
                <a:latin typeface="Arial"/>
                <a:ea typeface="Calibri"/>
              </a:rPr>
              <a:t>Dabula</a:t>
            </a:r>
            <a:r>
              <a:rPr lang="en-US" sz="1800" b="0" strike="noStrike" spc="-1" dirty="0">
                <a:solidFill>
                  <a:srgbClr val="000000"/>
                </a:solidFill>
                <a:latin typeface="Arial"/>
                <a:ea typeface="Calibri"/>
              </a:rPr>
              <a:t>, based on the exposure he got from his counterpart in the Cuban FAR including the preliminary studies and the anecdotal evidence, strongly advised the MCC to consider adopting the use of Interferon Alpha 2B for members of the SANDF who were preparing for deployment into residential and commercial areas</a:t>
            </a:r>
            <a:endParaRPr lang="en-US" sz="1800" b="0" strike="noStrike" spc="-1" dirty="0">
              <a:solidFill>
                <a:srgbClr val="000000"/>
              </a:solidFill>
              <a:latin typeface="Calibri"/>
            </a:endParaRPr>
          </a:p>
        </p:txBody>
      </p:sp>
      <p:sp>
        <p:nvSpPr>
          <p:cNvPr id="196" name="TextShape 3"/>
          <p:cNvSpPr txBox="1"/>
          <p:nvPr/>
        </p:nvSpPr>
        <p:spPr>
          <a:xfrm>
            <a:off x="4038480" y="6356520"/>
            <a:ext cx="4114440" cy="364680"/>
          </a:xfrm>
          <a:prstGeom prst="rect">
            <a:avLst/>
          </a:prstGeom>
          <a:noFill/>
          <a:ln>
            <a:noFill/>
          </a:ln>
        </p:spPr>
        <p:txBody>
          <a:bodyPr anchor="ctr">
            <a:noAutofit/>
          </a:bodyPr>
          <a:lstStyle/>
          <a:p>
            <a:pPr algn="ctr">
              <a:lnSpc>
                <a:spcPct val="100000"/>
              </a:lnSpc>
            </a:pPr>
            <a:endParaRPr lang="en-ZA" sz="1200" b="0" strike="noStrike" spc="-1" dirty="0">
              <a:latin typeface="Times New Roman"/>
            </a:endParaRPr>
          </a:p>
        </p:txBody>
      </p:sp>
      <p:sp>
        <p:nvSpPr>
          <p:cNvPr id="197" name="TextShape 4"/>
          <p:cNvSpPr txBox="1"/>
          <p:nvPr/>
        </p:nvSpPr>
        <p:spPr>
          <a:xfrm>
            <a:off x="8610480" y="6356520"/>
            <a:ext cx="2742840" cy="364680"/>
          </a:xfrm>
          <a:prstGeom prst="rect">
            <a:avLst/>
          </a:prstGeom>
          <a:noFill/>
          <a:ln>
            <a:noFill/>
          </a:ln>
        </p:spPr>
        <p:txBody>
          <a:bodyPr anchor="ctr">
            <a:noAutofit/>
          </a:bodyPr>
          <a:lstStyle/>
          <a:p>
            <a:pPr algn="r">
              <a:lnSpc>
                <a:spcPct val="100000"/>
              </a:lnSpc>
            </a:pPr>
            <a:fld id="{F8D4E513-0E63-4207-9882-A0A99C543E9E}" type="slidenum">
              <a:rPr lang="en-ZA" sz="1200" b="0" strike="noStrike" spc="-1">
                <a:solidFill>
                  <a:srgbClr val="8B8B8B"/>
                </a:solidFill>
                <a:latin typeface="Calibri"/>
              </a:rPr>
              <a:t>9</a:t>
            </a:fld>
            <a:endParaRPr lang="en-ZA" sz="1200" b="0" strike="noStrike" spc="-1">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2833</TotalTime>
  <Words>4318</Words>
  <Application>Microsoft Office PowerPoint</Application>
  <PresentationFormat>Widescreen</PresentationFormat>
  <Paragraphs>206</Paragraphs>
  <Slides>35</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35</vt:i4>
      </vt:variant>
    </vt:vector>
  </HeadingPairs>
  <TitlesOfParts>
    <vt:vector size="46" baseType="lpstr">
      <vt:lpstr>Arial</vt:lpstr>
      <vt:lpstr>Calibri</vt:lpstr>
      <vt:lpstr>Calibri Light</vt:lpstr>
      <vt:lpstr>DejaVu Sans</vt:lpstr>
      <vt:lpstr>Symbol</vt:lpstr>
      <vt:lpstr>Times New Roman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Interferon Alpha 2B in the SANDF</dc:title>
  <dc:subject/>
  <dc:creator>Dr Lubisi</dc:creator>
  <dc:description/>
  <cp:lastModifiedBy>Bryan Mantyi</cp:lastModifiedBy>
  <cp:revision>93</cp:revision>
  <cp:lastPrinted>2021-10-28T11:09:01Z</cp:lastPrinted>
  <dcterms:created xsi:type="dcterms:W3CDTF">2021-10-27T15:36:45Z</dcterms:created>
  <dcterms:modified xsi:type="dcterms:W3CDTF">2021-11-30T07:36:09Z</dcterms:modified>
  <dc:language>en-ZA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35</vt:i4>
  </property>
</Properties>
</file>